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0" r:id="rId8"/>
    <p:sldMasterId id="2147483762" r:id="rId9"/>
  </p:sldMasterIdLst>
  <p:notesMasterIdLst>
    <p:notesMasterId r:id="rId128"/>
  </p:notesMasterIdLst>
  <p:sldIdLst>
    <p:sldId id="577" r:id="rId10"/>
    <p:sldId id="578" r:id="rId11"/>
    <p:sldId id="579" r:id="rId12"/>
    <p:sldId id="461" r:id="rId13"/>
    <p:sldId id="422" r:id="rId14"/>
    <p:sldId id="440" r:id="rId15"/>
    <p:sldId id="441" r:id="rId16"/>
    <p:sldId id="423" r:id="rId17"/>
    <p:sldId id="428" r:id="rId18"/>
    <p:sldId id="509" r:id="rId19"/>
    <p:sldId id="425" r:id="rId20"/>
    <p:sldId id="427" r:id="rId21"/>
    <p:sldId id="515" r:id="rId22"/>
    <p:sldId id="462" r:id="rId23"/>
    <p:sldId id="477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526" r:id="rId34"/>
    <p:sldId id="527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35" r:id="rId43"/>
    <p:sldId id="536" r:id="rId44"/>
    <p:sldId id="537" r:id="rId45"/>
    <p:sldId id="538" r:id="rId46"/>
    <p:sldId id="539" r:id="rId47"/>
    <p:sldId id="540" r:id="rId48"/>
    <p:sldId id="541" r:id="rId49"/>
    <p:sldId id="542" r:id="rId50"/>
    <p:sldId id="543" r:id="rId51"/>
    <p:sldId id="544" r:id="rId52"/>
    <p:sldId id="545" r:id="rId53"/>
    <p:sldId id="546" r:id="rId54"/>
    <p:sldId id="547" r:id="rId55"/>
    <p:sldId id="548" r:id="rId56"/>
    <p:sldId id="549" r:id="rId57"/>
    <p:sldId id="550" r:id="rId58"/>
    <p:sldId id="551" r:id="rId59"/>
    <p:sldId id="552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69" r:id="rId77"/>
    <p:sldId id="570" r:id="rId78"/>
    <p:sldId id="571" r:id="rId79"/>
    <p:sldId id="572" r:id="rId80"/>
    <p:sldId id="573" r:id="rId81"/>
    <p:sldId id="574" r:id="rId82"/>
    <p:sldId id="575" r:id="rId83"/>
    <p:sldId id="576" r:id="rId84"/>
    <p:sldId id="283" r:id="rId85"/>
    <p:sldId id="581" r:id="rId86"/>
    <p:sldId id="582" r:id="rId87"/>
    <p:sldId id="583" r:id="rId88"/>
    <p:sldId id="284" r:id="rId89"/>
    <p:sldId id="285" r:id="rId90"/>
    <p:sldId id="286" r:id="rId91"/>
    <p:sldId id="584" r:id="rId92"/>
    <p:sldId id="287" r:id="rId93"/>
    <p:sldId id="288" r:id="rId94"/>
    <p:sldId id="289" r:id="rId95"/>
    <p:sldId id="290" r:id="rId96"/>
    <p:sldId id="291" r:id="rId97"/>
    <p:sldId id="580" r:id="rId98"/>
    <p:sldId id="292" r:id="rId99"/>
    <p:sldId id="585" r:id="rId100"/>
    <p:sldId id="586" r:id="rId101"/>
    <p:sldId id="587" r:id="rId102"/>
    <p:sldId id="588" r:id="rId103"/>
    <p:sldId id="589" r:id="rId104"/>
    <p:sldId id="590" r:id="rId105"/>
    <p:sldId id="591" r:id="rId106"/>
    <p:sldId id="592" r:id="rId107"/>
    <p:sldId id="593" r:id="rId108"/>
    <p:sldId id="594" r:id="rId109"/>
    <p:sldId id="595" r:id="rId110"/>
    <p:sldId id="596" r:id="rId111"/>
    <p:sldId id="597" r:id="rId112"/>
    <p:sldId id="598" r:id="rId113"/>
    <p:sldId id="599" r:id="rId114"/>
    <p:sldId id="600" r:id="rId115"/>
    <p:sldId id="601" r:id="rId116"/>
    <p:sldId id="602" r:id="rId117"/>
    <p:sldId id="603" r:id="rId118"/>
    <p:sldId id="604" r:id="rId119"/>
    <p:sldId id="605" r:id="rId120"/>
    <p:sldId id="606" r:id="rId121"/>
    <p:sldId id="607" r:id="rId122"/>
    <p:sldId id="608" r:id="rId123"/>
    <p:sldId id="609" r:id="rId124"/>
    <p:sldId id="610" r:id="rId125"/>
    <p:sldId id="611" r:id="rId126"/>
    <p:sldId id="612" r:id="rId127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12" d="100"/>
          <a:sy n="112" d="100"/>
        </p:scale>
        <p:origin x="112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presProps" Target="presProps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viewProps" Target="viewProps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theme" Target="theme/theme1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tableStyles" Target="tableStyles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E93B1-3808-4610-B7A0-747FC48CA289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1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B8950-3FBF-4860-9E32-E66E5F35D7A3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7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217AF3-B097-436F-AEF7-30A81AF0E15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106612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7BD49-1519-4188-B51D-8F3595B09A7B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83438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63B32-7079-4EE1-B0EB-71680E45BA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9D3E7-FA8C-4FA5-8503-3FBDC3B3A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10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2CD3A-0418-4EB3-A4AB-C9B3EA4B47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5963"/>
            <a:ext cx="6375400" cy="358616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7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59A05-D367-44B8-9785-68177C87B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1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3AD1B-8492-4A9B-8DB9-4D00D93E9F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69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1B0F7-BFF0-495B-A192-DCD0358B4D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0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F0D2B-910A-43A0-B1ED-720910CED2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4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F9548D-DE09-482F-B962-335F69952EB3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1500-3000 basic-level nouns, ~10 types per basic-level category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Alternative explanation (Perona): ~1000 names per domain (broad scene category), 20-30 domains</a:t>
            </a:r>
          </a:p>
        </p:txBody>
      </p:sp>
    </p:spTree>
    <p:extLst>
      <p:ext uri="{BB962C8B-B14F-4D97-AF65-F5344CB8AC3E}">
        <p14:creationId xmlns:p14="http://schemas.microsoft.com/office/powerpoint/2010/main" val="3763050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D2885-9A5D-4F85-9BE6-B34AEBB69D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7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35113-4386-46AC-875E-CD0552E8056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1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3D689-2CB9-4CBF-AD10-9D789BFC1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0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6BDC5-D3DD-4382-863A-C164F355BE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85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D2247-805B-47F1-8236-150C3FD0EE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58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DAEF5-53DE-4C0A-8F04-7E97209D02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1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1B86-8495-4EBB-9292-25A8148EF6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2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9FE40-D9FD-494B-BC57-1063BB3329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8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1827B-78BB-47B9-B36B-E0E4DB9217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44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E748E-F726-4A85-B511-790EEE8031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A509C-AAD3-4D43-B1C7-266DF3F40679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75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F79F9-9909-495B-9D11-866C3B0FB4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57D33-B204-42F3-81C6-6DA8146249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56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69E2E-C216-40D0-89C1-6C0BCC1C43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A97D9-ED6E-44D7-81EB-43F7CB2947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60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E46A9-C468-4CF0-8A32-BE12943079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6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01F06-EAF9-415C-B83C-F9DE56B444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9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0C67F-865E-416C-9110-3F369A9155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44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B7541-E0D4-4229-B55C-CC74DAD3F5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48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68E65-E154-4C50-884F-3E33976898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47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9431A-CD24-4F05-BE3E-CC5D861CE6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962025"/>
            <a:ext cx="5822950" cy="3276600"/>
          </a:xfrm>
          <a:solidFill>
            <a:srgbClr val="FFFFFF"/>
          </a:solidFill>
          <a:ln/>
        </p:spPr>
      </p:sp>
      <p:sp>
        <p:nvSpPr>
          <p:cNvPr id="183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altLang="en-US">
                <a:latin typeface="Arial" panose="020B0604020202020204" pitchFamily="34" charset="0"/>
              </a:rPr>
              <a:t>Globally different, but have portions in common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C7C23D-2FE1-4FE2-A299-0E9B29954805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7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883FA4-39EB-44AC-9AF8-C4806869E53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23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1DE8B-5679-4C80-9121-9121C47B4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97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C634C3-FB6A-4469-82F6-38B6B0557E5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2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3ED38-04CC-474E-B08C-C6F637BEA5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79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B124D-8D51-489D-A0A3-A6B402C145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17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24F9D-BB72-4676-AE04-E228D320C4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Motivation slide. Clearly location has to help, but bag-of-words doesn’t have it…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4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F223D-2861-4A67-B951-35870441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48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1B06F-988D-4E59-8A07-F46F738496D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83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98141-E18A-4896-A0AA-4BE948EAFE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60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F91FE-3EB6-4B99-906F-CC53390CBC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2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8A7BCB-4E4C-483F-B079-988297FE114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B3898-27D9-41A3-B2B9-A45FD11BD8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221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3A6AA-E999-4167-A803-A69D771ECB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93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84C6B-A009-4ED7-B4AC-1287B83C1B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21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408C3-4601-4D22-B656-225A9FD47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89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CA884-7A50-4C5A-A646-0CEA50FB84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746BC-73AD-4948-B150-03E42E3894C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01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9CCAC-FFF7-4B26-AF77-04D868D510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87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652D-F245-4B52-8A94-096AC948FD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82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4F0EC-74FE-401F-A732-12C3C7A403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52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A4-52C5-4FDF-9EEC-44F7C5E7B2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6AE309-B94D-42FB-B760-486B8FEA55BD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37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A83CF8-28DA-4F1C-AC4F-E9DF483918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2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99269B-4C52-4B30-A54E-5D7BBF24BF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2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9AA68-C2F9-475E-A03B-581F0FC137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177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9466-C02D-4FCF-A976-173B67F765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11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3EDC6B-996A-4FAB-9464-DA9426963B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835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38F95-2AAE-474F-AA1F-884476135E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498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73E09-F7A1-45DE-9F40-5863DE48514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746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D1D79-1076-4667-B918-6686F57039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51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F397-3F7D-4388-8541-A5A932768E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303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7B723-D2A8-47BF-BFC9-F3A00B32E9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4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89FFAF-979F-4A75-BB6B-6381A8A0F67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858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142D0-C4D3-4B53-9DF3-A39197A176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586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962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646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84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425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6589EE-1082-46E8-A7E3-14CF0450E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14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E540F4-F12C-4C96-A88C-A98AFBCDC6CC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4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CC98F7-EF31-413B-93EC-DFB1796339CE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0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7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4276A077-15CE-4566-A3A0-B57EC8A2C4E1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16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EFCB0EB9-B989-4A65-ADD7-080D94A0D565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7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08433FF-6B95-4292-A07A-65180D18759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01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781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916729"/>
            <a:ext cx="5093229" cy="52711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83AC21C-5D12-4C94-A7FA-73C7602A9DB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985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87ACAFF-08B4-4744-9553-B0091E8FA5B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6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6FD77D47-24A0-419E-A12D-9C4D73E930FD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98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89908230-9E2E-4EC8-8EDA-76AC90264648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59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468FB3C-5DCB-4ACB-8E11-AC14E635A647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00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47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357CBC11-BF4D-47FB-B981-71FA33725069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4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DAF7DDD6-ECD3-41B7-8D0B-6CADD35A9250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57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9422" y="76394"/>
            <a:ext cx="2597547" cy="611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6781" y="76394"/>
            <a:ext cx="7588911" cy="611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A253A889-9911-4DBC-9CEB-35AC905744BF}" type="slidenum">
              <a:rPr lang="en-US" altLang="en-US" smtClean="0"/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65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A7C1F31-70C5-413F-9B7A-222FC1D0ED2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98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8E85131-A322-4B62-9109-581630501DD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589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4F3F620-AD25-4A0B-9202-3A5CECBBE9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6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729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611152"/>
            <a:ext cx="5806281" cy="5576764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DEC251E-92A7-4ED4-8ACB-EA37E75EC33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78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5337"/>
            <a:ext cx="11001375" cy="114591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7AC923B-8B32-408D-963F-A07BCA762E6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32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3A7717C1-DE25-44C6-AB1D-D48AD2CB439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08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335FBD8-09F9-41A9-B7C3-CE62DFEEDFDA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50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28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04263FC-6724-487E-A888-508A8E51D41E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71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E18E76-EFB2-490C-946F-5A335DB33C9F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72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5A9ADE5-DA89-4DBD-AD6F-C10FA326793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67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7812" y="0"/>
            <a:ext cx="3055938" cy="61879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64083" cy="6187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BBC173C-7B2E-4BFB-8859-45594B8C13D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98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2135850"/>
            <a:ext cx="10390188" cy="1473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896096"/>
            <a:ext cx="8556625" cy="1757063"/>
          </a:xfrm>
        </p:spPr>
        <p:txBody>
          <a:bodyPr/>
          <a:lstStyle>
            <a:lvl1pPr marL="0" indent="0" algn="ctr">
              <a:buNone/>
              <a:defRPr/>
            </a:lvl1pPr>
            <a:lvl2pPr marL="458343" indent="0" algn="ctr">
              <a:buNone/>
              <a:defRPr/>
            </a:lvl2pPr>
            <a:lvl3pPr marL="916686" indent="0" algn="ctr">
              <a:buNone/>
              <a:defRPr/>
            </a:lvl3pPr>
            <a:lvl4pPr marL="1375029" indent="0" algn="ctr">
              <a:buNone/>
              <a:defRPr/>
            </a:lvl4pPr>
            <a:lvl5pPr marL="1833372" indent="0" algn="ctr">
              <a:buNone/>
              <a:defRPr/>
            </a:lvl5pPr>
            <a:lvl6pPr marL="2291715" indent="0" algn="ctr">
              <a:buNone/>
              <a:defRPr/>
            </a:lvl6pPr>
            <a:lvl7pPr marL="2750058" indent="0" algn="ctr">
              <a:buNone/>
              <a:defRPr/>
            </a:lvl7pPr>
            <a:lvl8pPr marL="3208401" indent="0" algn="ctr">
              <a:buNone/>
              <a:defRPr/>
            </a:lvl8pPr>
            <a:lvl9pPr marL="366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24EFE3C-8EBF-48EA-A05A-E1C4D202AF33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35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BCB5FE7-8639-4BB5-8B7B-2035B5C2B08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3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/>
            </a:lvl1pPr>
            <a:lvl2pPr marL="458343" indent="0">
              <a:buNone/>
              <a:defRPr sz="1805"/>
            </a:lvl2pPr>
            <a:lvl3pPr marL="916686" indent="0">
              <a:buNone/>
              <a:defRPr sz="1604"/>
            </a:lvl3pPr>
            <a:lvl4pPr marL="1375029" indent="0">
              <a:buNone/>
              <a:defRPr sz="1404"/>
            </a:lvl4pPr>
            <a:lvl5pPr marL="1833372" indent="0">
              <a:buNone/>
              <a:defRPr sz="1404"/>
            </a:lvl5pPr>
            <a:lvl6pPr marL="2291715" indent="0">
              <a:buNone/>
              <a:defRPr sz="1404"/>
            </a:lvl6pPr>
            <a:lvl7pPr marL="2750058" indent="0">
              <a:buNone/>
              <a:defRPr sz="1404"/>
            </a:lvl7pPr>
            <a:lvl8pPr marL="3208401" indent="0">
              <a:buNone/>
              <a:defRPr sz="1404"/>
            </a:lvl8pPr>
            <a:lvl9pPr marL="3666744" indent="0">
              <a:buNone/>
              <a:defRPr sz="14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D8632F1-F7CA-4AC6-8775-6CC0A1093E88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2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8E3DDE25-33C1-4A28-A2D5-20C9E41BEE2B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1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F137B19-963F-4932-B1D6-EE933AB4C137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49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1FDB547B-610E-408A-9479-C08959A5100F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2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16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7B9FA10-8F34-44D0-A952-7E0DDA5B464E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3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232B695-3B51-49FE-9DDC-93903A6AAB7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4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DC0DCD84-84C6-4C12-85ED-8C78A40D6C64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2A3D9377-7898-49BF-8EDE-779D4182EA1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09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BBB66-0118-4826-B851-CB07F0A6EA41}" type="slidenum">
              <a:rPr lang="en-US" altLang="en-US" smtClean="0"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62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1" y="1604275"/>
            <a:ext cx="10390188" cy="1473768"/>
          </a:xfrm>
        </p:spPr>
        <p:txBody>
          <a:bodyPr>
            <a:normAutofit/>
          </a:bodyPr>
          <a:lstStyle>
            <a:lvl1pPr algn="ctr">
              <a:defRPr sz="40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3563" y="3364520"/>
            <a:ext cx="8556625" cy="1757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3253CCE-8706-47A2-9BBD-CD7A765AEE76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FE6A9DB-E5E0-4BE0-9368-25221B8401F7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6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11001375" cy="916728"/>
          </a:xfrm>
        </p:spPr>
        <p:txBody>
          <a:bodyPr>
            <a:normAutofit/>
          </a:bodyPr>
          <a:lstStyle>
            <a:lvl1pPr algn="l">
              <a:defRPr sz="401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993123"/>
            <a:ext cx="11001375" cy="5148640"/>
          </a:xfrm>
        </p:spPr>
        <p:txBody>
          <a:bodyPr>
            <a:normAutofit/>
          </a:bodyPr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0929A703-24EB-440E-A637-739C7217B2CA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EF30A29-9F42-46DF-B33E-DC96CEDBDCB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76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592" y="4418122"/>
            <a:ext cx="10390188" cy="1365543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592" y="2914115"/>
            <a:ext cx="10390188" cy="150400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39D34423-F15D-4867-BB1A-3C26BEDABDE3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F5E4450-51CC-436E-987C-D3493C14196D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687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7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740" y="1604275"/>
            <a:ext cx="5398823" cy="4537488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A749EE70-5E20-477D-B6E0-CDE89D12E954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AEC2ABC2-2881-4C20-A60A-1E7DF1148AF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57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A4765BD-FEBF-4E3A-83F6-DE1612C28C84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479CEB04-4369-488D-9F91-75B5718B5F16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6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1539022"/>
            <a:ext cx="5400946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7" y="2180413"/>
            <a:ext cx="5400946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9496" y="1539022"/>
            <a:ext cx="5403067" cy="641391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9496" y="2180413"/>
            <a:ext cx="5403067" cy="3961349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99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B544653-F47D-4728-B2E8-5AE968854993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1470553-22B1-4F78-9E10-698F66B45332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917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C85FF155-406A-476B-9BA1-57F82050CB67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55A93F13-E304-4054-A4D1-53DDF6BBD9E5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863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4EED4146-946E-4950-B718-9C5BB668323F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C526626-00D4-4D53-BBFE-3B1FD9474BF3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977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 rtlCol="0">
            <a:normAutofit/>
          </a:bodyPr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F71A055A-20D6-4019-AAF3-2E1B49BFF481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EEFFC084-3952-433A-8FBF-3A9007ED6050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9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D7D4C75D-70E2-4DA6-B605-52E8F876641A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F99FAD-1CD6-4B1A-93FF-252401383868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343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219" y="275338"/>
            <a:ext cx="2750344" cy="5866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75338"/>
            <a:ext cx="8047302" cy="5866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fld id="{5CDF23AF-FA1D-4E5F-8786-5BC7364EC2ED}" type="datetimeFigureOut">
              <a:rPr lang="en-US" smtClean="0"/>
              <a:pPr defTabSz="916686" eaLnBrk="0" hangingPunct="0"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hangingPunct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F35A7232-0981-42BB-9AEA-9B2AA8F0477B}" type="slidenum">
              <a:rPr lang="en-US" altLang="en-US" smtClean="0"/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3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2" y="1125222"/>
            <a:ext cx="10390187" cy="2393679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7"/>
            </a:lvl1pPr>
            <a:lvl2pPr marL="458398" indent="0" algn="ctr">
              <a:buNone/>
              <a:defRPr sz="2005"/>
            </a:lvl2pPr>
            <a:lvl3pPr marL="916794" indent="0" algn="ctr">
              <a:buNone/>
              <a:defRPr sz="1804"/>
            </a:lvl3pPr>
            <a:lvl4pPr marL="1375192" indent="0" algn="ctr">
              <a:buNone/>
              <a:defRPr sz="1604"/>
            </a:lvl4pPr>
            <a:lvl5pPr marL="1833590" indent="0" algn="ctr">
              <a:buNone/>
              <a:defRPr sz="1604"/>
            </a:lvl5pPr>
            <a:lvl6pPr marL="2291986" indent="0" algn="ctr">
              <a:buNone/>
              <a:defRPr sz="1604"/>
            </a:lvl6pPr>
            <a:lvl7pPr marL="2750384" indent="0" algn="ctr">
              <a:buNone/>
              <a:defRPr sz="1604"/>
            </a:lvl7pPr>
            <a:lvl8pPr marL="3208781" indent="0" algn="ctr">
              <a:buNone/>
              <a:defRPr sz="1604"/>
            </a:lvl8pPr>
            <a:lvl9pPr marL="3667178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03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224500" y="6372537"/>
            <a:ext cx="3071500" cy="418902"/>
          </a:xfrm>
          <a:prstGeom prst="rect">
            <a:avLst/>
          </a:prstGeom>
        </p:spPr>
        <p:txBody>
          <a:bodyPr vert="horz" lIns="91673" tIns="45837" rIns="91673" bIns="4583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679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1463143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7" y="1714092"/>
            <a:ext cx="10542984" cy="2860002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7" y="4601151"/>
            <a:ext cx="10542984" cy="1504007"/>
          </a:xfrm>
        </p:spPr>
        <p:txBody>
          <a:bodyPr/>
          <a:lstStyle>
            <a:lvl1pPr marL="0" indent="0">
              <a:buNone/>
              <a:defRPr sz="2407">
                <a:solidFill>
                  <a:schemeClr val="tx1"/>
                </a:solidFill>
              </a:defRPr>
            </a:lvl1pPr>
            <a:lvl2pPr marL="458398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794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3pPr>
            <a:lvl4pPr marL="137519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590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9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38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78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717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87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8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5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366056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6" y="1685445"/>
            <a:ext cx="5171219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6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4" y="1685445"/>
            <a:ext cx="5196686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98" indent="0">
              <a:buNone/>
              <a:defRPr sz="2005" b="1"/>
            </a:lvl2pPr>
            <a:lvl3pPr marL="916794" indent="0">
              <a:buNone/>
              <a:defRPr sz="1804" b="1"/>
            </a:lvl3pPr>
            <a:lvl4pPr marL="1375192" indent="0">
              <a:buNone/>
              <a:defRPr sz="1604" b="1"/>
            </a:lvl4pPr>
            <a:lvl5pPr marL="1833590" indent="0">
              <a:buNone/>
              <a:defRPr sz="1604" b="1"/>
            </a:lvl5pPr>
            <a:lvl6pPr marL="2291986" indent="0">
              <a:buNone/>
              <a:defRPr sz="1604" b="1"/>
            </a:lvl6pPr>
            <a:lvl7pPr marL="2750384" indent="0">
              <a:buNone/>
              <a:defRPr sz="1604" b="1"/>
            </a:lvl7pPr>
            <a:lvl8pPr marL="3208781" indent="0">
              <a:buNone/>
              <a:defRPr sz="1604" b="1"/>
            </a:lvl8pPr>
            <a:lvl9pPr marL="3667178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4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87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36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81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7" y="989942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7" y="989942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98" indent="0">
              <a:buNone/>
              <a:defRPr sz="2807"/>
            </a:lvl2pPr>
            <a:lvl3pPr marL="916794" indent="0">
              <a:buNone/>
              <a:defRPr sz="2407"/>
            </a:lvl3pPr>
            <a:lvl4pPr marL="1375192" indent="0">
              <a:buNone/>
              <a:defRPr sz="2005"/>
            </a:lvl4pPr>
            <a:lvl5pPr marL="1833590" indent="0">
              <a:buNone/>
              <a:defRPr sz="2005"/>
            </a:lvl5pPr>
            <a:lvl6pPr marL="2291986" indent="0">
              <a:buNone/>
              <a:defRPr sz="2005"/>
            </a:lvl6pPr>
            <a:lvl7pPr marL="2750384" indent="0">
              <a:buNone/>
              <a:defRPr sz="2005"/>
            </a:lvl7pPr>
            <a:lvl8pPr marL="3208781" indent="0">
              <a:buNone/>
              <a:defRPr sz="2005"/>
            </a:lvl8pPr>
            <a:lvl9pPr marL="3667178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40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98" indent="0">
              <a:buNone/>
              <a:defRPr sz="1404"/>
            </a:lvl2pPr>
            <a:lvl3pPr marL="916794" indent="0">
              <a:buNone/>
              <a:defRPr sz="1203"/>
            </a:lvl3pPr>
            <a:lvl4pPr marL="1375192" indent="0">
              <a:buNone/>
              <a:defRPr sz="1003"/>
            </a:lvl4pPr>
            <a:lvl5pPr marL="1833590" indent="0">
              <a:buNone/>
              <a:defRPr sz="1003"/>
            </a:lvl5pPr>
            <a:lvl6pPr marL="2291986" indent="0">
              <a:buNone/>
              <a:defRPr sz="1003"/>
            </a:lvl6pPr>
            <a:lvl7pPr marL="2750384" indent="0">
              <a:buNone/>
              <a:defRPr sz="1003"/>
            </a:lvl7pPr>
            <a:lvl8pPr marL="3208781" indent="0">
              <a:buNone/>
              <a:defRPr sz="1003"/>
            </a:lvl8pPr>
            <a:lvl9pPr marL="3667178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8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6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2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4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65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6832" y="239198"/>
            <a:ext cx="10250090" cy="504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05098" y="3784398"/>
            <a:ext cx="108135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105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976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9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5232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69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6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3634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4713" y="807710"/>
            <a:ext cx="3231505" cy="471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7" name="bk object 17"/>
          <p:cNvSpPr/>
          <p:nvPr/>
        </p:nvSpPr>
        <p:spPr>
          <a:xfrm>
            <a:off x="4064320" y="12711"/>
            <a:ext cx="3083923" cy="372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8" name="bk object 18"/>
          <p:cNvSpPr/>
          <p:nvPr/>
        </p:nvSpPr>
        <p:spPr>
          <a:xfrm>
            <a:off x="4108965" y="3863712"/>
            <a:ext cx="3018989" cy="2957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9" name="bk object 19"/>
          <p:cNvSpPr/>
          <p:nvPr/>
        </p:nvSpPr>
        <p:spPr>
          <a:xfrm>
            <a:off x="7776091" y="55466"/>
            <a:ext cx="3018989" cy="302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0" name="bk object 20"/>
          <p:cNvSpPr/>
          <p:nvPr/>
        </p:nvSpPr>
        <p:spPr>
          <a:xfrm>
            <a:off x="7803801" y="3381852"/>
            <a:ext cx="3018989" cy="2957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283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83" y="1125223"/>
            <a:ext cx="10390187" cy="2393679"/>
          </a:xfrm>
        </p:spPr>
        <p:txBody>
          <a:bodyPr anchor="b"/>
          <a:lstStyle>
            <a:lvl1pPr algn="ctr">
              <a:defRPr sz="60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70" y="3611210"/>
            <a:ext cx="9167813" cy="1659978"/>
          </a:xfrm>
        </p:spPr>
        <p:txBody>
          <a:bodyPr/>
          <a:lstStyle>
            <a:lvl1pPr marL="0" indent="0" algn="ctr">
              <a:buNone/>
              <a:defRPr sz="2407"/>
            </a:lvl1pPr>
            <a:lvl2pPr marL="458389" indent="0" algn="ctr">
              <a:buNone/>
              <a:defRPr sz="2005"/>
            </a:lvl2pPr>
            <a:lvl3pPr marL="916776" indent="0" algn="ctr">
              <a:buNone/>
              <a:defRPr sz="1804"/>
            </a:lvl3pPr>
            <a:lvl4pPr marL="1375165" indent="0" algn="ctr">
              <a:buNone/>
              <a:defRPr sz="1604"/>
            </a:lvl4pPr>
            <a:lvl5pPr marL="1833553" indent="0" algn="ctr">
              <a:buNone/>
              <a:defRPr sz="1604"/>
            </a:lvl5pPr>
            <a:lvl6pPr marL="2291941" indent="0" algn="ctr">
              <a:buNone/>
              <a:defRPr sz="1604"/>
            </a:lvl6pPr>
            <a:lvl7pPr marL="2750329" indent="0" algn="ctr">
              <a:buNone/>
              <a:defRPr sz="1604"/>
            </a:lvl7pPr>
            <a:lvl8pPr marL="3208717" indent="0" algn="ctr">
              <a:buNone/>
              <a:defRPr sz="1604"/>
            </a:lvl8pPr>
            <a:lvl9pPr marL="3667105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95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224500" y="6372537"/>
            <a:ext cx="3071500" cy="418902"/>
          </a:xfrm>
          <a:prstGeom prst="rect">
            <a:avLst/>
          </a:prstGeom>
        </p:spPr>
        <p:txBody>
          <a:bodyPr vert="horz" lIns="91665" tIns="45833" rIns="91665" bIns="4583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677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http://mscoco.org</a:t>
            </a:r>
          </a:p>
        </p:txBody>
      </p:sp>
    </p:spTree>
    <p:extLst>
      <p:ext uri="{BB962C8B-B14F-4D97-AF65-F5344CB8AC3E}">
        <p14:creationId xmlns:p14="http://schemas.microsoft.com/office/powerpoint/2010/main" val="2872252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7" y="1714092"/>
            <a:ext cx="10542984" cy="2860002"/>
          </a:xfrm>
        </p:spPr>
        <p:txBody>
          <a:bodyPr anchor="b"/>
          <a:lstStyle>
            <a:lvl1pPr>
              <a:defRPr sz="60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7" y="4601151"/>
            <a:ext cx="10542984" cy="1504007"/>
          </a:xfrm>
        </p:spPr>
        <p:txBody>
          <a:bodyPr/>
          <a:lstStyle>
            <a:lvl1pPr marL="0" indent="0">
              <a:buNone/>
              <a:defRPr sz="2407">
                <a:solidFill>
                  <a:schemeClr val="tx1"/>
                </a:solidFill>
              </a:defRPr>
            </a:lvl1pPr>
            <a:lvl2pPr marL="458389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776" indent="0">
              <a:buNone/>
              <a:defRPr sz="1804">
                <a:solidFill>
                  <a:schemeClr val="tx1">
                    <a:tint val="75000"/>
                  </a:schemeClr>
                </a:solidFill>
              </a:defRPr>
            </a:lvl3pPr>
            <a:lvl4pPr marL="137516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553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94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3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71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710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93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1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7" y="366056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6" y="1685446"/>
            <a:ext cx="5171219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89" indent="0">
              <a:buNone/>
              <a:defRPr sz="2005" b="1"/>
            </a:lvl2pPr>
            <a:lvl3pPr marL="916776" indent="0">
              <a:buNone/>
              <a:defRPr sz="1804" b="1"/>
            </a:lvl3pPr>
            <a:lvl4pPr marL="1375165" indent="0">
              <a:buNone/>
              <a:defRPr sz="1604" b="1"/>
            </a:lvl4pPr>
            <a:lvl5pPr marL="1833553" indent="0">
              <a:buNone/>
              <a:defRPr sz="1604" b="1"/>
            </a:lvl5pPr>
            <a:lvl6pPr marL="2291941" indent="0">
              <a:buNone/>
              <a:defRPr sz="1604" b="1"/>
            </a:lvl6pPr>
            <a:lvl7pPr marL="2750329" indent="0">
              <a:buNone/>
              <a:defRPr sz="1604" b="1"/>
            </a:lvl7pPr>
            <a:lvl8pPr marL="3208717" indent="0">
              <a:buNone/>
              <a:defRPr sz="1604" b="1"/>
            </a:lvl8pPr>
            <a:lvl9pPr marL="3667105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6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4" y="1685446"/>
            <a:ext cx="5196686" cy="826010"/>
          </a:xfrm>
        </p:spPr>
        <p:txBody>
          <a:bodyPr anchor="b"/>
          <a:lstStyle>
            <a:lvl1pPr marL="0" indent="0">
              <a:buNone/>
              <a:defRPr sz="2407" b="1"/>
            </a:lvl1pPr>
            <a:lvl2pPr marL="458389" indent="0">
              <a:buNone/>
              <a:defRPr sz="2005" b="1"/>
            </a:lvl2pPr>
            <a:lvl3pPr marL="916776" indent="0">
              <a:buNone/>
              <a:defRPr sz="1804" b="1"/>
            </a:lvl3pPr>
            <a:lvl4pPr marL="1375165" indent="0">
              <a:buNone/>
              <a:defRPr sz="1604" b="1"/>
            </a:lvl4pPr>
            <a:lvl5pPr marL="1833553" indent="0">
              <a:buNone/>
              <a:defRPr sz="1604" b="1"/>
            </a:lvl5pPr>
            <a:lvl6pPr marL="2291941" indent="0">
              <a:buNone/>
              <a:defRPr sz="1604" b="1"/>
            </a:lvl6pPr>
            <a:lvl7pPr marL="2750329" indent="0">
              <a:buNone/>
              <a:defRPr sz="1604" b="1"/>
            </a:lvl7pPr>
            <a:lvl8pPr marL="3208717" indent="0">
              <a:buNone/>
              <a:defRPr sz="1604" b="1"/>
            </a:lvl8pPr>
            <a:lvl9pPr marL="3667105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4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08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54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00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7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8" y="989943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7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7" y="2062641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89" indent="0">
              <a:buNone/>
              <a:defRPr sz="1404"/>
            </a:lvl2pPr>
            <a:lvl3pPr marL="916776" indent="0">
              <a:buNone/>
              <a:defRPr sz="1203"/>
            </a:lvl3pPr>
            <a:lvl4pPr marL="1375165" indent="0">
              <a:buNone/>
              <a:defRPr sz="1003"/>
            </a:lvl4pPr>
            <a:lvl5pPr marL="1833553" indent="0">
              <a:buNone/>
              <a:defRPr sz="1003"/>
            </a:lvl5pPr>
            <a:lvl6pPr marL="2291941" indent="0">
              <a:buNone/>
              <a:defRPr sz="1003"/>
            </a:lvl6pPr>
            <a:lvl7pPr marL="2750329" indent="0">
              <a:buNone/>
              <a:defRPr sz="1003"/>
            </a:lvl7pPr>
            <a:lvl8pPr marL="3208717" indent="0">
              <a:buNone/>
              <a:defRPr sz="1003"/>
            </a:lvl8pPr>
            <a:lvl9pPr marL="3667105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73745"/>
            <a:ext cx="4021530" cy="116500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147" y="273746"/>
            <a:ext cx="6833416" cy="5868017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88" y="1438755"/>
            <a:ext cx="4021530" cy="4703008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581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7" y="458365"/>
            <a:ext cx="3942477" cy="1604274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8" y="989943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6" indent="0">
              <a:buNone/>
              <a:defRPr sz="2407"/>
            </a:lvl3pPr>
            <a:lvl4pPr marL="1375165" indent="0">
              <a:buNone/>
              <a:defRPr sz="2005"/>
            </a:lvl4pPr>
            <a:lvl5pPr marL="1833553" indent="0">
              <a:buNone/>
              <a:defRPr sz="2005"/>
            </a:lvl5pPr>
            <a:lvl6pPr marL="2291941" indent="0">
              <a:buNone/>
              <a:defRPr sz="2005"/>
            </a:lvl6pPr>
            <a:lvl7pPr marL="2750329" indent="0">
              <a:buNone/>
              <a:defRPr sz="2005"/>
            </a:lvl7pPr>
            <a:lvl8pPr marL="3208717" indent="0">
              <a:buNone/>
              <a:defRPr sz="2005"/>
            </a:lvl8pPr>
            <a:lvl9pPr marL="3667105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7" y="2062641"/>
            <a:ext cx="3942477" cy="3821293"/>
          </a:xfrm>
        </p:spPr>
        <p:txBody>
          <a:bodyPr/>
          <a:lstStyle>
            <a:lvl1pPr marL="0" indent="0">
              <a:buNone/>
              <a:defRPr sz="1604"/>
            </a:lvl1pPr>
            <a:lvl2pPr marL="458389" indent="0">
              <a:buNone/>
              <a:defRPr sz="1404"/>
            </a:lvl2pPr>
            <a:lvl3pPr marL="916776" indent="0">
              <a:buNone/>
              <a:defRPr sz="1203"/>
            </a:lvl3pPr>
            <a:lvl4pPr marL="1375165" indent="0">
              <a:buNone/>
              <a:defRPr sz="1003"/>
            </a:lvl4pPr>
            <a:lvl5pPr marL="1833553" indent="0">
              <a:buNone/>
              <a:defRPr sz="1003"/>
            </a:lvl5pPr>
            <a:lvl6pPr marL="2291941" indent="0">
              <a:buNone/>
              <a:defRPr sz="1003"/>
            </a:lvl6pPr>
            <a:lvl7pPr marL="2750329" indent="0">
              <a:buNone/>
              <a:defRPr sz="1003"/>
            </a:lvl7pPr>
            <a:lvl8pPr marL="3208717" indent="0">
              <a:buNone/>
              <a:defRPr sz="1003"/>
            </a:lvl8pPr>
            <a:lvl9pPr marL="3667105" indent="0">
              <a:buNone/>
              <a:defRPr sz="10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29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23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2" y="366056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5" y="366056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25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25454" y="2578776"/>
            <a:ext cx="637283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3563" y="3850260"/>
            <a:ext cx="855662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10/26/2023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13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5642"/>
          </a:xfrm>
        </p:spPr>
        <p:txBody>
          <a:bodyPr lIns="0" tIns="0" rIns="0" bIns="0"/>
          <a:lstStyle>
            <a:lvl1pPr>
              <a:defRPr sz="601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2391" y="1191614"/>
            <a:ext cx="6478969" cy="833112"/>
          </a:xfrm>
        </p:spPr>
        <p:txBody>
          <a:bodyPr lIns="0" tIns="0" rIns="0" bIns="0"/>
          <a:lstStyle>
            <a:lvl1pPr>
              <a:defRPr sz="5414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10/26/2023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292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5642"/>
          </a:xfrm>
        </p:spPr>
        <p:txBody>
          <a:bodyPr lIns="0" tIns="0" rIns="0" bIns="0"/>
          <a:lstStyle>
            <a:lvl1pPr>
              <a:defRPr sz="601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7" y="1581357"/>
            <a:ext cx="531733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12350" y="1504395"/>
            <a:ext cx="3010735" cy="30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5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10/26/2023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54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5642"/>
          </a:xfrm>
        </p:spPr>
        <p:txBody>
          <a:bodyPr lIns="0" tIns="0" rIns="0" bIns="0"/>
          <a:lstStyle>
            <a:lvl1pPr>
              <a:defRPr sz="601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10/26/2023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607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10/26/2023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941" y="4812824"/>
            <a:ext cx="7334250" cy="56818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5941" y="614335"/>
            <a:ext cx="7334250" cy="4125278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5941" y="5381005"/>
            <a:ext cx="7334250" cy="806911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6686" eaLnBrk="0" fontAlgn="base" hangingPunct="0">
              <a:spcBef>
                <a:spcPct val="0"/>
              </a:spcBef>
              <a:spcAft>
                <a:spcPct val="0"/>
              </a:spcAft>
            </a:pPr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Times" charset="0"/>
              </a:rPr>
              <a:pPr defTabSz="9166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2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4">
                <a:latin typeface="Arial" charset="0"/>
                <a:cs typeface="+mn-cs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/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19F5FCA4-A6AF-47DB-B70C-0E6E026448B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406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6781" y="76394"/>
            <a:ext cx="10390188" cy="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781" y="916729"/>
            <a:ext cx="10390188" cy="527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567511B0-3432-4D19-9BCD-AB04DEBA8C77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6781" y="840334"/>
            <a:ext cx="10390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66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5pPr>
      <a:lvl6pPr marL="458343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6pPr>
      <a:lvl7pPr marL="916686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7pPr>
      <a:lvl8pPr marL="1375029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8pPr>
      <a:lvl9pPr marL="1833372" algn="l" rtl="0" eaLnBrk="0" fontAlgn="base" hangingPunct="0">
        <a:spcBef>
          <a:spcPct val="0"/>
        </a:spcBef>
        <a:spcAft>
          <a:spcPct val="0"/>
        </a:spcAft>
        <a:defRPr sz="3409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defRPr sz="2807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•"/>
        <a:defRPr sz="2005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»"/>
        <a:defRPr sz="1604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5pPr>
      <a:lvl6pPr marL="2520887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6pPr>
      <a:lvl7pPr marL="2979230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7pPr>
      <a:lvl8pPr marL="3437573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8pPr>
      <a:lvl9pPr marL="3895916" indent="-229172" algn="l" rtl="0" eaLnBrk="0" fontAlgn="base" hangingPunct="0">
        <a:spcBef>
          <a:spcPct val="20000"/>
        </a:spcBef>
        <a:spcAft>
          <a:spcPct val="0"/>
        </a:spcAft>
        <a:buChar char="»"/>
        <a:defRPr sz="140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223750" cy="53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729" y="611152"/>
            <a:ext cx="11816292" cy="55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6781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4311"/>
            <a:ext cx="3870854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4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4311"/>
            <a:ext cx="2546615" cy="4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F041EBF8-800A-45EF-B034-F9EC36CD539C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3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3208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bg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75337"/>
            <a:ext cx="11001375" cy="11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4275"/>
            <a:ext cx="11001375" cy="45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448" y="6261128"/>
            <a:ext cx="3870854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4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354" y="6261128"/>
            <a:ext cx="2852208" cy="47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4">
                <a:solidFill>
                  <a:srgbClr val="000000"/>
                </a:solidFill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B0DC84F1-C524-420D-808A-46D3A83990CA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5pPr>
      <a:lvl6pPr marL="458343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6pPr>
      <a:lvl7pPr marL="916686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7pPr>
      <a:lvl8pPr marL="1375029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8pPr>
      <a:lvl9pPr marL="1833372" algn="ctr" rtl="0" fontAlgn="base">
        <a:spcBef>
          <a:spcPct val="0"/>
        </a:spcBef>
        <a:spcAft>
          <a:spcPct val="0"/>
        </a:spcAft>
        <a:defRPr sz="4411">
          <a:solidFill>
            <a:schemeClr val="tx2"/>
          </a:solidFill>
          <a:latin typeface="Arial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Char char="•"/>
        <a:defRPr sz="3208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Char char="–"/>
        <a:defRPr sz="2807">
          <a:solidFill>
            <a:schemeClr val="tx1"/>
          </a:solidFill>
          <a:latin typeface="+mn-lt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Char char="•"/>
        <a:defRPr sz="2406">
          <a:solidFill>
            <a:schemeClr val="tx1"/>
          </a:solidFill>
          <a:latin typeface="+mn-lt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5pPr>
      <a:lvl6pPr marL="2520887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6pPr>
      <a:lvl7pPr marL="2979230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7pPr>
      <a:lvl8pPr marL="3437573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8pPr>
      <a:lvl9pPr marL="3895916" indent="-229172" algn="l" rtl="0" fontAlgn="base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0"/>
            <a:ext cx="11001375" cy="9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069517"/>
            <a:ext cx="11001375" cy="519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188" y="6372536"/>
            <a:ext cx="2852208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fld id="{B972CB0A-03EB-424A-8053-555C043D46AC}" type="datetimeFigureOut">
              <a:rPr lang="en-US" smtClean="0"/>
              <a:pPr defTabSz="916686"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6448" y="6372536"/>
            <a:ext cx="387085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3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defTabSz="916686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354" y="6372536"/>
            <a:ext cx="2852208" cy="36605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3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fld id="{CE2D1EC6-268C-445B-ACCD-6793CB8D73C6}" type="slidenum">
              <a:rPr lang="en-US" altLang="en-US" smtClean="0">
                <a:cs typeface="Arial" panose="020B0604020202020204" pitchFamily="34" charset="0"/>
              </a:rPr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5pPr>
      <a:lvl6pPr marL="458343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6pPr>
      <a:lvl7pPr marL="916686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7pPr>
      <a:lvl8pPr marL="1375029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8pPr>
      <a:lvl9pPr marL="1833372" algn="l" rtl="0" fontAlgn="base">
        <a:spcBef>
          <a:spcPct val="0"/>
        </a:spcBef>
        <a:spcAft>
          <a:spcPct val="0"/>
        </a:spcAft>
        <a:defRPr sz="3609">
          <a:solidFill>
            <a:schemeClr val="tx1"/>
          </a:solidFill>
          <a:latin typeface="Calibri" pitchFamily="34" charset="0"/>
        </a:defRPr>
      </a:lvl9pPr>
    </p:titleStyle>
    <p:bodyStyle>
      <a:lvl1pPr marL="343757" indent="-3437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6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7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4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94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6794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98" indent="-229198" algn="l" defTabSz="916794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96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94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39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62788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21185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582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980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6377" indent="-229198" algn="l" defTabSz="916794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9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79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192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590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986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384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781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7178" algn="l" defTabSz="916794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079" y="1497584"/>
            <a:ext cx="11555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6075" y="6394186"/>
            <a:ext cx="391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29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6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76"/>
            <a:fld id="{6F37057C-41E5-43E9-963A-4CDC8122F5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7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4" y="6372537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76"/>
            <a:fld id="{DA22E1CB-69E1-482F-8117-FE30A479F5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67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677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94" indent="-229194" algn="l" defTabSz="91677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82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1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358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7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5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3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2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96299" indent="-229194" algn="l" defTabSz="91677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6776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5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3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1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50329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8717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67105" algn="l" defTabSz="91677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518" y="2459888"/>
            <a:ext cx="1044271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2391" y="1191614"/>
            <a:ext cx="647896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87453" y="6595804"/>
            <a:ext cx="8347803" cy="21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4" b="0" i="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marL="12732" defTabSz="916712">
              <a:spcBef>
                <a:spcPts val="30"/>
              </a:spcBef>
            </a:pPr>
            <a:r>
              <a:rPr lang="en-US" spc="-20" smtClean="0"/>
              <a:t>Kaiming </a:t>
            </a:r>
            <a:r>
              <a:rPr lang="en-US" spc="5" smtClean="0"/>
              <a:t>He, </a:t>
            </a:r>
            <a:r>
              <a:rPr lang="en-US" spc="-10" smtClean="0"/>
              <a:t>Xiangyu </a:t>
            </a:r>
            <a:r>
              <a:rPr lang="en-US" smtClean="0"/>
              <a:t>Zhang, </a:t>
            </a:r>
            <a:r>
              <a:rPr lang="en-US" spc="-30" smtClean="0"/>
              <a:t>Shaoqing </a:t>
            </a:r>
            <a:r>
              <a:rPr lang="en-US" spc="-5" smtClean="0"/>
              <a:t>Ren, </a:t>
            </a:r>
            <a:r>
              <a:rPr lang="en-US" smtClean="0"/>
              <a:t>&amp; </a:t>
            </a:r>
            <a:r>
              <a:rPr lang="en-US" spc="-15" smtClean="0"/>
              <a:t>Jian </a:t>
            </a:r>
            <a:r>
              <a:rPr lang="en-US" spc="-35" smtClean="0"/>
              <a:t>Sun. </a:t>
            </a:r>
            <a:r>
              <a:rPr lang="en-US" spc="5" smtClean="0"/>
              <a:t>“Deep </a:t>
            </a:r>
            <a:r>
              <a:rPr lang="en-US" spc="-15" smtClean="0"/>
              <a:t>Residual </a:t>
            </a:r>
            <a:r>
              <a:rPr lang="en-US" spc="-10" smtClean="0"/>
              <a:t>Learning </a:t>
            </a:r>
            <a:r>
              <a:rPr lang="en-US" spc="-25" smtClean="0"/>
              <a:t>for </a:t>
            </a:r>
            <a:r>
              <a:rPr lang="en-US" spc="15" smtClean="0"/>
              <a:t>Image </a:t>
            </a:r>
            <a:r>
              <a:rPr lang="en-US" spc="-15" smtClean="0"/>
              <a:t>Recognition”. </a:t>
            </a:r>
            <a:r>
              <a:rPr lang="en-US" spc="-20" smtClean="0"/>
              <a:t>CVPR</a:t>
            </a:r>
            <a:r>
              <a:rPr lang="en-US" spc="-115" smtClean="0"/>
              <a:t> </a:t>
            </a:r>
            <a:r>
              <a:rPr lang="en-US" spc="-10" smtClean="0"/>
              <a:t>2016.</a:t>
            </a:r>
            <a:endParaRPr lang="en-US"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1"/>
            <a:ext cx="2811463" cy="27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1D8BD707-D9CF-40AE-B4C6-C98DA3205C09}" type="datetimeFigureOut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10/26/2023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1"/>
            <a:ext cx="2811463" cy="27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712"/>
            <a:fld id="{B6F15528-21DE-4FAA-801E-634DDDAF4B2B}" type="slidenum">
              <a:rPr lang="en-US" sz="1804" smtClean="0">
                <a:solidFill>
                  <a:prstClr val="black">
                    <a:tint val="75000"/>
                  </a:prstClr>
                </a:solidFill>
              </a:rPr>
              <a:pPr defTabSz="916712"/>
              <a:t>‹#›</a:t>
            </a:fld>
            <a:endParaRPr lang="en-US" sz="1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8356">
        <a:defRPr>
          <a:latin typeface="+mn-lt"/>
          <a:ea typeface="+mn-ea"/>
          <a:cs typeface="+mn-cs"/>
        </a:defRPr>
      </a:lvl2pPr>
      <a:lvl3pPr marL="916712">
        <a:defRPr>
          <a:latin typeface="+mn-lt"/>
          <a:ea typeface="+mn-ea"/>
          <a:cs typeface="+mn-cs"/>
        </a:defRPr>
      </a:lvl3pPr>
      <a:lvl4pPr marL="1375067">
        <a:defRPr>
          <a:latin typeface="+mn-lt"/>
          <a:ea typeface="+mn-ea"/>
          <a:cs typeface="+mn-cs"/>
        </a:defRPr>
      </a:lvl4pPr>
      <a:lvl5pPr marL="1833423">
        <a:defRPr>
          <a:latin typeface="+mn-lt"/>
          <a:ea typeface="+mn-ea"/>
          <a:cs typeface="+mn-cs"/>
        </a:defRPr>
      </a:lvl5pPr>
      <a:lvl6pPr marL="2291779">
        <a:defRPr>
          <a:latin typeface="+mn-lt"/>
          <a:ea typeface="+mn-ea"/>
          <a:cs typeface="+mn-cs"/>
        </a:defRPr>
      </a:lvl6pPr>
      <a:lvl7pPr marL="2750135">
        <a:defRPr>
          <a:latin typeface="+mn-lt"/>
          <a:ea typeface="+mn-ea"/>
          <a:cs typeface="+mn-cs"/>
        </a:defRPr>
      </a:lvl7pPr>
      <a:lvl8pPr marL="3208490">
        <a:defRPr>
          <a:latin typeface="+mn-lt"/>
          <a:ea typeface="+mn-ea"/>
          <a:cs typeface="+mn-cs"/>
        </a:defRPr>
      </a:lvl8pPr>
      <a:lvl9pPr marL="36668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8356">
        <a:defRPr>
          <a:latin typeface="+mn-lt"/>
          <a:ea typeface="+mn-ea"/>
          <a:cs typeface="+mn-cs"/>
        </a:defRPr>
      </a:lvl2pPr>
      <a:lvl3pPr marL="916712">
        <a:defRPr>
          <a:latin typeface="+mn-lt"/>
          <a:ea typeface="+mn-ea"/>
          <a:cs typeface="+mn-cs"/>
        </a:defRPr>
      </a:lvl3pPr>
      <a:lvl4pPr marL="1375067">
        <a:defRPr>
          <a:latin typeface="+mn-lt"/>
          <a:ea typeface="+mn-ea"/>
          <a:cs typeface="+mn-cs"/>
        </a:defRPr>
      </a:lvl4pPr>
      <a:lvl5pPr marL="1833423">
        <a:defRPr>
          <a:latin typeface="+mn-lt"/>
          <a:ea typeface="+mn-ea"/>
          <a:cs typeface="+mn-cs"/>
        </a:defRPr>
      </a:lvl5pPr>
      <a:lvl6pPr marL="2291779">
        <a:defRPr>
          <a:latin typeface="+mn-lt"/>
          <a:ea typeface="+mn-ea"/>
          <a:cs typeface="+mn-cs"/>
        </a:defRPr>
      </a:lvl6pPr>
      <a:lvl7pPr marL="2750135">
        <a:defRPr>
          <a:latin typeface="+mn-lt"/>
          <a:ea typeface="+mn-ea"/>
          <a:cs typeface="+mn-cs"/>
        </a:defRPr>
      </a:lvl7pPr>
      <a:lvl8pPr marL="3208490">
        <a:defRPr>
          <a:latin typeface="+mn-lt"/>
          <a:ea typeface="+mn-ea"/>
          <a:cs typeface="+mn-cs"/>
        </a:defRPr>
      </a:lvl8pPr>
      <a:lvl9pPr marL="366684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8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8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8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8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8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8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cket.cc/files/mach-per-3D-solids.htm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.ed.ac.uk/teaching/courses/av/LECTURE_NOTES/swainballard91.pdf" TargetMode="External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teaching\11_spring_comp_vis\lectures\videos\100object-vectors.mpg" TargetMode="External"/><Relationship Id="rId1" Type="http://schemas.openxmlformats.org/officeDocument/2006/relationships/video" Target="file:///D:\teaching\11_spring_comp_vis\lectures\videos\100object-recog.mpg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wmf"/><Relationship Id="rId5" Type="http://schemas.openxmlformats.org/officeDocument/2006/relationships/image" Target="../media/image87.png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31.bin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26.bin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oleObject" Target="../embeddings/oleObject21.bin"/><Relationship Id="rId41" Type="http://schemas.openxmlformats.org/officeDocument/2006/relationships/oleObject" Target="../embeddings/oleObject3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8.png"/><Relationship Id="rId24" Type="http://schemas.openxmlformats.org/officeDocument/2006/relationships/oleObject" Target="../embeddings/oleObject16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29.bin"/><Relationship Id="rId40" Type="http://schemas.openxmlformats.org/officeDocument/2006/relationships/oleObject" Target="../embeddings/oleObject32.bin"/><Relationship Id="rId5" Type="http://schemas.openxmlformats.org/officeDocument/2006/relationships/image" Target="../media/image95.png"/><Relationship Id="rId15" Type="http://schemas.openxmlformats.org/officeDocument/2006/relationships/image" Target="../media/image100.png"/><Relationship Id="rId23" Type="http://schemas.openxmlformats.org/officeDocument/2006/relationships/oleObject" Target="../embeddings/oleObject15.bin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8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02.png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7.png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9.bin"/><Relationship Id="rId30" Type="http://schemas.openxmlformats.org/officeDocument/2006/relationships/oleObject" Target="../embeddings/oleObject22.bin"/><Relationship Id="rId35" Type="http://schemas.openxmlformats.org/officeDocument/2006/relationships/oleObject" Target="../embeddings/oleObject27.bin"/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5.xml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1.png"/><Relationship Id="rId25" Type="http://schemas.openxmlformats.org/officeDocument/2006/relationships/oleObject" Target="../embeddings/oleObject17.bin"/><Relationship Id="rId33" Type="http://schemas.openxmlformats.org/officeDocument/2006/relationships/oleObject" Target="../embeddings/oleObject25.bin"/><Relationship Id="rId38" Type="http://schemas.openxmlformats.org/officeDocument/2006/relationships/oleObject" Target="../embeddings/oleObject3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34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2.png"/><Relationship Id="rId21" Type="http://schemas.openxmlformats.org/officeDocument/2006/relationships/image" Target="../media/image167.png"/><Relationship Id="rId42" Type="http://schemas.openxmlformats.org/officeDocument/2006/relationships/image" Target="../media/image188.png"/><Relationship Id="rId47" Type="http://schemas.openxmlformats.org/officeDocument/2006/relationships/image" Target="../media/image193.png"/><Relationship Id="rId63" Type="http://schemas.openxmlformats.org/officeDocument/2006/relationships/image" Target="../media/image209.png"/><Relationship Id="rId68" Type="http://schemas.openxmlformats.org/officeDocument/2006/relationships/image" Target="../media/image214.png"/><Relationship Id="rId84" Type="http://schemas.openxmlformats.org/officeDocument/2006/relationships/image" Target="../media/image230.png"/><Relationship Id="rId89" Type="http://schemas.openxmlformats.org/officeDocument/2006/relationships/image" Target="../media/image235.png"/><Relationship Id="rId16" Type="http://schemas.openxmlformats.org/officeDocument/2006/relationships/image" Target="../media/image162.png"/><Relationship Id="rId107" Type="http://schemas.openxmlformats.org/officeDocument/2006/relationships/image" Target="../media/image253.png"/><Relationship Id="rId11" Type="http://schemas.openxmlformats.org/officeDocument/2006/relationships/image" Target="../media/image157.png"/><Relationship Id="rId32" Type="http://schemas.openxmlformats.org/officeDocument/2006/relationships/image" Target="../media/image178.png"/><Relationship Id="rId37" Type="http://schemas.openxmlformats.org/officeDocument/2006/relationships/image" Target="../media/image183.png"/><Relationship Id="rId53" Type="http://schemas.openxmlformats.org/officeDocument/2006/relationships/image" Target="../media/image199.png"/><Relationship Id="rId58" Type="http://schemas.openxmlformats.org/officeDocument/2006/relationships/image" Target="../media/image204.png"/><Relationship Id="rId74" Type="http://schemas.openxmlformats.org/officeDocument/2006/relationships/image" Target="../media/image220.png"/><Relationship Id="rId79" Type="http://schemas.openxmlformats.org/officeDocument/2006/relationships/image" Target="../media/image225.png"/><Relationship Id="rId102" Type="http://schemas.openxmlformats.org/officeDocument/2006/relationships/image" Target="../media/image248.png"/><Relationship Id="rId5" Type="http://schemas.openxmlformats.org/officeDocument/2006/relationships/image" Target="../media/image151.png"/><Relationship Id="rId90" Type="http://schemas.openxmlformats.org/officeDocument/2006/relationships/image" Target="../media/image236.png"/><Relationship Id="rId95" Type="http://schemas.openxmlformats.org/officeDocument/2006/relationships/image" Target="../media/image241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Relationship Id="rId43" Type="http://schemas.openxmlformats.org/officeDocument/2006/relationships/image" Target="../media/image189.png"/><Relationship Id="rId48" Type="http://schemas.openxmlformats.org/officeDocument/2006/relationships/image" Target="../media/image194.png"/><Relationship Id="rId64" Type="http://schemas.openxmlformats.org/officeDocument/2006/relationships/image" Target="../media/image210.png"/><Relationship Id="rId69" Type="http://schemas.openxmlformats.org/officeDocument/2006/relationships/image" Target="../media/image215.png"/><Relationship Id="rId80" Type="http://schemas.openxmlformats.org/officeDocument/2006/relationships/image" Target="../media/image226.png"/><Relationship Id="rId85" Type="http://schemas.openxmlformats.org/officeDocument/2006/relationships/image" Target="../media/image231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33" Type="http://schemas.openxmlformats.org/officeDocument/2006/relationships/image" Target="../media/image179.png"/><Relationship Id="rId38" Type="http://schemas.openxmlformats.org/officeDocument/2006/relationships/image" Target="../media/image184.png"/><Relationship Id="rId59" Type="http://schemas.openxmlformats.org/officeDocument/2006/relationships/image" Target="../media/image205.png"/><Relationship Id="rId103" Type="http://schemas.openxmlformats.org/officeDocument/2006/relationships/image" Target="../media/image249.png"/><Relationship Id="rId20" Type="http://schemas.openxmlformats.org/officeDocument/2006/relationships/image" Target="../media/image166.png"/><Relationship Id="rId41" Type="http://schemas.openxmlformats.org/officeDocument/2006/relationships/image" Target="../media/image187.png"/><Relationship Id="rId54" Type="http://schemas.openxmlformats.org/officeDocument/2006/relationships/image" Target="../media/image200.png"/><Relationship Id="rId62" Type="http://schemas.openxmlformats.org/officeDocument/2006/relationships/image" Target="../media/image208.png"/><Relationship Id="rId70" Type="http://schemas.openxmlformats.org/officeDocument/2006/relationships/image" Target="../media/image216.png"/><Relationship Id="rId75" Type="http://schemas.openxmlformats.org/officeDocument/2006/relationships/image" Target="../media/image221.png"/><Relationship Id="rId83" Type="http://schemas.openxmlformats.org/officeDocument/2006/relationships/image" Target="../media/image229.png"/><Relationship Id="rId88" Type="http://schemas.openxmlformats.org/officeDocument/2006/relationships/image" Target="../media/image234.png"/><Relationship Id="rId91" Type="http://schemas.openxmlformats.org/officeDocument/2006/relationships/image" Target="../media/image237.png"/><Relationship Id="rId96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74.png"/><Relationship Id="rId36" Type="http://schemas.openxmlformats.org/officeDocument/2006/relationships/image" Target="../media/image182.png"/><Relationship Id="rId49" Type="http://schemas.openxmlformats.org/officeDocument/2006/relationships/image" Target="../media/image195.png"/><Relationship Id="rId57" Type="http://schemas.openxmlformats.org/officeDocument/2006/relationships/image" Target="../media/image203.png"/><Relationship Id="rId106" Type="http://schemas.openxmlformats.org/officeDocument/2006/relationships/image" Target="../media/image252.png"/><Relationship Id="rId10" Type="http://schemas.openxmlformats.org/officeDocument/2006/relationships/image" Target="../media/image156.png"/><Relationship Id="rId31" Type="http://schemas.openxmlformats.org/officeDocument/2006/relationships/image" Target="../media/image177.png"/><Relationship Id="rId44" Type="http://schemas.openxmlformats.org/officeDocument/2006/relationships/image" Target="../media/image190.png"/><Relationship Id="rId52" Type="http://schemas.openxmlformats.org/officeDocument/2006/relationships/image" Target="../media/image198.png"/><Relationship Id="rId60" Type="http://schemas.openxmlformats.org/officeDocument/2006/relationships/image" Target="../media/image206.png"/><Relationship Id="rId65" Type="http://schemas.openxmlformats.org/officeDocument/2006/relationships/image" Target="../media/image211.png"/><Relationship Id="rId73" Type="http://schemas.openxmlformats.org/officeDocument/2006/relationships/image" Target="../media/image219.png"/><Relationship Id="rId78" Type="http://schemas.openxmlformats.org/officeDocument/2006/relationships/image" Target="../media/image224.png"/><Relationship Id="rId81" Type="http://schemas.openxmlformats.org/officeDocument/2006/relationships/image" Target="../media/image227.png"/><Relationship Id="rId86" Type="http://schemas.openxmlformats.org/officeDocument/2006/relationships/image" Target="../media/image232.png"/><Relationship Id="rId94" Type="http://schemas.openxmlformats.org/officeDocument/2006/relationships/image" Target="../media/image240.png"/><Relationship Id="rId99" Type="http://schemas.openxmlformats.org/officeDocument/2006/relationships/image" Target="../media/image245.png"/><Relationship Id="rId101" Type="http://schemas.openxmlformats.org/officeDocument/2006/relationships/image" Target="../media/image247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9" Type="http://schemas.openxmlformats.org/officeDocument/2006/relationships/image" Target="../media/image185.png"/><Relationship Id="rId34" Type="http://schemas.openxmlformats.org/officeDocument/2006/relationships/image" Target="../media/image180.png"/><Relationship Id="rId50" Type="http://schemas.openxmlformats.org/officeDocument/2006/relationships/image" Target="../media/image196.png"/><Relationship Id="rId55" Type="http://schemas.openxmlformats.org/officeDocument/2006/relationships/image" Target="../media/image201.png"/><Relationship Id="rId76" Type="http://schemas.openxmlformats.org/officeDocument/2006/relationships/image" Target="../media/image222.png"/><Relationship Id="rId97" Type="http://schemas.openxmlformats.org/officeDocument/2006/relationships/image" Target="../media/image243.png"/><Relationship Id="rId104" Type="http://schemas.openxmlformats.org/officeDocument/2006/relationships/image" Target="../media/image250.png"/><Relationship Id="rId7" Type="http://schemas.openxmlformats.org/officeDocument/2006/relationships/image" Target="../media/image153.png"/><Relationship Id="rId71" Type="http://schemas.openxmlformats.org/officeDocument/2006/relationships/image" Target="../media/image217.png"/><Relationship Id="rId92" Type="http://schemas.openxmlformats.org/officeDocument/2006/relationships/image" Target="../media/image238.png"/><Relationship Id="rId2" Type="http://schemas.openxmlformats.org/officeDocument/2006/relationships/notesSlide" Target="../notesSlides/notesSlide62.xml"/><Relationship Id="rId29" Type="http://schemas.openxmlformats.org/officeDocument/2006/relationships/image" Target="../media/image175.png"/><Relationship Id="rId24" Type="http://schemas.openxmlformats.org/officeDocument/2006/relationships/image" Target="../media/image170.png"/><Relationship Id="rId40" Type="http://schemas.openxmlformats.org/officeDocument/2006/relationships/image" Target="../media/image186.png"/><Relationship Id="rId45" Type="http://schemas.openxmlformats.org/officeDocument/2006/relationships/image" Target="../media/image191.png"/><Relationship Id="rId66" Type="http://schemas.openxmlformats.org/officeDocument/2006/relationships/image" Target="../media/image212.png"/><Relationship Id="rId87" Type="http://schemas.openxmlformats.org/officeDocument/2006/relationships/image" Target="../media/image233.png"/><Relationship Id="rId61" Type="http://schemas.openxmlformats.org/officeDocument/2006/relationships/image" Target="../media/image207.png"/><Relationship Id="rId82" Type="http://schemas.openxmlformats.org/officeDocument/2006/relationships/image" Target="../media/image228.png"/><Relationship Id="rId19" Type="http://schemas.openxmlformats.org/officeDocument/2006/relationships/image" Target="../media/image165.png"/><Relationship Id="rId14" Type="http://schemas.openxmlformats.org/officeDocument/2006/relationships/image" Target="../media/image160.png"/><Relationship Id="rId30" Type="http://schemas.openxmlformats.org/officeDocument/2006/relationships/image" Target="../media/image176.png"/><Relationship Id="rId35" Type="http://schemas.openxmlformats.org/officeDocument/2006/relationships/image" Target="../media/image181.png"/><Relationship Id="rId56" Type="http://schemas.openxmlformats.org/officeDocument/2006/relationships/image" Target="../media/image202.png"/><Relationship Id="rId77" Type="http://schemas.openxmlformats.org/officeDocument/2006/relationships/image" Target="../media/image223.png"/><Relationship Id="rId100" Type="http://schemas.openxmlformats.org/officeDocument/2006/relationships/image" Target="../media/image246.png"/><Relationship Id="rId105" Type="http://schemas.openxmlformats.org/officeDocument/2006/relationships/image" Target="../media/image251.png"/><Relationship Id="rId8" Type="http://schemas.openxmlformats.org/officeDocument/2006/relationships/image" Target="../media/image154.png"/><Relationship Id="rId51" Type="http://schemas.openxmlformats.org/officeDocument/2006/relationships/image" Target="../media/image197.png"/><Relationship Id="rId72" Type="http://schemas.openxmlformats.org/officeDocument/2006/relationships/image" Target="../media/image218.png"/><Relationship Id="rId93" Type="http://schemas.openxmlformats.org/officeDocument/2006/relationships/image" Target="../media/image239.png"/><Relationship Id="rId98" Type="http://schemas.openxmlformats.org/officeDocument/2006/relationships/image" Target="../media/image244.png"/><Relationship Id="rId3" Type="http://schemas.openxmlformats.org/officeDocument/2006/relationships/image" Target="../media/image149.png"/><Relationship Id="rId25" Type="http://schemas.openxmlformats.org/officeDocument/2006/relationships/image" Target="../media/image171.png"/><Relationship Id="rId46" Type="http://schemas.openxmlformats.org/officeDocument/2006/relationships/image" Target="../media/image192.png"/><Relationship Id="rId67" Type="http://schemas.openxmlformats.org/officeDocument/2006/relationships/image" Target="../media/image2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61.png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3" Type="http://schemas.openxmlformats.org/officeDocument/2006/relationships/image" Target="../media/image261.png"/><Relationship Id="rId21" Type="http://schemas.openxmlformats.org/officeDocument/2006/relationships/image" Target="../media/image278.png"/><Relationship Id="rId7" Type="http://schemas.openxmlformats.org/officeDocument/2006/relationships/image" Target="../media/image265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73.png"/><Relationship Id="rId20" Type="http://schemas.openxmlformats.org/officeDocument/2006/relationships/image" Target="../media/image27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4.png"/><Relationship Id="rId11" Type="http://schemas.openxmlformats.org/officeDocument/2006/relationships/image" Target="../media/image268.png"/><Relationship Id="rId24" Type="http://schemas.openxmlformats.org/officeDocument/2006/relationships/image" Target="../media/image281.png"/><Relationship Id="rId5" Type="http://schemas.openxmlformats.org/officeDocument/2006/relationships/image" Target="../media/image263.png"/><Relationship Id="rId15" Type="http://schemas.openxmlformats.org/officeDocument/2006/relationships/image" Target="../media/image272.png"/><Relationship Id="rId23" Type="http://schemas.openxmlformats.org/officeDocument/2006/relationships/image" Target="../media/image280.png"/><Relationship Id="rId10" Type="http://schemas.openxmlformats.org/officeDocument/2006/relationships/image" Target="../media/image267.png"/><Relationship Id="rId19" Type="http://schemas.openxmlformats.org/officeDocument/2006/relationships/image" Target="../media/image276.png"/><Relationship Id="rId4" Type="http://schemas.openxmlformats.org/officeDocument/2006/relationships/image" Target="../media/image262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Relationship Id="rId22" Type="http://schemas.openxmlformats.org/officeDocument/2006/relationships/image" Target="../media/image2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13" Type="http://schemas.openxmlformats.org/officeDocument/2006/relationships/image" Target="../media/image294.jpeg"/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12" Type="http://schemas.openxmlformats.org/officeDocument/2006/relationships/image" Target="../media/image293.jpeg"/><Relationship Id="rId17" Type="http://schemas.openxmlformats.org/officeDocument/2006/relationships/image" Target="../media/image298.jpe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9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7.jpeg"/><Relationship Id="rId11" Type="http://schemas.openxmlformats.org/officeDocument/2006/relationships/image" Target="../media/image292.jpeg"/><Relationship Id="rId5" Type="http://schemas.openxmlformats.org/officeDocument/2006/relationships/image" Target="../media/image286.jpeg"/><Relationship Id="rId15" Type="http://schemas.openxmlformats.org/officeDocument/2006/relationships/image" Target="../media/image296.jpeg"/><Relationship Id="rId10" Type="http://schemas.openxmlformats.org/officeDocument/2006/relationships/image" Target="../media/image291.jpeg"/><Relationship Id="rId4" Type="http://schemas.openxmlformats.org/officeDocument/2006/relationships/image" Target="../media/image285.jpeg"/><Relationship Id="rId9" Type="http://schemas.openxmlformats.org/officeDocument/2006/relationships/image" Target="../media/image290.jpeg"/><Relationship Id="rId14" Type="http://schemas.openxmlformats.org/officeDocument/2006/relationships/image" Target="../media/image2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0.wmf"/><Relationship Id="rId4" Type="http://schemas.openxmlformats.org/officeDocument/2006/relationships/image" Target="../media/image29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6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3.jpg"/><Relationship Id="rId3" Type="http://schemas.openxmlformats.org/officeDocument/2006/relationships/image" Target="../media/image303.jpg"/><Relationship Id="rId7" Type="http://schemas.openxmlformats.org/officeDocument/2006/relationships/image" Target="../media/image307.png"/><Relationship Id="rId12" Type="http://schemas.openxmlformats.org/officeDocument/2006/relationships/image" Target="../media/image312.jp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06.jpg"/><Relationship Id="rId11" Type="http://schemas.openxmlformats.org/officeDocument/2006/relationships/image" Target="../media/image311.jpg"/><Relationship Id="rId5" Type="http://schemas.openxmlformats.org/officeDocument/2006/relationships/image" Target="../media/image305.png"/><Relationship Id="rId10" Type="http://schemas.openxmlformats.org/officeDocument/2006/relationships/image" Target="../media/image310.jpg"/><Relationship Id="rId4" Type="http://schemas.openxmlformats.org/officeDocument/2006/relationships/image" Target="../media/image304.png"/><Relationship Id="rId9" Type="http://schemas.openxmlformats.org/officeDocument/2006/relationships/image" Target="../media/image309.jpg"/><Relationship Id="rId14" Type="http://schemas.openxmlformats.org/officeDocument/2006/relationships/image" Target="../media/image31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5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27.png"/><Relationship Id="rId4" Type="http://schemas.openxmlformats.org/officeDocument/2006/relationships/image" Target="../media/image32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2.png"/><Relationship Id="rId5" Type="http://schemas.openxmlformats.org/officeDocument/2006/relationships/image" Target="../media/image326.png"/><Relationship Id="rId4" Type="http://schemas.openxmlformats.org/officeDocument/2006/relationships/image" Target="../media/image33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BAE0-9AE9-469F-B995-9BB8D8760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Recognition Techniques, old and new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C39C-0E39-4A86-97F5-08500E20F9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681021" y="0"/>
            <a:ext cx="7951345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annotation / tagging / attributes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75815" y="993122"/>
            <a:ext cx="2062639" cy="4368784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street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people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building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mountain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tourism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cloudy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brick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89889" y="5361906"/>
            <a:ext cx="9202367" cy="12969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Categories are exclusive. An instance belongs to one category.</a:t>
            </a:r>
            <a:br>
              <a:rPr lang="en-US" altLang="en-US" sz="2400" dirty="0" smtClean="0"/>
            </a:br>
            <a:r>
              <a:rPr lang="en-US" altLang="en-US" sz="2400" dirty="0" smtClean="0"/>
              <a:t>Attributes are not exclusive. An instance can have many or none.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512463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Simply </a:t>
            </a:r>
            <a:r>
              <a:rPr sz="4411" spc="-30" dirty="0"/>
              <a:t>stacking </a:t>
            </a:r>
            <a:r>
              <a:rPr sz="4411" spc="-45" dirty="0"/>
              <a:t>layers?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171320" y="4602709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71320" y="2501928"/>
            <a:ext cx="0" cy="2100781"/>
          </a:xfrm>
          <a:custGeom>
            <a:avLst/>
            <a:gdLst/>
            <a:ahLst/>
            <a:cxnLst/>
            <a:rect l="l" t="t" r="r" b="b"/>
            <a:pathLst>
              <a:path h="2095500">
                <a:moveTo>
                  <a:pt x="0" y="20955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71320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0600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0813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2612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6459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1892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33904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7751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43184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3397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65196" y="457724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19043" y="4600029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71320" y="460270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24903" y="4530003"/>
            <a:ext cx="208804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8197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sz="903" spc="-1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353" baseline="-33950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353" baseline="-339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71320" y="3558685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4903" y="3478021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71320" y="2501928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75032" y="2501929"/>
            <a:ext cx="3106609" cy="1998925"/>
          </a:xfrm>
          <a:custGeom>
            <a:avLst/>
            <a:gdLst/>
            <a:ahLst/>
            <a:cxnLst/>
            <a:rect l="l" t="t" r="r" b="b"/>
            <a:pathLst>
              <a:path w="3098800" h="1993900">
                <a:moveTo>
                  <a:pt x="0" y="0"/>
                </a:moveTo>
                <a:lnTo>
                  <a:pt x="4762" y="41440"/>
                </a:lnTo>
                <a:lnTo>
                  <a:pt x="58737" y="302830"/>
                </a:lnTo>
                <a:lnTo>
                  <a:pt x="107950" y="312393"/>
                </a:lnTo>
                <a:lnTo>
                  <a:pt x="158750" y="325144"/>
                </a:lnTo>
                <a:lnTo>
                  <a:pt x="211137" y="470184"/>
                </a:lnTo>
                <a:lnTo>
                  <a:pt x="261937" y="557845"/>
                </a:lnTo>
                <a:lnTo>
                  <a:pt x="315912" y="699698"/>
                </a:lnTo>
                <a:lnTo>
                  <a:pt x="365125" y="624787"/>
                </a:lnTo>
                <a:lnTo>
                  <a:pt x="415925" y="707667"/>
                </a:lnTo>
                <a:lnTo>
                  <a:pt x="468312" y="761857"/>
                </a:lnTo>
                <a:lnTo>
                  <a:pt x="519112" y="819236"/>
                </a:lnTo>
                <a:lnTo>
                  <a:pt x="573087" y="898928"/>
                </a:lnTo>
                <a:lnTo>
                  <a:pt x="622300" y="782577"/>
                </a:lnTo>
                <a:lnTo>
                  <a:pt x="671512" y="774608"/>
                </a:lnTo>
                <a:lnTo>
                  <a:pt x="725487" y="927617"/>
                </a:lnTo>
                <a:lnTo>
                  <a:pt x="776287" y="994559"/>
                </a:lnTo>
                <a:lnTo>
                  <a:pt x="830262" y="978620"/>
                </a:lnTo>
                <a:lnTo>
                  <a:pt x="879475" y="1094972"/>
                </a:lnTo>
                <a:lnTo>
                  <a:pt x="928687" y="1094972"/>
                </a:lnTo>
                <a:lnTo>
                  <a:pt x="982662" y="1040781"/>
                </a:lnTo>
                <a:lnTo>
                  <a:pt x="1033462" y="994559"/>
                </a:lnTo>
                <a:lnTo>
                  <a:pt x="1087438" y="1020061"/>
                </a:lnTo>
                <a:lnTo>
                  <a:pt x="1136650" y="1002528"/>
                </a:lnTo>
                <a:lnTo>
                  <a:pt x="1185862" y="1110910"/>
                </a:lnTo>
                <a:lnTo>
                  <a:pt x="1239838" y="1061501"/>
                </a:lnTo>
                <a:lnTo>
                  <a:pt x="1290638" y="1128442"/>
                </a:lnTo>
                <a:lnTo>
                  <a:pt x="1344612" y="1043968"/>
                </a:lnTo>
                <a:lnTo>
                  <a:pt x="1393825" y="1190602"/>
                </a:lnTo>
                <a:lnTo>
                  <a:pt x="1447800" y="1118879"/>
                </a:lnTo>
                <a:lnTo>
                  <a:pt x="1497012" y="1660786"/>
                </a:lnTo>
                <a:lnTo>
                  <a:pt x="1547812" y="1718165"/>
                </a:lnTo>
                <a:lnTo>
                  <a:pt x="1601788" y="1718165"/>
                </a:lnTo>
                <a:lnTo>
                  <a:pt x="1651000" y="1748448"/>
                </a:lnTo>
                <a:lnTo>
                  <a:pt x="1704975" y="1748448"/>
                </a:lnTo>
                <a:lnTo>
                  <a:pt x="1754188" y="1815389"/>
                </a:lnTo>
                <a:lnTo>
                  <a:pt x="1804988" y="1797857"/>
                </a:lnTo>
                <a:lnTo>
                  <a:pt x="1858962" y="1831328"/>
                </a:lnTo>
                <a:lnTo>
                  <a:pt x="1908175" y="1872768"/>
                </a:lnTo>
                <a:lnTo>
                  <a:pt x="1962150" y="1826546"/>
                </a:lnTo>
                <a:lnTo>
                  <a:pt x="2011362" y="1810608"/>
                </a:lnTo>
                <a:lnTo>
                  <a:pt x="2062162" y="1877549"/>
                </a:lnTo>
                <a:lnTo>
                  <a:pt x="2116138" y="1864799"/>
                </a:lnTo>
                <a:lnTo>
                  <a:pt x="2165350" y="1831328"/>
                </a:lnTo>
                <a:lnTo>
                  <a:pt x="2219325" y="1872768"/>
                </a:lnTo>
                <a:lnTo>
                  <a:pt x="2268538" y="1880737"/>
                </a:lnTo>
                <a:lnTo>
                  <a:pt x="2319338" y="1952460"/>
                </a:lnTo>
                <a:lnTo>
                  <a:pt x="2373312" y="1981149"/>
                </a:lnTo>
                <a:lnTo>
                  <a:pt x="2422525" y="1931740"/>
                </a:lnTo>
                <a:lnTo>
                  <a:pt x="2476500" y="1952460"/>
                </a:lnTo>
                <a:lnTo>
                  <a:pt x="2525712" y="1973180"/>
                </a:lnTo>
                <a:lnTo>
                  <a:pt x="2576512" y="1973180"/>
                </a:lnTo>
                <a:lnTo>
                  <a:pt x="2630488" y="1973180"/>
                </a:lnTo>
                <a:lnTo>
                  <a:pt x="2679700" y="1985931"/>
                </a:lnTo>
                <a:lnTo>
                  <a:pt x="2733675" y="1981149"/>
                </a:lnTo>
                <a:lnTo>
                  <a:pt x="2782888" y="1981149"/>
                </a:lnTo>
                <a:lnTo>
                  <a:pt x="2833688" y="1955648"/>
                </a:lnTo>
                <a:lnTo>
                  <a:pt x="2887662" y="1934928"/>
                </a:lnTo>
                <a:lnTo>
                  <a:pt x="2936875" y="1947679"/>
                </a:lnTo>
                <a:lnTo>
                  <a:pt x="2990850" y="1993900"/>
                </a:lnTo>
                <a:lnTo>
                  <a:pt x="3040062" y="1973180"/>
                </a:lnTo>
                <a:lnTo>
                  <a:pt x="3094038" y="1952460"/>
                </a:lnTo>
                <a:lnTo>
                  <a:pt x="3098800" y="1952460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64417" y="2501928"/>
            <a:ext cx="2317224" cy="1566037"/>
          </a:xfrm>
          <a:custGeom>
            <a:avLst/>
            <a:gdLst/>
            <a:ahLst/>
            <a:cxnLst/>
            <a:rect l="l" t="t" r="r" b="b"/>
            <a:pathLst>
              <a:path w="2311400" h="1562100">
                <a:moveTo>
                  <a:pt x="0" y="0"/>
                </a:moveTo>
                <a:lnTo>
                  <a:pt x="33475" y="136802"/>
                </a:lnTo>
                <a:lnTo>
                  <a:pt x="82891" y="54085"/>
                </a:lnTo>
                <a:lnTo>
                  <a:pt x="132307" y="173389"/>
                </a:lnTo>
                <a:lnTo>
                  <a:pt x="186506" y="120895"/>
                </a:lnTo>
                <a:lnTo>
                  <a:pt x="237516" y="356324"/>
                </a:lnTo>
                <a:lnTo>
                  <a:pt x="291714" y="12725"/>
                </a:lnTo>
                <a:lnTo>
                  <a:pt x="341130" y="365868"/>
                </a:lnTo>
                <a:lnTo>
                  <a:pt x="390547" y="386548"/>
                </a:lnTo>
                <a:lnTo>
                  <a:pt x="444745" y="144756"/>
                </a:lnTo>
                <a:lnTo>
                  <a:pt x="495755" y="294285"/>
                </a:lnTo>
                <a:lnTo>
                  <a:pt x="549953" y="335644"/>
                </a:lnTo>
                <a:lnTo>
                  <a:pt x="599370" y="361096"/>
                </a:lnTo>
                <a:lnTo>
                  <a:pt x="653568" y="144756"/>
                </a:lnTo>
                <a:lnTo>
                  <a:pt x="702984" y="884447"/>
                </a:lnTo>
                <a:lnTo>
                  <a:pt x="753994" y="1051475"/>
                </a:lnTo>
                <a:lnTo>
                  <a:pt x="808192" y="1013297"/>
                </a:lnTo>
                <a:lnTo>
                  <a:pt x="857609" y="1092834"/>
                </a:lnTo>
                <a:lnTo>
                  <a:pt x="911807" y="1150100"/>
                </a:lnTo>
                <a:lnTo>
                  <a:pt x="961223" y="1150100"/>
                </a:lnTo>
                <a:lnTo>
                  <a:pt x="1012234" y="1212139"/>
                </a:lnTo>
                <a:lnTo>
                  <a:pt x="1066432" y="1232818"/>
                </a:lnTo>
                <a:lnTo>
                  <a:pt x="1115848" y="1121467"/>
                </a:lnTo>
                <a:lnTo>
                  <a:pt x="1170047" y="1216911"/>
                </a:lnTo>
                <a:lnTo>
                  <a:pt x="1219463" y="1266224"/>
                </a:lnTo>
                <a:lnTo>
                  <a:pt x="1270473" y="1229637"/>
                </a:lnTo>
                <a:lnTo>
                  <a:pt x="1324671" y="1221683"/>
                </a:lnTo>
                <a:lnTo>
                  <a:pt x="1374088" y="1221683"/>
                </a:lnTo>
                <a:lnTo>
                  <a:pt x="1428286" y="1286903"/>
                </a:lnTo>
                <a:lnTo>
                  <a:pt x="1477702" y="1263042"/>
                </a:lnTo>
                <a:lnTo>
                  <a:pt x="1528712" y="1391892"/>
                </a:lnTo>
                <a:lnTo>
                  <a:pt x="1582910" y="1515969"/>
                </a:lnTo>
                <a:lnTo>
                  <a:pt x="1632327" y="1469838"/>
                </a:lnTo>
                <a:lnTo>
                  <a:pt x="1686525" y="1453930"/>
                </a:lnTo>
                <a:lnTo>
                  <a:pt x="1735941" y="1520741"/>
                </a:lnTo>
                <a:lnTo>
                  <a:pt x="1786951" y="1511196"/>
                </a:lnTo>
                <a:lnTo>
                  <a:pt x="1841150" y="1482563"/>
                </a:lnTo>
                <a:lnTo>
                  <a:pt x="1890566" y="1461884"/>
                </a:lnTo>
                <a:lnTo>
                  <a:pt x="1944764" y="1420525"/>
                </a:lnTo>
                <a:lnTo>
                  <a:pt x="1994180" y="1520741"/>
                </a:lnTo>
                <a:lnTo>
                  <a:pt x="2045191" y="1495289"/>
                </a:lnTo>
                <a:lnTo>
                  <a:pt x="2099389" y="1461884"/>
                </a:lnTo>
                <a:lnTo>
                  <a:pt x="2148805" y="1562100"/>
                </a:lnTo>
                <a:lnTo>
                  <a:pt x="2203003" y="1554146"/>
                </a:lnTo>
                <a:lnTo>
                  <a:pt x="2252420" y="1500061"/>
                </a:lnTo>
                <a:lnTo>
                  <a:pt x="2306618" y="1474610"/>
                </a:lnTo>
                <a:lnTo>
                  <a:pt x="2311400" y="148733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72903" y="4600030"/>
            <a:ext cx="611136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70027" algn="ctr" defTabSz="916712">
              <a:lnSpc>
                <a:spcPts val="937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298"/>
              </a:lnSpc>
            </a:pPr>
            <a:r>
              <a:rPr sz="1203" spc="-45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203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3" spc="-1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2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94893" y="461544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94893" y="2489197"/>
            <a:ext cx="0" cy="2126244"/>
          </a:xfrm>
          <a:custGeom>
            <a:avLst/>
            <a:gdLst/>
            <a:ahLst/>
            <a:cxnLst/>
            <a:rect l="l" t="t" r="r" b="b"/>
            <a:pathLst>
              <a:path h="2120900">
                <a:moveTo>
                  <a:pt x="0" y="2120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94893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45558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04174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64388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926185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83217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48197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970209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22465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492222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441294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001502" y="457724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960123" y="460162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94893" y="4615441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99403" y="4531595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94893" y="354595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45293" y="3471655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94893" y="248919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745293" y="2413306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92240" y="2482831"/>
            <a:ext cx="3119341" cy="1107684"/>
          </a:xfrm>
          <a:custGeom>
            <a:avLst/>
            <a:gdLst/>
            <a:ahLst/>
            <a:cxnLst/>
            <a:rect l="l" t="t" r="r" b="b"/>
            <a:pathLst>
              <a:path w="3111500" h="1104900">
                <a:moveTo>
                  <a:pt x="0" y="0"/>
                </a:moveTo>
                <a:lnTo>
                  <a:pt x="50800" y="272244"/>
                </a:lnTo>
                <a:lnTo>
                  <a:pt x="100012" y="116221"/>
                </a:lnTo>
                <a:lnTo>
                  <a:pt x="150812" y="413939"/>
                </a:lnTo>
                <a:lnTo>
                  <a:pt x="204787" y="447373"/>
                </a:lnTo>
                <a:lnTo>
                  <a:pt x="254000" y="413939"/>
                </a:lnTo>
                <a:lnTo>
                  <a:pt x="309562" y="539713"/>
                </a:lnTo>
                <a:lnTo>
                  <a:pt x="358775" y="418715"/>
                </a:lnTo>
                <a:lnTo>
                  <a:pt x="409575" y="552450"/>
                </a:lnTo>
                <a:lnTo>
                  <a:pt x="463550" y="560410"/>
                </a:lnTo>
                <a:lnTo>
                  <a:pt x="514350" y="640014"/>
                </a:lnTo>
                <a:lnTo>
                  <a:pt x="568325" y="624093"/>
                </a:lnTo>
                <a:lnTo>
                  <a:pt x="617537" y="593844"/>
                </a:lnTo>
                <a:lnTo>
                  <a:pt x="668337" y="640014"/>
                </a:lnTo>
                <a:lnTo>
                  <a:pt x="722312" y="624093"/>
                </a:lnTo>
                <a:lnTo>
                  <a:pt x="773112" y="724394"/>
                </a:lnTo>
                <a:lnTo>
                  <a:pt x="827087" y="711657"/>
                </a:lnTo>
                <a:lnTo>
                  <a:pt x="876300" y="698920"/>
                </a:lnTo>
                <a:lnTo>
                  <a:pt x="927100" y="647974"/>
                </a:lnTo>
                <a:lnTo>
                  <a:pt x="981075" y="732354"/>
                </a:lnTo>
                <a:lnTo>
                  <a:pt x="1031875" y="749867"/>
                </a:lnTo>
                <a:lnTo>
                  <a:pt x="1085850" y="706881"/>
                </a:lnTo>
                <a:lnTo>
                  <a:pt x="1136650" y="719617"/>
                </a:lnTo>
                <a:lnTo>
                  <a:pt x="1185862" y="796037"/>
                </a:lnTo>
                <a:lnTo>
                  <a:pt x="1239838" y="740314"/>
                </a:lnTo>
                <a:lnTo>
                  <a:pt x="1290638" y="749867"/>
                </a:lnTo>
                <a:lnTo>
                  <a:pt x="1344612" y="791261"/>
                </a:lnTo>
                <a:lnTo>
                  <a:pt x="1395412" y="765788"/>
                </a:lnTo>
                <a:lnTo>
                  <a:pt x="1449388" y="770564"/>
                </a:lnTo>
                <a:lnTo>
                  <a:pt x="1498600" y="1030072"/>
                </a:lnTo>
                <a:lnTo>
                  <a:pt x="1549400" y="1058730"/>
                </a:lnTo>
                <a:lnTo>
                  <a:pt x="1603375" y="1071466"/>
                </a:lnTo>
                <a:lnTo>
                  <a:pt x="1654175" y="1063506"/>
                </a:lnTo>
                <a:lnTo>
                  <a:pt x="1708150" y="1071466"/>
                </a:lnTo>
                <a:lnTo>
                  <a:pt x="1758950" y="1084203"/>
                </a:lnTo>
                <a:lnTo>
                  <a:pt x="1808162" y="1050770"/>
                </a:lnTo>
                <a:lnTo>
                  <a:pt x="1862138" y="1058730"/>
                </a:lnTo>
                <a:lnTo>
                  <a:pt x="1912938" y="1045993"/>
                </a:lnTo>
                <a:lnTo>
                  <a:pt x="1966912" y="1045993"/>
                </a:lnTo>
                <a:lnTo>
                  <a:pt x="2017712" y="1050770"/>
                </a:lnTo>
                <a:lnTo>
                  <a:pt x="2066925" y="1038033"/>
                </a:lnTo>
                <a:lnTo>
                  <a:pt x="2120900" y="1076243"/>
                </a:lnTo>
                <a:lnTo>
                  <a:pt x="2171700" y="1063506"/>
                </a:lnTo>
                <a:lnTo>
                  <a:pt x="2225675" y="1058730"/>
                </a:lnTo>
                <a:lnTo>
                  <a:pt x="2276475" y="1050770"/>
                </a:lnTo>
                <a:lnTo>
                  <a:pt x="2325688" y="1079427"/>
                </a:lnTo>
                <a:lnTo>
                  <a:pt x="2381250" y="1079427"/>
                </a:lnTo>
                <a:lnTo>
                  <a:pt x="2430462" y="1092164"/>
                </a:lnTo>
                <a:lnTo>
                  <a:pt x="2484438" y="1076243"/>
                </a:lnTo>
                <a:lnTo>
                  <a:pt x="2535238" y="1088979"/>
                </a:lnTo>
                <a:lnTo>
                  <a:pt x="2584450" y="1076243"/>
                </a:lnTo>
                <a:lnTo>
                  <a:pt x="2640012" y="1096940"/>
                </a:lnTo>
                <a:lnTo>
                  <a:pt x="2689225" y="1092164"/>
                </a:lnTo>
                <a:lnTo>
                  <a:pt x="2743200" y="1092164"/>
                </a:lnTo>
                <a:lnTo>
                  <a:pt x="2794000" y="1096940"/>
                </a:lnTo>
                <a:lnTo>
                  <a:pt x="2844800" y="1092164"/>
                </a:lnTo>
                <a:lnTo>
                  <a:pt x="2898775" y="1104900"/>
                </a:lnTo>
                <a:lnTo>
                  <a:pt x="2947988" y="1092164"/>
                </a:lnTo>
                <a:lnTo>
                  <a:pt x="3003550" y="1100124"/>
                </a:lnTo>
                <a:lnTo>
                  <a:pt x="3052762" y="1092164"/>
                </a:lnTo>
                <a:lnTo>
                  <a:pt x="3106738" y="1092164"/>
                </a:lnTo>
                <a:lnTo>
                  <a:pt x="3111500" y="1092164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021676" y="2482830"/>
            <a:ext cx="2189905" cy="725725"/>
          </a:xfrm>
          <a:custGeom>
            <a:avLst/>
            <a:gdLst/>
            <a:ahLst/>
            <a:cxnLst/>
            <a:rect l="l" t="t" r="r" b="b"/>
            <a:pathLst>
              <a:path w="2184400" h="723900">
                <a:moveTo>
                  <a:pt x="0" y="0"/>
                </a:moveTo>
                <a:lnTo>
                  <a:pt x="0" y="7920"/>
                </a:lnTo>
                <a:lnTo>
                  <a:pt x="53975" y="20592"/>
                </a:lnTo>
                <a:lnTo>
                  <a:pt x="104775" y="204339"/>
                </a:lnTo>
                <a:lnTo>
                  <a:pt x="158750" y="36432"/>
                </a:lnTo>
                <a:lnTo>
                  <a:pt x="209550" y="3168"/>
                </a:lnTo>
                <a:lnTo>
                  <a:pt x="258762" y="166322"/>
                </a:lnTo>
                <a:lnTo>
                  <a:pt x="312737" y="153650"/>
                </a:lnTo>
                <a:lnTo>
                  <a:pt x="363537" y="199587"/>
                </a:lnTo>
                <a:lnTo>
                  <a:pt x="417512" y="207507"/>
                </a:lnTo>
                <a:lnTo>
                  <a:pt x="468312" y="178994"/>
                </a:lnTo>
                <a:lnTo>
                  <a:pt x="522287" y="140978"/>
                </a:lnTo>
                <a:lnTo>
                  <a:pt x="571500" y="575001"/>
                </a:lnTo>
                <a:lnTo>
                  <a:pt x="622300" y="603513"/>
                </a:lnTo>
                <a:lnTo>
                  <a:pt x="676275" y="633610"/>
                </a:lnTo>
                <a:lnTo>
                  <a:pt x="727075" y="644698"/>
                </a:lnTo>
                <a:lnTo>
                  <a:pt x="781050" y="666875"/>
                </a:lnTo>
                <a:lnTo>
                  <a:pt x="831850" y="666875"/>
                </a:lnTo>
                <a:lnTo>
                  <a:pt x="881062" y="687467"/>
                </a:lnTo>
                <a:lnTo>
                  <a:pt x="935037" y="682715"/>
                </a:lnTo>
                <a:lnTo>
                  <a:pt x="985837" y="636778"/>
                </a:lnTo>
                <a:lnTo>
                  <a:pt x="1039812" y="657370"/>
                </a:lnTo>
                <a:lnTo>
                  <a:pt x="1090612" y="695387"/>
                </a:lnTo>
                <a:lnTo>
                  <a:pt x="1139825" y="690635"/>
                </a:lnTo>
                <a:lnTo>
                  <a:pt x="1193800" y="666875"/>
                </a:lnTo>
                <a:lnTo>
                  <a:pt x="1244600" y="677963"/>
                </a:lnTo>
                <a:lnTo>
                  <a:pt x="1298575" y="666875"/>
                </a:lnTo>
                <a:lnTo>
                  <a:pt x="1349375" y="633610"/>
                </a:lnTo>
                <a:lnTo>
                  <a:pt x="1398588" y="695387"/>
                </a:lnTo>
                <a:lnTo>
                  <a:pt x="1454150" y="712811"/>
                </a:lnTo>
                <a:lnTo>
                  <a:pt x="1503362" y="715979"/>
                </a:lnTo>
                <a:lnTo>
                  <a:pt x="1557338" y="690635"/>
                </a:lnTo>
                <a:lnTo>
                  <a:pt x="1608138" y="715979"/>
                </a:lnTo>
                <a:lnTo>
                  <a:pt x="1657350" y="712811"/>
                </a:lnTo>
                <a:lnTo>
                  <a:pt x="1712912" y="700139"/>
                </a:lnTo>
                <a:lnTo>
                  <a:pt x="1762125" y="720732"/>
                </a:lnTo>
                <a:lnTo>
                  <a:pt x="1816100" y="723900"/>
                </a:lnTo>
                <a:lnTo>
                  <a:pt x="1866900" y="708059"/>
                </a:lnTo>
                <a:lnTo>
                  <a:pt x="1917700" y="703307"/>
                </a:lnTo>
                <a:lnTo>
                  <a:pt x="1971675" y="703307"/>
                </a:lnTo>
                <a:lnTo>
                  <a:pt x="2020888" y="703307"/>
                </a:lnTo>
                <a:lnTo>
                  <a:pt x="2076450" y="715979"/>
                </a:lnTo>
                <a:lnTo>
                  <a:pt x="2125662" y="715979"/>
                </a:lnTo>
                <a:lnTo>
                  <a:pt x="2179638" y="712811"/>
                </a:lnTo>
                <a:lnTo>
                  <a:pt x="2184400" y="71281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01251" y="4601621"/>
            <a:ext cx="611136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73210" algn="ctr" defTabSz="916712">
              <a:lnSpc>
                <a:spcPts val="943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303"/>
              </a:lnSpc>
            </a:pPr>
            <a:r>
              <a:rPr sz="1203" spc="-45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203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3" spc="-1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2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704968" y="1947476"/>
            <a:ext cx="165898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test error</a:t>
            </a:r>
            <a:r>
              <a:rPr sz="2406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024902" y="1660108"/>
            <a:ext cx="4565060" cy="921247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5093" algn="r" defTabSz="916712">
              <a:lnSpc>
                <a:spcPts val="2336"/>
              </a:lnSpc>
              <a:spcBef>
                <a:spcPts val="100"/>
              </a:spcBef>
            </a:pPr>
            <a:r>
              <a:rPr sz="2005" b="1" spc="40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2005" b="1" spc="-35" dirty="0">
                <a:solidFill>
                  <a:srgbClr val="7F7F7F"/>
                </a:solidFill>
                <a:latin typeface="Calibri"/>
                <a:cs typeface="Calibri"/>
              </a:rPr>
              <a:t>I</a:t>
            </a:r>
            <a:r>
              <a:rPr sz="2005" b="1" spc="-120" dirty="0">
                <a:solidFill>
                  <a:srgbClr val="7F7F7F"/>
                </a:solidFill>
                <a:latin typeface="Calibri"/>
                <a:cs typeface="Calibri"/>
              </a:rPr>
              <a:t>F</a:t>
            </a:r>
            <a:r>
              <a:rPr sz="2005" b="1" spc="-15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2005" b="1" spc="-25" dirty="0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sz="2005" b="1" spc="-15" dirty="0">
                <a:solidFill>
                  <a:srgbClr val="7F7F7F"/>
                </a:solidFill>
                <a:latin typeface="Calibri"/>
                <a:cs typeface="Calibri"/>
              </a:rPr>
              <a:t>-10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917984" defTabSz="916712">
              <a:lnSpc>
                <a:spcPts val="2817"/>
              </a:lnSpc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train error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877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084967" y="3195882"/>
            <a:ext cx="303022" cy="732090"/>
          </a:xfrm>
          <a:custGeom>
            <a:avLst/>
            <a:gdLst/>
            <a:ahLst/>
            <a:cxnLst/>
            <a:rect l="l" t="t" r="r" b="b"/>
            <a:pathLst>
              <a:path w="302260" h="730250">
                <a:moveTo>
                  <a:pt x="0" y="518734"/>
                </a:moveTo>
                <a:lnTo>
                  <a:pt x="27376" y="729953"/>
                </a:lnTo>
                <a:lnTo>
                  <a:pt x="160299" y="600441"/>
                </a:lnTo>
                <a:lnTo>
                  <a:pt x="106042" y="600441"/>
                </a:lnTo>
                <a:lnTo>
                  <a:pt x="113298" y="579580"/>
                </a:lnTo>
                <a:lnTo>
                  <a:pt x="46066" y="579580"/>
                </a:lnTo>
                <a:lnTo>
                  <a:pt x="0" y="518734"/>
                </a:lnTo>
                <a:close/>
              </a:path>
              <a:path w="302260" h="730250">
                <a:moveTo>
                  <a:pt x="179924" y="581320"/>
                </a:moveTo>
                <a:lnTo>
                  <a:pt x="106042" y="600441"/>
                </a:lnTo>
                <a:lnTo>
                  <a:pt x="160299" y="600441"/>
                </a:lnTo>
                <a:lnTo>
                  <a:pt x="179924" y="581320"/>
                </a:lnTo>
                <a:close/>
              </a:path>
              <a:path w="302260" h="730250">
                <a:moveTo>
                  <a:pt x="268201" y="0"/>
                </a:moveTo>
                <a:lnTo>
                  <a:pt x="256434" y="3110"/>
                </a:lnTo>
                <a:lnTo>
                  <a:pt x="246691" y="10406"/>
                </a:lnTo>
                <a:lnTo>
                  <a:pt x="240275" y="21259"/>
                </a:lnTo>
                <a:lnTo>
                  <a:pt x="46066" y="579580"/>
                </a:lnTo>
                <a:lnTo>
                  <a:pt x="113298" y="579580"/>
                </a:lnTo>
                <a:lnTo>
                  <a:pt x="300250" y="42122"/>
                </a:lnTo>
                <a:lnTo>
                  <a:pt x="301954" y="29630"/>
                </a:lnTo>
                <a:lnTo>
                  <a:pt x="298843" y="17862"/>
                </a:lnTo>
                <a:lnTo>
                  <a:pt x="291547" y="8120"/>
                </a:lnTo>
                <a:lnTo>
                  <a:pt x="280694" y="1703"/>
                </a:lnTo>
                <a:lnTo>
                  <a:pt x="26820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51702" y="2868953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5639230" y="4005269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65197" y="4150596"/>
            <a:ext cx="283287" cy="292200"/>
          </a:xfrm>
          <a:custGeom>
            <a:avLst/>
            <a:gdLst/>
            <a:ahLst/>
            <a:cxnLst/>
            <a:rect l="l" t="t" r="r" b="b"/>
            <a:pathLst>
              <a:path w="282575" h="291464">
                <a:moveTo>
                  <a:pt x="64081" y="87816"/>
                </a:moveTo>
                <a:lnTo>
                  <a:pt x="0" y="290932"/>
                </a:lnTo>
                <a:lnTo>
                  <a:pt x="200941" y="220328"/>
                </a:lnTo>
                <a:lnTo>
                  <a:pt x="125874" y="206570"/>
                </a:lnTo>
                <a:lnTo>
                  <a:pt x="168641" y="162399"/>
                </a:lnTo>
                <a:lnTo>
                  <a:pt x="80253" y="162399"/>
                </a:lnTo>
                <a:lnTo>
                  <a:pt x="64081" y="87816"/>
                </a:lnTo>
                <a:close/>
              </a:path>
              <a:path w="282575" h="291464">
                <a:moveTo>
                  <a:pt x="258436" y="0"/>
                </a:moveTo>
                <a:lnTo>
                  <a:pt x="242186" y="262"/>
                </a:lnTo>
                <a:lnTo>
                  <a:pt x="234113" y="3492"/>
                </a:lnTo>
                <a:lnTo>
                  <a:pt x="80253" y="162399"/>
                </a:lnTo>
                <a:lnTo>
                  <a:pt x="168641" y="162399"/>
                </a:lnTo>
                <a:lnTo>
                  <a:pt x="273634" y="53962"/>
                </a:lnTo>
                <a:lnTo>
                  <a:pt x="280438" y="43348"/>
                </a:lnTo>
                <a:lnTo>
                  <a:pt x="282569" y="31364"/>
                </a:lnTo>
                <a:lnTo>
                  <a:pt x="280052" y="19456"/>
                </a:lnTo>
                <a:lnTo>
                  <a:pt x="272909" y="9066"/>
                </a:lnTo>
                <a:lnTo>
                  <a:pt x="266611" y="2967"/>
                </a:lnTo>
                <a:lnTo>
                  <a:pt x="258436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899647" y="2838400"/>
            <a:ext cx="267372" cy="367955"/>
          </a:xfrm>
          <a:custGeom>
            <a:avLst/>
            <a:gdLst/>
            <a:ahLst/>
            <a:cxnLst/>
            <a:rect l="l" t="t" r="r" b="b"/>
            <a:pathLst>
              <a:path w="266700" h="367030">
                <a:moveTo>
                  <a:pt x="31601" y="156375"/>
                </a:moveTo>
                <a:lnTo>
                  <a:pt x="0" y="367002"/>
                </a:lnTo>
                <a:lnTo>
                  <a:pt x="187463" y="265907"/>
                </a:lnTo>
                <a:lnTo>
                  <a:pt x="111169" y="264031"/>
                </a:lnTo>
                <a:lnTo>
                  <a:pt x="136826" y="227521"/>
                </a:lnTo>
                <a:lnTo>
                  <a:pt x="59215" y="227521"/>
                </a:lnTo>
                <a:lnTo>
                  <a:pt x="31601" y="156375"/>
                </a:lnTo>
                <a:close/>
              </a:path>
              <a:path w="266700" h="367030">
                <a:moveTo>
                  <a:pt x="237495" y="0"/>
                </a:moveTo>
                <a:lnTo>
                  <a:pt x="221486" y="2795"/>
                </a:lnTo>
                <a:lnTo>
                  <a:pt x="214015" y="7245"/>
                </a:lnTo>
                <a:lnTo>
                  <a:pt x="59215" y="227521"/>
                </a:lnTo>
                <a:lnTo>
                  <a:pt x="136826" y="227521"/>
                </a:lnTo>
                <a:lnTo>
                  <a:pt x="260927" y="50929"/>
                </a:lnTo>
                <a:lnTo>
                  <a:pt x="265992" y="39383"/>
                </a:lnTo>
                <a:lnTo>
                  <a:pt x="266227" y="27214"/>
                </a:lnTo>
                <a:lnTo>
                  <a:pt x="261882" y="15844"/>
                </a:lnTo>
                <a:lnTo>
                  <a:pt x="253206" y="6697"/>
                </a:lnTo>
                <a:lnTo>
                  <a:pt x="246033" y="1656"/>
                </a:lnTo>
                <a:lnTo>
                  <a:pt x="2374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34163" y="2511264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252991" y="3781262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947586" y="3584149"/>
            <a:ext cx="213261" cy="402332"/>
          </a:xfrm>
          <a:custGeom>
            <a:avLst/>
            <a:gdLst/>
            <a:ahLst/>
            <a:cxnLst/>
            <a:rect l="l" t="t" r="r" b="b"/>
            <a:pathLst>
              <a:path w="212725" h="401320">
                <a:moveTo>
                  <a:pt x="109296" y="147238"/>
                </a:moveTo>
                <a:lnTo>
                  <a:pt x="38788" y="147238"/>
                </a:lnTo>
                <a:lnTo>
                  <a:pt x="155997" y="390095"/>
                </a:lnTo>
                <a:lnTo>
                  <a:pt x="162648" y="395698"/>
                </a:lnTo>
                <a:lnTo>
                  <a:pt x="177991" y="401053"/>
                </a:lnTo>
                <a:lnTo>
                  <a:pt x="186684" y="400803"/>
                </a:lnTo>
                <a:lnTo>
                  <a:pt x="194580" y="396993"/>
                </a:lnTo>
                <a:lnTo>
                  <a:pt x="204626" y="389373"/>
                </a:lnTo>
                <a:lnTo>
                  <a:pt x="210757" y="378859"/>
                </a:lnTo>
                <a:lnTo>
                  <a:pt x="212499" y="366812"/>
                </a:lnTo>
                <a:lnTo>
                  <a:pt x="209374" y="354597"/>
                </a:lnTo>
                <a:lnTo>
                  <a:pt x="109296" y="147238"/>
                </a:lnTo>
                <a:close/>
              </a:path>
              <a:path w="212725" h="401320">
                <a:moveTo>
                  <a:pt x="2980" y="0"/>
                </a:moveTo>
                <a:lnTo>
                  <a:pt x="0" y="212965"/>
                </a:lnTo>
                <a:lnTo>
                  <a:pt x="38788" y="147238"/>
                </a:lnTo>
                <a:lnTo>
                  <a:pt x="109296" y="147238"/>
                </a:lnTo>
                <a:lnTo>
                  <a:pt x="95975" y="119637"/>
                </a:lnTo>
                <a:lnTo>
                  <a:pt x="157933" y="119637"/>
                </a:lnTo>
                <a:lnTo>
                  <a:pt x="2980" y="0"/>
                </a:lnTo>
                <a:close/>
              </a:path>
              <a:path w="212725" h="401320">
                <a:moveTo>
                  <a:pt x="157933" y="119637"/>
                </a:moveTo>
                <a:lnTo>
                  <a:pt x="95975" y="119637"/>
                </a:lnTo>
                <a:lnTo>
                  <a:pt x="171564" y="130162"/>
                </a:lnTo>
                <a:lnTo>
                  <a:pt x="157933" y="119637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76524" y="5083232"/>
            <a:ext cx="10407140" cy="87681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i="1" spc="-40" dirty="0">
                <a:solidFill>
                  <a:prstClr val="black"/>
                </a:solidFill>
                <a:latin typeface="Calibri"/>
                <a:cs typeface="Calibri"/>
              </a:rPr>
              <a:t>Plain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nets: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stacking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3x3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conv</a:t>
            </a:r>
            <a:r>
              <a:rPr sz="2807" spc="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layers…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356499" indent="-343767" defTabSz="916712">
              <a:spcBef>
                <a:spcPts val="4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56-layer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net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has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higher training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and test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error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20-layer</a:t>
            </a:r>
            <a:r>
              <a:rPr sz="2807" spc="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8299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51" grpId="0" animBg="1"/>
      <p:bldP spid="52" grpId="0"/>
      <p:bldP spid="55" grpId="0" animBg="1"/>
      <p:bldP spid="5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512463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Simply </a:t>
            </a:r>
            <a:r>
              <a:rPr sz="4411" spc="-30" dirty="0"/>
              <a:t>stacking </a:t>
            </a:r>
            <a:r>
              <a:rPr sz="4411" spc="-45" dirty="0"/>
              <a:t>layers?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738432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55934" y="3609613"/>
            <a:ext cx="2705551" cy="0"/>
          </a:xfrm>
          <a:custGeom>
            <a:avLst/>
            <a:gdLst/>
            <a:ahLst/>
            <a:cxnLst/>
            <a:rect l="l" t="t" r="r" b="b"/>
            <a:pathLst>
              <a:path w="2698750">
                <a:moveTo>
                  <a:pt x="0" y="0"/>
                </a:moveTo>
                <a:lnTo>
                  <a:pt x="26987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38431" y="3609613"/>
            <a:ext cx="19098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8432" y="3074869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38432" y="1979916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8432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38432" y="1979916"/>
            <a:ext cx="0" cy="2189905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38432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91739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47712" y="4137991"/>
            <a:ext cx="0" cy="3183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0569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9724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29398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91736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13748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67056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35760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85886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45040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04715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38432" y="4169821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5585" y="40863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738432" y="360961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45585" y="3537276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38432" y="307486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89885" y="2992983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38432" y="1979916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89885" y="1898031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42144" y="1979916"/>
            <a:ext cx="3119341" cy="2062584"/>
          </a:xfrm>
          <a:custGeom>
            <a:avLst/>
            <a:gdLst/>
            <a:ahLst/>
            <a:cxnLst/>
            <a:rect l="l" t="t" r="r" b="b"/>
            <a:pathLst>
              <a:path w="3111500" h="2057400">
                <a:moveTo>
                  <a:pt x="0" y="0"/>
                </a:moveTo>
                <a:lnTo>
                  <a:pt x="3168" y="45860"/>
                </a:lnTo>
                <a:lnTo>
                  <a:pt x="57033" y="313116"/>
                </a:lnTo>
                <a:lnTo>
                  <a:pt x="107730" y="321023"/>
                </a:lnTo>
                <a:lnTo>
                  <a:pt x="158426" y="333675"/>
                </a:lnTo>
                <a:lnTo>
                  <a:pt x="212291" y="487071"/>
                </a:lnTo>
                <a:lnTo>
                  <a:pt x="261404" y="575629"/>
                </a:lnTo>
                <a:lnTo>
                  <a:pt x="315269" y="724280"/>
                </a:lnTo>
                <a:lnTo>
                  <a:pt x="365965" y="642048"/>
                </a:lnTo>
                <a:lnTo>
                  <a:pt x="416662" y="733769"/>
                </a:lnTo>
                <a:lnTo>
                  <a:pt x="470527" y="787536"/>
                </a:lnTo>
                <a:lnTo>
                  <a:pt x="519639" y="846048"/>
                </a:lnTo>
                <a:lnTo>
                  <a:pt x="573504" y="928281"/>
                </a:lnTo>
                <a:lnTo>
                  <a:pt x="624201" y="808094"/>
                </a:lnTo>
                <a:lnTo>
                  <a:pt x="674897" y="800188"/>
                </a:lnTo>
                <a:lnTo>
                  <a:pt x="728762" y="958327"/>
                </a:lnTo>
                <a:lnTo>
                  <a:pt x="777875" y="1024746"/>
                </a:lnTo>
                <a:lnTo>
                  <a:pt x="833324" y="1007351"/>
                </a:lnTo>
                <a:lnTo>
                  <a:pt x="882436" y="1132282"/>
                </a:lnTo>
                <a:lnTo>
                  <a:pt x="933133" y="1132282"/>
                </a:lnTo>
                <a:lnTo>
                  <a:pt x="986998" y="1070607"/>
                </a:lnTo>
                <a:lnTo>
                  <a:pt x="1036111" y="1024746"/>
                </a:lnTo>
                <a:lnTo>
                  <a:pt x="1091560" y="1050049"/>
                </a:lnTo>
                <a:lnTo>
                  <a:pt x="1140672" y="1032654"/>
                </a:lnTo>
                <a:lnTo>
                  <a:pt x="1191368" y="1149677"/>
                </a:lnTo>
                <a:lnTo>
                  <a:pt x="1245234" y="1099072"/>
                </a:lnTo>
                <a:lnTo>
                  <a:pt x="1294346" y="1167072"/>
                </a:lnTo>
                <a:lnTo>
                  <a:pt x="1349796" y="1075351"/>
                </a:lnTo>
                <a:lnTo>
                  <a:pt x="1398908" y="1228747"/>
                </a:lnTo>
                <a:lnTo>
                  <a:pt x="1452773" y="1157584"/>
                </a:lnTo>
                <a:lnTo>
                  <a:pt x="1503469" y="1712655"/>
                </a:lnTo>
                <a:lnTo>
                  <a:pt x="1554166" y="1774330"/>
                </a:lnTo>
                <a:lnTo>
                  <a:pt x="1608031" y="1774330"/>
                </a:lnTo>
                <a:lnTo>
                  <a:pt x="1657143" y="1804376"/>
                </a:lnTo>
                <a:lnTo>
                  <a:pt x="1711008" y="1804376"/>
                </a:lnTo>
                <a:lnTo>
                  <a:pt x="1761704" y="1873958"/>
                </a:lnTo>
                <a:lnTo>
                  <a:pt x="1812401" y="1858144"/>
                </a:lnTo>
                <a:lnTo>
                  <a:pt x="1866266" y="1891353"/>
                </a:lnTo>
                <a:lnTo>
                  <a:pt x="1915379" y="1932470"/>
                </a:lnTo>
                <a:lnTo>
                  <a:pt x="1970828" y="1886609"/>
                </a:lnTo>
                <a:lnTo>
                  <a:pt x="2019940" y="1870795"/>
                </a:lnTo>
                <a:lnTo>
                  <a:pt x="2070637" y="1937214"/>
                </a:lnTo>
                <a:lnTo>
                  <a:pt x="2124502" y="1924563"/>
                </a:lnTo>
                <a:lnTo>
                  <a:pt x="2173614" y="1891353"/>
                </a:lnTo>
                <a:lnTo>
                  <a:pt x="2229064" y="1932470"/>
                </a:lnTo>
                <a:lnTo>
                  <a:pt x="2278176" y="1940376"/>
                </a:lnTo>
                <a:lnTo>
                  <a:pt x="2328872" y="2016284"/>
                </a:lnTo>
                <a:lnTo>
                  <a:pt x="2382737" y="2044749"/>
                </a:lnTo>
                <a:lnTo>
                  <a:pt x="2431850" y="1995726"/>
                </a:lnTo>
                <a:lnTo>
                  <a:pt x="2487299" y="2016284"/>
                </a:lnTo>
                <a:lnTo>
                  <a:pt x="2536412" y="2036842"/>
                </a:lnTo>
                <a:lnTo>
                  <a:pt x="2587108" y="2036842"/>
                </a:lnTo>
                <a:lnTo>
                  <a:pt x="2640973" y="2036842"/>
                </a:lnTo>
                <a:lnTo>
                  <a:pt x="2690085" y="2049493"/>
                </a:lnTo>
                <a:lnTo>
                  <a:pt x="2745534" y="2044749"/>
                </a:lnTo>
                <a:lnTo>
                  <a:pt x="2794647" y="2044749"/>
                </a:lnTo>
                <a:lnTo>
                  <a:pt x="2845344" y="2019446"/>
                </a:lnTo>
                <a:lnTo>
                  <a:pt x="2899208" y="1998888"/>
                </a:lnTo>
                <a:lnTo>
                  <a:pt x="2949905" y="2011539"/>
                </a:lnTo>
                <a:lnTo>
                  <a:pt x="3003770" y="2057400"/>
                </a:lnTo>
                <a:lnTo>
                  <a:pt x="3052882" y="2036842"/>
                </a:lnTo>
                <a:lnTo>
                  <a:pt x="3106747" y="2016284"/>
                </a:lnTo>
                <a:lnTo>
                  <a:pt x="3111500" y="2016284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35777" y="1973550"/>
            <a:ext cx="3119341" cy="1145881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3" y="120817"/>
                </a:lnTo>
                <a:lnTo>
                  <a:pt x="150889" y="430810"/>
                </a:lnTo>
                <a:lnTo>
                  <a:pt x="204892" y="461015"/>
                </a:lnTo>
                <a:lnTo>
                  <a:pt x="254129" y="430810"/>
                </a:lnTo>
                <a:lnTo>
                  <a:pt x="308132" y="556397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6" y="578653"/>
                </a:lnTo>
                <a:lnTo>
                  <a:pt x="513024" y="661318"/>
                </a:lnTo>
                <a:lnTo>
                  <a:pt x="567026" y="645421"/>
                </a:lnTo>
                <a:lnTo>
                  <a:pt x="617852" y="615217"/>
                </a:lnTo>
                <a:lnTo>
                  <a:pt x="668678" y="661318"/>
                </a:lnTo>
                <a:lnTo>
                  <a:pt x="722681" y="645421"/>
                </a:lnTo>
                <a:lnTo>
                  <a:pt x="771918" y="745573"/>
                </a:lnTo>
                <a:lnTo>
                  <a:pt x="827509" y="732855"/>
                </a:lnTo>
                <a:lnTo>
                  <a:pt x="876747" y="724906"/>
                </a:lnTo>
                <a:lnTo>
                  <a:pt x="927573" y="669266"/>
                </a:lnTo>
                <a:lnTo>
                  <a:pt x="981575" y="758290"/>
                </a:lnTo>
                <a:lnTo>
                  <a:pt x="1030813" y="774187"/>
                </a:lnTo>
                <a:lnTo>
                  <a:pt x="1086404" y="728086"/>
                </a:lnTo>
                <a:lnTo>
                  <a:pt x="1135642" y="745573"/>
                </a:lnTo>
                <a:lnTo>
                  <a:pt x="1186468" y="820289"/>
                </a:lnTo>
                <a:lnTo>
                  <a:pt x="1240470" y="766239"/>
                </a:lnTo>
                <a:lnTo>
                  <a:pt x="1289708" y="774187"/>
                </a:lnTo>
                <a:lnTo>
                  <a:pt x="1345299" y="817109"/>
                </a:lnTo>
                <a:lnTo>
                  <a:pt x="1394537" y="791674"/>
                </a:lnTo>
                <a:lnTo>
                  <a:pt x="1448539" y="794853"/>
                </a:lnTo>
                <a:lnTo>
                  <a:pt x="1499365" y="1063514"/>
                </a:lnTo>
                <a:lnTo>
                  <a:pt x="1550191" y="1092130"/>
                </a:lnTo>
                <a:lnTo>
                  <a:pt x="1604194" y="1104847"/>
                </a:lnTo>
                <a:lnTo>
                  <a:pt x="1653431" y="1096898"/>
                </a:lnTo>
                <a:lnTo>
                  <a:pt x="1707434" y="1104847"/>
                </a:lnTo>
                <a:lnTo>
                  <a:pt x="1758260" y="1117565"/>
                </a:lnTo>
                <a:lnTo>
                  <a:pt x="1809086" y="1084181"/>
                </a:lnTo>
                <a:lnTo>
                  <a:pt x="1863088" y="1092130"/>
                </a:lnTo>
                <a:lnTo>
                  <a:pt x="1912326" y="1081002"/>
                </a:lnTo>
                <a:lnTo>
                  <a:pt x="1967917" y="1081002"/>
                </a:lnTo>
                <a:lnTo>
                  <a:pt x="2017154" y="1084181"/>
                </a:lnTo>
                <a:lnTo>
                  <a:pt x="2067980" y="1071463"/>
                </a:lnTo>
                <a:lnTo>
                  <a:pt x="2121983" y="1109616"/>
                </a:lnTo>
                <a:lnTo>
                  <a:pt x="2171220" y="1096898"/>
                </a:lnTo>
                <a:lnTo>
                  <a:pt x="2226811" y="1092130"/>
                </a:lnTo>
                <a:lnTo>
                  <a:pt x="2276049" y="1084181"/>
                </a:lnTo>
                <a:lnTo>
                  <a:pt x="2326875" y="1114385"/>
                </a:lnTo>
                <a:lnTo>
                  <a:pt x="2380877" y="1114385"/>
                </a:lnTo>
                <a:lnTo>
                  <a:pt x="2430115" y="1127103"/>
                </a:lnTo>
                <a:lnTo>
                  <a:pt x="2485706" y="1109616"/>
                </a:lnTo>
                <a:lnTo>
                  <a:pt x="2534943" y="1122334"/>
                </a:lnTo>
                <a:lnTo>
                  <a:pt x="2585769" y="1109616"/>
                </a:lnTo>
                <a:lnTo>
                  <a:pt x="2639772" y="1130282"/>
                </a:lnTo>
                <a:lnTo>
                  <a:pt x="2689010" y="1127103"/>
                </a:lnTo>
                <a:lnTo>
                  <a:pt x="2744600" y="1127103"/>
                </a:lnTo>
                <a:lnTo>
                  <a:pt x="2793838" y="1130282"/>
                </a:lnTo>
                <a:lnTo>
                  <a:pt x="2844664" y="1127103"/>
                </a:lnTo>
                <a:lnTo>
                  <a:pt x="2898666" y="1143000"/>
                </a:lnTo>
                <a:lnTo>
                  <a:pt x="2949492" y="1127103"/>
                </a:lnTo>
                <a:lnTo>
                  <a:pt x="3003495" y="1135052"/>
                </a:lnTo>
                <a:lnTo>
                  <a:pt x="3052733" y="1130282"/>
                </a:lnTo>
                <a:lnTo>
                  <a:pt x="3106735" y="1127103"/>
                </a:lnTo>
                <a:lnTo>
                  <a:pt x="3111500" y="1127103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133124" y="1979916"/>
            <a:ext cx="2928361" cy="2062584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4" y="199256"/>
                </a:lnTo>
                <a:lnTo>
                  <a:pt x="171356" y="290977"/>
                </a:lnTo>
                <a:lnTo>
                  <a:pt x="222129" y="408001"/>
                </a:lnTo>
                <a:lnTo>
                  <a:pt x="276075" y="474419"/>
                </a:lnTo>
                <a:lnTo>
                  <a:pt x="325260" y="540838"/>
                </a:lnTo>
                <a:lnTo>
                  <a:pt x="379206" y="675257"/>
                </a:lnTo>
                <a:lnTo>
                  <a:pt x="429978" y="670512"/>
                </a:lnTo>
                <a:lnTo>
                  <a:pt x="480751" y="616745"/>
                </a:lnTo>
                <a:lnTo>
                  <a:pt x="534696" y="721118"/>
                </a:lnTo>
                <a:lnTo>
                  <a:pt x="583882" y="711629"/>
                </a:lnTo>
                <a:lnTo>
                  <a:pt x="639415" y="958327"/>
                </a:lnTo>
                <a:lnTo>
                  <a:pt x="688600" y="708466"/>
                </a:lnTo>
                <a:lnTo>
                  <a:pt x="739373" y="657861"/>
                </a:lnTo>
                <a:lnTo>
                  <a:pt x="793318" y="825490"/>
                </a:lnTo>
                <a:lnTo>
                  <a:pt x="842504" y="895071"/>
                </a:lnTo>
                <a:lnTo>
                  <a:pt x="898037" y="612001"/>
                </a:lnTo>
                <a:lnTo>
                  <a:pt x="947222" y="853955"/>
                </a:lnTo>
                <a:lnTo>
                  <a:pt x="997995" y="999444"/>
                </a:lnTo>
                <a:lnTo>
                  <a:pt x="1051941" y="882420"/>
                </a:lnTo>
                <a:lnTo>
                  <a:pt x="1101127" y="974141"/>
                </a:lnTo>
                <a:lnTo>
                  <a:pt x="1156659" y="966234"/>
                </a:lnTo>
                <a:lnTo>
                  <a:pt x="1205845" y="841304"/>
                </a:lnTo>
                <a:lnTo>
                  <a:pt x="1259790" y="853955"/>
                </a:lnTo>
                <a:lnTo>
                  <a:pt x="1310563" y="1458050"/>
                </a:lnTo>
                <a:lnTo>
                  <a:pt x="1361335" y="1590887"/>
                </a:lnTo>
                <a:lnTo>
                  <a:pt x="1415281" y="1677864"/>
                </a:lnTo>
                <a:lnTo>
                  <a:pt x="1464467" y="1633585"/>
                </a:lnTo>
                <a:lnTo>
                  <a:pt x="1518412" y="1633585"/>
                </a:lnTo>
                <a:lnTo>
                  <a:pt x="1569185" y="1779074"/>
                </a:lnTo>
                <a:lnTo>
                  <a:pt x="1619957" y="1720562"/>
                </a:lnTo>
                <a:lnTo>
                  <a:pt x="1673903" y="1774330"/>
                </a:lnTo>
                <a:lnTo>
                  <a:pt x="1723089" y="1728469"/>
                </a:lnTo>
                <a:lnTo>
                  <a:pt x="1778621" y="1807539"/>
                </a:lnTo>
                <a:lnTo>
                  <a:pt x="1827807" y="1824934"/>
                </a:lnTo>
                <a:lnTo>
                  <a:pt x="1878579" y="1873958"/>
                </a:lnTo>
                <a:lnTo>
                  <a:pt x="1932525" y="1878702"/>
                </a:lnTo>
                <a:lnTo>
                  <a:pt x="1981710" y="1916656"/>
                </a:lnTo>
                <a:lnTo>
                  <a:pt x="2037243" y="1929307"/>
                </a:lnTo>
                <a:lnTo>
                  <a:pt x="2086429" y="1924563"/>
                </a:lnTo>
                <a:lnTo>
                  <a:pt x="2137201" y="1957772"/>
                </a:lnTo>
                <a:lnTo>
                  <a:pt x="2191147" y="1998888"/>
                </a:lnTo>
                <a:lnTo>
                  <a:pt x="2240333" y="2019446"/>
                </a:lnTo>
                <a:lnTo>
                  <a:pt x="2295865" y="2003632"/>
                </a:lnTo>
                <a:lnTo>
                  <a:pt x="2345051" y="1965679"/>
                </a:lnTo>
                <a:lnTo>
                  <a:pt x="2395823" y="2032098"/>
                </a:lnTo>
                <a:lnTo>
                  <a:pt x="2449769" y="1998888"/>
                </a:lnTo>
                <a:lnTo>
                  <a:pt x="2498954" y="2019446"/>
                </a:lnTo>
                <a:lnTo>
                  <a:pt x="2554487" y="2016284"/>
                </a:lnTo>
                <a:lnTo>
                  <a:pt x="2603672" y="1990981"/>
                </a:lnTo>
                <a:lnTo>
                  <a:pt x="2654445" y="1978330"/>
                </a:lnTo>
                <a:lnTo>
                  <a:pt x="2708390" y="2008377"/>
                </a:lnTo>
                <a:lnTo>
                  <a:pt x="2759163" y="2057400"/>
                </a:lnTo>
                <a:lnTo>
                  <a:pt x="2813109" y="1995726"/>
                </a:lnTo>
                <a:lnTo>
                  <a:pt x="2862295" y="2057400"/>
                </a:lnTo>
                <a:lnTo>
                  <a:pt x="2916240" y="2049493"/>
                </a:lnTo>
                <a:lnTo>
                  <a:pt x="2921000" y="204949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01294" y="1973552"/>
            <a:ext cx="2953825" cy="1094952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2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6" y="208942"/>
                </a:lnTo>
                <a:lnTo>
                  <a:pt x="301462" y="349820"/>
                </a:lnTo>
                <a:lnTo>
                  <a:pt x="350648" y="337157"/>
                </a:lnTo>
                <a:lnTo>
                  <a:pt x="404594" y="454292"/>
                </a:lnTo>
                <a:lnTo>
                  <a:pt x="455367" y="504944"/>
                </a:lnTo>
                <a:lnTo>
                  <a:pt x="506139" y="433714"/>
                </a:lnTo>
                <a:lnTo>
                  <a:pt x="560085" y="459040"/>
                </a:lnTo>
                <a:lnTo>
                  <a:pt x="609271" y="550848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3"/>
                </a:lnTo>
                <a:lnTo>
                  <a:pt x="818708" y="538185"/>
                </a:lnTo>
                <a:lnTo>
                  <a:pt x="867894" y="554014"/>
                </a:lnTo>
                <a:lnTo>
                  <a:pt x="923427" y="451125"/>
                </a:lnTo>
                <a:lnTo>
                  <a:pt x="972613" y="520773"/>
                </a:lnTo>
                <a:lnTo>
                  <a:pt x="1023386" y="633159"/>
                </a:lnTo>
                <a:lnTo>
                  <a:pt x="1077332" y="584089"/>
                </a:lnTo>
                <a:lnTo>
                  <a:pt x="1126518" y="642656"/>
                </a:lnTo>
                <a:lnTo>
                  <a:pt x="1182051" y="629993"/>
                </a:lnTo>
                <a:lnTo>
                  <a:pt x="1231236" y="550848"/>
                </a:lnTo>
                <a:lnTo>
                  <a:pt x="1285182" y="675897"/>
                </a:lnTo>
                <a:lnTo>
                  <a:pt x="1335955" y="1020969"/>
                </a:lnTo>
                <a:lnTo>
                  <a:pt x="1386728" y="1063708"/>
                </a:lnTo>
                <a:lnTo>
                  <a:pt x="1440674" y="1058959"/>
                </a:lnTo>
                <a:lnTo>
                  <a:pt x="1489860" y="1058959"/>
                </a:lnTo>
                <a:lnTo>
                  <a:pt x="1543806" y="1054210"/>
                </a:lnTo>
                <a:lnTo>
                  <a:pt x="1594578" y="1054210"/>
                </a:lnTo>
                <a:lnTo>
                  <a:pt x="1645351" y="1033633"/>
                </a:lnTo>
                <a:lnTo>
                  <a:pt x="1699297" y="1066874"/>
                </a:lnTo>
                <a:lnTo>
                  <a:pt x="1748483" y="1066874"/>
                </a:lnTo>
                <a:lnTo>
                  <a:pt x="1804016" y="1046296"/>
                </a:lnTo>
                <a:lnTo>
                  <a:pt x="1853202" y="1046296"/>
                </a:lnTo>
                <a:lnTo>
                  <a:pt x="1903974" y="1063708"/>
                </a:lnTo>
                <a:lnTo>
                  <a:pt x="1957920" y="1008306"/>
                </a:lnTo>
                <a:lnTo>
                  <a:pt x="2007106" y="1033633"/>
                </a:lnTo>
                <a:lnTo>
                  <a:pt x="2062639" y="1013055"/>
                </a:lnTo>
                <a:lnTo>
                  <a:pt x="2111825" y="1025718"/>
                </a:lnTo>
                <a:lnTo>
                  <a:pt x="2162598" y="1051045"/>
                </a:lnTo>
                <a:lnTo>
                  <a:pt x="2216544" y="1071623"/>
                </a:lnTo>
                <a:lnTo>
                  <a:pt x="2265729" y="1054210"/>
                </a:lnTo>
                <a:lnTo>
                  <a:pt x="2321262" y="1066874"/>
                </a:lnTo>
                <a:lnTo>
                  <a:pt x="2370448" y="1071623"/>
                </a:lnTo>
                <a:lnTo>
                  <a:pt x="2421220" y="1066874"/>
                </a:lnTo>
                <a:lnTo>
                  <a:pt x="2475166" y="1092200"/>
                </a:lnTo>
                <a:lnTo>
                  <a:pt x="2524352" y="1079537"/>
                </a:lnTo>
                <a:lnTo>
                  <a:pt x="2579885" y="1076371"/>
                </a:lnTo>
                <a:lnTo>
                  <a:pt x="2629071" y="1076371"/>
                </a:lnTo>
                <a:lnTo>
                  <a:pt x="2679844" y="1066874"/>
                </a:lnTo>
                <a:lnTo>
                  <a:pt x="2733790" y="1066874"/>
                </a:lnTo>
                <a:lnTo>
                  <a:pt x="2784562" y="1092200"/>
                </a:lnTo>
                <a:lnTo>
                  <a:pt x="2838508" y="1092200"/>
                </a:lnTo>
                <a:lnTo>
                  <a:pt x="2887694" y="1076371"/>
                </a:lnTo>
                <a:lnTo>
                  <a:pt x="2941640" y="1076371"/>
                </a:lnTo>
                <a:lnTo>
                  <a:pt x="2946400" y="1079537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527816" y="1979916"/>
            <a:ext cx="2533669" cy="1986193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2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2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7" y="384175"/>
                </a:lnTo>
                <a:lnTo>
                  <a:pt x="501965" y="409575"/>
                </a:lnTo>
                <a:lnTo>
                  <a:pt x="551208" y="396875"/>
                </a:lnTo>
                <a:lnTo>
                  <a:pt x="602040" y="693737"/>
                </a:lnTo>
                <a:lnTo>
                  <a:pt x="656049" y="514350"/>
                </a:lnTo>
                <a:lnTo>
                  <a:pt x="705293" y="447675"/>
                </a:lnTo>
                <a:lnTo>
                  <a:pt x="760890" y="601662"/>
                </a:lnTo>
                <a:lnTo>
                  <a:pt x="810133" y="619125"/>
                </a:lnTo>
                <a:lnTo>
                  <a:pt x="864143" y="593725"/>
                </a:lnTo>
                <a:lnTo>
                  <a:pt x="914974" y="1266825"/>
                </a:lnTo>
                <a:lnTo>
                  <a:pt x="965806" y="1484312"/>
                </a:lnTo>
                <a:lnTo>
                  <a:pt x="1019816" y="1468438"/>
                </a:lnTo>
                <a:lnTo>
                  <a:pt x="1069059" y="1538288"/>
                </a:lnTo>
                <a:lnTo>
                  <a:pt x="1123068" y="1471612"/>
                </a:lnTo>
                <a:lnTo>
                  <a:pt x="1173900" y="1538288"/>
                </a:lnTo>
                <a:lnTo>
                  <a:pt x="1224732" y="1514475"/>
                </a:lnTo>
                <a:lnTo>
                  <a:pt x="1278741" y="1522412"/>
                </a:lnTo>
                <a:lnTo>
                  <a:pt x="1327984" y="1627188"/>
                </a:lnTo>
                <a:lnTo>
                  <a:pt x="1383582" y="1609725"/>
                </a:lnTo>
                <a:lnTo>
                  <a:pt x="1432825" y="1647825"/>
                </a:lnTo>
                <a:lnTo>
                  <a:pt x="1483657" y="1622425"/>
                </a:lnTo>
                <a:lnTo>
                  <a:pt x="1537666" y="1697038"/>
                </a:lnTo>
                <a:lnTo>
                  <a:pt x="1586909" y="1727200"/>
                </a:lnTo>
                <a:lnTo>
                  <a:pt x="1642507" y="1706562"/>
                </a:lnTo>
                <a:lnTo>
                  <a:pt x="1691750" y="1693862"/>
                </a:lnTo>
                <a:lnTo>
                  <a:pt x="1742582" y="1760538"/>
                </a:lnTo>
                <a:lnTo>
                  <a:pt x="1796591" y="1860550"/>
                </a:lnTo>
                <a:lnTo>
                  <a:pt x="1845835" y="1811338"/>
                </a:lnTo>
                <a:lnTo>
                  <a:pt x="1901432" y="1860550"/>
                </a:lnTo>
                <a:lnTo>
                  <a:pt x="1950675" y="1852612"/>
                </a:lnTo>
                <a:lnTo>
                  <a:pt x="2001507" y="1855788"/>
                </a:lnTo>
                <a:lnTo>
                  <a:pt x="2055516" y="1844675"/>
                </a:lnTo>
                <a:lnTo>
                  <a:pt x="2104760" y="1890712"/>
                </a:lnTo>
                <a:lnTo>
                  <a:pt x="2160357" y="1890712"/>
                </a:lnTo>
                <a:lnTo>
                  <a:pt x="2209600" y="1914525"/>
                </a:lnTo>
                <a:lnTo>
                  <a:pt x="2260432" y="1924050"/>
                </a:lnTo>
                <a:lnTo>
                  <a:pt x="2314441" y="1835150"/>
                </a:lnTo>
                <a:lnTo>
                  <a:pt x="2365274" y="1852612"/>
                </a:lnTo>
                <a:lnTo>
                  <a:pt x="2419282" y="1981200"/>
                </a:lnTo>
                <a:lnTo>
                  <a:pt x="2468526" y="1924050"/>
                </a:lnTo>
                <a:lnTo>
                  <a:pt x="2522534" y="1827212"/>
                </a:lnTo>
                <a:lnTo>
                  <a:pt x="2527300" y="1831975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534182" y="1973551"/>
            <a:ext cx="2520937" cy="967632"/>
          </a:xfrm>
          <a:custGeom>
            <a:avLst/>
            <a:gdLst/>
            <a:ahLst/>
            <a:cxnLst/>
            <a:rect l="l" t="t" r="r" b="b"/>
            <a:pathLst>
              <a:path w="2514600" h="965200">
                <a:moveTo>
                  <a:pt x="0" y="0"/>
                </a:moveTo>
                <a:lnTo>
                  <a:pt x="28503" y="99521"/>
                </a:lnTo>
                <a:lnTo>
                  <a:pt x="79175" y="112159"/>
                </a:lnTo>
                <a:lnTo>
                  <a:pt x="133014" y="132695"/>
                </a:lnTo>
                <a:lnTo>
                  <a:pt x="182102" y="175347"/>
                </a:lnTo>
                <a:lnTo>
                  <a:pt x="237525" y="208521"/>
                </a:lnTo>
                <a:lnTo>
                  <a:pt x="286613" y="142173"/>
                </a:lnTo>
                <a:lnTo>
                  <a:pt x="337285" y="323839"/>
                </a:lnTo>
                <a:lnTo>
                  <a:pt x="391124" y="233796"/>
                </a:lnTo>
                <a:lnTo>
                  <a:pt x="440213" y="287506"/>
                </a:lnTo>
                <a:lnTo>
                  <a:pt x="495635" y="279607"/>
                </a:lnTo>
                <a:lnTo>
                  <a:pt x="544724" y="315941"/>
                </a:lnTo>
                <a:lnTo>
                  <a:pt x="595396" y="428100"/>
                </a:lnTo>
                <a:lnTo>
                  <a:pt x="649235" y="382288"/>
                </a:lnTo>
                <a:lnTo>
                  <a:pt x="698324" y="387027"/>
                </a:lnTo>
                <a:lnTo>
                  <a:pt x="753746" y="461273"/>
                </a:lnTo>
                <a:lnTo>
                  <a:pt x="802835" y="216419"/>
                </a:lnTo>
                <a:lnTo>
                  <a:pt x="856674" y="503926"/>
                </a:lnTo>
                <a:lnTo>
                  <a:pt x="907346" y="853040"/>
                </a:lnTo>
                <a:lnTo>
                  <a:pt x="958018" y="894113"/>
                </a:lnTo>
                <a:lnTo>
                  <a:pt x="1011857" y="911490"/>
                </a:lnTo>
                <a:lnTo>
                  <a:pt x="1060946" y="924127"/>
                </a:lnTo>
                <a:lnTo>
                  <a:pt x="1114785" y="932026"/>
                </a:lnTo>
                <a:lnTo>
                  <a:pt x="1165457" y="903591"/>
                </a:lnTo>
                <a:lnTo>
                  <a:pt x="1216129" y="878316"/>
                </a:lnTo>
                <a:lnTo>
                  <a:pt x="1269968" y="903591"/>
                </a:lnTo>
                <a:lnTo>
                  <a:pt x="1319057" y="939924"/>
                </a:lnTo>
                <a:lnTo>
                  <a:pt x="1374479" y="906750"/>
                </a:lnTo>
                <a:lnTo>
                  <a:pt x="1423568" y="927287"/>
                </a:lnTo>
                <a:lnTo>
                  <a:pt x="1474240" y="944663"/>
                </a:lnTo>
                <a:lnTo>
                  <a:pt x="1528079" y="932026"/>
                </a:lnTo>
                <a:lnTo>
                  <a:pt x="1577167" y="881475"/>
                </a:lnTo>
                <a:lnTo>
                  <a:pt x="1632590" y="894113"/>
                </a:lnTo>
                <a:lnTo>
                  <a:pt x="1681678" y="906750"/>
                </a:lnTo>
                <a:lnTo>
                  <a:pt x="1732350" y="944663"/>
                </a:lnTo>
                <a:lnTo>
                  <a:pt x="1786189" y="960460"/>
                </a:lnTo>
                <a:lnTo>
                  <a:pt x="1835278" y="936765"/>
                </a:lnTo>
                <a:lnTo>
                  <a:pt x="1890700" y="952562"/>
                </a:lnTo>
                <a:lnTo>
                  <a:pt x="1939789" y="965200"/>
                </a:lnTo>
                <a:lnTo>
                  <a:pt x="1990461" y="965200"/>
                </a:lnTo>
                <a:lnTo>
                  <a:pt x="2044300" y="960460"/>
                </a:lnTo>
                <a:lnTo>
                  <a:pt x="2093388" y="949402"/>
                </a:lnTo>
                <a:lnTo>
                  <a:pt x="2148812" y="949402"/>
                </a:lnTo>
                <a:lnTo>
                  <a:pt x="2197900" y="939924"/>
                </a:lnTo>
                <a:lnTo>
                  <a:pt x="2248572" y="936765"/>
                </a:lnTo>
                <a:lnTo>
                  <a:pt x="2302411" y="936765"/>
                </a:lnTo>
                <a:lnTo>
                  <a:pt x="2353083" y="949402"/>
                </a:lnTo>
                <a:lnTo>
                  <a:pt x="2406922" y="949402"/>
                </a:lnTo>
                <a:lnTo>
                  <a:pt x="2456010" y="944663"/>
                </a:lnTo>
                <a:lnTo>
                  <a:pt x="2509850" y="927287"/>
                </a:lnTo>
                <a:lnTo>
                  <a:pt x="2514600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44261" y="1979917"/>
            <a:ext cx="2317224" cy="1616964"/>
          </a:xfrm>
          <a:custGeom>
            <a:avLst/>
            <a:gdLst/>
            <a:ahLst/>
            <a:cxnLst/>
            <a:rect l="l" t="t" r="r" b="b"/>
            <a:pathLst>
              <a:path w="2311400" h="1612900">
                <a:moveTo>
                  <a:pt x="0" y="0"/>
                </a:moveTo>
                <a:lnTo>
                  <a:pt x="33268" y="142036"/>
                </a:lnTo>
                <a:lnTo>
                  <a:pt x="82380" y="58392"/>
                </a:lnTo>
                <a:lnTo>
                  <a:pt x="133075" y="178334"/>
                </a:lnTo>
                <a:lnTo>
                  <a:pt x="186939" y="124676"/>
                </a:lnTo>
                <a:lnTo>
                  <a:pt x="236051" y="369294"/>
                </a:lnTo>
                <a:lnTo>
                  <a:pt x="291499" y="17359"/>
                </a:lnTo>
                <a:lnTo>
                  <a:pt x="340610" y="378763"/>
                </a:lnTo>
                <a:lnTo>
                  <a:pt x="391306" y="399279"/>
                </a:lnTo>
                <a:lnTo>
                  <a:pt x="445170" y="149927"/>
                </a:lnTo>
                <a:lnTo>
                  <a:pt x="494281" y="303010"/>
                </a:lnTo>
                <a:lnTo>
                  <a:pt x="549730" y="345621"/>
                </a:lnTo>
                <a:lnTo>
                  <a:pt x="598840" y="374028"/>
                </a:lnTo>
                <a:lnTo>
                  <a:pt x="652705" y="149927"/>
                </a:lnTo>
                <a:lnTo>
                  <a:pt x="703400" y="913766"/>
                </a:lnTo>
                <a:lnTo>
                  <a:pt x="754096" y="1088944"/>
                </a:lnTo>
                <a:lnTo>
                  <a:pt x="807960" y="1043177"/>
                </a:lnTo>
                <a:lnTo>
                  <a:pt x="857071" y="1129977"/>
                </a:lnTo>
                <a:lnTo>
                  <a:pt x="910935" y="1188370"/>
                </a:lnTo>
                <a:lnTo>
                  <a:pt x="961631" y="1188370"/>
                </a:lnTo>
                <a:lnTo>
                  <a:pt x="1012327" y="1251497"/>
                </a:lnTo>
                <a:lnTo>
                  <a:pt x="1066191" y="1272013"/>
                </a:lnTo>
                <a:lnTo>
                  <a:pt x="1115302" y="1159962"/>
                </a:lnTo>
                <a:lnTo>
                  <a:pt x="1170750" y="1254653"/>
                </a:lnTo>
                <a:lnTo>
                  <a:pt x="1219862" y="1309889"/>
                </a:lnTo>
                <a:lnTo>
                  <a:pt x="1270557" y="1267278"/>
                </a:lnTo>
                <a:lnTo>
                  <a:pt x="1324421" y="1259388"/>
                </a:lnTo>
                <a:lnTo>
                  <a:pt x="1373532" y="1259388"/>
                </a:lnTo>
                <a:lnTo>
                  <a:pt x="1428981" y="1330406"/>
                </a:lnTo>
                <a:lnTo>
                  <a:pt x="1478092" y="1305155"/>
                </a:lnTo>
                <a:lnTo>
                  <a:pt x="1528788" y="1434566"/>
                </a:lnTo>
                <a:lnTo>
                  <a:pt x="1582652" y="1567133"/>
                </a:lnTo>
                <a:lnTo>
                  <a:pt x="1631763" y="1521366"/>
                </a:lnTo>
                <a:lnTo>
                  <a:pt x="1687211" y="1500849"/>
                </a:lnTo>
                <a:lnTo>
                  <a:pt x="1736322" y="1571867"/>
                </a:lnTo>
                <a:lnTo>
                  <a:pt x="1787018" y="1562398"/>
                </a:lnTo>
                <a:lnTo>
                  <a:pt x="1840882" y="1533991"/>
                </a:lnTo>
                <a:lnTo>
                  <a:pt x="1889993" y="1508740"/>
                </a:lnTo>
                <a:lnTo>
                  <a:pt x="1945442" y="1467707"/>
                </a:lnTo>
                <a:lnTo>
                  <a:pt x="1994553" y="1571867"/>
                </a:lnTo>
                <a:lnTo>
                  <a:pt x="2045248" y="1546616"/>
                </a:lnTo>
                <a:lnTo>
                  <a:pt x="2099112" y="1508740"/>
                </a:lnTo>
                <a:lnTo>
                  <a:pt x="2149808" y="1612900"/>
                </a:lnTo>
                <a:lnTo>
                  <a:pt x="2203672" y="1605009"/>
                </a:lnTo>
                <a:lnTo>
                  <a:pt x="2252784" y="1549773"/>
                </a:lnTo>
                <a:lnTo>
                  <a:pt x="2306647" y="1526100"/>
                </a:lnTo>
                <a:lnTo>
                  <a:pt x="2311400" y="153399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65213" y="1973551"/>
            <a:ext cx="2189905" cy="751188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3" y="4742"/>
                </a:lnTo>
                <a:lnTo>
                  <a:pt x="258950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69"/>
                </a:lnTo>
                <a:lnTo>
                  <a:pt x="467064" y="183372"/>
                </a:lnTo>
                <a:lnTo>
                  <a:pt x="521078" y="145433"/>
                </a:lnTo>
                <a:lnTo>
                  <a:pt x="571915" y="591219"/>
                </a:lnTo>
                <a:lnTo>
                  <a:pt x="622752" y="624416"/>
                </a:lnTo>
                <a:lnTo>
                  <a:pt x="676766" y="654451"/>
                </a:lnTo>
                <a:lnTo>
                  <a:pt x="726015" y="665517"/>
                </a:lnTo>
                <a:lnTo>
                  <a:pt x="780029" y="687648"/>
                </a:lnTo>
                <a:lnTo>
                  <a:pt x="830866" y="687648"/>
                </a:lnTo>
                <a:lnTo>
                  <a:pt x="881703" y="708199"/>
                </a:lnTo>
                <a:lnTo>
                  <a:pt x="935717" y="703456"/>
                </a:lnTo>
                <a:lnTo>
                  <a:pt x="984965" y="657613"/>
                </a:lnTo>
                <a:lnTo>
                  <a:pt x="1040569" y="678164"/>
                </a:lnTo>
                <a:lnTo>
                  <a:pt x="1089817" y="716103"/>
                </a:lnTo>
                <a:lnTo>
                  <a:pt x="1140654" y="711360"/>
                </a:lnTo>
                <a:lnTo>
                  <a:pt x="1194668" y="687648"/>
                </a:lnTo>
                <a:lnTo>
                  <a:pt x="1243917" y="700295"/>
                </a:lnTo>
                <a:lnTo>
                  <a:pt x="1299520" y="687648"/>
                </a:lnTo>
                <a:lnTo>
                  <a:pt x="1348768" y="654451"/>
                </a:lnTo>
                <a:lnTo>
                  <a:pt x="1399604" y="716103"/>
                </a:lnTo>
                <a:lnTo>
                  <a:pt x="1453619" y="733492"/>
                </a:lnTo>
                <a:lnTo>
                  <a:pt x="1502867" y="736653"/>
                </a:lnTo>
                <a:lnTo>
                  <a:pt x="1558470" y="711360"/>
                </a:lnTo>
                <a:lnTo>
                  <a:pt x="1607718" y="736653"/>
                </a:lnTo>
                <a:lnTo>
                  <a:pt x="1658555" y="736653"/>
                </a:lnTo>
                <a:lnTo>
                  <a:pt x="1712570" y="720845"/>
                </a:lnTo>
                <a:lnTo>
                  <a:pt x="1761818" y="741395"/>
                </a:lnTo>
                <a:lnTo>
                  <a:pt x="1817421" y="749300"/>
                </a:lnTo>
                <a:lnTo>
                  <a:pt x="1866669" y="733492"/>
                </a:lnTo>
                <a:lnTo>
                  <a:pt x="1917506" y="728749"/>
                </a:lnTo>
                <a:lnTo>
                  <a:pt x="1971520" y="728749"/>
                </a:lnTo>
                <a:lnTo>
                  <a:pt x="2022357" y="724007"/>
                </a:lnTo>
                <a:lnTo>
                  <a:pt x="2076372" y="736653"/>
                </a:lnTo>
                <a:lnTo>
                  <a:pt x="2125620" y="736653"/>
                </a:lnTo>
                <a:lnTo>
                  <a:pt x="2179634" y="733492"/>
                </a:lnTo>
                <a:lnTo>
                  <a:pt x="2184400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27273" y="4157961"/>
            <a:ext cx="513737" cy="28216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33687" defTabSz="916712">
              <a:lnSpc>
                <a:spcPts val="967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087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32661" y="2827244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57529" y="3577783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63896" y="3584150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763896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63896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62300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763896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63896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763896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763896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763896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362300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763896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795726" y="3654175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795726" y="379422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795726" y="392154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963885" y="3588205"/>
            <a:ext cx="446256" cy="584827"/>
          </a:xfrm>
          <a:prstGeom prst="rect">
            <a:avLst/>
          </a:prstGeom>
        </p:spPr>
        <p:txBody>
          <a:bodyPr vert="horz" wrap="square" lIns="0" tIns="20371" rIns="0" bIns="0" rtlCol="0">
            <a:spAutoFit/>
          </a:bodyPr>
          <a:lstStyle/>
          <a:p>
            <a:pPr marL="12732" marR="5093" algn="just" defTabSz="916712">
              <a:lnSpc>
                <a:spcPts val="1053"/>
              </a:lnSpc>
              <a:spcBef>
                <a:spcPts val="16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32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44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795726" y="404886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875814" y="1575578"/>
            <a:ext cx="87850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45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1804" b="1" spc="15" dirty="0">
                <a:solidFill>
                  <a:srgbClr val="7F7F7F"/>
                </a:solidFill>
                <a:latin typeface="Calibri"/>
                <a:cs typeface="Calibri"/>
              </a:rPr>
              <a:t>I</a:t>
            </a:r>
            <a:r>
              <a:rPr sz="1804" b="1" spc="-130" dirty="0">
                <a:solidFill>
                  <a:srgbClr val="7F7F7F"/>
                </a:solidFill>
                <a:latin typeface="Calibri"/>
                <a:cs typeface="Calibri"/>
              </a:rPr>
              <a:t>F</a:t>
            </a:r>
            <a:r>
              <a:rPr sz="1804" b="1" spc="5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804" b="1" spc="-15" dirty="0">
                <a:solidFill>
                  <a:srgbClr val="7F7F7F"/>
                </a:solidFill>
                <a:latin typeface="Calibri"/>
                <a:cs typeface="Calibri"/>
              </a:rPr>
              <a:t>R</a:t>
            </a:r>
            <a:r>
              <a:rPr sz="1804" b="1" spc="45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804" b="1" spc="-15" dirty="0">
                <a:solidFill>
                  <a:srgbClr val="7F7F7F"/>
                </a:solidFill>
                <a:latin typeface="Calibri"/>
                <a:cs typeface="Calibri"/>
              </a:rPr>
              <a:t>10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25145" y="3046031"/>
            <a:ext cx="398512" cy="189070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17" y="0"/>
                </a:moveTo>
                <a:lnTo>
                  <a:pt x="0" y="66865"/>
                </a:lnTo>
                <a:lnTo>
                  <a:pt x="174823" y="188520"/>
                </a:lnTo>
                <a:lnTo>
                  <a:pt x="142060" y="119592"/>
                </a:lnTo>
                <a:lnTo>
                  <a:pt x="396905" y="119592"/>
                </a:lnTo>
                <a:lnTo>
                  <a:pt x="370325" y="88593"/>
                </a:lnTo>
                <a:lnTo>
                  <a:pt x="151192" y="56752"/>
                </a:lnTo>
                <a:lnTo>
                  <a:pt x="202217" y="0"/>
                </a:lnTo>
                <a:close/>
              </a:path>
              <a:path w="397510" h="188594">
                <a:moveTo>
                  <a:pt x="396905" y="119592"/>
                </a:moveTo>
                <a:lnTo>
                  <a:pt x="142060" y="119592"/>
                </a:lnTo>
                <a:lnTo>
                  <a:pt x="361194" y="151434"/>
                </a:lnTo>
                <a:lnTo>
                  <a:pt x="373783" y="150742"/>
                </a:lnTo>
                <a:lnTo>
                  <a:pt x="384749" y="145460"/>
                </a:lnTo>
                <a:lnTo>
                  <a:pt x="392933" y="136451"/>
                </a:lnTo>
                <a:lnTo>
                  <a:pt x="397179" y="124580"/>
                </a:lnTo>
                <a:lnTo>
                  <a:pt x="396905" y="119592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125145" y="2867880"/>
            <a:ext cx="398512" cy="184614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82" y="0"/>
                </a:moveTo>
                <a:lnTo>
                  <a:pt x="0" y="142622"/>
                </a:lnTo>
                <a:lnTo>
                  <a:pt x="209006" y="183595"/>
                </a:lnTo>
                <a:lnTo>
                  <a:pt x="151267" y="133691"/>
                </a:lnTo>
                <a:lnTo>
                  <a:pt x="372336" y="72492"/>
                </a:lnTo>
                <a:lnTo>
                  <a:pt x="134325" y="72492"/>
                </a:lnTo>
                <a:lnTo>
                  <a:pt x="158182" y="0"/>
                </a:lnTo>
                <a:close/>
              </a:path>
              <a:path w="397510" h="184150">
                <a:moveTo>
                  <a:pt x="369865" y="9877"/>
                </a:moveTo>
                <a:lnTo>
                  <a:pt x="357289" y="10769"/>
                </a:lnTo>
                <a:lnTo>
                  <a:pt x="134325" y="72492"/>
                </a:lnTo>
                <a:lnTo>
                  <a:pt x="372336" y="72492"/>
                </a:lnTo>
                <a:lnTo>
                  <a:pt x="374230" y="71968"/>
                </a:lnTo>
                <a:lnTo>
                  <a:pt x="385475" y="66266"/>
                </a:lnTo>
                <a:lnTo>
                  <a:pt x="393386" y="57016"/>
                </a:lnTo>
                <a:lnTo>
                  <a:pt x="397251" y="45474"/>
                </a:lnTo>
                <a:lnTo>
                  <a:pt x="396359" y="32898"/>
                </a:lnTo>
                <a:lnTo>
                  <a:pt x="390657" y="21653"/>
                </a:lnTo>
                <a:lnTo>
                  <a:pt x="381407" y="13742"/>
                </a:lnTo>
                <a:lnTo>
                  <a:pt x="369865" y="987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125145" y="2622999"/>
            <a:ext cx="398512" cy="226630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67" y="52410"/>
                </a:moveTo>
                <a:lnTo>
                  <a:pt x="0" y="225886"/>
                </a:lnTo>
                <a:lnTo>
                  <a:pt x="212920" y="220654"/>
                </a:lnTo>
                <a:lnTo>
                  <a:pt x="145749" y="184429"/>
                </a:lnTo>
                <a:lnTo>
                  <a:pt x="251343" y="128348"/>
                </a:lnTo>
                <a:lnTo>
                  <a:pt x="115963" y="128348"/>
                </a:lnTo>
                <a:lnTo>
                  <a:pt x="123567" y="52410"/>
                </a:lnTo>
                <a:close/>
              </a:path>
              <a:path w="397510" h="226060">
                <a:moveTo>
                  <a:pt x="362952" y="0"/>
                </a:moveTo>
                <a:lnTo>
                  <a:pt x="358844" y="361"/>
                </a:lnTo>
                <a:lnTo>
                  <a:pt x="354738" y="1536"/>
                </a:lnTo>
                <a:lnTo>
                  <a:pt x="115963" y="128348"/>
                </a:lnTo>
                <a:lnTo>
                  <a:pt x="251343" y="128348"/>
                </a:lnTo>
                <a:lnTo>
                  <a:pt x="380652" y="59673"/>
                </a:lnTo>
                <a:lnTo>
                  <a:pt x="390396" y="51673"/>
                </a:lnTo>
                <a:lnTo>
                  <a:pt x="396117" y="40930"/>
                </a:lnTo>
                <a:lnTo>
                  <a:pt x="397393" y="28826"/>
                </a:lnTo>
                <a:lnTo>
                  <a:pt x="393800" y="16741"/>
                </a:lnTo>
                <a:lnTo>
                  <a:pt x="388111" y="9072"/>
                </a:lnTo>
                <a:lnTo>
                  <a:pt x="380685" y="3606"/>
                </a:lnTo>
                <a:lnTo>
                  <a:pt x="372104" y="523"/>
                </a:lnTo>
                <a:lnTo>
                  <a:pt x="36295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597304" y="2078030"/>
            <a:ext cx="793204" cy="1225015"/>
          </a:xfrm>
          <a:prstGeom prst="rect">
            <a:avLst/>
          </a:prstGeom>
        </p:spPr>
        <p:txBody>
          <a:bodyPr vert="horz" wrap="square" lIns="0" tIns="25464" rIns="0" bIns="0" rtlCol="0">
            <a:spAutoFit/>
          </a:bodyPr>
          <a:lstStyle/>
          <a:p>
            <a:pPr marL="12732" marR="5093" algn="just" defTabSz="916712">
              <a:lnSpc>
                <a:spcPct val="107700"/>
              </a:lnSpc>
              <a:spcBef>
                <a:spcPts val="2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44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32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25145" y="2316580"/>
            <a:ext cx="398512" cy="322120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71"/>
                </a:moveTo>
                <a:lnTo>
                  <a:pt x="0" y="321043"/>
                </a:lnTo>
                <a:lnTo>
                  <a:pt x="208555" y="277830"/>
                </a:lnTo>
                <a:lnTo>
                  <a:pt x="135989" y="254198"/>
                </a:lnTo>
                <a:lnTo>
                  <a:pt x="199180" y="204344"/>
                </a:lnTo>
                <a:lnTo>
                  <a:pt x="96658" y="204344"/>
                </a:lnTo>
                <a:lnTo>
                  <a:pt x="90563" y="128271"/>
                </a:lnTo>
                <a:close/>
              </a:path>
              <a:path w="397510" h="321310">
                <a:moveTo>
                  <a:pt x="361410" y="0"/>
                </a:moveTo>
                <a:lnTo>
                  <a:pt x="352977" y="2125"/>
                </a:lnTo>
                <a:lnTo>
                  <a:pt x="96658" y="204344"/>
                </a:lnTo>
                <a:lnTo>
                  <a:pt x="199180" y="204344"/>
                </a:lnTo>
                <a:lnTo>
                  <a:pt x="385424" y="57409"/>
                </a:lnTo>
                <a:lnTo>
                  <a:pt x="393582" y="47795"/>
                </a:lnTo>
                <a:lnTo>
                  <a:pt x="397290" y="36202"/>
                </a:lnTo>
                <a:lnTo>
                  <a:pt x="396382" y="24064"/>
                </a:lnTo>
                <a:lnTo>
                  <a:pt x="390686" y="12816"/>
                </a:lnTo>
                <a:lnTo>
                  <a:pt x="385255" y="5933"/>
                </a:lnTo>
                <a:lnTo>
                  <a:pt x="377549" y="1903"/>
                </a:lnTo>
                <a:lnTo>
                  <a:pt x="3614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684277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684277" y="364780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684277" y="313852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84277" y="262924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684277" y="211996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684277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684277" y="1979917"/>
            <a:ext cx="0" cy="2177173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684277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639176" y="4154778"/>
            <a:ext cx="8912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295413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213708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893818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815295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504954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0103358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024835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714494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628014" y="415477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684278" y="415708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530954" y="4070429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684278" y="364780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530954" y="355955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684278" y="313852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530954" y="3053461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684278" y="262924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30954" y="254258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684278" y="211996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30954" y="2036492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824330" y="1979917"/>
            <a:ext cx="3195733" cy="1667893"/>
          </a:xfrm>
          <a:custGeom>
            <a:avLst/>
            <a:gdLst/>
            <a:ahLst/>
            <a:cxnLst/>
            <a:rect l="l" t="t" r="r" b="b"/>
            <a:pathLst>
              <a:path w="3187700" h="1663700">
                <a:moveTo>
                  <a:pt x="0" y="0"/>
                </a:moveTo>
                <a:lnTo>
                  <a:pt x="12725" y="33210"/>
                </a:lnTo>
                <a:lnTo>
                  <a:pt x="41357" y="33210"/>
                </a:lnTo>
                <a:lnTo>
                  <a:pt x="71580" y="99632"/>
                </a:lnTo>
                <a:lnTo>
                  <a:pt x="100212" y="170798"/>
                </a:lnTo>
                <a:lnTo>
                  <a:pt x="130434" y="173961"/>
                </a:lnTo>
                <a:lnTo>
                  <a:pt x="163838" y="204008"/>
                </a:lnTo>
                <a:lnTo>
                  <a:pt x="192471" y="227730"/>
                </a:lnTo>
                <a:lnTo>
                  <a:pt x="222693" y="207171"/>
                </a:lnTo>
                <a:lnTo>
                  <a:pt x="251325" y="295733"/>
                </a:lnTo>
                <a:lnTo>
                  <a:pt x="279957" y="324200"/>
                </a:lnTo>
                <a:lnTo>
                  <a:pt x="313361" y="431739"/>
                </a:lnTo>
                <a:lnTo>
                  <a:pt x="343584" y="362155"/>
                </a:lnTo>
                <a:lnTo>
                  <a:pt x="372216" y="295733"/>
                </a:lnTo>
                <a:lnTo>
                  <a:pt x="402439" y="336851"/>
                </a:lnTo>
                <a:lnTo>
                  <a:pt x="435843" y="382714"/>
                </a:lnTo>
                <a:lnTo>
                  <a:pt x="464475" y="324200"/>
                </a:lnTo>
                <a:lnTo>
                  <a:pt x="493107" y="362155"/>
                </a:lnTo>
                <a:lnTo>
                  <a:pt x="523330" y="370062"/>
                </a:lnTo>
                <a:lnTo>
                  <a:pt x="551961" y="295733"/>
                </a:lnTo>
                <a:lnTo>
                  <a:pt x="585365" y="382714"/>
                </a:lnTo>
                <a:lnTo>
                  <a:pt x="615588" y="365318"/>
                </a:lnTo>
                <a:lnTo>
                  <a:pt x="644221" y="319455"/>
                </a:lnTo>
                <a:lnTo>
                  <a:pt x="674443" y="390621"/>
                </a:lnTo>
                <a:lnTo>
                  <a:pt x="703075" y="385877"/>
                </a:lnTo>
                <a:lnTo>
                  <a:pt x="736479" y="362155"/>
                </a:lnTo>
                <a:lnTo>
                  <a:pt x="765111" y="436484"/>
                </a:lnTo>
                <a:lnTo>
                  <a:pt x="795334" y="972600"/>
                </a:lnTo>
                <a:lnTo>
                  <a:pt x="823966" y="1031115"/>
                </a:lnTo>
                <a:lnTo>
                  <a:pt x="854188" y="993159"/>
                </a:lnTo>
                <a:lnTo>
                  <a:pt x="887593" y="1148143"/>
                </a:lnTo>
                <a:lnTo>
                  <a:pt x="916225" y="1122839"/>
                </a:lnTo>
                <a:lnTo>
                  <a:pt x="944857" y="1118095"/>
                </a:lnTo>
                <a:lnTo>
                  <a:pt x="975080" y="1189261"/>
                </a:lnTo>
                <a:lnTo>
                  <a:pt x="1008484" y="1092791"/>
                </a:lnTo>
                <a:lnTo>
                  <a:pt x="1037116" y="1127584"/>
                </a:lnTo>
                <a:lnTo>
                  <a:pt x="1067339" y="1181354"/>
                </a:lnTo>
                <a:lnTo>
                  <a:pt x="1095971" y="1051673"/>
                </a:lnTo>
                <a:lnTo>
                  <a:pt x="1126193" y="1189261"/>
                </a:lnTo>
                <a:lnTo>
                  <a:pt x="1159597" y="1084884"/>
                </a:lnTo>
                <a:lnTo>
                  <a:pt x="1188230" y="1151306"/>
                </a:lnTo>
                <a:lnTo>
                  <a:pt x="1216861" y="1143398"/>
                </a:lnTo>
                <a:lnTo>
                  <a:pt x="1247084" y="1122839"/>
                </a:lnTo>
                <a:lnTo>
                  <a:pt x="1275716" y="1135491"/>
                </a:lnTo>
                <a:lnTo>
                  <a:pt x="1309120" y="1143398"/>
                </a:lnTo>
                <a:lnTo>
                  <a:pt x="1339343" y="1114932"/>
                </a:lnTo>
                <a:lnTo>
                  <a:pt x="1367975" y="1110188"/>
                </a:lnTo>
                <a:lnTo>
                  <a:pt x="1398198" y="1181354"/>
                </a:lnTo>
                <a:lnTo>
                  <a:pt x="1431602" y="1143398"/>
                </a:lnTo>
                <a:lnTo>
                  <a:pt x="1460234" y="1151306"/>
                </a:lnTo>
                <a:lnTo>
                  <a:pt x="1488866" y="1168702"/>
                </a:lnTo>
                <a:lnTo>
                  <a:pt x="1519089" y="1160795"/>
                </a:lnTo>
                <a:lnTo>
                  <a:pt x="1547721" y="1184516"/>
                </a:lnTo>
                <a:lnTo>
                  <a:pt x="1581124" y="1163957"/>
                </a:lnTo>
                <a:lnTo>
                  <a:pt x="1611347" y="1160795"/>
                </a:lnTo>
                <a:lnTo>
                  <a:pt x="1639980" y="1135491"/>
                </a:lnTo>
                <a:lnTo>
                  <a:pt x="1668611" y="1181354"/>
                </a:lnTo>
                <a:lnTo>
                  <a:pt x="1698834" y="1409084"/>
                </a:lnTo>
                <a:lnTo>
                  <a:pt x="1732238" y="1401177"/>
                </a:lnTo>
                <a:lnTo>
                  <a:pt x="1760870" y="1426480"/>
                </a:lnTo>
                <a:lnTo>
                  <a:pt x="1791093" y="1418573"/>
                </a:lnTo>
                <a:lnTo>
                  <a:pt x="1819725" y="1426480"/>
                </a:lnTo>
                <a:lnTo>
                  <a:pt x="1849948" y="1475506"/>
                </a:lnTo>
                <a:lnTo>
                  <a:pt x="1883352" y="1488158"/>
                </a:lnTo>
                <a:lnTo>
                  <a:pt x="1911984" y="1534020"/>
                </a:lnTo>
                <a:lnTo>
                  <a:pt x="1940616" y="1521368"/>
                </a:lnTo>
                <a:lnTo>
                  <a:pt x="1970839" y="1538764"/>
                </a:lnTo>
                <a:lnTo>
                  <a:pt x="2004243" y="1492902"/>
                </a:lnTo>
                <a:lnTo>
                  <a:pt x="2032874" y="1480250"/>
                </a:lnTo>
                <a:lnTo>
                  <a:pt x="2063097" y="1551416"/>
                </a:lnTo>
                <a:lnTo>
                  <a:pt x="2091729" y="1475506"/>
                </a:lnTo>
                <a:lnTo>
                  <a:pt x="2120361" y="1472343"/>
                </a:lnTo>
                <a:lnTo>
                  <a:pt x="2155356" y="1500809"/>
                </a:lnTo>
                <a:lnTo>
                  <a:pt x="2183988" y="1571975"/>
                </a:lnTo>
                <a:lnTo>
                  <a:pt x="2212620" y="1526113"/>
                </a:lnTo>
                <a:lnTo>
                  <a:pt x="2242843" y="1543509"/>
                </a:lnTo>
                <a:lnTo>
                  <a:pt x="2271474" y="1500809"/>
                </a:lnTo>
                <a:lnTo>
                  <a:pt x="2304879" y="1551416"/>
                </a:lnTo>
                <a:lnTo>
                  <a:pt x="2335102" y="1543509"/>
                </a:lnTo>
                <a:lnTo>
                  <a:pt x="2363734" y="1567231"/>
                </a:lnTo>
                <a:lnTo>
                  <a:pt x="2392366" y="1492902"/>
                </a:lnTo>
                <a:lnTo>
                  <a:pt x="2422588" y="1464435"/>
                </a:lnTo>
                <a:lnTo>
                  <a:pt x="2455993" y="1630489"/>
                </a:lnTo>
                <a:lnTo>
                  <a:pt x="2484624" y="1543509"/>
                </a:lnTo>
                <a:lnTo>
                  <a:pt x="2514847" y="1559323"/>
                </a:lnTo>
                <a:lnTo>
                  <a:pt x="2543480" y="1464435"/>
                </a:lnTo>
                <a:lnTo>
                  <a:pt x="2576883" y="1534020"/>
                </a:lnTo>
                <a:lnTo>
                  <a:pt x="2607106" y="1613093"/>
                </a:lnTo>
                <a:lnTo>
                  <a:pt x="2635738" y="1546672"/>
                </a:lnTo>
                <a:lnTo>
                  <a:pt x="2664370" y="1584627"/>
                </a:lnTo>
                <a:lnTo>
                  <a:pt x="2694593" y="1587790"/>
                </a:lnTo>
                <a:lnTo>
                  <a:pt x="2727997" y="1534020"/>
                </a:lnTo>
                <a:lnTo>
                  <a:pt x="2756629" y="1559323"/>
                </a:lnTo>
                <a:lnTo>
                  <a:pt x="2786852" y="1559323"/>
                </a:lnTo>
                <a:lnTo>
                  <a:pt x="2815483" y="1576720"/>
                </a:lnTo>
                <a:lnTo>
                  <a:pt x="2844116" y="1567231"/>
                </a:lnTo>
                <a:lnTo>
                  <a:pt x="2877520" y="1622582"/>
                </a:lnTo>
                <a:lnTo>
                  <a:pt x="2907743" y="1617838"/>
                </a:lnTo>
                <a:lnTo>
                  <a:pt x="2936374" y="1663700"/>
                </a:lnTo>
                <a:lnTo>
                  <a:pt x="2966597" y="1576720"/>
                </a:lnTo>
                <a:lnTo>
                  <a:pt x="3000002" y="1526113"/>
                </a:lnTo>
                <a:lnTo>
                  <a:pt x="3028633" y="1543509"/>
                </a:lnTo>
                <a:lnTo>
                  <a:pt x="3058856" y="1576720"/>
                </a:lnTo>
                <a:lnTo>
                  <a:pt x="3087488" y="1605186"/>
                </a:lnTo>
                <a:lnTo>
                  <a:pt x="3116120" y="1564068"/>
                </a:lnTo>
                <a:lnTo>
                  <a:pt x="3149524" y="1613093"/>
                </a:lnTo>
                <a:lnTo>
                  <a:pt x="3179747" y="1605186"/>
                </a:lnTo>
                <a:lnTo>
                  <a:pt x="3187700" y="1592534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767035" y="1973552"/>
            <a:ext cx="3246661" cy="1604232"/>
          </a:xfrm>
          <a:custGeom>
            <a:avLst/>
            <a:gdLst/>
            <a:ahLst/>
            <a:cxnLst/>
            <a:rect l="l" t="t" r="r" b="b"/>
            <a:pathLst>
              <a:path w="3238500" h="1600200">
                <a:moveTo>
                  <a:pt x="0" y="0"/>
                </a:moveTo>
                <a:lnTo>
                  <a:pt x="4767" y="28462"/>
                </a:lnTo>
                <a:lnTo>
                  <a:pt x="33370" y="178678"/>
                </a:lnTo>
                <a:lnTo>
                  <a:pt x="66740" y="273551"/>
                </a:lnTo>
                <a:lnTo>
                  <a:pt x="95343" y="370006"/>
                </a:lnTo>
                <a:lnTo>
                  <a:pt x="125535" y="411118"/>
                </a:lnTo>
                <a:lnTo>
                  <a:pt x="154138" y="411118"/>
                </a:lnTo>
                <a:lnTo>
                  <a:pt x="184330" y="474367"/>
                </a:lnTo>
                <a:lnTo>
                  <a:pt x="217700" y="474367"/>
                </a:lnTo>
                <a:lnTo>
                  <a:pt x="246304" y="531291"/>
                </a:lnTo>
                <a:lnTo>
                  <a:pt x="276496" y="531291"/>
                </a:lnTo>
                <a:lnTo>
                  <a:pt x="305099" y="561335"/>
                </a:lnTo>
                <a:lnTo>
                  <a:pt x="333702" y="573984"/>
                </a:lnTo>
                <a:lnTo>
                  <a:pt x="367072" y="577147"/>
                </a:lnTo>
                <a:lnTo>
                  <a:pt x="397264" y="573984"/>
                </a:lnTo>
                <a:lnTo>
                  <a:pt x="425867" y="581890"/>
                </a:lnTo>
                <a:lnTo>
                  <a:pt x="456059" y="599284"/>
                </a:lnTo>
                <a:lnTo>
                  <a:pt x="489429" y="615096"/>
                </a:lnTo>
                <a:lnTo>
                  <a:pt x="518032" y="623002"/>
                </a:lnTo>
                <a:lnTo>
                  <a:pt x="546635" y="632490"/>
                </a:lnTo>
                <a:lnTo>
                  <a:pt x="576828" y="627746"/>
                </a:lnTo>
                <a:lnTo>
                  <a:pt x="605431" y="623002"/>
                </a:lnTo>
                <a:lnTo>
                  <a:pt x="638801" y="660952"/>
                </a:lnTo>
                <a:lnTo>
                  <a:pt x="668993" y="627746"/>
                </a:lnTo>
                <a:lnTo>
                  <a:pt x="697596" y="619840"/>
                </a:lnTo>
                <a:lnTo>
                  <a:pt x="727788" y="640396"/>
                </a:lnTo>
                <a:lnTo>
                  <a:pt x="756391" y="660952"/>
                </a:lnTo>
                <a:lnTo>
                  <a:pt x="789761" y="648302"/>
                </a:lnTo>
                <a:lnTo>
                  <a:pt x="818364" y="686251"/>
                </a:lnTo>
                <a:lnTo>
                  <a:pt x="848556" y="1181175"/>
                </a:lnTo>
                <a:lnTo>
                  <a:pt x="877159" y="1239680"/>
                </a:lnTo>
                <a:lnTo>
                  <a:pt x="907352" y="1283955"/>
                </a:lnTo>
                <a:lnTo>
                  <a:pt x="940722" y="1283955"/>
                </a:lnTo>
                <a:lnTo>
                  <a:pt x="969325" y="1293442"/>
                </a:lnTo>
                <a:lnTo>
                  <a:pt x="997928" y="1326648"/>
                </a:lnTo>
                <a:lnTo>
                  <a:pt x="1028120" y="1313998"/>
                </a:lnTo>
                <a:lnTo>
                  <a:pt x="1061491" y="1326648"/>
                </a:lnTo>
                <a:lnTo>
                  <a:pt x="1090094" y="1321905"/>
                </a:lnTo>
                <a:lnTo>
                  <a:pt x="1120286" y="1329811"/>
                </a:lnTo>
                <a:lnTo>
                  <a:pt x="1148889" y="1334554"/>
                </a:lnTo>
                <a:lnTo>
                  <a:pt x="1179081" y="1326648"/>
                </a:lnTo>
                <a:lnTo>
                  <a:pt x="1212451" y="1326648"/>
                </a:lnTo>
                <a:lnTo>
                  <a:pt x="1241054" y="1321905"/>
                </a:lnTo>
                <a:lnTo>
                  <a:pt x="1269657" y="1321905"/>
                </a:lnTo>
                <a:lnTo>
                  <a:pt x="1299849" y="1326648"/>
                </a:lnTo>
                <a:lnTo>
                  <a:pt x="1328452" y="1326648"/>
                </a:lnTo>
                <a:lnTo>
                  <a:pt x="1361822" y="1321905"/>
                </a:lnTo>
                <a:lnTo>
                  <a:pt x="1392015" y="1326648"/>
                </a:lnTo>
                <a:lnTo>
                  <a:pt x="1420618" y="1313998"/>
                </a:lnTo>
                <a:lnTo>
                  <a:pt x="1450810" y="1309255"/>
                </a:lnTo>
                <a:lnTo>
                  <a:pt x="1484180" y="1329811"/>
                </a:lnTo>
                <a:lnTo>
                  <a:pt x="1512783" y="1326648"/>
                </a:lnTo>
                <a:lnTo>
                  <a:pt x="1541386" y="1326648"/>
                </a:lnTo>
                <a:lnTo>
                  <a:pt x="1571578" y="1329811"/>
                </a:lnTo>
                <a:lnTo>
                  <a:pt x="1600181" y="1329811"/>
                </a:lnTo>
                <a:lnTo>
                  <a:pt x="1633552" y="1339298"/>
                </a:lnTo>
                <a:lnTo>
                  <a:pt x="1663743" y="1329811"/>
                </a:lnTo>
                <a:lnTo>
                  <a:pt x="1692346" y="1334554"/>
                </a:lnTo>
                <a:lnTo>
                  <a:pt x="1720950" y="1339298"/>
                </a:lnTo>
                <a:lnTo>
                  <a:pt x="1751142" y="1497420"/>
                </a:lnTo>
                <a:lnTo>
                  <a:pt x="1784512" y="1513233"/>
                </a:lnTo>
                <a:lnTo>
                  <a:pt x="1813115" y="1517976"/>
                </a:lnTo>
                <a:lnTo>
                  <a:pt x="1843307" y="1533788"/>
                </a:lnTo>
                <a:lnTo>
                  <a:pt x="1871910" y="1538532"/>
                </a:lnTo>
                <a:lnTo>
                  <a:pt x="1902102" y="1538532"/>
                </a:lnTo>
                <a:lnTo>
                  <a:pt x="1935472" y="1546438"/>
                </a:lnTo>
                <a:lnTo>
                  <a:pt x="1964076" y="1546438"/>
                </a:lnTo>
                <a:lnTo>
                  <a:pt x="1992678" y="1551182"/>
                </a:lnTo>
                <a:lnTo>
                  <a:pt x="2022871" y="1551182"/>
                </a:lnTo>
                <a:lnTo>
                  <a:pt x="2056241" y="1563832"/>
                </a:lnTo>
                <a:lnTo>
                  <a:pt x="2084844" y="1563832"/>
                </a:lnTo>
                <a:lnTo>
                  <a:pt x="2115036" y="1559088"/>
                </a:lnTo>
                <a:lnTo>
                  <a:pt x="2143639" y="1559088"/>
                </a:lnTo>
                <a:lnTo>
                  <a:pt x="2172242" y="1571738"/>
                </a:lnTo>
                <a:lnTo>
                  <a:pt x="2207202" y="1566994"/>
                </a:lnTo>
                <a:lnTo>
                  <a:pt x="2235804" y="1571738"/>
                </a:lnTo>
                <a:lnTo>
                  <a:pt x="2264408" y="1576482"/>
                </a:lnTo>
                <a:lnTo>
                  <a:pt x="2294600" y="1571738"/>
                </a:lnTo>
                <a:lnTo>
                  <a:pt x="2323203" y="1576482"/>
                </a:lnTo>
                <a:lnTo>
                  <a:pt x="2356572" y="1587550"/>
                </a:lnTo>
                <a:lnTo>
                  <a:pt x="2386765" y="1584388"/>
                </a:lnTo>
                <a:lnTo>
                  <a:pt x="2415368" y="1576482"/>
                </a:lnTo>
                <a:lnTo>
                  <a:pt x="2443971" y="1584388"/>
                </a:lnTo>
                <a:lnTo>
                  <a:pt x="2474163" y="1584388"/>
                </a:lnTo>
                <a:lnTo>
                  <a:pt x="2507533" y="1584388"/>
                </a:lnTo>
                <a:lnTo>
                  <a:pt x="2536137" y="1584388"/>
                </a:lnTo>
                <a:lnTo>
                  <a:pt x="2566329" y="1584388"/>
                </a:lnTo>
                <a:lnTo>
                  <a:pt x="2594932" y="1587550"/>
                </a:lnTo>
                <a:lnTo>
                  <a:pt x="2628302" y="1587550"/>
                </a:lnTo>
                <a:lnTo>
                  <a:pt x="2658494" y="1584388"/>
                </a:lnTo>
                <a:lnTo>
                  <a:pt x="2687097" y="1587550"/>
                </a:lnTo>
                <a:lnTo>
                  <a:pt x="2715700" y="1576482"/>
                </a:lnTo>
                <a:lnTo>
                  <a:pt x="2745892" y="1592294"/>
                </a:lnTo>
                <a:lnTo>
                  <a:pt x="2779262" y="1587550"/>
                </a:lnTo>
                <a:lnTo>
                  <a:pt x="2807865" y="1592294"/>
                </a:lnTo>
                <a:lnTo>
                  <a:pt x="2838058" y="1597037"/>
                </a:lnTo>
                <a:lnTo>
                  <a:pt x="2866661" y="1592294"/>
                </a:lnTo>
                <a:lnTo>
                  <a:pt x="2895264" y="1587550"/>
                </a:lnTo>
                <a:lnTo>
                  <a:pt x="2928634" y="1587550"/>
                </a:lnTo>
                <a:lnTo>
                  <a:pt x="2958826" y="1597037"/>
                </a:lnTo>
                <a:lnTo>
                  <a:pt x="2987428" y="1597037"/>
                </a:lnTo>
                <a:lnTo>
                  <a:pt x="3017621" y="1597037"/>
                </a:lnTo>
                <a:lnTo>
                  <a:pt x="3050991" y="1597037"/>
                </a:lnTo>
                <a:lnTo>
                  <a:pt x="3079594" y="1592294"/>
                </a:lnTo>
                <a:lnTo>
                  <a:pt x="3109786" y="1592294"/>
                </a:lnTo>
                <a:lnTo>
                  <a:pt x="3138389" y="1597037"/>
                </a:lnTo>
                <a:lnTo>
                  <a:pt x="3166993" y="1592294"/>
                </a:lnTo>
                <a:lnTo>
                  <a:pt x="3200363" y="1587550"/>
                </a:lnTo>
                <a:lnTo>
                  <a:pt x="3230555" y="1597037"/>
                </a:lnTo>
                <a:lnTo>
                  <a:pt x="3238500" y="16002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040774" y="1979917"/>
            <a:ext cx="2979289" cy="1604232"/>
          </a:xfrm>
          <a:custGeom>
            <a:avLst/>
            <a:gdLst/>
            <a:ahLst/>
            <a:cxnLst/>
            <a:rect l="l" t="t" r="r" b="b"/>
            <a:pathLst>
              <a:path w="2971800" h="1600200">
                <a:moveTo>
                  <a:pt x="0" y="0"/>
                </a:moveTo>
                <a:lnTo>
                  <a:pt x="12700" y="28603"/>
                </a:lnTo>
                <a:lnTo>
                  <a:pt x="41275" y="0"/>
                </a:lnTo>
                <a:lnTo>
                  <a:pt x="69850" y="54028"/>
                </a:lnTo>
                <a:lnTo>
                  <a:pt x="103187" y="74686"/>
                </a:lnTo>
                <a:lnTo>
                  <a:pt x="133350" y="108057"/>
                </a:lnTo>
                <a:lnTo>
                  <a:pt x="161925" y="61974"/>
                </a:lnTo>
                <a:lnTo>
                  <a:pt x="192087" y="58795"/>
                </a:lnTo>
                <a:lnTo>
                  <a:pt x="225425" y="66741"/>
                </a:lnTo>
                <a:lnTo>
                  <a:pt x="254000" y="100111"/>
                </a:lnTo>
                <a:lnTo>
                  <a:pt x="282575" y="104878"/>
                </a:lnTo>
                <a:lnTo>
                  <a:pt x="312737" y="95344"/>
                </a:lnTo>
                <a:lnTo>
                  <a:pt x="341312" y="179565"/>
                </a:lnTo>
                <a:lnTo>
                  <a:pt x="374650" y="128715"/>
                </a:lnTo>
                <a:lnTo>
                  <a:pt x="404812" y="138249"/>
                </a:lnTo>
                <a:lnTo>
                  <a:pt x="433387" y="100111"/>
                </a:lnTo>
                <a:lnTo>
                  <a:pt x="463550" y="149373"/>
                </a:lnTo>
                <a:lnTo>
                  <a:pt x="492125" y="104878"/>
                </a:lnTo>
                <a:lnTo>
                  <a:pt x="525462" y="112824"/>
                </a:lnTo>
                <a:lnTo>
                  <a:pt x="554037" y="54028"/>
                </a:lnTo>
                <a:lnTo>
                  <a:pt x="584200" y="848566"/>
                </a:lnTo>
                <a:lnTo>
                  <a:pt x="612775" y="848566"/>
                </a:lnTo>
                <a:lnTo>
                  <a:pt x="642937" y="951857"/>
                </a:lnTo>
                <a:lnTo>
                  <a:pt x="676275" y="974103"/>
                </a:lnTo>
                <a:lnTo>
                  <a:pt x="704850" y="985227"/>
                </a:lnTo>
                <a:lnTo>
                  <a:pt x="733425" y="1007475"/>
                </a:lnTo>
                <a:lnTo>
                  <a:pt x="763587" y="989994"/>
                </a:lnTo>
                <a:lnTo>
                  <a:pt x="796925" y="982049"/>
                </a:lnTo>
                <a:lnTo>
                  <a:pt x="825500" y="1036078"/>
                </a:lnTo>
                <a:lnTo>
                  <a:pt x="855662" y="1036078"/>
                </a:lnTo>
                <a:lnTo>
                  <a:pt x="884237" y="1074216"/>
                </a:lnTo>
                <a:lnTo>
                  <a:pt x="914400" y="1053558"/>
                </a:lnTo>
                <a:lnTo>
                  <a:pt x="947737" y="1036078"/>
                </a:lnTo>
                <a:lnTo>
                  <a:pt x="976312" y="1074216"/>
                </a:lnTo>
                <a:lnTo>
                  <a:pt x="1004888" y="1028133"/>
                </a:lnTo>
                <a:lnTo>
                  <a:pt x="1035050" y="1074216"/>
                </a:lnTo>
                <a:lnTo>
                  <a:pt x="1063625" y="1010653"/>
                </a:lnTo>
                <a:lnTo>
                  <a:pt x="1096962" y="1031311"/>
                </a:lnTo>
                <a:lnTo>
                  <a:pt x="1127125" y="997939"/>
                </a:lnTo>
                <a:lnTo>
                  <a:pt x="1155700" y="1023365"/>
                </a:lnTo>
                <a:lnTo>
                  <a:pt x="1185862" y="1048791"/>
                </a:lnTo>
                <a:lnTo>
                  <a:pt x="1219200" y="1144135"/>
                </a:lnTo>
                <a:lnTo>
                  <a:pt x="1247775" y="1053558"/>
                </a:lnTo>
                <a:lnTo>
                  <a:pt x="1276350" y="1056736"/>
                </a:lnTo>
                <a:lnTo>
                  <a:pt x="1306512" y="1120299"/>
                </a:lnTo>
                <a:lnTo>
                  <a:pt x="1335088" y="1056736"/>
                </a:lnTo>
                <a:lnTo>
                  <a:pt x="1368425" y="1002707"/>
                </a:lnTo>
                <a:lnTo>
                  <a:pt x="1398588" y="1090106"/>
                </a:lnTo>
                <a:lnTo>
                  <a:pt x="1427162" y="1140957"/>
                </a:lnTo>
                <a:lnTo>
                  <a:pt x="1455738" y="1048791"/>
                </a:lnTo>
                <a:lnTo>
                  <a:pt x="1485900" y="1287152"/>
                </a:lnTo>
                <a:lnTo>
                  <a:pt x="1519238" y="1361839"/>
                </a:lnTo>
                <a:lnTo>
                  <a:pt x="1547812" y="1336413"/>
                </a:lnTo>
                <a:lnTo>
                  <a:pt x="1577975" y="1345948"/>
                </a:lnTo>
                <a:lnTo>
                  <a:pt x="1606550" y="1471485"/>
                </a:lnTo>
                <a:lnTo>
                  <a:pt x="1636712" y="1449238"/>
                </a:lnTo>
                <a:lnTo>
                  <a:pt x="1670050" y="1369784"/>
                </a:lnTo>
                <a:lnTo>
                  <a:pt x="1698625" y="1454005"/>
                </a:lnTo>
                <a:lnTo>
                  <a:pt x="1727200" y="1382497"/>
                </a:lnTo>
                <a:lnTo>
                  <a:pt x="1757362" y="1479430"/>
                </a:lnTo>
                <a:lnTo>
                  <a:pt x="1790700" y="1412689"/>
                </a:lnTo>
                <a:lnTo>
                  <a:pt x="1819275" y="1433347"/>
                </a:lnTo>
                <a:lnTo>
                  <a:pt x="1849438" y="1425402"/>
                </a:lnTo>
                <a:lnTo>
                  <a:pt x="1878012" y="1458772"/>
                </a:lnTo>
                <a:lnTo>
                  <a:pt x="1906588" y="1479430"/>
                </a:lnTo>
                <a:lnTo>
                  <a:pt x="1941512" y="1441292"/>
                </a:lnTo>
                <a:lnTo>
                  <a:pt x="1970088" y="1458772"/>
                </a:lnTo>
                <a:lnTo>
                  <a:pt x="1998662" y="1415867"/>
                </a:lnTo>
                <a:lnTo>
                  <a:pt x="2028825" y="1482608"/>
                </a:lnTo>
                <a:lnTo>
                  <a:pt x="2057400" y="1449238"/>
                </a:lnTo>
                <a:lnTo>
                  <a:pt x="2090738" y="1438114"/>
                </a:lnTo>
                <a:lnTo>
                  <a:pt x="2120900" y="1449238"/>
                </a:lnTo>
                <a:lnTo>
                  <a:pt x="2149475" y="1495321"/>
                </a:lnTo>
                <a:lnTo>
                  <a:pt x="2178050" y="1508034"/>
                </a:lnTo>
                <a:lnTo>
                  <a:pt x="2208212" y="1441292"/>
                </a:lnTo>
                <a:lnTo>
                  <a:pt x="2241550" y="1500088"/>
                </a:lnTo>
                <a:lnTo>
                  <a:pt x="2270125" y="1449238"/>
                </a:lnTo>
                <a:lnTo>
                  <a:pt x="2300288" y="1495321"/>
                </a:lnTo>
                <a:lnTo>
                  <a:pt x="2328862" y="1482608"/>
                </a:lnTo>
                <a:lnTo>
                  <a:pt x="2362200" y="1438114"/>
                </a:lnTo>
                <a:lnTo>
                  <a:pt x="2392362" y="1504855"/>
                </a:lnTo>
                <a:lnTo>
                  <a:pt x="2420938" y="1474663"/>
                </a:lnTo>
                <a:lnTo>
                  <a:pt x="2449512" y="1528692"/>
                </a:lnTo>
                <a:lnTo>
                  <a:pt x="2479675" y="1461950"/>
                </a:lnTo>
                <a:lnTo>
                  <a:pt x="2513012" y="1495321"/>
                </a:lnTo>
                <a:lnTo>
                  <a:pt x="2541588" y="1520746"/>
                </a:lnTo>
                <a:lnTo>
                  <a:pt x="2571750" y="1512801"/>
                </a:lnTo>
                <a:lnTo>
                  <a:pt x="2600325" y="1479430"/>
                </a:lnTo>
                <a:lnTo>
                  <a:pt x="2628900" y="1508034"/>
                </a:lnTo>
                <a:lnTo>
                  <a:pt x="2662238" y="1600200"/>
                </a:lnTo>
                <a:lnTo>
                  <a:pt x="2692400" y="1512801"/>
                </a:lnTo>
                <a:lnTo>
                  <a:pt x="2720975" y="1533459"/>
                </a:lnTo>
                <a:lnTo>
                  <a:pt x="2751138" y="1504855"/>
                </a:lnTo>
                <a:lnTo>
                  <a:pt x="2784475" y="1574775"/>
                </a:lnTo>
                <a:lnTo>
                  <a:pt x="2813050" y="1495321"/>
                </a:lnTo>
                <a:lnTo>
                  <a:pt x="2843212" y="1546172"/>
                </a:lnTo>
                <a:lnTo>
                  <a:pt x="2871788" y="1541404"/>
                </a:lnTo>
                <a:lnTo>
                  <a:pt x="2900362" y="1546172"/>
                </a:lnTo>
                <a:lnTo>
                  <a:pt x="2933700" y="1550939"/>
                </a:lnTo>
                <a:lnTo>
                  <a:pt x="2963862" y="1550939"/>
                </a:lnTo>
                <a:lnTo>
                  <a:pt x="2971800" y="156206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856160" y="1973551"/>
            <a:ext cx="3157536" cy="1553304"/>
          </a:xfrm>
          <a:custGeom>
            <a:avLst/>
            <a:gdLst/>
            <a:ahLst/>
            <a:cxnLst/>
            <a:rect l="l" t="t" r="r" b="b"/>
            <a:pathLst>
              <a:path w="3149600" h="1549400">
                <a:moveTo>
                  <a:pt x="0" y="0"/>
                </a:moveTo>
                <a:lnTo>
                  <a:pt x="11107" y="36437"/>
                </a:lnTo>
                <a:lnTo>
                  <a:pt x="41254" y="104560"/>
                </a:lnTo>
                <a:lnTo>
                  <a:pt x="69815" y="145751"/>
                </a:lnTo>
                <a:lnTo>
                  <a:pt x="99962" y="166346"/>
                </a:lnTo>
                <a:lnTo>
                  <a:pt x="133282" y="220211"/>
                </a:lnTo>
                <a:lnTo>
                  <a:pt x="161843" y="274075"/>
                </a:lnTo>
                <a:lnTo>
                  <a:pt x="191990" y="278828"/>
                </a:lnTo>
                <a:lnTo>
                  <a:pt x="220551" y="261401"/>
                </a:lnTo>
                <a:lnTo>
                  <a:pt x="249111" y="332693"/>
                </a:lnTo>
                <a:lnTo>
                  <a:pt x="282432" y="316850"/>
                </a:lnTo>
                <a:lnTo>
                  <a:pt x="312580" y="320019"/>
                </a:lnTo>
                <a:lnTo>
                  <a:pt x="341140" y="383389"/>
                </a:lnTo>
                <a:lnTo>
                  <a:pt x="371288" y="378636"/>
                </a:lnTo>
                <a:lnTo>
                  <a:pt x="404608" y="362794"/>
                </a:lnTo>
                <a:lnTo>
                  <a:pt x="433168" y="396063"/>
                </a:lnTo>
                <a:lnTo>
                  <a:pt x="461730" y="432501"/>
                </a:lnTo>
                <a:lnTo>
                  <a:pt x="491876" y="370715"/>
                </a:lnTo>
                <a:lnTo>
                  <a:pt x="520438" y="437253"/>
                </a:lnTo>
                <a:lnTo>
                  <a:pt x="553758" y="411905"/>
                </a:lnTo>
                <a:lnTo>
                  <a:pt x="583905" y="396063"/>
                </a:lnTo>
                <a:lnTo>
                  <a:pt x="612466" y="396063"/>
                </a:lnTo>
                <a:lnTo>
                  <a:pt x="642613" y="411905"/>
                </a:lnTo>
                <a:lnTo>
                  <a:pt x="671174" y="403984"/>
                </a:lnTo>
                <a:lnTo>
                  <a:pt x="704495" y="408737"/>
                </a:lnTo>
                <a:lnTo>
                  <a:pt x="733055" y="403984"/>
                </a:lnTo>
                <a:lnTo>
                  <a:pt x="763203" y="1045608"/>
                </a:lnTo>
                <a:lnTo>
                  <a:pt x="791763" y="1104225"/>
                </a:lnTo>
                <a:lnTo>
                  <a:pt x="821911" y="1129573"/>
                </a:lnTo>
                <a:lnTo>
                  <a:pt x="855231" y="1166011"/>
                </a:lnTo>
                <a:lnTo>
                  <a:pt x="883791" y="1170763"/>
                </a:lnTo>
                <a:lnTo>
                  <a:pt x="912352" y="1199280"/>
                </a:lnTo>
                <a:lnTo>
                  <a:pt x="942499" y="1199280"/>
                </a:lnTo>
                <a:lnTo>
                  <a:pt x="975820" y="1216707"/>
                </a:lnTo>
                <a:lnTo>
                  <a:pt x="1004381" y="1199280"/>
                </a:lnTo>
                <a:lnTo>
                  <a:pt x="1034528" y="1216707"/>
                </a:lnTo>
                <a:lnTo>
                  <a:pt x="1063089" y="1232549"/>
                </a:lnTo>
                <a:lnTo>
                  <a:pt x="1093236" y="1219875"/>
                </a:lnTo>
                <a:lnTo>
                  <a:pt x="1126557" y="1211954"/>
                </a:lnTo>
                <a:lnTo>
                  <a:pt x="1155118" y="1216707"/>
                </a:lnTo>
                <a:lnTo>
                  <a:pt x="1183678" y="1216707"/>
                </a:lnTo>
                <a:lnTo>
                  <a:pt x="1213826" y="1211954"/>
                </a:lnTo>
                <a:lnTo>
                  <a:pt x="1242386" y="1216707"/>
                </a:lnTo>
                <a:lnTo>
                  <a:pt x="1275707" y="1219875"/>
                </a:lnTo>
                <a:lnTo>
                  <a:pt x="1305854" y="1219875"/>
                </a:lnTo>
                <a:lnTo>
                  <a:pt x="1334415" y="1242055"/>
                </a:lnTo>
                <a:lnTo>
                  <a:pt x="1364562" y="1219875"/>
                </a:lnTo>
                <a:lnTo>
                  <a:pt x="1397883" y="1237302"/>
                </a:lnTo>
                <a:lnTo>
                  <a:pt x="1426443" y="1232549"/>
                </a:lnTo>
                <a:lnTo>
                  <a:pt x="1455004" y="1224628"/>
                </a:lnTo>
                <a:lnTo>
                  <a:pt x="1485151" y="1253145"/>
                </a:lnTo>
                <a:lnTo>
                  <a:pt x="1513712" y="1237302"/>
                </a:lnTo>
                <a:lnTo>
                  <a:pt x="1547033" y="1232549"/>
                </a:lnTo>
                <a:lnTo>
                  <a:pt x="1577180" y="1224628"/>
                </a:lnTo>
                <a:lnTo>
                  <a:pt x="1605741" y="1224628"/>
                </a:lnTo>
                <a:lnTo>
                  <a:pt x="1634301" y="1237302"/>
                </a:lnTo>
                <a:lnTo>
                  <a:pt x="1664449" y="1424244"/>
                </a:lnTo>
                <a:lnTo>
                  <a:pt x="1697769" y="1444839"/>
                </a:lnTo>
                <a:lnTo>
                  <a:pt x="1726330" y="1454345"/>
                </a:lnTo>
                <a:lnTo>
                  <a:pt x="1756477" y="1470187"/>
                </a:lnTo>
                <a:lnTo>
                  <a:pt x="1785038" y="1470187"/>
                </a:lnTo>
                <a:lnTo>
                  <a:pt x="1815185" y="1474940"/>
                </a:lnTo>
                <a:lnTo>
                  <a:pt x="1848506" y="1478109"/>
                </a:lnTo>
                <a:lnTo>
                  <a:pt x="1877066" y="1490783"/>
                </a:lnTo>
                <a:lnTo>
                  <a:pt x="1905627" y="1478109"/>
                </a:lnTo>
                <a:lnTo>
                  <a:pt x="1935774" y="1495536"/>
                </a:lnTo>
                <a:lnTo>
                  <a:pt x="1969095" y="1500288"/>
                </a:lnTo>
                <a:lnTo>
                  <a:pt x="1997656" y="1500288"/>
                </a:lnTo>
                <a:lnTo>
                  <a:pt x="2027803" y="1500288"/>
                </a:lnTo>
                <a:lnTo>
                  <a:pt x="2056364" y="1500288"/>
                </a:lnTo>
                <a:lnTo>
                  <a:pt x="2084924" y="1503457"/>
                </a:lnTo>
                <a:lnTo>
                  <a:pt x="2119832" y="1508210"/>
                </a:lnTo>
                <a:lnTo>
                  <a:pt x="2148392" y="1508210"/>
                </a:lnTo>
                <a:lnTo>
                  <a:pt x="2176953" y="1516131"/>
                </a:lnTo>
                <a:lnTo>
                  <a:pt x="2207100" y="1516131"/>
                </a:lnTo>
                <a:lnTo>
                  <a:pt x="2235660" y="1524052"/>
                </a:lnTo>
                <a:lnTo>
                  <a:pt x="2268982" y="1520884"/>
                </a:lnTo>
                <a:lnTo>
                  <a:pt x="2299129" y="1524052"/>
                </a:lnTo>
                <a:lnTo>
                  <a:pt x="2327689" y="1520884"/>
                </a:lnTo>
                <a:lnTo>
                  <a:pt x="2356250" y="1524052"/>
                </a:lnTo>
                <a:lnTo>
                  <a:pt x="2386397" y="1524052"/>
                </a:lnTo>
                <a:lnTo>
                  <a:pt x="2419718" y="1524052"/>
                </a:lnTo>
                <a:lnTo>
                  <a:pt x="2448278" y="1528805"/>
                </a:lnTo>
                <a:lnTo>
                  <a:pt x="2478426" y="1524052"/>
                </a:lnTo>
                <a:lnTo>
                  <a:pt x="2506986" y="1536726"/>
                </a:lnTo>
                <a:lnTo>
                  <a:pt x="2540307" y="1524052"/>
                </a:lnTo>
                <a:lnTo>
                  <a:pt x="2570455" y="1528805"/>
                </a:lnTo>
                <a:lnTo>
                  <a:pt x="2599015" y="1528805"/>
                </a:lnTo>
                <a:lnTo>
                  <a:pt x="2627575" y="1524052"/>
                </a:lnTo>
                <a:lnTo>
                  <a:pt x="2657723" y="1541479"/>
                </a:lnTo>
                <a:lnTo>
                  <a:pt x="2691044" y="1528805"/>
                </a:lnTo>
                <a:lnTo>
                  <a:pt x="2719604" y="1546232"/>
                </a:lnTo>
                <a:lnTo>
                  <a:pt x="2749752" y="1528805"/>
                </a:lnTo>
                <a:lnTo>
                  <a:pt x="2778312" y="1536726"/>
                </a:lnTo>
                <a:lnTo>
                  <a:pt x="2806873" y="1536726"/>
                </a:lnTo>
                <a:lnTo>
                  <a:pt x="2840193" y="1541479"/>
                </a:lnTo>
                <a:lnTo>
                  <a:pt x="2870341" y="1536726"/>
                </a:lnTo>
                <a:lnTo>
                  <a:pt x="2898901" y="1541479"/>
                </a:lnTo>
                <a:lnTo>
                  <a:pt x="2929049" y="1541479"/>
                </a:lnTo>
                <a:lnTo>
                  <a:pt x="2962370" y="1528805"/>
                </a:lnTo>
                <a:lnTo>
                  <a:pt x="2990930" y="1546232"/>
                </a:lnTo>
                <a:lnTo>
                  <a:pt x="3021078" y="1541479"/>
                </a:lnTo>
                <a:lnTo>
                  <a:pt x="3049638" y="1536726"/>
                </a:lnTo>
                <a:lnTo>
                  <a:pt x="3078199" y="1546232"/>
                </a:lnTo>
                <a:lnTo>
                  <a:pt x="3111520" y="1541479"/>
                </a:lnTo>
                <a:lnTo>
                  <a:pt x="3141666" y="1546232"/>
                </a:lnTo>
                <a:lnTo>
                  <a:pt x="3149600" y="15494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084258" y="4154778"/>
            <a:ext cx="513737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26737" algn="r" defTabSz="916712">
              <a:lnSpc>
                <a:spcPts val="1093"/>
              </a:lnSpc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3" algn="r" defTabSz="916712">
              <a:lnSpc>
                <a:spcPts val="1093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71344" y="2821672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722473" y="376239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722473" y="4131625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448197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722474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722473" y="4131625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722474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722473" y="376239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722473" y="4131625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448197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722474" y="3762398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754304" y="3845155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690644" y="3756903"/>
            <a:ext cx="751188" cy="380928"/>
          </a:xfrm>
          <a:prstGeom prst="rect">
            <a:avLst/>
          </a:prstGeom>
        </p:spPr>
        <p:txBody>
          <a:bodyPr vert="horz" wrap="square" lIns="0" tIns="21644" rIns="0" bIns="0" rtlCol="0">
            <a:spAutoFit/>
          </a:bodyPr>
          <a:lstStyle/>
          <a:p>
            <a:pPr marL="241274" marR="5093" defTabSz="916712">
              <a:lnSpc>
                <a:spcPts val="1414"/>
              </a:lnSpc>
              <a:spcBef>
                <a:spcPts val="170"/>
              </a:spcBef>
            </a:pPr>
            <a:r>
              <a:rPr sz="1203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203" spc="-35" dirty="0">
                <a:solidFill>
                  <a:prstClr val="black"/>
                </a:solidFill>
                <a:latin typeface="Times New Roman"/>
                <a:cs typeface="Times New Roman"/>
              </a:rPr>
              <a:t>lai</a:t>
            </a:r>
            <a:r>
              <a:rPr sz="1203" dirty="0">
                <a:solidFill>
                  <a:prstClr val="black"/>
                </a:solidFill>
                <a:latin typeface="Times New Roman"/>
                <a:cs typeface="Times New Roman"/>
              </a:rPr>
              <a:t>n-18  p</a:t>
            </a:r>
            <a:r>
              <a:rPr sz="1203" spc="-35" dirty="0">
                <a:solidFill>
                  <a:prstClr val="black"/>
                </a:solidFill>
                <a:latin typeface="Times New Roman"/>
                <a:cs typeface="Times New Roman"/>
              </a:rPr>
              <a:t>lai</a:t>
            </a:r>
            <a:r>
              <a:rPr sz="1203" dirty="0">
                <a:solidFill>
                  <a:prstClr val="black"/>
                </a:solidFill>
                <a:latin typeface="Times New Roman"/>
                <a:cs typeface="Times New Roman"/>
              </a:rPr>
              <a:t>n-34</a:t>
            </a:r>
            <a:endParaRPr sz="12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754304" y="4023403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514533" y="1575578"/>
            <a:ext cx="1502377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dirty="0">
                <a:solidFill>
                  <a:srgbClr val="7F7F7F"/>
                </a:solidFill>
                <a:latin typeface="Calibri"/>
                <a:cs typeface="Calibri"/>
              </a:rPr>
              <a:t>ImageNet-1000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1077813" y="2867688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663567" y="3157879"/>
            <a:ext cx="415700" cy="274374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8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8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1077813" y="3792155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650835" y="3655236"/>
            <a:ext cx="391509" cy="193527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8" y="102317"/>
                </a:lnTo>
                <a:lnTo>
                  <a:pt x="350997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6" y="160211"/>
                </a:lnTo>
                <a:lnTo>
                  <a:pt x="387839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8" y="176975"/>
                </a:lnTo>
                <a:lnTo>
                  <a:pt x="125898" y="102317"/>
                </a:lnTo>
                <a:lnTo>
                  <a:pt x="297489" y="102317"/>
                </a:lnTo>
                <a:lnTo>
                  <a:pt x="149397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19763" y="4827103"/>
            <a:ext cx="7791986" cy="87681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“Overly deep”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plain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nets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higher training</a:t>
            </a:r>
            <a:r>
              <a:rPr sz="2807" b="1" spc="-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356499" indent="-343767" defTabSz="916712">
              <a:spcBef>
                <a:spcPts val="4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general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phenomenon, observed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2807" spc="-40" dirty="0">
                <a:solidFill>
                  <a:prstClr val="black"/>
                </a:solidFill>
                <a:latin typeface="Calibri"/>
                <a:cs typeface="Calibri"/>
              </a:rPr>
              <a:t>many</a:t>
            </a:r>
            <a:r>
              <a:rPr sz="2807" spc="-1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datasets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8" name="object 118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5633711" y="3798978"/>
            <a:ext cx="1446356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5464" marR="5093" indent="-12732" defTabSz="916712">
              <a:spcBef>
                <a:spcPts val="100"/>
              </a:spcBef>
            </a:pPr>
            <a:r>
              <a:rPr sz="2005" spc="30" dirty="0">
                <a:solidFill>
                  <a:srgbClr val="7F7F7F"/>
                </a:solidFill>
                <a:latin typeface="Calibri"/>
                <a:cs typeface="Calibri"/>
              </a:rPr>
              <a:t>solid:</a:t>
            </a:r>
            <a:r>
              <a:rPr sz="2005" spc="-26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7F7F7F"/>
                </a:solidFill>
                <a:latin typeface="Calibri"/>
                <a:cs typeface="Calibri"/>
              </a:rPr>
              <a:t>test/val  </a:t>
            </a:r>
            <a:r>
              <a:rPr sz="2005" spc="25" dirty="0">
                <a:solidFill>
                  <a:srgbClr val="7F7F7F"/>
                </a:solidFill>
                <a:latin typeface="Calibri"/>
                <a:cs typeface="Calibri"/>
              </a:rPr>
              <a:t>dashed:</a:t>
            </a:r>
            <a:r>
              <a:rPr sz="2005" spc="-22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5" spc="20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9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0392" y="187533"/>
            <a:ext cx="719358" cy="89267"/>
          </a:xfrm>
          <a:prstGeom prst="rect">
            <a:avLst/>
          </a:prstGeom>
          <a:solidFill>
            <a:srgbClr val="FDEBDD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2286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3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2128" y="38576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2128" y="57509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71543" y="490936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39531" y="5111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71543" y="301597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39531" y="32185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2128" y="76429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2128" y="95362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543" y="86946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39531" y="88987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71543" y="68027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39531" y="70053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73282" y="1058802"/>
            <a:ext cx="0" cy="415700"/>
          </a:xfrm>
          <a:custGeom>
            <a:avLst/>
            <a:gdLst/>
            <a:ahLst/>
            <a:cxnLst/>
            <a:rect l="l" t="t" r="r" b="b"/>
            <a:pathLst>
              <a:path h="414655">
                <a:moveTo>
                  <a:pt x="0" y="0"/>
                </a:moveTo>
                <a:lnTo>
                  <a:pt x="0" y="414071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41269" y="1458467"/>
            <a:ext cx="64028" cy="63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12128" y="152164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2128" y="1710834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71543" y="162681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39531" y="164707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13865" y="190017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13865" y="2089509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73282" y="200534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41270" y="202575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3282" y="1816007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41270" y="183641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73282" y="2194683"/>
            <a:ext cx="0" cy="790021"/>
          </a:xfrm>
          <a:custGeom>
            <a:avLst/>
            <a:gdLst/>
            <a:ahLst/>
            <a:cxnLst/>
            <a:rect l="l" t="t" r="r" b="b"/>
            <a:pathLst>
              <a:path h="788035">
                <a:moveTo>
                  <a:pt x="0" y="0"/>
                </a:moveTo>
                <a:lnTo>
                  <a:pt x="0" y="78743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41269" y="2968649"/>
            <a:ext cx="64028" cy="63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13865" y="3036052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13865" y="3225389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73282" y="314122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841270" y="316163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12128" y="341472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12128" y="360406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71543" y="351990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39531" y="354016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71543" y="3330563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39531" y="335082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71543" y="3709238"/>
            <a:ext cx="0" cy="1553941"/>
          </a:xfrm>
          <a:custGeom>
            <a:avLst/>
            <a:gdLst/>
            <a:ahLst/>
            <a:cxnLst/>
            <a:rect l="l" t="t" r="r" b="b"/>
            <a:pathLst>
              <a:path h="1550035">
                <a:moveTo>
                  <a:pt x="0" y="0"/>
                </a:moveTo>
                <a:lnTo>
                  <a:pt x="0" y="1549713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39530" y="5247333"/>
            <a:ext cx="64028" cy="63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513865" y="5307828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13865" y="549715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73282" y="5413001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41270" y="543330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9" y="7512"/>
                </a:lnTo>
                <a:lnTo>
                  <a:pt x="31933" y="7512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2"/>
                </a:lnTo>
                <a:lnTo>
                  <a:pt x="60099" y="7512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15601" y="568646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515601" y="5875767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875022" y="579163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843009" y="581192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875022" y="5602324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843009" y="562261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873282" y="5980940"/>
            <a:ext cx="0" cy="415064"/>
          </a:xfrm>
          <a:custGeom>
            <a:avLst/>
            <a:gdLst/>
            <a:ahLst/>
            <a:cxnLst/>
            <a:rect l="l" t="t" r="r" b="b"/>
            <a:pathLst>
              <a:path h="414020">
                <a:moveTo>
                  <a:pt x="0" y="0"/>
                </a:moveTo>
                <a:lnTo>
                  <a:pt x="0" y="41340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841269" y="6379860"/>
            <a:ext cx="64028" cy="6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505182" y="6447960"/>
            <a:ext cx="719358" cy="89267"/>
          </a:xfrm>
          <a:prstGeom prst="rect">
            <a:avLst/>
          </a:prstGeom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algn="ctr" defTabSz="916712">
              <a:spcBef>
                <a:spcPts val="35"/>
              </a:spcBef>
            </a:pPr>
            <a:r>
              <a:rPr sz="551" spc="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553930" y="173800"/>
            <a:ext cx="1456541" cy="1128412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331034" marR="5093" indent="-318303">
              <a:lnSpc>
                <a:spcPct val="100699"/>
              </a:lnSpc>
              <a:spcBef>
                <a:spcPts val="80"/>
              </a:spcBef>
            </a:pPr>
            <a:r>
              <a:rPr sz="2406" dirty="0">
                <a:latin typeface="Calibri"/>
                <a:cs typeface="Calibri"/>
              </a:rPr>
              <a:t>a</a:t>
            </a:r>
            <a:r>
              <a:rPr sz="2406" spc="-80" dirty="0">
                <a:latin typeface="Calibri"/>
                <a:cs typeface="Calibri"/>
              </a:rPr>
              <a:t> </a:t>
            </a:r>
            <a:r>
              <a:rPr sz="2406" spc="5" dirty="0">
                <a:latin typeface="Calibri"/>
                <a:cs typeface="Calibri"/>
              </a:rPr>
              <a:t>shallower  </a:t>
            </a:r>
            <a:r>
              <a:rPr sz="2406" spc="10" dirty="0">
                <a:latin typeface="Calibri"/>
                <a:cs typeface="Calibri"/>
              </a:rPr>
              <a:t>model</a:t>
            </a:r>
            <a:endParaRPr sz="2406">
              <a:latin typeface="Calibri"/>
              <a:cs typeface="Calibri"/>
            </a:endParaRPr>
          </a:p>
          <a:p>
            <a:pPr marL="89125">
              <a:spcBef>
                <a:spcPts val="20"/>
              </a:spcBef>
            </a:pPr>
            <a:r>
              <a:rPr sz="2406" spc="-20" dirty="0">
                <a:latin typeface="Calibri"/>
                <a:cs typeface="Calibri"/>
              </a:rPr>
              <a:t>(18</a:t>
            </a:r>
            <a:r>
              <a:rPr sz="2406" spc="-10" dirty="0">
                <a:latin typeface="Calibri"/>
                <a:cs typeface="Calibri"/>
              </a:rPr>
              <a:t> layers)</a:t>
            </a:r>
            <a:endParaRPr sz="2406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237456" y="173799"/>
            <a:ext cx="1516381" cy="1132131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12732" marR="5093" indent="3183" algn="ctr" defTabSz="916712">
              <a:lnSpc>
                <a:spcPct val="100699"/>
              </a:lnSpc>
              <a:spcBef>
                <a:spcPts val="80"/>
              </a:spcBef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deeper 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6" spc="35" dirty="0">
                <a:solidFill>
                  <a:prstClr val="black"/>
                </a:solidFill>
                <a:latin typeface="Calibri"/>
                <a:cs typeface="Calibri"/>
              </a:rPr>
              <a:t>oun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6" spc="3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406" spc="-5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t 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(34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layers)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42203" y="187533"/>
            <a:ext cx="719358" cy="89267"/>
          </a:xfrm>
          <a:prstGeom prst="rect">
            <a:avLst/>
          </a:prstGeom>
          <a:solidFill>
            <a:srgbClr val="FDEBDD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2286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3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943940" y="38576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43940" y="57509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303356" y="490936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271343" y="5111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03356" y="301597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71343" y="32185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943940" y="764291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43940" y="953629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303356" y="86946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271343" y="88987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303356" y="68027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271343" y="70053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945677" y="1142966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45677" y="1332305"/>
            <a:ext cx="719358" cy="89267"/>
          </a:xfrm>
          <a:prstGeom prst="rect">
            <a:avLst/>
          </a:prstGeom>
          <a:solidFill>
            <a:srgbClr val="EEEAF2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73157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305095" y="1248140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273083" y="1268400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305095" y="1058802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273083" y="107906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943940" y="152164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943940" y="1710834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303356" y="162681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271343" y="164707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03356" y="1437478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271343" y="145773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4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945677" y="190017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945677" y="2089509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305095" y="200534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273083" y="202575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305095" y="1816007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273083" y="183641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945677" y="2278847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45677" y="2468185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305095" y="2384020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273083" y="2404280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33" y="7524"/>
                </a:lnTo>
                <a:lnTo>
                  <a:pt x="15634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3"/>
                </a:lnTo>
                <a:lnTo>
                  <a:pt x="31933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305095" y="2194683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273083" y="221494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33" y="7524"/>
                </a:lnTo>
                <a:lnTo>
                  <a:pt x="15634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3"/>
                </a:lnTo>
                <a:lnTo>
                  <a:pt x="31933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947413" y="2657522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947413" y="2846714"/>
            <a:ext cx="719358" cy="89267"/>
          </a:xfrm>
          <a:prstGeom prst="rect">
            <a:avLst/>
          </a:prstGeom>
          <a:solidFill>
            <a:srgbClr val="EBF1DF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5306834" y="2762695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274822" y="278295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3" y="7524"/>
                </a:lnTo>
                <a:lnTo>
                  <a:pt x="31928" y="7524"/>
                </a:lnTo>
                <a:lnTo>
                  <a:pt x="15628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3"/>
                </a:lnTo>
                <a:lnTo>
                  <a:pt x="3192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306834" y="2573358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274822" y="2593620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945677" y="3036052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945677" y="3225389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5305095" y="3141226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273083" y="316163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148" y="7415"/>
                </a:lnTo>
                <a:lnTo>
                  <a:pt x="31933" y="7415"/>
                </a:lnTo>
                <a:lnTo>
                  <a:pt x="15634" y="5561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561"/>
                </a:lnTo>
                <a:lnTo>
                  <a:pt x="31933" y="7415"/>
                </a:lnTo>
                <a:lnTo>
                  <a:pt x="60148" y="7415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5305095" y="2951887"/>
            <a:ext cx="0" cy="36286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273083" y="29722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943940" y="341472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43940" y="360406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303356" y="351990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271343" y="3540161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303356" y="3330563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271343" y="3350823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943940" y="3793403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943940" y="398259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303356" y="3898576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271343" y="391883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3" y="7524"/>
                </a:lnTo>
                <a:lnTo>
                  <a:pt x="31938" y="7524"/>
                </a:lnTo>
                <a:lnTo>
                  <a:pt x="15636" y="5643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3"/>
                </a:lnTo>
                <a:lnTo>
                  <a:pt x="31938" y="7524"/>
                </a:lnTo>
                <a:lnTo>
                  <a:pt x="60093" y="7524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303356" y="3709238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271343" y="3729499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945677" y="4171932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945677" y="4361271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305095" y="4277105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273083" y="429736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305095" y="4087768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273083" y="4108176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4943940" y="455060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943940" y="4739945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303356" y="465578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271343" y="467604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1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303356" y="4466443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271343" y="448670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2" y="63680"/>
                </a:lnTo>
                <a:lnTo>
                  <a:pt x="60094" y="7523"/>
                </a:lnTo>
                <a:lnTo>
                  <a:pt x="31938" y="7523"/>
                </a:lnTo>
                <a:lnTo>
                  <a:pt x="15636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42"/>
                </a:lnTo>
                <a:lnTo>
                  <a:pt x="3193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945677" y="4929137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945677" y="5118519"/>
            <a:ext cx="719358" cy="89267"/>
          </a:xfrm>
          <a:prstGeom prst="rect">
            <a:avLst/>
          </a:prstGeom>
          <a:solidFill>
            <a:srgbClr val="F2DCDA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305095" y="5034309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65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273083" y="5054717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305095" y="4845118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620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273083" y="4865378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4" y="7523"/>
                </a:lnTo>
                <a:lnTo>
                  <a:pt x="31933" y="7523"/>
                </a:lnTo>
                <a:lnTo>
                  <a:pt x="15634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42"/>
                </a:lnTo>
                <a:lnTo>
                  <a:pt x="31933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4945677" y="5307828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04402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5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4945677" y="549715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305095" y="5413001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273083" y="543330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2"/>
                </a:lnTo>
                <a:lnTo>
                  <a:pt x="31933" y="7512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2"/>
                </a:lnTo>
                <a:lnTo>
                  <a:pt x="60099" y="7512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05095" y="522369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273083" y="524399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1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947413" y="5686460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947413" y="5875767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306834" y="579163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274822" y="581192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306834" y="5602324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274822" y="562261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4" y="7523"/>
                </a:lnTo>
                <a:lnTo>
                  <a:pt x="31928" y="7523"/>
                </a:lnTo>
                <a:lnTo>
                  <a:pt x="15628" y="5642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0" y="5642"/>
                </a:lnTo>
                <a:lnTo>
                  <a:pt x="31928" y="7523"/>
                </a:lnTo>
                <a:lnTo>
                  <a:pt x="60094" y="752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945677" y="6065076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945677" y="6254397"/>
            <a:ext cx="719358" cy="89267"/>
          </a:xfrm>
          <a:prstGeom prst="rect">
            <a:avLst/>
          </a:prstGeom>
          <a:solidFill>
            <a:srgbClr val="EAEFF5"/>
          </a:solidFill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marL="154695" defTabSz="916712">
              <a:spcBef>
                <a:spcPts val="35"/>
              </a:spcBef>
            </a:pP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305095" y="6170249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273083" y="6190554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305095" y="5980940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273083" y="6001245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3" y="7513"/>
                </a:lnTo>
                <a:lnTo>
                  <a:pt x="15634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2" y="5634"/>
                </a:lnTo>
                <a:lnTo>
                  <a:pt x="31933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301616" y="6359572"/>
            <a:ext cx="0" cy="3628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722"/>
                </a:lnTo>
              </a:path>
            </a:pathLst>
          </a:custGeom>
          <a:ln w="109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269603" y="6379862"/>
            <a:ext cx="64296" cy="64296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31934" y="63680"/>
                </a:lnTo>
                <a:lnTo>
                  <a:pt x="60099" y="7513"/>
                </a:lnTo>
                <a:lnTo>
                  <a:pt x="31939" y="7513"/>
                </a:lnTo>
                <a:lnTo>
                  <a:pt x="15636" y="5634"/>
                </a:lnTo>
                <a:lnTo>
                  <a:pt x="0" y="0"/>
                </a:lnTo>
                <a:close/>
              </a:path>
              <a:path w="64135" h="64135">
                <a:moveTo>
                  <a:pt x="63867" y="0"/>
                </a:moveTo>
                <a:lnTo>
                  <a:pt x="48238" y="5634"/>
                </a:lnTo>
                <a:lnTo>
                  <a:pt x="31939" y="7513"/>
                </a:lnTo>
                <a:lnTo>
                  <a:pt x="60099" y="7513"/>
                </a:lnTo>
                <a:lnTo>
                  <a:pt x="63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4936994" y="6447960"/>
            <a:ext cx="719358" cy="89267"/>
          </a:xfrm>
          <a:prstGeom prst="rect">
            <a:avLst/>
          </a:prstGeom>
          <a:ln w="10904">
            <a:solidFill>
              <a:srgbClr val="7E7E7E"/>
            </a:solidFill>
          </a:ln>
        </p:spPr>
        <p:txBody>
          <a:bodyPr vert="horz" wrap="square" lIns="0" tIns="4457" rIns="0" bIns="0" rtlCol="0">
            <a:spAutoFit/>
          </a:bodyPr>
          <a:lstStyle/>
          <a:p>
            <a:pPr algn="ctr" defTabSz="916712">
              <a:spcBef>
                <a:spcPts val="35"/>
              </a:spcBef>
            </a:pPr>
            <a:r>
              <a:rPr sz="551" spc="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10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813210" y="1095042"/>
            <a:ext cx="993096" cy="381961"/>
          </a:xfrm>
          <a:custGeom>
            <a:avLst/>
            <a:gdLst/>
            <a:ahLst/>
            <a:cxnLst/>
            <a:rect l="l" t="t" r="r" b="b"/>
            <a:pathLst>
              <a:path w="990600" h="381000">
                <a:moveTo>
                  <a:pt x="0" y="63501"/>
                </a:moveTo>
                <a:lnTo>
                  <a:pt x="4990" y="38784"/>
                </a:lnTo>
                <a:lnTo>
                  <a:pt x="18599" y="18599"/>
                </a:lnTo>
                <a:lnTo>
                  <a:pt x="38784" y="4990"/>
                </a:lnTo>
                <a:lnTo>
                  <a:pt x="63501" y="0"/>
                </a:lnTo>
                <a:lnTo>
                  <a:pt x="927098" y="0"/>
                </a:lnTo>
                <a:lnTo>
                  <a:pt x="951816" y="4990"/>
                </a:lnTo>
                <a:lnTo>
                  <a:pt x="972000" y="18599"/>
                </a:lnTo>
                <a:lnTo>
                  <a:pt x="985609" y="38784"/>
                </a:lnTo>
                <a:lnTo>
                  <a:pt x="990600" y="63501"/>
                </a:lnTo>
                <a:lnTo>
                  <a:pt x="990600" y="317498"/>
                </a:lnTo>
                <a:lnTo>
                  <a:pt x="985609" y="342215"/>
                </a:lnTo>
                <a:lnTo>
                  <a:pt x="972000" y="362400"/>
                </a:lnTo>
                <a:lnTo>
                  <a:pt x="951816" y="376009"/>
                </a:lnTo>
                <a:lnTo>
                  <a:pt x="927098" y="381000"/>
                </a:lnTo>
                <a:lnTo>
                  <a:pt x="63501" y="381000"/>
                </a:lnTo>
                <a:lnTo>
                  <a:pt x="38784" y="376009"/>
                </a:lnTo>
                <a:lnTo>
                  <a:pt x="18599" y="362400"/>
                </a:lnTo>
                <a:lnTo>
                  <a:pt x="4990" y="342215"/>
                </a:lnTo>
                <a:lnTo>
                  <a:pt x="0" y="317498"/>
                </a:lnTo>
                <a:lnTo>
                  <a:pt x="0" y="63501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4813210" y="2215458"/>
            <a:ext cx="993096" cy="751188"/>
          </a:xfrm>
          <a:custGeom>
            <a:avLst/>
            <a:gdLst/>
            <a:ahLst/>
            <a:cxnLst/>
            <a:rect l="l" t="t" r="r" b="b"/>
            <a:pathLst>
              <a:path w="990600" h="749300">
                <a:moveTo>
                  <a:pt x="0" y="44943"/>
                </a:moveTo>
                <a:lnTo>
                  <a:pt x="3531" y="27449"/>
                </a:lnTo>
                <a:lnTo>
                  <a:pt x="13163" y="13163"/>
                </a:lnTo>
                <a:lnTo>
                  <a:pt x="27449" y="3531"/>
                </a:lnTo>
                <a:lnTo>
                  <a:pt x="44942" y="0"/>
                </a:lnTo>
                <a:lnTo>
                  <a:pt x="945657" y="0"/>
                </a:lnTo>
                <a:lnTo>
                  <a:pt x="963150" y="3531"/>
                </a:lnTo>
                <a:lnTo>
                  <a:pt x="977436" y="13163"/>
                </a:lnTo>
                <a:lnTo>
                  <a:pt x="987068" y="27449"/>
                </a:lnTo>
                <a:lnTo>
                  <a:pt x="990600" y="44943"/>
                </a:lnTo>
                <a:lnTo>
                  <a:pt x="990600" y="704357"/>
                </a:lnTo>
                <a:lnTo>
                  <a:pt x="987068" y="721850"/>
                </a:lnTo>
                <a:lnTo>
                  <a:pt x="977436" y="736136"/>
                </a:lnTo>
                <a:lnTo>
                  <a:pt x="963150" y="745768"/>
                </a:lnTo>
                <a:lnTo>
                  <a:pt x="945657" y="749300"/>
                </a:lnTo>
                <a:lnTo>
                  <a:pt x="44942" y="749300"/>
                </a:lnTo>
                <a:lnTo>
                  <a:pt x="27449" y="745768"/>
                </a:lnTo>
                <a:lnTo>
                  <a:pt x="13163" y="736136"/>
                </a:lnTo>
                <a:lnTo>
                  <a:pt x="3531" y="721850"/>
                </a:lnTo>
                <a:lnTo>
                  <a:pt x="0" y="704357"/>
                </a:lnTo>
                <a:lnTo>
                  <a:pt x="0" y="44943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4813210" y="3717835"/>
            <a:ext cx="993096" cy="1540572"/>
          </a:xfrm>
          <a:custGeom>
            <a:avLst/>
            <a:gdLst/>
            <a:ahLst/>
            <a:cxnLst/>
            <a:rect l="l" t="t" r="r" b="b"/>
            <a:pathLst>
              <a:path w="990600" h="1536700">
                <a:moveTo>
                  <a:pt x="0" y="95057"/>
                </a:moveTo>
                <a:lnTo>
                  <a:pt x="7470" y="58056"/>
                </a:lnTo>
                <a:lnTo>
                  <a:pt x="27841" y="27841"/>
                </a:lnTo>
                <a:lnTo>
                  <a:pt x="58056" y="7470"/>
                </a:lnTo>
                <a:lnTo>
                  <a:pt x="95057" y="0"/>
                </a:lnTo>
                <a:lnTo>
                  <a:pt x="895542" y="0"/>
                </a:lnTo>
                <a:lnTo>
                  <a:pt x="932543" y="7470"/>
                </a:lnTo>
                <a:lnTo>
                  <a:pt x="962758" y="27841"/>
                </a:lnTo>
                <a:lnTo>
                  <a:pt x="983129" y="58056"/>
                </a:lnTo>
                <a:lnTo>
                  <a:pt x="990600" y="95057"/>
                </a:lnTo>
                <a:lnTo>
                  <a:pt x="990600" y="1441643"/>
                </a:lnTo>
                <a:lnTo>
                  <a:pt x="983129" y="1478643"/>
                </a:lnTo>
                <a:lnTo>
                  <a:pt x="962758" y="1508858"/>
                </a:lnTo>
                <a:lnTo>
                  <a:pt x="932543" y="1529229"/>
                </a:lnTo>
                <a:lnTo>
                  <a:pt x="895542" y="1536700"/>
                </a:lnTo>
                <a:lnTo>
                  <a:pt x="95057" y="1536700"/>
                </a:lnTo>
                <a:lnTo>
                  <a:pt x="58056" y="1529229"/>
                </a:lnTo>
                <a:lnTo>
                  <a:pt x="27841" y="1508858"/>
                </a:lnTo>
                <a:lnTo>
                  <a:pt x="7470" y="1478643"/>
                </a:lnTo>
                <a:lnTo>
                  <a:pt x="0" y="1441643"/>
                </a:lnTo>
                <a:lnTo>
                  <a:pt x="0" y="95057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4813210" y="6022328"/>
            <a:ext cx="993096" cy="369228"/>
          </a:xfrm>
          <a:custGeom>
            <a:avLst/>
            <a:gdLst/>
            <a:ahLst/>
            <a:cxnLst/>
            <a:rect l="l" t="t" r="r" b="b"/>
            <a:pathLst>
              <a:path w="990600" h="368300">
                <a:moveTo>
                  <a:pt x="0" y="61384"/>
                </a:moveTo>
                <a:lnTo>
                  <a:pt x="4823" y="37491"/>
                </a:lnTo>
                <a:lnTo>
                  <a:pt x="17979" y="17979"/>
                </a:lnTo>
                <a:lnTo>
                  <a:pt x="37491" y="4823"/>
                </a:lnTo>
                <a:lnTo>
                  <a:pt x="61385" y="0"/>
                </a:lnTo>
                <a:lnTo>
                  <a:pt x="929215" y="0"/>
                </a:lnTo>
                <a:lnTo>
                  <a:pt x="953108" y="4823"/>
                </a:lnTo>
                <a:lnTo>
                  <a:pt x="972620" y="17979"/>
                </a:lnTo>
                <a:lnTo>
                  <a:pt x="985776" y="37491"/>
                </a:lnTo>
                <a:lnTo>
                  <a:pt x="990600" y="61384"/>
                </a:lnTo>
                <a:lnTo>
                  <a:pt x="990600" y="306915"/>
                </a:lnTo>
                <a:lnTo>
                  <a:pt x="985776" y="330808"/>
                </a:lnTo>
                <a:lnTo>
                  <a:pt x="972620" y="350320"/>
                </a:lnTo>
                <a:lnTo>
                  <a:pt x="953108" y="363476"/>
                </a:lnTo>
                <a:lnTo>
                  <a:pt x="929215" y="368300"/>
                </a:lnTo>
                <a:lnTo>
                  <a:pt x="61385" y="368300"/>
                </a:lnTo>
                <a:lnTo>
                  <a:pt x="37491" y="363476"/>
                </a:lnTo>
                <a:lnTo>
                  <a:pt x="17979" y="350320"/>
                </a:lnTo>
                <a:lnTo>
                  <a:pt x="4823" y="330808"/>
                </a:lnTo>
                <a:lnTo>
                  <a:pt x="0" y="306915"/>
                </a:lnTo>
                <a:lnTo>
                  <a:pt x="0" y="61384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4100579" y="1292389"/>
            <a:ext cx="723815" cy="2013567"/>
          </a:xfrm>
          <a:custGeom>
            <a:avLst/>
            <a:gdLst/>
            <a:ahLst/>
            <a:cxnLst/>
            <a:rect l="l" t="t" r="r" b="b"/>
            <a:pathLst>
              <a:path w="721995" h="2008504">
                <a:moveTo>
                  <a:pt x="710737" y="0"/>
                </a:moveTo>
                <a:lnTo>
                  <a:pt x="649536" y="59265"/>
                </a:lnTo>
                <a:lnTo>
                  <a:pt x="679491" y="69789"/>
                </a:lnTo>
                <a:lnTo>
                  <a:pt x="0" y="2004159"/>
                </a:lnTo>
                <a:lnTo>
                  <a:pt x="11981" y="2008369"/>
                </a:lnTo>
                <a:lnTo>
                  <a:pt x="691474" y="73997"/>
                </a:lnTo>
                <a:lnTo>
                  <a:pt x="720098" y="73997"/>
                </a:lnTo>
                <a:lnTo>
                  <a:pt x="710737" y="0"/>
                </a:lnTo>
                <a:close/>
              </a:path>
              <a:path w="721995" h="2008504">
                <a:moveTo>
                  <a:pt x="720098" y="73997"/>
                </a:moveTo>
                <a:lnTo>
                  <a:pt x="691474" y="73997"/>
                </a:lnTo>
                <a:lnTo>
                  <a:pt x="721429" y="84521"/>
                </a:lnTo>
                <a:lnTo>
                  <a:pt x="720098" y="73997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4102099" y="2603785"/>
            <a:ext cx="711082" cy="706626"/>
          </a:xfrm>
          <a:custGeom>
            <a:avLst/>
            <a:gdLst/>
            <a:ahLst/>
            <a:cxnLst/>
            <a:rect l="l" t="t" r="r" b="b"/>
            <a:pathLst>
              <a:path w="709295" h="704850">
                <a:moveTo>
                  <a:pt x="709221" y="0"/>
                </a:moveTo>
                <a:lnTo>
                  <a:pt x="628307" y="26662"/>
                </a:lnTo>
                <a:lnTo>
                  <a:pt x="650679" y="49189"/>
                </a:lnTo>
                <a:lnTo>
                  <a:pt x="0" y="695401"/>
                </a:lnTo>
                <a:lnTo>
                  <a:pt x="8948" y="704411"/>
                </a:lnTo>
                <a:lnTo>
                  <a:pt x="659629" y="58201"/>
                </a:lnTo>
                <a:lnTo>
                  <a:pt x="689597" y="58201"/>
                </a:lnTo>
                <a:lnTo>
                  <a:pt x="709221" y="0"/>
                </a:lnTo>
                <a:close/>
              </a:path>
              <a:path w="709295" h="704850">
                <a:moveTo>
                  <a:pt x="689597" y="58201"/>
                </a:moveTo>
                <a:lnTo>
                  <a:pt x="659629" y="58201"/>
                </a:lnTo>
                <a:lnTo>
                  <a:pt x="682001" y="80728"/>
                </a:lnTo>
                <a:lnTo>
                  <a:pt x="689597" y="58201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4101109" y="3300799"/>
            <a:ext cx="712356" cy="1195535"/>
          </a:xfrm>
          <a:custGeom>
            <a:avLst/>
            <a:gdLst/>
            <a:ahLst/>
            <a:cxnLst/>
            <a:rect l="l" t="t" r="r" b="b"/>
            <a:pathLst>
              <a:path w="710564" h="1192529">
                <a:moveTo>
                  <a:pt x="10924" y="0"/>
                </a:moveTo>
                <a:lnTo>
                  <a:pt x="0" y="6474"/>
                </a:lnTo>
                <a:lnTo>
                  <a:pt x="665897" y="1130105"/>
                </a:lnTo>
                <a:lnTo>
                  <a:pt x="638583" y="1146291"/>
                </a:lnTo>
                <a:lnTo>
                  <a:pt x="710209" y="1192420"/>
                </a:lnTo>
                <a:lnTo>
                  <a:pt x="705294" y="1123631"/>
                </a:lnTo>
                <a:lnTo>
                  <a:pt x="676823" y="1123631"/>
                </a:lnTo>
                <a:lnTo>
                  <a:pt x="10924" y="0"/>
                </a:lnTo>
                <a:close/>
              </a:path>
              <a:path w="710564" h="1192529">
                <a:moveTo>
                  <a:pt x="704137" y="1107443"/>
                </a:moveTo>
                <a:lnTo>
                  <a:pt x="676823" y="1123631"/>
                </a:lnTo>
                <a:lnTo>
                  <a:pt x="705294" y="1123631"/>
                </a:lnTo>
                <a:lnTo>
                  <a:pt x="704137" y="110744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100399" y="3302542"/>
            <a:ext cx="732090" cy="2908626"/>
          </a:xfrm>
          <a:custGeom>
            <a:avLst/>
            <a:gdLst/>
            <a:ahLst/>
            <a:cxnLst/>
            <a:rect l="l" t="t" r="r" b="b"/>
            <a:pathLst>
              <a:path w="730250" h="2901315">
                <a:moveTo>
                  <a:pt x="12339" y="0"/>
                </a:moveTo>
                <a:lnTo>
                  <a:pt x="0" y="2999"/>
                </a:lnTo>
                <a:lnTo>
                  <a:pt x="686747" y="2828203"/>
                </a:lnTo>
                <a:lnTo>
                  <a:pt x="655896" y="2835702"/>
                </a:lnTo>
                <a:lnTo>
                  <a:pt x="710916" y="2900746"/>
                </a:lnTo>
                <a:lnTo>
                  <a:pt x="728222" y="2825203"/>
                </a:lnTo>
                <a:lnTo>
                  <a:pt x="699088" y="2825203"/>
                </a:lnTo>
                <a:lnTo>
                  <a:pt x="12339" y="0"/>
                </a:lnTo>
                <a:close/>
              </a:path>
              <a:path w="730250" h="2901315">
                <a:moveTo>
                  <a:pt x="729940" y="2817703"/>
                </a:moveTo>
                <a:lnTo>
                  <a:pt x="699088" y="2825203"/>
                </a:lnTo>
                <a:lnTo>
                  <a:pt x="728222" y="2825203"/>
                </a:lnTo>
                <a:lnTo>
                  <a:pt x="729940" y="281770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3686429" y="2973014"/>
            <a:ext cx="891241" cy="649332"/>
          </a:xfrm>
          <a:custGeom>
            <a:avLst/>
            <a:gdLst/>
            <a:ahLst/>
            <a:cxnLst/>
            <a:rect l="l" t="t" r="r" b="b"/>
            <a:pathLst>
              <a:path w="889000" h="647700">
                <a:moveTo>
                  <a:pt x="0" y="0"/>
                </a:moveTo>
                <a:lnTo>
                  <a:pt x="889000" y="0"/>
                </a:lnTo>
                <a:lnTo>
                  <a:pt x="8890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3686429" y="2973014"/>
            <a:ext cx="891241" cy="586178"/>
          </a:xfrm>
          <a:prstGeom prst="rect">
            <a:avLst/>
          </a:prstGeom>
          <a:ln w="12700">
            <a:solidFill>
              <a:srgbClr val="4472C4"/>
            </a:solidFill>
          </a:ln>
        </p:spPr>
        <p:txBody>
          <a:bodyPr vert="horz" wrap="square" lIns="0" tIns="47109" rIns="0" bIns="0" rtlCol="0">
            <a:spAutoFit/>
          </a:bodyPr>
          <a:lstStyle/>
          <a:p>
            <a:pPr marL="161061" marR="117134" indent="-63660" defTabSz="916712">
              <a:lnSpc>
                <a:spcPts val="2106"/>
              </a:lnSpc>
              <a:spcBef>
                <a:spcPts val="371"/>
              </a:spcBef>
            </a:pPr>
            <a:r>
              <a:rPr sz="1804" spc="-56" dirty="0">
                <a:solidFill>
                  <a:srgbClr val="4472C4"/>
                </a:solidFill>
                <a:latin typeface="Calibri"/>
                <a:cs typeface="Calibri"/>
              </a:rPr>
              <a:t>“</a:t>
            </a:r>
            <a:r>
              <a:rPr sz="1804" dirty="0">
                <a:solidFill>
                  <a:srgbClr val="4472C4"/>
                </a:solidFill>
                <a:latin typeface="Calibri"/>
                <a:cs typeface="Calibri"/>
              </a:rPr>
              <a:t>e</a:t>
            </a:r>
            <a:r>
              <a:rPr sz="1804" spc="20" dirty="0">
                <a:solidFill>
                  <a:srgbClr val="4472C4"/>
                </a:solidFill>
                <a:latin typeface="Calibri"/>
                <a:cs typeface="Calibri"/>
              </a:rPr>
              <a:t>x</a:t>
            </a:r>
            <a:r>
              <a:rPr sz="1804" spc="-5" dirty="0">
                <a:solidFill>
                  <a:srgbClr val="4472C4"/>
                </a:solidFill>
                <a:latin typeface="Calibri"/>
                <a:cs typeface="Calibri"/>
              </a:rPr>
              <a:t>t</a:t>
            </a:r>
            <a:r>
              <a:rPr sz="1804" spc="-30" dirty="0">
                <a:solidFill>
                  <a:srgbClr val="4472C4"/>
                </a:solidFill>
                <a:latin typeface="Calibri"/>
                <a:cs typeface="Calibri"/>
              </a:rPr>
              <a:t>r</a:t>
            </a:r>
            <a:r>
              <a:rPr sz="1804" spc="35" dirty="0">
                <a:solidFill>
                  <a:srgbClr val="4472C4"/>
                </a:solidFill>
                <a:latin typeface="Calibri"/>
                <a:cs typeface="Calibri"/>
              </a:rPr>
              <a:t>a</a:t>
            </a:r>
            <a:r>
              <a:rPr sz="1804" dirty="0">
                <a:solidFill>
                  <a:srgbClr val="4472C4"/>
                </a:solidFill>
                <a:latin typeface="Calibri"/>
                <a:cs typeface="Calibri"/>
              </a:rPr>
              <a:t>”  </a:t>
            </a:r>
            <a:r>
              <a:rPr sz="1804" spc="-5" dirty="0">
                <a:solidFill>
                  <a:srgbClr val="4472C4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347417" y="1559761"/>
            <a:ext cx="5576617" cy="4901821"/>
          </a:xfrm>
          <a:custGeom>
            <a:avLst/>
            <a:gdLst/>
            <a:ahLst/>
            <a:cxnLst/>
            <a:rect l="l" t="t" r="r" b="b"/>
            <a:pathLst>
              <a:path w="5562600" h="4889500">
                <a:moveTo>
                  <a:pt x="0" y="0"/>
                </a:moveTo>
                <a:lnTo>
                  <a:pt x="5562600" y="0"/>
                </a:lnTo>
                <a:lnTo>
                  <a:pt x="5562600" y="4889500"/>
                </a:lnTo>
                <a:lnTo>
                  <a:pt x="0" y="4889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6423341" y="1556830"/>
            <a:ext cx="299202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Richer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solution</a:t>
            </a:r>
            <a:r>
              <a:rPr sz="2406" spc="-3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space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1" name="object 171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168" name="object 168"/>
          <p:cNvSpPr txBox="1"/>
          <p:nvPr/>
        </p:nvSpPr>
        <p:spPr>
          <a:xfrm>
            <a:off x="6423340" y="2295287"/>
            <a:ext cx="5290784" cy="758183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356499" marR="5093" indent="-343767" defTabSz="916712">
              <a:lnSpc>
                <a:spcPct val="100699"/>
              </a:lnSpc>
              <a:spcBef>
                <a:spcPts val="8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deeper</a:t>
            </a:r>
            <a:r>
              <a:rPr sz="2406" spc="-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should</a:t>
            </a:r>
            <a:r>
              <a:rPr sz="2406" spc="-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not</a:t>
            </a:r>
            <a:r>
              <a:rPr sz="2406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have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b="1" spc="-5" dirty="0">
                <a:solidFill>
                  <a:srgbClr val="C00000"/>
                </a:solidFill>
                <a:latin typeface="Calibri"/>
                <a:cs typeface="Calibri"/>
              </a:rPr>
              <a:t>higher  training</a:t>
            </a:r>
            <a:r>
              <a:rPr sz="2406" b="1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b="1" spc="1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423340" y="3390239"/>
            <a:ext cx="4665007" cy="187144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solution </a:t>
            </a:r>
            <a:r>
              <a:rPr sz="2406" i="1" spc="-20" dirty="0">
                <a:solidFill>
                  <a:prstClr val="black"/>
                </a:solidFill>
                <a:latin typeface="Calibri"/>
                <a:cs typeface="Calibri"/>
              </a:rPr>
              <a:t>by</a:t>
            </a:r>
            <a:r>
              <a:rPr sz="2406" i="1" spc="-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i="1" spc="-20" dirty="0">
                <a:solidFill>
                  <a:prstClr val="black"/>
                </a:solidFill>
                <a:latin typeface="Calibri"/>
                <a:cs typeface="Calibri"/>
              </a:rPr>
              <a:t>construction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814855" marR="258462" lvl="1" indent="-343767" defTabSz="916712">
              <a:lnSpc>
                <a:spcPct val="100699"/>
              </a:lnSpc>
              <a:buFont typeface="Arial"/>
              <a:buChar char="•"/>
              <a:tabLst>
                <a:tab pos="814218" algn="l"/>
                <a:tab pos="814855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original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layers: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copied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406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 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learned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shallower</a:t>
            </a:r>
            <a:r>
              <a:rPr sz="2406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814855" lvl="1" indent="-343767" defTabSz="916712">
              <a:spcBef>
                <a:spcPts val="20"/>
              </a:spcBef>
              <a:buFont typeface="Arial"/>
              <a:buChar char="•"/>
              <a:tabLst>
                <a:tab pos="814218" algn="l"/>
                <a:tab pos="814855" algn="l"/>
              </a:tabLst>
            </a:pP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extra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layers: set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406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814855" lvl="1" indent="-343767" defTabSz="916712">
              <a:spcBef>
                <a:spcPts val="20"/>
              </a:spcBef>
              <a:buFont typeface="Arial"/>
              <a:buChar char="•"/>
              <a:tabLst>
                <a:tab pos="814218" algn="l"/>
                <a:tab pos="814855" algn="l"/>
              </a:tabLst>
            </a:pP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at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least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same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training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6423339" y="5592875"/>
            <a:ext cx="5272323" cy="758183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356499" marR="5093" indent="-343767" defTabSz="916712">
              <a:lnSpc>
                <a:spcPct val="100699"/>
              </a:lnSpc>
              <a:spcBef>
                <a:spcPts val="8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spc="5" dirty="0">
                <a:solidFill>
                  <a:srgbClr val="C00000"/>
                </a:solidFill>
                <a:latin typeface="Calibri"/>
                <a:cs typeface="Calibri"/>
              </a:rPr>
              <a:t>Optimization</a:t>
            </a:r>
            <a:r>
              <a:rPr sz="2406" spc="-2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srgbClr val="C00000"/>
                </a:solidFill>
                <a:latin typeface="Calibri"/>
                <a:cs typeface="Calibri"/>
              </a:rPr>
              <a:t>difficulties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2406" spc="-1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solvers</a:t>
            </a:r>
            <a:r>
              <a:rPr sz="2406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cannot 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find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solution</a:t>
            </a:r>
            <a:r>
              <a:rPr sz="2406" spc="-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when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going</a:t>
            </a:r>
            <a:r>
              <a:rPr sz="2406" spc="-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deeper…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93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27868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Deep </a:t>
            </a:r>
            <a:r>
              <a:rPr sz="4411" spc="-10" dirty="0"/>
              <a:t>Residual</a:t>
            </a:r>
            <a:r>
              <a:rPr sz="4411" spc="-200" dirty="0"/>
              <a:t> </a:t>
            </a:r>
            <a:r>
              <a:rPr sz="4411" dirty="0"/>
              <a:t>Learning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1799760"/>
            <a:ext cx="1647521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</a:tabLst>
            </a:pPr>
            <a:r>
              <a:rPr sz="2807" spc="-30" dirty="0">
                <a:solidFill>
                  <a:prstClr val="black"/>
                </a:solidFill>
                <a:latin typeface="Calibri"/>
                <a:cs typeface="Calibri"/>
              </a:rPr>
              <a:t>Plain</a:t>
            </a:r>
            <a:r>
              <a:rPr lang="en-US" sz="2807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80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7432" y="3491447"/>
            <a:ext cx="1487735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marR="5093" indent="318303" defTabSz="916712">
              <a:spcBef>
                <a:spcPts val="100"/>
              </a:spcBef>
            </a:pPr>
            <a:r>
              <a:rPr sz="2005" spc="30" dirty="0">
                <a:solidFill>
                  <a:srgbClr val="7F7F7F"/>
                </a:solidFill>
                <a:latin typeface="Calibri"/>
                <a:cs typeface="Calibri"/>
              </a:rPr>
              <a:t>any </a:t>
            </a:r>
            <a:r>
              <a:rPr sz="2005" dirty="0">
                <a:solidFill>
                  <a:srgbClr val="7F7F7F"/>
                </a:solidFill>
                <a:latin typeface="Calibri"/>
                <a:cs typeface="Calibri"/>
              </a:rPr>
              <a:t>two  </a:t>
            </a:r>
            <a:r>
              <a:rPr sz="2005" spc="-15" dirty="0">
                <a:solidFill>
                  <a:srgbClr val="7F7F7F"/>
                </a:solidFill>
                <a:latin typeface="Calibri"/>
                <a:cs typeface="Calibri"/>
              </a:rPr>
              <a:t>stacked</a:t>
            </a:r>
            <a:r>
              <a:rPr sz="2005" spc="-6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srgbClr val="7F7F7F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5204" y="2462507"/>
            <a:ext cx="21580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98104" y="4188516"/>
            <a:ext cx="2214095" cy="410104"/>
          </a:xfrm>
          <a:prstGeom prst="rect">
            <a:avLst/>
          </a:prstGeom>
          <a:ln w="28339">
            <a:solidFill>
              <a:srgbClr val="000000"/>
            </a:solidFill>
          </a:ln>
        </p:spPr>
        <p:txBody>
          <a:bodyPr vert="horz" wrap="square" lIns="0" tIns="47109" rIns="0" bIns="0" rtlCol="0">
            <a:spAutoFit/>
          </a:bodyPr>
          <a:lstStyle/>
          <a:p>
            <a:pPr marL="348859" defTabSz="916712">
              <a:spcBef>
                <a:spcPts val="371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22002" y="4022589"/>
            <a:ext cx="165731" cy="165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04866" y="2654244"/>
            <a:ext cx="0" cy="386416"/>
          </a:xfrm>
          <a:custGeom>
            <a:avLst/>
            <a:gdLst/>
            <a:ahLst/>
            <a:cxnLst/>
            <a:rect l="l" t="t" r="r" b="b"/>
            <a:pathLst>
              <a:path h="385444">
                <a:moveTo>
                  <a:pt x="0" y="0"/>
                </a:moveTo>
                <a:lnTo>
                  <a:pt x="0" y="384870"/>
                </a:lnTo>
              </a:path>
            </a:pathLst>
          </a:custGeom>
          <a:ln w="28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22002" y="2999740"/>
            <a:ext cx="165731" cy="165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04866" y="4699941"/>
            <a:ext cx="0" cy="386416"/>
          </a:xfrm>
          <a:custGeom>
            <a:avLst/>
            <a:gdLst/>
            <a:ahLst/>
            <a:cxnLst/>
            <a:rect l="l" t="t" r="r" b="b"/>
            <a:pathLst>
              <a:path h="385445">
                <a:moveTo>
                  <a:pt x="0" y="0"/>
                </a:moveTo>
                <a:lnTo>
                  <a:pt x="0" y="384856"/>
                </a:lnTo>
              </a:path>
            </a:pathLst>
          </a:custGeom>
          <a:ln w="28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22002" y="5045437"/>
            <a:ext cx="165731" cy="165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283897" y="3151462"/>
          <a:ext cx="2214095" cy="897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425">
                <a:tc gridSpan="2"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weight</a:t>
                      </a:r>
                      <a:r>
                        <a:rPr sz="2400" b="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layer</a:t>
                      </a:r>
                      <a:endParaRPr sz="2400">
                        <a:latin typeface="Calibri Light"/>
                        <a:cs typeface="Calibri Light"/>
                      </a:endParaRPr>
                    </a:p>
                  </a:txBody>
                  <a:tcPr marL="0" marR="0" marT="4710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2930"/>
                        </a:lnSpc>
                      </a:pPr>
                      <a:r>
                        <a:rPr sz="2600" b="0" spc="15" dirty="0">
                          <a:latin typeface="Calibri Light"/>
                          <a:cs typeface="Calibri Light"/>
                        </a:rPr>
                        <a:t>relu</a:t>
                      </a:r>
                      <a:endParaRPr sz="26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316043" y="4619026"/>
            <a:ext cx="1798396" cy="785512"/>
          </a:xfrm>
          <a:prstGeom prst="rect">
            <a:avLst/>
          </a:prstGeom>
        </p:spPr>
        <p:txBody>
          <a:bodyPr vert="horz" wrap="square" lIns="0" tIns="15915" rIns="0" bIns="0" rtlCol="0">
            <a:spAutoFit/>
          </a:bodyPr>
          <a:lstStyle/>
          <a:p>
            <a:pPr marR="5093" algn="r" defTabSz="916712">
              <a:lnSpc>
                <a:spcPts val="2887"/>
              </a:lnSpc>
              <a:spcBef>
                <a:spcPts val="126"/>
              </a:spcBef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lnSpc>
                <a:spcPts val="3068"/>
              </a:lnSpc>
            </a:pPr>
            <a:r>
              <a:rPr sz="2807" spc="25" dirty="0">
                <a:solidFill>
                  <a:prstClr val="black"/>
                </a:solidFill>
                <a:latin typeface="Cambria Math"/>
                <a:cs typeface="Cambria Math"/>
              </a:rPr>
              <a:t>𝐻(𝑥)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21678" y="1878951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8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79" y="164778"/>
                </a:lnTo>
                <a:lnTo>
                  <a:pt x="438981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49" y="296131"/>
                </a:lnTo>
                <a:lnTo>
                  <a:pt x="49571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6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14789" y="1623422"/>
            <a:ext cx="5474762" cy="1292688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10186" rIns="0" bIns="0" rtlCol="0">
            <a:spAutoFit/>
          </a:bodyPr>
          <a:lstStyle/>
          <a:p>
            <a:pPr marL="327852" marR="356499" indent="280106" defTabSz="916712">
              <a:lnSpc>
                <a:spcPts val="5013"/>
              </a:lnSpc>
              <a:spcBef>
                <a:spcPts val="80"/>
              </a:spcBef>
              <a:tabLst>
                <a:tab pos="1028117" algn="l"/>
                <a:tab pos="1448277" algn="l"/>
              </a:tabLst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	𝑥	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807" spc="-40" dirty="0">
                <a:solidFill>
                  <a:prstClr val="black"/>
                </a:solidFill>
                <a:latin typeface="Calibri"/>
                <a:cs typeface="Calibri"/>
              </a:rPr>
              <a:t>any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desired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mapping, 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fit</a:t>
            </a:r>
            <a:r>
              <a:rPr sz="2807" spc="-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25" dirty="0">
                <a:solidFill>
                  <a:prstClr val="black"/>
                </a:solidFill>
                <a:latin typeface="Cambria Math"/>
                <a:cs typeface="Cambria Math"/>
              </a:rPr>
              <a:t>𝐻(𝑥)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20612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27868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Deep </a:t>
            </a:r>
            <a:r>
              <a:rPr sz="4411" spc="-10" dirty="0"/>
              <a:t>Residual</a:t>
            </a:r>
            <a:r>
              <a:rPr sz="4411" spc="-200" dirty="0"/>
              <a:t> </a:t>
            </a:r>
            <a:r>
              <a:rPr sz="4411" dirty="0"/>
              <a:t>Learning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1799760"/>
            <a:ext cx="2041577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</a:tabLst>
            </a:pPr>
            <a:r>
              <a:rPr sz="2807" spc="-10" dirty="0">
                <a:solidFill>
                  <a:srgbClr val="C00000"/>
                </a:solidFill>
                <a:latin typeface="Calibri"/>
                <a:cs typeface="Calibri"/>
              </a:rPr>
              <a:t>Residual</a:t>
            </a:r>
            <a:r>
              <a:rPr sz="2807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7" spc="5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14789" y="1623420"/>
            <a:ext cx="5474762" cy="2610061"/>
          </a:xfrm>
          <a:custGeom>
            <a:avLst/>
            <a:gdLst/>
            <a:ahLst/>
            <a:cxnLst/>
            <a:rect l="l" t="t" r="r" b="b"/>
            <a:pathLst>
              <a:path w="5461000" h="2603500">
                <a:moveTo>
                  <a:pt x="0" y="0"/>
                </a:moveTo>
                <a:lnTo>
                  <a:pt x="5461000" y="0"/>
                </a:lnTo>
                <a:lnTo>
                  <a:pt x="5461000" y="2603500"/>
                </a:lnTo>
                <a:lnTo>
                  <a:pt x="0" y="26035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21678" y="1878951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8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79" y="164778"/>
                </a:lnTo>
                <a:lnTo>
                  <a:pt x="438981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49" y="296131"/>
                </a:lnTo>
                <a:lnTo>
                  <a:pt x="49571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6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78434" y="3801485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3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4"/>
                </a:lnTo>
                <a:lnTo>
                  <a:pt x="380055" y="281306"/>
                </a:lnTo>
                <a:lnTo>
                  <a:pt x="350233" y="307699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6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39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75242" y="3801485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9" y="33098"/>
                </a:lnTo>
                <a:lnTo>
                  <a:pt x="391195" y="65545"/>
                </a:lnTo>
                <a:lnTo>
                  <a:pt x="405780" y="109323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4"/>
                </a:lnTo>
                <a:lnTo>
                  <a:pt x="380055" y="281306"/>
                </a:lnTo>
                <a:lnTo>
                  <a:pt x="350233" y="307699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9"/>
                </a:lnTo>
                <a:lnTo>
                  <a:pt x="398450" y="37488"/>
                </a:lnTo>
                <a:lnTo>
                  <a:pt x="359513" y="8621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8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9"/>
                </a:lnTo>
                <a:lnTo>
                  <a:pt x="74249" y="296130"/>
                </a:lnTo>
                <a:lnTo>
                  <a:pt x="49571" y="263226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39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2869" y="1565181"/>
            <a:ext cx="4795509" cy="2600348"/>
          </a:xfrm>
          <a:prstGeom prst="rect">
            <a:avLst/>
          </a:prstGeom>
        </p:spPr>
        <p:txBody>
          <a:bodyPr vert="horz" wrap="square" lIns="0" tIns="8276" rIns="0" bIns="0" rtlCol="0">
            <a:spAutoFit/>
          </a:bodyPr>
          <a:lstStyle/>
          <a:p>
            <a:pPr marR="5093" indent="16552" algn="ctr" defTabSz="916712">
              <a:lnSpc>
                <a:spcPct val="149800"/>
              </a:lnSpc>
              <a:spcBef>
                <a:spcPts val="66"/>
              </a:spcBef>
              <a:tabLst>
                <a:tab pos="436710" algn="l"/>
                <a:tab pos="856870" algn="l"/>
                <a:tab pos="877879" algn="l"/>
                <a:tab pos="1323502" algn="l"/>
                <a:tab pos="2074695" algn="l"/>
                <a:tab pos="2494856" algn="l"/>
              </a:tabLst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	𝑥	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807" spc="-40" dirty="0">
                <a:solidFill>
                  <a:prstClr val="black"/>
                </a:solidFill>
                <a:latin typeface="Calibri"/>
                <a:cs typeface="Calibri"/>
              </a:rPr>
              <a:t>any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desired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mapping,  </a:t>
            </a:r>
            <a:r>
              <a:rPr sz="2807" strike="sngStrike" spc="15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2807" strike="sngStrike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807" strike="sngStrike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2807" strike="sngStrike" spc="-10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2807" strike="sngStrike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strike="sngStrike" dirty="0">
                <a:solidFill>
                  <a:prstClr val="black"/>
                </a:solidFill>
                <a:latin typeface="Calibri"/>
                <a:cs typeface="Calibri"/>
              </a:rPr>
              <a:t>fit</a:t>
            </a:r>
            <a:r>
              <a:rPr sz="2807" strike="sngStrike" spc="-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trike="sngStrike" spc="25" dirty="0">
                <a:solidFill>
                  <a:prstClr val="black"/>
                </a:solidFill>
                <a:latin typeface="Cambria Math"/>
                <a:cs typeface="Cambria Math"/>
              </a:rPr>
              <a:t>𝐻(𝑥) </a:t>
            </a:r>
            <a:r>
              <a:rPr sz="2807" spc="25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hope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2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fit </a:t>
            </a:r>
            <a:r>
              <a:rPr sz="2807" spc="30" dirty="0">
                <a:solidFill>
                  <a:srgbClr val="C00000"/>
                </a:solidFill>
                <a:latin typeface="Cambria Math"/>
                <a:cs typeface="Cambria Math"/>
              </a:rPr>
              <a:t>𝐹(𝑥) 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let</a:t>
            </a:r>
            <a:r>
              <a:rPr sz="2807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		𝑥	=</a:t>
            </a:r>
            <a:r>
              <a:rPr sz="2807" spc="9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	𝑥	+</a:t>
            </a:r>
            <a:r>
              <a:rPr sz="2807" spc="-2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8134" y="3164775"/>
            <a:ext cx="2214732" cy="511190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98134" y="3164774"/>
            <a:ext cx="2214732" cy="409461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46472" rIns="0" bIns="0" rtlCol="0">
            <a:spAutoFit/>
          </a:bodyPr>
          <a:lstStyle/>
          <a:p>
            <a:pPr marL="348859" defTabSz="916712">
              <a:spcBef>
                <a:spcPts val="366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98134" y="4186015"/>
            <a:ext cx="2214732" cy="511190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8134" y="4186015"/>
            <a:ext cx="2214732" cy="409461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46472" rIns="0" bIns="0" rtlCol="0">
            <a:spAutoFit/>
          </a:bodyPr>
          <a:lstStyle/>
          <a:p>
            <a:pPr marL="348859" defTabSz="916712">
              <a:spcBef>
                <a:spcPts val="366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5480" y="3675395"/>
            <a:ext cx="0" cy="385779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22571" y="402034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05480" y="2654155"/>
            <a:ext cx="0" cy="385779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2571" y="299910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05480" y="4696637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87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2571" y="4871382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43" y="19496"/>
                </a:lnTo>
                <a:lnTo>
                  <a:pt x="82700" y="19496"/>
                </a:lnTo>
                <a:lnTo>
                  <a:pt x="40490" y="14622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22"/>
                </a:lnTo>
                <a:lnTo>
                  <a:pt x="82700" y="19496"/>
                </a:lnTo>
                <a:lnTo>
                  <a:pt x="155643" y="19496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35118" y="5037050"/>
            <a:ext cx="341217" cy="340581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20298" y="5207256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5480" y="5122152"/>
            <a:ext cx="0" cy="170609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05480" y="5377463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72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22571" y="5552208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38" y="19507"/>
                </a:lnTo>
                <a:lnTo>
                  <a:pt x="82700" y="19507"/>
                </a:lnTo>
                <a:lnTo>
                  <a:pt x="40490" y="14630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30"/>
                </a:lnTo>
                <a:lnTo>
                  <a:pt x="82700" y="19507"/>
                </a:lnTo>
                <a:lnTo>
                  <a:pt x="155638" y="19507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45882" y="3637131"/>
            <a:ext cx="569121" cy="424323"/>
          </a:xfrm>
          <a:prstGeom prst="rect">
            <a:avLst/>
          </a:prstGeom>
        </p:spPr>
        <p:txBody>
          <a:bodyPr vert="horz" wrap="square" lIns="0" tIns="15279" rIns="0" bIns="0" rtlCol="0">
            <a:spAutoFit/>
          </a:bodyPr>
          <a:lstStyle/>
          <a:p>
            <a:pPr marL="12732" defTabSz="916712">
              <a:spcBef>
                <a:spcPts val="120"/>
              </a:spcBef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75839" y="2824362"/>
            <a:ext cx="1788847" cy="2382158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7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4" y="12020"/>
                </a:lnTo>
                <a:lnTo>
                  <a:pt x="427979" y="17252"/>
                </a:lnTo>
                <a:lnTo>
                  <a:pt x="492360" y="23404"/>
                </a:lnTo>
                <a:lnTo>
                  <a:pt x="554822" y="30466"/>
                </a:lnTo>
                <a:lnTo>
                  <a:pt x="615390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8" y="91420"/>
                </a:lnTo>
                <a:lnTo>
                  <a:pt x="940414" y="104586"/>
                </a:lnTo>
                <a:lnTo>
                  <a:pt x="988419" y="118586"/>
                </a:lnTo>
                <a:lnTo>
                  <a:pt x="1034730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40" y="182729"/>
                </a:lnTo>
                <a:lnTo>
                  <a:pt x="1203519" y="200753"/>
                </a:lnTo>
                <a:lnTo>
                  <a:pt x="1241727" y="219553"/>
                </a:lnTo>
                <a:lnTo>
                  <a:pt x="1278390" y="239119"/>
                </a:lnTo>
                <a:lnTo>
                  <a:pt x="1313532" y="259442"/>
                </a:lnTo>
                <a:lnTo>
                  <a:pt x="1347177" y="280512"/>
                </a:lnTo>
                <a:lnTo>
                  <a:pt x="1379352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2" y="474816"/>
                </a:lnTo>
                <a:lnTo>
                  <a:pt x="1606827" y="530192"/>
                </a:lnTo>
                <a:lnTo>
                  <a:pt x="1643292" y="588133"/>
                </a:lnTo>
                <a:lnTo>
                  <a:pt x="1675068" y="648563"/>
                </a:lnTo>
                <a:lnTo>
                  <a:pt x="1702352" y="711406"/>
                </a:lnTo>
                <a:lnTo>
                  <a:pt x="1725344" y="776584"/>
                </a:lnTo>
                <a:lnTo>
                  <a:pt x="1744243" y="844021"/>
                </a:lnTo>
                <a:lnTo>
                  <a:pt x="1759248" y="913639"/>
                </a:lnTo>
                <a:lnTo>
                  <a:pt x="1770558" y="985362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3" y="1173375"/>
                </a:lnTo>
                <a:lnTo>
                  <a:pt x="1784308" y="1212393"/>
                </a:lnTo>
                <a:lnTo>
                  <a:pt x="1783918" y="1251860"/>
                </a:lnTo>
                <a:lnTo>
                  <a:pt x="1782828" y="1291767"/>
                </a:lnTo>
                <a:lnTo>
                  <a:pt x="1781063" y="1332105"/>
                </a:lnTo>
                <a:lnTo>
                  <a:pt x="1778649" y="1372862"/>
                </a:lnTo>
                <a:lnTo>
                  <a:pt x="1775609" y="1414031"/>
                </a:lnTo>
                <a:lnTo>
                  <a:pt x="1771969" y="1455601"/>
                </a:lnTo>
                <a:lnTo>
                  <a:pt x="1767753" y="1497563"/>
                </a:lnTo>
                <a:lnTo>
                  <a:pt x="1761642" y="1550154"/>
                </a:lnTo>
                <a:lnTo>
                  <a:pt x="1754046" y="1603097"/>
                </a:lnTo>
                <a:lnTo>
                  <a:pt x="1744329" y="1656154"/>
                </a:lnTo>
                <a:lnTo>
                  <a:pt x="1731855" y="1709088"/>
                </a:lnTo>
                <a:lnTo>
                  <a:pt x="1715988" y="1761661"/>
                </a:lnTo>
                <a:lnTo>
                  <a:pt x="1696093" y="1813638"/>
                </a:lnTo>
                <a:lnTo>
                  <a:pt x="1671533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3" y="2010823"/>
                </a:lnTo>
                <a:lnTo>
                  <a:pt x="1513923" y="2056254"/>
                </a:lnTo>
                <a:lnTo>
                  <a:pt x="1456499" y="2099663"/>
                </a:lnTo>
                <a:lnTo>
                  <a:pt x="1390594" y="2140814"/>
                </a:lnTo>
                <a:lnTo>
                  <a:pt x="1354262" y="2160468"/>
                </a:lnTo>
                <a:lnTo>
                  <a:pt x="1315572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4" y="2232255"/>
                </a:lnTo>
                <a:lnTo>
                  <a:pt x="1135634" y="2248345"/>
                </a:lnTo>
                <a:lnTo>
                  <a:pt x="1083958" y="2263633"/>
                </a:lnTo>
                <a:lnTo>
                  <a:pt x="1029446" y="2278090"/>
                </a:lnTo>
                <a:lnTo>
                  <a:pt x="972019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2" y="2327010"/>
                </a:lnTo>
                <a:lnTo>
                  <a:pt x="711569" y="2336865"/>
                </a:lnTo>
                <a:lnTo>
                  <a:pt x="638374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7" y="2365893"/>
                </a:lnTo>
                <a:lnTo>
                  <a:pt x="310876" y="2370404"/>
                </a:lnTo>
                <a:lnTo>
                  <a:pt x="219924" y="2373758"/>
                </a:lnTo>
                <a:lnTo>
                  <a:pt x="125184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75839" y="5123098"/>
            <a:ext cx="166461" cy="165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05479" y="2824361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65204" y="2462507"/>
            <a:ext cx="21580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92427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2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4" y="65545"/>
                </a:lnTo>
                <a:lnTo>
                  <a:pt x="405779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5" y="316011"/>
                </a:lnTo>
                <a:lnTo>
                  <a:pt x="335632" y="329380"/>
                </a:lnTo>
                <a:lnTo>
                  <a:pt x="380559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80" y="164777"/>
                </a:lnTo>
                <a:lnTo>
                  <a:pt x="438981" y="134581"/>
                </a:lnTo>
                <a:lnTo>
                  <a:pt x="425394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2" y="0"/>
                </a:lnTo>
                <a:close/>
              </a:path>
              <a:path w="440690" h="329564">
                <a:moveTo>
                  <a:pt x="105047" y="0"/>
                </a:moveTo>
                <a:lnTo>
                  <a:pt x="60228" y="21117"/>
                </a:lnTo>
                <a:lnTo>
                  <a:pt x="27173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2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7" y="329380"/>
                </a:lnTo>
                <a:lnTo>
                  <a:pt x="109215" y="316011"/>
                </a:lnTo>
                <a:lnTo>
                  <a:pt x="90446" y="307698"/>
                </a:lnTo>
                <a:lnTo>
                  <a:pt x="74249" y="296129"/>
                </a:lnTo>
                <a:lnTo>
                  <a:pt x="49572" y="263226"/>
                </a:lnTo>
                <a:lnTo>
                  <a:pt x="34921" y="218473"/>
                </a:lnTo>
                <a:lnTo>
                  <a:pt x="30038" y="163040"/>
                </a:lnTo>
                <a:lnTo>
                  <a:pt x="31259" y="134938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76503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8"/>
                </a:lnTo>
                <a:lnTo>
                  <a:pt x="74250" y="296129"/>
                </a:lnTo>
                <a:lnTo>
                  <a:pt x="49573" y="263226"/>
                </a:lnTo>
                <a:lnTo>
                  <a:pt x="34922" y="218473"/>
                </a:lnTo>
                <a:lnTo>
                  <a:pt x="30039" y="163040"/>
                </a:lnTo>
                <a:lnTo>
                  <a:pt x="31260" y="134938"/>
                </a:lnTo>
                <a:lnTo>
                  <a:pt x="41027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59204" y="3749728"/>
            <a:ext cx="1003918" cy="81506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637" algn="ctr" defTabSz="916712">
              <a:spcBef>
                <a:spcPts val="2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8260" y="5024644"/>
            <a:ext cx="285197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01147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34036" y="5024644"/>
            <a:ext cx="61304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=</a:t>
            </a:r>
            <a:r>
              <a:rPr sz="2807" spc="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85223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05380" y="5024644"/>
            <a:ext cx="559572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+</a:t>
            </a:r>
            <a:r>
              <a:rPr sz="2807" spc="-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45882" y="5312945"/>
            <a:ext cx="569121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183"/>
              </a:lnSpc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134496" y="3701763"/>
            <a:ext cx="74673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86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r>
              <a:rPr sz="2807" spc="35" dirty="0">
                <a:solidFill>
                  <a:prstClr val="black"/>
                </a:solidFill>
                <a:latin typeface="Cambria Math"/>
                <a:cs typeface="Cambria Math"/>
              </a:rPr>
              <a:t>(</a:t>
            </a:r>
            <a:r>
              <a:rPr sz="2807" spc="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5554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27868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Deep </a:t>
            </a:r>
            <a:r>
              <a:rPr sz="4411" spc="-10" dirty="0"/>
              <a:t>Residual</a:t>
            </a:r>
            <a:r>
              <a:rPr sz="4411" spc="-200" dirty="0"/>
              <a:t> </a:t>
            </a:r>
            <a:r>
              <a:rPr sz="4411" dirty="0"/>
              <a:t>Learning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422180" y="1904724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70"/>
                </a:lnTo>
                <a:lnTo>
                  <a:pt x="350011" y="21645"/>
                </a:lnTo>
                <a:lnTo>
                  <a:pt x="366409" y="33099"/>
                </a:lnTo>
                <a:lnTo>
                  <a:pt x="391195" y="65547"/>
                </a:lnTo>
                <a:lnTo>
                  <a:pt x="405780" y="109324"/>
                </a:lnTo>
                <a:lnTo>
                  <a:pt x="410641" y="163041"/>
                </a:lnTo>
                <a:lnTo>
                  <a:pt x="409420" y="192092"/>
                </a:lnTo>
                <a:lnTo>
                  <a:pt x="399653" y="242185"/>
                </a:lnTo>
                <a:lnTo>
                  <a:pt x="380055" y="281307"/>
                </a:lnTo>
                <a:lnTo>
                  <a:pt x="350233" y="307699"/>
                </a:lnTo>
                <a:lnTo>
                  <a:pt x="331464" y="316012"/>
                </a:lnTo>
                <a:lnTo>
                  <a:pt x="335633" y="329382"/>
                </a:lnTo>
                <a:lnTo>
                  <a:pt x="380560" y="308307"/>
                </a:lnTo>
                <a:lnTo>
                  <a:pt x="413593" y="271823"/>
                </a:lnTo>
                <a:lnTo>
                  <a:pt x="433908" y="222966"/>
                </a:lnTo>
                <a:lnTo>
                  <a:pt x="440681" y="164778"/>
                </a:lnTo>
                <a:lnTo>
                  <a:pt x="438982" y="134582"/>
                </a:lnTo>
                <a:lnTo>
                  <a:pt x="425395" y="81059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8"/>
                </a:lnTo>
                <a:lnTo>
                  <a:pt x="27174" y="57732"/>
                </a:lnTo>
                <a:lnTo>
                  <a:pt x="6793" y="106676"/>
                </a:lnTo>
                <a:lnTo>
                  <a:pt x="0" y="164778"/>
                </a:lnTo>
                <a:lnTo>
                  <a:pt x="1693" y="195039"/>
                </a:lnTo>
                <a:lnTo>
                  <a:pt x="15236" y="248561"/>
                </a:lnTo>
                <a:lnTo>
                  <a:pt x="42116" y="291991"/>
                </a:lnTo>
                <a:lnTo>
                  <a:pt x="81097" y="320771"/>
                </a:lnTo>
                <a:lnTo>
                  <a:pt x="105048" y="329382"/>
                </a:lnTo>
                <a:lnTo>
                  <a:pt x="109214" y="316012"/>
                </a:lnTo>
                <a:lnTo>
                  <a:pt x="90446" y="307699"/>
                </a:lnTo>
                <a:lnTo>
                  <a:pt x="74250" y="296131"/>
                </a:lnTo>
                <a:lnTo>
                  <a:pt x="49573" y="263227"/>
                </a:lnTo>
                <a:lnTo>
                  <a:pt x="34922" y="218473"/>
                </a:lnTo>
                <a:lnTo>
                  <a:pt x="30039" y="163041"/>
                </a:lnTo>
                <a:lnTo>
                  <a:pt x="31260" y="134940"/>
                </a:lnTo>
                <a:lnTo>
                  <a:pt x="41027" y="86193"/>
                </a:lnTo>
                <a:lnTo>
                  <a:pt x="60657" y="47733"/>
                </a:lnTo>
                <a:lnTo>
                  <a:pt x="90739" y="21645"/>
                </a:lnTo>
                <a:lnTo>
                  <a:pt x="109736" y="13370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9763" y="1799760"/>
            <a:ext cx="608144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  <a:tab pos="623236" algn="l"/>
                <a:tab pos="1043396" algn="l"/>
              </a:tabLst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	𝑥	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2807" dirty="0">
                <a:solidFill>
                  <a:srgbClr val="C00000"/>
                </a:solidFill>
                <a:latin typeface="Calibri"/>
                <a:cs typeface="Calibri"/>
              </a:rPr>
              <a:t>residual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mapping </a:t>
            </a:r>
            <a:r>
              <a:rPr sz="2807" spc="-110" dirty="0">
                <a:solidFill>
                  <a:prstClr val="black"/>
                </a:solidFill>
                <a:latin typeface="Calibri"/>
                <a:cs typeface="Calibri"/>
              </a:rPr>
              <a:t>w.r.t.</a:t>
            </a:r>
            <a:r>
              <a:rPr sz="2807" spc="1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91181" y="2985745"/>
            <a:ext cx="5474762" cy="1873593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52200" rIns="0" bIns="0" rtlCol="0">
            <a:spAutoFit/>
          </a:bodyPr>
          <a:lstStyle/>
          <a:p>
            <a:pPr marL="544934" marR="1929550" indent="-280106" defTabSz="916712">
              <a:lnSpc>
                <a:spcPts val="2807"/>
              </a:lnSpc>
              <a:spcBef>
                <a:spcPts val="410"/>
              </a:spcBef>
              <a:buFont typeface="Arial"/>
              <a:buChar char="•"/>
              <a:tabLst>
                <a:tab pos="544934" algn="l"/>
                <a:tab pos="545571" algn="l"/>
              </a:tabLst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identity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were</a:t>
            </a:r>
            <a:r>
              <a:rPr sz="2406" spc="-35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optimal,  </a:t>
            </a: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easy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set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weights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  <a:buFont typeface="Arial"/>
              <a:buChar char="•"/>
            </a:pPr>
            <a:endParaRPr sz="2306">
              <a:solidFill>
                <a:prstClr val="black"/>
              </a:solidFill>
              <a:latin typeface="Calibri"/>
              <a:cs typeface="Calibri"/>
            </a:endParaRPr>
          </a:p>
          <a:p>
            <a:pPr marL="544934" marR="82759" indent="-280106" defTabSz="916712">
              <a:lnSpc>
                <a:spcPct val="100699"/>
              </a:lnSpc>
              <a:buFont typeface="Arial"/>
              <a:buChar char="•"/>
              <a:tabLst>
                <a:tab pos="544934" algn="l"/>
                <a:tab pos="545571" algn="l"/>
              </a:tabLst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optimal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mapping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406" spc="-3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closer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to identity, 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easier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find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small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fluctuations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98134" y="4186015"/>
            <a:ext cx="2214732" cy="511190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5" y="509336"/>
                </a:lnTo>
                <a:lnTo>
                  <a:pt x="2209125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98134" y="4186015"/>
            <a:ext cx="2214732" cy="409461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46472" rIns="0" bIns="0" rtlCol="0">
            <a:spAutoFit/>
          </a:bodyPr>
          <a:lstStyle/>
          <a:p>
            <a:pPr marL="348859" defTabSz="916712">
              <a:spcBef>
                <a:spcPts val="366"/>
              </a:spcBef>
            </a:pP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weight</a:t>
            </a:r>
            <a:r>
              <a:rPr sz="2356" spc="1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2356" spc="20" dirty="0">
                <a:solidFill>
                  <a:prstClr val="black"/>
                </a:solidFill>
                <a:latin typeface="Calibri Light"/>
                <a:cs typeface="Calibri Light"/>
              </a:rPr>
              <a:t>layer</a:t>
            </a:r>
            <a:endParaRPr sz="2356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22571" y="402034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05480" y="2654155"/>
            <a:ext cx="0" cy="385779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2571" y="2999108"/>
            <a:ext cx="165817" cy="165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5480" y="4696637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87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22571" y="4871382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43" y="19496"/>
                </a:lnTo>
                <a:lnTo>
                  <a:pt x="82700" y="19496"/>
                </a:lnTo>
                <a:lnTo>
                  <a:pt x="40490" y="14622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22"/>
                </a:lnTo>
                <a:lnTo>
                  <a:pt x="82700" y="19496"/>
                </a:lnTo>
                <a:lnTo>
                  <a:pt x="155643" y="19496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5118" y="5037050"/>
            <a:ext cx="341217" cy="340581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20298" y="5207256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05480" y="5122152"/>
            <a:ext cx="0" cy="170609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05480" y="5377463"/>
            <a:ext cx="0" cy="215170"/>
          </a:xfrm>
          <a:custGeom>
            <a:avLst/>
            <a:gdLst/>
            <a:ahLst/>
            <a:cxnLst/>
            <a:rect l="l" t="t" r="r" b="b"/>
            <a:pathLst>
              <a:path h="214629">
                <a:moveTo>
                  <a:pt x="0" y="0"/>
                </a:moveTo>
                <a:lnTo>
                  <a:pt x="0" y="214472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22571" y="5552208"/>
            <a:ext cx="166153" cy="166153"/>
          </a:xfrm>
          <a:custGeom>
            <a:avLst/>
            <a:gdLst/>
            <a:ahLst/>
            <a:cxnLst/>
            <a:rect l="l" t="t" r="r" b="b"/>
            <a:pathLst>
              <a:path w="165735" h="165735">
                <a:moveTo>
                  <a:pt x="0" y="0"/>
                </a:moveTo>
                <a:lnTo>
                  <a:pt x="82699" y="165251"/>
                </a:lnTo>
                <a:lnTo>
                  <a:pt x="155638" y="19507"/>
                </a:lnTo>
                <a:lnTo>
                  <a:pt x="82700" y="19507"/>
                </a:lnTo>
                <a:lnTo>
                  <a:pt x="40490" y="14630"/>
                </a:lnTo>
                <a:lnTo>
                  <a:pt x="0" y="0"/>
                </a:lnTo>
                <a:close/>
              </a:path>
              <a:path w="165735" h="165735">
                <a:moveTo>
                  <a:pt x="165400" y="0"/>
                </a:moveTo>
                <a:lnTo>
                  <a:pt x="124910" y="14630"/>
                </a:lnTo>
                <a:lnTo>
                  <a:pt x="82700" y="19507"/>
                </a:lnTo>
                <a:lnTo>
                  <a:pt x="155638" y="19507"/>
                </a:lnTo>
                <a:lnTo>
                  <a:pt x="165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283948" y="3150591"/>
          <a:ext cx="2214095" cy="895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619">
                <a:tc gridSpan="2"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weight</a:t>
                      </a:r>
                      <a:r>
                        <a:rPr sz="2400" b="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00" b="0" spc="20" dirty="0">
                          <a:latin typeface="Calibri Light"/>
                          <a:cs typeface="Calibri Light"/>
                        </a:rPr>
                        <a:t>layer</a:t>
                      </a:r>
                      <a:endParaRPr sz="2400">
                        <a:latin typeface="Calibri Light"/>
                        <a:cs typeface="Calibri Light"/>
                      </a:endParaRPr>
                    </a:p>
                  </a:txBody>
                  <a:tcPr marL="0" marR="0" marT="46472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2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2925"/>
                        </a:lnSpc>
                      </a:pPr>
                      <a:r>
                        <a:rPr sz="2600" b="0" spc="15" dirty="0">
                          <a:latin typeface="Calibri Light"/>
                          <a:cs typeface="Calibri Light"/>
                        </a:rPr>
                        <a:t>relu</a:t>
                      </a:r>
                      <a:endParaRPr sz="26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3575839" y="2824362"/>
            <a:ext cx="1788847" cy="2382158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7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4" y="12020"/>
                </a:lnTo>
                <a:lnTo>
                  <a:pt x="427979" y="17252"/>
                </a:lnTo>
                <a:lnTo>
                  <a:pt x="492360" y="23404"/>
                </a:lnTo>
                <a:lnTo>
                  <a:pt x="554822" y="30466"/>
                </a:lnTo>
                <a:lnTo>
                  <a:pt x="615390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8" y="91420"/>
                </a:lnTo>
                <a:lnTo>
                  <a:pt x="940414" y="104586"/>
                </a:lnTo>
                <a:lnTo>
                  <a:pt x="988419" y="118586"/>
                </a:lnTo>
                <a:lnTo>
                  <a:pt x="1034730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40" y="182729"/>
                </a:lnTo>
                <a:lnTo>
                  <a:pt x="1203519" y="200753"/>
                </a:lnTo>
                <a:lnTo>
                  <a:pt x="1241727" y="219553"/>
                </a:lnTo>
                <a:lnTo>
                  <a:pt x="1278390" y="239119"/>
                </a:lnTo>
                <a:lnTo>
                  <a:pt x="1313532" y="259442"/>
                </a:lnTo>
                <a:lnTo>
                  <a:pt x="1347177" y="280512"/>
                </a:lnTo>
                <a:lnTo>
                  <a:pt x="1379352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2" y="474816"/>
                </a:lnTo>
                <a:lnTo>
                  <a:pt x="1606827" y="530192"/>
                </a:lnTo>
                <a:lnTo>
                  <a:pt x="1643292" y="588133"/>
                </a:lnTo>
                <a:lnTo>
                  <a:pt x="1675068" y="648563"/>
                </a:lnTo>
                <a:lnTo>
                  <a:pt x="1702352" y="711406"/>
                </a:lnTo>
                <a:lnTo>
                  <a:pt x="1725344" y="776584"/>
                </a:lnTo>
                <a:lnTo>
                  <a:pt x="1744243" y="844021"/>
                </a:lnTo>
                <a:lnTo>
                  <a:pt x="1759248" y="913639"/>
                </a:lnTo>
                <a:lnTo>
                  <a:pt x="1770558" y="985362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3" y="1173375"/>
                </a:lnTo>
                <a:lnTo>
                  <a:pt x="1784308" y="1212393"/>
                </a:lnTo>
                <a:lnTo>
                  <a:pt x="1783918" y="1251860"/>
                </a:lnTo>
                <a:lnTo>
                  <a:pt x="1782828" y="1291767"/>
                </a:lnTo>
                <a:lnTo>
                  <a:pt x="1781063" y="1332105"/>
                </a:lnTo>
                <a:lnTo>
                  <a:pt x="1778649" y="1372862"/>
                </a:lnTo>
                <a:lnTo>
                  <a:pt x="1775609" y="1414031"/>
                </a:lnTo>
                <a:lnTo>
                  <a:pt x="1771969" y="1455601"/>
                </a:lnTo>
                <a:lnTo>
                  <a:pt x="1767753" y="1497563"/>
                </a:lnTo>
                <a:lnTo>
                  <a:pt x="1761642" y="1550154"/>
                </a:lnTo>
                <a:lnTo>
                  <a:pt x="1754046" y="1603097"/>
                </a:lnTo>
                <a:lnTo>
                  <a:pt x="1744329" y="1656154"/>
                </a:lnTo>
                <a:lnTo>
                  <a:pt x="1731855" y="1709088"/>
                </a:lnTo>
                <a:lnTo>
                  <a:pt x="1715988" y="1761661"/>
                </a:lnTo>
                <a:lnTo>
                  <a:pt x="1696093" y="1813638"/>
                </a:lnTo>
                <a:lnTo>
                  <a:pt x="1671533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3" y="2010823"/>
                </a:lnTo>
                <a:lnTo>
                  <a:pt x="1513923" y="2056254"/>
                </a:lnTo>
                <a:lnTo>
                  <a:pt x="1456499" y="2099663"/>
                </a:lnTo>
                <a:lnTo>
                  <a:pt x="1390594" y="2140814"/>
                </a:lnTo>
                <a:lnTo>
                  <a:pt x="1354262" y="2160468"/>
                </a:lnTo>
                <a:lnTo>
                  <a:pt x="1315572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4" y="2232255"/>
                </a:lnTo>
                <a:lnTo>
                  <a:pt x="1135634" y="2248345"/>
                </a:lnTo>
                <a:lnTo>
                  <a:pt x="1083958" y="2263633"/>
                </a:lnTo>
                <a:lnTo>
                  <a:pt x="1029446" y="2278090"/>
                </a:lnTo>
                <a:lnTo>
                  <a:pt x="972019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2" y="2327010"/>
                </a:lnTo>
                <a:lnTo>
                  <a:pt x="711569" y="2336865"/>
                </a:lnTo>
                <a:lnTo>
                  <a:pt x="638374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7" y="2365893"/>
                </a:lnTo>
                <a:lnTo>
                  <a:pt x="310876" y="2370404"/>
                </a:lnTo>
                <a:lnTo>
                  <a:pt x="219924" y="2373758"/>
                </a:lnTo>
                <a:lnTo>
                  <a:pt x="125184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75839" y="5123098"/>
            <a:ext cx="166461" cy="165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5479" y="2824361"/>
            <a:ext cx="170609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65204" y="2462507"/>
            <a:ext cx="21580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2427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2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4" y="65545"/>
                </a:lnTo>
                <a:lnTo>
                  <a:pt x="405779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5" y="316011"/>
                </a:lnTo>
                <a:lnTo>
                  <a:pt x="335632" y="329380"/>
                </a:lnTo>
                <a:lnTo>
                  <a:pt x="380559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80" y="164777"/>
                </a:lnTo>
                <a:lnTo>
                  <a:pt x="438981" y="134581"/>
                </a:lnTo>
                <a:lnTo>
                  <a:pt x="425394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2" y="0"/>
                </a:lnTo>
                <a:close/>
              </a:path>
              <a:path w="440690" h="329564">
                <a:moveTo>
                  <a:pt x="105047" y="0"/>
                </a:moveTo>
                <a:lnTo>
                  <a:pt x="60228" y="21117"/>
                </a:lnTo>
                <a:lnTo>
                  <a:pt x="27173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2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7" y="329380"/>
                </a:lnTo>
                <a:lnTo>
                  <a:pt x="109215" y="316011"/>
                </a:lnTo>
                <a:lnTo>
                  <a:pt x="90446" y="307698"/>
                </a:lnTo>
                <a:lnTo>
                  <a:pt x="74249" y="296129"/>
                </a:lnTo>
                <a:lnTo>
                  <a:pt x="49572" y="263226"/>
                </a:lnTo>
                <a:lnTo>
                  <a:pt x="34921" y="218473"/>
                </a:lnTo>
                <a:lnTo>
                  <a:pt x="30038" y="163040"/>
                </a:lnTo>
                <a:lnTo>
                  <a:pt x="31259" y="134938"/>
                </a:lnTo>
                <a:lnTo>
                  <a:pt x="41026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76503" y="5111853"/>
            <a:ext cx="441800" cy="330395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3" y="0"/>
                </a:moveTo>
                <a:lnTo>
                  <a:pt x="330944" y="13369"/>
                </a:lnTo>
                <a:lnTo>
                  <a:pt x="350011" y="21643"/>
                </a:lnTo>
                <a:lnTo>
                  <a:pt x="366408" y="33098"/>
                </a:lnTo>
                <a:lnTo>
                  <a:pt x="391195" y="65545"/>
                </a:lnTo>
                <a:lnTo>
                  <a:pt x="405780" y="109322"/>
                </a:lnTo>
                <a:lnTo>
                  <a:pt x="410641" y="163040"/>
                </a:lnTo>
                <a:lnTo>
                  <a:pt x="409420" y="192091"/>
                </a:lnTo>
                <a:lnTo>
                  <a:pt x="399653" y="242184"/>
                </a:lnTo>
                <a:lnTo>
                  <a:pt x="380055" y="281305"/>
                </a:lnTo>
                <a:lnTo>
                  <a:pt x="350233" y="307698"/>
                </a:lnTo>
                <a:lnTo>
                  <a:pt x="331464" y="316011"/>
                </a:lnTo>
                <a:lnTo>
                  <a:pt x="335633" y="329380"/>
                </a:lnTo>
                <a:lnTo>
                  <a:pt x="380560" y="308306"/>
                </a:lnTo>
                <a:lnTo>
                  <a:pt x="413593" y="271821"/>
                </a:lnTo>
                <a:lnTo>
                  <a:pt x="433908" y="222965"/>
                </a:lnTo>
                <a:lnTo>
                  <a:pt x="440679" y="164777"/>
                </a:lnTo>
                <a:lnTo>
                  <a:pt x="438981" y="134581"/>
                </a:lnTo>
                <a:lnTo>
                  <a:pt x="425395" y="81058"/>
                </a:lnTo>
                <a:lnTo>
                  <a:pt x="398449" y="37488"/>
                </a:lnTo>
                <a:lnTo>
                  <a:pt x="359512" y="8621"/>
                </a:lnTo>
                <a:lnTo>
                  <a:pt x="335633" y="0"/>
                </a:lnTo>
                <a:close/>
              </a:path>
              <a:path w="440689" h="329564">
                <a:moveTo>
                  <a:pt x="105048" y="0"/>
                </a:moveTo>
                <a:lnTo>
                  <a:pt x="60229" y="21117"/>
                </a:lnTo>
                <a:lnTo>
                  <a:pt x="27174" y="57732"/>
                </a:lnTo>
                <a:lnTo>
                  <a:pt x="6793" y="106675"/>
                </a:lnTo>
                <a:lnTo>
                  <a:pt x="0" y="164777"/>
                </a:lnTo>
                <a:lnTo>
                  <a:pt x="1693" y="195037"/>
                </a:lnTo>
                <a:lnTo>
                  <a:pt x="15236" y="248560"/>
                </a:lnTo>
                <a:lnTo>
                  <a:pt x="42116" y="291990"/>
                </a:lnTo>
                <a:lnTo>
                  <a:pt x="81097" y="320769"/>
                </a:lnTo>
                <a:lnTo>
                  <a:pt x="105048" y="329380"/>
                </a:lnTo>
                <a:lnTo>
                  <a:pt x="109214" y="316011"/>
                </a:lnTo>
                <a:lnTo>
                  <a:pt x="90446" y="307698"/>
                </a:lnTo>
                <a:lnTo>
                  <a:pt x="74250" y="296129"/>
                </a:lnTo>
                <a:lnTo>
                  <a:pt x="49573" y="263226"/>
                </a:lnTo>
                <a:lnTo>
                  <a:pt x="34922" y="218473"/>
                </a:lnTo>
                <a:lnTo>
                  <a:pt x="30039" y="163040"/>
                </a:lnTo>
                <a:lnTo>
                  <a:pt x="31260" y="134938"/>
                </a:lnTo>
                <a:lnTo>
                  <a:pt x="41027" y="86191"/>
                </a:lnTo>
                <a:lnTo>
                  <a:pt x="60657" y="47732"/>
                </a:lnTo>
                <a:lnTo>
                  <a:pt x="90739" y="21643"/>
                </a:lnTo>
                <a:lnTo>
                  <a:pt x="109736" y="13369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59204" y="3749728"/>
            <a:ext cx="1003918" cy="81506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identity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637" algn="ctr" defTabSz="916712">
              <a:spcBef>
                <a:spcPts val="20"/>
              </a:spcBef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8260" y="5024644"/>
            <a:ext cx="285197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𝐻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1147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34036" y="5024644"/>
            <a:ext cx="61304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=</a:t>
            </a:r>
            <a:r>
              <a:rPr sz="2807" spc="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85223" y="5024644"/>
            <a:ext cx="215808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05380" y="5024644"/>
            <a:ext cx="559572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28"/>
              </a:lnSpc>
            </a:pP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+</a:t>
            </a:r>
            <a:r>
              <a:rPr sz="2807" spc="-100" dirty="0">
                <a:solidFill>
                  <a:prstClr val="black"/>
                </a:solidFill>
                <a:latin typeface="Cambria Math"/>
                <a:cs typeface="Cambria Math"/>
              </a:rPr>
              <a:t> 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45882" y="5312945"/>
            <a:ext cx="569121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183"/>
              </a:lnSpc>
            </a:pPr>
            <a:r>
              <a:rPr sz="2657" spc="15" dirty="0">
                <a:solidFill>
                  <a:prstClr val="black"/>
                </a:solidFill>
                <a:latin typeface="Calibri Light"/>
                <a:cs typeface="Calibri Light"/>
              </a:rPr>
              <a:t>re</a:t>
            </a:r>
            <a:r>
              <a:rPr sz="2657" spc="25" dirty="0">
                <a:solidFill>
                  <a:prstClr val="black"/>
                </a:solidFill>
                <a:latin typeface="Calibri Light"/>
                <a:cs typeface="Calibri Light"/>
              </a:rPr>
              <a:t>l</a:t>
            </a:r>
            <a:r>
              <a:rPr sz="2657" spc="10" dirty="0">
                <a:solidFill>
                  <a:prstClr val="black"/>
                </a:solidFill>
                <a:latin typeface="Calibri Light"/>
                <a:cs typeface="Calibri Light"/>
              </a:rPr>
              <a:t>u</a:t>
            </a:r>
            <a:endParaRPr sz="2657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134496" y="3701763"/>
            <a:ext cx="74673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86" dirty="0">
                <a:solidFill>
                  <a:prstClr val="black"/>
                </a:solidFill>
                <a:latin typeface="Cambria Math"/>
                <a:cs typeface="Cambria Math"/>
              </a:rPr>
              <a:t>𝐹</a:t>
            </a:r>
            <a:r>
              <a:rPr sz="2807" spc="35" dirty="0">
                <a:solidFill>
                  <a:prstClr val="black"/>
                </a:solidFill>
                <a:latin typeface="Cambria Math"/>
                <a:cs typeface="Cambria Math"/>
              </a:rPr>
              <a:t>(</a:t>
            </a:r>
            <a:r>
              <a:rPr sz="2807" spc="5" dirty="0">
                <a:solidFill>
                  <a:prstClr val="black"/>
                </a:solidFill>
                <a:latin typeface="Cambria Math"/>
                <a:cs typeface="Cambria Math"/>
              </a:rPr>
              <a:t>𝑥</a:t>
            </a:r>
            <a:r>
              <a:rPr sz="2807" dirty="0">
                <a:solidFill>
                  <a:prstClr val="black"/>
                </a:solidFill>
                <a:latin typeface="Cambria Math"/>
                <a:cs typeface="Cambria Math"/>
              </a:rPr>
              <a:t>)</a:t>
            </a:r>
            <a:endParaRPr sz="2807">
              <a:solidFill>
                <a:prstClr val="black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4847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968" y="613487"/>
            <a:ext cx="4538959" cy="1685430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477454" defTabSz="916712">
              <a:spcBef>
                <a:spcPts val="100"/>
              </a:spcBef>
            </a:pPr>
            <a:r>
              <a:rPr sz="4411" spc="-5" dirty="0">
                <a:solidFill>
                  <a:prstClr val="black"/>
                </a:solidFill>
                <a:latin typeface="Calibri Light"/>
                <a:cs typeface="Calibri Light"/>
              </a:rPr>
              <a:t>Network</a:t>
            </a:r>
            <a:r>
              <a:rPr sz="4411" spc="-96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4411" spc="10" dirty="0">
                <a:solidFill>
                  <a:prstClr val="black"/>
                </a:solidFill>
                <a:latin typeface="Calibri Light"/>
                <a:cs typeface="Calibri Light"/>
              </a:rPr>
              <a:t>“Design”</a:t>
            </a:r>
            <a:endParaRPr sz="4411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0" indent="-229177" defTabSz="916712">
              <a:spcBef>
                <a:spcPts val="3945"/>
              </a:spcBef>
              <a:buFont typeface="Arial"/>
              <a:buChar char="•"/>
              <a:tabLst>
                <a:tab pos="241910" algn="l"/>
              </a:tabLst>
            </a:pPr>
            <a:r>
              <a:rPr sz="3208" spc="-15" dirty="0">
                <a:solidFill>
                  <a:prstClr val="black"/>
                </a:solidFill>
                <a:latin typeface="Calibri"/>
                <a:cs typeface="Calibri"/>
              </a:rPr>
              <a:t>Keep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it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 simple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969" y="2710521"/>
            <a:ext cx="4485485" cy="1738505"/>
          </a:xfrm>
          <a:prstGeom prst="rect">
            <a:avLst/>
          </a:prstGeom>
        </p:spPr>
        <p:txBody>
          <a:bodyPr vert="horz" wrap="square" lIns="0" tIns="56658" rIns="0" bIns="0" rtlCol="0">
            <a:spAutoFit/>
          </a:bodyPr>
          <a:lstStyle/>
          <a:p>
            <a:pPr marL="241910" indent="-229177" defTabSz="916712">
              <a:spcBef>
                <a:spcPts val="446"/>
              </a:spcBef>
              <a:buFont typeface="Arial"/>
              <a:buChar char="•"/>
              <a:tabLst>
                <a:tab pos="241910" algn="l"/>
              </a:tabLst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Our basic </a:t>
            </a:r>
            <a:r>
              <a:rPr sz="3208" dirty="0">
                <a:solidFill>
                  <a:prstClr val="black"/>
                </a:solidFill>
                <a:latin typeface="Calibri"/>
                <a:cs typeface="Calibri"/>
              </a:rPr>
              <a:t>design</a:t>
            </a:r>
            <a:r>
              <a:rPr sz="3208" spc="-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srgbClr val="7F7F7F"/>
                </a:solidFill>
                <a:latin typeface="Calibri"/>
                <a:cs typeface="Calibri"/>
              </a:rPr>
              <a:t>(VGG-style)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260"/>
              </a:spcBef>
              <a:buFont typeface="Arial"/>
              <a:buChar char="•"/>
              <a:tabLst>
                <a:tab pos="700265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3x3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conv</a:t>
            </a:r>
            <a:r>
              <a:rPr sz="2406" spc="-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spc="-15" dirty="0">
                <a:solidFill>
                  <a:prstClr val="black"/>
                </a:solidFill>
                <a:latin typeface="Calibri"/>
                <a:cs typeface="Calibri"/>
              </a:rPr>
              <a:t>(almost)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220"/>
              </a:spcBef>
              <a:buFont typeface="Arial"/>
              <a:buChar char="•"/>
              <a:tabLst>
                <a:tab pos="700265" algn="l"/>
                <a:tab pos="2520320" algn="l"/>
              </a:tabLst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spatial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35" dirty="0">
                <a:solidFill>
                  <a:prstClr val="black"/>
                </a:solidFill>
                <a:latin typeface="Calibri"/>
                <a:cs typeface="Calibri"/>
              </a:rPr>
              <a:t>size</a:t>
            </a:r>
            <a:r>
              <a:rPr sz="2406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/2	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=&gt; # filters</a:t>
            </a:r>
            <a:r>
              <a:rPr sz="2406" spc="-1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x2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120"/>
              </a:spcBef>
              <a:buFont typeface="Arial"/>
              <a:buChar char="•"/>
              <a:tabLst>
                <a:tab pos="700265" algn="l"/>
              </a:tabLst>
            </a:pPr>
            <a:r>
              <a:rPr sz="2406" spc="15" dirty="0">
                <a:solidFill>
                  <a:srgbClr val="C00000"/>
                </a:solidFill>
                <a:latin typeface="Calibri"/>
                <a:cs typeface="Calibri"/>
              </a:rPr>
              <a:t>Simple </a:t>
            </a:r>
            <a:r>
              <a:rPr sz="2406" spc="5" dirty="0">
                <a:solidFill>
                  <a:srgbClr val="C00000"/>
                </a:solidFill>
                <a:latin typeface="Calibri"/>
                <a:cs typeface="Calibri"/>
              </a:rPr>
              <a:t>design; just</a:t>
            </a:r>
            <a:r>
              <a:rPr sz="2406" spc="-3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srgbClr val="C00000"/>
                </a:solidFill>
                <a:latin typeface="Calibri"/>
                <a:cs typeface="Calibri"/>
              </a:rPr>
              <a:t>deep!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36526" y="160907"/>
            <a:ext cx="681799" cy="84767"/>
          </a:xfrm>
          <a:prstGeom prst="rect">
            <a:avLst/>
          </a:prstGeom>
          <a:solidFill>
            <a:srgbClr val="FDEBDD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649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4410" y="328962"/>
            <a:ext cx="245728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pool,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38174" y="51942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38174" y="698749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78894" y="619033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48545" y="6382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78894" y="439708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48545" y="45903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8174" y="878076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38174" y="105740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78894" y="977687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48545" y="9968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78894" y="79836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48545" y="81755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39820" y="1236728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39820" y="1415916"/>
            <a:ext cx="681799" cy="85410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64244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480543" y="133634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50195" y="135553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80543" y="1157014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50195" y="117620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38174" y="1595244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38174" y="1774570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478894" y="169485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448545" y="171404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478894" y="1515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48545" y="153485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39820" y="1953897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39820" y="2133223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80543" y="2053508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50195" y="207270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2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480543" y="187418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450195" y="189337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39820" y="2312411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39820" y="2491737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480543" y="24120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450195" y="243135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480543" y="223283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450195" y="22520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41466" y="2671065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141466" y="2850392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482192" y="277067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451844" y="278986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9" y="7125"/>
                </a:lnTo>
                <a:lnTo>
                  <a:pt x="30267" y="7125"/>
                </a:lnTo>
                <a:lnTo>
                  <a:pt x="1481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44"/>
                </a:lnTo>
                <a:lnTo>
                  <a:pt x="30267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82192" y="259134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451844" y="26106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7020" y="7022"/>
                </a:lnTo>
                <a:lnTo>
                  <a:pt x="30267" y="7022"/>
                </a:lnTo>
                <a:lnTo>
                  <a:pt x="14815" y="5267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267"/>
                </a:lnTo>
                <a:lnTo>
                  <a:pt x="30267" y="7022"/>
                </a:lnTo>
                <a:lnTo>
                  <a:pt x="57020" y="7022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39820" y="3029719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39820" y="320904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480543" y="31293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450195" y="314852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480543" y="2950003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450195" y="296919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138174" y="3388232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138174" y="356756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478894" y="348784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448545" y="350717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478894" y="330865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448545" y="33278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278" y="7126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138174" y="3746886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138174" y="3926213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478894" y="384649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448545" y="386568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478894" y="366717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448545" y="368636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139820" y="410554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139820" y="4284865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480543" y="420515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450195" y="422434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80543" y="40258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450195" y="404501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138174" y="4464053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38174" y="4643381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478894" y="456366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448545" y="458299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478894" y="438447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448545" y="440366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139820" y="4822707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139820" y="500203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480543" y="49223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450195" y="494150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80543" y="474299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450195" y="476218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139820" y="518130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139820" y="53606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80543" y="528091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450195" y="530014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480543" y="510164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450195" y="512083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4"/>
                </a:lnTo>
                <a:lnTo>
                  <a:pt x="56967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44"/>
                </a:lnTo>
                <a:lnTo>
                  <a:pt x="30272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141466" y="55399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141466" y="571921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482192" y="5639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451844" y="565874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9" y="7126"/>
                </a:lnTo>
                <a:lnTo>
                  <a:pt x="30267" y="7126"/>
                </a:lnTo>
                <a:lnTo>
                  <a:pt x="1481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44"/>
                </a:lnTo>
                <a:lnTo>
                  <a:pt x="30267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482192" y="54602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451844" y="54794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4" y="7115"/>
                </a:lnTo>
                <a:lnTo>
                  <a:pt x="30267" y="7115"/>
                </a:lnTo>
                <a:lnTo>
                  <a:pt x="14815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2" y="5336"/>
                </a:lnTo>
                <a:lnTo>
                  <a:pt x="30267" y="7115"/>
                </a:lnTo>
                <a:lnTo>
                  <a:pt x="56974" y="711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139820" y="589851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139820" y="607782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480543" y="599812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450195" y="601735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480543" y="581882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450195" y="583805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1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23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477244" y="2605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446897" y="27971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278" y="7125"/>
                </a:lnTo>
                <a:lnTo>
                  <a:pt x="14823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44"/>
                </a:lnTo>
                <a:lnTo>
                  <a:pt x="30278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477244" y="617743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446897" y="619665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74" y="7115"/>
                </a:lnTo>
                <a:lnTo>
                  <a:pt x="30278" y="7115"/>
                </a:lnTo>
                <a:lnTo>
                  <a:pt x="14823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30" y="5336"/>
                </a:lnTo>
                <a:lnTo>
                  <a:pt x="30278" y="7115"/>
                </a:lnTo>
                <a:lnTo>
                  <a:pt x="56974" y="711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345446" y="6245882"/>
            <a:ext cx="263552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avg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472312" y="635673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441962" y="637595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7"/>
                </a:lnTo>
                <a:lnTo>
                  <a:pt x="56969" y="7126"/>
                </a:lnTo>
                <a:lnTo>
                  <a:pt x="30272" y="7126"/>
                </a:lnTo>
                <a:lnTo>
                  <a:pt x="14821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24" y="5344"/>
                </a:lnTo>
                <a:lnTo>
                  <a:pt x="30272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131588" y="6436425"/>
            <a:ext cx="681799" cy="84767"/>
          </a:xfrm>
          <a:prstGeom prst="rect">
            <a:avLst/>
          </a:prstGeom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469920" y="5858668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0"/>
                </a:lnTo>
                <a:lnTo>
                  <a:pt x="188651" y="4187"/>
                </a:lnTo>
                <a:lnTo>
                  <a:pt x="267752" y="9298"/>
                </a:lnTo>
                <a:lnTo>
                  <a:pt x="337378" y="16312"/>
                </a:lnTo>
                <a:lnTo>
                  <a:pt x="398035" y="25147"/>
                </a:lnTo>
                <a:lnTo>
                  <a:pt x="450232" y="35721"/>
                </a:lnTo>
                <a:lnTo>
                  <a:pt x="494473" y="47952"/>
                </a:lnTo>
                <a:lnTo>
                  <a:pt x="531265" y="61759"/>
                </a:lnTo>
                <a:lnTo>
                  <a:pt x="584530" y="93772"/>
                </a:lnTo>
                <a:lnTo>
                  <a:pt x="614080" y="131104"/>
                </a:lnTo>
                <a:lnTo>
                  <a:pt x="623965" y="173103"/>
                </a:lnTo>
                <a:lnTo>
                  <a:pt x="622800" y="195647"/>
                </a:lnTo>
                <a:lnTo>
                  <a:pt x="608544" y="245230"/>
                </a:lnTo>
                <a:lnTo>
                  <a:pt x="568932" y="283327"/>
                </a:lnTo>
                <a:lnTo>
                  <a:pt x="513330" y="306057"/>
                </a:lnTo>
                <a:lnTo>
                  <a:pt x="473561" y="316121"/>
                </a:lnTo>
                <a:lnTo>
                  <a:pt x="424387" y="325095"/>
                </a:lnTo>
                <a:lnTo>
                  <a:pt x="364738" y="332812"/>
                </a:lnTo>
                <a:lnTo>
                  <a:pt x="293545" y="339105"/>
                </a:lnTo>
                <a:lnTo>
                  <a:pt x="209738" y="343806"/>
                </a:lnTo>
                <a:lnTo>
                  <a:pt x="112246" y="346749"/>
                </a:lnTo>
                <a:lnTo>
                  <a:pt x="0" y="347768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0093595" y="6019800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2"/>
                </a:moveTo>
                <a:lnTo>
                  <a:pt x="5183" y="8392"/>
                </a:lnTo>
              </a:path>
            </a:pathLst>
          </a:custGeom>
          <a:ln w="167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0063248" y="600980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468285" y="5500070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4" y="1060"/>
                </a:lnTo>
                <a:lnTo>
                  <a:pt x="188642" y="4186"/>
                </a:lnTo>
                <a:lnTo>
                  <a:pt x="267739" y="9297"/>
                </a:lnTo>
                <a:lnTo>
                  <a:pt x="337361" y="16310"/>
                </a:lnTo>
                <a:lnTo>
                  <a:pt x="398017" y="25144"/>
                </a:lnTo>
                <a:lnTo>
                  <a:pt x="450210" y="35718"/>
                </a:lnTo>
                <a:lnTo>
                  <a:pt x="494450" y="47948"/>
                </a:lnTo>
                <a:lnTo>
                  <a:pt x="531241" y="61754"/>
                </a:lnTo>
                <a:lnTo>
                  <a:pt x="584504" y="93766"/>
                </a:lnTo>
                <a:lnTo>
                  <a:pt x="614052" y="131099"/>
                </a:lnTo>
                <a:lnTo>
                  <a:pt x="623937" y="173099"/>
                </a:lnTo>
                <a:lnTo>
                  <a:pt x="622772" y="195645"/>
                </a:lnTo>
                <a:lnTo>
                  <a:pt x="608516" y="245230"/>
                </a:lnTo>
                <a:lnTo>
                  <a:pt x="568905" y="283327"/>
                </a:lnTo>
                <a:lnTo>
                  <a:pt x="513305" y="306058"/>
                </a:lnTo>
                <a:lnTo>
                  <a:pt x="473538" y="316122"/>
                </a:lnTo>
                <a:lnTo>
                  <a:pt x="424366" y="325095"/>
                </a:lnTo>
                <a:lnTo>
                  <a:pt x="364721" y="332812"/>
                </a:lnTo>
                <a:lnTo>
                  <a:pt x="293531" y="339105"/>
                </a:lnTo>
                <a:lnTo>
                  <a:pt x="209727" y="343806"/>
                </a:lnTo>
                <a:lnTo>
                  <a:pt x="112240" y="346750"/>
                </a:lnTo>
                <a:lnTo>
                  <a:pt x="0" y="347768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091932" y="5661203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85"/>
                </a:moveTo>
                <a:lnTo>
                  <a:pt x="5183" y="8385"/>
                </a:lnTo>
              </a:path>
            </a:pathLst>
          </a:custGeom>
          <a:ln w="167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061585" y="565120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73" y="7115"/>
                </a:lnTo>
                <a:lnTo>
                  <a:pt x="30272" y="7115"/>
                </a:lnTo>
                <a:lnTo>
                  <a:pt x="14825" y="5336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19" y="5336"/>
                </a:lnTo>
                <a:lnTo>
                  <a:pt x="30272" y="7115"/>
                </a:lnTo>
                <a:lnTo>
                  <a:pt x="56973" y="711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469920" y="5141403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3"/>
                </a:lnTo>
                <a:lnTo>
                  <a:pt x="337378" y="16321"/>
                </a:lnTo>
                <a:lnTo>
                  <a:pt x="398035" y="25160"/>
                </a:lnTo>
                <a:lnTo>
                  <a:pt x="450232" y="35739"/>
                </a:lnTo>
                <a:lnTo>
                  <a:pt x="494473" y="47975"/>
                </a:lnTo>
                <a:lnTo>
                  <a:pt x="531265" y="61787"/>
                </a:lnTo>
                <a:lnTo>
                  <a:pt x="584530" y="93810"/>
                </a:lnTo>
                <a:lnTo>
                  <a:pt x="614080" y="131151"/>
                </a:lnTo>
                <a:lnTo>
                  <a:pt x="623965" y="173155"/>
                </a:lnTo>
                <a:lnTo>
                  <a:pt x="622800" y="195701"/>
                </a:lnTo>
                <a:lnTo>
                  <a:pt x="608544" y="245285"/>
                </a:lnTo>
                <a:lnTo>
                  <a:pt x="568932" y="283382"/>
                </a:lnTo>
                <a:lnTo>
                  <a:pt x="513330" y="306112"/>
                </a:lnTo>
                <a:lnTo>
                  <a:pt x="473561" y="316176"/>
                </a:lnTo>
                <a:lnTo>
                  <a:pt x="424387" y="325150"/>
                </a:lnTo>
                <a:lnTo>
                  <a:pt x="364738" y="332867"/>
                </a:lnTo>
                <a:lnTo>
                  <a:pt x="293545" y="339160"/>
                </a:lnTo>
                <a:lnTo>
                  <a:pt x="209738" y="343861"/>
                </a:lnTo>
                <a:lnTo>
                  <a:pt x="112246" y="346804"/>
                </a:lnTo>
                <a:lnTo>
                  <a:pt x="0" y="347823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0093595" y="5302592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2"/>
                </a:moveTo>
                <a:lnTo>
                  <a:pt x="5183" y="8392"/>
                </a:lnTo>
              </a:path>
            </a:pathLst>
          </a:custGeom>
          <a:ln w="1678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0063248" y="529259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469920" y="4782888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093595" y="4943993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0063248" y="493405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471569" y="4424235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0095120" y="4585341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064773" y="457540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469920" y="4065582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4"/>
                </a:lnTo>
                <a:lnTo>
                  <a:pt x="337378" y="16322"/>
                </a:lnTo>
                <a:lnTo>
                  <a:pt x="398035" y="25162"/>
                </a:lnTo>
                <a:lnTo>
                  <a:pt x="450232" y="35741"/>
                </a:lnTo>
                <a:lnTo>
                  <a:pt x="494473" y="47979"/>
                </a:lnTo>
                <a:lnTo>
                  <a:pt x="531265" y="61794"/>
                </a:lnTo>
                <a:lnTo>
                  <a:pt x="584530" y="93823"/>
                </a:lnTo>
                <a:lnTo>
                  <a:pt x="614080" y="131174"/>
                </a:lnTo>
                <a:lnTo>
                  <a:pt x="623965" y="173192"/>
                </a:lnTo>
                <a:lnTo>
                  <a:pt x="622800" y="195747"/>
                </a:lnTo>
                <a:lnTo>
                  <a:pt x="608544" y="245337"/>
                </a:lnTo>
                <a:lnTo>
                  <a:pt x="568932" y="283425"/>
                </a:lnTo>
                <a:lnTo>
                  <a:pt x="513330" y="306147"/>
                </a:lnTo>
                <a:lnTo>
                  <a:pt x="473561" y="316207"/>
                </a:lnTo>
                <a:lnTo>
                  <a:pt x="424387" y="325176"/>
                </a:lnTo>
                <a:lnTo>
                  <a:pt x="364738" y="332889"/>
                </a:lnTo>
                <a:lnTo>
                  <a:pt x="293545" y="339178"/>
                </a:lnTo>
                <a:lnTo>
                  <a:pt x="209738" y="343877"/>
                </a:lnTo>
                <a:lnTo>
                  <a:pt x="112246" y="346819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0093595" y="4226825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0063248" y="421674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471569" y="3707067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59"/>
                </a:lnTo>
                <a:lnTo>
                  <a:pt x="188616" y="4183"/>
                </a:lnTo>
                <a:lnTo>
                  <a:pt x="267707" y="9291"/>
                </a:lnTo>
                <a:lnTo>
                  <a:pt x="337328" y="16300"/>
                </a:lnTo>
                <a:lnTo>
                  <a:pt x="397984" y="25130"/>
                </a:lnTo>
                <a:lnTo>
                  <a:pt x="450182" y="35698"/>
                </a:lnTo>
                <a:lnTo>
                  <a:pt x="494427" y="47923"/>
                </a:lnTo>
                <a:lnTo>
                  <a:pt x="531226" y="61725"/>
                </a:lnTo>
                <a:lnTo>
                  <a:pt x="584507" y="93729"/>
                </a:lnTo>
                <a:lnTo>
                  <a:pt x="614074" y="131058"/>
                </a:lnTo>
                <a:lnTo>
                  <a:pt x="623973" y="173061"/>
                </a:lnTo>
                <a:lnTo>
                  <a:pt x="622812" y="195611"/>
                </a:lnTo>
                <a:lnTo>
                  <a:pt x="608507" y="245200"/>
                </a:lnTo>
                <a:lnTo>
                  <a:pt x="568850" y="283287"/>
                </a:lnTo>
                <a:lnTo>
                  <a:pt x="513239" y="306009"/>
                </a:lnTo>
                <a:lnTo>
                  <a:pt x="473471" y="316069"/>
                </a:lnTo>
                <a:lnTo>
                  <a:pt x="424303" y="325039"/>
                </a:lnTo>
                <a:lnTo>
                  <a:pt x="364663" y="332751"/>
                </a:lnTo>
                <a:lnTo>
                  <a:pt x="293483" y="339041"/>
                </a:lnTo>
                <a:lnTo>
                  <a:pt x="209692" y="343739"/>
                </a:lnTo>
                <a:lnTo>
                  <a:pt x="112221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095120" y="3868173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0064773" y="385823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9471569" y="3348415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095120" y="3509520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0064773" y="349957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69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9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9469920" y="2989899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79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0093595" y="3151004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063248" y="314092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9468285" y="2631246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4" y="1059"/>
                </a:lnTo>
                <a:lnTo>
                  <a:pt x="188642" y="4183"/>
                </a:lnTo>
                <a:lnTo>
                  <a:pt x="267739" y="9291"/>
                </a:lnTo>
                <a:lnTo>
                  <a:pt x="337361" y="16300"/>
                </a:lnTo>
                <a:lnTo>
                  <a:pt x="398017" y="25130"/>
                </a:lnTo>
                <a:lnTo>
                  <a:pt x="450210" y="35698"/>
                </a:lnTo>
                <a:lnTo>
                  <a:pt x="494450" y="47923"/>
                </a:lnTo>
                <a:lnTo>
                  <a:pt x="531241" y="61725"/>
                </a:lnTo>
                <a:lnTo>
                  <a:pt x="584504" y="93729"/>
                </a:lnTo>
                <a:lnTo>
                  <a:pt x="614052" y="131058"/>
                </a:lnTo>
                <a:lnTo>
                  <a:pt x="623937" y="173061"/>
                </a:lnTo>
                <a:lnTo>
                  <a:pt x="622772" y="195611"/>
                </a:lnTo>
                <a:lnTo>
                  <a:pt x="608516" y="245200"/>
                </a:lnTo>
                <a:lnTo>
                  <a:pt x="568905" y="283288"/>
                </a:lnTo>
                <a:lnTo>
                  <a:pt x="513305" y="306010"/>
                </a:lnTo>
                <a:lnTo>
                  <a:pt x="473538" y="316069"/>
                </a:lnTo>
                <a:lnTo>
                  <a:pt x="424366" y="325039"/>
                </a:lnTo>
                <a:lnTo>
                  <a:pt x="364721" y="332752"/>
                </a:lnTo>
                <a:lnTo>
                  <a:pt x="293531" y="339041"/>
                </a:lnTo>
                <a:lnTo>
                  <a:pt x="209727" y="343740"/>
                </a:lnTo>
                <a:lnTo>
                  <a:pt x="112240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091932" y="2792352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0061585" y="278241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72" y="7125"/>
                </a:lnTo>
                <a:lnTo>
                  <a:pt x="14825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19" y="5344"/>
                </a:lnTo>
                <a:lnTo>
                  <a:pt x="30272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9469920" y="2272594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3"/>
                </a:lnTo>
                <a:lnTo>
                  <a:pt x="337378" y="16319"/>
                </a:lnTo>
                <a:lnTo>
                  <a:pt x="398035" y="25157"/>
                </a:lnTo>
                <a:lnTo>
                  <a:pt x="450232" y="35734"/>
                </a:lnTo>
                <a:lnTo>
                  <a:pt x="494473" y="47968"/>
                </a:lnTo>
                <a:lnTo>
                  <a:pt x="531265" y="61776"/>
                </a:lnTo>
                <a:lnTo>
                  <a:pt x="584530" y="93789"/>
                </a:lnTo>
                <a:lnTo>
                  <a:pt x="614080" y="131116"/>
                </a:lnTo>
                <a:lnTo>
                  <a:pt x="623965" y="173100"/>
                </a:lnTo>
                <a:lnTo>
                  <a:pt x="622800" y="195633"/>
                </a:lnTo>
                <a:lnTo>
                  <a:pt x="608544" y="245207"/>
                </a:lnTo>
                <a:lnTo>
                  <a:pt x="568932" y="283327"/>
                </a:lnTo>
                <a:lnTo>
                  <a:pt x="513330" y="306078"/>
                </a:lnTo>
                <a:lnTo>
                  <a:pt x="473561" y="316152"/>
                </a:lnTo>
                <a:lnTo>
                  <a:pt x="424387" y="325136"/>
                </a:lnTo>
                <a:lnTo>
                  <a:pt x="364738" y="332862"/>
                </a:lnTo>
                <a:lnTo>
                  <a:pt x="293545" y="339162"/>
                </a:lnTo>
                <a:lnTo>
                  <a:pt x="209738" y="343870"/>
                </a:lnTo>
                <a:lnTo>
                  <a:pt x="112246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0093595" y="2433699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0063248" y="242376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9469920" y="1914078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59"/>
                </a:lnTo>
                <a:lnTo>
                  <a:pt x="188651" y="4183"/>
                </a:lnTo>
                <a:lnTo>
                  <a:pt x="267752" y="9291"/>
                </a:lnTo>
                <a:lnTo>
                  <a:pt x="337378" y="16300"/>
                </a:lnTo>
                <a:lnTo>
                  <a:pt x="398035" y="25130"/>
                </a:lnTo>
                <a:lnTo>
                  <a:pt x="450232" y="35698"/>
                </a:lnTo>
                <a:lnTo>
                  <a:pt x="494473" y="47923"/>
                </a:lnTo>
                <a:lnTo>
                  <a:pt x="531265" y="61725"/>
                </a:lnTo>
                <a:lnTo>
                  <a:pt x="584530" y="93729"/>
                </a:lnTo>
                <a:lnTo>
                  <a:pt x="614080" y="131058"/>
                </a:lnTo>
                <a:lnTo>
                  <a:pt x="623965" y="173061"/>
                </a:lnTo>
                <a:lnTo>
                  <a:pt x="622800" y="195611"/>
                </a:lnTo>
                <a:lnTo>
                  <a:pt x="608544" y="245200"/>
                </a:lnTo>
                <a:lnTo>
                  <a:pt x="568932" y="283287"/>
                </a:lnTo>
                <a:lnTo>
                  <a:pt x="513330" y="306009"/>
                </a:lnTo>
                <a:lnTo>
                  <a:pt x="473561" y="316069"/>
                </a:lnTo>
                <a:lnTo>
                  <a:pt x="424387" y="325039"/>
                </a:lnTo>
                <a:lnTo>
                  <a:pt x="364738" y="332751"/>
                </a:lnTo>
                <a:lnTo>
                  <a:pt x="293545" y="339041"/>
                </a:lnTo>
                <a:lnTo>
                  <a:pt x="209738" y="343739"/>
                </a:lnTo>
                <a:lnTo>
                  <a:pt x="112246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0093595" y="2075183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0063248" y="206510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8" y="7125"/>
                </a:lnTo>
                <a:lnTo>
                  <a:pt x="30220" y="7125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5"/>
                </a:lnTo>
                <a:lnTo>
                  <a:pt x="56968" y="7125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9471569" y="1555425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0"/>
                </a:lnTo>
                <a:lnTo>
                  <a:pt x="568850" y="283288"/>
                </a:lnTo>
                <a:lnTo>
                  <a:pt x="513239" y="306010"/>
                </a:lnTo>
                <a:lnTo>
                  <a:pt x="473471" y="316070"/>
                </a:lnTo>
                <a:lnTo>
                  <a:pt x="424303" y="325039"/>
                </a:lnTo>
                <a:lnTo>
                  <a:pt x="364663" y="332752"/>
                </a:lnTo>
                <a:lnTo>
                  <a:pt x="293483" y="339042"/>
                </a:lnTo>
                <a:lnTo>
                  <a:pt x="209692" y="343741"/>
                </a:lnTo>
                <a:lnTo>
                  <a:pt x="112221" y="346682"/>
                </a:lnTo>
                <a:lnTo>
                  <a:pt x="0" y="347700"/>
                </a:lnTo>
              </a:path>
            </a:pathLst>
          </a:custGeom>
          <a:ln w="1033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0095120" y="1716530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0064773" y="170659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9469920" y="1196772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69" y="1061"/>
                </a:lnTo>
                <a:lnTo>
                  <a:pt x="188651" y="4189"/>
                </a:lnTo>
                <a:lnTo>
                  <a:pt x="267752" y="9304"/>
                </a:lnTo>
                <a:lnTo>
                  <a:pt x="337378" y="16322"/>
                </a:lnTo>
                <a:lnTo>
                  <a:pt x="398035" y="25162"/>
                </a:lnTo>
                <a:lnTo>
                  <a:pt x="450232" y="35741"/>
                </a:lnTo>
                <a:lnTo>
                  <a:pt x="494473" y="47979"/>
                </a:lnTo>
                <a:lnTo>
                  <a:pt x="531265" y="61794"/>
                </a:lnTo>
                <a:lnTo>
                  <a:pt x="584530" y="93823"/>
                </a:lnTo>
                <a:lnTo>
                  <a:pt x="614080" y="131174"/>
                </a:lnTo>
                <a:lnTo>
                  <a:pt x="623965" y="173192"/>
                </a:lnTo>
                <a:lnTo>
                  <a:pt x="622800" y="195747"/>
                </a:lnTo>
                <a:lnTo>
                  <a:pt x="608544" y="245337"/>
                </a:lnTo>
                <a:lnTo>
                  <a:pt x="568932" y="283425"/>
                </a:lnTo>
                <a:lnTo>
                  <a:pt x="513330" y="306147"/>
                </a:lnTo>
                <a:lnTo>
                  <a:pt x="473561" y="316207"/>
                </a:lnTo>
                <a:lnTo>
                  <a:pt x="424387" y="325176"/>
                </a:lnTo>
                <a:lnTo>
                  <a:pt x="364738" y="332889"/>
                </a:lnTo>
                <a:lnTo>
                  <a:pt x="293545" y="339178"/>
                </a:lnTo>
                <a:lnTo>
                  <a:pt x="209738" y="343877"/>
                </a:lnTo>
                <a:lnTo>
                  <a:pt x="112246" y="346819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0093595" y="1358015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31"/>
                </a:moveTo>
                <a:lnTo>
                  <a:pt x="5183" y="8331"/>
                </a:lnTo>
              </a:path>
            </a:pathLst>
          </a:custGeom>
          <a:ln w="16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0063248" y="134793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67" y="7126"/>
                </a:lnTo>
                <a:lnTo>
                  <a:pt x="30220" y="7126"/>
                </a:lnTo>
                <a:lnTo>
                  <a:pt x="1476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4" y="0"/>
                </a:moveTo>
                <a:lnTo>
                  <a:pt x="45700" y="5344"/>
                </a:lnTo>
                <a:lnTo>
                  <a:pt x="30220" y="7126"/>
                </a:lnTo>
                <a:lnTo>
                  <a:pt x="56967" y="7126"/>
                </a:lnTo>
                <a:lnTo>
                  <a:pt x="605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9471569" y="838256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59"/>
                </a:lnTo>
                <a:lnTo>
                  <a:pt x="188616" y="4183"/>
                </a:lnTo>
                <a:lnTo>
                  <a:pt x="267707" y="9291"/>
                </a:lnTo>
                <a:lnTo>
                  <a:pt x="337328" y="16300"/>
                </a:lnTo>
                <a:lnTo>
                  <a:pt x="397984" y="25130"/>
                </a:lnTo>
                <a:lnTo>
                  <a:pt x="450182" y="35698"/>
                </a:lnTo>
                <a:lnTo>
                  <a:pt x="494427" y="47923"/>
                </a:lnTo>
                <a:lnTo>
                  <a:pt x="531226" y="61725"/>
                </a:lnTo>
                <a:lnTo>
                  <a:pt x="584507" y="93729"/>
                </a:lnTo>
                <a:lnTo>
                  <a:pt x="614074" y="131058"/>
                </a:lnTo>
                <a:lnTo>
                  <a:pt x="623973" y="173061"/>
                </a:lnTo>
                <a:lnTo>
                  <a:pt x="622812" y="195611"/>
                </a:lnTo>
                <a:lnTo>
                  <a:pt x="608507" y="245200"/>
                </a:lnTo>
                <a:lnTo>
                  <a:pt x="568850" y="283287"/>
                </a:lnTo>
                <a:lnTo>
                  <a:pt x="513239" y="306009"/>
                </a:lnTo>
                <a:lnTo>
                  <a:pt x="473471" y="316069"/>
                </a:lnTo>
                <a:lnTo>
                  <a:pt x="424303" y="325039"/>
                </a:lnTo>
                <a:lnTo>
                  <a:pt x="364663" y="332751"/>
                </a:lnTo>
                <a:lnTo>
                  <a:pt x="293483" y="339041"/>
                </a:lnTo>
                <a:lnTo>
                  <a:pt x="209692" y="343739"/>
                </a:lnTo>
                <a:lnTo>
                  <a:pt x="112221" y="346681"/>
                </a:lnTo>
                <a:lnTo>
                  <a:pt x="0" y="347699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0095120" y="999362"/>
            <a:ext cx="0" cy="1718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0064773" y="98928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9" y="7125"/>
                </a:lnTo>
                <a:lnTo>
                  <a:pt x="30324" y="7125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5"/>
                </a:lnTo>
                <a:lnTo>
                  <a:pt x="56969" y="7125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9471569" y="479604"/>
            <a:ext cx="625778" cy="348857"/>
          </a:xfrm>
          <a:custGeom>
            <a:avLst/>
            <a:gdLst/>
            <a:ahLst/>
            <a:cxnLst/>
            <a:rect l="l" t="t" r="r" b="b"/>
            <a:pathLst>
              <a:path w="624204" h="347980">
                <a:moveTo>
                  <a:pt x="0" y="0"/>
                </a:moveTo>
                <a:lnTo>
                  <a:pt x="99549" y="1061"/>
                </a:lnTo>
                <a:lnTo>
                  <a:pt x="188616" y="4189"/>
                </a:lnTo>
                <a:lnTo>
                  <a:pt x="267707" y="9303"/>
                </a:lnTo>
                <a:lnTo>
                  <a:pt x="337328" y="16319"/>
                </a:lnTo>
                <a:lnTo>
                  <a:pt x="397984" y="25157"/>
                </a:lnTo>
                <a:lnTo>
                  <a:pt x="450182" y="35734"/>
                </a:lnTo>
                <a:lnTo>
                  <a:pt x="494427" y="47968"/>
                </a:lnTo>
                <a:lnTo>
                  <a:pt x="531226" y="61776"/>
                </a:lnTo>
                <a:lnTo>
                  <a:pt x="584507" y="93789"/>
                </a:lnTo>
                <a:lnTo>
                  <a:pt x="614074" y="131116"/>
                </a:lnTo>
                <a:lnTo>
                  <a:pt x="623973" y="173100"/>
                </a:lnTo>
                <a:lnTo>
                  <a:pt x="622812" y="195633"/>
                </a:lnTo>
                <a:lnTo>
                  <a:pt x="608507" y="245207"/>
                </a:lnTo>
                <a:lnTo>
                  <a:pt x="568850" y="283327"/>
                </a:lnTo>
                <a:lnTo>
                  <a:pt x="513239" y="306078"/>
                </a:lnTo>
                <a:lnTo>
                  <a:pt x="473471" y="316152"/>
                </a:lnTo>
                <a:lnTo>
                  <a:pt x="424303" y="325136"/>
                </a:lnTo>
                <a:lnTo>
                  <a:pt x="364663" y="332862"/>
                </a:lnTo>
                <a:lnTo>
                  <a:pt x="293483" y="339162"/>
                </a:lnTo>
                <a:lnTo>
                  <a:pt x="209692" y="343870"/>
                </a:lnTo>
                <a:lnTo>
                  <a:pt x="112221" y="346817"/>
                </a:lnTo>
                <a:lnTo>
                  <a:pt x="0" y="347836"/>
                </a:lnTo>
              </a:path>
            </a:pathLst>
          </a:custGeom>
          <a:ln w="1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10095120" y="640709"/>
            <a:ext cx="0" cy="17188"/>
          </a:xfrm>
          <a:custGeom>
            <a:avLst/>
            <a:gdLst/>
            <a:ahLst/>
            <a:cxnLst/>
            <a:rect l="l" t="t" r="r" b="b"/>
            <a:pathLst>
              <a:path h="17145">
                <a:moveTo>
                  <a:pt x="-5183" y="8399"/>
                </a:moveTo>
                <a:lnTo>
                  <a:pt x="5183" y="8399"/>
                </a:lnTo>
              </a:path>
            </a:pathLst>
          </a:custGeom>
          <a:ln w="16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0064773" y="63077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68" y="7126"/>
                </a:lnTo>
                <a:lnTo>
                  <a:pt x="30324" y="7126"/>
                </a:lnTo>
                <a:lnTo>
                  <a:pt x="14844" y="5344"/>
                </a:lnTo>
                <a:lnTo>
                  <a:pt x="0" y="0"/>
                </a:lnTo>
                <a:close/>
              </a:path>
              <a:path w="60959" h="60325">
                <a:moveTo>
                  <a:pt x="60545" y="0"/>
                </a:moveTo>
                <a:lnTo>
                  <a:pt x="45778" y="5344"/>
                </a:lnTo>
                <a:lnTo>
                  <a:pt x="30324" y="7126"/>
                </a:lnTo>
                <a:lnTo>
                  <a:pt x="56968" y="7126"/>
                </a:lnTo>
                <a:lnTo>
                  <a:pt x="60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9132491" y="160907"/>
            <a:ext cx="681799" cy="84767"/>
          </a:xfrm>
          <a:prstGeom prst="rect">
            <a:avLst/>
          </a:prstGeom>
          <a:solidFill>
            <a:srgbClr val="FDEBDD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649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7x7 conv, 64,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9350382" y="328962"/>
            <a:ext cx="245728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pool,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9130842" y="51942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9130842" y="698749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9471568" y="619033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9441218" y="6382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9471568" y="439708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9441218" y="45903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9130842" y="878076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9130842" y="1057403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9471568" y="977687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441218" y="9968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471568" y="79836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441218" y="81755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9129195" y="1236728"/>
            <a:ext cx="681799" cy="84767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244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9129195" y="1415916"/>
            <a:ext cx="681799" cy="85410"/>
          </a:xfrm>
          <a:prstGeom prst="rect">
            <a:avLst/>
          </a:prstGeom>
          <a:solidFill>
            <a:srgbClr val="EEEAF2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64244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64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9469919" y="1336340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9439570" y="135553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9469919" y="1157014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9439570" y="117620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9130842" y="1595244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128,</a:t>
            </a:r>
            <a:r>
              <a:rPr sz="551" spc="-2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9130842" y="1774570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9471568" y="169485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9441218" y="171404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9471568" y="1515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90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9441218" y="153485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9129195" y="1953897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9129195" y="2133223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9469919" y="2053508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9439570" y="207270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2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469919" y="187418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9439570" y="189337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9129195" y="2312411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9129195" y="2491737"/>
            <a:ext cx="681799" cy="85410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9469919" y="24120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9439570" y="243135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9469919" y="223283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9439570" y="225202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9127559" y="2671065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9127559" y="2850392"/>
            <a:ext cx="681799" cy="84767"/>
          </a:xfrm>
          <a:prstGeom prst="rect">
            <a:avLst/>
          </a:prstGeom>
          <a:solidFill>
            <a:srgbClr val="EBF1DF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128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9468284" y="277067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9437935" y="278986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05" y="7125"/>
                </a:lnTo>
                <a:lnTo>
                  <a:pt x="30272" y="7125"/>
                </a:lnTo>
                <a:lnTo>
                  <a:pt x="1481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44"/>
                </a:lnTo>
                <a:lnTo>
                  <a:pt x="30272" y="7125"/>
                </a:lnTo>
                <a:lnTo>
                  <a:pt x="57005" y="7125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9468284" y="259134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9437935" y="261067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56" y="7022"/>
                </a:lnTo>
                <a:lnTo>
                  <a:pt x="30272" y="7022"/>
                </a:lnTo>
                <a:lnTo>
                  <a:pt x="14816" y="5267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267"/>
                </a:lnTo>
                <a:lnTo>
                  <a:pt x="30272" y="7022"/>
                </a:lnTo>
                <a:lnTo>
                  <a:pt x="57056" y="7022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9129195" y="3029719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256,</a:t>
            </a:r>
            <a:r>
              <a:rPr sz="551" spc="-2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9129195" y="320904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469919" y="31293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9439570" y="3148520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9469919" y="2950003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9439570" y="2969193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9130842" y="3388232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9130842" y="356756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9471568" y="348784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9441218" y="350717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9471568" y="330865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9441218" y="33278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19" y="7126"/>
                </a:lnTo>
                <a:lnTo>
                  <a:pt x="30266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6"/>
                </a:lnTo>
                <a:lnTo>
                  <a:pt x="56919" y="7126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9130842" y="3746886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9130842" y="3926213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9471568" y="384649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9441218" y="386568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9471568" y="366717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9441218" y="368636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9129195" y="4105540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9129195" y="4284865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9469919" y="4205150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9439570" y="422434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9469919" y="4025824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9439570" y="404501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5"/>
                </a:lnTo>
                <a:lnTo>
                  <a:pt x="30286" y="7125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5"/>
                </a:lnTo>
                <a:lnTo>
                  <a:pt x="57029" y="712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9130842" y="4464053"/>
            <a:ext cx="681799" cy="85410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637" rIns="0" bIns="0" rtlCol="0">
            <a:spAutoFit/>
          </a:bodyPr>
          <a:lstStyle/>
          <a:p>
            <a:pPr marL="146419" defTabSz="916712">
              <a:spcBef>
                <a:spcPts val="5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9130842" y="4643381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9471568" y="456366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9441218" y="458299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9471568" y="438447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9441218" y="440366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6920" y="7125"/>
                </a:lnTo>
                <a:lnTo>
                  <a:pt x="30266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490" y="0"/>
                </a:moveTo>
                <a:lnTo>
                  <a:pt x="45701" y="5344"/>
                </a:lnTo>
                <a:lnTo>
                  <a:pt x="30266" y="7125"/>
                </a:lnTo>
                <a:lnTo>
                  <a:pt x="56920" y="7125"/>
                </a:lnTo>
                <a:lnTo>
                  <a:pt x="604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9129195" y="4822707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9129195" y="5002034"/>
            <a:ext cx="681799" cy="84767"/>
          </a:xfrm>
          <a:prstGeom prst="rect">
            <a:avLst/>
          </a:prstGeom>
          <a:solidFill>
            <a:srgbClr val="F2DCDA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256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9469919" y="49223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9439570" y="494150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9469919" y="4742992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9439570" y="4762182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9129195" y="518130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310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 512,</a:t>
            </a:r>
            <a:r>
              <a:rPr sz="551" spc="-2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dirty="0">
                <a:solidFill>
                  <a:prstClr val="black"/>
                </a:solidFill>
                <a:latin typeface="Calibri Light"/>
                <a:cs typeface="Calibri Light"/>
              </a:rPr>
              <a:t>/2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9129195" y="53606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9469919" y="528091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9439570" y="530014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5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5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9469919" y="510164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74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9439570" y="5120834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4"/>
                </a:lnTo>
                <a:lnTo>
                  <a:pt x="57029" y="7126"/>
                </a:lnTo>
                <a:lnTo>
                  <a:pt x="30286" y="7126"/>
                </a:lnTo>
                <a:lnTo>
                  <a:pt x="14824" y="5344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44"/>
                </a:lnTo>
                <a:lnTo>
                  <a:pt x="30286" y="7126"/>
                </a:lnTo>
                <a:lnTo>
                  <a:pt x="57029" y="7126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127559" y="5539917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9127559" y="571921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9468284" y="56395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9437935" y="565874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05" y="7126"/>
                </a:lnTo>
                <a:lnTo>
                  <a:pt x="30272" y="7126"/>
                </a:lnTo>
                <a:lnTo>
                  <a:pt x="14816" y="5344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44"/>
                </a:lnTo>
                <a:lnTo>
                  <a:pt x="30272" y="7126"/>
                </a:lnTo>
                <a:lnTo>
                  <a:pt x="57005" y="7126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9468284" y="546022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9437935" y="5479447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10" y="7115"/>
                </a:lnTo>
                <a:lnTo>
                  <a:pt x="30272" y="7115"/>
                </a:lnTo>
                <a:lnTo>
                  <a:pt x="14816" y="5336"/>
                </a:lnTo>
                <a:lnTo>
                  <a:pt x="0" y="0"/>
                </a:lnTo>
                <a:close/>
              </a:path>
              <a:path w="60959" h="60325">
                <a:moveTo>
                  <a:pt x="60586" y="0"/>
                </a:moveTo>
                <a:lnTo>
                  <a:pt x="45739" y="5336"/>
                </a:lnTo>
                <a:lnTo>
                  <a:pt x="30272" y="7115"/>
                </a:lnTo>
                <a:lnTo>
                  <a:pt x="57010" y="7115"/>
                </a:lnTo>
                <a:lnTo>
                  <a:pt x="60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9129195" y="5898515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9129195" y="6077826"/>
            <a:ext cx="681799" cy="84767"/>
          </a:xfrm>
          <a:prstGeom prst="rect">
            <a:avLst/>
          </a:prstGeom>
          <a:solidFill>
            <a:srgbClr val="EAEFF5"/>
          </a:solidFill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6419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3x3 conv,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512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9469919" y="5998125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9439570" y="6017358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4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4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9469919" y="5818826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9439570" y="5838059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2" y="60313"/>
                </a:lnTo>
                <a:lnTo>
                  <a:pt x="57034" y="7115"/>
                </a:lnTo>
                <a:lnTo>
                  <a:pt x="30286" y="7115"/>
                </a:lnTo>
                <a:lnTo>
                  <a:pt x="14824" y="5336"/>
                </a:lnTo>
                <a:lnTo>
                  <a:pt x="0" y="0"/>
                </a:lnTo>
                <a:close/>
              </a:path>
              <a:path w="60959" h="60325">
                <a:moveTo>
                  <a:pt x="60614" y="0"/>
                </a:moveTo>
                <a:lnTo>
                  <a:pt x="45759" y="5336"/>
                </a:lnTo>
                <a:lnTo>
                  <a:pt x="30286" y="7115"/>
                </a:lnTo>
                <a:lnTo>
                  <a:pt x="57034" y="7115"/>
                </a:lnTo>
                <a:lnTo>
                  <a:pt x="60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9473217" y="26051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737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9442869" y="279711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32" y="7125"/>
                </a:lnTo>
                <a:lnTo>
                  <a:pt x="30267" y="7125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44"/>
                </a:lnTo>
                <a:lnTo>
                  <a:pt x="30267" y="7125"/>
                </a:lnTo>
                <a:lnTo>
                  <a:pt x="56932" y="7125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9473217" y="6177439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9442869" y="6196656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3"/>
                </a:lnTo>
                <a:lnTo>
                  <a:pt x="56937" y="7115"/>
                </a:lnTo>
                <a:lnTo>
                  <a:pt x="30267" y="7115"/>
                </a:lnTo>
                <a:lnTo>
                  <a:pt x="14820" y="5336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36"/>
                </a:lnTo>
                <a:lnTo>
                  <a:pt x="30267" y="7115"/>
                </a:lnTo>
                <a:lnTo>
                  <a:pt x="56937" y="7115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9336469" y="6245882"/>
            <a:ext cx="263552" cy="96338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defTabSz="916712">
              <a:spcBef>
                <a:spcPts val="90"/>
              </a:spcBef>
            </a:pP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avg</a:t>
            </a:r>
            <a:r>
              <a:rPr sz="551" spc="-4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pool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9473217" y="6356737"/>
            <a:ext cx="0" cy="34377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3833"/>
                </a:lnTo>
              </a:path>
            </a:pathLst>
          </a:custGeom>
          <a:ln w="103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9442869" y="6375955"/>
            <a:ext cx="61114" cy="60477"/>
          </a:xfrm>
          <a:custGeom>
            <a:avLst/>
            <a:gdLst/>
            <a:ahLst/>
            <a:cxnLst/>
            <a:rect l="l" t="t" r="r" b="b"/>
            <a:pathLst>
              <a:path w="60959" h="60325">
                <a:moveTo>
                  <a:pt x="0" y="0"/>
                </a:moveTo>
                <a:lnTo>
                  <a:pt x="30271" y="60317"/>
                </a:lnTo>
                <a:lnTo>
                  <a:pt x="56932" y="7126"/>
                </a:lnTo>
                <a:lnTo>
                  <a:pt x="30267" y="7126"/>
                </a:lnTo>
                <a:lnTo>
                  <a:pt x="14820" y="5344"/>
                </a:lnTo>
                <a:lnTo>
                  <a:pt x="0" y="0"/>
                </a:lnTo>
                <a:close/>
              </a:path>
              <a:path w="60959" h="60325">
                <a:moveTo>
                  <a:pt x="60504" y="0"/>
                </a:moveTo>
                <a:lnTo>
                  <a:pt x="45706" y="5344"/>
                </a:lnTo>
                <a:lnTo>
                  <a:pt x="30267" y="7126"/>
                </a:lnTo>
                <a:lnTo>
                  <a:pt x="56932" y="7126"/>
                </a:lnTo>
                <a:lnTo>
                  <a:pt x="605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9132491" y="6436425"/>
            <a:ext cx="681799" cy="84767"/>
          </a:xfrm>
          <a:prstGeom prst="rect">
            <a:avLst/>
          </a:prstGeom>
          <a:ln w="1032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/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fc</a:t>
            </a:r>
            <a:r>
              <a:rPr sz="551" spc="-1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551" spc="-5" dirty="0">
                <a:solidFill>
                  <a:prstClr val="black"/>
                </a:solidFill>
                <a:latin typeface="Calibri Light"/>
                <a:cs typeface="Calibri Light"/>
              </a:rPr>
              <a:t>1000</a:t>
            </a:r>
            <a:endParaRPr sz="5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6" name="object 26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64" name="object 264"/>
          <p:cNvSpPr txBox="1"/>
          <p:nvPr/>
        </p:nvSpPr>
        <p:spPr>
          <a:xfrm>
            <a:off x="6697671" y="803898"/>
            <a:ext cx="112105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plain</a:t>
            </a:r>
            <a:r>
              <a:rPr sz="2406" spc="-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10199053" y="803898"/>
            <a:ext cx="904609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6" spc="-4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406" spc="-5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96611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35" dirty="0"/>
              <a:t>CIFAR-10</a:t>
            </a:r>
            <a:r>
              <a:rPr sz="4411" spc="-70" dirty="0"/>
              <a:t> </a:t>
            </a:r>
            <a:r>
              <a:rPr sz="4411" spc="-10" dirty="0"/>
              <a:t>experiments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203687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33922" y="3609613"/>
            <a:ext cx="2692818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3688" y="3603247"/>
            <a:ext cx="31830" cy="12732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0"/>
                </a:moveTo>
                <a:lnTo>
                  <a:pt x="31750" y="12700"/>
                </a:lnTo>
                <a:lnTo>
                  <a:pt x="317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03687" y="3074869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03687" y="1979916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3687" y="4169821"/>
            <a:ext cx="3323053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03687" y="1979916"/>
            <a:ext cx="0" cy="2189905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3687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4715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25699" y="4137991"/>
            <a:ext cx="0" cy="3183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3544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47712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02373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69724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79004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40032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01016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58861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23028" y="4131626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77690" y="4157961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03689" y="4169821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8560" y="40863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03688" y="3603247"/>
            <a:ext cx="31830" cy="12732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1"/>
                </a:moveTo>
                <a:lnTo>
                  <a:pt x="31750" y="12701"/>
                </a:lnTo>
                <a:lnTo>
                  <a:pt x="31750" y="0"/>
                </a:lnTo>
                <a:lnTo>
                  <a:pt x="0" y="0"/>
                </a:lnTo>
                <a:lnTo>
                  <a:pt x="0" y="12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8560" y="3537276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03689" y="3074869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2859" y="2992983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03689" y="1979916"/>
            <a:ext cx="38196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2859" y="1898031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07400" y="1979916"/>
            <a:ext cx="3132073" cy="2062584"/>
          </a:xfrm>
          <a:custGeom>
            <a:avLst/>
            <a:gdLst/>
            <a:ahLst/>
            <a:cxnLst/>
            <a:rect l="l" t="t" r="r" b="b"/>
            <a:pathLst>
              <a:path w="3124200" h="2057400">
                <a:moveTo>
                  <a:pt x="0" y="0"/>
                </a:moveTo>
                <a:lnTo>
                  <a:pt x="3181" y="45860"/>
                </a:lnTo>
                <a:lnTo>
                  <a:pt x="57266" y="313116"/>
                </a:lnTo>
                <a:lnTo>
                  <a:pt x="108169" y="321023"/>
                </a:lnTo>
                <a:lnTo>
                  <a:pt x="159073" y="333675"/>
                </a:lnTo>
                <a:lnTo>
                  <a:pt x="213158" y="487071"/>
                </a:lnTo>
                <a:lnTo>
                  <a:pt x="262471" y="575629"/>
                </a:lnTo>
                <a:lnTo>
                  <a:pt x="316555" y="724280"/>
                </a:lnTo>
                <a:lnTo>
                  <a:pt x="367459" y="642048"/>
                </a:lnTo>
                <a:lnTo>
                  <a:pt x="418362" y="733769"/>
                </a:lnTo>
                <a:lnTo>
                  <a:pt x="472447" y="787536"/>
                </a:lnTo>
                <a:lnTo>
                  <a:pt x="521760" y="846048"/>
                </a:lnTo>
                <a:lnTo>
                  <a:pt x="575845" y="928281"/>
                </a:lnTo>
                <a:lnTo>
                  <a:pt x="626748" y="808094"/>
                </a:lnTo>
                <a:lnTo>
                  <a:pt x="677652" y="800188"/>
                </a:lnTo>
                <a:lnTo>
                  <a:pt x="731737" y="958327"/>
                </a:lnTo>
                <a:lnTo>
                  <a:pt x="781050" y="1024746"/>
                </a:lnTo>
                <a:lnTo>
                  <a:pt x="836725" y="1007351"/>
                </a:lnTo>
                <a:lnTo>
                  <a:pt x="886038" y="1132282"/>
                </a:lnTo>
                <a:lnTo>
                  <a:pt x="936941" y="1132282"/>
                </a:lnTo>
                <a:lnTo>
                  <a:pt x="991026" y="1070607"/>
                </a:lnTo>
                <a:lnTo>
                  <a:pt x="1040340" y="1024746"/>
                </a:lnTo>
                <a:lnTo>
                  <a:pt x="1096015" y="1050049"/>
                </a:lnTo>
                <a:lnTo>
                  <a:pt x="1145328" y="1032654"/>
                </a:lnTo>
                <a:lnTo>
                  <a:pt x="1196232" y="1149677"/>
                </a:lnTo>
                <a:lnTo>
                  <a:pt x="1250316" y="1099072"/>
                </a:lnTo>
                <a:lnTo>
                  <a:pt x="1299629" y="1167072"/>
                </a:lnTo>
                <a:lnTo>
                  <a:pt x="1355305" y="1075351"/>
                </a:lnTo>
                <a:lnTo>
                  <a:pt x="1404617" y="1228747"/>
                </a:lnTo>
                <a:lnTo>
                  <a:pt x="1458702" y="1157584"/>
                </a:lnTo>
                <a:lnTo>
                  <a:pt x="1509606" y="1712655"/>
                </a:lnTo>
                <a:lnTo>
                  <a:pt x="1560509" y="1774330"/>
                </a:lnTo>
                <a:lnTo>
                  <a:pt x="1614594" y="1774330"/>
                </a:lnTo>
                <a:lnTo>
                  <a:pt x="1663907" y="1804376"/>
                </a:lnTo>
                <a:lnTo>
                  <a:pt x="1717992" y="1804376"/>
                </a:lnTo>
                <a:lnTo>
                  <a:pt x="1768895" y="1873958"/>
                </a:lnTo>
                <a:lnTo>
                  <a:pt x="1819799" y="1858144"/>
                </a:lnTo>
                <a:lnTo>
                  <a:pt x="1873884" y="1891353"/>
                </a:lnTo>
                <a:lnTo>
                  <a:pt x="1923197" y="1932470"/>
                </a:lnTo>
                <a:lnTo>
                  <a:pt x="1978872" y="1886609"/>
                </a:lnTo>
                <a:lnTo>
                  <a:pt x="2028185" y="1870795"/>
                </a:lnTo>
                <a:lnTo>
                  <a:pt x="2079088" y="1937214"/>
                </a:lnTo>
                <a:lnTo>
                  <a:pt x="2133173" y="1924563"/>
                </a:lnTo>
                <a:lnTo>
                  <a:pt x="2182486" y="1891353"/>
                </a:lnTo>
                <a:lnTo>
                  <a:pt x="2238162" y="1932470"/>
                </a:lnTo>
                <a:lnTo>
                  <a:pt x="2287474" y="1940376"/>
                </a:lnTo>
                <a:lnTo>
                  <a:pt x="2338378" y="2016284"/>
                </a:lnTo>
                <a:lnTo>
                  <a:pt x="2392463" y="2044749"/>
                </a:lnTo>
                <a:lnTo>
                  <a:pt x="2441776" y="1995726"/>
                </a:lnTo>
                <a:lnTo>
                  <a:pt x="2497451" y="2016284"/>
                </a:lnTo>
                <a:lnTo>
                  <a:pt x="2546764" y="2036842"/>
                </a:lnTo>
                <a:lnTo>
                  <a:pt x="2597668" y="2036842"/>
                </a:lnTo>
                <a:lnTo>
                  <a:pt x="2651752" y="2036842"/>
                </a:lnTo>
                <a:lnTo>
                  <a:pt x="2701065" y="2049493"/>
                </a:lnTo>
                <a:lnTo>
                  <a:pt x="2756741" y="2044749"/>
                </a:lnTo>
                <a:lnTo>
                  <a:pt x="2806053" y="2044749"/>
                </a:lnTo>
                <a:lnTo>
                  <a:pt x="2856956" y="2019446"/>
                </a:lnTo>
                <a:lnTo>
                  <a:pt x="2911042" y="1998888"/>
                </a:lnTo>
                <a:lnTo>
                  <a:pt x="2961945" y="2011539"/>
                </a:lnTo>
                <a:lnTo>
                  <a:pt x="3016030" y="2057400"/>
                </a:lnTo>
                <a:lnTo>
                  <a:pt x="3065343" y="2036842"/>
                </a:lnTo>
                <a:lnTo>
                  <a:pt x="3119428" y="2016284"/>
                </a:lnTo>
                <a:lnTo>
                  <a:pt x="3124200" y="2016284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13765" y="1973550"/>
            <a:ext cx="3119341" cy="1145881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3" y="120817"/>
                </a:lnTo>
                <a:lnTo>
                  <a:pt x="150889" y="430810"/>
                </a:lnTo>
                <a:lnTo>
                  <a:pt x="204892" y="461015"/>
                </a:lnTo>
                <a:lnTo>
                  <a:pt x="254129" y="430810"/>
                </a:lnTo>
                <a:lnTo>
                  <a:pt x="308132" y="556397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6" y="578653"/>
                </a:lnTo>
                <a:lnTo>
                  <a:pt x="513024" y="661318"/>
                </a:lnTo>
                <a:lnTo>
                  <a:pt x="567026" y="645421"/>
                </a:lnTo>
                <a:lnTo>
                  <a:pt x="617852" y="615217"/>
                </a:lnTo>
                <a:lnTo>
                  <a:pt x="668678" y="661318"/>
                </a:lnTo>
                <a:lnTo>
                  <a:pt x="722681" y="645421"/>
                </a:lnTo>
                <a:lnTo>
                  <a:pt x="771918" y="745573"/>
                </a:lnTo>
                <a:lnTo>
                  <a:pt x="827509" y="732855"/>
                </a:lnTo>
                <a:lnTo>
                  <a:pt x="876747" y="724906"/>
                </a:lnTo>
                <a:lnTo>
                  <a:pt x="927573" y="669266"/>
                </a:lnTo>
                <a:lnTo>
                  <a:pt x="981575" y="758290"/>
                </a:lnTo>
                <a:lnTo>
                  <a:pt x="1030813" y="774187"/>
                </a:lnTo>
                <a:lnTo>
                  <a:pt x="1086404" y="728086"/>
                </a:lnTo>
                <a:lnTo>
                  <a:pt x="1135642" y="745573"/>
                </a:lnTo>
                <a:lnTo>
                  <a:pt x="1186468" y="820289"/>
                </a:lnTo>
                <a:lnTo>
                  <a:pt x="1240470" y="766239"/>
                </a:lnTo>
                <a:lnTo>
                  <a:pt x="1289708" y="774187"/>
                </a:lnTo>
                <a:lnTo>
                  <a:pt x="1345299" y="817109"/>
                </a:lnTo>
                <a:lnTo>
                  <a:pt x="1394537" y="791674"/>
                </a:lnTo>
                <a:lnTo>
                  <a:pt x="1448539" y="794853"/>
                </a:lnTo>
                <a:lnTo>
                  <a:pt x="1499365" y="1063514"/>
                </a:lnTo>
                <a:lnTo>
                  <a:pt x="1550191" y="1092130"/>
                </a:lnTo>
                <a:lnTo>
                  <a:pt x="1604194" y="1104847"/>
                </a:lnTo>
                <a:lnTo>
                  <a:pt x="1653431" y="1096898"/>
                </a:lnTo>
                <a:lnTo>
                  <a:pt x="1707434" y="1104847"/>
                </a:lnTo>
                <a:lnTo>
                  <a:pt x="1758260" y="1117565"/>
                </a:lnTo>
                <a:lnTo>
                  <a:pt x="1809086" y="1084181"/>
                </a:lnTo>
                <a:lnTo>
                  <a:pt x="1863088" y="1092130"/>
                </a:lnTo>
                <a:lnTo>
                  <a:pt x="1912326" y="1081002"/>
                </a:lnTo>
                <a:lnTo>
                  <a:pt x="1967917" y="1081002"/>
                </a:lnTo>
                <a:lnTo>
                  <a:pt x="2017154" y="1084181"/>
                </a:lnTo>
                <a:lnTo>
                  <a:pt x="2067980" y="1071463"/>
                </a:lnTo>
                <a:lnTo>
                  <a:pt x="2121983" y="1109616"/>
                </a:lnTo>
                <a:lnTo>
                  <a:pt x="2171220" y="1096898"/>
                </a:lnTo>
                <a:lnTo>
                  <a:pt x="2226811" y="1092130"/>
                </a:lnTo>
                <a:lnTo>
                  <a:pt x="2276049" y="1084181"/>
                </a:lnTo>
                <a:lnTo>
                  <a:pt x="2326875" y="1114385"/>
                </a:lnTo>
                <a:lnTo>
                  <a:pt x="2380877" y="1114385"/>
                </a:lnTo>
                <a:lnTo>
                  <a:pt x="2430115" y="1127103"/>
                </a:lnTo>
                <a:lnTo>
                  <a:pt x="2485706" y="1109616"/>
                </a:lnTo>
                <a:lnTo>
                  <a:pt x="2534943" y="1122334"/>
                </a:lnTo>
                <a:lnTo>
                  <a:pt x="2585769" y="1109616"/>
                </a:lnTo>
                <a:lnTo>
                  <a:pt x="2639772" y="1130282"/>
                </a:lnTo>
                <a:lnTo>
                  <a:pt x="2689010" y="1127103"/>
                </a:lnTo>
                <a:lnTo>
                  <a:pt x="2744600" y="1127103"/>
                </a:lnTo>
                <a:lnTo>
                  <a:pt x="2793838" y="1130282"/>
                </a:lnTo>
                <a:lnTo>
                  <a:pt x="2844664" y="1127103"/>
                </a:lnTo>
                <a:lnTo>
                  <a:pt x="2898666" y="1143000"/>
                </a:lnTo>
                <a:lnTo>
                  <a:pt x="2949492" y="1127103"/>
                </a:lnTo>
                <a:lnTo>
                  <a:pt x="3003495" y="1135052"/>
                </a:lnTo>
                <a:lnTo>
                  <a:pt x="3052733" y="1130282"/>
                </a:lnTo>
                <a:lnTo>
                  <a:pt x="3106735" y="1127103"/>
                </a:lnTo>
                <a:lnTo>
                  <a:pt x="3111500" y="1127103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11112" y="1979916"/>
            <a:ext cx="2928361" cy="2062584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4" y="199256"/>
                </a:lnTo>
                <a:lnTo>
                  <a:pt x="171356" y="290977"/>
                </a:lnTo>
                <a:lnTo>
                  <a:pt x="222129" y="408001"/>
                </a:lnTo>
                <a:lnTo>
                  <a:pt x="276075" y="474419"/>
                </a:lnTo>
                <a:lnTo>
                  <a:pt x="325260" y="540838"/>
                </a:lnTo>
                <a:lnTo>
                  <a:pt x="379206" y="675257"/>
                </a:lnTo>
                <a:lnTo>
                  <a:pt x="429978" y="670512"/>
                </a:lnTo>
                <a:lnTo>
                  <a:pt x="480751" y="616745"/>
                </a:lnTo>
                <a:lnTo>
                  <a:pt x="534696" y="721118"/>
                </a:lnTo>
                <a:lnTo>
                  <a:pt x="583882" y="711629"/>
                </a:lnTo>
                <a:lnTo>
                  <a:pt x="639415" y="958327"/>
                </a:lnTo>
                <a:lnTo>
                  <a:pt x="688600" y="708466"/>
                </a:lnTo>
                <a:lnTo>
                  <a:pt x="739373" y="657861"/>
                </a:lnTo>
                <a:lnTo>
                  <a:pt x="793318" y="825490"/>
                </a:lnTo>
                <a:lnTo>
                  <a:pt x="842504" y="895071"/>
                </a:lnTo>
                <a:lnTo>
                  <a:pt x="898037" y="612001"/>
                </a:lnTo>
                <a:lnTo>
                  <a:pt x="947222" y="853955"/>
                </a:lnTo>
                <a:lnTo>
                  <a:pt x="997995" y="999444"/>
                </a:lnTo>
                <a:lnTo>
                  <a:pt x="1051941" y="882420"/>
                </a:lnTo>
                <a:lnTo>
                  <a:pt x="1101127" y="974141"/>
                </a:lnTo>
                <a:lnTo>
                  <a:pt x="1156659" y="966234"/>
                </a:lnTo>
                <a:lnTo>
                  <a:pt x="1205845" y="841304"/>
                </a:lnTo>
                <a:lnTo>
                  <a:pt x="1259790" y="853955"/>
                </a:lnTo>
                <a:lnTo>
                  <a:pt x="1310563" y="1458050"/>
                </a:lnTo>
                <a:lnTo>
                  <a:pt x="1361335" y="1590887"/>
                </a:lnTo>
                <a:lnTo>
                  <a:pt x="1415281" y="1677864"/>
                </a:lnTo>
                <a:lnTo>
                  <a:pt x="1464467" y="1633585"/>
                </a:lnTo>
                <a:lnTo>
                  <a:pt x="1518412" y="1633585"/>
                </a:lnTo>
                <a:lnTo>
                  <a:pt x="1569185" y="1779074"/>
                </a:lnTo>
                <a:lnTo>
                  <a:pt x="1619957" y="1720562"/>
                </a:lnTo>
                <a:lnTo>
                  <a:pt x="1673903" y="1774330"/>
                </a:lnTo>
                <a:lnTo>
                  <a:pt x="1723089" y="1728469"/>
                </a:lnTo>
                <a:lnTo>
                  <a:pt x="1778621" y="1807539"/>
                </a:lnTo>
                <a:lnTo>
                  <a:pt x="1827807" y="1824934"/>
                </a:lnTo>
                <a:lnTo>
                  <a:pt x="1878579" y="1873958"/>
                </a:lnTo>
                <a:lnTo>
                  <a:pt x="1932525" y="1878702"/>
                </a:lnTo>
                <a:lnTo>
                  <a:pt x="1981710" y="1916656"/>
                </a:lnTo>
                <a:lnTo>
                  <a:pt x="2037243" y="1929307"/>
                </a:lnTo>
                <a:lnTo>
                  <a:pt x="2086429" y="1924563"/>
                </a:lnTo>
                <a:lnTo>
                  <a:pt x="2137201" y="1957772"/>
                </a:lnTo>
                <a:lnTo>
                  <a:pt x="2191147" y="1998888"/>
                </a:lnTo>
                <a:lnTo>
                  <a:pt x="2240333" y="2019446"/>
                </a:lnTo>
                <a:lnTo>
                  <a:pt x="2295865" y="2003632"/>
                </a:lnTo>
                <a:lnTo>
                  <a:pt x="2345051" y="1965679"/>
                </a:lnTo>
                <a:lnTo>
                  <a:pt x="2395823" y="2032098"/>
                </a:lnTo>
                <a:lnTo>
                  <a:pt x="2449769" y="1998888"/>
                </a:lnTo>
                <a:lnTo>
                  <a:pt x="2498954" y="2019446"/>
                </a:lnTo>
                <a:lnTo>
                  <a:pt x="2554487" y="2016284"/>
                </a:lnTo>
                <a:lnTo>
                  <a:pt x="2603672" y="1990981"/>
                </a:lnTo>
                <a:lnTo>
                  <a:pt x="2654445" y="1978330"/>
                </a:lnTo>
                <a:lnTo>
                  <a:pt x="2708390" y="2008377"/>
                </a:lnTo>
                <a:lnTo>
                  <a:pt x="2759163" y="2057400"/>
                </a:lnTo>
                <a:lnTo>
                  <a:pt x="2813109" y="1995726"/>
                </a:lnTo>
                <a:lnTo>
                  <a:pt x="2862295" y="2057400"/>
                </a:lnTo>
                <a:lnTo>
                  <a:pt x="2916240" y="2049493"/>
                </a:lnTo>
                <a:lnTo>
                  <a:pt x="2921000" y="204949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9282" y="1973552"/>
            <a:ext cx="2953825" cy="1094952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2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6" y="208942"/>
                </a:lnTo>
                <a:lnTo>
                  <a:pt x="301462" y="349820"/>
                </a:lnTo>
                <a:lnTo>
                  <a:pt x="350648" y="337157"/>
                </a:lnTo>
                <a:lnTo>
                  <a:pt x="404594" y="454292"/>
                </a:lnTo>
                <a:lnTo>
                  <a:pt x="455367" y="504944"/>
                </a:lnTo>
                <a:lnTo>
                  <a:pt x="506139" y="433714"/>
                </a:lnTo>
                <a:lnTo>
                  <a:pt x="560085" y="459040"/>
                </a:lnTo>
                <a:lnTo>
                  <a:pt x="609271" y="550848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3"/>
                </a:lnTo>
                <a:lnTo>
                  <a:pt x="818708" y="538185"/>
                </a:lnTo>
                <a:lnTo>
                  <a:pt x="867894" y="554014"/>
                </a:lnTo>
                <a:lnTo>
                  <a:pt x="923427" y="451125"/>
                </a:lnTo>
                <a:lnTo>
                  <a:pt x="972613" y="520773"/>
                </a:lnTo>
                <a:lnTo>
                  <a:pt x="1023386" y="633159"/>
                </a:lnTo>
                <a:lnTo>
                  <a:pt x="1077332" y="584089"/>
                </a:lnTo>
                <a:lnTo>
                  <a:pt x="1126518" y="642656"/>
                </a:lnTo>
                <a:lnTo>
                  <a:pt x="1182051" y="629993"/>
                </a:lnTo>
                <a:lnTo>
                  <a:pt x="1231237" y="550848"/>
                </a:lnTo>
                <a:lnTo>
                  <a:pt x="1285183" y="675897"/>
                </a:lnTo>
                <a:lnTo>
                  <a:pt x="1335955" y="1020969"/>
                </a:lnTo>
                <a:lnTo>
                  <a:pt x="1386728" y="1063708"/>
                </a:lnTo>
                <a:lnTo>
                  <a:pt x="1440674" y="1058959"/>
                </a:lnTo>
                <a:lnTo>
                  <a:pt x="1489860" y="1058959"/>
                </a:lnTo>
                <a:lnTo>
                  <a:pt x="1543806" y="1054210"/>
                </a:lnTo>
                <a:lnTo>
                  <a:pt x="1594578" y="1054210"/>
                </a:lnTo>
                <a:lnTo>
                  <a:pt x="1645351" y="1033633"/>
                </a:lnTo>
                <a:lnTo>
                  <a:pt x="1699297" y="1066874"/>
                </a:lnTo>
                <a:lnTo>
                  <a:pt x="1748483" y="1066874"/>
                </a:lnTo>
                <a:lnTo>
                  <a:pt x="1804016" y="1046296"/>
                </a:lnTo>
                <a:lnTo>
                  <a:pt x="1853202" y="1046296"/>
                </a:lnTo>
                <a:lnTo>
                  <a:pt x="1903974" y="1063708"/>
                </a:lnTo>
                <a:lnTo>
                  <a:pt x="1957920" y="1008306"/>
                </a:lnTo>
                <a:lnTo>
                  <a:pt x="2007106" y="1033633"/>
                </a:lnTo>
                <a:lnTo>
                  <a:pt x="2062639" y="1013055"/>
                </a:lnTo>
                <a:lnTo>
                  <a:pt x="2111825" y="1025718"/>
                </a:lnTo>
                <a:lnTo>
                  <a:pt x="2162598" y="1051045"/>
                </a:lnTo>
                <a:lnTo>
                  <a:pt x="2216544" y="1071623"/>
                </a:lnTo>
                <a:lnTo>
                  <a:pt x="2265729" y="1054210"/>
                </a:lnTo>
                <a:lnTo>
                  <a:pt x="2321262" y="1066874"/>
                </a:lnTo>
                <a:lnTo>
                  <a:pt x="2370448" y="1071623"/>
                </a:lnTo>
                <a:lnTo>
                  <a:pt x="2421220" y="1066874"/>
                </a:lnTo>
                <a:lnTo>
                  <a:pt x="2475166" y="1092200"/>
                </a:lnTo>
                <a:lnTo>
                  <a:pt x="2524352" y="1079537"/>
                </a:lnTo>
                <a:lnTo>
                  <a:pt x="2579885" y="1076371"/>
                </a:lnTo>
                <a:lnTo>
                  <a:pt x="2629071" y="1076371"/>
                </a:lnTo>
                <a:lnTo>
                  <a:pt x="2679844" y="1066874"/>
                </a:lnTo>
                <a:lnTo>
                  <a:pt x="2733790" y="1066874"/>
                </a:lnTo>
                <a:lnTo>
                  <a:pt x="2784562" y="1092200"/>
                </a:lnTo>
                <a:lnTo>
                  <a:pt x="2838508" y="1092200"/>
                </a:lnTo>
                <a:lnTo>
                  <a:pt x="2887694" y="1076371"/>
                </a:lnTo>
                <a:lnTo>
                  <a:pt x="2941640" y="1076371"/>
                </a:lnTo>
                <a:lnTo>
                  <a:pt x="2946400" y="1079537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05804" y="1979916"/>
            <a:ext cx="2533669" cy="1986193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2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2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7" y="384175"/>
                </a:lnTo>
                <a:lnTo>
                  <a:pt x="501965" y="409575"/>
                </a:lnTo>
                <a:lnTo>
                  <a:pt x="551208" y="396875"/>
                </a:lnTo>
                <a:lnTo>
                  <a:pt x="602040" y="693737"/>
                </a:lnTo>
                <a:lnTo>
                  <a:pt x="656049" y="514350"/>
                </a:lnTo>
                <a:lnTo>
                  <a:pt x="705293" y="447675"/>
                </a:lnTo>
                <a:lnTo>
                  <a:pt x="760890" y="601662"/>
                </a:lnTo>
                <a:lnTo>
                  <a:pt x="810133" y="619125"/>
                </a:lnTo>
                <a:lnTo>
                  <a:pt x="864142" y="593725"/>
                </a:lnTo>
                <a:lnTo>
                  <a:pt x="914974" y="1266825"/>
                </a:lnTo>
                <a:lnTo>
                  <a:pt x="965806" y="1484312"/>
                </a:lnTo>
                <a:lnTo>
                  <a:pt x="1019816" y="1468438"/>
                </a:lnTo>
                <a:lnTo>
                  <a:pt x="1069059" y="1538288"/>
                </a:lnTo>
                <a:lnTo>
                  <a:pt x="1123068" y="1471612"/>
                </a:lnTo>
                <a:lnTo>
                  <a:pt x="1173900" y="1538288"/>
                </a:lnTo>
                <a:lnTo>
                  <a:pt x="1224732" y="1514475"/>
                </a:lnTo>
                <a:lnTo>
                  <a:pt x="1278741" y="1522412"/>
                </a:lnTo>
                <a:lnTo>
                  <a:pt x="1327984" y="1627188"/>
                </a:lnTo>
                <a:lnTo>
                  <a:pt x="1383582" y="1609725"/>
                </a:lnTo>
                <a:lnTo>
                  <a:pt x="1432825" y="1647825"/>
                </a:lnTo>
                <a:lnTo>
                  <a:pt x="1483657" y="1622425"/>
                </a:lnTo>
                <a:lnTo>
                  <a:pt x="1537666" y="1697038"/>
                </a:lnTo>
                <a:lnTo>
                  <a:pt x="1586909" y="1727200"/>
                </a:lnTo>
                <a:lnTo>
                  <a:pt x="1642507" y="1706562"/>
                </a:lnTo>
                <a:lnTo>
                  <a:pt x="1691750" y="1693862"/>
                </a:lnTo>
                <a:lnTo>
                  <a:pt x="1742582" y="1760538"/>
                </a:lnTo>
                <a:lnTo>
                  <a:pt x="1796591" y="1860550"/>
                </a:lnTo>
                <a:lnTo>
                  <a:pt x="1845835" y="1811338"/>
                </a:lnTo>
                <a:lnTo>
                  <a:pt x="1901432" y="1860550"/>
                </a:lnTo>
                <a:lnTo>
                  <a:pt x="1950675" y="1852612"/>
                </a:lnTo>
                <a:lnTo>
                  <a:pt x="2001507" y="1855788"/>
                </a:lnTo>
                <a:lnTo>
                  <a:pt x="2055516" y="1844675"/>
                </a:lnTo>
                <a:lnTo>
                  <a:pt x="2104760" y="1890712"/>
                </a:lnTo>
                <a:lnTo>
                  <a:pt x="2160357" y="1890712"/>
                </a:lnTo>
                <a:lnTo>
                  <a:pt x="2209600" y="1914525"/>
                </a:lnTo>
                <a:lnTo>
                  <a:pt x="2260432" y="1924050"/>
                </a:lnTo>
                <a:lnTo>
                  <a:pt x="2314441" y="1835150"/>
                </a:lnTo>
                <a:lnTo>
                  <a:pt x="2365274" y="1852612"/>
                </a:lnTo>
                <a:lnTo>
                  <a:pt x="2419282" y="1981200"/>
                </a:lnTo>
                <a:lnTo>
                  <a:pt x="2468526" y="1924050"/>
                </a:lnTo>
                <a:lnTo>
                  <a:pt x="2522534" y="1827212"/>
                </a:lnTo>
                <a:lnTo>
                  <a:pt x="2527300" y="1831975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99438" y="1973551"/>
            <a:ext cx="2533669" cy="967632"/>
          </a:xfrm>
          <a:custGeom>
            <a:avLst/>
            <a:gdLst/>
            <a:ahLst/>
            <a:cxnLst/>
            <a:rect l="l" t="t" r="r" b="b"/>
            <a:pathLst>
              <a:path w="2527300" h="965200">
                <a:moveTo>
                  <a:pt x="0" y="0"/>
                </a:moveTo>
                <a:lnTo>
                  <a:pt x="28646" y="99521"/>
                </a:lnTo>
                <a:lnTo>
                  <a:pt x="79574" y="112159"/>
                </a:lnTo>
                <a:lnTo>
                  <a:pt x="133685" y="132695"/>
                </a:lnTo>
                <a:lnTo>
                  <a:pt x="183022" y="175347"/>
                </a:lnTo>
                <a:lnTo>
                  <a:pt x="238724" y="208521"/>
                </a:lnTo>
                <a:lnTo>
                  <a:pt x="288061" y="142173"/>
                </a:lnTo>
                <a:lnTo>
                  <a:pt x="338989" y="323839"/>
                </a:lnTo>
                <a:lnTo>
                  <a:pt x="393100" y="233796"/>
                </a:lnTo>
                <a:lnTo>
                  <a:pt x="442436" y="287506"/>
                </a:lnTo>
                <a:lnTo>
                  <a:pt x="498139" y="279607"/>
                </a:lnTo>
                <a:lnTo>
                  <a:pt x="547475" y="315941"/>
                </a:lnTo>
                <a:lnTo>
                  <a:pt x="598403" y="428100"/>
                </a:lnTo>
                <a:lnTo>
                  <a:pt x="652514" y="382288"/>
                </a:lnTo>
                <a:lnTo>
                  <a:pt x="701850" y="387027"/>
                </a:lnTo>
                <a:lnTo>
                  <a:pt x="757553" y="461273"/>
                </a:lnTo>
                <a:lnTo>
                  <a:pt x="806889" y="216419"/>
                </a:lnTo>
                <a:lnTo>
                  <a:pt x="861000" y="503926"/>
                </a:lnTo>
                <a:lnTo>
                  <a:pt x="911928" y="853040"/>
                </a:lnTo>
                <a:lnTo>
                  <a:pt x="962856" y="894113"/>
                </a:lnTo>
                <a:lnTo>
                  <a:pt x="1016968" y="911490"/>
                </a:lnTo>
                <a:lnTo>
                  <a:pt x="1066304" y="924127"/>
                </a:lnTo>
                <a:lnTo>
                  <a:pt x="1120415" y="932026"/>
                </a:lnTo>
                <a:lnTo>
                  <a:pt x="1171343" y="903591"/>
                </a:lnTo>
                <a:lnTo>
                  <a:pt x="1222271" y="878316"/>
                </a:lnTo>
                <a:lnTo>
                  <a:pt x="1276382" y="903591"/>
                </a:lnTo>
                <a:lnTo>
                  <a:pt x="1325719" y="939924"/>
                </a:lnTo>
                <a:lnTo>
                  <a:pt x="1381421" y="906750"/>
                </a:lnTo>
                <a:lnTo>
                  <a:pt x="1430757" y="927287"/>
                </a:lnTo>
                <a:lnTo>
                  <a:pt x="1481686" y="944663"/>
                </a:lnTo>
                <a:lnTo>
                  <a:pt x="1535796" y="932026"/>
                </a:lnTo>
                <a:lnTo>
                  <a:pt x="1585133" y="881475"/>
                </a:lnTo>
                <a:lnTo>
                  <a:pt x="1640835" y="894113"/>
                </a:lnTo>
                <a:lnTo>
                  <a:pt x="1690172" y="906750"/>
                </a:lnTo>
                <a:lnTo>
                  <a:pt x="1741100" y="944663"/>
                </a:lnTo>
                <a:lnTo>
                  <a:pt x="1795211" y="960460"/>
                </a:lnTo>
                <a:lnTo>
                  <a:pt x="1844547" y="936765"/>
                </a:lnTo>
                <a:lnTo>
                  <a:pt x="1900250" y="952562"/>
                </a:lnTo>
                <a:lnTo>
                  <a:pt x="1949586" y="965200"/>
                </a:lnTo>
                <a:lnTo>
                  <a:pt x="2000514" y="965200"/>
                </a:lnTo>
                <a:lnTo>
                  <a:pt x="2054625" y="960460"/>
                </a:lnTo>
                <a:lnTo>
                  <a:pt x="2103961" y="949402"/>
                </a:lnTo>
                <a:lnTo>
                  <a:pt x="2159664" y="949402"/>
                </a:lnTo>
                <a:lnTo>
                  <a:pt x="2209000" y="939924"/>
                </a:lnTo>
                <a:lnTo>
                  <a:pt x="2259928" y="936765"/>
                </a:lnTo>
                <a:lnTo>
                  <a:pt x="2314039" y="936765"/>
                </a:lnTo>
                <a:lnTo>
                  <a:pt x="2364967" y="949402"/>
                </a:lnTo>
                <a:lnTo>
                  <a:pt x="2419078" y="949402"/>
                </a:lnTo>
                <a:lnTo>
                  <a:pt x="2468414" y="944663"/>
                </a:lnTo>
                <a:lnTo>
                  <a:pt x="2522526" y="927287"/>
                </a:lnTo>
                <a:lnTo>
                  <a:pt x="2527300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09516" y="1979917"/>
            <a:ext cx="2329957" cy="1616964"/>
          </a:xfrm>
          <a:custGeom>
            <a:avLst/>
            <a:gdLst/>
            <a:ahLst/>
            <a:cxnLst/>
            <a:rect l="l" t="t" r="r" b="b"/>
            <a:pathLst>
              <a:path w="2324100" h="1612900">
                <a:moveTo>
                  <a:pt x="0" y="0"/>
                </a:moveTo>
                <a:lnTo>
                  <a:pt x="33451" y="142036"/>
                </a:lnTo>
                <a:lnTo>
                  <a:pt x="82832" y="58392"/>
                </a:lnTo>
                <a:lnTo>
                  <a:pt x="133807" y="178334"/>
                </a:lnTo>
                <a:lnTo>
                  <a:pt x="187967" y="124676"/>
                </a:lnTo>
                <a:lnTo>
                  <a:pt x="237348" y="369294"/>
                </a:lnTo>
                <a:lnTo>
                  <a:pt x="293101" y="17359"/>
                </a:lnTo>
                <a:lnTo>
                  <a:pt x="342482" y="378763"/>
                </a:lnTo>
                <a:lnTo>
                  <a:pt x="393456" y="399279"/>
                </a:lnTo>
                <a:lnTo>
                  <a:pt x="447616" y="149927"/>
                </a:lnTo>
                <a:lnTo>
                  <a:pt x="496997" y="303010"/>
                </a:lnTo>
                <a:lnTo>
                  <a:pt x="552750" y="345621"/>
                </a:lnTo>
                <a:lnTo>
                  <a:pt x="602131" y="374028"/>
                </a:lnTo>
                <a:lnTo>
                  <a:pt x="656291" y="149927"/>
                </a:lnTo>
                <a:lnTo>
                  <a:pt x="707265" y="913766"/>
                </a:lnTo>
                <a:lnTo>
                  <a:pt x="758239" y="1088944"/>
                </a:lnTo>
                <a:lnTo>
                  <a:pt x="812399" y="1043177"/>
                </a:lnTo>
                <a:lnTo>
                  <a:pt x="861780" y="1129977"/>
                </a:lnTo>
                <a:lnTo>
                  <a:pt x="915940" y="1188370"/>
                </a:lnTo>
                <a:lnTo>
                  <a:pt x="966914" y="1188370"/>
                </a:lnTo>
                <a:lnTo>
                  <a:pt x="1017889" y="1251497"/>
                </a:lnTo>
                <a:lnTo>
                  <a:pt x="1072049" y="1272013"/>
                </a:lnTo>
                <a:lnTo>
                  <a:pt x="1121430" y="1159962"/>
                </a:lnTo>
                <a:lnTo>
                  <a:pt x="1177183" y="1254653"/>
                </a:lnTo>
                <a:lnTo>
                  <a:pt x="1226564" y="1309889"/>
                </a:lnTo>
                <a:lnTo>
                  <a:pt x="1277538" y="1267278"/>
                </a:lnTo>
                <a:lnTo>
                  <a:pt x="1331698" y="1259388"/>
                </a:lnTo>
                <a:lnTo>
                  <a:pt x="1381079" y="1259388"/>
                </a:lnTo>
                <a:lnTo>
                  <a:pt x="1436832" y="1330406"/>
                </a:lnTo>
                <a:lnTo>
                  <a:pt x="1486214" y="1305155"/>
                </a:lnTo>
                <a:lnTo>
                  <a:pt x="1537188" y="1434566"/>
                </a:lnTo>
                <a:lnTo>
                  <a:pt x="1591348" y="1567133"/>
                </a:lnTo>
                <a:lnTo>
                  <a:pt x="1640728" y="1521366"/>
                </a:lnTo>
                <a:lnTo>
                  <a:pt x="1696481" y="1500849"/>
                </a:lnTo>
                <a:lnTo>
                  <a:pt x="1745863" y="1571867"/>
                </a:lnTo>
                <a:lnTo>
                  <a:pt x="1796837" y="1562398"/>
                </a:lnTo>
                <a:lnTo>
                  <a:pt x="1850997" y="1533991"/>
                </a:lnTo>
                <a:lnTo>
                  <a:pt x="1900378" y="1508740"/>
                </a:lnTo>
                <a:lnTo>
                  <a:pt x="1956131" y="1467707"/>
                </a:lnTo>
                <a:lnTo>
                  <a:pt x="2005512" y="1571867"/>
                </a:lnTo>
                <a:lnTo>
                  <a:pt x="2056486" y="1546616"/>
                </a:lnTo>
                <a:lnTo>
                  <a:pt x="2110646" y="1508740"/>
                </a:lnTo>
                <a:lnTo>
                  <a:pt x="2161620" y="1612900"/>
                </a:lnTo>
                <a:lnTo>
                  <a:pt x="2215780" y="1605009"/>
                </a:lnTo>
                <a:lnTo>
                  <a:pt x="2265161" y="1549773"/>
                </a:lnTo>
                <a:lnTo>
                  <a:pt x="2319321" y="1526100"/>
                </a:lnTo>
                <a:lnTo>
                  <a:pt x="2324100" y="153399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343201" y="1973551"/>
            <a:ext cx="2189905" cy="751188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3" y="4742"/>
                </a:lnTo>
                <a:lnTo>
                  <a:pt x="258950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69"/>
                </a:lnTo>
                <a:lnTo>
                  <a:pt x="467064" y="183372"/>
                </a:lnTo>
                <a:lnTo>
                  <a:pt x="521078" y="145433"/>
                </a:lnTo>
                <a:lnTo>
                  <a:pt x="571915" y="591219"/>
                </a:lnTo>
                <a:lnTo>
                  <a:pt x="622752" y="624416"/>
                </a:lnTo>
                <a:lnTo>
                  <a:pt x="676766" y="654451"/>
                </a:lnTo>
                <a:lnTo>
                  <a:pt x="726015" y="665517"/>
                </a:lnTo>
                <a:lnTo>
                  <a:pt x="780029" y="687648"/>
                </a:lnTo>
                <a:lnTo>
                  <a:pt x="830866" y="687648"/>
                </a:lnTo>
                <a:lnTo>
                  <a:pt x="881703" y="708199"/>
                </a:lnTo>
                <a:lnTo>
                  <a:pt x="935717" y="703456"/>
                </a:lnTo>
                <a:lnTo>
                  <a:pt x="984965" y="657613"/>
                </a:lnTo>
                <a:lnTo>
                  <a:pt x="1040569" y="678164"/>
                </a:lnTo>
                <a:lnTo>
                  <a:pt x="1089817" y="716103"/>
                </a:lnTo>
                <a:lnTo>
                  <a:pt x="1140654" y="711360"/>
                </a:lnTo>
                <a:lnTo>
                  <a:pt x="1194668" y="687648"/>
                </a:lnTo>
                <a:lnTo>
                  <a:pt x="1243917" y="700295"/>
                </a:lnTo>
                <a:lnTo>
                  <a:pt x="1299520" y="687648"/>
                </a:lnTo>
                <a:lnTo>
                  <a:pt x="1348768" y="654451"/>
                </a:lnTo>
                <a:lnTo>
                  <a:pt x="1399604" y="716103"/>
                </a:lnTo>
                <a:lnTo>
                  <a:pt x="1453619" y="733492"/>
                </a:lnTo>
                <a:lnTo>
                  <a:pt x="1502867" y="736653"/>
                </a:lnTo>
                <a:lnTo>
                  <a:pt x="1558470" y="711360"/>
                </a:lnTo>
                <a:lnTo>
                  <a:pt x="1607718" y="736653"/>
                </a:lnTo>
                <a:lnTo>
                  <a:pt x="1658555" y="736653"/>
                </a:lnTo>
                <a:lnTo>
                  <a:pt x="1712570" y="720845"/>
                </a:lnTo>
                <a:lnTo>
                  <a:pt x="1761818" y="741395"/>
                </a:lnTo>
                <a:lnTo>
                  <a:pt x="1817421" y="749300"/>
                </a:lnTo>
                <a:lnTo>
                  <a:pt x="1866669" y="733492"/>
                </a:lnTo>
                <a:lnTo>
                  <a:pt x="1917506" y="728749"/>
                </a:lnTo>
                <a:lnTo>
                  <a:pt x="1971520" y="728749"/>
                </a:lnTo>
                <a:lnTo>
                  <a:pt x="2022357" y="724007"/>
                </a:lnTo>
                <a:lnTo>
                  <a:pt x="2076372" y="736653"/>
                </a:lnTo>
                <a:lnTo>
                  <a:pt x="2125620" y="736653"/>
                </a:lnTo>
                <a:lnTo>
                  <a:pt x="2179634" y="733492"/>
                </a:lnTo>
                <a:lnTo>
                  <a:pt x="2184400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00248" y="4157961"/>
            <a:ext cx="513737" cy="28216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33687" defTabSz="916712">
              <a:lnSpc>
                <a:spcPts val="967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087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05636" y="2827244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35518" y="3577783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41884" y="3584150"/>
            <a:ext cx="598404" cy="560208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241884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241884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840288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241884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41884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41884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41884" y="3584149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241884" y="4144357"/>
            <a:ext cx="598404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840288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41884" y="3584150"/>
            <a:ext cx="0" cy="560208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60982" y="3654175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60982" y="379422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60982" y="392154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36860" y="3588205"/>
            <a:ext cx="446256" cy="584827"/>
          </a:xfrm>
          <a:prstGeom prst="rect">
            <a:avLst/>
          </a:prstGeom>
        </p:spPr>
        <p:txBody>
          <a:bodyPr vert="horz" wrap="square" lIns="0" tIns="20371" rIns="0" bIns="0" rtlCol="0">
            <a:spAutoFit/>
          </a:bodyPr>
          <a:lstStyle/>
          <a:p>
            <a:pPr marL="12732" marR="5093" algn="just" defTabSz="916712">
              <a:lnSpc>
                <a:spcPts val="1053"/>
              </a:lnSpc>
              <a:spcBef>
                <a:spcPts val="16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32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44  pl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60982" y="404886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603132" y="3046031"/>
            <a:ext cx="398512" cy="189070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17" y="0"/>
                </a:moveTo>
                <a:lnTo>
                  <a:pt x="0" y="66865"/>
                </a:lnTo>
                <a:lnTo>
                  <a:pt x="174823" y="188520"/>
                </a:lnTo>
                <a:lnTo>
                  <a:pt x="142060" y="119592"/>
                </a:lnTo>
                <a:lnTo>
                  <a:pt x="396905" y="119592"/>
                </a:lnTo>
                <a:lnTo>
                  <a:pt x="370325" y="88593"/>
                </a:lnTo>
                <a:lnTo>
                  <a:pt x="151192" y="56752"/>
                </a:lnTo>
                <a:lnTo>
                  <a:pt x="202217" y="0"/>
                </a:lnTo>
                <a:close/>
              </a:path>
              <a:path w="397510" h="188594">
                <a:moveTo>
                  <a:pt x="396905" y="119592"/>
                </a:moveTo>
                <a:lnTo>
                  <a:pt x="142060" y="119592"/>
                </a:lnTo>
                <a:lnTo>
                  <a:pt x="361194" y="151434"/>
                </a:lnTo>
                <a:lnTo>
                  <a:pt x="373783" y="150742"/>
                </a:lnTo>
                <a:lnTo>
                  <a:pt x="384749" y="145460"/>
                </a:lnTo>
                <a:lnTo>
                  <a:pt x="392933" y="136451"/>
                </a:lnTo>
                <a:lnTo>
                  <a:pt x="397179" y="124580"/>
                </a:lnTo>
                <a:lnTo>
                  <a:pt x="396905" y="119592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603132" y="2867880"/>
            <a:ext cx="398512" cy="184614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82" y="0"/>
                </a:moveTo>
                <a:lnTo>
                  <a:pt x="0" y="142622"/>
                </a:lnTo>
                <a:lnTo>
                  <a:pt x="209006" y="183595"/>
                </a:lnTo>
                <a:lnTo>
                  <a:pt x="151267" y="133691"/>
                </a:lnTo>
                <a:lnTo>
                  <a:pt x="372336" y="72492"/>
                </a:lnTo>
                <a:lnTo>
                  <a:pt x="134325" y="72492"/>
                </a:lnTo>
                <a:lnTo>
                  <a:pt x="158182" y="0"/>
                </a:lnTo>
                <a:close/>
              </a:path>
              <a:path w="397510" h="184150">
                <a:moveTo>
                  <a:pt x="369865" y="9877"/>
                </a:moveTo>
                <a:lnTo>
                  <a:pt x="357289" y="10769"/>
                </a:lnTo>
                <a:lnTo>
                  <a:pt x="134325" y="72492"/>
                </a:lnTo>
                <a:lnTo>
                  <a:pt x="372336" y="72492"/>
                </a:lnTo>
                <a:lnTo>
                  <a:pt x="374230" y="71968"/>
                </a:lnTo>
                <a:lnTo>
                  <a:pt x="385475" y="66266"/>
                </a:lnTo>
                <a:lnTo>
                  <a:pt x="393386" y="57016"/>
                </a:lnTo>
                <a:lnTo>
                  <a:pt x="397251" y="45474"/>
                </a:lnTo>
                <a:lnTo>
                  <a:pt x="396359" y="32898"/>
                </a:lnTo>
                <a:lnTo>
                  <a:pt x="390657" y="21653"/>
                </a:lnTo>
                <a:lnTo>
                  <a:pt x="381407" y="13742"/>
                </a:lnTo>
                <a:lnTo>
                  <a:pt x="369865" y="9877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03132" y="2622999"/>
            <a:ext cx="398512" cy="226630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67" y="52410"/>
                </a:moveTo>
                <a:lnTo>
                  <a:pt x="0" y="225886"/>
                </a:lnTo>
                <a:lnTo>
                  <a:pt x="212920" y="220654"/>
                </a:lnTo>
                <a:lnTo>
                  <a:pt x="145749" y="184429"/>
                </a:lnTo>
                <a:lnTo>
                  <a:pt x="251343" y="128348"/>
                </a:lnTo>
                <a:lnTo>
                  <a:pt x="115963" y="128348"/>
                </a:lnTo>
                <a:lnTo>
                  <a:pt x="123567" y="52410"/>
                </a:lnTo>
                <a:close/>
              </a:path>
              <a:path w="397510" h="226060">
                <a:moveTo>
                  <a:pt x="362952" y="0"/>
                </a:moveTo>
                <a:lnTo>
                  <a:pt x="358844" y="361"/>
                </a:lnTo>
                <a:lnTo>
                  <a:pt x="354738" y="1536"/>
                </a:lnTo>
                <a:lnTo>
                  <a:pt x="115963" y="128348"/>
                </a:lnTo>
                <a:lnTo>
                  <a:pt x="251343" y="128348"/>
                </a:lnTo>
                <a:lnTo>
                  <a:pt x="380652" y="59673"/>
                </a:lnTo>
                <a:lnTo>
                  <a:pt x="390396" y="51673"/>
                </a:lnTo>
                <a:lnTo>
                  <a:pt x="396117" y="40930"/>
                </a:lnTo>
                <a:lnTo>
                  <a:pt x="397393" y="28826"/>
                </a:lnTo>
                <a:lnTo>
                  <a:pt x="393800" y="16741"/>
                </a:lnTo>
                <a:lnTo>
                  <a:pt x="388111" y="9072"/>
                </a:lnTo>
                <a:lnTo>
                  <a:pt x="380685" y="3606"/>
                </a:lnTo>
                <a:lnTo>
                  <a:pt x="372104" y="523"/>
                </a:lnTo>
                <a:lnTo>
                  <a:pt x="36295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70278" y="2078030"/>
            <a:ext cx="793204" cy="1225015"/>
          </a:xfrm>
          <a:prstGeom prst="rect">
            <a:avLst/>
          </a:prstGeom>
        </p:spPr>
        <p:txBody>
          <a:bodyPr vert="horz" wrap="square" lIns="0" tIns="25464" rIns="0" bIns="0" rtlCol="0">
            <a:spAutoFit/>
          </a:bodyPr>
          <a:lstStyle/>
          <a:p>
            <a:pPr marL="12732" marR="5093" algn="just" defTabSz="916712">
              <a:lnSpc>
                <a:spcPct val="107700"/>
              </a:lnSpc>
              <a:spcBef>
                <a:spcPts val="2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56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44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32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603132" y="2316580"/>
            <a:ext cx="398512" cy="322120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71"/>
                </a:moveTo>
                <a:lnTo>
                  <a:pt x="0" y="321043"/>
                </a:lnTo>
                <a:lnTo>
                  <a:pt x="208555" y="277830"/>
                </a:lnTo>
                <a:lnTo>
                  <a:pt x="135989" y="254198"/>
                </a:lnTo>
                <a:lnTo>
                  <a:pt x="199180" y="204344"/>
                </a:lnTo>
                <a:lnTo>
                  <a:pt x="96658" y="204344"/>
                </a:lnTo>
                <a:lnTo>
                  <a:pt x="90563" y="128271"/>
                </a:lnTo>
                <a:close/>
              </a:path>
              <a:path w="397510" h="321310">
                <a:moveTo>
                  <a:pt x="361410" y="0"/>
                </a:moveTo>
                <a:lnTo>
                  <a:pt x="352977" y="2125"/>
                </a:lnTo>
                <a:lnTo>
                  <a:pt x="96658" y="204344"/>
                </a:lnTo>
                <a:lnTo>
                  <a:pt x="199180" y="204344"/>
                </a:lnTo>
                <a:lnTo>
                  <a:pt x="385424" y="57409"/>
                </a:lnTo>
                <a:lnTo>
                  <a:pt x="393582" y="47795"/>
                </a:lnTo>
                <a:lnTo>
                  <a:pt x="397290" y="36202"/>
                </a:lnTo>
                <a:lnTo>
                  <a:pt x="396382" y="24064"/>
                </a:lnTo>
                <a:lnTo>
                  <a:pt x="390686" y="12816"/>
                </a:lnTo>
                <a:lnTo>
                  <a:pt x="385255" y="5933"/>
                </a:lnTo>
                <a:lnTo>
                  <a:pt x="377549" y="1903"/>
                </a:lnTo>
                <a:lnTo>
                  <a:pt x="36141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65005" y="1575578"/>
            <a:ext cx="1848686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CIFAR-10 plain</a:t>
            </a:r>
            <a:r>
              <a:rPr sz="1804" b="1" spc="-13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5" dirty="0">
                <a:solidFill>
                  <a:srgbClr val="7F7F7F"/>
                </a:solidFill>
                <a:latin typeface="Calibri"/>
                <a:cs typeface="Calibri"/>
              </a:rPr>
              <a:t>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576593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76593" y="3609613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76593" y="3062137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576593" y="1979916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576593" y="4157089"/>
            <a:ext cx="3335785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576593" y="1979917"/>
            <a:ext cx="0" cy="2177173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576593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532800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098605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053452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620617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72621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142630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651910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612443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173922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133095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695934" y="4131625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652265" y="4153944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576593" y="415708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486816" y="4082742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576593" y="360961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486816" y="3535392"/>
            <a:ext cx="82758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5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576593" y="306213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431934" y="2991004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76593" y="1979916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431934" y="1897783"/>
            <a:ext cx="153420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716646" y="1979917"/>
            <a:ext cx="3195733" cy="2138976"/>
          </a:xfrm>
          <a:custGeom>
            <a:avLst/>
            <a:gdLst/>
            <a:ahLst/>
            <a:cxnLst/>
            <a:rect l="l" t="t" r="r" b="b"/>
            <a:pathLst>
              <a:path w="3187700" h="2133600">
                <a:moveTo>
                  <a:pt x="0" y="0"/>
                </a:moveTo>
                <a:lnTo>
                  <a:pt x="20689" y="57585"/>
                </a:lnTo>
                <a:lnTo>
                  <a:pt x="70935" y="457727"/>
                </a:lnTo>
                <a:lnTo>
                  <a:pt x="124138" y="549272"/>
                </a:lnTo>
                <a:lnTo>
                  <a:pt x="174384" y="720551"/>
                </a:lnTo>
                <a:lnTo>
                  <a:pt x="224631" y="741223"/>
                </a:lnTo>
                <a:lnTo>
                  <a:pt x="279311" y="820956"/>
                </a:lnTo>
                <a:lnTo>
                  <a:pt x="329558" y="953844"/>
                </a:lnTo>
                <a:lnTo>
                  <a:pt x="384238" y="1020289"/>
                </a:lnTo>
                <a:lnTo>
                  <a:pt x="434485" y="1153178"/>
                </a:lnTo>
                <a:lnTo>
                  <a:pt x="484731" y="1086733"/>
                </a:lnTo>
                <a:lnTo>
                  <a:pt x="537933" y="1107405"/>
                </a:lnTo>
                <a:lnTo>
                  <a:pt x="588180" y="1049820"/>
                </a:lnTo>
                <a:lnTo>
                  <a:pt x="642860" y="1141365"/>
                </a:lnTo>
                <a:lnTo>
                  <a:pt x="693106" y="1070491"/>
                </a:lnTo>
                <a:lnTo>
                  <a:pt x="743353" y="1253582"/>
                </a:lnTo>
                <a:lnTo>
                  <a:pt x="798033" y="1290496"/>
                </a:lnTo>
                <a:lnTo>
                  <a:pt x="848280" y="1249153"/>
                </a:lnTo>
                <a:lnTo>
                  <a:pt x="901482" y="1383518"/>
                </a:lnTo>
                <a:lnTo>
                  <a:pt x="951728" y="1262442"/>
                </a:lnTo>
                <a:lnTo>
                  <a:pt x="1001975" y="1395330"/>
                </a:lnTo>
                <a:lnTo>
                  <a:pt x="1056655" y="1187138"/>
                </a:lnTo>
                <a:lnTo>
                  <a:pt x="1106902" y="1278684"/>
                </a:lnTo>
                <a:lnTo>
                  <a:pt x="1161582" y="1266871"/>
                </a:lnTo>
                <a:lnTo>
                  <a:pt x="1210351" y="1315597"/>
                </a:lnTo>
                <a:lnTo>
                  <a:pt x="1260598" y="1390900"/>
                </a:lnTo>
                <a:lnTo>
                  <a:pt x="1315277" y="1370229"/>
                </a:lnTo>
                <a:lnTo>
                  <a:pt x="1365524" y="1283113"/>
                </a:lnTo>
                <a:lnTo>
                  <a:pt x="1420204" y="1312644"/>
                </a:lnTo>
                <a:lnTo>
                  <a:pt x="1470450" y="1315597"/>
                </a:lnTo>
                <a:lnTo>
                  <a:pt x="1523653" y="1365799"/>
                </a:lnTo>
                <a:lnTo>
                  <a:pt x="1573899" y="1875206"/>
                </a:lnTo>
                <a:lnTo>
                  <a:pt x="1624146" y="1895877"/>
                </a:lnTo>
                <a:lnTo>
                  <a:pt x="1678825" y="1887018"/>
                </a:lnTo>
                <a:lnTo>
                  <a:pt x="1729073" y="1969704"/>
                </a:lnTo>
                <a:lnTo>
                  <a:pt x="1783752" y="1928361"/>
                </a:lnTo>
                <a:lnTo>
                  <a:pt x="1833999" y="1941650"/>
                </a:lnTo>
                <a:lnTo>
                  <a:pt x="1884246" y="1999235"/>
                </a:lnTo>
                <a:lnTo>
                  <a:pt x="1937448" y="1946080"/>
                </a:lnTo>
                <a:lnTo>
                  <a:pt x="1987694" y="2008094"/>
                </a:lnTo>
                <a:lnTo>
                  <a:pt x="2042374" y="2040578"/>
                </a:lnTo>
                <a:lnTo>
                  <a:pt x="2092621" y="2015477"/>
                </a:lnTo>
                <a:lnTo>
                  <a:pt x="2142868" y="2012524"/>
                </a:lnTo>
                <a:lnTo>
                  <a:pt x="2197547" y="2028766"/>
                </a:lnTo>
                <a:lnTo>
                  <a:pt x="2246316" y="2028766"/>
                </a:lnTo>
                <a:lnTo>
                  <a:pt x="2300996" y="1991852"/>
                </a:lnTo>
                <a:lnTo>
                  <a:pt x="2351242" y="2090780"/>
                </a:lnTo>
                <a:lnTo>
                  <a:pt x="2401489" y="2045008"/>
                </a:lnTo>
                <a:lnTo>
                  <a:pt x="2456170" y="2062726"/>
                </a:lnTo>
                <a:lnTo>
                  <a:pt x="2506416" y="2104069"/>
                </a:lnTo>
                <a:lnTo>
                  <a:pt x="2559618" y="2090780"/>
                </a:lnTo>
                <a:lnTo>
                  <a:pt x="2609865" y="2090780"/>
                </a:lnTo>
                <a:lnTo>
                  <a:pt x="2660111" y="2086351"/>
                </a:lnTo>
                <a:lnTo>
                  <a:pt x="2714792" y="2120311"/>
                </a:lnTo>
                <a:lnTo>
                  <a:pt x="2765038" y="2095210"/>
                </a:lnTo>
                <a:lnTo>
                  <a:pt x="2819718" y="2095210"/>
                </a:lnTo>
                <a:lnTo>
                  <a:pt x="2869964" y="2120311"/>
                </a:lnTo>
                <a:lnTo>
                  <a:pt x="2920211" y="2099640"/>
                </a:lnTo>
                <a:lnTo>
                  <a:pt x="2973413" y="2053867"/>
                </a:lnTo>
                <a:lnTo>
                  <a:pt x="3023660" y="2108499"/>
                </a:lnTo>
                <a:lnTo>
                  <a:pt x="3078340" y="2124741"/>
                </a:lnTo>
                <a:lnTo>
                  <a:pt x="3128586" y="2133600"/>
                </a:lnTo>
                <a:lnTo>
                  <a:pt x="3183266" y="2083398"/>
                </a:lnTo>
                <a:lnTo>
                  <a:pt x="3187700" y="208635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684816" y="1973550"/>
            <a:ext cx="3221197" cy="1235005"/>
          </a:xfrm>
          <a:custGeom>
            <a:avLst/>
            <a:gdLst/>
            <a:ahLst/>
            <a:cxnLst/>
            <a:rect l="l" t="t" r="r" b="b"/>
            <a:pathLst>
              <a:path w="3213100" h="1231900">
                <a:moveTo>
                  <a:pt x="0" y="0"/>
                </a:moveTo>
                <a:lnTo>
                  <a:pt x="38515" y="232267"/>
                </a:lnTo>
                <a:lnTo>
                  <a:pt x="88882" y="410143"/>
                </a:lnTo>
                <a:lnTo>
                  <a:pt x="142212" y="546857"/>
                </a:lnTo>
                <a:lnTo>
                  <a:pt x="192578" y="617420"/>
                </a:lnTo>
                <a:lnTo>
                  <a:pt x="242945" y="613009"/>
                </a:lnTo>
                <a:lnTo>
                  <a:pt x="297756" y="671811"/>
                </a:lnTo>
                <a:lnTo>
                  <a:pt x="348122" y="683572"/>
                </a:lnTo>
                <a:lnTo>
                  <a:pt x="402933" y="737963"/>
                </a:lnTo>
                <a:lnTo>
                  <a:pt x="453300" y="717383"/>
                </a:lnTo>
                <a:lnTo>
                  <a:pt x="503666" y="799705"/>
                </a:lnTo>
                <a:lnTo>
                  <a:pt x="556996" y="824696"/>
                </a:lnTo>
                <a:lnTo>
                  <a:pt x="607363" y="908489"/>
                </a:lnTo>
                <a:lnTo>
                  <a:pt x="662174" y="837927"/>
                </a:lnTo>
                <a:lnTo>
                  <a:pt x="712541" y="754134"/>
                </a:lnTo>
                <a:lnTo>
                  <a:pt x="762907" y="820286"/>
                </a:lnTo>
                <a:lnTo>
                  <a:pt x="817718" y="812936"/>
                </a:lnTo>
                <a:lnTo>
                  <a:pt x="868085" y="895258"/>
                </a:lnTo>
                <a:lnTo>
                  <a:pt x="921414" y="849687"/>
                </a:lnTo>
                <a:lnTo>
                  <a:pt x="971781" y="883498"/>
                </a:lnTo>
                <a:lnTo>
                  <a:pt x="1022148" y="924659"/>
                </a:lnTo>
                <a:lnTo>
                  <a:pt x="1076959" y="895258"/>
                </a:lnTo>
                <a:lnTo>
                  <a:pt x="1127326" y="895258"/>
                </a:lnTo>
                <a:lnTo>
                  <a:pt x="1182136" y="908489"/>
                </a:lnTo>
                <a:lnTo>
                  <a:pt x="1231022" y="899669"/>
                </a:lnTo>
                <a:lnTo>
                  <a:pt x="1281388" y="915839"/>
                </a:lnTo>
                <a:lnTo>
                  <a:pt x="1336199" y="961411"/>
                </a:lnTo>
                <a:lnTo>
                  <a:pt x="1386566" y="908489"/>
                </a:lnTo>
                <a:lnTo>
                  <a:pt x="1441377" y="958470"/>
                </a:lnTo>
                <a:lnTo>
                  <a:pt x="1491744" y="849687"/>
                </a:lnTo>
                <a:lnTo>
                  <a:pt x="1545073" y="945240"/>
                </a:lnTo>
                <a:lnTo>
                  <a:pt x="1595440" y="1168688"/>
                </a:lnTo>
                <a:lnTo>
                  <a:pt x="1645806" y="1186328"/>
                </a:lnTo>
                <a:lnTo>
                  <a:pt x="1700617" y="1198089"/>
                </a:lnTo>
                <a:lnTo>
                  <a:pt x="1750984" y="1202499"/>
                </a:lnTo>
                <a:lnTo>
                  <a:pt x="1805794" y="1218670"/>
                </a:lnTo>
                <a:lnTo>
                  <a:pt x="1856162" y="1231900"/>
                </a:lnTo>
                <a:lnTo>
                  <a:pt x="1906529" y="1218670"/>
                </a:lnTo>
                <a:lnTo>
                  <a:pt x="1959858" y="1206909"/>
                </a:lnTo>
                <a:lnTo>
                  <a:pt x="2010225" y="1190738"/>
                </a:lnTo>
                <a:lnTo>
                  <a:pt x="2065035" y="1202499"/>
                </a:lnTo>
                <a:lnTo>
                  <a:pt x="2115402" y="1206909"/>
                </a:lnTo>
                <a:lnTo>
                  <a:pt x="2165768" y="1190738"/>
                </a:lnTo>
                <a:lnTo>
                  <a:pt x="2220579" y="1186328"/>
                </a:lnTo>
                <a:lnTo>
                  <a:pt x="2269464" y="1211320"/>
                </a:lnTo>
                <a:lnTo>
                  <a:pt x="2324276" y="1198089"/>
                </a:lnTo>
                <a:lnTo>
                  <a:pt x="2374643" y="1193679"/>
                </a:lnTo>
                <a:lnTo>
                  <a:pt x="2425009" y="1206909"/>
                </a:lnTo>
                <a:lnTo>
                  <a:pt x="2479820" y="1202499"/>
                </a:lnTo>
                <a:lnTo>
                  <a:pt x="2530187" y="1206909"/>
                </a:lnTo>
                <a:lnTo>
                  <a:pt x="2583516" y="1206909"/>
                </a:lnTo>
                <a:lnTo>
                  <a:pt x="2633883" y="1206909"/>
                </a:lnTo>
                <a:lnTo>
                  <a:pt x="2684249" y="1227490"/>
                </a:lnTo>
                <a:lnTo>
                  <a:pt x="2739060" y="1198089"/>
                </a:lnTo>
                <a:lnTo>
                  <a:pt x="2789428" y="1215730"/>
                </a:lnTo>
                <a:lnTo>
                  <a:pt x="2844238" y="1206909"/>
                </a:lnTo>
                <a:lnTo>
                  <a:pt x="2894605" y="1206909"/>
                </a:lnTo>
                <a:lnTo>
                  <a:pt x="2944972" y="1215730"/>
                </a:lnTo>
                <a:lnTo>
                  <a:pt x="2998301" y="1215730"/>
                </a:lnTo>
                <a:lnTo>
                  <a:pt x="3048668" y="1198089"/>
                </a:lnTo>
                <a:lnTo>
                  <a:pt x="3103478" y="1211320"/>
                </a:lnTo>
                <a:lnTo>
                  <a:pt x="3153845" y="1202499"/>
                </a:lnTo>
                <a:lnTo>
                  <a:pt x="3208656" y="1215730"/>
                </a:lnTo>
                <a:lnTo>
                  <a:pt x="3213100" y="121573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03914" y="1967185"/>
            <a:ext cx="3208465" cy="2177173"/>
          </a:xfrm>
          <a:custGeom>
            <a:avLst/>
            <a:gdLst/>
            <a:ahLst/>
            <a:cxnLst/>
            <a:rect l="l" t="t" r="r" b="b"/>
            <a:pathLst>
              <a:path w="3200400" h="2171700">
                <a:moveTo>
                  <a:pt x="0" y="0"/>
                </a:moveTo>
                <a:lnTo>
                  <a:pt x="25188" y="163174"/>
                </a:lnTo>
                <a:lnTo>
                  <a:pt x="75565" y="597810"/>
                </a:lnTo>
                <a:lnTo>
                  <a:pt x="128905" y="493972"/>
                </a:lnTo>
                <a:lnTo>
                  <a:pt x="179281" y="769885"/>
                </a:lnTo>
                <a:lnTo>
                  <a:pt x="229658" y="799553"/>
                </a:lnTo>
                <a:lnTo>
                  <a:pt x="284480" y="987945"/>
                </a:lnTo>
                <a:lnTo>
                  <a:pt x="334856" y="1017613"/>
                </a:lnTo>
                <a:lnTo>
                  <a:pt x="389678" y="1059149"/>
                </a:lnTo>
                <a:lnTo>
                  <a:pt x="440055" y="1268308"/>
                </a:lnTo>
                <a:lnTo>
                  <a:pt x="490431" y="1192655"/>
                </a:lnTo>
                <a:lnTo>
                  <a:pt x="543771" y="1243091"/>
                </a:lnTo>
                <a:lnTo>
                  <a:pt x="594148" y="1114035"/>
                </a:lnTo>
                <a:lnTo>
                  <a:pt x="648969" y="1226773"/>
                </a:lnTo>
                <a:lnTo>
                  <a:pt x="699346" y="1188205"/>
                </a:lnTo>
                <a:lnTo>
                  <a:pt x="749723" y="1397364"/>
                </a:lnTo>
                <a:lnTo>
                  <a:pt x="804544" y="1422582"/>
                </a:lnTo>
                <a:lnTo>
                  <a:pt x="854921" y="1284626"/>
                </a:lnTo>
                <a:lnTo>
                  <a:pt x="908261" y="1523454"/>
                </a:lnTo>
                <a:lnTo>
                  <a:pt x="958638" y="1372146"/>
                </a:lnTo>
                <a:lnTo>
                  <a:pt x="1009015" y="1514553"/>
                </a:lnTo>
                <a:lnTo>
                  <a:pt x="1063837" y="1569439"/>
                </a:lnTo>
                <a:lnTo>
                  <a:pt x="1114213" y="1502686"/>
                </a:lnTo>
                <a:lnTo>
                  <a:pt x="1169035" y="1330611"/>
                </a:lnTo>
                <a:lnTo>
                  <a:pt x="1217930" y="1427032"/>
                </a:lnTo>
                <a:lnTo>
                  <a:pt x="1268306" y="1564989"/>
                </a:lnTo>
                <a:lnTo>
                  <a:pt x="1323128" y="1477468"/>
                </a:lnTo>
                <a:lnTo>
                  <a:pt x="1373505" y="1536804"/>
                </a:lnTo>
                <a:lnTo>
                  <a:pt x="1428327" y="1481918"/>
                </a:lnTo>
                <a:lnTo>
                  <a:pt x="1478704" y="1578339"/>
                </a:lnTo>
                <a:lnTo>
                  <a:pt x="1532044" y="1443350"/>
                </a:lnTo>
                <a:lnTo>
                  <a:pt x="1582420" y="1921005"/>
                </a:lnTo>
                <a:lnTo>
                  <a:pt x="1632796" y="1987758"/>
                </a:lnTo>
                <a:lnTo>
                  <a:pt x="1687619" y="2001109"/>
                </a:lnTo>
                <a:lnTo>
                  <a:pt x="1737995" y="2051544"/>
                </a:lnTo>
                <a:lnTo>
                  <a:pt x="1792817" y="2109397"/>
                </a:lnTo>
                <a:lnTo>
                  <a:pt x="1843194" y="2084179"/>
                </a:lnTo>
                <a:lnTo>
                  <a:pt x="1893570" y="2058962"/>
                </a:lnTo>
                <a:lnTo>
                  <a:pt x="1946910" y="2118298"/>
                </a:lnTo>
                <a:lnTo>
                  <a:pt x="1997287" y="2100497"/>
                </a:lnTo>
                <a:lnTo>
                  <a:pt x="2052108" y="2113847"/>
                </a:lnTo>
                <a:lnTo>
                  <a:pt x="2102485" y="2134615"/>
                </a:lnTo>
                <a:lnTo>
                  <a:pt x="2152862" y="2118298"/>
                </a:lnTo>
                <a:lnTo>
                  <a:pt x="2207683" y="2125714"/>
                </a:lnTo>
                <a:lnTo>
                  <a:pt x="2256578" y="2159833"/>
                </a:lnTo>
                <a:lnTo>
                  <a:pt x="2311400" y="2109397"/>
                </a:lnTo>
                <a:lnTo>
                  <a:pt x="2361777" y="2125714"/>
                </a:lnTo>
                <a:lnTo>
                  <a:pt x="2412154" y="2150932"/>
                </a:lnTo>
                <a:lnTo>
                  <a:pt x="2466975" y="2147966"/>
                </a:lnTo>
                <a:lnTo>
                  <a:pt x="2517352" y="2164283"/>
                </a:lnTo>
                <a:lnTo>
                  <a:pt x="2570692" y="2139065"/>
                </a:lnTo>
                <a:lnTo>
                  <a:pt x="2621068" y="2164283"/>
                </a:lnTo>
                <a:lnTo>
                  <a:pt x="2671445" y="2159833"/>
                </a:lnTo>
                <a:lnTo>
                  <a:pt x="2726267" y="2168733"/>
                </a:lnTo>
                <a:lnTo>
                  <a:pt x="2776643" y="2164283"/>
                </a:lnTo>
                <a:lnTo>
                  <a:pt x="2831465" y="2159833"/>
                </a:lnTo>
                <a:lnTo>
                  <a:pt x="2881842" y="2139065"/>
                </a:lnTo>
                <a:lnTo>
                  <a:pt x="2932218" y="2150932"/>
                </a:lnTo>
                <a:lnTo>
                  <a:pt x="2985558" y="2155382"/>
                </a:lnTo>
                <a:lnTo>
                  <a:pt x="3035935" y="2150932"/>
                </a:lnTo>
                <a:lnTo>
                  <a:pt x="3090757" y="2171700"/>
                </a:lnTo>
                <a:lnTo>
                  <a:pt x="3141133" y="2164283"/>
                </a:lnTo>
                <a:lnTo>
                  <a:pt x="3195955" y="2159833"/>
                </a:lnTo>
                <a:lnTo>
                  <a:pt x="3200400" y="2159833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710280" y="1973551"/>
            <a:ext cx="3195733" cy="1375056"/>
          </a:xfrm>
          <a:custGeom>
            <a:avLst/>
            <a:gdLst/>
            <a:ahLst/>
            <a:cxnLst/>
            <a:rect l="l" t="t" r="r" b="b"/>
            <a:pathLst>
              <a:path w="3187700" h="1371600">
                <a:moveTo>
                  <a:pt x="0" y="0"/>
                </a:moveTo>
                <a:lnTo>
                  <a:pt x="17750" y="99027"/>
                </a:lnTo>
                <a:lnTo>
                  <a:pt x="68043" y="341421"/>
                </a:lnTo>
                <a:lnTo>
                  <a:pt x="121295" y="529130"/>
                </a:lnTo>
                <a:lnTo>
                  <a:pt x="171588" y="579382"/>
                </a:lnTo>
                <a:lnTo>
                  <a:pt x="221881" y="721272"/>
                </a:lnTo>
                <a:lnTo>
                  <a:pt x="276612" y="650327"/>
                </a:lnTo>
                <a:lnTo>
                  <a:pt x="326905" y="808475"/>
                </a:lnTo>
                <a:lnTo>
                  <a:pt x="381636" y="762656"/>
                </a:lnTo>
                <a:lnTo>
                  <a:pt x="431929" y="854294"/>
                </a:lnTo>
                <a:lnTo>
                  <a:pt x="482222" y="867596"/>
                </a:lnTo>
                <a:lnTo>
                  <a:pt x="535474" y="821777"/>
                </a:lnTo>
                <a:lnTo>
                  <a:pt x="585767" y="771525"/>
                </a:lnTo>
                <a:lnTo>
                  <a:pt x="640498" y="917848"/>
                </a:lnTo>
                <a:lnTo>
                  <a:pt x="690791" y="895678"/>
                </a:lnTo>
                <a:lnTo>
                  <a:pt x="741085" y="849860"/>
                </a:lnTo>
                <a:lnTo>
                  <a:pt x="795815" y="1009486"/>
                </a:lnTo>
                <a:lnTo>
                  <a:pt x="846108" y="945931"/>
                </a:lnTo>
                <a:lnTo>
                  <a:pt x="899360" y="929672"/>
                </a:lnTo>
                <a:lnTo>
                  <a:pt x="949653" y="954799"/>
                </a:lnTo>
                <a:lnTo>
                  <a:pt x="999946" y="925238"/>
                </a:lnTo>
                <a:lnTo>
                  <a:pt x="1054678" y="979925"/>
                </a:lnTo>
                <a:lnTo>
                  <a:pt x="1104970" y="971057"/>
                </a:lnTo>
                <a:lnTo>
                  <a:pt x="1159701" y="1009486"/>
                </a:lnTo>
                <a:lnTo>
                  <a:pt x="1208515" y="1009486"/>
                </a:lnTo>
                <a:lnTo>
                  <a:pt x="1258808" y="1071562"/>
                </a:lnTo>
                <a:lnTo>
                  <a:pt x="1313539" y="975491"/>
                </a:lnTo>
                <a:lnTo>
                  <a:pt x="1363833" y="1050870"/>
                </a:lnTo>
                <a:lnTo>
                  <a:pt x="1418564" y="1046436"/>
                </a:lnTo>
                <a:lnTo>
                  <a:pt x="1468857" y="1046436"/>
                </a:lnTo>
                <a:lnTo>
                  <a:pt x="1522109" y="1105557"/>
                </a:lnTo>
                <a:lnTo>
                  <a:pt x="1572402" y="1313957"/>
                </a:lnTo>
                <a:lnTo>
                  <a:pt x="1622695" y="1316913"/>
                </a:lnTo>
                <a:lnTo>
                  <a:pt x="1677426" y="1325782"/>
                </a:lnTo>
                <a:lnTo>
                  <a:pt x="1727719" y="1325782"/>
                </a:lnTo>
                <a:lnTo>
                  <a:pt x="1782449" y="1313957"/>
                </a:lnTo>
                <a:lnTo>
                  <a:pt x="1832742" y="1346474"/>
                </a:lnTo>
                <a:lnTo>
                  <a:pt x="1883036" y="1355342"/>
                </a:lnTo>
                <a:lnTo>
                  <a:pt x="1936287" y="1359776"/>
                </a:lnTo>
                <a:lnTo>
                  <a:pt x="1986580" y="1330216"/>
                </a:lnTo>
                <a:lnTo>
                  <a:pt x="2041311" y="1355342"/>
                </a:lnTo>
                <a:lnTo>
                  <a:pt x="2091605" y="1339084"/>
                </a:lnTo>
                <a:lnTo>
                  <a:pt x="2141898" y="1339084"/>
                </a:lnTo>
                <a:lnTo>
                  <a:pt x="2196629" y="1342040"/>
                </a:lnTo>
                <a:lnTo>
                  <a:pt x="2245443" y="1330216"/>
                </a:lnTo>
                <a:lnTo>
                  <a:pt x="2300174" y="1325782"/>
                </a:lnTo>
                <a:lnTo>
                  <a:pt x="2350466" y="1334650"/>
                </a:lnTo>
                <a:lnTo>
                  <a:pt x="2400760" y="1325782"/>
                </a:lnTo>
                <a:lnTo>
                  <a:pt x="2455490" y="1342040"/>
                </a:lnTo>
                <a:lnTo>
                  <a:pt x="2505784" y="1350908"/>
                </a:lnTo>
                <a:lnTo>
                  <a:pt x="2559035" y="1342040"/>
                </a:lnTo>
                <a:lnTo>
                  <a:pt x="2609328" y="1362732"/>
                </a:lnTo>
                <a:lnTo>
                  <a:pt x="2659622" y="1346474"/>
                </a:lnTo>
                <a:lnTo>
                  <a:pt x="2714353" y="1355342"/>
                </a:lnTo>
                <a:lnTo>
                  <a:pt x="2764645" y="1355342"/>
                </a:lnTo>
                <a:lnTo>
                  <a:pt x="2819377" y="1371600"/>
                </a:lnTo>
                <a:lnTo>
                  <a:pt x="2869670" y="1359776"/>
                </a:lnTo>
                <a:lnTo>
                  <a:pt x="2919963" y="1350908"/>
                </a:lnTo>
                <a:lnTo>
                  <a:pt x="2973215" y="1362732"/>
                </a:lnTo>
                <a:lnTo>
                  <a:pt x="3023508" y="1350908"/>
                </a:lnTo>
                <a:lnTo>
                  <a:pt x="3078238" y="1350908"/>
                </a:lnTo>
                <a:lnTo>
                  <a:pt x="3128532" y="1355342"/>
                </a:lnTo>
                <a:lnTo>
                  <a:pt x="3183262" y="1359776"/>
                </a:lnTo>
                <a:lnTo>
                  <a:pt x="3187700" y="1359776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716646" y="1979917"/>
            <a:ext cx="3132073" cy="2177173"/>
          </a:xfrm>
          <a:custGeom>
            <a:avLst/>
            <a:gdLst/>
            <a:ahLst/>
            <a:cxnLst/>
            <a:rect l="l" t="t" r="r" b="b"/>
            <a:pathLst>
              <a:path w="3124200" h="2171700">
                <a:moveTo>
                  <a:pt x="0" y="0"/>
                </a:moveTo>
                <a:lnTo>
                  <a:pt x="20660" y="199849"/>
                </a:lnTo>
                <a:lnTo>
                  <a:pt x="70836" y="484080"/>
                </a:lnTo>
                <a:lnTo>
                  <a:pt x="123964" y="655803"/>
                </a:lnTo>
                <a:lnTo>
                  <a:pt x="174140" y="768311"/>
                </a:lnTo>
                <a:lnTo>
                  <a:pt x="224316" y="905985"/>
                </a:lnTo>
                <a:lnTo>
                  <a:pt x="278920" y="1039218"/>
                </a:lnTo>
                <a:lnTo>
                  <a:pt x="329096" y="1082149"/>
                </a:lnTo>
                <a:lnTo>
                  <a:pt x="383699" y="1219823"/>
                </a:lnTo>
                <a:lnTo>
                  <a:pt x="433875" y="1311606"/>
                </a:lnTo>
                <a:lnTo>
                  <a:pt x="484051" y="1210941"/>
                </a:lnTo>
                <a:lnTo>
                  <a:pt x="537179" y="1332331"/>
                </a:lnTo>
                <a:lnTo>
                  <a:pt x="587355" y="1236108"/>
                </a:lnTo>
                <a:lnTo>
                  <a:pt x="641959" y="1410791"/>
                </a:lnTo>
                <a:lnTo>
                  <a:pt x="692135" y="1361939"/>
                </a:lnTo>
                <a:lnTo>
                  <a:pt x="742311" y="1419673"/>
                </a:lnTo>
                <a:lnTo>
                  <a:pt x="796914" y="1486290"/>
                </a:lnTo>
                <a:lnTo>
                  <a:pt x="847090" y="1394507"/>
                </a:lnTo>
                <a:lnTo>
                  <a:pt x="900217" y="1607680"/>
                </a:lnTo>
                <a:lnTo>
                  <a:pt x="950394" y="1428556"/>
                </a:lnTo>
                <a:lnTo>
                  <a:pt x="1000571" y="1481849"/>
                </a:lnTo>
                <a:lnTo>
                  <a:pt x="1055174" y="1435957"/>
                </a:lnTo>
                <a:lnTo>
                  <a:pt x="1105350" y="1361939"/>
                </a:lnTo>
                <a:lnTo>
                  <a:pt x="1159953" y="1616562"/>
                </a:lnTo>
                <a:lnTo>
                  <a:pt x="1208653" y="1504054"/>
                </a:lnTo>
                <a:lnTo>
                  <a:pt x="1258830" y="1598797"/>
                </a:lnTo>
                <a:lnTo>
                  <a:pt x="1313433" y="1465564"/>
                </a:lnTo>
                <a:lnTo>
                  <a:pt x="1363609" y="1575112"/>
                </a:lnTo>
                <a:lnTo>
                  <a:pt x="1418213" y="1561788"/>
                </a:lnTo>
                <a:lnTo>
                  <a:pt x="1468389" y="1507015"/>
                </a:lnTo>
                <a:lnTo>
                  <a:pt x="1521516" y="1591396"/>
                </a:lnTo>
                <a:lnTo>
                  <a:pt x="1571692" y="2017742"/>
                </a:lnTo>
                <a:lnTo>
                  <a:pt x="1621868" y="2029585"/>
                </a:lnTo>
                <a:lnTo>
                  <a:pt x="1676472" y="2059192"/>
                </a:lnTo>
                <a:lnTo>
                  <a:pt x="1726648" y="2113966"/>
                </a:lnTo>
                <a:lnTo>
                  <a:pt x="1781252" y="2109524"/>
                </a:lnTo>
                <a:lnTo>
                  <a:pt x="1831428" y="2125808"/>
                </a:lnTo>
                <a:lnTo>
                  <a:pt x="1881604" y="2105084"/>
                </a:lnTo>
                <a:lnTo>
                  <a:pt x="1934732" y="2139132"/>
                </a:lnTo>
                <a:lnTo>
                  <a:pt x="1984908" y="2130250"/>
                </a:lnTo>
                <a:lnTo>
                  <a:pt x="2039511" y="2134691"/>
                </a:lnTo>
                <a:lnTo>
                  <a:pt x="2089687" y="2155416"/>
                </a:lnTo>
                <a:lnTo>
                  <a:pt x="2139863" y="2146534"/>
                </a:lnTo>
                <a:lnTo>
                  <a:pt x="2194467" y="2146534"/>
                </a:lnTo>
                <a:lnTo>
                  <a:pt x="2243167" y="2150975"/>
                </a:lnTo>
                <a:lnTo>
                  <a:pt x="2297770" y="2171700"/>
                </a:lnTo>
                <a:lnTo>
                  <a:pt x="2347946" y="2167259"/>
                </a:lnTo>
                <a:lnTo>
                  <a:pt x="2398122" y="2150975"/>
                </a:lnTo>
                <a:lnTo>
                  <a:pt x="2452726" y="2146534"/>
                </a:lnTo>
                <a:lnTo>
                  <a:pt x="2502902" y="2159857"/>
                </a:lnTo>
                <a:lnTo>
                  <a:pt x="2556029" y="2167259"/>
                </a:lnTo>
                <a:lnTo>
                  <a:pt x="2606205" y="2171700"/>
                </a:lnTo>
                <a:lnTo>
                  <a:pt x="2656382" y="2171700"/>
                </a:lnTo>
                <a:lnTo>
                  <a:pt x="2710985" y="2159857"/>
                </a:lnTo>
                <a:lnTo>
                  <a:pt x="2761161" y="2171700"/>
                </a:lnTo>
                <a:lnTo>
                  <a:pt x="2815764" y="2150975"/>
                </a:lnTo>
                <a:lnTo>
                  <a:pt x="2865940" y="2150975"/>
                </a:lnTo>
                <a:lnTo>
                  <a:pt x="2916116" y="2155416"/>
                </a:lnTo>
                <a:lnTo>
                  <a:pt x="2969244" y="2159857"/>
                </a:lnTo>
                <a:lnTo>
                  <a:pt x="3019420" y="2150975"/>
                </a:lnTo>
                <a:lnTo>
                  <a:pt x="3074024" y="2159857"/>
                </a:lnTo>
                <a:lnTo>
                  <a:pt x="3124200" y="2167259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697547" y="1973551"/>
            <a:ext cx="3208465" cy="1413253"/>
          </a:xfrm>
          <a:custGeom>
            <a:avLst/>
            <a:gdLst/>
            <a:ahLst/>
            <a:cxnLst/>
            <a:rect l="l" t="t" r="r" b="b"/>
            <a:pathLst>
              <a:path w="3200400" h="1409700">
                <a:moveTo>
                  <a:pt x="0" y="0"/>
                </a:moveTo>
                <a:lnTo>
                  <a:pt x="29591" y="204562"/>
                </a:lnTo>
                <a:lnTo>
                  <a:pt x="79899" y="480276"/>
                </a:lnTo>
                <a:lnTo>
                  <a:pt x="133164" y="572180"/>
                </a:lnTo>
                <a:lnTo>
                  <a:pt x="183471" y="707073"/>
                </a:lnTo>
                <a:lnTo>
                  <a:pt x="233778" y="785637"/>
                </a:lnTo>
                <a:lnTo>
                  <a:pt x="288524" y="755990"/>
                </a:lnTo>
                <a:lnTo>
                  <a:pt x="338831" y="844930"/>
                </a:lnTo>
                <a:lnTo>
                  <a:pt x="393576" y="911635"/>
                </a:lnTo>
                <a:lnTo>
                  <a:pt x="443883" y="944247"/>
                </a:lnTo>
                <a:lnTo>
                  <a:pt x="494190" y="852342"/>
                </a:lnTo>
                <a:lnTo>
                  <a:pt x="547456" y="932388"/>
                </a:lnTo>
                <a:lnTo>
                  <a:pt x="597763" y="911635"/>
                </a:lnTo>
                <a:lnTo>
                  <a:pt x="652509" y="927941"/>
                </a:lnTo>
                <a:lnTo>
                  <a:pt x="702815" y="944247"/>
                </a:lnTo>
                <a:lnTo>
                  <a:pt x="753122" y="1019846"/>
                </a:lnTo>
                <a:lnTo>
                  <a:pt x="807867" y="1045046"/>
                </a:lnTo>
                <a:lnTo>
                  <a:pt x="858174" y="932388"/>
                </a:lnTo>
                <a:lnTo>
                  <a:pt x="911440" y="1040599"/>
                </a:lnTo>
                <a:lnTo>
                  <a:pt x="961747" y="1053940"/>
                </a:lnTo>
                <a:lnTo>
                  <a:pt x="1012054" y="978340"/>
                </a:lnTo>
                <a:lnTo>
                  <a:pt x="1066800" y="1037634"/>
                </a:lnTo>
                <a:lnTo>
                  <a:pt x="1117107" y="1058387"/>
                </a:lnTo>
                <a:lnTo>
                  <a:pt x="1171852" y="1040599"/>
                </a:lnTo>
                <a:lnTo>
                  <a:pt x="1220680" y="1083587"/>
                </a:lnTo>
                <a:lnTo>
                  <a:pt x="1270987" y="1053940"/>
                </a:lnTo>
                <a:lnTo>
                  <a:pt x="1325732" y="1019846"/>
                </a:lnTo>
                <a:lnTo>
                  <a:pt x="1376039" y="1053940"/>
                </a:lnTo>
                <a:lnTo>
                  <a:pt x="1430785" y="1104339"/>
                </a:lnTo>
                <a:lnTo>
                  <a:pt x="1481091" y="936835"/>
                </a:lnTo>
                <a:lnTo>
                  <a:pt x="1534358" y="1033187"/>
                </a:lnTo>
                <a:lnTo>
                  <a:pt x="1584664" y="1342995"/>
                </a:lnTo>
                <a:lnTo>
                  <a:pt x="1634971" y="1366712"/>
                </a:lnTo>
                <a:lnTo>
                  <a:pt x="1689716" y="1371159"/>
                </a:lnTo>
                <a:lnTo>
                  <a:pt x="1740023" y="1396359"/>
                </a:lnTo>
                <a:lnTo>
                  <a:pt x="1794769" y="1409700"/>
                </a:lnTo>
                <a:lnTo>
                  <a:pt x="1845076" y="1384500"/>
                </a:lnTo>
                <a:lnTo>
                  <a:pt x="1895383" y="1396359"/>
                </a:lnTo>
                <a:lnTo>
                  <a:pt x="1948648" y="1405253"/>
                </a:lnTo>
                <a:lnTo>
                  <a:pt x="1998956" y="1409700"/>
                </a:lnTo>
                <a:lnTo>
                  <a:pt x="2053701" y="1388947"/>
                </a:lnTo>
                <a:lnTo>
                  <a:pt x="2104008" y="1405253"/>
                </a:lnTo>
                <a:lnTo>
                  <a:pt x="2154314" y="1388947"/>
                </a:lnTo>
                <a:lnTo>
                  <a:pt x="2209060" y="1400806"/>
                </a:lnTo>
                <a:lnTo>
                  <a:pt x="2257888" y="1396359"/>
                </a:lnTo>
                <a:lnTo>
                  <a:pt x="2312633" y="1384500"/>
                </a:lnTo>
                <a:lnTo>
                  <a:pt x="2362940" y="1380053"/>
                </a:lnTo>
                <a:lnTo>
                  <a:pt x="2413246" y="1396359"/>
                </a:lnTo>
                <a:lnTo>
                  <a:pt x="2467992" y="1400806"/>
                </a:lnTo>
                <a:lnTo>
                  <a:pt x="2518299" y="1400806"/>
                </a:lnTo>
                <a:lnTo>
                  <a:pt x="2571565" y="1396359"/>
                </a:lnTo>
                <a:lnTo>
                  <a:pt x="2621872" y="1400806"/>
                </a:lnTo>
                <a:lnTo>
                  <a:pt x="2672179" y="1400806"/>
                </a:lnTo>
                <a:lnTo>
                  <a:pt x="2726924" y="1400806"/>
                </a:lnTo>
                <a:lnTo>
                  <a:pt x="2777231" y="1405253"/>
                </a:lnTo>
                <a:lnTo>
                  <a:pt x="2831977" y="1405253"/>
                </a:lnTo>
                <a:lnTo>
                  <a:pt x="2882284" y="1388947"/>
                </a:lnTo>
                <a:lnTo>
                  <a:pt x="2932590" y="1396359"/>
                </a:lnTo>
                <a:lnTo>
                  <a:pt x="2985856" y="1405253"/>
                </a:lnTo>
                <a:lnTo>
                  <a:pt x="3036163" y="1400806"/>
                </a:lnTo>
                <a:lnTo>
                  <a:pt x="3090909" y="1405253"/>
                </a:lnTo>
                <a:lnTo>
                  <a:pt x="3141215" y="1400806"/>
                </a:lnTo>
                <a:lnTo>
                  <a:pt x="3195962" y="1400806"/>
                </a:lnTo>
                <a:lnTo>
                  <a:pt x="3200400" y="140080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729377" y="1979917"/>
            <a:ext cx="3183001" cy="2177173"/>
          </a:xfrm>
          <a:custGeom>
            <a:avLst/>
            <a:gdLst/>
            <a:ahLst/>
            <a:cxnLst/>
            <a:rect l="l" t="t" r="r" b="b"/>
            <a:pathLst>
              <a:path w="3175000" h="2171700">
                <a:moveTo>
                  <a:pt x="0" y="0"/>
                </a:moveTo>
                <a:lnTo>
                  <a:pt x="4438" y="57616"/>
                </a:lnTo>
                <a:lnTo>
                  <a:pt x="54741" y="233420"/>
                </a:lnTo>
                <a:lnTo>
                  <a:pt x="108003" y="471273"/>
                </a:lnTo>
                <a:lnTo>
                  <a:pt x="158305" y="732764"/>
                </a:lnTo>
                <a:lnTo>
                  <a:pt x="208609" y="682534"/>
                </a:lnTo>
                <a:lnTo>
                  <a:pt x="263350" y="870157"/>
                </a:lnTo>
                <a:lnTo>
                  <a:pt x="313652" y="1204038"/>
                </a:lnTo>
                <a:lnTo>
                  <a:pt x="368394" y="1162672"/>
                </a:lnTo>
                <a:lnTo>
                  <a:pt x="418697" y="1254268"/>
                </a:lnTo>
                <a:lnTo>
                  <a:pt x="469000" y="1192219"/>
                </a:lnTo>
                <a:lnTo>
                  <a:pt x="522262" y="1313361"/>
                </a:lnTo>
                <a:lnTo>
                  <a:pt x="572565" y="1366546"/>
                </a:lnTo>
                <a:lnTo>
                  <a:pt x="627306" y="1421208"/>
                </a:lnTo>
                <a:lnTo>
                  <a:pt x="677609" y="1362114"/>
                </a:lnTo>
                <a:lnTo>
                  <a:pt x="727912" y="1391661"/>
                </a:lnTo>
                <a:lnTo>
                  <a:pt x="782653" y="1567465"/>
                </a:lnTo>
                <a:lnTo>
                  <a:pt x="832956" y="1433026"/>
                </a:lnTo>
                <a:lnTo>
                  <a:pt x="886218" y="1433026"/>
                </a:lnTo>
                <a:lnTo>
                  <a:pt x="936521" y="1375410"/>
                </a:lnTo>
                <a:lnTo>
                  <a:pt x="986824" y="1546782"/>
                </a:lnTo>
                <a:lnTo>
                  <a:pt x="1041566" y="1517235"/>
                </a:lnTo>
                <a:lnTo>
                  <a:pt x="1091869" y="1478824"/>
                </a:lnTo>
                <a:lnTo>
                  <a:pt x="1146610" y="1533486"/>
                </a:lnTo>
                <a:lnTo>
                  <a:pt x="1195433" y="1642810"/>
                </a:lnTo>
                <a:lnTo>
                  <a:pt x="1245736" y="1691562"/>
                </a:lnTo>
                <a:lnTo>
                  <a:pt x="1300478" y="1663493"/>
                </a:lnTo>
                <a:lnTo>
                  <a:pt x="1350780" y="1592580"/>
                </a:lnTo>
                <a:lnTo>
                  <a:pt x="1405522" y="1633946"/>
                </a:lnTo>
                <a:lnTo>
                  <a:pt x="1455825" y="1741792"/>
                </a:lnTo>
                <a:lnTo>
                  <a:pt x="1509087" y="1604399"/>
                </a:lnTo>
                <a:lnTo>
                  <a:pt x="1559389" y="2038739"/>
                </a:lnTo>
                <a:lnTo>
                  <a:pt x="1609692" y="2054990"/>
                </a:lnTo>
                <a:lnTo>
                  <a:pt x="1664434" y="2105220"/>
                </a:lnTo>
                <a:lnTo>
                  <a:pt x="1714736" y="2130334"/>
                </a:lnTo>
                <a:lnTo>
                  <a:pt x="1769478" y="2105220"/>
                </a:lnTo>
                <a:lnTo>
                  <a:pt x="1819781" y="2142153"/>
                </a:lnTo>
                <a:lnTo>
                  <a:pt x="1870084" y="2121470"/>
                </a:lnTo>
                <a:lnTo>
                  <a:pt x="1923345" y="2134766"/>
                </a:lnTo>
                <a:lnTo>
                  <a:pt x="1973648" y="2155449"/>
                </a:lnTo>
                <a:lnTo>
                  <a:pt x="2028390" y="2134766"/>
                </a:lnTo>
                <a:lnTo>
                  <a:pt x="2078693" y="2158404"/>
                </a:lnTo>
                <a:lnTo>
                  <a:pt x="2128996" y="2146585"/>
                </a:lnTo>
                <a:lnTo>
                  <a:pt x="2183737" y="2155449"/>
                </a:lnTo>
                <a:lnTo>
                  <a:pt x="2232561" y="2142153"/>
                </a:lnTo>
                <a:lnTo>
                  <a:pt x="2287302" y="2162836"/>
                </a:lnTo>
                <a:lnTo>
                  <a:pt x="2337604" y="2162836"/>
                </a:lnTo>
                <a:lnTo>
                  <a:pt x="2387908" y="2158404"/>
                </a:lnTo>
                <a:lnTo>
                  <a:pt x="2442649" y="2167268"/>
                </a:lnTo>
                <a:lnTo>
                  <a:pt x="2492952" y="2167268"/>
                </a:lnTo>
                <a:lnTo>
                  <a:pt x="2546214" y="2155449"/>
                </a:lnTo>
                <a:lnTo>
                  <a:pt x="2596517" y="2142153"/>
                </a:lnTo>
                <a:lnTo>
                  <a:pt x="2646820" y="2162836"/>
                </a:lnTo>
                <a:lnTo>
                  <a:pt x="2701561" y="2162836"/>
                </a:lnTo>
                <a:lnTo>
                  <a:pt x="2751864" y="2167268"/>
                </a:lnTo>
                <a:lnTo>
                  <a:pt x="2806606" y="2167268"/>
                </a:lnTo>
                <a:lnTo>
                  <a:pt x="2856908" y="2167268"/>
                </a:lnTo>
                <a:lnTo>
                  <a:pt x="2907211" y="2162836"/>
                </a:lnTo>
                <a:lnTo>
                  <a:pt x="2960473" y="2167268"/>
                </a:lnTo>
                <a:lnTo>
                  <a:pt x="3010776" y="2162836"/>
                </a:lnTo>
                <a:lnTo>
                  <a:pt x="3065518" y="2158404"/>
                </a:lnTo>
                <a:lnTo>
                  <a:pt x="3115821" y="2158404"/>
                </a:lnTo>
                <a:lnTo>
                  <a:pt x="3170562" y="2167268"/>
                </a:lnTo>
                <a:lnTo>
                  <a:pt x="3175000" y="217170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723011" y="1973551"/>
            <a:ext cx="3183001" cy="1413253"/>
          </a:xfrm>
          <a:custGeom>
            <a:avLst/>
            <a:gdLst/>
            <a:ahLst/>
            <a:cxnLst/>
            <a:rect l="l" t="t" r="r" b="b"/>
            <a:pathLst>
              <a:path w="3175000" h="1409700">
                <a:moveTo>
                  <a:pt x="0" y="0"/>
                </a:moveTo>
                <a:lnTo>
                  <a:pt x="4438" y="45711"/>
                </a:lnTo>
                <a:lnTo>
                  <a:pt x="54741" y="224136"/>
                </a:lnTo>
                <a:lnTo>
                  <a:pt x="108003" y="457120"/>
                </a:lnTo>
                <a:lnTo>
                  <a:pt x="158305" y="470391"/>
                </a:lnTo>
                <a:lnTo>
                  <a:pt x="208609" y="578036"/>
                </a:lnTo>
                <a:lnTo>
                  <a:pt x="263350" y="715172"/>
                </a:lnTo>
                <a:lnTo>
                  <a:pt x="313652" y="719596"/>
                </a:lnTo>
                <a:lnTo>
                  <a:pt x="368394" y="815443"/>
                </a:lnTo>
                <a:lnTo>
                  <a:pt x="418697" y="840511"/>
                </a:lnTo>
                <a:lnTo>
                  <a:pt x="469000" y="881799"/>
                </a:lnTo>
                <a:lnTo>
                  <a:pt x="522262" y="939308"/>
                </a:lnTo>
                <a:lnTo>
                  <a:pt x="572565" y="890647"/>
                </a:lnTo>
                <a:lnTo>
                  <a:pt x="627306" y="923088"/>
                </a:lnTo>
                <a:lnTo>
                  <a:pt x="677609" y="943732"/>
                </a:lnTo>
                <a:lnTo>
                  <a:pt x="727912" y="993868"/>
                </a:lnTo>
                <a:lnTo>
                  <a:pt x="782653" y="998291"/>
                </a:lnTo>
                <a:lnTo>
                  <a:pt x="832956" y="961427"/>
                </a:lnTo>
                <a:lnTo>
                  <a:pt x="886218" y="1010088"/>
                </a:lnTo>
                <a:lnTo>
                  <a:pt x="936521" y="961427"/>
                </a:lnTo>
                <a:lnTo>
                  <a:pt x="986824" y="1023360"/>
                </a:lnTo>
                <a:lnTo>
                  <a:pt x="1041566" y="1007139"/>
                </a:lnTo>
                <a:lnTo>
                  <a:pt x="1091869" y="1052851"/>
                </a:lnTo>
                <a:lnTo>
                  <a:pt x="1146610" y="1089716"/>
                </a:lnTo>
                <a:lnTo>
                  <a:pt x="1195433" y="1044004"/>
                </a:lnTo>
                <a:lnTo>
                  <a:pt x="1245736" y="1023360"/>
                </a:lnTo>
                <a:lnTo>
                  <a:pt x="1300478" y="1052851"/>
                </a:lnTo>
                <a:lnTo>
                  <a:pt x="1350780" y="1069072"/>
                </a:lnTo>
                <a:lnTo>
                  <a:pt x="1405522" y="1027783"/>
                </a:lnTo>
                <a:lnTo>
                  <a:pt x="1455825" y="1094139"/>
                </a:lnTo>
                <a:lnTo>
                  <a:pt x="1509087" y="1073495"/>
                </a:lnTo>
                <a:lnTo>
                  <a:pt x="1559389" y="1347768"/>
                </a:lnTo>
                <a:lnTo>
                  <a:pt x="1609692" y="1352192"/>
                </a:lnTo>
                <a:lnTo>
                  <a:pt x="1664434" y="1356615"/>
                </a:lnTo>
                <a:lnTo>
                  <a:pt x="1714736" y="1368412"/>
                </a:lnTo>
                <a:lnTo>
                  <a:pt x="1769478" y="1372836"/>
                </a:lnTo>
                <a:lnTo>
                  <a:pt x="1819781" y="1377259"/>
                </a:lnTo>
                <a:lnTo>
                  <a:pt x="1870084" y="1381683"/>
                </a:lnTo>
                <a:lnTo>
                  <a:pt x="1923345" y="1393480"/>
                </a:lnTo>
                <a:lnTo>
                  <a:pt x="1973648" y="1389056"/>
                </a:lnTo>
                <a:lnTo>
                  <a:pt x="2028390" y="1377259"/>
                </a:lnTo>
                <a:lnTo>
                  <a:pt x="2078693" y="1372836"/>
                </a:lnTo>
                <a:lnTo>
                  <a:pt x="2128996" y="1393480"/>
                </a:lnTo>
                <a:lnTo>
                  <a:pt x="2183737" y="1397903"/>
                </a:lnTo>
                <a:lnTo>
                  <a:pt x="2232561" y="1402327"/>
                </a:lnTo>
                <a:lnTo>
                  <a:pt x="2287302" y="1393480"/>
                </a:lnTo>
                <a:lnTo>
                  <a:pt x="2337604" y="1384632"/>
                </a:lnTo>
                <a:lnTo>
                  <a:pt x="2387908" y="1397903"/>
                </a:lnTo>
                <a:lnTo>
                  <a:pt x="2442649" y="1402327"/>
                </a:lnTo>
                <a:lnTo>
                  <a:pt x="2492952" y="1397903"/>
                </a:lnTo>
                <a:lnTo>
                  <a:pt x="2546214" y="1397903"/>
                </a:lnTo>
                <a:lnTo>
                  <a:pt x="2596517" y="1405276"/>
                </a:lnTo>
                <a:lnTo>
                  <a:pt x="2646820" y="1409700"/>
                </a:lnTo>
                <a:lnTo>
                  <a:pt x="2701561" y="1409700"/>
                </a:lnTo>
                <a:lnTo>
                  <a:pt x="2751864" y="1402327"/>
                </a:lnTo>
                <a:lnTo>
                  <a:pt x="2806606" y="1405276"/>
                </a:lnTo>
                <a:lnTo>
                  <a:pt x="2856908" y="1405276"/>
                </a:lnTo>
                <a:lnTo>
                  <a:pt x="2907211" y="1405276"/>
                </a:lnTo>
                <a:lnTo>
                  <a:pt x="2960473" y="1397903"/>
                </a:lnTo>
                <a:lnTo>
                  <a:pt x="3010776" y="1409700"/>
                </a:lnTo>
                <a:lnTo>
                  <a:pt x="3065518" y="1397903"/>
                </a:lnTo>
                <a:lnTo>
                  <a:pt x="3115821" y="1409700"/>
                </a:lnTo>
                <a:lnTo>
                  <a:pt x="3170562" y="1409700"/>
                </a:lnTo>
                <a:lnTo>
                  <a:pt x="3175000" y="1409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754842" y="1979917"/>
            <a:ext cx="3157536" cy="2177173"/>
          </a:xfrm>
          <a:custGeom>
            <a:avLst/>
            <a:gdLst/>
            <a:ahLst/>
            <a:cxnLst/>
            <a:rect l="l" t="t" r="r" b="b"/>
            <a:pathLst>
              <a:path w="3149600" h="2171700">
                <a:moveTo>
                  <a:pt x="0" y="0"/>
                </a:moveTo>
                <a:lnTo>
                  <a:pt x="33977" y="219676"/>
                </a:lnTo>
                <a:lnTo>
                  <a:pt x="87160" y="511595"/>
                </a:lnTo>
                <a:lnTo>
                  <a:pt x="137388" y="232945"/>
                </a:lnTo>
                <a:lnTo>
                  <a:pt x="187617" y="902294"/>
                </a:lnTo>
                <a:lnTo>
                  <a:pt x="242276" y="1105754"/>
                </a:lnTo>
                <a:lnTo>
                  <a:pt x="292505" y="961268"/>
                </a:lnTo>
                <a:lnTo>
                  <a:pt x="347164" y="1139663"/>
                </a:lnTo>
                <a:lnTo>
                  <a:pt x="397393" y="1335750"/>
                </a:lnTo>
                <a:lnTo>
                  <a:pt x="447621" y="1322481"/>
                </a:lnTo>
                <a:lnTo>
                  <a:pt x="500804" y="1422736"/>
                </a:lnTo>
                <a:lnTo>
                  <a:pt x="551032" y="1368186"/>
                </a:lnTo>
                <a:lnTo>
                  <a:pt x="605692" y="1418313"/>
                </a:lnTo>
                <a:lnTo>
                  <a:pt x="655920" y="1464018"/>
                </a:lnTo>
                <a:lnTo>
                  <a:pt x="706148" y="1472864"/>
                </a:lnTo>
                <a:lnTo>
                  <a:pt x="760808" y="1592285"/>
                </a:lnTo>
                <a:lnTo>
                  <a:pt x="811036" y="1493505"/>
                </a:lnTo>
                <a:lnTo>
                  <a:pt x="864219" y="1655682"/>
                </a:lnTo>
                <a:lnTo>
                  <a:pt x="914447" y="1452223"/>
                </a:lnTo>
                <a:lnTo>
                  <a:pt x="964676" y="1680746"/>
                </a:lnTo>
                <a:lnTo>
                  <a:pt x="1019335" y="1484659"/>
                </a:lnTo>
                <a:lnTo>
                  <a:pt x="1069564" y="1660105"/>
                </a:lnTo>
                <a:lnTo>
                  <a:pt x="1124224" y="1525940"/>
                </a:lnTo>
                <a:lnTo>
                  <a:pt x="1172975" y="1626195"/>
                </a:lnTo>
                <a:lnTo>
                  <a:pt x="1223203" y="1617349"/>
                </a:lnTo>
                <a:lnTo>
                  <a:pt x="1277863" y="1738245"/>
                </a:lnTo>
                <a:lnTo>
                  <a:pt x="1328091" y="1779526"/>
                </a:lnTo>
                <a:lnTo>
                  <a:pt x="1382751" y="1576067"/>
                </a:lnTo>
                <a:lnTo>
                  <a:pt x="1432979" y="1692540"/>
                </a:lnTo>
                <a:lnTo>
                  <a:pt x="1486162" y="1609977"/>
                </a:lnTo>
                <a:lnTo>
                  <a:pt x="1536390" y="2080291"/>
                </a:lnTo>
                <a:lnTo>
                  <a:pt x="1586619" y="2087663"/>
                </a:lnTo>
                <a:lnTo>
                  <a:pt x="1641278" y="2105355"/>
                </a:lnTo>
                <a:lnTo>
                  <a:pt x="1691507" y="2142213"/>
                </a:lnTo>
                <a:lnTo>
                  <a:pt x="1746166" y="2130418"/>
                </a:lnTo>
                <a:lnTo>
                  <a:pt x="1796395" y="2146636"/>
                </a:lnTo>
                <a:lnTo>
                  <a:pt x="1846623" y="2133367"/>
                </a:lnTo>
                <a:lnTo>
                  <a:pt x="1899806" y="2146636"/>
                </a:lnTo>
                <a:lnTo>
                  <a:pt x="1950034" y="2146636"/>
                </a:lnTo>
                <a:lnTo>
                  <a:pt x="2004694" y="2154008"/>
                </a:lnTo>
                <a:lnTo>
                  <a:pt x="2054922" y="2151059"/>
                </a:lnTo>
                <a:lnTo>
                  <a:pt x="2105150" y="2154008"/>
                </a:lnTo>
                <a:lnTo>
                  <a:pt x="2159810" y="2146636"/>
                </a:lnTo>
                <a:lnTo>
                  <a:pt x="2208561" y="2158431"/>
                </a:lnTo>
                <a:lnTo>
                  <a:pt x="2263221" y="2158431"/>
                </a:lnTo>
                <a:lnTo>
                  <a:pt x="2313450" y="2162854"/>
                </a:lnTo>
                <a:lnTo>
                  <a:pt x="2363678" y="2162854"/>
                </a:lnTo>
                <a:lnTo>
                  <a:pt x="2418338" y="2171700"/>
                </a:lnTo>
                <a:lnTo>
                  <a:pt x="2468566" y="2154008"/>
                </a:lnTo>
                <a:lnTo>
                  <a:pt x="2521748" y="2162854"/>
                </a:lnTo>
                <a:lnTo>
                  <a:pt x="2571976" y="2171700"/>
                </a:lnTo>
                <a:lnTo>
                  <a:pt x="2622204" y="2162854"/>
                </a:lnTo>
                <a:lnTo>
                  <a:pt x="2676864" y="2162854"/>
                </a:lnTo>
                <a:lnTo>
                  <a:pt x="2727092" y="2171700"/>
                </a:lnTo>
                <a:lnTo>
                  <a:pt x="2781753" y="2171700"/>
                </a:lnTo>
                <a:lnTo>
                  <a:pt x="2831981" y="2158431"/>
                </a:lnTo>
                <a:lnTo>
                  <a:pt x="2882209" y="2162854"/>
                </a:lnTo>
                <a:lnTo>
                  <a:pt x="2935392" y="2158431"/>
                </a:lnTo>
                <a:lnTo>
                  <a:pt x="2985620" y="2158431"/>
                </a:lnTo>
                <a:lnTo>
                  <a:pt x="3040280" y="2171700"/>
                </a:lnTo>
                <a:lnTo>
                  <a:pt x="3090508" y="2171700"/>
                </a:lnTo>
                <a:lnTo>
                  <a:pt x="3145168" y="2162854"/>
                </a:lnTo>
                <a:lnTo>
                  <a:pt x="3149600" y="21628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723011" y="1973551"/>
            <a:ext cx="3183001" cy="1464180"/>
          </a:xfrm>
          <a:custGeom>
            <a:avLst/>
            <a:gdLst/>
            <a:ahLst/>
            <a:cxnLst/>
            <a:rect l="l" t="t" r="r" b="b"/>
            <a:pathLst>
              <a:path w="3175000" h="1460500">
                <a:moveTo>
                  <a:pt x="0" y="0"/>
                </a:moveTo>
                <a:lnTo>
                  <a:pt x="0" y="4425"/>
                </a:lnTo>
                <a:lnTo>
                  <a:pt x="50373" y="265545"/>
                </a:lnTo>
                <a:lnTo>
                  <a:pt x="103709" y="503061"/>
                </a:lnTo>
                <a:lnTo>
                  <a:pt x="154082" y="320129"/>
                </a:lnTo>
                <a:lnTo>
                  <a:pt x="204456" y="615180"/>
                </a:lnTo>
                <a:lnTo>
                  <a:pt x="259274" y="774507"/>
                </a:lnTo>
                <a:lnTo>
                  <a:pt x="309647" y="728774"/>
                </a:lnTo>
                <a:lnTo>
                  <a:pt x="364465" y="711071"/>
                </a:lnTo>
                <a:lnTo>
                  <a:pt x="414839" y="916131"/>
                </a:lnTo>
                <a:lnTo>
                  <a:pt x="465212" y="882201"/>
                </a:lnTo>
                <a:lnTo>
                  <a:pt x="518549" y="944161"/>
                </a:lnTo>
                <a:lnTo>
                  <a:pt x="568921" y="932359"/>
                </a:lnTo>
                <a:lnTo>
                  <a:pt x="623740" y="953013"/>
                </a:lnTo>
                <a:lnTo>
                  <a:pt x="674113" y="985468"/>
                </a:lnTo>
                <a:lnTo>
                  <a:pt x="724486" y="969240"/>
                </a:lnTo>
                <a:lnTo>
                  <a:pt x="779304" y="1065132"/>
                </a:lnTo>
                <a:lnTo>
                  <a:pt x="829678" y="994320"/>
                </a:lnTo>
                <a:lnTo>
                  <a:pt x="883014" y="1085786"/>
                </a:lnTo>
                <a:lnTo>
                  <a:pt x="933388" y="994320"/>
                </a:lnTo>
                <a:lnTo>
                  <a:pt x="983760" y="1060707"/>
                </a:lnTo>
                <a:lnTo>
                  <a:pt x="1038579" y="969240"/>
                </a:lnTo>
                <a:lnTo>
                  <a:pt x="1088952" y="1035627"/>
                </a:lnTo>
                <a:lnTo>
                  <a:pt x="1143770" y="1040053"/>
                </a:lnTo>
                <a:lnTo>
                  <a:pt x="1192662" y="1032677"/>
                </a:lnTo>
                <a:lnTo>
                  <a:pt x="1243036" y="1044479"/>
                </a:lnTo>
                <a:lnTo>
                  <a:pt x="1297853" y="1124142"/>
                </a:lnTo>
                <a:lnTo>
                  <a:pt x="1348227" y="1073984"/>
                </a:lnTo>
                <a:lnTo>
                  <a:pt x="1403045" y="1028251"/>
                </a:lnTo>
                <a:lnTo>
                  <a:pt x="1453418" y="1056281"/>
                </a:lnTo>
                <a:lnTo>
                  <a:pt x="1506754" y="1152172"/>
                </a:lnTo>
                <a:lnTo>
                  <a:pt x="1557128" y="1389688"/>
                </a:lnTo>
                <a:lnTo>
                  <a:pt x="1607501" y="1410341"/>
                </a:lnTo>
                <a:lnTo>
                  <a:pt x="1662320" y="1414767"/>
                </a:lnTo>
                <a:lnTo>
                  <a:pt x="1712692" y="1428045"/>
                </a:lnTo>
                <a:lnTo>
                  <a:pt x="1767511" y="1414767"/>
                </a:lnTo>
                <a:lnTo>
                  <a:pt x="1817884" y="1423618"/>
                </a:lnTo>
                <a:lnTo>
                  <a:pt x="1868257" y="1428045"/>
                </a:lnTo>
                <a:lnTo>
                  <a:pt x="1921594" y="1414767"/>
                </a:lnTo>
                <a:lnTo>
                  <a:pt x="1971967" y="1423618"/>
                </a:lnTo>
                <a:lnTo>
                  <a:pt x="2026785" y="1419193"/>
                </a:lnTo>
                <a:lnTo>
                  <a:pt x="2077158" y="1423618"/>
                </a:lnTo>
                <a:lnTo>
                  <a:pt x="2127532" y="1428045"/>
                </a:lnTo>
                <a:lnTo>
                  <a:pt x="2182350" y="1435421"/>
                </a:lnTo>
                <a:lnTo>
                  <a:pt x="2231241" y="1448698"/>
                </a:lnTo>
                <a:lnTo>
                  <a:pt x="2286059" y="1444272"/>
                </a:lnTo>
                <a:lnTo>
                  <a:pt x="2336432" y="1428045"/>
                </a:lnTo>
                <a:lnTo>
                  <a:pt x="2386806" y="1448698"/>
                </a:lnTo>
                <a:lnTo>
                  <a:pt x="2441624" y="1439847"/>
                </a:lnTo>
                <a:lnTo>
                  <a:pt x="2491998" y="1453124"/>
                </a:lnTo>
                <a:lnTo>
                  <a:pt x="2545334" y="1448698"/>
                </a:lnTo>
                <a:lnTo>
                  <a:pt x="2595707" y="1460500"/>
                </a:lnTo>
                <a:lnTo>
                  <a:pt x="2646080" y="1448698"/>
                </a:lnTo>
                <a:lnTo>
                  <a:pt x="2700898" y="1444272"/>
                </a:lnTo>
                <a:lnTo>
                  <a:pt x="2751272" y="1456074"/>
                </a:lnTo>
                <a:lnTo>
                  <a:pt x="2806089" y="1453124"/>
                </a:lnTo>
                <a:lnTo>
                  <a:pt x="2856463" y="1453124"/>
                </a:lnTo>
                <a:lnTo>
                  <a:pt x="2906836" y="1456074"/>
                </a:lnTo>
                <a:lnTo>
                  <a:pt x="2960173" y="1453124"/>
                </a:lnTo>
                <a:lnTo>
                  <a:pt x="3010546" y="1448698"/>
                </a:lnTo>
                <a:lnTo>
                  <a:pt x="3065364" y="1460500"/>
                </a:lnTo>
                <a:lnTo>
                  <a:pt x="3115737" y="1456074"/>
                </a:lnTo>
                <a:lnTo>
                  <a:pt x="3170555" y="1460500"/>
                </a:lnTo>
                <a:lnTo>
                  <a:pt x="3175000" y="14605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971640" y="4153944"/>
            <a:ext cx="594584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34324" defTabSz="916712">
              <a:lnSpc>
                <a:spcPts val="972"/>
              </a:lnSpc>
              <a:spcBef>
                <a:spcPts val="100"/>
              </a:spcBef>
            </a:pP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>
              <a:lnSpc>
                <a:spcPts val="1213"/>
              </a:lnSpc>
            </a:pPr>
            <a:r>
              <a:rPr sz="1103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103" spc="-1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3" spc="25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276599" y="2755790"/>
            <a:ext cx="166712" cy="5563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303"/>
              </a:lnSpc>
            </a:pPr>
            <a:r>
              <a:rPr sz="1103" spc="20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103" spc="-9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103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116629" y="1999015"/>
            <a:ext cx="763920" cy="687528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122994" y="2005381"/>
            <a:ext cx="763920" cy="687528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122994" y="2005381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22994" y="2692909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988691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912299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22994" y="2692909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912299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9122994" y="2005381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9122994" y="2692909"/>
            <a:ext cx="76392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988691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122994" y="2005381"/>
            <a:ext cx="0" cy="687528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9142092" y="207540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9142092" y="2202726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9142092" y="234277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317029" y="2003100"/>
            <a:ext cx="535381" cy="555192"/>
          </a:xfrm>
          <a:prstGeom prst="rect">
            <a:avLst/>
          </a:prstGeom>
        </p:spPr>
        <p:txBody>
          <a:bodyPr vert="horz" wrap="square" lIns="0" tIns="15915" rIns="0" bIns="0" rtlCol="0">
            <a:spAutoFit/>
          </a:bodyPr>
          <a:lstStyle/>
          <a:p>
            <a:pPr marL="12732" marR="5093" algn="just" defTabSz="916712">
              <a:lnSpc>
                <a:spcPct val="97400"/>
              </a:lnSpc>
              <a:spcBef>
                <a:spcPts val="126"/>
              </a:spcBef>
            </a:pP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20  </a:t>
            </a: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32  </a:t>
            </a: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44  </a:t>
            </a:r>
            <a:r>
              <a:rPr sz="903" spc="-5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903" spc="-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903" spc="45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3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903" spc="50" dirty="0">
                <a:solidFill>
                  <a:prstClr val="black"/>
                </a:solidFill>
                <a:latin typeface="Times New Roman"/>
                <a:cs typeface="Times New Roman"/>
              </a:rPr>
              <a:t>56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142092" y="247009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317029" y="2538586"/>
            <a:ext cx="599041" cy="15180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903" spc="15" dirty="0">
                <a:solidFill>
                  <a:prstClr val="black"/>
                </a:solidFill>
                <a:latin typeface="Times New Roman"/>
                <a:cs typeface="Times New Roman"/>
              </a:rPr>
              <a:t>ResNet-110</a:t>
            </a:r>
            <a:endParaRPr sz="9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142092" y="259741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308475" y="1575578"/>
            <a:ext cx="1683169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CIFAR-10</a:t>
            </a:r>
            <a:r>
              <a:rPr sz="1804" b="1" spc="-17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ResNets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9950574" y="3439263"/>
            <a:ext cx="490182" cy="253366"/>
          </a:xfrm>
          <a:custGeom>
            <a:avLst/>
            <a:gdLst/>
            <a:ahLst/>
            <a:cxnLst/>
            <a:rect l="l" t="t" r="r" b="b"/>
            <a:pathLst>
              <a:path w="488950" h="252729">
                <a:moveTo>
                  <a:pt x="269201" y="96779"/>
                </a:moveTo>
                <a:lnTo>
                  <a:pt x="120437" y="96779"/>
                </a:lnTo>
                <a:lnTo>
                  <a:pt x="447612" y="251208"/>
                </a:lnTo>
                <a:lnTo>
                  <a:pt x="451768" y="252187"/>
                </a:lnTo>
                <a:lnTo>
                  <a:pt x="455888" y="252356"/>
                </a:lnTo>
                <a:lnTo>
                  <a:pt x="465005" y="251401"/>
                </a:lnTo>
                <a:lnTo>
                  <a:pt x="473431" y="247916"/>
                </a:lnTo>
                <a:lnTo>
                  <a:pt x="480591" y="242106"/>
                </a:lnTo>
                <a:lnTo>
                  <a:pt x="485912" y="234177"/>
                </a:lnTo>
                <a:lnTo>
                  <a:pt x="488931" y="221936"/>
                </a:lnTo>
                <a:lnTo>
                  <a:pt x="487085" y="209905"/>
                </a:lnTo>
                <a:lnTo>
                  <a:pt x="480863" y="199444"/>
                </a:lnTo>
                <a:lnTo>
                  <a:pt x="470752" y="191913"/>
                </a:lnTo>
                <a:lnTo>
                  <a:pt x="269201" y="96779"/>
                </a:lnTo>
                <a:close/>
              </a:path>
              <a:path w="488950" h="252729">
                <a:moveTo>
                  <a:pt x="212930" y="0"/>
                </a:moveTo>
                <a:lnTo>
                  <a:pt x="0" y="4822"/>
                </a:lnTo>
                <a:lnTo>
                  <a:pt x="131616" y="172274"/>
                </a:lnTo>
                <a:lnTo>
                  <a:pt x="120437" y="96779"/>
                </a:lnTo>
                <a:lnTo>
                  <a:pt x="269201" y="96779"/>
                </a:lnTo>
                <a:lnTo>
                  <a:pt x="147543" y="39354"/>
                </a:lnTo>
                <a:lnTo>
                  <a:pt x="2129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9950574" y="3318312"/>
            <a:ext cx="490182" cy="190980"/>
          </a:xfrm>
          <a:custGeom>
            <a:avLst/>
            <a:gdLst/>
            <a:ahLst/>
            <a:cxnLst/>
            <a:rect l="l" t="t" r="r" b="b"/>
            <a:pathLst>
              <a:path w="488950" h="190500">
                <a:moveTo>
                  <a:pt x="187619" y="0"/>
                </a:moveTo>
                <a:lnTo>
                  <a:pt x="0" y="100804"/>
                </a:lnTo>
                <a:lnTo>
                  <a:pt x="193216" y="190417"/>
                </a:lnTo>
                <a:lnTo>
                  <a:pt x="149034" y="128188"/>
                </a:lnTo>
                <a:lnTo>
                  <a:pt x="458132" y="119104"/>
                </a:lnTo>
                <a:lnTo>
                  <a:pt x="470412" y="116247"/>
                </a:lnTo>
                <a:lnTo>
                  <a:pt x="480300" y="109150"/>
                </a:lnTo>
                <a:lnTo>
                  <a:pt x="486805" y="98862"/>
                </a:lnTo>
                <a:lnTo>
                  <a:pt x="488936" y="86436"/>
                </a:lnTo>
                <a:lnTo>
                  <a:pt x="486079" y="74155"/>
                </a:lnTo>
                <a:lnTo>
                  <a:pt x="479303" y="64715"/>
                </a:lnTo>
                <a:lnTo>
                  <a:pt x="147170" y="64715"/>
                </a:lnTo>
                <a:lnTo>
                  <a:pt x="187619" y="0"/>
                </a:lnTo>
                <a:close/>
              </a:path>
              <a:path w="488950" h="190500">
                <a:moveTo>
                  <a:pt x="456267" y="55632"/>
                </a:moveTo>
                <a:lnTo>
                  <a:pt x="147170" y="64715"/>
                </a:lnTo>
                <a:lnTo>
                  <a:pt x="479303" y="64715"/>
                </a:lnTo>
                <a:lnTo>
                  <a:pt x="478981" y="64267"/>
                </a:lnTo>
                <a:lnTo>
                  <a:pt x="468694" y="57762"/>
                </a:lnTo>
                <a:lnTo>
                  <a:pt x="456267" y="5563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950574" y="3119389"/>
            <a:ext cx="490818" cy="236816"/>
          </a:xfrm>
          <a:custGeom>
            <a:avLst/>
            <a:gdLst/>
            <a:ahLst/>
            <a:cxnLst/>
            <a:rect l="l" t="t" r="r" b="b"/>
            <a:pathLst>
              <a:path w="489584" h="236220">
                <a:moveTo>
                  <a:pt x="139706" y="59881"/>
                </a:moveTo>
                <a:lnTo>
                  <a:pt x="0" y="220644"/>
                </a:lnTo>
                <a:lnTo>
                  <a:pt x="212435" y="235952"/>
                </a:lnTo>
                <a:lnTo>
                  <a:pt x="149064" y="193423"/>
                </a:lnTo>
                <a:lnTo>
                  <a:pt x="291150" y="134733"/>
                </a:lnTo>
                <a:lnTo>
                  <a:pt x="124823" y="134733"/>
                </a:lnTo>
                <a:lnTo>
                  <a:pt x="139706" y="59881"/>
                </a:lnTo>
                <a:close/>
              </a:path>
              <a:path w="489584" h="236220">
                <a:moveTo>
                  <a:pt x="453330" y="0"/>
                </a:moveTo>
                <a:lnTo>
                  <a:pt x="449130" y="773"/>
                </a:lnTo>
                <a:lnTo>
                  <a:pt x="124823" y="134733"/>
                </a:lnTo>
                <a:lnTo>
                  <a:pt x="291150" y="134733"/>
                </a:lnTo>
                <a:lnTo>
                  <a:pt x="469322" y="61136"/>
                </a:lnTo>
                <a:lnTo>
                  <a:pt x="479791" y="54112"/>
                </a:lnTo>
                <a:lnTo>
                  <a:pt x="486521" y="43970"/>
                </a:lnTo>
                <a:lnTo>
                  <a:pt x="488957" y="32045"/>
                </a:lnTo>
                <a:lnTo>
                  <a:pt x="486544" y="19671"/>
                </a:lnTo>
                <a:lnTo>
                  <a:pt x="45333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9950574" y="2814063"/>
            <a:ext cx="490182" cy="330395"/>
          </a:xfrm>
          <a:custGeom>
            <a:avLst/>
            <a:gdLst/>
            <a:ahLst/>
            <a:cxnLst/>
            <a:rect l="l" t="t" r="r" b="b"/>
            <a:pathLst>
              <a:path w="488950" h="329564">
                <a:moveTo>
                  <a:pt x="107693" y="145403"/>
                </a:moveTo>
                <a:lnTo>
                  <a:pt x="0" y="329156"/>
                </a:lnTo>
                <a:lnTo>
                  <a:pt x="211617" y="305059"/>
                </a:lnTo>
                <a:lnTo>
                  <a:pt x="141497" y="274935"/>
                </a:lnTo>
                <a:lnTo>
                  <a:pt x="223255" y="221716"/>
                </a:lnTo>
                <a:lnTo>
                  <a:pt x="106855" y="221716"/>
                </a:lnTo>
                <a:lnTo>
                  <a:pt x="107693" y="145403"/>
                </a:lnTo>
                <a:close/>
              </a:path>
              <a:path w="488950" h="329564">
                <a:moveTo>
                  <a:pt x="460760" y="0"/>
                </a:moveTo>
                <a:lnTo>
                  <a:pt x="451598" y="290"/>
                </a:lnTo>
                <a:lnTo>
                  <a:pt x="447537" y="1016"/>
                </a:lnTo>
                <a:lnTo>
                  <a:pt x="443552" y="2550"/>
                </a:lnTo>
                <a:lnTo>
                  <a:pt x="106855" y="221716"/>
                </a:lnTo>
                <a:lnTo>
                  <a:pt x="223255" y="221716"/>
                </a:lnTo>
                <a:lnTo>
                  <a:pt x="474520" y="58159"/>
                </a:lnTo>
                <a:lnTo>
                  <a:pt x="483516" y="49326"/>
                </a:lnTo>
                <a:lnTo>
                  <a:pt x="488262" y="38118"/>
                </a:lnTo>
                <a:lnTo>
                  <a:pt x="488459" y="25948"/>
                </a:lnTo>
                <a:lnTo>
                  <a:pt x="483809" y="14230"/>
                </a:lnTo>
                <a:lnTo>
                  <a:pt x="477462" y="7095"/>
                </a:lnTo>
                <a:lnTo>
                  <a:pt x="469580" y="2310"/>
                </a:lnTo>
                <a:lnTo>
                  <a:pt x="460760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0535330" y="2572552"/>
            <a:ext cx="907792" cy="1524841"/>
          </a:xfrm>
          <a:prstGeom prst="rect">
            <a:avLst/>
          </a:prstGeom>
        </p:spPr>
        <p:txBody>
          <a:bodyPr vert="horz" wrap="square" lIns="0" tIns="25464" rIns="0" bIns="0" rtlCol="0">
            <a:spAutoFit/>
          </a:bodyPr>
          <a:lstStyle/>
          <a:p>
            <a:pPr marL="12732" marR="5093" indent="24828" algn="just" defTabSz="916712">
              <a:lnSpc>
                <a:spcPct val="107700"/>
              </a:lnSpc>
              <a:spcBef>
                <a:spcPts val="2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20-layer  32-layer  44-layer  56-layer 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110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950574" y="3507758"/>
            <a:ext cx="490182" cy="487635"/>
          </a:xfrm>
          <a:custGeom>
            <a:avLst/>
            <a:gdLst/>
            <a:ahLst/>
            <a:cxnLst/>
            <a:rect l="l" t="t" r="r" b="b"/>
            <a:pathLst>
              <a:path w="488950" h="486410">
                <a:moveTo>
                  <a:pt x="172774" y="126972"/>
                </a:moveTo>
                <a:lnTo>
                  <a:pt x="82701" y="126972"/>
                </a:lnTo>
                <a:lnTo>
                  <a:pt x="441035" y="483156"/>
                </a:lnTo>
                <a:lnTo>
                  <a:pt x="449169" y="486230"/>
                </a:lnTo>
                <a:lnTo>
                  <a:pt x="465420" y="486182"/>
                </a:lnTo>
                <a:lnTo>
                  <a:pt x="473537" y="483058"/>
                </a:lnTo>
                <a:lnTo>
                  <a:pt x="479718" y="476840"/>
                </a:lnTo>
                <a:lnTo>
                  <a:pt x="486661" y="466316"/>
                </a:lnTo>
                <a:lnTo>
                  <a:pt x="488950" y="454361"/>
                </a:lnTo>
                <a:lnTo>
                  <a:pt x="486589" y="442421"/>
                </a:lnTo>
                <a:lnTo>
                  <a:pt x="479583" y="431939"/>
                </a:lnTo>
                <a:lnTo>
                  <a:pt x="172774" y="126972"/>
                </a:lnTo>
                <a:close/>
              </a:path>
              <a:path w="488950" h="486410">
                <a:moveTo>
                  <a:pt x="0" y="0"/>
                </a:moveTo>
                <a:lnTo>
                  <a:pt x="67958" y="201852"/>
                </a:lnTo>
                <a:lnTo>
                  <a:pt x="82701" y="126972"/>
                </a:lnTo>
                <a:lnTo>
                  <a:pt x="172774" y="126972"/>
                </a:lnTo>
                <a:lnTo>
                  <a:pt x="127467" y="81936"/>
                </a:lnTo>
                <a:lnTo>
                  <a:pt x="202257" y="667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736211" y="3799284"/>
            <a:ext cx="1125510" cy="510455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12732" marR="5093" defTabSz="916712">
              <a:lnSpc>
                <a:spcPts val="1904"/>
              </a:lnSpc>
              <a:spcBef>
                <a:spcPts val="180"/>
              </a:spcBef>
            </a:pPr>
            <a:r>
              <a:rPr lang="en-US" sz="1604" spc="-10" dirty="0">
                <a:solidFill>
                  <a:srgbClr val="7F7F7F"/>
                </a:solidFill>
                <a:latin typeface="Calibri"/>
                <a:cs typeface="Calibri"/>
              </a:rPr>
              <a:t>bold</a:t>
            </a:r>
            <a:r>
              <a:rPr sz="1604" spc="-10" dirty="0">
                <a:solidFill>
                  <a:srgbClr val="7F7F7F"/>
                </a:solidFill>
                <a:latin typeface="Calibri"/>
                <a:cs typeface="Calibri"/>
              </a:rPr>
              <a:t>: </a:t>
            </a:r>
            <a:r>
              <a:rPr sz="1604" spc="-25" dirty="0">
                <a:solidFill>
                  <a:srgbClr val="7F7F7F"/>
                </a:solidFill>
                <a:latin typeface="Calibri"/>
                <a:cs typeface="Calibri"/>
              </a:rPr>
              <a:t>test  </a:t>
            </a:r>
            <a:r>
              <a:rPr lang="en-US" sz="1604" spc="-20" dirty="0">
                <a:solidFill>
                  <a:srgbClr val="7F7F7F"/>
                </a:solidFill>
                <a:latin typeface="Calibri"/>
                <a:cs typeface="Calibri"/>
              </a:rPr>
              <a:t>thin</a:t>
            </a:r>
            <a:r>
              <a:rPr sz="1604" spc="-20" dirty="0">
                <a:solidFill>
                  <a:srgbClr val="7F7F7F"/>
                </a:solidFill>
                <a:latin typeface="Calibri"/>
                <a:cs typeface="Calibri"/>
              </a:rPr>
              <a:t>:</a:t>
            </a:r>
            <a:r>
              <a:rPr sz="1604" spc="2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4" spc="10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160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01530" y="4844162"/>
            <a:ext cx="10170324" cy="855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33"/>
              </a:lnSpc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can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trained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without</a:t>
            </a:r>
            <a:r>
              <a:rPr sz="2807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difficulties</a:t>
            </a:r>
            <a:endParaRPr sz="2807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40"/>
              </a:spcBef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Deeper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807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training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test</a:t>
            </a:r>
            <a:r>
              <a:rPr sz="2807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80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1" name="object 131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34183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5" y="613487"/>
            <a:ext cx="515455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ImageNet</a:t>
            </a:r>
            <a:r>
              <a:rPr sz="4411" spc="-196" dirty="0"/>
              <a:t> </a:t>
            </a:r>
            <a:r>
              <a:rPr sz="4411" spc="-10" dirty="0"/>
              <a:t>experiments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6703914" y="4271677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3914" y="3762397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03914" y="3265849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03914" y="2756568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03914" y="2260021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3914" y="4271677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3914" y="2107237"/>
            <a:ext cx="0" cy="2164441"/>
          </a:xfrm>
          <a:custGeom>
            <a:avLst/>
            <a:gdLst/>
            <a:ahLst/>
            <a:cxnLst/>
            <a:rect l="l" t="t" r="r" b="b"/>
            <a:pathLst>
              <a:path h="2159000">
                <a:moveTo>
                  <a:pt x="0" y="2159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03914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52985" y="4266798"/>
            <a:ext cx="8912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02318" y="4239847"/>
            <a:ext cx="0" cy="3183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21152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00722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17963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99126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97530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6365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95934" y="4233482"/>
            <a:ext cx="0" cy="38196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13176" y="4266798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03913" y="427167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44763" y="4184041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03913" y="3762397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44763" y="3677944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03913" y="3265849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44763" y="3178213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03913" y="2756568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44763" y="2672115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3913" y="2260021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44763" y="2172384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93038" y="2107237"/>
            <a:ext cx="3208465" cy="1706088"/>
          </a:xfrm>
          <a:custGeom>
            <a:avLst/>
            <a:gdLst/>
            <a:ahLst/>
            <a:cxnLst/>
            <a:rect l="l" t="t" r="r" b="b"/>
            <a:pathLst>
              <a:path w="3200400" h="1701800">
                <a:moveTo>
                  <a:pt x="0" y="0"/>
                </a:moveTo>
                <a:lnTo>
                  <a:pt x="0" y="7974"/>
                </a:lnTo>
                <a:lnTo>
                  <a:pt x="30147" y="157898"/>
                </a:lnTo>
                <a:lnTo>
                  <a:pt x="63468" y="228076"/>
                </a:lnTo>
                <a:lnTo>
                  <a:pt x="92029" y="323772"/>
                </a:lnTo>
                <a:lnTo>
                  <a:pt x="120590" y="411494"/>
                </a:lnTo>
                <a:lnTo>
                  <a:pt x="149151" y="323772"/>
                </a:lnTo>
                <a:lnTo>
                  <a:pt x="177711" y="370025"/>
                </a:lnTo>
                <a:lnTo>
                  <a:pt x="211032" y="427443"/>
                </a:lnTo>
                <a:lnTo>
                  <a:pt x="241180" y="448178"/>
                </a:lnTo>
                <a:lnTo>
                  <a:pt x="269740" y="473697"/>
                </a:lnTo>
                <a:lnTo>
                  <a:pt x="298301" y="448178"/>
                </a:lnTo>
                <a:lnTo>
                  <a:pt x="326863" y="465722"/>
                </a:lnTo>
                <a:lnTo>
                  <a:pt x="360184" y="527924"/>
                </a:lnTo>
                <a:lnTo>
                  <a:pt x="388744" y="569393"/>
                </a:lnTo>
                <a:lnTo>
                  <a:pt x="418892" y="465722"/>
                </a:lnTo>
                <a:lnTo>
                  <a:pt x="447453" y="531114"/>
                </a:lnTo>
                <a:lnTo>
                  <a:pt x="480773" y="527924"/>
                </a:lnTo>
                <a:lnTo>
                  <a:pt x="509334" y="556633"/>
                </a:lnTo>
                <a:lnTo>
                  <a:pt x="537895" y="527924"/>
                </a:lnTo>
                <a:lnTo>
                  <a:pt x="566456" y="531114"/>
                </a:lnTo>
                <a:lnTo>
                  <a:pt x="596603" y="535899"/>
                </a:lnTo>
                <a:lnTo>
                  <a:pt x="628338" y="569393"/>
                </a:lnTo>
                <a:lnTo>
                  <a:pt x="658486" y="502405"/>
                </a:lnTo>
                <a:lnTo>
                  <a:pt x="687046" y="548659"/>
                </a:lnTo>
                <a:lnTo>
                  <a:pt x="715607" y="614051"/>
                </a:lnTo>
                <a:lnTo>
                  <a:pt x="744168" y="569393"/>
                </a:lnTo>
                <a:lnTo>
                  <a:pt x="777489" y="543874"/>
                </a:lnTo>
                <a:lnTo>
                  <a:pt x="806050" y="593317"/>
                </a:lnTo>
                <a:lnTo>
                  <a:pt x="836197" y="1100508"/>
                </a:lnTo>
                <a:lnTo>
                  <a:pt x="864758" y="1111672"/>
                </a:lnTo>
                <a:lnTo>
                  <a:pt x="893319" y="1116457"/>
                </a:lnTo>
                <a:lnTo>
                  <a:pt x="926640" y="1207369"/>
                </a:lnTo>
                <a:lnTo>
                  <a:pt x="955201" y="1290306"/>
                </a:lnTo>
                <a:lnTo>
                  <a:pt x="983761" y="1253622"/>
                </a:lnTo>
                <a:lnTo>
                  <a:pt x="1013909" y="1248837"/>
                </a:lnTo>
                <a:lnTo>
                  <a:pt x="1047231" y="1236078"/>
                </a:lnTo>
                <a:lnTo>
                  <a:pt x="1075792" y="1282331"/>
                </a:lnTo>
                <a:lnTo>
                  <a:pt x="1104352" y="1277546"/>
                </a:lnTo>
                <a:lnTo>
                  <a:pt x="1132913" y="1240863"/>
                </a:lnTo>
                <a:lnTo>
                  <a:pt x="1161474" y="1253622"/>
                </a:lnTo>
                <a:lnTo>
                  <a:pt x="1194794" y="1274356"/>
                </a:lnTo>
                <a:lnTo>
                  <a:pt x="1224942" y="1253622"/>
                </a:lnTo>
                <a:lnTo>
                  <a:pt x="1253503" y="1290306"/>
                </a:lnTo>
                <a:lnTo>
                  <a:pt x="1282064" y="1311040"/>
                </a:lnTo>
                <a:lnTo>
                  <a:pt x="1310625" y="1303065"/>
                </a:lnTo>
                <a:lnTo>
                  <a:pt x="1343946" y="1253622"/>
                </a:lnTo>
                <a:lnTo>
                  <a:pt x="1372507" y="1303065"/>
                </a:lnTo>
                <a:lnTo>
                  <a:pt x="1402654" y="1266382"/>
                </a:lnTo>
                <a:lnTo>
                  <a:pt x="1431215" y="1240863"/>
                </a:lnTo>
                <a:lnTo>
                  <a:pt x="1464536" y="1319015"/>
                </a:lnTo>
                <a:lnTo>
                  <a:pt x="1493097" y="1287116"/>
                </a:lnTo>
                <a:lnTo>
                  <a:pt x="1521658" y="1323799"/>
                </a:lnTo>
                <a:lnTo>
                  <a:pt x="1550218" y="1287116"/>
                </a:lnTo>
                <a:lnTo>
                  <a:pt x="1580366" y="1298280"/>
                </a:lnTo>
                <a:lnTo>
                  <a:pt x="1612100" y="1311040"/>
                </a:lnTo>
                <a:lnTo>
                  <a:pt x="1642248" y="1303065"/>
                </a:lnTo>
                <a:lnTo>
                  <a:pt x="1670809" y="1298280"/>
                </a:lnTo>
                <a:lnTo>
                  <a:pt x="1699369" y="1256812"/>
                </a:lnTo>
                <a:lnTo>
                  <a:pt x="1727930" y="1419496"/>
                </a:lnTo>
                <a:lnTo>
                  <a:pt x="1761251" y="1535926"/>
                </a:lnTo>
                <a:lnTo>
                  <a:pt x="1789812" y="1476914"/>
                </a:lnTo>
                <a:lnTo>
                  <a:pt x="1819960" y="1515192"/>
                </a:lnTo>
                <a:lnTo>
                  <a:pt x="1848520" y="1484888"/>
                </a:lnTo>
                <a:lnTo>
                  <a:pt x="1877082" y="1564635"/>
                </a:lnTo>
                <a:lnTo>
                  <a:pt x="1910403" y="1543901"/>
                </a:lnTo>
                <a:lnTo>
                  <a:pt x="1938963" y="1559850"/>
                </a:lnTo>
                <a:lnTo>
                  <a:pt x="1967524" y="1556661"/>
                </a:lnTo>
                <a:lnTo>
                  <a:pt x="1997672" y="1630028"/>
                </a:lnTo>
                <a:lnTo>
                  <a:pt x="2029406" y="1556661"/>
                </a:lnTo>
                <a:lnTo>
                  <a:pt x="2059553" y="1564635"/>
                </a:lnTo>
                <a:lnTo>
                  <a:pt x="2088114" y="1567825"/>
                </a:lnTo>
                <a:lnTo>
                  <a:pt x="2116675" y="1601319"/>
                </a:lnTo>
                <a:lnTo>
                  <a:pt x="2145236" y="1606104"/>
                </a:lnTo>
                <a:lnTo>
                  <a:pt x="2178557" y="1559850"/>
                </a:lnTo>
                <a:lnTo>
                  <a:pt x="2207118" y="1609293"/>
                </a:lnTo>
                <a:lnTo>
                  <a:pt x="2237265" y="1609293"/>
                </a:lnTo>
                <a:lnTo>
                  <a:pt x="2265826" y="1564635"/>
                </a:lnTo>
                <a:lnTo>
                  <a:pt x="2294387" y="1559850"/>
                </a:lnTo>
                <a:lnTo>
                  <a:pt x="2327708" y="1564635"/>
                </a:lnTo>
                <a:lnTo>
                  <a:pt x="2356268" y="1601319"/>
                </a:lnTo>
                <a:lnTo>
                  <a:pt x="2386416" y="1652357"/>
                </a:lnTo>
                <a:lnTo>
                  <a:pt x="2414978" y="1626838"/>
                </a:lnTo>
                <a:lnTo>
                  <a:pt x="2443538" y="1606104"/>
                </a:lnTo>
                <a:lnTo>
                  <a:pt x="2476859" y="1593344"/>
                </a:lnTo>
                <a:lnTo>
                  <a:pt x="2505420" y="1585370"/>
                </a:lnTo>
                <a:lnTo>
                  <a:pt x="2533980" y="1609293"/>
                </a:lnTo>
                <a:lnTo>
                  <a:pt x="2564128" y="1630028"/>
                </a:lnTo>
                <a:lnTo>
                  <a:pt x="2595862" y="1601319"/>
                </a:lnTo>
                <a:lnTo>
                  <a:pt x="2626010" y="1572610"/>
                </a:lnTo>
                <a:lnTo>
                  <a:pt x="2654570" y="1601319"/>
                </a:lnTo>
                <a:lnTo>
                  <a:pt x="2683132" y="1618863"/>
                </a:lnTo>
                <a:lnTo>
                  <a:pt x="2711692" y="1601319"/>
                </a:lnTo>
                <a:lnTo>
                  <a:pt x="2745014" y="1652357"/>
                </a:lnTo>
                <a:lnTo>
                  <a:pt x="2773574" y="1593344"/>
                </a:lnTo>
                <a:lnTo>
                  <a:pt x="2803722" y="1626838"/>
                </a:lnTo>
                <a:lnTo>
                  <a:pt x="2832282" y="1673091"/>
                </a:lnTo>
                <a:lnTo>
                  <a:pt x="2860843" y="1588559"/>
                </a:lnTo>
                <a:lnTo>
                  <a:pt x="2894164" y="1681066"/>
                </a:lnTo>
                <a:lnTo>
                  <a:pt x="2922726" y="1697015"/>
                </a:lnTo>
                <a:lnTo>
                  <a:pt x="2951286" y="1681066"/>
                </a:lnTo>
                <a:lnTo>
                  <a:pt x="2981434" y="1697015"/>
                </a:lnTo>
                <a:lnTo>
                  <a:pt x="3013168" y="1701800"/>
                </a:lnTo>
                <a:lnTo>
                  <a:pt x="3043316" y="1660332"/>
                </a:lnTo>
                <a:lnTo>
                  <a:pt x="3071876" y="1676281"/>
                </a:lnTo>
                <a:lnTo>
                  <a:pt x="3100437" y="1639597"/>
                </a:lnTo>
                <a:lnTo>
                  <a:pt x="3128998" y="1567825"/>
                </a:lnTo>
                <a:lnTo>
                  <a:pt x="3162320" y="1663522"/>
                </a:lnTo>
                <a:lnTo>
                  <a:pt x="3190880" y="1642787"/>
                </a:lnTo>
                <a:lnTo>
                  <a:pt x="3200400" y="1660332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61207" y="2100871"/>
            <a:ext cx="3233929" cy="1616964"/>
          </a:xfrm>
          <a:custGeom>
            <a:avLst/>
            <a:gdLst/>
            <a:ahLst/>
            <a:cxnLst/>
            <a:rect l="l" t="t" r="r" b="b"/>
            <a:pathLst>
              <a:path w="3225800" h="1612900">
                <a:moveTo>
                  <a:pt x="0" y="0"/>
                </a:moveTo>
                <a:lnTo>
                  <a:pt x="28533" y="278910"/>
                </a:lnTo>
                <a:lnTo>
                  <a:pt x="58650" y="411193"/>
                </a:lnTo>
                <a:lnTo>
                  <a:pt x="91939" y="497257"/>
                </a:lnTo>
                <a:lnTo>
                  <a:pt x="120472" y="580134"/>
                </a:lnTo>
                <a:lnTo>
                  <a:pt x="149004" y="597665"/>
                </a:lnTo>
                <a:lnTo>
                  <a:pt x="177538" y="621572"/>
                </a:lnTo>
                <a:lnTo>
                  <a:pt x="206071" y="659822"/>
                </a:lnTo>
                <a:lnTo>
                  <a:pt x="239359" y="672572"/>
                </a:lnTo>
                <a:lnTo>
                  <a:pt x="269477" y="688510"/>
                </a:lnTo>
                <a:lnTo>
                  <a:pt x="298009" y="714011"/>
                </a:lnTo>
                <a:lnTo>
                  <a:pt x="326542" y="717198"/>
                </a:lnTo>
                <a:lnTo>
                  <a:pt x="355076" y="737917"/>
                </a:lnTo>
                <a:lnTo>
                  <a:pt x="388363" y="742698"/>
                </a:lnTo>
                <a:lnTo>
                  <a:pt x="416897" y="779355"/>
                </a:lnTo>
                <a:lnTo>
                  <a:pt x="447015" y="755449"/>
                </a:lnTo>
                <a:lnTo>
                  <a:pt x="475547" y="745886"/>
                </a:lnTo>
                <a:lnTo>
                  <a:pt x="508836" y="758636"/>
                </a:lnTo>
                <a:lnTo>
                  <a:pt x="537368" y="779355"/>
                </a:lnTo>
                <a:lnTo>
                  <a:pt x="565901" y="784137"/>
                </a:lnTo>
                <a:lnTo>
                  <a:pt x="594435" y="766605"/>
                </a:lnTo>
                <a:lnTo>
                  <a:pt x="624552" y="800074"/>
                </a:lnTo>
                <a:lnTo>
                  <a:pt x="656256" y="787324"/>
                </a:lnTo>
                <a:lnTo>
                  <a:pt x="686374" y="766605"/>
                </a:lnTo>
                <a:lnTo>
                  <a:pt x="714906" y="784137"/>
                </a:lnTo>
                <a:lnTo>
                  <a:pt x="743439" y="808043"/>
                </a:lnTo>
                <a:lnTo>
                  <a:pt x="771973" y="800074"/>
                </a:lnTo>
                <a:lnTo>
                  <a:pt x="805260" y="825575"/>
                </a:lnTo>
                <a:lnTo>
                  <a:pt x="833794" y="808043"/>
                </a:lnTo>
                <a:lnTo>
                  <a:pt x="863912" y="1255895"/>
                </a:lnTo>
                <a:lnTo>
                  <a:pt x="892444" y="1297333"/>
                </a:lnTo>
                <a:lnTo>
                  <a:pt x="920977" y="1327614"/>
                </a:lnTo>
                <a:lnTo>
                  <a:pt x="954265" y="1343552"/>
                </a:lnTo>
                <a:lnTo>
                  <a:pt x="982798" y="1359490"/>
                </a:lnTo>
                <a:lnTo>
                  <a:pt x="1011332" y="1372240"/>
                </a:lnTo>
                <a:lnTo>
                  <a:pt x="1041450" y="1372240"/>
                </a:lnTo>
                <a:lnTo>
                  <a:pt x="1074738" y="1372240"/>
                </a:lnTo>
                <a:lnTo>
                  <a:pt x="1103271" y="1380209"/>
                </a:lnTo>
                <a:lnTo>
                  <a:pt x="1131804" y="1372240"/>
                </a:lnTo>
                <a:lnTo>
                  <a:pt x="1160337" y="1380209"/>
                </a:lnTo>
                <a:lnTo>
                  <a:pt x="1188870" y="1397740"/>
                </a:lnTo>
                <a:lnTo>
                  <a:pt x="1222158" y="1392959"/>
                </a:lnTo>
                <a:lnTo>
                  <a:pt x="1252276" y="1372240"/>
                </a:lnTo>
                <a:lnTo>
                  <a:pt x="1280809" y="1380209"/>
                </a:lnTo>
                <a:lnTo>
                  <a:pt x="1309342" y="1380209"/>
                </a:lnTo>
                <a:lnTo>
                  <a:pt x="1337875" y="1377021"/>
                </a:lnTo>
                <a:lnTo>
                  <a:pt x="1371163" y="1392959"/>
                </a:lnTo>
                <a:lnTo>
                  <a:pt x="1399696" y="1380209"/>
                </a:lnTo>
                <a:lnTo>
                  <a:pt x="1429814" y="1380209"/>
                </a:lnTo>
                <a:lnTo>
                  <a:pt x="1458347" y="1380209"/>
                </a:lnTo>
                <a:lnTo>
                  <a:pt x="1491635" y="1389771"/>
                </a:lnTo>
                <a:lnTo>
                  <a:pt x="1520168" y="1369052"/>
                </a:lnTo>
                <a:lnTo>
                  <a:pt x="1548701" y="1380209"/>
                </a:lnTo>
                <a:lnTo>
                  <a:pt x="1577234" y="1380209"/>
                </a:lnTo>
                <a:lnTo>
                  <a:pt x="1607352" y="1392959"/>
                </a:lnTo>
                <a:lnTo>
                  <a:pt x="1639055" y="1389771"/>
                </a:lnTo>
                <a:lnTo>
                  <a:pt x="1669173" y="1389771"/>
                </a:lnTo>
                <a:lnTo>
                  <a:pt x="1697706" y="1389771"/>
                </a:lnTo>
                <a:lnTo>
                  <a:pt x="1726239" y="1377021"/>
                </a:lnTo>
                <a:lnTo>
                  <a:pt x="1754772" y="1530024"/>
                </a:lnTo>
                <a:lnTo>
                  <a:pt x="1788060" y="1537992"/>
                </a:lnTo>
                <a:lnTo>
                  <a:pt x="1816593" y="1542774"/>
                </a:lnTo>
                <a:lnTo>
                  <a:pt x="1846711" y="1558712"/>
                </a:lnTo>
                <a:lnTo>
                  <a:pt x="1875244" y="1563493"/>
                </a:lnTo>
                <a:lnTo>
                  <a:pt x="1903777" y="1566680"/>
                </a:lnTo>
                <a:lnTo>
                  <a:pt x="1937066" y="1566680"/>
                </a:lnTo>
                <a:lnTo>
                  <a:pt x="1965598" y="1571462"/>
                </a:lnTo>
                <a:lnTo>
                  <a:pt x="1994131" y="1571462"/>
                </a:lnTo>
                <a:lnTo>
                  <a:pt x="2024249" y="1579431"/>
                </a:lnTo>
                <a:lnTo>
                  <a:pt x="2055952" y="1584212"/>
                </a:lnTo>
                <a:lnTo>
                  <a:pt x="2086070" y="1587400"/>
                </a:lnTo>
                <a:lnTo>
                  <a:pt x="2114603" y="1584212"/>
                </a:lnTo>
                <a:lnTo>
                  <a:pt x="2143136" y="1584212"/>
                </a:lnTo>
                <a:lnTo>
                  <a:pt x="2171669" y="1584212"/>
                </a:lnTo>
                <a:lnTo>
                  <a:pt x="2204958" y="1584212"/>
                </a:lnTo>
                <a:lnTo>
                  <a:pt x="2233490" y="1579431"/>
                </a:lnTo>
                <a:lnTo>
                  <a:pt x="2263608" y="1592181"/>
                </a:lnTo>
                <a:lnTo>
                  <a:pt x="2292141" y="1587400"/>
                </a:lnTo>
                <a:lnTo>
                  <a:pt x="2320674" y="1592181"/>
                </a:lnTo>
                <a:lnTo>
                  <a:pt x="2353962" y="1584212"/>
                </a:lnTo>
                <a:lnTo>
                  <a:pt x="2382495" y="1600150"/>
                </a:lnTo>
                <a:lnTo>
                  <a:pt x="2412613" y="1600150"/>
                </a:lnTo>
                <a:lnTo>
                  <a:pt x="2441146" y="1587400"/>
                </a:lnTo>
                <a:lnTo>
                  <a:pt x="2469679" y="1587400"/>
                </a:lnTo>
                <a:lnTo>
                  <a:pt x="2502968" y="1592181"/>
                </a:lnTo>
                <a:lnTo>
                  <a:pt x="2531500" y="1600150"/>
                </a:lnTo>
                <a:lnTo>
                  <a:pt x="2560033" y="1600150"/>
                </a:lnTo>
                <a:lnTo>
                  <a:pt x="2590151" y="1600150"/>
                </a:lnTo>
                <a:lnTo>
                  <a:pt x="2621854" y="1604931"/>
                </a:lnTo>
                <a:lnTo>
                  <a:pt x="2651972" y="1600150"/>
                </a:lnTo>
                <a:lnTo>
                  <a:pt x="2680506" y="1592181"/>
                </a:lnTo>
                <a:lnTo>
                  <a:pt x="2709038" y="1608119"/>
                </a:lnTo>
                <a:lnTo>
                  <a:pt x="2737571" y="1604931"/>
                </a:lnTo>
                <a:lnTo>
                  <a:pt x="2770860" y="1600150"/>
                </a:lnTo>
                <a:lnTo>
                  <a:pt x="2799392" y="1604931"/>
                </a:lnTo>
                <a:lnTo>
                  <a:pt x="2829510" y="1604931"/>
                </a:lnTo>
                <a:lnTo>
                  <a:pt x="2858044" y="1600150"/>
                </a:lnTo>
                <a:lnTo>
                  <a:pt x="2886576" y="1604931"/>
                </a:lnTo>
                <a:lnTo>
                  <a:pt x="2919864" y="1608119"/>
                </a:lnTo>
                <a:lnTo>
                  <a:pt x="2948397" y="1604931"/>
                </a:lnTo>
                <a:lnTo>
                  <a:pt x="2976930" y="1608119"/>
                </a:lnTo>
                <a:lnTo>
                  <a:pt x="3007048" y="1604931"/>
                </a:lnTo>
                <a:lnTo>
                  <a:pt x="3038751" y="1608119"/>
                </a:lnTo>
                <a:lnTo>
                  <a:pt x="3068869" y="1604931"/>
                </a:lnTo>
                <a:lnTo>
                  <a:pt x="3097402" y="1608119"/>
                </a:lnTo>
                <a:lnTo>
                  <a:pt x="3125935" y="1604931"/>
                </a:lnTo>
                <a:lnTo>
                  <a:pt x="3154468" y="1608119"/>
                </a:lnTo>
                <a:lnTo>
                  <a:pt x="3187756" y="1600150"/>
                </a:lnTo>
                <a:lnTo>
                  <a:pt x="3216289" y="1608119"/>
                </a:lnTo>
                <a:lnTo>
                  <a:pt x="3225800" y="16129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05770" y="2107237"/>
            <a:ext cx="3195733" cy="1960728"/>
          </a:xfrm>
          <a:custGeom>
            <a:avLst/>
            <a:gdLst/>
            <a:ahLst/>
            <a:cxnLst/>
            <a:rect l="l" t="t" r="r" b="b"/>
            <a:pathLst>
              <a:path w="3187700" h="1955800">
                <a:moveTo>
                  <a:pt x="0" y="0"/>
                </a:moveTo>
                <a:lnTo>
                  <a:pt x="20606" y="193518"/>
                </a:lnTo>
                <a:lnTo>
                  <a:pt x="53894" y="288690"/>
                </a:lnTo>
                <a:lnTo>
                  <a:pt x="82426" y="368001"/>
                </a:lnTo>
                <a:lnTo>
                  <a:pt x="110959" y="409242"/>
                </a:lnTo>
                <a:lnTo>
                  <a:pt x="139491" y="463174"/>
                </a:lnTo>
                <a:lnTo>
                  <a:pt x="168023" y="566277"/>
                </a:lnTo>
                <a:lnTo>
                  <a:pt x="201311" y="540898"/>
                </a:lnTo>
                <a:lnTo>
                  <a:pt x="231429" y="545657"/>
                </a:lnTo>
                <a:lnTo>
                  <a:pt x="259961" y="639243"/>
                </a:lnTo>
                <a:lnTo>
                  <a:pt x="288494" y="590070"/>
                </a:lnTo>
                <a:lnTo>
                  <a:pt x="317026" y="648760"/>
                </a:lnTo>
                <a:lnTo>
                  <a:pt x="350314" y="664623"/>
                </a:lnTo>
                <a:lnTo>
                  <a:pt x="378846" y="648760"/>
                </a:lnTo>
                <a:lnTo>
                  <a:pt x="408964" y="648760"/>
                </a:lnTo>
                <a:lnTo>
                  <a:pt x="437496" y="648760"/>
                </a:lnTo>
                <a:lnTo>
                  <a:pt x="470784" y="690002"/>
                </a:lnTo>
                <a:lnTo>
                  <a:pt x="499316" y="680485"/>
                </a:lnTo>
                <a:lnTo>
                  <a:pt x="527849" y="690002"/>
                </a:lnTo>
                <a:lnTo>
                  <a:pt x="556381" y="672554"/>
                </a:lnTo>
                <a:lnTo>
                  <a:pt x="586499" y="680485"/>
                </a:lnTo>
                <a:lnTo>
                  <a:pt x="618201" y="710623"/>
                </a:lnTo>
                <a:lnTo>
                  <a:pt x="648318" y="759795"/>
                </a:lnTo>
                <a:lnTo>
                  <a:pt x="676850" y="669381"/>
                </a:lnTo>
                <a:lnTo>
                  <a:pt x="705383" y="672554"/>
                </a:lnTo>
                <a:lnTo>
                  <a:pt x="733915" y="796278"/>
                </a:lnTo>
                <a:lnTo>
                  <a:pt x="767203" y="713795"/>
                </a:lnTo>
                <a:lnTo>
                  <a:pt x="795735" y="780416"/>
                </a:lnTo>
                <a:lnTo>
                  <a:pt x="825853" y="1280073"/>
                </a:lnTo>
                <a:lnTo>
                  <a:pt x="854385" y="1295936"/>
                </a:lnTo>
                <a:lnTo>
                  <a:pt x="882918" y="1370488"/>
                </a:lnTo>
                <a:lnTo>
                  <a:pt x="916206" y="1414902"/>
                </a:lnTo>
                <a:lnTo>
                  <a:pt x="944738" y="1432350"/>
                </a:lnTo>
                <a:lnTo>
                  <a:pt x="973270" y="1465660"/>
                </a:lnTo>
                <a:lnTo>
                  <a:pt x="1003388" y="1486281"/>
                </a:lnTo>
                <a:lnTo>
                  <a:pt x="1036676" y="1411729"/>
                </a:lnTo>
                <a:lnTo>
                  <a:pt x="1065209" y="1468833"/>
                </a:lnTo>
                <a:lnTo>
                  <a:pt x="1093741" y="1435522"/>
                </a:lnTo>
                <a:lnTo>
                  <a:pt x="1122273" y="1494212"/>
                </a:lnTo>
                <a:lnTo>
                  <a:pt x="1150806" y="1489454"/>
                </a:lnTo>
                <a:lnTo>
                  <a:pt x="1184094" y="1452971"/>
                </a:lnTo>
                <a:lnTo>
                  <a:pt x="1214211" y="1502143"/>
                </a:lnTo>
                <a:lnTo>
                  <a:pt x="1242744" y="1494212"/>
                </a:lnTo>
                <a:lnTo>
                  <a:pt x="1271276" y="1456143"/>
                </a:lnTo>
                <a:lnTo>
                  <a:pt x="1299808" y="1419660"/>
                </a:lnTo>
                <a:lnTo>
                  <a:pt x="1333096" y="1465660"/>
                </a:lnTo>
                <a:lnTo>
                  <a:pt x="1361628" y="1445040"/>
                </a:lnTo>
                <a:lnTo>
                  <a:pt x="1391746" y="1476764"/>
                </a:lnTo>
                <a:lnTo>
                  <a:pt x="1420278" y="1548144"/>
                </a:lnTo>
                <a:lnTo>
                  <a:pt x="1453566" y="1486281"/>
                </a:lnTo>
                <a:lnTo>
                  <a:pt x="1482098" y="1530695"/>
                </a:lnTo>
                <a:lnTo>
                  <a:pt x="1510630" y="1432350"/>
                </a:lnTo>
                <a:lnTo>
                  <a:pt x="1539163" y="1510074"/>
                </a:lnTo>
                <a:lnTo>
                  <a:pt x="1569280" y="1506902"/>
                </a:lnTo>
                <a:lnTo>
                  <a:pt x="1600983" y="1445040"/>
                </a:lnTo>
                <a:lnTo>
                  <a:pt x="1631100" y="1476764"/>
                </a:lnTo>
                <a:lnTo>
                  <a:pt x="1659633" y="1465660"/>
                </a:lnTo>
                <a:lnTo>
                  <a:pt x="1688165" y="1486281"/>
                </a:lnTo>
                <a:lnTo>
                  <a:pt x="1716698" y="1716282"/>
                </a:lnTo>
                <a:lnTo>
                  <a:pt x="1749985" y="1741661"/>
                </a:lnTo>
                <a:lnTo>
                  <a:pt x="1778518" y="1736903"/>
                </a:lnTo>
                <a:lnTo>
                  <a:pt x="1808635" y="1749592"/>
                </a:lnTo>
                <a:lnTo>
                  <a:pt x="1837168" y="1762282"/>
                </a:lnTo>
                <a:lnTo>
                  <a:pt x="1865700" y="1774972"/>
                </a:lnTo>
                <a:lnTo>
                  <a:pt x="1898988" y="1782903"/>
                </a:lnTo>
                <a:lnTo>
                  <a:pt x="1927520" y="1782903"/>
                </a:lnTo>
                <a:lnTo>
                  <a:pt x="1956053" y="1811455"/>
                </a:lnTo>
                <a:lnTo>
                  <a:pt x="1986170" y="1749592"/>
                </a:lnTo>
                <a:lnTo>
                  <a:pt x="2017873" y="1865386"/>
                </a:lnTo>
                <a:lnTo>
                  <a:pt x="2047990" y="1852696"/>
                </a:lnTo>
                <a:lnTo>
                  <a:pt x="2076523" y="1819386"/>
                </a:lnTo>
                <a:lnTo>
                  <a:pt x="2105055" y="1878076"/>
                </a:lnTo>
                <a:lnTo>
                  <a:pt x="2133588" y="1832075"/>
                </a:lnTo>
                <a:lnTo>
                  <a:pt x="2166876" y="1860627"/>
                </a:lnTo>
                <a:lnTo>
                  <a:pt x="2195408" y="1865386"/>
                </a:lnTo>
                <a:lnTo>
                  <a:pt x="2225526" y="1881248"/>
                </a:lnTo>
                <a:lnTo>
                  <a:pt x="2254058" y="1844765"/>
                </a:lnTo>
                <a:lnTo>
                  <a:pt x="2282590" y="1857455"/>
                </a:lnTo>
                <a:lnTo>
                  <a:pt x="2315877" y="1808282"/>
                </a:lnTo>
                <a:lnTo>
                  <a:pt x="2344410" y="1865386"/>
                </a:lnTo>
                <a:lnTo>
                  <a:pt x="2374527" y="1873317"/>
                </a:lnTo>
                <a:lnTo>
                  <a:pt x="2403060" y="1828903"/>
                </a:lnTo>
                <a:lnTo>
                  <a:pt x="2431593" y="1852696"/>
                </a:lnTo>
                <a:lnTo>
                  <a:pt x="2464880" y="1878076"/>
                </a:lnTo>
                <a:lnTo>
                  <a:pt x="2493412" y="1857455"/>
                </a:lnTo>
                <a:lnTo>
                  <a:pt x="2521944" y="1901869"/>
                </a:lnTo>
                <a:lnTo>
                  <a:pt x="2552062" y="1832075"/>
                </a:lnTo>
                <a:lnTo>
                  <a:pt x="2583765" y="1890765"/>
                </a:lnTo>
                <a:lnTo>
                  <a:pt x="2613882" y="1865386"/>
                </a:lnTo>
                <a:lnTo>
                  <a:pt x="2642415" y="1898696"/>
                </a:lnTo>
                <a:lnTo>
                  <a:pt x="2670947" y="1844765"/>
                </a:lnTo>
                <a:lnTo>
                  <a:pt x="2699480" y="1911386"/>
                </a:lnTo>
                <a:lnTo>
                  <a:pt x="2732767" y="1906627"/>
                </a:lnTo>
                <a:lnTo>
                  <a:pt x="2761300" y="1878076"/>
                </a:lnTo>
                <a:lnTo>
                  <a:pt x="2791417" y="1927248"/>
                </a:lnTo>
                <a:lnTo>
                  <a:pt x="2819950" y="1932007"/>
                </a:lnTo>
                <a:lnTo>
                  <a:pt x="2848482" y="1881248"/>
                </a:lnTo>
                <a:lnTo>
                  <a:pt x="2881770" y="1955800"/>
                </a:lnTo>
                <a:lnTo>
                  <a:pt x="2910302" y="1901869"/>
                </a:lnTo>
                <a:lnTo>
                  <a:pt x="2938834" y="1857455"/>
                </a:lnTo>
                <a:lnTo>
                  <a:pt x="2968952" y="1911386"/>
                </a:lnTo>
                <a:lnTo>
                  <a:pt x="3000655" y="1881248"/>
                </a:lnTo>
                <a:lnTo>
                  <a:pt x="3030772" y="1886007"/>
                </a:lnTo>
                <a:lnTo>
                  <a:pt x="3059304" y="1911386"/>
                </a:lnTo>
                <a:lnTo>
                  <a:pt x="3087837" y="1922489"/>
                </a:lnTo>
                <a:lnTo>
                  <a:pt x="3116369" y="1852696"/>
                </a:lnTo>
                <a:lnTo>
                  <a:pt x="3149656" y="1947869"/>
                </a:lnTo>
                <a:lnTo>
                  <a:pt x="3178189" y="1914558"/>
                </a:lnTo>
                <a:lnTo>
                  <a:pt x="3187700" y="191455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73940" y="2100871"/>
            <a:ext cx="3221197" cy="1757017"/>
          </a:xfrm>
          <a:custGeom>
            <a:avLst/>
            <a:gdLst/>
            <a:ahLst/>
            <a:cxnLst/>
            <a:rect l="l" t="t" r="r" b="b"/>
            <a:pathLst>
              <a:path w="3213100" h="1752600">
                <a:moveTo>
                  <a:pt x="0" y="0"/>
                </a:moveTo>
                <a:lnTo>
                  <a:pt x="7945" y="111427"/>
                </a:lnTo>
                <a:lnTo>
                  <a:pt x="38137" y="335875"/>
                </a:lnTo>
                <a:lnTo>
                  <a:pt x="71508" y="472772"/>
                </a:lnTo>
                <a:lnTo>
                  <a:pt x="100111" y="617628"/>
                </a:lnTo>
                <a:lnTo>
                  <a:pt x="128714" y="638321"/>
                </a:lnTo>
                <a:lnTo>
                  <a:pt x="157318" y="733831"/>
                </a:lnTo>
                <a:lnTo>
                  <a:pt x="185921" y="757709"/>
                </a:lnTo>
                <a:lnTo>
                  <a:pt x="219292" y="783178"/>
                </a:lnTo>
                <a:lnTo>
                  <a:pt x="249484" y="807055"/>
                </a:lnTo>
                <a:lnTo>
                  <a:pt x="278086" y="832524"/>
                </a:lnTo>
                <a:lnTo>
                  <a:pt x="306690" y="832524"/>
                </a:lnTo>
                <a:lnTo>
                  <a:pt x="335293" y="848443"/>
                </a:lnTo>
                <a:lnTo>
                  <a:pt x="368664" y="869136"/>
                </a:lnTo>
                <a:lnTo>
                  <a:pt x="397267" y="873912"/>
                </a:lnTo>
                <a:lnTo>
                  <a:pt x="427460" y="881871"/>
                </a:lnTo>
                <a:lnTo>
                  <a:pt x="456062" y="878687"/>
                </a:lnTo>
                <a:lnTo>
                  <a:pt x="489433" y="881871"/>
                </a:lnTo>
                <a:lnTo>
                  <a:pt x="518036" y="910524"/>
                </a:lnTo>
                <a:lnTo>
                  <a:pt x="546640" y="910524"/>
                </a:lnTo>
                <a:lnTo>
                  <a:pt x="575243" y="923258"/>
                </a:lnTo>
                <a:lnTo>
                  <a:pt x="605435" y="931217"/>
                </a:lnTo>
                <a:lnTo>
                  <a:pt x="637216" y="910524"/>
                </a:lnTo>
                <a:lnTo>
                  <a:pt x="667409" y="948728"/>
                </a:lnTo>
                <a:lnTo>
                  <a:pt x="696012" y="920075"/>
                </a:lnTo>
                <a:lnTo>
                  <a:pt x="724616" y="956687"/>
                </a:lnTo>
                <a:lnTo>
                  <a:pt x="753219" y="931217"/>
                </a:lnTo>
                <a:lnTo>
                  <a:pt x="786590" y="920075"/>
                </a:lnTo>
                <a:lnTo>
                  <a:pt x="815192" y="964646"/>
                </a:lnTo>
                <a:lnTo>
                  <a:pt x="845385" y="1391256"/>
                </a:lnTo>
                <a:lnTo>
                  <a:pt x="873988" y="1450153"/>
                </a:lnTo>
                <a:lnTo>
                  <a:pt x="902592" y="1481990"/>
                </a:lnTo>
                <a:lnTo>
                  <a:pt x="935962" y="1507459"/>
                </a:lnTo>
                <a:lnTo>
                  <a:pt x="964565" y="1499500"/>
                </a:lnTo>
                <a:lnTo>
                  <a:pt x="993168" y="1528153"/>
                </a:lnTo>
                <a:lnTo>
                  <a:pt x="1023362" y="1528153"/>
                </a:lnTo>
                <a:lnTo>
                  <a:pt x="1056732" y="1553622"/>
                </a:lnTo>
                <a:lnTo>
                  <a:pt x="1085335" y="1556806"/>
                </a:lnTo>
                <a:lnTo>
                  <a:pt x="1113938" y="1544071"/>
                </a:lnTo>
                <a:lnTo>
                  <a:pt x="1142542" y="1536112"/>
                </a:lnTo>
                <a:lnTo>
                  <a:pt x="1171145" y="1536112"/>
                </a:lnTo>
                <a:lnTo>
                  <a:pt x="1204516" y="1528153"/>
                </a:lnTo>
                <a:lnTo>
                  <a:pt x="1234708" y="1532928"/>
                </a:lnTo>
                <a:lnTo>
                  <a:pt x="1263311" y="1536112"/>
                </a:lnTo>
                <a:lnTo>
                  <a:pt x="1291914" y="1528153"/>
                </a:lnTo>
                <a:lnTo>
                  <a:pt x="1320517" y="1540887"/>
                </a:lnTo>
                <a:lnTo>
                  <a:pt x="1353888" y="1540887"/>
                </a:lnTo>
                <a:lnTo>
                  <a:pt x="1382491" y="1532928"/>
                </a:lnTo>
                <a:lnTo>
                  <a:pt x="1412684" y="1544071"/>
                </a:lnTo>
                <a:lnTo>
                  <a:pt x="1441286" y="1540887"/>
                </a:lnTo>
                <a:lnTo>
                  <a:pt x="1474657" y="1536112"/>
                </a:lnTo>
                <a:lnTo>
                  <a:pt x="1503260" y="1532928"/>
                </a:lnTo>
                <a:lnTo>
                  <a:pt x="1531864" y="1540887"/>
                </a:lnTo>
                <a:lnTo>
                  <a:pt x="1560467" y="1528153"/>
                </a:lnTo>
                <a:lnTo>
                  <a:pt x="1590660" y="1540887"/>
                </a:lnTo>
                <a:lnTo>
                  <a:pt x="1622440" y="1532928"/>
                </a:lnTo>
                <a:lnTo>
                  <a:pt x="1652633" y="1536112"/>
                </a:lnTo>
                <a:lnTo>
                  <a:pt x="1681236" y="1536112"/>
                </a:lnTo>
                <a:lnTo>
                  <a:pt x="1709840" y="1540887"/>
                </a:lnTo>
                <a:lnTo>
                  <a:pt x="1738443" y="1680968"/>
                </a:lnTo>
                <a:lnTo>
                  <a:pt x="1771814" y="1698478"/>
                </a:lnTo>
                <a:lnTo>
                  <a:pt x="1800416" y="1711213"/>
                </a:lnTo>
                <a:lnTo>
                  <a:pt x="1830609" y="1711213"/>
                </a:lnTo>
                <a:lnTo>
                  <a:pt x="1859212" y="1722355"/>
                </a:lnTo>
                <a:lnTo>
                  <a:pt x="1887816" y="1722355"/>
                </a:lnTo>
                <a:lnTo>
                  <a:pt x="1921186" y="1727131"/>
                </a:lnTo>
                <a:lnTo>
                  <a:pt x="1949790" y="1727131"/>
                </a:lnTo>
                <a:lnTo>
                  <a:pt x="1978392" y="1731906"/>
                </a:lnTo>
                <a:lnTo>
                  <a:pt x="2008585" y="1731906"/>
                </a:lnTo>
                <a:lnTo>
                  <a:pt x="2040366" y="1727131"/>
                </a:lnTo>
                <a:lnTo>
                  <a:pt x="2070559" y="1731906"/>
                </a:lnTo>
                <a:lnTo>
                  <a:pt x="2099162" y="1739865"/>
                </a:lnTo>
                <a:lnTo>
                  <a:pt x="2127765" y="1739865"/>
                </a:lnTo>
                <a:lnTo>
                  <a:pt x="2156368" y="1739865"/>
                </a:lnTo>
                <a:lnTo>
                  <a:pt x="2189738" y="1747824"/>
                </a:lnTo>
                <a:lnTo>
                  <a:pt x="2218342" y="1743049"/>
                </a:lnTo>
                <a:lnTo>
                  <a:pt x="2248534" y="1731906"/>
                </a:lnTo>
                <a:lnTo>
                  <a:pt x="2277138" y="1747824"/>
                </a:lnTo>
                <a:lnTo>
                  <a:pt x="2305741" y="1743049"/>
                </a:lnTo>
                <a:lnTo>
                  <a:pt x="2339112" y="1747824"/>
                </a:lnTo>
                <a:lnTo>
                  <a:pt x="2367715" y="1747824"/>
                </a:lnTo>
                <a:lnTo>
                  <a:pt x="2397907" y="1747824"/>
                </a:lnTo>
                <a:lnTo>
                  <a:pt x="2426510" y="1747824"/>
                </a:lnTo>
                <a:lnTo>
                  <a:pt x="2455114" y="1752600"/>
                </a:lnTo>
                <a:lnTo>
                  <a:pt x="2488484" y="1739865"/>
                </a:lnTo>
                <a:lnTo>
                  <a:pt x="2517088" y="1747824"/>
                </a:lnTo>
                <a:lnTo>
                  <a:pt x="2545690" y="1747824"/>
                </a:lnTo>
                <a:lnTo>
                  <a:pt x="2575883" y="1752600"/>
                </a:lnTo>
                <a:lnTo>
                  <a:pt x="2607664" y="1747824"/>
                </a:lnTo>
                <a:lnTo>
                  <a:pt x="2637857" y="1752600"/>
                </a:lnTo>
                <a:lnTo>
                  <a:pt x="2666460" y="1743049"/>
                </a:lnTo>
                <a:lnTo>
                  <a:pt x="2695064" y="1747824"/>
                </a:lnTo>
                <a:lnTo>
                  <a:pt x="2723666" y="1739865"/>
                </a:lnTo>
                <a:lnTo>
                  <a:pt x="2757037" y="1747824"/>
                </a:lnTo>
                <a:lnTo>
                  <a:pt x="2785640" y="1752600"/>
                </a:lnTo>
                <a:lnTo>
                  <a:pt x="2815833" y="1747824"/>
                </a:lnTo>
                <a:lnTo>
                  <a:pt x="2844436" y="1743049"/>
                </a:lnTo>
                <a:lnTo>
                  <a:pt x="2873039" y="1743049"/>
                </a:lnTo>
                <a:lnTo>
                  <a:pt x="2906410" y="1743049"/>
                </a:lnTo>
                <a:lnTo>
                  <a:pt x="2935013" y="1752600"/>
                </a:lnTo>
                <a:lnTo>
                  <a:pt x="2963616" y="1743049"/>
                </a:lnTo>
                <a:lnTo>
                  <a:pt x="2993808" y="1747824"/>
                </a:lnTo>
                <a:lnTo>
                  <a:pt x="3025590" y="1747824"/>
                </a:lnTo>
                <a:lnTo>
                  <a:pt x="3055782" y="1747824"/>
                </a:lnTo>
                <a:lnTo>
                  <a:pt x="3084386" y="1747824"/>
                </a:lnTo>
                <a:lnTo>
                  <a:pt x="3112988" y="1747824"/>
                </a:lnTo>
                <a:lnTo>
                  <a:pt x="3141592" y="1743049"/>
                </a:lnTo>
                <a:lnTo>
                  <a:pt x="3174962" y="1743049"/>
                </a:lnTo>
                <a:lnTo>
                  <a:pt x="3203566" y="1743049"/>
                </a:lnTo>
                <a:lnTo>
                  <a:pt x="3213100" y="1747824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083745" y="4266798"/>
            <a:ext cx="513737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29920" algn="r" defTabSz="916712">
              <a:lnSpc>
                <a:spcPts val="1093"/>
              </a:lnSpc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3" algn="r" defTabSz="916712">
              <a:lnSpc>
                <a:spcPts val="1093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87540" y="2945629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723011" y="3870619"/>
            <a:ext cx="865776" cy="369228"/>
          </a:xfrm>
          <a:custGeom>
            <a:avLst/>
            <a:gdLst/>
            <a:ahLst/>
            <a:cxnLst/>
            <a:rect l="l" t="t" r="r" b="b"/>
            <a:pathLst>
              <a:path w="863600" h="368300">
                <a:moveTo>
                  <a:pt x="0" y="0"/>
                </a:moveTo>
                <a:lnTo>
                  <a:pt x="863600" y="0"/>
                </a:lnTo>
                <a:lnTo>
                  <a:pt x="8636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729377" y="3876986"/>
            <a:ext cx="865776" cy="369228"/>
          </a:xfrm>
          <a:custGeom>
            <a:avLst/>
            <a:gdLst/>
            <a:ahLst/>
            <a:cxnLst/>
            <a:rect l="l" t="t" r="r" b="b"/>
            <a:pathLst>
              <a:path w="863600" h="368300">
                <a:moveTo>
                  <a:pt x="0" y="0"/>
                </a:moveTo>
                <a:lnTo>
                  <a:pt x="863600" y="0"/>
                </a:lnTo>
                <a:lnTo>
                  <a:pt x="8636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29377" y="3876985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729377" y="4246213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595153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729377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29377" y="4246213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29377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29377" y="3876985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729377" y="4246213"/>
            <a:ext cx="865776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95153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729377" y="3876986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61208" y="3959743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10279" y="3863511"/>
            <a:ext cx="878508" cy="375418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231724" defTabSz="916712">
              <a:spcBef>
                <a:spcPts val="180"/>
              </a:spcBef>
            </a:pPr>
            <a:r>
              <a:rPr sz="1103" spc="5" dirty="0">
                <a:solidFill>
                  <a:prstClr val="black"/>
                </a:solidFill>
                <a:latin typeface="Times New Roman"/>
                <a:cs typeface="Times New Roman"/>
              </a:rPr>
              <a:t>ResNet-18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1724" defTabSz="916712">
              <a:spcBef>
                <a:spcPts val="80"/>
              </a:spcBef>
            </a:pPr>
            <a:r>
              <a:rPr sz="1103" spc="5" dirty="0">
                <a:solidFill>
                  <a:prstClr val="black"/>
                </a:solidFill>
                <a:latin typeface="Times New Roman"/>
                <a:cs typeface="Times New Roman"/>
              </a:rPr>
              <a:t>ResNet-34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61208" y="4137991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41884" y="4297142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41884" y="3800593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41884" y="3291313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41884" y="2794765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241884" y="2285485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41884" y="4297142"/>
            <a:ext cx="3297589" cy="0"/>
          </a:xfrm>
          <a:custGeom>
            <a:avLst/>
            <a:gdLst/>
            <a:ahLst/>
            <a:cxnLst/>
            <a:rect l="l" t="t" r="r" b="b"/>
            <a:pathLst>
              <a:path w="3289300">
                <a:moveTo>
                  <a:pt x="0" y="0"/>
                </a:moveTo>
                <a:lnTo>
                  <a:pt x="3289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241884" y="2145433"/>
            <a:ext cx="0" cy="2151709"/>
          </a:xfrm>
          <a:custGeom>
            <a:avLst/>
            <a:gdLst/>
            <a:ahLst/>
            <a:cxnLst/>
            <a:rect l="l" t="t" r="r" b="b"/>
            <a:pathLst>
              <a:path h="2146300">
                <a:moveTo>
                  <a:pt x="0" y="2146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241884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92056" y="4297037"/>
            <a:ext cx="8912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840288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760224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10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438692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357035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037096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635500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555436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233904" y="4271678"/>
            <a:ext cx="0" cy="25464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152247" y="4297037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241884" y="4297142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83834" y="4214280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20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241884" y="380059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83834" y="3708182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241884" y="3291313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83834" y="3208450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241884" y="2794765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83834" y="2702353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50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241884" y="2285485"/>
            <a:ext cx="2546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83834" y="2202622"/>
            <a:ext cx="152784" cy="1671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60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381937" y="2145432"/>
            <a:ext cx="3157536" cy="1655161"/>
          </a:xfrm>
          <a:custGeom>
            <a:avLst/>
            <a:gdLst/>
            <a:ahLst/>
            <a:cxnLst/>
            <a:rect l="l" t="t" r="r" b="b"/>
            <a:pathLst>
              <a:path w="3149600" h="1651000">
                <a:moveTo>
                  <a:pt x="0" y="0"/>
                </a:moveTo>
                <a:lnTo>
                  <a:pt x="12693" y="33305"/>
                </a:lnTo>
                <a:lnTo>
                  <a:pt x="41254" y="33305"/>
                </a:lnTo>
                <a:lnTo>
                  <a:pt x="69814" y="99916"/>
                </a:lnTo>
                <a:lnTo>
                  <a:pt x="98375" y="169699"/>
                </a:lnTo>
                <a:lnTo>
                  <a:pt x="126936" y="172871"/>
                </a:lnTo>
                <a:lnTo>
                  <a:pt x="160256" y="203004"/>
                </a:lnTo>
                <a:lnTo>
                  <a:pt x="190404" y="226794"/>
                </a:lnTo>
                <a:lnTo>
                  <a:pt x="218964" y="206176"/>
                </a:lnTo>
                <a:lnTo>
                  <a:pt x="247525" y="293405"/>
                </a:lnTo>
                <a:lnTo>
                  <a:pt x="276085" y="321952"/>
                </a:lnTo>
                <a:lnTo>
                  <a:pt x="309406" y="429799"/>
                </a:lnTo>
                <a:lnTo>
                  <a:pt x="337967" y="360016"/>
                </a:lnTo>
                <a:lnTo>
                  <a:pt x="368114" y="293405"/>
                </a:lnTo>
                <a:lnTo>
                  <a:pt x="396675" y="334640"/>
                </a:lnTo>
                <a:lnTo>
                  <a:pt x="429995" y="380634"/>
                </a:lnTo>
                <a:lnTo>
                  <a:pt x="458556" y="321952"/>
                </a:lnTo>
                <a:lnTo>
                  <a:pt x="487117" y="360016"/>
                </a:lnTo>
                <a:lnTo>
                  <a:pt x="515677" y="367946"/>
                </a:lnTo>
                <a:lnTo>
                  <a:pt x="545824" y="293405"/>
                </a:lnTo>
                <a:lnTo>
                  <a:pt x="577558" y="380634"/>
                </a:lnTo>
                <a:lnTo>
                  <a:pt x="607706" y="363188"/>
                </a:lnTo>
                <a:lnTo>
                  <a:pt x="636266" y="318780"/>
                </a:lnTo>
                <a:lnTo>
                  <a:pt x="664827" y="388563"/>
                </a:lnTo>
                <a:lnTo>
                  <a:pt x="693388" y="383806"/>
                </a:lnTo>
                <a:lnTo>
                  <a:pt x="726708" y="360016"/>
                </a:lnTo>
                <a:lnTo>
                  <a:pt x="755269" y="432971"/>
                </a:lnTo>
                <a:lnTo>
                  <a:pt x="785416" y="965858"/>
                </a:lnTo>
                <a:lnTo>
                  <a:pt x="813977" y="1022954"/>
                </a:lnTo>
                <a:lnTo>
                  <a:pt x="842537" y="986476"/>
                </a:lnTo>
                <a:lnTo>
                  <a:pt x="875858" y="1138730"/>
                </a:lnTo>
                <a:lnTo>
                  <a:pt x="904419" y="1114940"/>
                </a:lnTo>
                <a:lnTo>
                  <a:pt x="932979" y="1110183"/>
                </a:lnTo>
                <a:lnTo>
                  <a:pt x="963127" y="1179966"/>
                </a:lnTo>
                <a:lnTo>
                  <a:pt x="996447" y="1084807"/>
                </a:lnTo>
                <a:lnTo>
                  <a:pt x="1025008" y="1118112"/>
                </a:lnTo>
                <a:lnTo>
                  <a:pt x="1053569" y="1172035"/>
                </a:lnTo>
                <a:lnTo>
                  <a:pt x="1082130" y="1043572"/>
                </a:lnTo>
                <a:lnTo>
                  <a:pt x="1110690" y="1179966"/>
                </a:lnTo>
                <a:lnTo>
                  <a:pt x="1144011" y="1076877"/>
                </a:lnTo>
                <a:lnTo>
                  <a:pt x="1174158" y="1143488"/>
                </a:lnTo>
                <a:lnTo>
                  <a:pt x="1202719" y="1135558"/>
                </a:lnTo>
                <a:lnTo>
                  <a:pt x="1231279" y="1114940"/>
                </a:lnTo>
                <a:lnTo>
                  <a:pt x="1259840" y="1126042"/>
                </a:lnTo>
                <a:lnTo>
                  <a:pt x="1293161" y="1135558"/>
                </a:lnTo>
                <a:lnTo>
                  <a:pt x="1321721" y="1105425"/>
                </a:lnTo>
                <a:lnTo>
                  <a:pt x="1351869" y="1102252"/>
                </a:lnTo>
                <a:lnTo>
                  <a:pt x="1380429" y="1172035"/>
                </a:lnTo>
                <a:lnTo>
                  <a:pt x="1413750" y="1135558"/>
                </a:lnTo>
                <a:lnTo>
                  <a:pt x="1442311" y="1143488"/>
                </a:lnTo>
                <a:lnTo>
                  <a:pt x="1470871" y="1159348"/>
                </a:lnTo>
                <a:lnTo>
                  <a:pt x="1499432" y="1151418"/>
                </a:lnTo>
                <a:lnTo>
                  <a:pt x="1529579" y="1176794"/>
                </a:lnTo>
                <a:lnTo>
                  <a:pt x="1561313" y="1156176"/>
                </a:lnTo>
                <a:lnTo>
                  <a:pt x="1591460" y="1151418"/>
                </a:lnTo>
                <a:lnTo>
                  <a:pt x="1620021" y="1126042"/>
                </a:lnTo>
                <a:lnTo>
                  <a:pt x="1648582" y="1172035"/>
                </a:lnTo>
                <a:lnTo>
                  <a:pt x="1677142" y="1398830"/>
                </a:lnTo>
                <a:lnTo>
                  <a:pt x="1710463" y="1390900"/>
                </a:lnTo>
                <a:lnTo>
                  <a:pt x="1739024" y="1414690"/>
                </a:lnTo>
                <a:lnTo>
                  <a:pt x="1769171" y="1406760"/>
                </a:lnTo>
                <a:lnTo>
                  <a:pt x="1797731" y="1414690"/>
                </a:lnTo>
                <a:lnTo>
                  <a:pt x="1826292" y="1465441"/>
                </a:lnTo>
                <a:lnTo>
                  <a:pt x="1859613" y="1476543"/>
                </a:lnTo>
                <a:lnTo>
                  <a:pt x="1888173" y="1522536"/>
                </a:lnTo>
                <a:lnTo>
                  <a:pt x="1916734" y="1509848"/>
                </a:lnTo>
                <a:lnTo>
                  <a:pt x="1946881" y="1527294"/>
                </a:lnTo>
                <a:lnTo>
                  <a:pt x="1978615" y="1481301"/>
                </a:lnTo>
                <a:lnTo>
                  <a:pt x="2008763" y="1468613"/>
                </a:lnTo>
                <a:lnTo>
                  <a:pt x="2037323" y="1538396"/>
                </a:lnTo>
                <a:lnTo>
                  <a:pt x="2065884" y="1465441"/>
                </a:lnTo>
                <a:lnTo>
                  <a:pt x="2094444" y="1460683"/>
                </a:lnTo>
                <a:lnTo>
                  <a:pt x="2127765" y="1489231"/>
                </a:lnTo>
                <a:lnTo>
                  <a:pt x="2156326" y="1559014"/>
                </a:lnTo>
                <a:lnTo>
                  <a:pt x="2186473" y="1514606"/>
                </a:lnTo>
                <a:lnTo>
                  <a:pt x="2215034" y="1530466"/>
                </a:lnTo>
                <a:lnTo>
                  <a:pt x="2243594" y="1489231"/>
                </a:lnTo>
                <a:lnTo>
                  <a:pt x="2276915" y="1538396"/>
                </a:lnTo>
                <a:lnTo>
                  <a:pt x="2305476" y="1530466"/>
                </a:lnTo>
                <a:lnTo>
                  <a:pt x="2335623" y="1555842"/>
                </a:lnTo>
                <a:lnTo>
                  <a:pt x="2364184" y="1481301"/>
                </a:lnTo>
                <a:lnTo>
                  <a:pt x="2392744" y="1452753"/>
                </a:lnTo>
                <a:lnTo>
                  <a:pt x="2426065" y="1617694"/>
                </a:lnTo>
                <a:lnTo>
                  <a:pt x="2454625" y="1530466"/>
                </a:lnTo>
                <a:lnTo>
                  <a:pt x="2483186" y="1547912"/>
                </a:lnTo>
                <a:lnTo>
                  <a:pt x="2513334" y="1452753"/>
                </a:lnTo>
                <a:lnTo>
                  <a:pt x="2545067" y="1522536"/>
                </a:lnTo>
                <a:lnTo>
                  <a:pt x="2575214" y="1600249"/>
                </a:lnTo>
                <a:lnTo>
                  <a:pt x="2603775" y="1535224"/>
                </a:lnTo>
                <a:lnTo>
                  <a:pt x="2632336" y="1571701"/>
                </a:lnTo>
                <a:lnTo>
                  <a:pt x="2660896" y="1576459"/>
                </a:lnTo>
                <a:lnTo>
                  <a:pt x="2694217" y="1522536"/>
                </a:lnTo>
                <a:lnTo>
                  <a:pt x="2722778" y="1547912"/>
                </a:lnTo>
                <a:lnTo>
                  <a:pt x="2752925" y="1547912"/>
                </a:lnTo>
                <a:lnTo>
                  <a:pt x="2781486" y="1563771"/>
                </a:lnTo>
                <a:lnTo>
                  <a:pt x="2810046" y="1555842"/>
                </a:lnTo>
                <a:lnTo>
                  <a:pt x="2843367" y="1609765"/>
                </a:lnTo>
                <a:lnTo>
                  <a:pt x="2871928" y="1605007"/>
                </a:lnTo>
                <a:lnTo>
                  <a:pt x="2900488" y="1651000"/>
                </a:lnTo>
                <a:lnTo>
                  <a:pt x="2930636" y="1563771"/>
                </a:lnTo>
                <a:lnTo>
                  <a:pt x="2962369" y="1514606"/>
                </a:lnTo>
                <a:lnTo>
                  <a:pt x="2992517" y="1530466"/>
                </a:lnTo>
                <a:lnTo>
                  <a:pt x="3021077" y="1563771"/>
                </a:lnTo>
                <a:lnTo>
                  <a:pt x="3049638" y="1592319"/>
                </a:lnTo>
                <a:lnTo>
                  <a:pt x="3078198" y="1551084"/>
                </a:lnTo>
                <a:lnTo>
                  <a:pt x="3111520" y="1600249"/>
                </a:lnTo>
                <a:lnTo>
                  <a:pt x="3140080" y="1592319"/>
                </a:lnTo>
                <a:lnTo>
                  <a:pt x="3149600" y="157963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24641" y="2139067"/>
            <a:ext cx="3208465" cy="1591501"/>
          </a:xfrm>
          <a:custGeom>
            <a:avLst/>
            <a:gdLst/>
            <a:ahLst/>
            <a:cxnLst/>
            <a:rect l="l" t="t" r="r" b="b"/>
            <a:pathLst>
              <a:path w="3200400" h="1587500">
                <a:moveTo>
                  <a:pt x="0" y="0"/>
                </a:moveTo>
                <a:lnTo>
                  <a:pt x="3170" y="28518"/>
                </a:lnTo>
                <a:lnTo>
                  <a:pt x="33287" y="177445"/>
                </a:lnTo>
                <a:lnTo>
                  <a:pt x="66575" y="272505"/>
                </a:lnTo>
                <a:lnTo>
                  <a:pt x="95108" y="367564"/>
                </a:lnTo>
                <a:lnTo>
                  <a:pt x="123641" y="408757"/>
                </a:lnTo>
                <a:lnTo>
                  <a:pt x="152173" y="408757"/>
                </a:lnTo>
                <a:lnTo>
                  <a:pt x="180706" y="470546"/>
                </a:lnTo>
                <a:lnTo>
                  <a:pt x="213994" y="470546"/>
                </a:lnTo>
                <a:lnTo>
                  <a:pt x="244111" y="527582"/>
                </a:lnTo>
                <a:lnTo>
                  <a:pt x="272644" y="527582"/>
                </a:lnTo>
                <a:lnTo>
                  <a:pt x="301176" y="556100"/>
                </a:lnTo>
                <a:lnTo>
                  <a:pt x="329709" y="568775"/>
                </a:lnTo>
                <a:lnTo>
                  <a:pt x="362997" y="573527"/>
                </a:lnTo>
                <a:lnTo>
                  <a:pt x="391530" y="568775"/>
                </a:lnTo>
                <a:lnTo>
                  <a:pt x="421647" y="576696"/>
                </a:lnTo>
                <a:lnTo>
                  <a:pt x="450180" y="594124"/>
                </a:lnTo>
                <a:lnTo>
                  <a:pt x="483468" y="609967"/>
                </a:lnTo>
                <a:lnTo>
                  <a:pt x="512000" y="617889"/>
                </a:lnTo>
                <a:lnTo>
                  <a:pt x="540533" y="627395"/>
                </a:lnTo>
                <a:lnTo>
                  <a:pt x="569065" y="622642"/>
                </a:lnTo>
                <a:lnTo>
                  <a:pt x="599183" y="617889"/>
                </a:lnTo>
                <a:lnTo>
                  <a:pt x="630886" y="655913"/>
                </a:lnTo>
                <a:lnTo>
                  <a:pt x="661003" y="622642"/>
                </a:lnTo>
                <a:lnTo>
                  <a:pt x="689536" y="614720"/>
                </a:lnTo>
                <a:lnTo>
                  <a:pt x="718068" y="635317"/>
                </a:lnTo>
                <a:lnTo>
                  <a:pt x="746601" y="655913"/>
                </a:lnTo>
                <a:lnTo>
                  <a:pt x="779889" y="643238"/>
                </a:lnTo>
                <a:lnTo>
                  <a:pt x="808422" y="679678"/>
                </a:lnTo>
                <a:lnTo>
                  <a:pt x="838539" y="1170821"/>
                </a:lnTo>
                <a:lnTo>
                  <a:pt x="867072" y="1227857"/>
                </a:lnTo>
                <a:lnTo>
                  <a:pt x="895604" y="1273802"/>
                </a:lnTo>
                <a:lnTo>
                  <a:pt x="928892" y="1273802"/>
                </a:lnTo>
                <a:lnTo>
                  <a:pt x="957425" y="1281724"/>
                </a:lnTo>
                <a:lnTo>
                  <a:pt x="985957" y="1314995"/>
                </a:lnTo>
                <a:lnTo>
                  <a:pt x="1016076" y="1302320"/>
                </a:lnTo>
                <a:lnTo>
                  <a:pt x="1049364" y="1314995"/>
                </a:lnTo>
                <a:lnTo>
                  <a:pt x="1077896" y="1310242"/>
                </a:lnTo>
                <a:lnTo>
                  <a:pt x="1106429" y="1319748"/>
                </a:lnTo>
                <a:lnTo>
                  <a:pt x="1134961" y="1322916"/>
                </a:lnTo>
                <a:lnTo>
                  <a:pt x="1163494" y="1314995"/>
                </a:lnTo>
                <a:lnTo>
                  <a:pt x="1196782" y="1314995"/>
                </a:lnTo>
                <a:lnTo>
                  <a:pt x="1226899" y="1310242"/>
                </a:lnTo>
                <a:lnTo>
                  <a:pt x="1255432" y="1310242"/>
                </a:lnTo>
                <a:lnTo>
                  <a:pt x="1283964" y="1314995"/>
                </a:lnTo>
                <a:lnTo>
                  <a:pt x="1312497" y="1314995"/>
                </a:lnTo>
                <a:lnTo>
                  <a:pt x="1345785" y="1310242"/>
                </a:lnTo>
                <a:lnTo>
                  <a:pt x="1374318" y="1314995"/>
                </a:lnTo>
                <a:lnTo>
                  <a:pt x="1404435" y="1302320"/>
                </a:lnTo>
                <a:lnTo>
                  <a:pt x="1432968" y="1299152"/>
                </a:lnTo>
                <a:lnTo>
                  <a:pt x="1466256" y="1319748"/>
                </a:lnTo>
                <a:lnTo>
                  <a:pt x="1494788" y="1314995"/>
                </a:lnTo>
                <a:lnTo>
                  <a:pt x="1523321" y="1314995"/>
                </a:lnTo>
                <a:lnTo>
                  <a:pt x="1551853" y="1319748"/>
                </a:lnTo>
                <a:lnTo>
                  <a:pt x="1581971" y="1319748"/>
                </a:lnTo>
                <a:lnTo>
                  <a:pt x="1613674" y="1327670"/>
                </a:lnTo>
                <a:lnTo>
                  <a:pt x="1643791" y="1319748"/>
                </a:lnTo>
                <a:lnTo>
                  <a:pt x="1672324" y="1322916"/>
                </a:lnTo>
                <a:lnTo>
                  <a:pt x="1700856" y="1327670"/>
                </a:lnTo>
                <a:lnTo>
                  <a:pt x="1729389" y="1484518"/>
                </a:lnTo>
                <a:lnTo>
                  <a:pt x="1762677" y="1500362"/>
                </a:lnTo>
                <a:lnTo>
                  <a:pt x="1791210" y="1505115"/>
                </a:lnTo>
                <a:lnTo>
                  <a:pt x="1821327" y="1520958"/>
                </a:lnTo>
                <a:lnTo>
                  <a:pt x="1849860" y="1525711"/>
                </a:lnTo>
                <a:lnTo>
                  <a:pt x="1878392" y="1525711"/>
                </a:lnTo>
                <a:lnTo>
                  <a:pt x="1911680" y="1533633"/>
                </a:lnTo>
                <a:lnTo>
                  <a:pt x="1940213" y="1533633"/>
                </a:lnTo>
                <a:lnTo>
                  <a:pt x="1968745" y="1536801"/>
                </a:lnTo>
                <a:lnTo>
                  <a:pt x="1998863" y="1536801"/>
                </a:lnTo>
                <a:lnTo>
                  <a:pt x="2030566" y="1549476"/>
                </a:lnTo>
                <a:lnTo>
                  <a:pt x="2060684" y="1549476"/>
                </a:lnTo>
                <a:lnTo>
                  <a:pt x="2089216" y="1546307"/>
                </a:lnTo>
                <a:lnTo>
                  <a:pt x="2117749" y="1546307"/>
                </a:lnTo>
                <a:lnTo>
                  <a:pt x="2146282" y="1557398"/>
                </a:lnTo>
                <a:lnTo>
                  <a:pt x="2179569" y="1554229"/>
                </a:lnTo>
                <a:lnTo>
                  <a:pt x="2208102" y="1557398"/>
                </a:lnTo>
                <a:lnTo>
                  <a:pt x="2238219" y="1562151"/>
                </a:lnTo>
                <a:lnTo>
                  <a:pt x="2266752" y="1557398"/>
                </a:lnTo>
                <a:lnTo>
                  <a:pt x="2295285" y="1562151"/>
                </a:lnTo>
                <a:lnTo>
                  <a:pt x="2328572" y="1574825"/>
                </a:lnTo>
                <a:lnTo>
                  <a:pt x="2357105" y="1570072"/>
                </a:lnTo>
                <a:lnTo>
                  <a:pt x="2387222" y="1562151"/>
                </a:lnTo>
                <a:lnTo>
                  <a:pt x="2415755" y="1570072"/>
                </a:lnTo>
                <a:lnTo>
                  <a:pt x="2444288" y="1570072"/>
                </a:lnTo>
                <a:lnTo>
                  <a:pt x="2477576" y="1570072"/>
                </a:lnTo>
                <a:lnTo>
                  <a:pt x="2506108" y="1570072"/>
                </a:lnTo>
                <a:lnTo>
                  <a:pt x="2534641" y="1570072"/>
                </a:lnTo>
                <a:lnTo>
                  <a:pt x="2564758" y="1574825"/>
                </a:lnTo>
                <a:lnTo>
                  <a:pt x="2596461" y="1574825"/>
                </a:lnTo>
                <a:lnTo>
                  <a:pt x="2626579" y="1570072"/>
                </a:lnTo>
                <a:lnTo>
                  <a:pt x="2655112" y="1574825"/>
                </a:lnTo>
                <a:lnTo>
                  <a:pt x="2683644" y="1562151"/>
                </a:lnTo>
                <a:lnTo>
                  <a:pt x="2712177" y="1577994"/>
                </a:lnTo>
                <a:lnTo>
                  <a:pt x="2745464" y="1574825"/>
                </a:lnTo>
                <a:lnTo>
                  <a:pt x="2773997" y="1577994"/>
                </a:lnTo>
                <a:lnTo>
                  <a:pt x="2804115" y="1582747"/>
                </a:lnTo>
                <a:lnTo>
                  <a:pt x="2832647" y="1577994"/>
                </a:lnTo>
                <a:lnTo>
                  <a:pt x="2861180" y="1574825"/>
                </a:lnTo>
                <a:lnTo>
                  <a:pt x="2894468" y="1574825"/>
                </a:lnTo>
                <a:lnTo>
                  <a:pt x="2923000" y="1582747"/>
                </a:lnTo>
                <a:lnTo>
                  <a:pt x="2951533" y="1582747"/>
                </a:lnTo>
                <a:lnTo>
                  <a:pt x="2981650" y="1582747"/>
                </a:lnTo>
                <a:lnTo>
                  <a:pt x="3013353" y="1582747"/>
                </a:lnTo>
                <a:lnTo>
                  <a:pt x="3043471" y="1577994"/>
                </a:lnTo>
                <a:lnTo>
                  <a:pt x="3072004" y="1577994"/>
                </a:lnTo>
                <a:lnTo>
                  <a:pt x="3100536" y="1582747"/>
                </a:lnTo>
                <a:lnTo>
                  <a:pt x="3129069" y="1577994"/>
                </a:lnTo>
                <a:lnTo>
                  <a:pt x="3162356" y="1574825"/>
                </a:lnTo>
                <a:lnTo>
                  <a:pt x="3190889" y="1582747"/>
                </a:lnTo>
                <a:lnTo>
                  <a:pt x="3200400" y="158750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585648" y="2145433"/>
            <a:ext cx="2953825" cy="1578769"/>
          </a:xfrm>
          <a:custGeom>
            <a:avLst/>
            <a:gdLst/>
            <a:ahLst/>
            <a:cxnLst/>
            <a:rect l="l" t="t" r="r" b="b"/>
            <a:pathLst>
              <a:path w="2946400" h="1574800">
                <a:moveTo>
                  <a:pt x="0" y="0"/>
                </a:moveTo>
                <a:lnTo>
                  <a:pt x="12706" y="28460"/>
                </a:lnTo>
                <a:lnTo>
                  <a:pt x="41297" y="0"/>
                </a:lnTo>
                <a:lnTo>
                  <a:pt x="69887" y="53758"/>
                </a:lnTo>
                <a:lnTo>
                  <a:pt x="103243" y="74312"/>
                </a:lnTo>
                <a:lnTo>
                  <a:pt x="131833" y="107516"/>
                </a:lnTo>
                <a:lnTo>
                  <a:pt x="162012" y="61663"/>
                </a:lnTo>
                <a:lnTo>
                  <a:pt x="190602" y="58501"/>
                </a:lnTo>
                <a:lnTo>
                  <a:pt x="223958" y="66407"/>
                </a:lnTo>
                <a:lnTo>
                  <a:pt x="252548" y="99610"/>
                </a:lnTo>
                <a:lnTo>
                  <a:pt x="281139" y="102773"/>
                </a:lnTo>
                <a:lnTo>
                  <a:pt x="309729" y="94867"/>
                </a:lnTo>
                <a:lnTo>
                  <a:pt x="339908" y="177086"/>
                </a:lnTo>
                <a:lnTo>
                  <a:pt x="371675" y="128071"/>
                </a:lnTo>
                <a:lnTo>
                  <a:pt x="401854" y="135976"/>
                </a:lnTo>
                <a:lnTo>
                  <a:pt x="430444" y="99610"/>
                </a:lnTo>
                <a:lnTo>
                  <a:pt x="459034" y="148625"/>
                </a:lnTo>
                <a:lnTo>
                  <a:pt x="487625" y="102773"/>
                </a:lnTo>
                <a:lnTo>
                  <a:pt x="520980" y="110678"/>
                </a:lnTo>
                <a:lnTo>
                  <a:pt x="549571" y="53758"/>
                </a:lnTo>
                <a:lnTo>
                  <a:pt x="579749" y="834833"/>
                </a:lnTo>
                <a:lnTo>
                  <a:pt x="608340" y="834833"/>
                </a:lnTo>
                <a:lnTo>
                  <a:pt x="636930" y="937606"/>
                </a:lnTo>
                <a:lnTo>
                  <a:pt x="670286" y="958161"/>
                </a:lnTo>
                <a:lnTo>
                  <a:pt x="698876" y="970810"/>
                </a:lnTo>
                <a:lnTo>
                  <a:pt x="727467" y="991365"/>
                </a:lnTo>
                <a:lnTo>
                  <a:pt x="757645" y="975554"/>
                </a:lnTo>
                <a:lnTo>
                  <a:pt x="791001" y="967648"/>
                </a:lnTo>
                <a:lnTo>
                  <a:pt x="819591" y="1019825"/>
                </a:lnTo>
                <a:lnTo>
                  <a:pt x="848181" y="1019825"/>
                </a:lnTo>
                <a:lnTo>
                  <a:pt x="876772" y="1057772"/>
                </a:lnTo>
                <a:lnTo>
                  <a:pt x="905362" y="1037218"/>
                </a:lnTo>
                <a:lnTo>
                  <a:pt x="938718" y="1019825"/>
                </a:lnTo>
                <a:lnTo>
                  <a:pt x="968897" y="1057772"/>
                </a:lnTo>
                <a:lnTo>
                  <a:pt x="997487" y="1011920"/>
                </a:lnTo>
                <a:lnTo>
                  <a:pt x="1026078" y="1057772"/>
                </a:lnTo>
                <a:lnTo>
                  <a:pt x="1054668" y="996108"/>
                </a:lnTo>
                <a:lnTo>
                  <a:pt x="1088024" y="1016663"/>
                </a:lnTo>
                <a:lnTo>
                  <a:pt x="1116614" y="983459"/>
                </a:lnTo>
                <a:lnTo>
                  <a:pt x="1146793" y="1008757"/>
                </a:lnTo>
                <a:lnTo>
                  <a:pt x="1175383" y="1032474"/>
                </a:lnTo>
                <a:lnTo>
                  <a:pt x="1208739" y="1127342"/>
                </a:lnTo>
                <a:lnTo>
                  <a:pt x="1237329" y="1037218"/>
                </a:lnTo>
                <a:lnTo>
                  <a:pt x="1265920" y="1040380"/>
                </a:lnTo>
                <a:lnTo>
                  <a:pt x="1294510" y="1102044"/>
                </a:lnTo>
                <a:lnTo>
                  <a:pt x="1324689" y="1040380"/>
                </a:lnTo>
                <a:lnTo>
                  <a:pt x="1356456" y="988202"/>
                </a:lnTo>
                <a:lnTo>
                  <a:pt x="1386635" y="1073584"/>
                </a:lnTo>
                <a:lnTo>
                  <a:pt x="1415225" y="1122598"/>
                </a:lnTo>
                <a:lnTo>
                  <a:pt x="1443815" y="1032474"/>
                </a:lnTo>
                <a:lnTo>
                  <a:pt x="1472406" y="1266481"/>
                </a:lnTo>
                <a:lnTo>
                  <a:pt x="1505761" y="1340794"/>
                </a:lnTo>
                <a:lnTo>
                  <a:pt x="1534352" y="1317077"/>
                </a:lnTo>
                <a:lnTo>
                  <a:pt x="1564530" y="1324982"/>
                </a:lnTo>
                <a:lnTo>
                  <a:pt x="1593121" y="1448310"/>
                </a:lnTo>
                <a:lnTo>
                  <a:pt x="1621711" y="1427756"/>
                </a:lnTo>
                <a:lnTo>
                  <a:pt x="1655067" y="1348700"/>
                </a:lnTo>
                <a:lnTo>
                  <a:pt x="1683657" y="1430918"/>
                </a:lnTo>
                <a:lnTo>
                  <a:pt x="1712247" y="1361348"/>
                </a:lnTo>
                <a:lnTo>
                  <a:pt x="1742426" y="1456216"/>
                </a:lnTo>
                <a:lnTo>
                  <a:pt x="1774193" y="1389809"/>
                </a:lnTo>
                <a:lnTo>
                  <a:pt x="1804372" y="1410363"/>
                </a:lnTo>
                <a:lnTo>
                  <a:pt x="1832962" y="1402457"/>
                </a:lnTo>
                <a:lnTo>
                  <a:pt x="1861553" y="1435661"/>
                </a:lnTo>
                <a:lnTo>
                  <a:pt x="1890144" y="1456216"/>
                </a:lnTo>
                <a:lnTo>
                  <a:pt x="1923499" y="1419850"/>
                </a:lnTo>
                <a:lnTo>
                  <a:pt x="1952089" y="1435661"/>
                </a:lnTo>
                <a:lnTo>
                  <a:pt x="1982268" y="1394552"/>
                </a:lnTo>
                <a:lnTo>
                  <a:pt x="2010858" y="1460959"/>
                </a:lnTo>
                <a:lnTo>
                  <a:pt x="2039449" y="1427756"/>
                </a:lnTo>
                <a:lnTo>
                  <a:pt x="2072804" y="1415106"/>
                </a:lnTo>
                <a:lnTo>
                  <a:pt x="2101394" y="1427756"/>
                </a:lnTo>
                <a:lnTo>
                  <a:pt x="2131574" y="1472027"/>
                </a:lnTo>
                <a:lnTo>
                  <a:pt x="2160164" y="1484676"/>
                </a:lnTo>
                <a:lnTo>
                  <a:pt x="2188754" y="1419850"/>
                </a:lnTo>
                <a:lnTo>
                  <a:pt x="2222110" y="1476770"/>
                </a:lnTo>
                <a:lnTo>
                  <a:pt x="2250700" y="1427756"/>
                </a:lnTo>
                <a:lnTo>
                  <a:pt x="2279291" y="1472027"/>
                </a:lnTo>
                <a:lnTo>
                  <a:pt x="2309469" y="1460959"/>
                </a:lnTo>
                <a:lnTo>
                  <a:pt x="2341236" y="1415106"/>
                </a:lnTo>
                <a:lnTo>
                  <a:pt x="2371415" y="1481514"/>
                </a:lnTo>
                <a:lnTo>
                  <a:pt x="2400006" y="1451472"/>
                </a:lnTo>
                <a:lnTo>
                  <a:pt x="2428596" y="1505231"/>
                </a:lnTo>
                <a:lnTo>
                  <a:pt x="2457186" y="1440404"/>
                </a:lnTo>
                <a:lnTo>
                  <a:pt x="2490542" y="1472027"/>
                </a:lnTo>
                <a:lnTo>
                  <a:pt x="2519132" y="1497325"/>
                </a:lnTo>
                <a:lnTo>
                  <a:pt x="2549311" y="1489419"/>
                </a:lnTo>
                <a:lnTo>
                  <a:pt x="2577902" y="1456216"/>
                </a:lnTo>
                <a:lnTo>
                  <a:pt x="2606492" y="1484676"/>
                </a:lnTo>
                <a:lnTo>
                  <a:pt x="2639848" y="1574800"/>
                </a:lnTo>
                <a:lnTo>
                  <a:pt x="2668438" y="1489419"/>
                </a:lnTo>
                <a:lnTo>
                  <a:pt x="2697028" y="1509974"/>
                </a:lnTo>
                <a:lnTo>
                  <a:pt x="2727207" y="1481514"/>
                </a:lnTo>
                <a:lnTo>
                  <a:pt x="2758974" y="1551083"/>
                </a:lnTo>
                <a:lnTo>
                  <a:pt x="2789152" y="1472027"/>
                </a:lnTo>
                <a:lnTo>
                  <a:pt x="2817743" y="1522623"/>
                </a:lnTo>
                <a:lnTo>
                  <a:pt x="2846334" y="1517880"/>
                </a:lnTo>
                <a:lnTo>
                  <a:pt x="2874924" y="1522623"/>
                </a:lnTo>
                <a:lnTo>
                  <a:pt x="2908280" y="1525785"/>
                </a:lnTo>
                <a:lnTo>
                  <a:pt x="2936870" y="1525785"/>
                </a:lnTo>
                <a:lnTo>
                  <a:pt x="2946400" y="153843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401034" y="2139068"/>
            <a:ext cx="3132073" cy="1540572"/>
          </a:xfrm>
          <a:custGeom>
            <a:avLst/>
            <a:gdLst/>
            <a:ahLst/>
            <a:cxnLst/>
            <a:rect l="l" t="t" r="r" b="b"/>
            <a:pathLst>
              <a:path w="3124200" h="1536700">
                <a:moveTo>
                  <a:pt x="0" y="0"/>
                </a:moveTo>
                <a:lnTo>
                  <a:pt x="12706" y="38100"/>
                </a:lnTo>
                <a:lnTo>
                  <a:pt x="41296" y="103187"/>
                </a:lnTo>
                <a:lnTo>
                  <a:pt x="69885" y="144462"/>
                </a:lnTo>
                <a:lnTo>
                  <a:pt x="98475" y="165100"/>
                </a:lnTo>
                <a:lnTo>
                  <a:pt x="131829" y="219075"/>
                </a:lnTo>
                <a:lnTo>
                  <a:pt x="162007" y="273050"/>
                </a:lnTo>
                <a:lnTo>
                  <a:pt x="190596" y="277812"/>
                </a:lnTo>
                <a:lnTo>
                  <a:pt x="219186" y="260350"/>
                </a:lnTo>
                <a:lnTo>
                  <a:pt x="247776" y="330200"/>
                </a:lnTo>
                <a:lnTo>
                  <a:pt x="281130" y="314325"/>
                </a:lnTo>
                <a:lnTo>
                  <a:pt x="309719" y="319087"/>
                </a:lnTo>
                <a:lnTo>
                  <a:pt x="339897" y="381000"/>
                </a:lnTo>
                <a:lnTo>
                  <a:pt x="368487" y="376237"/>
                </a:lnTo>
                <a:lnTo>
                  <a:pt x="401841" y="360362"/>
                </a:lnTo>
                <a:lnTo>
                  <a:pt x="430431" y="392112"/>
                </a:lnTo>
                <a:lnTo>
                  <a:pt x="459020" y="430212"/>
                </a:lnTo>
                <a:lnTo>
                  <a:pt x="487610" y="368300"/>
                </a:lnTo>
                <a:lnTo>
                  <a:pt x="517788" y="433387"/>
                </a:lnTo>
                <a:lnTo>
                  <a:pt x="549554" y="409575"/>
                </a:lnTo>
                <a:lnTo>
                  <a:pt x="579732" y="392112"/>
                </a:lnTo>
                <a:lnTo>
                  <a:pt x="608321" y="392112"/>
                </a:lnTo>
                <a:lnTo>
                  <a:pt x="636911" y="409575"/>
                </a:lnTo>
                <a:lnTo>
                  <a:pt x="665500" y="401637"/>
                </a:lnTo>
                <a:lnTo>
                  <a:pt x="698855" y="404812"/>
                </a:lnTo>
                <a:lnTo>
                  <a:pt x="727444" y="401637"/>
                </a:lnTo>
                <a:lnTo>
                  <a:pt x="757622" y="1036638"/>
                </a:lnTo>
                <a:lnTo>
                  <a:pt x="786212" y="1095375"/>
                </a:lnTo>
                <a:lnTo>
                  <a:pt x="814801" y="1119188"/>
                </a:lnTo>
                <a:lnTo>
                  <a:pt x="848156" y="1157288"/>
                </a:lnTo>
                <a:lnTo>
                  <a:pt x="876745" y="1160462"/>
                </a:lnTo>
                <a:lnTo>
                  <a:pt x="905335" y="1189038"/>
                </a:lnTo>
                <a:lnTo>
                  <a:pt x="935512" y="1189038"/>
                </a:lnTo>
                <a:lnTo>
                  <a:pt x="968867" y="1206500"/>
                </a:lnTo>
                <a:lnTo>
                  <a:pt x="997456" y="1189038"/>
                </a:lnTo>
                <a:lnTo>
                  <a:pt x="1026046" y="1206500"/>
                </a:lnTo>
                <a:lnTo>
                  <a:pt x="1054636" y="1222375"/>
                </a:lnTo>
                <a:lnTo>
                  <a:pt x="1083225" y="1209675"/>
                </a:lnTo>
                <a:lnTo>
                  <a:pt x="1116580" y="1201738"/>
                </a:lnTo>
                <a:lnTo>
                  <a:pt x="1146758" y="1206500"/>
                </a:lnTo>
                <a:lnTo>
                  <a:pt x="1175347" y="1206500"/>
                </a:lnTo>
                <a:lnTo>
                  <a:pt x="1203937" y="1201738"/>
                </a:lnTo>
                <a:lnTo>
                  <a:pt x="1232526" y="1206500"/>
                </a:lnTo>
                <a:lnTo>
                  <a:pt x="1265881" y="1209675"/>
                </a:lnTo>
                <a:lnTo>
                  <a:pt x="1294470" y="1209675"/>
                </a:lnTo>
                <a:lnTo>
                  <a:pt x="1324648" y="1230312"/>
                </a:lnTo>
                <a:lnTo>
                  <a:pt x="1353238" y="1209675"/>
                </a:lnTo>
                <a:lnTo>
                  <a:pt x="1386592" y="1227138"/>
                </a:lnTo>
                <a:lnTo>
                  <a:pt x="1415182" y="1222375"/>
                </a:lnTo>
                <a:lnTo>
                  <a:pt x="1443771" y="1214438"/>
                </a:lnTo>
                <a:lnTo>
                  <a:pt x="1472361" y="1243012"/>
                </a:lnTo>
                <a:lnTo>
                  <a:pt x="1502538" y="1227138"/>
                </a:lnTo>
                <a:lnTo>
                  <a:pt x="1534305" y="1222375"/>
                </a:lnTo>
                <a:lnTo>
                  <a:pt x="1564483" y="1214438"/>
                </a:lnTo>
                <a:lnTo>
                  <a:pt x="1593072" y="1214438"/>
                </a:lnTo>
                <a:lnTo>
                  <a:pt x="1621662" y="1227138"/>
                </a:lnTo>
                <a:lnTo>
                  <a:pt x="1650251" y="1412875"/>
                </a:lnTo>
                <a:lnTo>
                  <a:pt x="1683606" y="1433512"/>
                </a:lnTo>
                <a:lnTo>
                  <a:pt x="1712195" y="1441450"/>
                </a:lnTo>
                <a:lnTo>
                  <a:pt x="1742373" y="1457325"/>
                </a:lnTo>
                <a:lnTo>
                  <a:pt x="1770962" y="1457325"/>
                </a:lnTo>
                <a:lnTo>
                  <a:pt x="1799552" y="1462088"/>
                </a:lnTo>
                <a:lnTo>
                  <a:pt x="1832906" y="1466850"/>
                </a:lnTo>
                <a:lnTo>
                  <a:pt x="1861496" y="1477962"/>
                </a:lnTo>
                <a:lnTo>
                  <a:pt x="1890085" y="1466850"/>
                </a:lnTo>
                <a:lnTo>
                  <a:pt x="1920263" y="1482725"/>
                </a:lnTo>
                <a:lnTo>
                  <a:pt x="1952029" y="1487488"/>
                </a:lnTo>
                <a:lnTo>
                  <a:pt x="1982207" y="1487488"/>
                </a:lnTo>
                <a:lnTo>
                  <a:pt x="2010797" y="1487488"/>
                </a:lnTo>
                <a:lnTo>
                  <a:pt x="2039386" y="1487488"/>
                </a:lnTo>
                <a:lnTo>
                  <a:pt x="2067976" y="1490662"/>
                </a:lnTo>
                <a:lnTo>
                  <a:pt x="2101330" y="1495425"/>
                </a:lnTo>
                <a:lnTo>
                  <a:pt x="2129920" y="1495425"/>
                </a:lnTo>
                <a:lnTo>
                  <a:pt x="2160098" y="1503362"/>
                </a:lnTo>
                <a:lnTo>
                  <a:pt x="2188687" y="1503362"/>
                </a:lnTo>
                <a:lnTo>
                  <a:pt x="2217277" y="1511300"/>
                </a:lnTo>
                <a:lnTo>
                  <a:pt x="2250631" y="1508125"/>
                </a:lnTo>
                <a:lnTo>
                  <a:pt x="2279221" y="1511300"/>
                </a:lnTo>
                <a:lnTo>
                  <a:pt x="2309398" y="1508125"/>
                </a:lnTo>
                <a:lnTo>
                  <a:pt x="2337988" y="1511300"/>
                </a:lnTo>
                <a:lnTo>
                  <a:pt x="2366578" y="1511300"/>
                </a:lnTo>
                <a:lnTo>
                  <a:pt x="2399932" y="1511300"/>
                </a:lnTo>
                <a:lnTo>
                  <a:pt x="2428522" y="1516062"/>
                </a:lnTo>
                <a:lnTo>
                  <a:pt x="2457111" y="1511300"/>
                </a:lnTo>
                <a:lnTo>
                  <a:pt x="2487289" y="1524000"/>
                </a:lnTo>
                <a:lnTo>
                  <a:pt x="2519055" y="1511300"/>
                </a:lnTo>
                <a:lnTo>
                  <a:pt x="2549233" y="1516062"/>
                </a:lnTo>
                <a:lnTo>
                  <a:pt x="2577822" y="1516062"/>
                </a:lnTo>
                <a:lnTo>
                  <a:pt x="2606412" y="1511300"/>
                </a:lnTo>
                <a:lnTo>
                  <a:pt x="2635002" y="1528762"/>
                </a:lnTo>
                <a:lnTo>
                  <a:pt x="2668356" y="1516062"/>
                </a:lnTo>
                <a:lnTo>
                  <a:pt x="2696946" y="1531938"/>
                </a:lnTo>
                <a:lnTo>
                  <a:pt x="2727124" y="1516062"/>
                </a:lnTo>
                <a:lnTo>
                  <a:pt x="2755713" y="1524000"/>
                </a:lnTo>
                <a:lnTo>
                  <a:pt x="2784302" y="1524000"/>
                </a:lnTo>
                <a:lnTo>
                  <a:pt x="2817657" y="1528762"/>
                </a:lnTo>
                <a:lnTo>
                  <a:pt x="2846246" y="1524000"/>
                </a:lnTo>
                <a:lnTo>
                  <a:pt x="2874836" y="1528762"/>
                </a:lnTo>
                <a:lnTo>
                  <a:pt x="2905014" y="1528762"/>
                </a:lnTo>
                <a:lnTo>
                  <a:pt x="2936780" y="1516062"/>
                </a:lnTo>
                <a:lnTo>
                  <a:pt x="2966958" y="1531938"/>
                </a:lnTo>
                <a:lnTo>
                  <a:pt x="2995548" y="1528762"/>
                </a:lnTo>
                <a:lnTo>
                  <a:pt x="3024137" y="1524000"/>
                </a:lnTo>
                <a:lnTo>
                  <a:pt x="3052726" y="1531938"/>
                </a:lnTo>
                <a:lnTo>
                  <a:pt x="3086080" y="1528762"/>
                </a:lnTo>
                <a:lnTo>
                  <a:pt x="3114670" y="1531938"/>
                </a:lnTo>
                <a:lnTo>
                  <a:pt x="3124200" y="1536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622817" y="4297038"/>
            <a:ext cx="513737" cy="29498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29920" algn="r" defTabSz="916712">
              <a:lnSpc>
                <a:spcPts val="1093"/>
              </a:lnSpc>
              <a:spcBef>
                <a:spcPts val="100"/>
              </a:spcBef>
            </a:pPr>
            <a:r>
              <a:rPr sz="1003" dirty="0">
                <a:solidFill>
                  <a:prstClr val="black"/>
                </a:solidFill>
                <a:latin typeface="Times New Roman"/>
                <a:cs typeface="Times New Roman"/>
              </a:rPr>
              <a:t>30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3" algn="r" defTabSz="916712">
              <a:lnSpc>
                <a:spcPts val="1093"/>
              </a:lnSpc>
            </a:pPr>
            <a:r>
              <a:rPr sz="1003" spc="-10" dirty="0">
                <a:solidFill>
                  <a:prstClr val="black"/>
                </a:solidFill>
                <a:latin typeface="Times New Roman"/>
                <a:cs typeface="Times New Roman"/>
              </a:rPr>
              <a:t>iter.</a:t>
            </a:r>
            <a:r>
              <a:rPr sz="1003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0" dirty="0">
                <a:solidFill>
                  <a:prstClr val="black"/>
                </a:solidFill>
                <a:latin typeface="Times New Roman"/>
                <a:cs typeface="Times New Roman"/>
              </a:rPr>
              <a:t>(1e4)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26612" y="2975867"/>
            <a:ext cx="153888" cy="48827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32" defTabSz="916712">
              <a:lnSpc>
                <a:spcPts val="1193"/>
              </a:lnSpc>
            </a:pP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error</a:t>
            </a:r>
            <a:r>
              <a:rPr sz="1003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003" spc="-25" dirty="0">
                <a:solidFill>
                  <a:prstClr val="black"/>
                </a:solidFill>
                <a:latin typeface="Times New Roman"/>
                <a:cs typeface="Times New Roman"/>
              </a:rPr>
              <a:t>(%)</a:t>
            </a:r>
            <a:endParaRPr sz="10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267347" y="3902449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267347" y="427167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993072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267348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267347" y="427167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67348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267347" y="3902449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267347" y="4271677"/>
            <a:ext cx="725725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993072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267348" y="3902449"/>
            <a:ext cx="0" cy="369228"/>
          </a:xfrm>
          <a:custGeom>
            <a:avLst/>
            <a:gdLst/>
            <a:ahLst/>
            <a:cxnLst/>
            <a:rect l="l" t="t" r="r" b="b"/>
            <a:pathLst>
              <a:path h="368300">
                <a:moveTo>
                  <a:pt x="0" y="368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299178" y="3997939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48250" y="3893751"/>
            <a:ext cx="738456" cy="375418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232997" defTabSz="916712">
              <a:spcBef>
                <a:spcPts val="180"/>
              </a:spcBef>
            </a:pP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1103" spc="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103" spc="30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18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32997" defTabSz="916712">
              <a:spcBef>
                <a:spcPts val="80"/>
              </a:spcBef>
            </a:pP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r>
              <a:rPr sz="1103" spc="1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103" spc="-10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103" spc="30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sz="1103" spc="50" dirty="0">
                <a:solidFill>
                  <a:prstClr val="black"/>
                </a:solidFill>
                <a:latin typeface="Times New Roman"/>
                <a:cs typeface="Times New Roman"/>
              </a:rPr>
              <a:t>34</a:t>
            </a:r>
            <a:endParaRPr sz="1103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299178" y="4176187"/>
            <a:ext cx="165516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835024" y="1575578"/>
            <a:ext cx="193717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10" dirty="0">
                <a:solidFill>
                  <a:srgbClr val="7F7F7F"/>
                </a:solidFill>
                <a:latin typeface="Calibri"/>
                <a:cs typeface="Calibri"/>
              </a:rPr>
              <a:t>ImageNet </a:t>
            </a: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plain</a:t>
            </a:r>
            <a:r>
              <a:rPr sz="1804" b="1" spc="-17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5" dirty="0">
                <a:solidFill>
                  <a:srgbClr val="7F7F7F"/>
                </a:solidFill>
                <a:latin typeface="Calibri"/>
                <a:cs typeface="Calibri"/>
              </a:rPr>
              <a:t>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385074" y="1575578"/>
            <a:ext cx="177229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10" dirty="0">
                <a:solidFill>
                  <a:srgbClr val="7F7F7F"/>
                </a:solidFill>
                <a:latin typeface="Calibri"/>
                <a:cs typeface="Calibri"/>
              </a:rPr>
              <a:t>ImageNet</a:t>
            </a:r>
            <a:r>
              <a:rPr sz="1804" b="1" spc="-19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b="1" spc="-10" dirty="0">
                <a:solidFill>
                  <a:srgbClr val="7F7F7F"/>
                </a:solidFill>
                <a:latin typeface="Calibri"/>
                <a:cs typeface="Calibri"/>
              </a:rPr>
              <a:t>ResNets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631588" y="3790782"/>
            <a:ext cx="641056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7F7F7F"/>
                </a:solidFill>
                <a:latin typeface="Calibri"/>
                <a:cs typeface="Calibri"/>
              </a:rPr>
              <a:t>solid:</a:t>
            </a:r>
            <a:r>
              <a:rPr sz="1203" spc="-5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3" spc="10" dirty="0">
                <a:solidFill>
                  <a:srgbClr val="7F7F7F"/>
                </a:solidFill>
                <a:latin typeface="Calibri"/>
                <a:cs typeface="Calibri"/>
              </a:rPr>
              <a:t>test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631587" y="3981763"/>
            <a:ext cx="844132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spc="-10" dirty="0">
                <a:solidFill>
                  <a:srgbClr val="7F7F7F"/>
                </a:solidFill>
                <a:latin typeface="Calibri"/>
                <a:cs typeface="Calibri"/>
              </a:rPr>
              <a:t>dashed:</a:t>
            </a:r>
            <a:r>
              <a:rPr sz="1203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3" dirty="0">
                <a:solidFill>
                  <a:srgbClr val="7F7F7F"/>
                </a:solidFill>
                <a:latin typeface="Calibri"/>
                <a:cs typeface="Calibri"/>
              </a:rPr>
              <a:t>train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002350" y="3018883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590401" y="3310664"/>
            <a:ext cx="415700" cy="274374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9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9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002350" y="3943351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564938" y="3808020"/>
            <a:ext cx="391509" cy="193527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7" y="102317"/>
                </a:lnTo>
                <a:lnTo>
                  <a:pt x="350996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5" y="160211"/>
                </a:lnTo>
                <a:lnTo>
                  <a:pt x="387838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6" y="176975"/>
                </a:lnTo>
                <a:lnTo>
                  <a:pt x="125897" y="102317"/>
                </a:lnTo>
                <a:lnTo>
                  <a:pt x="297489" y="102317"/>
                </a:lnTo>
                <a:lnTo>
                  <a:pt x="149396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595120" y="3018883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18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179750" y="3310664"/>
            <a:ext cx="415700" cy="274374"/>
          </a:xfrm>
          <a:custGeom>
            <a:avLst/>
            <a:gdLst/>
            <a:ahLst/>
            <a:cxnLst/>
            <a:rect l="l" t="t" r="r" b="b"/>
            <a:pathLst>
              <a:path w="414654" h="273685">
                <a:moveTo>
                  <a:pt x="110211" y="91135"/>
                </a:moveTo>
                <a:lnTo>
                  <a:pt x="0" y="273388"/>
                </a:lnTo>
                <a:lnTo>
                  <a:pt x="211928" y="252207"/>
                </a:lnTo>
                <a:lnTo>
                  <a:pt x="142229" y="221119"/>
                </a:lnTo>
                <a:lnTo>
                  <a:pt x="227249" y="167429"/>
                </a:lnTo>
                <a:lnTo>
                  <a:pt x="108324" y="167429"/>
                </a:lnTo>
                <a:lnTo>
                  <a:pt x="110211" y="91135"/>
                </a:lnTo>
                <a:close/>
              </a:path>
              <a:path w="414654" h="273685">
                <a:moveTo>
                  <a:pt x="387029" y="0"/>
                </a:moveTo>
                <a:lnTo>
                  <a:pt x="377864" y="164"/>
                </a:lnTo>
                <a:lnTo>
                  <a:pt x="373794" y="834"/>
                </a:lnTo>
                <a:lnTo>
                  <a:pt x="369788" y="2312"/>
                </a:lnTo>
                <a:lnTo>
                  <a:pt x="108324" y="167429"/>
                </a:lnTo>
                <a:lnTo>
                  <a:pt x="227249" y="167429"/>
                </a:lnTo>
                <a:lnTo>
                  <a:pt x="399987" y="58344"/>
                </a:lnTo>
                <a:lnTo>
                  <a:pt x="409104" y="49635"/>
                </a:lnTo>
                <a:lnTo>
                  <a:pt x="414004" y="38494"/>
                </a:lnTo>
                <a:lnTo>
                  <a:pt x="414368" y="26327"/>
                </a:lnTo>
                <a:lnTo>
                  <a:pt x="409879" y="14545"/>
                </a:lnTo>
                <a:lnTo>
                  <a:pt x="403631" y="7325"/>
                </a:lnTo>
                <a:lnTo>
                  <a:pt x="395817" y="2431"/>
                </a:lnTo>
                <a:lnTo>
                  <a:pt x="387029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595120" y="3943351"/>
            <a:ext cx="79320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34</a:t>
            </a:r>
            <a:r>
              <a:rPr sz="1804" spc="45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2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167019" y="3884412"/>
            <a:ext cx="391509" cy="193527"/>
          </a:xfrm>
          <a:custGeom>
            <a:avLst/>
            <a:gdLst/>
            <a:ahLst/>
            <a:cxnLst/>
            <a:rect l="l" t="t" r="r" b="b"/>
            <a:pathLst>
              <a:path w="390525" h="193039">
                <a:moveTo>
                  <a:pt x="297489" y="102317"/>
                </a:moveTo>
                <a:lnTo>
                  <a:pt x="125898" y="102317"/>
                </a:lnTo>
                <a:lnTo>
                  <a:pt x="350997" y="191984"/>
                </a:lnTo>
                <a:lnTo>
                  <a:pt x="355205" y="192704"/>
                </a:lnTo>
                <a:lnTo>
                  <a:pt x="359328" y="192617"/>
                </a:lnTo>
                <a:lnTo>
                  <a:pt x="390426" y="160211"/>
                </a:lnTo>
                <a:lnTo>
                  <a:pt x="387839" y="148317"/>
                </a:lnTo>
                <a:lnTo>
                  <a:pt x="380981" y="138261"/>
                </a:lnTo>
                <a:lnTo>
                  <a:pt x="370423" y="131370"/>
                </a:lnTo>
                <a:lnTo>
                  <a:pt x="297489" y="102317"/>
                </a:lnTo>
                <a:close/>
              </a:path>
              <a:path w="390525" h="193039">
                <a:moveTo>
                  <a:pt x="212224" y="0"/>
                </a:moveTo>
                <a:lnTo>
                  <a:pt x="0" y="17990"/>
                </a:lnTo>
                <a:lnTo>
                  <a:pt x="141728" y="176975"/>
                </a:lnTo>
                <a:lnTo>
                  <a:pt x="125898" y="102317"/>
                </a:lnTo>
                <a:lnTo>
                  <a:pt x="297489" y="102317"/>
                </a:lnTo>
                <a:lnTo>
                  <a:pt x="149397" y="43326"/>
                </a:lnTo>
                <a:lnTo>
                  <a:pt x="2122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01530" y="4844162"/>
            <a:ext cx="10170324" cy="855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2" defTabSz="916712">
              <a:lnSpc>
                <a:spcPts val="3333"/>
              </a:lnSpc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can 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trained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without</a:t>
            </a:r>
            <a:r>
              <a:rPr sz="2807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difficulties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40"/>
              </a:spcBef>
              <a:tabLst>
                <a:tab pos="355862" algn="l"/>
              </a:tabLst>
            </a:pPr>
            <a:r>
              <a:rPr sz="2807" dirty="0">
                <a:solidFill>
                  <a:prstClr val="black"/>
                </a:solidFill>
                <a:latin typeface="Arial"/>
                <a:cs typeface="Arial"/>
              </a:rPr>
              <a:t>•	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Deeper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807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807" b="1" spc="-10" dirty="0">
                <a:solidFill>
                  <a:srgbClr val="C00000"/>
                </a:solidFill>
                <a:latin typeface="Calibri"/>
                <a:cs typeface="Calibri"/>
              </a:rPr>
              <a:t>training </a:t>
            </a:r>
            <a:r>
              <a:rPr sz="2807" b="1" spc="-5" dirty="0">
                <a:solidFill>
                  <a:srgbClr val="C00000"/>
                </a:solidFill>
                <a:latin typeface="Calibri"/>
                <a:cs typeface="Calibri"/>
              </a:rPr>
              <a:t>error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test</a:t>
            </a:r>
            <a:r>
              <a:rPr sz="2807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432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5" y="613487"/>
            <a:ext cx="515455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5" dirty="0"/>
              <a:t>ImageNet</a:t>
            </a:r>
            <a:r>
              <a:rPr sz="4411" spc="-196" dirty="0"/>
              <a:t> </a:t>
            </a:r>
            <a:r>
              <a:rPr sz="4411" spc="-10" dirty="0"/>
              <a:t>experiments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9676836" y="4564513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3271" y="4564513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2439" y="4564513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8874" y="4564513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0132" y="4564513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76836" y="3571417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23271" y="3571417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82439" y="3571417"/>
            <a:ext cx="1476913" cy="0"/>
          </a:xfrm>
          <a:custGeom>
            <a:avLst/>
            <a:gdLst/>
            <a:ahLst/>
            <a:cxnLst/>
            <a:rect l="l" t="t" r="r" b="b"/>
            <a:pathLst>
              <a:path w="1473200">
                <a:moveTo>
                  <a:pt x="0" y="0"/>
                </a:moveTo>
                <a:lnTo>
                  <a:pt x="1473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20132" y="3571417"/>
            <a:ext cx="2985655" cy="0"/>
          </a:xfrm>
          <a:custGeom>
            <a:avLst/>
            <a:gdLst/>
            <a:ahLst/>
            <a:cxnLst/>
            <a:rect l="l" t="t" r="r" b="b"/>
            <a:pathLst>
              <a:path w="2978150">
                <a:moveTo>
                  <a:pt x="0" y="0"/>
                </a:moveTo>
                <a:lnTo>
                  <a:pt x="29781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76836" y="2578320"/>
            <a:ext cx="73209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20132" y="2578320"/>
            <a:ext cx="7480052" cy="0"/>
          </a:xfrm>
          <a:custGeom>
            <a:avLst/>
            <a:gdLst/>
            <a:ahLst/>
            <a:cxnLst/>
            <a:rect l="l" t="t" r="r" b="b"/>
            <a:pathLst>
              <a:path w="7461250">
                <a:moveTo>
                  <a:pt x="0" y="0"/>
                </a:moveTo>
                <a:lnTo>
                  <a:pt x="746125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20132" y="1585225"/>
            <a:ext cx="8988795" cy="0"/>
          </a:xfrm>
          <a:custGeom>
            <a:avLst/>
            <a:gdLst/>
            <a:ahLst/>
            <a:cxnLst/>
            <a:rect l="l" t="t" r="r" b="b"/>
            <a:pathLst>
              <a:path w="8966200">
                <a:moveTo>
                  <a:pt x="0" y="0"/>
                </a:moveTo>
                <a:lnTo>
                  <a:pt x="8966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00184" y="2189995"/>
            <a:ext cx="776652" cy="3373981"/>
          </a:xfrm>
          <a:custGeom>
            <a:avLst/>
            <a:gdLst/>
            <a:ahLst/>
            <a:cxnLst/>
            <a:rect l="l" t="t" r="r" b="b"/>
            <a:pathLst>
              <a:path w="774700" h="3365500">
                <a:moveTo>
                  <a:pt x="774700" y="0"/>
                </a:moveTo>
                <a:lnTo>
                  <a:pt x="0" y="0"/>
                </a:lnTo>
                <a:lnTo>
                  <a:pt x="0" y="3365500"/>
                </a:lnTo>
                <a:lnTo>
                  <a:pt x="774700" y="33655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59352" y="2864791"/>
            <a:ext cx="763920" cy="2699185"/>
          </a:xfrm>
          <a:custGeom>
            <a:avLst/>
            <a:gdLst/>
            <a:ahLst/>
            <a:cxnLst/>
            <a:rect l="l" t="t" r="r" b="b"/>
            <a:pathLst>
              <a:path w="762000" h="2692400">
                <a:moveTo>
                  <a:pt x="762000" y="0"/>
                </a:moveTo>
                <a:lnTo>
                  <a:pt x="0" y="0"/>
                </a:lnTo>
                <a:lnTo>
                  <a:pt x="0" y="2692400"/>
                </a:lnTo>
                <a:lnTo>
                  <a:pt x="762000" y="2692400"/>
                </a:lnTo>
                <a:lnTo>
                  <a:pt x="7620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05787" y="3526855"/>
            <a:ext cx="776652" cy="2037120"/>
          </a:xfrm>
          <a:custGeom>
            <a:avLst/>
            <a:gdLst/>
            <a:ahLst/>
            <a:cxnLst/>
            <a:rect l="l" t="t" r="r" b="b"/>
            <a:pathLst>
              <a:path w="774700" h="2032000">
                <a:moveTo>
                  <a:pt x="774700" y="0"/>
                </a:moveTo>
                <a:lnTo>
                  <a:pt x="0" y="0"/>
                </a:lnTo>
                <a:lnTo>
                  <a:pt x="0" y="2032000"/>
                </a:lnTo>
                <a:lnTo>
                  <a:pt x="774700" y="20320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2222" y="3870620"/>
            <a:ext cx="776652" cy="1693356"/>
          </a:xfrm>
          <a:custGeom>
            <a:avLst/>
            <a:gdLst/>
            <a:ahLst/>
            <a:cxnLst/>
            <a:rect l="l" t="t" r="r" b="b"/>
            <a:pathLst>
              <a:path w="774700" h="1689100">
                <a:moveTo>
                  <a:pt x="774700" y="0"/>
                </a:moveTo>
                <a:lnTo>
                  <a:pt x="0" y="0"/>
                </a:lnTo>
                <a:lnTo>
                  <a:pt x="0" y="1689100"/>
                </a:lnTo>
                <a:lnTo>
                  <a:pt x="774700" y="1689100"/>
                </a:lnTo>
                <a:lnTo>
                  <a:pt x="7747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00184" y="2189995"/>
            <a:ext cx="776652" cy="3373981"/>
          </a:xfrm>
          <a:custGeom>
            <a:avLst/>
            <a:gdLst/>
            <a:ahLst/>
            <a:cxnLst/>
            <a:rect l="l" t="t" r="r" b="b"/>
            <a:pathLst>
              <a:path w="774700" h="3365500">
                <a:moveTo>
                  <a:pt x="774700" y="0"/>
                </a:moveTo>
                <a:lnTo>
                  <a:pt x="0" y="0"/>
                </a:lnTo>
                <a:lnTo>
                  <a:pt x="0" y="3365500"/>
                </a:lnTo>
                <a:lnTo>
                  <a:pt x="774700" y="33655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59352" y="2864791"/>
            <a:ext cx="763920" cy="2699185"/>
          </a:xfrm>
          <a:custGeom>
            <a:avLst/>
            <a:gdLst/>
            <a:ahLst/>
            <a:cxnLst/>
            <a:rect l="l" t="t" r="r" b="b"/>
            <a:pathLst>
              <a:path w="762000" h="2692400">
                <a:moveTo>
                  <a:pt x="762000" y="0"/>
                </a:moveTo>
                <a:lnTo>
                  <a:pt x="0" y="0"/>
                </a:lnTo>
                <a:lnTo>
                  <a:pt x="0" y="2692400"/>
                </a:lnTo>
                <a:lnTo>
                  <a:pt x="762000" y="2692400"/>
                </a:lnTo>
                <a:lnTo>
                  <a:pt x="7620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05787" y="3526855"/>
            <a:ext cx="776652" cy="2037120"/>
          </a:xfrm>
          <a:custGeom>
            <a:avLst/>
            <a:gdLst/>
            <a:ahLst/>
            <a:cxnLst/>
            <a:rect l="l" t="t" r="r" b="b"/>
            <a:pathLst>
              <a:path w="774700" h="2032000">
                <a:moveTo>
                  <a:pt x="774700" y="0"/>
                </a:moveTo>
                <a:lnTo>
                  <a:pt x="0" y="0"/>
                </a:lnTo>
                <a:lnTo>
                  <a:pt x="0" y="2032000"/>
                </a:lnTo>
                <a:lnTo>
                  <a:pt x="774700" y="20320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52222" y="3870620"/>
            <a:ext cx="776652" cy="1693356"/>
          </a:xfrm>
          <a:custGeom>
            <a:avLst/>
            <a:gdLst/>
            <a:ahLst/>
            <a:cxnLst/>
            <a:rect l="l" t="t" r="r" b="b"/>
            <a:pathLst>
              <a:path w="774700" h="1689100">
                <a:moveTo>
                  <a:pt x="774700" y="0"/>
                </a:moveTo>
                <a:lnTo>
                  <a:pt x="0" y="0"/>
                </a:lnTo>
                <a:lnTo>
                  <a:pt x="0" y="1689100"/>
                </a:lnTo>
                <a:lnTo>
                  <a:pt x="774700" y="1689100"/>
                </a:lnTo>
                <a:lnTo>
                  <a:pt x="7747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20132" y="5557610"/>
            <a:ext cx="8988795" cy="0"/>
          </a:xfrm>
          <a:custGeom>
            <a:avLst/>
            <a:gdLst/>
            <a:ahLst/>
            <a:cxnLst/>
            <a:rect l="l" t="t" r="r" b="b"/>
            <a:pathLst>
              <a:path w="8966200">
                <a:moveTo>
                  <a:pt x="0" y="0"/>
                </a:moveTo>
                <a:lnTo>
                  <a:pt x="89662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86451" y="1715996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37828" y="2401827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89204" y="3057840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40581" y="3395785"/>
            <a:ext cx="409970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sz="2406" spc="-5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542539" y="5445457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42539" y="4451498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542539" y="3457541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42539" y="2463583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7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42539" y="1469625"/>
            <a:ext cx="103130" cy="1979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203" dirty="0">
                <a:solidFill>
                  <a:srgbClr val="595959"/>
                </a:solidFill>
                <a:latin typeface="Calibri"/>
                <a:cs typeface="Calibri"/>
              </a:rPr>
              <a:t>8</a:t>
            </a:r>
            <a:endParaRPr sz="12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39091" y="5700117"/>
            <a:ext cx="1094952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-34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29528" y="5700117"/>
            <a:ext cx="1222273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-152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70898" y="5606098"/>
            <a:ext cx="3414723" cy="798693"/>
          </a:xfrm>
          <a:prstGeom prst="rect">
            <a:avLst/>
          </a:prstGeom>
        </p:spPr>
        <p:txBody>
          <a:bodyPr vert="horz" wrap="square" lIns="0" tIns="106312" rIns="0" bIns="0" rtlCol="0">
            <a:spAutoFit/>
          </a:bodyPr>
          <a:lstStyle/>
          <a:p>
            <a:pPr marL="19735" defTabSz="916712">
              <a:spcBef>
                <a:spcPts val="837"/>
              </a:spcBef>
              <a:tabLst>
                <a:tab pos="2331884" algn="l"/>
              </a:tabLst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-10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1	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-7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-50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>
              <a:spcBef>
                <a:spcPts val="707"/>
              </a:spcBef>
            </a:pPr>
            <a:r>
              <a:rPr sz="1904" b="1" spc="10" dirty="0">
                <a:solidFill>
                  <a:srgbClr val="C00000"/>
                </a:solidFill>
                <a:latin typeface="Calibri"/>
                <a:cs typeface="Calibri"/>
              </a:rPr>
              <a:t>10-crop</a:t>
            </a:r>
            <a:r>
              <a:rPr sz="1904" b="1" spc="-1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4" spc="-30" dirty="0">
                <a:solidFill>
                  <a:srgbClr val="595959"/>
                </a:solidFill>
                <a:latin typeface="Calibri"/>
                <a:cs typeface="Calibri"/>
              </a:rPr>
              <a:t>testing,</a:t>
            </a:r>
            <a:r>
              <a:rPr sz="1904" spc="-1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spc="-10" dirty="0">
                <a:solidFill>
                  <a:srgbClr val="595959"/>
                </a:solidFill>
                <a:latin typeface="Calibri"/>
                <a:cs typeface="Calibri"/>
              </a:rPr>
              <a:t>top-5</a:t>
            </a:r>
            <a:r>
              <a:rPr sz="1904" spc="-9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spc="10" dirty="0">
                <a:solidFill>
                  <a:srgbClr val="595959"/>
                </a:solidFill>
                <a:latin typeface="Calibri"/>
                <a:cs typeface="Calibri"/>
              </a:rPr>
              <a:t>val</a:t>
            </a:r>
            <a:r>
              <a:rPr sz="1904" spc="-7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1904" spc="-10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4" spc="20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19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353852" y="2941534"/>
            <a:ext cx="185250" cy="397238"/>
          </a:xfrm>
          <a:custGeom>
            <a:avLst/>
            <a:gdLst/>
            <a:ahLst/>
            <a:cxnLst/>
            <a:rect l="l" t="t" r="r" b="b"/>
            <a:pathLst>
              <a:path w="184785" h="396239">
                <a:moveTo>
                  <a:pt x="0" y="234690"/>
                </a:moveTo>
                <a:lnTo>
                  <a:pt x="139311" y="395797"/>
                </a:lnTo>
                <a:lnTo>
                  <a:pt x="168859" y="260045"/>
                </a:lnTo>
                <a:lnTo>
                  <a:pt x="71982" y="260045"/>
                </a:lnTo>
                <a:lnTo>
                  <a:pt x="0" y="234690"/>
                </a:lnTo>
                <a:close/>
              </a:path>
              <a:path w="184785" h="396239">
                <a:moveTo>
                  <a:pt x="51285" y="0"/>
                </a:moveTo>
                <a:lnTo>
                  <a:pt x="38693" y="631"/>
                </a:lnTo>
                <a:lnTo>
                  <a:pt x="27332" y="6098"/>
                </a:lnTo>
                <a:lnTo>
                  <a:pt x="19231" y="15182"/>
                </a:lnTo>
                <a:lnTo>
                  <a:pt x="15127" y="26642"/>
                </a:lnTo>
                <a:lnTo>
                  <a:pt x="15759" y="39234"/>
                </a:lnTo>
                <a:lnTo>
                  <a:pt x="71982" y="260045"/>
                </a:lnTo>
                <a:lnTo>
                  <a:pt x="168859" y="260045"/>
                </a:lnTo>
                <a:lnTo>
                  <a:pt x="172269" y="244377"/>
                </a:lnTo>
                <a:lnTo>
                  <a:pt x="133518" y="244377"/>
                </a:lnTo>
                <a:lnTo>
                  <a:pt x="77296" y="23565"/>
                </a:lnTo>
                <a:lnTo>
                  <a:pt x="71828" y="12204"/>
                </a:lnTo>
                <a:lnTo>
                  <a:pt x="62744" y="4103"/>
                </a:lnTo>
                <a:lnTo>
                  <a:pt x="51285" y="0"/>
                </a:lnTo>
                <a:close/>
              </a:path>
              <a:path w="184785" h="396239">
                <a:moveTo>
                  <a:pt x="184609" y="187684"/>
                </a:moveTo>
                <a:lnTo>
                  <a:pt x="133518" y="244377"/>
                </a:lnTo>
                <a:lnTo>
                  <a:pt x="172269" y="244377"/>
                </a:lnTo>
                <a:lnTo>
                  <a:pt x="184609" y="187684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6159" y="1814401"/>
            <a:ext cx="2699185" cy="1158613"/>
          </a:xfrm>
          <a:custGeom>
            <a:avLst/>
            <a:gdLst/>
            <a:ahLst/>
            <a:cxnLst/>
            <a:rect l="l" t="t" r="r" b="b"/>
            <a:pathLst>
              <a:path w="2692400" h="1155700">
                <a:moveTo>
                  <a:pt x="2600718" y="0"/>
                </a:moveTo>
                <a:lnTo>
                  <a:pt x="91681" y="0"/>
                </a:lnTo>
                <a:lnTo>
                  <a:pt x="55994" y="7204"/>
                </a:lnTo>
                <a:lnTo>
                  <a:pt x="26852" y="26853"/>
                </a:lnTo>
                <a:lnTo>
                  <a:pt x="7204" y="55995"/>
                </a:lnTo>
                <a:lnTo>
                  <a:pt x="0" y="91681"/>
                </a:lnTo>
                <a:lnTo>
                  <a:pt x="0" y="1064018"/>
                </a:lnTo>
                <a:lnTo>
                  <a:pt x="7204" y="1099704"/>
                </a:lnTo>
                <a:lnTo>
                  <a:pt x="26852" y="1128846"/>
                </a:lnTo>
                <a:lnTo>
                  <a:pt x="55994" y="1148495"/>
                </a:lnTo>
                <a:lnTo>
                  <a:pt x="91681" y="1155700"/>
                </a:lnTo>
                <a:lnTo>
                  <a:pt x="2600718" y="1155700"/>
                </a:lnTo>
                <a:lnTo>
                  <a:pt x="2636405" y="1148495"/>
                </a:lnTo>
                <a:lnTo>
                  <a:pt x="2665547" y="1128846"/>
                </a:lnTo>
                <a:lnTo>
                  <a:pt x="2685195" y="1099704"/>
                </a:lnTo>
                <a:lnTo>
                  <a:pt x="2692400" y="1064018"/>
                </a:lnTo>
                <a:lnTo>
                  <a:pt x="2692400" y="91681"/>
                </a:lnTo>
                <a:lnTo>
                  <a:pt x="2685195" y="55995"/>
                </a:lnTo>
                <a:lnTo>
                  <a:pt x="2665547" y="26853"/>
                </a:lnTo>
                <a:lnTo>
                  <a:pt x="2636405" y="7204"/>
                </a:lnTo>
                <a:lnTo>
                  <a:pt x="26007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6159" y="1814401"/>
            <a:ext cx="2699185" cy="1158613"/>
          </a:xfrm>
          <a:custGeom>
            <a:avLst/>
            <a:gdLst/>
            <a:ahLst/>
            <a:cxnLst/>
            <a:rect l="l" t="t" r="r" b="b"/>
            <a:pathLst>
              <a:path w="2692400" h="1155700">
                <a:moveTo>
                  <a:pt x="0" y="91681"/>
                </a:moveTo>
                <a:lnTo>
                  <a:pt x="7204" y="55994"/>
                </a:lnTo>
                <a:lnTo>
                  <a:pt x="26852" y="26852"/>
                </a:lnTo>
                <a:lnTo>
                  <a:pt x="55994" y="7204"/>
                </a:lnTo>
                <a:lnTo>
                  <a:pt x="91681" y="0"/>
                </a:lnTo>
                <a:lnTo>
                  <a:pt x="2600719" y="0"/>
                </a:lnTo>
                <a:lnTo>
                  <a:pt x="2636405" y="7204"/>
                </a:lnTo>
                <a:lnTo>
                  <a:pt x="2665547" y="26852"/>
                </a:lnTo>
                <a:lnTo>
                  <a:pt x="2685195" y="55994"/>
                </a:lnTo>
                <a:lnTo>
                  <a:pt x="2692400" y="91681"/>
                </a:lnTo>
                <a:lnTo>
                  <a:pt x="2692400" y="1064019"/>
                </a:lnTo>
                <a:lnTo>
                  <a:pt x="2685195" y="1099705"/>
                </a:lnTo>
                <a:lnTo>
                  <a:pt x="2665547" y="1128847"/>
                </a:lnTo>
                <a:lnTo>
                  <a:pt x="2636405" y="1148495"/>
                </a:lnTo>
                <a:lnTo>
                  <a:pt x="2600719" y="1155700"/>
                </a:lnTo>
                <a:lnTo>
                  <a:pt x="91681" y="1155700"/>
                </a:lnTo>
                <a:lnTo>
                  <a:pt x="55994" y="1148495"/>
                </a:lnTo>
                <a:lnTo>
                  <a:pt x="26852" y="1128847"/>
                </a:lnTo>
                <a:lnTo>
                  <a:pt x="7204" y="1099705"/>
                </a:lnTo>
                <a:lnTo>
                  <a:pt x="0" y="1064019"/>
                </a:lnTo>
                <a:lnTo>
                  <a:pt x="0" y="9168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2001" y="1908128"/>
            <a:ext cx="183058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this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lang="en-US" sz="2005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3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25" dirty="0">
                <a:solidFill>
                  <a:prstClr val="black"/>
                </a:solidFill>
                <a:latin typeface="Calibri"/>
                <a:cs typeface="Calibri"/>
              </a:rPr>
              <a:t>has</a:t>
            </a:r>
            <a:endParaRPr sz="200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659112" y="2213697"/>
            <a:ext cx="2400620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b="1" dirty="0">
                <a:solidFill>
                  <a:srgbClr val="C00000"/>
                </a:solidFill>
                <a:latin typeface="Calibri"/>
                <a:cs typeface="Calibri"/>
              </a:rPr>
              <a:t>lower </a:t>
            </a:r>
            <a:r>
              <a:rPr sz="2005" b="1" spc="-5" dirty="0">
                <a:solidFill>
                  <a:srgbClr val="C00000"/>
                </a:solidFill>
                <a:latin typeface="Calibri"/>
                <a:cs typeface="Calibri"/>
              </a:rPr>
              <a:t>time</a:t>
            </a:r>
            <a:r>
              <a:rPr sz="2005" b="1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b="1" spc="-5" dirty="0">
                <a:solidFill>
                  <a:srgbClr val="C00000"/>
                </a:solidFill>
                <a:latin typeface="Calibri"/>
                <a:cs typeface="Calibri"/>
              </a:rPr>
              <a:t>complexity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6366" algn="ctr" defTabSz="916712"/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005" spc="-1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5" dirty="0">
                <a:solidFill>
                  <a:prstClr val="black"/>
                </a:solidFill>
                <a:latin typeface="Calibri"/>
                <a:cs typeface="Calibri"/>
              </a:rPr>
              <a:t>VGG-16/19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31750" y="1605165"/>
            <a:ext cx="4486758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2406" spc="10" dirty="0">
                <a:solidFill>
                  <a:srgbClr val="C00000"/>
                </a:solidFill>
                <a:latin typeface="Calibri"/>
                <a:cs typeface="Calibri"/>
              </a:rPr>
              <a:t>Deeper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have </a:t>
            </a:r>
            <a:r>
              <a:rPr sz="2406" spc="10" dirty="0">
                <a:solidFill>
                  <a:srgbClr val="C00000"/>
                </a:solidFill>
                <a:latin typeface="Calibri"/>
                <a:cs typeface="Calibri"/>
              </a:rPr>
              <a:t>lower</a:t>
            </a:r>
            <a:r>
              <a:rPr sz="2406" spc="-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error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38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681021" y="0"/>
            <a:ext cx="3528450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Object detection</a:t>
            </a:r>
          </a:p>
        </p:txBody>
      </p:sp>
      <p:pic>
        <p:nvPicPr>
          <p:cNvPr id="57347" name="Picture 7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729905" y="763940"/>
            <a:ext cx="3284943" cy="4376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find pedestrians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1206" y="595873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8" name="Rectangle 7"/>
          <p:cNvSpPr/>
          <p:nvPr/>
        </p:nvSpPr>
        <p:spPr>
          <a:xfrm>
            <a:off x="4813177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9" name="Rectangle 8"/>
          <p:cNvSpPr/>
          <p:nvPr/>
        </p:nvSpPr>
        <p:spPr>
          <a:xfrm>
            <a:off x="412563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0" name="Rectangle 9"/>
          <p:cNvSpPr/>
          <p:nvPr/>
        </p:nvSpPr>
        <p:spPr>
          <a:xfrm>
            <a:off x="3667266" y="557676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1" name="Rectangle 10"/>
          <p:cNvSpPr/>
          <p:nvPr/>
        </p:nvSpPr>
        <p:spPr>
          <a:xfrm>
            <a:off x="6341057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2" name="Rectangle 11"/>
          <p:cNvSpPr/>
          <p:nvPr/>
        </p:nvSpPr>
        <p:spPr>
          <a:xfrm>
            <a:off x="5042359" y="565315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3" name="Rectangle 12"/>
          <p:cNvSpPr/>
          <p:nvPr/>
        </p:nvSpPr>
        <p:spPr>
          <a:xfrm>
            <a:off x="3285296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4" name="Rectangle 13"/>
          <p:cNvSpPr/>
          <p:nvPr/>
        </p:nvSpPr>
        <p:spPr>
          <a:xfrm>
            <a:off x="5959087" y="611152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5" name="Rectangle 14"/>
          <p:cNvSpPr/>
          <p:nvPr/>
        </p:nvSpPr>
        <p:spPr>
          <a:xfrm>
            <a:off x="6570239" y="572955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6" name="Rectangle 15"/>
          <p:cNvSpPr/>
          <p:nvPr/>
        </p:nvSpPr>
        <p:spPr>
          <a:xfrm>
            <a:off x="3896448" y="5500370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7" name="Rectangle 16"/>
          <p:cNvSpPr/>
          <p:nvPr/>
        </p:nvSpPr>
        <p:spPr>
          <a:xfrm>
            <a:off x="7716150" y="6035128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8" name="Rectangle 17"/>
          <p:cNvSpPr/>
          <p:nvPr/>
        </p:nvSpPr>
        <p:spPr>
          <a:xfrm>
            <a:off x="8098120" y="6187916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19" name="Rectangle 18"/>
          <p:cNvSpPr/>
          <p:nvPr/>
        </p:nvSpPr>
        <p:spPr>
          <a:xfrm>
            <a:off x="3361690" y="5194794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0" name="Rectangle 19"/>
          <p:cNvSpPr/>
          <p:nvPr/>
        </p:nvSpPr>
        <p:spPr>
          <a:xfrm>
            <a:off x="6035481" y="5347582"/>
            <a:ext cx="305576" cy="687546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5"/>
          </a:p>
        </p:txBody>
      </p:sp>
      <p:sp>
        <p:nvSpPr>
          <p:cNvPr id="21" name="TextBox 20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5722" y="2578798"/>
            <a:ext cx="6366002" cy="93849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6015" spc="-35" dirty="0">
                <a:solidFill>
                  <a:prstClr val="black"/>
                </a:solidFill>
                <a:latin typeface="Calibri Light"/>
                <a:cs typeface="Calibri Light"/>
              </a:rPr>
              <a:t>Beyond</a:t>
            </a:r>
            <a:r>
              <a:rPr sz="6015" spc="-40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6015" spc="-25" dirty="0">
                <a:solidFill>
                  <a:prstClr val="black"/>
                </a:solidFill>
                <a:latin typeface="Calibri Light"/>
                <a:cs typeface="Calibri Light"/>
              </a:rPr>
              <a:t>classification</a:t>
            </a:r>
            <a:endParaRPr sz="601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9474" y="4097925"/>
            <a:ext cx="9417226" cy="568265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3609" b="1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3609" b="1" spc="-10" dirty="0">
                <a:solidFill>
                  <a:prstClr val="black"/>
                </a:solidFill>
                <a:latin typeface="Calibri"/>
                <a:cs typeface="Calibri"/>
              </a:rPr>
              <a:t>treasure </a:t>
            </a:r>
            <a:r>
              <a:rPr sz="3609" b="1" spc="-15" dirty="0">
                <a:solidFill>
                  <a:prstClr val="black"/>
                </a:solidFill>
                <a:latin typeface="Calibri"/>
                <a:cs typeface="Calibri"/>
              </a:rPr>
              <a:t>from </a:t>
            </a:r>
            <a:r>
              <a:rPr sz="3609" b="1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3609" b="1" spc="5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3609" b="1" spc="-2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609" b="1" spc="-5" dirty="0">
                <a:solidFill>
                  <a:srgbClr val="C00000"/>
                </a:solidFill>
                <a:latin typeface="Calibri"/>
                <a:cs typeface="Calibri"/>
              </a:rPr>
              <a:t>learning</a:t>
            </a:r>
            <a:r>
              <a:rPr sz="3609" b="1" spc="-6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9" b="1" spc="-30" dirty="0">
                <a:solidFill>
                  <a:srgbClr val="C00000"/>
                </a:solidFill>
                <a:latin typeface="Calibri"/>
                <a:cs typeface="Calibri"/>
              </a:rPr>
              <a:t>features</a:t>
            </a:r>
            <a:r>
              <a:rPr sz="3609" b="1" spc="-3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360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3111" y="6587190"/>
            <a:ext cx="8321638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arXiv</a:t>
            </a:r>
            <a:r>
              <a:rPr sz="1404" spc="-18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7503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6"/>
            <a:ext cx="997106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20" dirty="0"/>
              <a:t>“</a:t>
            </a:r>
            <a:r>
              <a:rPr sz="4411" i="1" spc="-20" dirty="0"/>
              <a:t>Features </a:t>
            </a:r>
            <a:r>
              <a:rPr sz="4411" i="1" spc="-66" dirty="0"/>
              <a:t>matter.</a:t>
            </a:r>
            <a:r>
              <a:rPr sz="4411" spc="-66" dirty="0"/>
              <a:t>” </a:t>
            </a:r>
            <a:r>
              <a:rPr sz="2406" spc="-15" dirty="0">
                <a:solidFill>
                  <a:srgbClr val="7F7F7F"/>
                </a:solidFill>
              </a:rPr>
              <a:t>(quote </a:t>
            </a:r>
            <a:r>
              <a:rPr sz="2406" spc="-25" dirty="0">
                <a:solidFill>
                  <a:srgbClr val="7F7F7F"/>
                </a:solidFill>
              </a:rPr>
              <a:t>[Girshick </a:t>
            </a:r>
            <a:r>
              <a:rPr sz="2406" spc="5" dirty="0">
                <a:solidFill>
                  <a:srgbClr val="7F7F7F"/>
                </a:solidFill>
              </a:rPr>
              <a:t>et </a:t>
            </a:r>
            <a:r>
              <a:rPr sz="2406" spc="-20" dirty="0">
                <a:solidFill>
                  <a:srgbClr val="7F7F7F"/>
                </a:solidFill>
              </a:rPr>
              <a:t>al. 2014], </a:t>
            </a:r>
            <a:r>
              <a:rPr sz="2406" spc="-15" dirty="0">
                <a:solidFill>
                  <a:srgbClr val="7F7F7F"/>
                </a:solidFill>
              </a:rPr>
              <a:t>the </a:t>
            </a:r>
            <a:r>
              <a:rPr sz="2406" spc="-10" dirty="0">
                <a:solidFill>
                  <a:srgbClr val="7F7F7F"/>
                </a:solidFill>
              </a:rPr>
              <a:t>R-CNN</a:t>
            </a:r>
            <a:r>
              <a:rPr sz="2406" spc="516" dirty="0">
                <a:solidFill>
                  <a:srgbClr val="7F7F7F"/>
                </a:solidFill>
              </a:rPr>
              <a:t> </a:t>
            </a:r>
            <a:r>
              <a:rPr sz="2406" spc="-25" dirty="0">
                <a:solidFill>
                  <a:srgbClr val="7F7F7F"/>
                </a:solidFill>
              </a:rPr>
              <a:t>paper)</a:t>
            </a:r>
            <a:endParaRPr sz="2406"/>
          </a:p>
        </p:txBody>
      </p:sp>
      <p:sp>
        <p:nvSpPr>
          <p:cNvPr id="3" name="object 3"/>
          <p:cNvSpPr txBox="1"/>
          <p:nvPr/>
        </p:nvSpPr>
        <p:spPr>
          <a:xfrm>
            <a:off x="3787647" y="6587190"/>
            <a:ext cx="8347102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404" spc="-11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8693" y="1637654"/>
            <a:ext cx="4441560" cy="702807"/>
          </a:xfrm>
          <a:custGeom>
            <a:avLst/>
            <a:gdLst/>
            <a:ahLst/>
            <a:cxnLst/>
            <a:rect l="l" t="t" r="r" b="b"/>
            <a:pathLst>
              <a:path w="4430395" h="701039">
                <a:moveTo>
                  <a:pt x="0" y="0"/>
                </a:moveTo>
                <a:lnTo>
                  <a:pt x="4430196" y="0"/>
                </a:lnTo>
                <a:lnTo>
                  <a:pt x="4430196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0053" y="1637654"/>
            <a:ext cx="1767839" cy="702807"/>
          </a:xfrm>
          <a:custGeom>
            <a:avLst/>
            <a:gdLst/>
            <a:ahLst/>
            <a:cxnLst/>
            <a:rect l="l" t="t" r="r" b="b"/>
            <a:pathLst>
              <a:path w="1763395" h="701039">
                <a:moveTo>
                  <a:pt x="0" y="0"/>
                </a:moveTo>
                <a:lnTo>
                  <a:pt x="1763147" y="0"/>
                </a:lnTo>
                <a:lnTo>
                  <a:pt x="1763147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37644" y="1637654"/>
            <a:ext cx="2035211" cy="702807"/>
          </a:xfrm>
          <a:custGeom>
            <a:avLst/>
            <a:gdLst/>
            <a:ahLst/>
            <a:cxnLst/>
            <a:rect l="l" t="t" r="r" b="b"/>
            <a:pathLst>
              <a:path w="2030095" h="701039">
                <a:moveTo>
                  <a:pt x="0" y="0"/>
                </a:moveTo>
                <a:lnTo>
                  <a:pt x="2030091" y="0"/>
                </a:lnTo>
                <a:lnTo>
                  <a:pt x="2030091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72851" y="1637654"/>
            <a:ext cx="1722640" cy="702807"/>
          </a:xfrm>
          <a:custGeom>
            <a:avLst/>
            <a:gdLst/>
            <a:ahLst/>
            <a:cxnLst/>
            <a:rect l="l" t="t" r="r" b="b"/>
            <a:pathLst>
              <a:path w="1718309" h="701039">
                <a:moveTo>
                  <a:pt x="0" y="0"/>
                </a:moveTo>
                <a:lnTo>
                  <a:pt x="1717878" y="0"/>
                </a:lnTo>
                <a:lnTo>
                  <a:pt x="1717878" y="701041"/>
                </a:lnTo>
                <a:lnTo>
                  <a:pt x="0" y="701041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28693" y="2340463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69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0053" y="2340463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69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37644" y="2340463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69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72851" y="2340463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69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8693" y="3003314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70053" y="3003314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37644" y="3003314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72851" y="3003314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28693" y="3666165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70053" y="3666165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37644" y="3666165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372851" y="3666165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D2DEE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28693" y="4329016"/>
            <a:ext cx="4441560" cy="663337"/>
          </a:xfrm>
          <a:custGeom>
            <a:avLst/>
            <a:gdLst/>
            <a:ahLst/>
            <a:cxnLst/>
            <a:rect l="l" t="t" r="r" b="b"/>
            <a:pathLst>
              <a:path w="4430395" h="661670">
                <a:moveTo>
                  <a:pt x="0" y="0"/>
                </a:moveTo>
                <a:lnTo>
                  <a:pt x="4430196" y="0"/>
                </a:lnTo>
                <a:lnTo>
                  <a:pt x="4430196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70053" y="4329016"/>
            <a:ext cx="1767839" cy="663337"/>
          </a:xfrm>
          <a:custGeom>
            <a:avLst/>
            <a:gdLst/>
            <a:ahLst/>
            <a:cxnLst/>
            <a:rect l="l" t="t" r="r" b="b"/>
            <a:pathLst>
              <a:path w="1763395" h="661670">
                <a:moveTo>
                  <a:pt x="0" y="0"/>
                </a:moveTo>
                <a:lnTo>
                  <a:pt x="1763147" y="0"/>
                </a:lnTo>
                <a:lnTo>
                  <a:pt x="1763147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37644" y="4329016"/>
            <a:ext cx="2035211" cy="663337"/>
          </a:xfrm>
          <a:custGeom>
            <a:avLst/>
            <a:gdLst/>
            <a:ahLst/>
            <a:cxnLst/>
            <a:rect l="l" t="t" r="r" b="b"/>
            <a:pathLst>
              <a:path w="2030095" h="661670">
                <a:moveTo>
                  <a:pt x="0" y="0"/>
                </a:moveTo>
                <a:lnTo>
                  <a:pt x="2030091" y="0"/>
                </a:lnTo>
                <a:lnTo>
                  <a:pt x="2030091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372851" y="4329016"/>
            <a:ext cx="1722640" cy="663337"/>
          </a:xfrm>
          <a:custGeom>
            <a:avLst/>
            <a:gdLst/>
            <a:ahLst/>
            <a:cxnLst/>
            <a:rect l="l" t="t" r="r" b="b"/>
            <a:pathLst>
              <a:path w="1718309" h="661670">
                <a:moveTo>
                  <a:pt x="0" y="0"/>
                </a:moveTo>
                <a:lnTo>
                  <a:pt x="1717878" y="0"/>
                </a:lnTo>
                <a:lnTo>
                  <a:pt x="1717878" y="661184"/>
                </a:lnTo>
                <a:lnTo>
                  <a:pt x="0" y="661184"/>
                </a:lnTo>
                <a:lnTo>
                  <a:pt x="0" y="0"/>
                </a:lnTo>
                <a:close/>
              </a:path>
            </a:pathLst>
          </a:custGeom>
          <a:solidFill>
            <a:srgbClr val="EAEFF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570052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37644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372850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2327" y="2340461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22327" y="3003312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22327" y="3666163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22327" y="4329014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28693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095057" y="1631289"/>
            <a:ext cx="0" cy="3366979"/>
          </a:xfrm>
          <a:custGeom>
            <a:avLst/>
            <a:gdLst/>
            <a:ahLst/>
            <a:cxnLst/>
            <a:rect l="l" t="t" r="r" b="b"/>
            <a:pathLst>
              <a:path h="3358515">
                <a:moveTo>
                  <a:pt x="0" y="0"/>
                </a:moveTo>
                <a:lnTo>
                  <a:pt x="0" y="33584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22327" y="1637655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22327" y="4991866"/>
            <a:ext cx="9979345" cy="0"/>
          </a:xfrm>
          <a:custGeom>
            <a:avLst/>
            <a:gdLst/>
            <a:ahLst/>
            <a:cxnLst/>
            <a:rect l="l" t="t" r="r" b="b"/>
            <a:pathLst>
              <a:path w="9954260">
                <a:moveTo>
                  <a:pt x="0" y="0"/>
                </a:moveTo>
                <a:lnTo>
                  <a:pt x="99540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28718" y="1736965"/>
            <a:ext cx="642329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7" b="1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7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7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16747" y="1658026"/>
            <a:ext cx="1070762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52785" marR="5093" indent="-140053" defTabSz="916712">
              <a:spcBef>
                <a:spcPts val="100"/>
              </a:spcBef>
            </a:pPr>
            <a:r>
              <a:rPr sz="2005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05" b="1" spc="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2005" b="1" spc="-1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5" b="1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005" b="1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005" b="1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5" b="1" spc="-4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05" b="1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005" b="1" spc="5" dirty="0">
                <a:solidFill>
                  <a:srgbClr val="FFFFFF"/>
                </a:solidFill>
                <a:latin typeface="Calibri"/>
                <a:cs typeface="Calibri"/>
              </a:rPr>
              <a:t>winner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11749" y="1767523"/>
            <a:ext cx="106439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b="1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6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6" b="1" spc="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6" b="1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6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6" b="1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6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847252" y="1703862"/>
            <a:ext cx="760737" cy="537487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5" b="1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5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5" b="1" spc="-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05" b="1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5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50928" defTabSz="916712"/>
            <a:r>
              <a:rPr sz="1404" b="1" spc="-10" dirty="0">
                <a:solidFill>
                  <a:srgbClr val="FFFFFF"/>
                </a:solidFill>
                <a:latin typeface="Calibri"/>
                <a:cs typeface="Calibri"/>
              </a:rPr>
              <a:t>(relative)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07631" y="2419795"/>
            <a:ext cx="4204744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Localization </a:t>
            </a:r>
            <a:r>
              <a:rPr sz="1404" spc="-20" dirty="0">
                <a:solidFill>
                  <a:prstClr val="black"/>
                </a:solidFill>
                <a:latin typeface="Calibri"/>
                <a:cs typeface="Calibri"/>
              </a:rPr>
              <a:t>(top-5</a:t>
            </a:r>
            <a:r>
              <a:rPr sz="1404" spc="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spc="-5" dirty="0">
                <a:solidFill>
                  <a:prstClr val="black"/>
                </a:solidFill>
                <a:latin typeface="Calibri"/>
                <a:cs typeface="Calibri"/>
              </a:rPr>
              <a:t>error)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10912" y="2419795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27%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07631" y="3082645"/>
            <a:ext cx="3759124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ImageNet Detection</a:t>
            </a:r>
            <a:r>
              <a:rPr sz="2807" spc="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dirty="0">
                <a:solidFill>
                  <a:prstClr val="black"/>
                </a:solidFill>
                <a:latin typeface="Calibri"/>
                <a:cs typeface="Calibri"/>
              </a:rPr>
              <a:t>(mAP@.5)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910912" y="3082644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16%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07631" y="3745495"/>
            <a:ext cx="3466288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Detection</a:t>
            </a:r>
            <a:r>
              <a:rPr sz="2807" spc="-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dirty="0">
                <a:solidFill>
                  <a:prstClr val="black"/>
                </a:solidFill>
                <a:latin typeface="Calibri"/>
                <a:cs typeface="Calibri"/>
              </a:rPr>
              <a:t>(mAP@.5:.95)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910912" y="3745495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11%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7632" y="4408348"/>
            <a:ext cx="4064692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r>
              <a:rPr sz="2807" spc="-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4" dirty="0">
                <a:solidFill>
                  <a:prstClr val="black"/>
                </a:solidFill>
                <a:latin typeface="Calibri"/>
                <a:cs typeface="Calibri"/>
              </a:rPr>
              <a:t>(mAP@.5:.95)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71357" y="4438905"/>
            <a:ext cx="245791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  <a:tabLst>
                <a:tab pos="1907269" algn="l"/>
              </a:tabLst>
            </a:pP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25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1	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28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910912" y="4408348"/>
            <a:ext cx="63978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12%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244513" y="5166666"/>
            <a:ext cx="6900746" cy="98748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356499" indent="-343767" defTabSz="916712">
              <a:lnSpc>
                <a:spcPts val="3830"/>
              </a:lnSpc>
              <a:spcBef>
                <a:spcPts val="100"/>
              </a:spcBef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results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3208" spc="-25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based on</a:t>
            </a:r>
            <a:r>
              <a:rPr sz="3208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spc="-20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356499" indent="-343767" defTabSz="916712">
              <a:lnSpc>
                <a:spcPts val="3830"/>
              </a:lnSpc>
              <a:buFont typeface="Arial"/>
              <a:buChar char="•"/>
              <a:tabLst>
                <a:tab pos="355862" algn="l"/>
                <a:tab pos="356499" algn="l"/>
              </a:tabLst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3208" spc="-10" dirty="0">
                <a:solidFill>
                  <a:prstClr val="black"/>
                </a:solidFill>
                <a:latin typeface="Calibri"/>
                <a:cs typeface="Calibri"/>
              </a:rPr>
              <a:t>features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3208" spc="-5" dirty="0">
                <a:solidFill>
                  <a:srgbClr val="C00000"/>
                </a:solidFill>
                <a:latin typeface="Calibri"/>
                <a:cs typeface="Calibri"/>
              </a:rPr>
              <a:t>well</a:t>
            </a:r>
            <a:r>
              <a:rPr sz="3208" spc="-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8" spc="-25" dirty="0">
                <a:solidFill>
                  <a:srgbClr val="C00000"/>
                </a:solidFill>
                <a:latin typeface="Calibri"/>
                <a:cs typeface="Calibri"/>
              </a:rPr>
              <a:t>transferrable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710818" y="2896621"/>
            <a:ext cx="3373981" cy="1018560"/>
          </a:xfrm>
          <a:custGeom>
            <a:avLst/>
            <a:gdLst/>
            <a:ahLst/>
            <a:cxnLst/>
            <a:rect l="l" t="t" r="r" b="b"/>
            <a:pathLst>
              <a:path w="3365500" h="1016000">
                <a:moveTo>
                  <a:pt x="0" y="508000"/>
                </a:moveTo>
                <a:lnTo>
                  <a:pt x="5866" y="465279"/>
                </a:lnTo>
                <a:lnTo>
                  <a:pt x="23152" y="423538"/>
                </a:lnTo>
                <a:lnTo>
                  <a:pt x="51392" y="382917"/>
                </a:lnTo>
                <a:lnTo>
                  <a:pt x="90118" y="343557"/>
                </a:lnTo>
                <a:lnTo>
                  <a:pt x="138863" y="305600"/>
                </a:lnTo>
                <a:lnTo>
                  <a:pt x="197160" y="269186"/>
                </a:lnTo>
                <a:lnTo>
                  <a:pt x="264541" y="234457"/>
                </a:lnTo>
                <a:lnTo>
                  <a:pt x="301492" y="217768"/>
                </a:lnTo>
                <a:lnTo>
                  <a:pt x="340539" y="201553"/>
                </a:lnTo>
                <a:lnTo>
                  <a:pt x="381624" y="185830"/>
                </a:lnTo>
                <a:lnTo>
                  <a:pt x="424687" y="170616"/>
                </a:lnTo>
                <a:lnTo>
                  <a:pt x="469671" y="155930"/>
                </a:lnTo>
                <a:lnTo>
                  <a:pt x="516518" y="141787"/>
                </a:lnTo>
                <a:lnTo>
                  <a:pt x="565168" y="128207"/>
                </a:lnTo>
                <a:lnTo>
                  <a:pt x="615564" y="115207"/>
                </a:lnTo>
                <a:lnTo>
                  <a:pt x="667647" y="102804"/>
                </a:lnTo>
                <a:lnTo>
                  <a:pt x="721358" y="91016"/>
                </a:lnTo>
                <a:lnTo>
                  <a:pt x="776640" y="79861"/>
                </a:lnTo>
                <a:lnTo>
                  <a:pt x="833433" y="69356"/>
                </a:lnTo>
                <a:lnTo>
                  <a:pt x="891680" y="59520"/>
                </a:lnTo>
                <a:lnTo>
                  <a:pt x="951322" y="50369"/>
                </a:lnTo>
                <a:lnTo>
                  <a:pt x="1012301" y="41921"/>
                </a:lnTo>
                <a:lnTo>
                  <a:pt x="1074557" y="34194"/>
                </a:lnTo>
                <a:lnTo>
                  <a:pt x="1138034" y="27205"/>
                </a:lnTo>
                <a:lnTo>
                  <a:pt x="1202672" y="20973"/>
                </a:lnTo>
                <a:lnTo>
                  <a:pt x="1268413" y="15514"/>
                </a:lnTo>
                <a:lnTo>
                  <a:pt x="1335198" y="10847"/>
                </a:lnTo>
                <a:lnTo>
                  <a:pt x="1402970" y="6989"/>
                </a:lnTo>
                <a:lnTo>
                  <a:pt x="1471669" y="3958"/>
                </a:lnTo>
                <a:lnTo>
                  <a:pt x="1541238" y="1770"/>
                </a:lnTo>
                <a:lnTo>
                  <a:pt x="1611617" y="445"/>
                </a:lnTo>
                <a:lnTo>
                  <a:pt x="1682750" y="0"/>
                </a:lnTo>
                <a:lnTo>
                  <a:pt x="1753882" y="445"/>
                </a:lnTo>
                <a:lnTo>
                  <a:pt x="1824261" y="1770"/>
                </a:lnTo>
                <a:lnTo>
                  <a:pt x="1893830" y="3958"/>
                </a:lnTo>
                <a:lnTo>
                  <a:pt x="1962529" y="6989"/>
                </a:lnTo>
                <a:lnTo>
                  <a:pt x="2030301" y="10847"/>
                </a:lnTo>
                <a:lnTo>
                  <a:pt x="2097086" y="15514"/>
                </a:lnTo>
                <a:lnTo>
                  <a:pt x="2162827" y="20973"/>
                </a:lnTo>
                <a:lnTo>
                  <a:pt x="2227465" y="27205"/>
                </a:lnTo>
                <a:lnTo>
                  <a:pt x="2290942" y="34194"/>
                </a:lnTo>
                <a:lnTo>
                  <a:pt x="2353198" y="41921"/>
                </a:lnTo>
                <a:lnTo>
                  <a:pt x="2414177" y="50369"/>
                </a:lnTo>
                <a:lnTo>
                  <a:pt x="2473819" y="59520"/>
                </a:lnTo>
                <a:lnTo>
                  <a:pt x="2532066" y="69356"/>
                </a:lnTo>
                <a:lnTo>
                  <a:pt x="2588859" y="79861"/>
                </a:lnTo>
                <a:lnTo>
                  <a:pt x="2644141" y="91016"/>
                </a:lnTo>
                <a:lnTo>
                  <a:pt x="2697852" y="102804"/>
                </a:lnTo>
                <a:lnTo>
                  <a:pt x="2749935" y="115207"/>
                </a:lnTo>
                <a:lnTo>
                  <a:pt x="2800331" y="128207"/>
                </a:lnTo>
                <a:lnTo>
                  <a:pt x="2848981" y="141787"/>
                </a:lnTo>
                <a:lnTo>
                  <a:pt x="2895828" y="155930"/>
                </a:lnTo>
                <a:lnTo>
                  <a:pt x="2940812" y="170616"/>
                </a:lnTo>
                <a:lnTo>
                  <a:pt x="2983875" y="185830"/>
                </a:lnTo>
                <a:lnTo>
                  <a:pt x="3024960" y="201553"/>
                </a:lnTo>
                <a:lnTo>
                  <a:pt x="3064007" y="217768"/>
                </a:lnTo>
                <a:lnTo>
                  <a:pt x="3100958" y="234457"/>
                </a:lnTo>
                <a:lnTo>
                  <a:pt x="3135755" y="251602"/>
                </a:lnTo>
                <a:lnTo>
                  <a:pt x="3198652" y="287191"/>
                </a:lnTo>
                <a:lnTo>
                  <a:pt x="3252231" y="324394"/>
                </a:lnTo>
                <a:lnTo>
                  <a:pt x="3296025" y="363070"/>
                </a:lnTo>
                <a:lnTo>
                  <a:pt x="3329567" y="403078"/>
                </a:lnTo>
                <a:lnTo>
                  <a:pt x="3352389" y="444277"/>
                </a:lnTo>
                <a:lnTo>
                  <a:pt x="3364023" y="486526"/>
                </a:lnTo>
                <a:lnTo>
                  <a:pt x="3365500" y="508000"/>
                </a:lnTo>
                <a:lnTo>
                  <a:pt x="3364023" y="529473"/>
                </a:lnTo>
                <a:lnTo>
                  <a:pt x="3352389" y="571722"/>
                </a:lnTo>
                <a:lnTo>
                  <a:pt x="3329567" y="612921"/>
                </a:lnTo>
                <a:lnTo>
                  <a:pt x="3296025" y="652929"/>
                </a:lnTo>
                <a:lnTo>
                  <a:pt x="3252231" y="691605"/>
                </a:lnTo>
                <a:lnTo>
                  <a:pt x="3198652" y="728808"/>
                </a:lnTo>
                <a:lnTo>
                  <a:pt x="3135755" y="764397"/>
                </a:lnTo>
                <a:lnTo>
                  <a:pt x="3100958" y="781542"/>
                </a:lnTo>
                <a:lnTo>
                  <a:pt x="3064007" y="798231"/>
                </a:lnTo>
                <a:lnTo>
                  <a:pt x="3024960" y="814446"/>
                </a:lnTo>
                <a:lnTo>
                  <a:pt x="2983875" y="830169"/>
                </a:lnTo>
                <a:lnTo>
                  <a:pt x="2940812" y="845383"/>
                </a:lnTo>
                <a:lnTo>
                  <a:pt x="2895828" y="860069"/>
                </a:lnTo>
                <a:lnTo>
                  <a:pt x="2848981" y="874212"/>
                </a:lnTo>
                <a:lnTo>
                  <a:pt x="2800331" y="887792"/>
                </a:lnTo>
                <a:lnTo>
                  <a:pt x="2749935" y="900792"/>
                </a:lnTo>
                <a:lnTo>
                  <a:pt x="2697852" y="913195"/>
                </a:lnTo>
                <a:lnTo>
                  <a:pt x="2644141" y="924983"/>
                </a:lnTo>
                <a:lnTo>
                  <a:pt x="2588859" y="936138"/>
                </a:lnTo>
                <a:lnTo>
                  <a:pt x="2532066" y="946643"/>
                </a:lnTo>
                <a:lnTo>
                  <a:pt x="2473819" y="956479"/>
                </a:lnTo>
                <a:lnTo>
                  <a:pt x="2414177" y="965630"/>
                </a:lnTo>
                <a:lnTo>
                  <a:pt x="2353198" y="974078"/>
                </a:lnTo>
                <a:lnTo>
                  <a:pt x="2290942" y="981805"/>
                </a:lnTo>
                <a:lnTo>
                  <a:pt x="2227465" y="988794"/>
                </a:lnTo>
                <a:lnTo>
                  <a:pt x="2162827" y="995026"/>
                </a:lnTo>
                <a:lnTo>
                  <a:pt x="2097086" y="1000485"/>
                </a:lnTo>
                <a:lnTo>
                  <a:pt x="2030301" y="1005152"/>
                </a:lnTo>
                <a:lnTo>
                  <a:pt x="1962529" y="1009010"/>
                </a:lnTo>
                <a:lnTo>
                  <a:pt x="1893830" y="1012041"/>
                </a:lnTo>
                <a:lnTo>
                  <a:pt x="1824261" y="1014229"/>
                </a:lnTo>
                <a:lnTo>
                  <a:pt x="1753882" y="1015554"/>
                </a:lnTo>
                <a:lnTo>
                  <a:pt x="1682750" y="1016000"/>
                </a:lnTo>
                <a:lnTo>
                  <a:pt x="1611617" y="1015554"/>
                </a:lnTo>
                <a:lnTo>
                  <a:pt x="1541238" y="1014229"/>
                </a:lnTo>
                <a:lnTo>
                  <a:pt x="1471669" y="1012041"/>
                </a:lnTo>
                <a:lnTo>
                  <a:pt x="1402970" y="1009010"/>
                </a:lnTo>
                <a:lnTo>
                  <a:pt x="1335198" y="1005152"/>
                </a:lnTo>
                <a:lnTo>
                  <a:pt x="1268413" y="1000485"/>
                </a:lnTo>
                <a:lnTo>
                  <a:pt x="1202672" y="995026"/>
                </a:lnTo>
                <a:lnTo>
                  <a:pt x="1138034" y="988794"/>
                </a:lnTo>
                <a:lnTo>
                  <a:pt x="1074557" y="981805"/>
                </a:lnTo>
                <a:lnTo>
                  <a:pt x="1012301" y="974078"/>
                </a:lnTo>
                <a:lnTo>
                  <a:pt x="951322" y="965630"/>
                </a:lnTo>
                <a:lnTo>
                  <a:pt x="891680" y="956479"/>
                </a:lnTo>
                <a:lnTo>
                  <a:pt x="833433" y="946643"/>
                </a:lnTo>
                <a:lnTo>
                  <a:pt x="776640" y="936138"/>
                </a:lnTo>
                <a:lnTo>
                  <a:pt x="721358" y="924983"/>
                </a:lnTo>
                <a:lnTo>
                  <a:pt x="667647" y="913195"/>
                </a:lnTo>
                <a:lnTo>
                  <a:pt x="615564" y="900792"/>
                </a:lnTo>
                <a:lnTo>
                  <a:pt x="565168" y="887792"/>
                </a:lnTo>
                <a:lnTo>
                  <a:pt x="516518" y="874212"/>
                </a:lnTo>
                <a:lnTo>
                  <a:pt x="469671" y="860069"/>
                </a:lnTo>
                <a:lnTo>
                  <a:pt x="424687" y="845383"/>
                </a:lnTo>
                <a:lnTo>
                  <a:pt x="381624" y="830169"/>
                </a:lnTo>
                <a:lnTo>
                  <a:pt x="340539" y="814446"/>
                </a:lnTo>
                <a:lnTo>
                  <a:pt x="301492" y="798231"/>
                </a:lnTo>
                <a:lnTo>
                  <a:pt x="264541" y="781542"/>
                </a:lnTo>
                <a:lnTo>
                  <a:pt x="229744" y="764397"/>
                </a:lnTo>
                <a:lnTo>
                  <a:pt x="166847" y="728808"/>
                </a:lnTo>
                <a:lnTo>
                  <a:pt x="113268" y="691605"/>
                </a:lnTo>
                <a:lnTo>
                  <a:pt x="69474" y="652929"/>
                </a:lnTo>
                <a:lnTo>
                  <a:pt x="35932" y="612921"/>
                </a:lnTo>
                <a:lnTo>
                  <a:pt x="13111" y="571722"/>
                </a:lnTo>
                <a:lnTo>
                  <a:pt x="1476" y="529473"/>
                </a:lnTo>
                <a:lnTo>
                  <a:pt x="0" y="508000"/>
                </a:lnTo>
                <a:close/>
              </a:path>
            </a:pathLst>
          </a:custGeom>
          <a:ln w="635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33161" y="2272097"/>
            <a:ext cx="2534306" cy="1112840"/>
          </a:xfrm>
          <a:prstGeom prst="rect">
            <a:avLst/>
          </a:prstGeom>
        </p:spPr>
        <p:txBody>
          <a:bodyPr vert="horz" wrap="square" lIns="0" tIns="190980" rIns="0" bIns="0" rtlCol="0">
            <a:spAutoFit/>
          </a:bodyPr>
          <a:lstStyle/>
          <a:p>
            <a:pPr marL="50928" defTabSz="916712">
              <a:spcBef>
                <a:spcPts val="1504"/>
              </a:spcBef>
              <a:tabLst>
                <a:tab pos="2021858" algn="l"/>
              </a:tabLst>
            </a:pP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12.0	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9.0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50928" defTabSz="916712">
              <a:spcBef>
                <a:spcPts val="1404"/>
              </a:spcBef>
              <a:tabLst>
                <a:tab pos="1945465" algn="l"/>
              </a:tabLst>
            </a:pPr>
            <a:r>
              <a:rPr sz="3609" spc="-22" baseline="-21990" dirty="0">
                <a:solidFill>
                  <a:prstClr val="black"/>
                </a:solidFill>
                <a:latin typeface="Calibri"/>
                <a:cs typeface="Calibri"/>
              </a:rPr>
              <a:t>53.6</a:t>
            </a:r>
            <a:r>
              <a:rPr sz="3609" spc="495" baseline="-219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b="1" spc="5" dirty="0">
                <a:solidFill>
                  <a:srgbClr val="FF0000"/>
                </a:solidFill>
                <a:latin typeface="Calibri"/>
                <a:cs typeface="Calibri"/>
              </a:rPr>
              <a:t>absolute	</a:t>
            </a:r>
            <a:r>
              <a:rPr sz="3609" spc="-22" baseline="-21990" dirty="0">
                <a:solidFill>
                  <a:prstClr val="black"/>
                </a:solidFill>
                <a:latin typeface="Calibri"/>
                <a:cs typeface="Calibri"/>
              </a:rPr>
              <a:t>62.1</a:t>
            </a:r>
            <a:endParaRPr sz="3609" baseline="-219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71357" y="3319654"/>
            <a:ext cx="2457913" cy="849609"/>
          </a:xfrm>
          <a:prstGeom prst="rect">
            <a:avLst/>
          </a:prstGeom>
        </p:spPr>
        <p:txBody>
          <a:bodyPr vert="horz" wrap="square" lIns="0" tIns="57294" rIns="0" bIns="0" rtlCol="0">
            <a:spAutoFit/>
          </a:bodyPr>
          <a:lstStyle/>
          <a:p>
            <a:pPr marR="12732" algn="ctr" defTabSz="916712">
              <a:spcBef>
                <a:spcPts val="451"/>
              </a:spcBef>
            </a:pPr>
            <a:r>
              <a:rPr sz="2406" b="1" spc="-25" dirty="0">
                <a:solidFill>
                  <a:srgbClr val="FF0000"/>
                </a:solidFill>
                <a:latin typeface="Calibri"/>
                <a:cs typeface="Calibri"/>
              </a:rPr>
              <a:t>8.5%</a:t>
            </a:r>
            <a:r>
              <a:rPr sz="2406" b="1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6" b="1" spc="-5" dirty="0">
                <a:solidFill>
                  <a:srgbClr val="FF0000"/>
                </a:solidFill>
                <a:latin typeface="Calibri"/>
                <a:cs typeface="Calibri"/>
              </a:rPr>
              <a:t>better!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916712">
              <a:spcBef>
                <a:spcPts val="356"/>
              </a:spcBef>
              <a:tabLst>
                <a:tab pos="1894537" algn="l"/>
              </a:tabLst>
            </a:pP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33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5	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37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3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8335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5375452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Object </a:t>
            </a:r>
            <a:r>
              <a:rPr sz="4411" dirty="0"/>
              <a:t>Detection</a:t>
            </a:r>
            <a:r>
              <a:rPr sz="4411" spc="-190" dirty="0"/>
              <a:t> </a:t>
            </a:r>
            <a:r>
              <a:rPr sz="4411" spc="15" dirty="0"/>
              <a:t>(brief)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4" y="1787027"/>
            <a:ext cx="5556246" cy="50651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241910" indent="-229177" defTabSz="916712">
              <a:spcBef>
                <a:spcPts val="100"/>
              </a:spcBef>
              <a:buFont typeface="Arial"/>
              <a:buChar char="•"/>
              <a:tabLst>
                <a:tab pos="241910" algn="l"/>
              </a:tabLst>
            </a:pPr>
            <a:r>
              <a:rPr sz="3208" dirty="0">
                <a:solidFill>
                  <a:prstClr val="black"/>
                </a:solidFill>
                <a:latin typeface="Calibri"/>
                <a:cs typeface="Calibri"/>
              </a:rPr>
              <a:t>Simply </a:t>
            </a:r>
            <a:r>
              <a:rPr sz="3208" spc="-10" dirty="0">
                <a:solidFill>
                  <a:prstClr val="black"/>
                </a:solidFill>
                <a:latin typeface="Calibri"/>
                <a:cs typeface="Calibri"/>
              </a:rPr>
              <a:t>“Faster </a:t>
            </a:r>
            <a:r>
              <a:rPr sz="3208" dirty="0">
                <a:solidFill>
                  <a:prstClr val="black"/>
                </a:solidFill>
                <a:latin typeface="Calibri"/>
                <a:cs typeface="Calibri"/>
              </a:rPr>
              <a:t>R-CNN +</a:t>
            </a:r>
            <a:r>
              <a:rPr sz="3208" spc="-20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spc="10" dirty="0">
                <a:solidFill>
                  <a:prstClr val="black"/>
                </a:solidFill>
                <a:latin typeface="Calibri"/>
                <a:cs typeface="Calibri"/>
              </a:rPr>
              <a:t>ResNet”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8885" y="5065309"/>
            <a:ext cx="3584081" cy="1106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4716" y="5864269"/>
            <a:ext cx="472357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b="1" spc="-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4" b="1" spc="-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4" b="1" spc="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4" b="1" spc="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4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55362" y="4558149"/>
            <a:ext cx="2056219" cy="1241370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1" y="0"/>
                </a:lnTo>
                <a:lnTo>
                  <a:pt x="2051051" y="1238248"/>
                </a:lnTo>
                <a:lnTo>
                  <a:pt x="0" y="12382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11582" y="4144357"/>
            <a:ext cx="413790" cy="1655161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48" y="0"/>
                </a:moveTo>
                <a:lnTo>
                  <a:pt x="0" y="412751"/>
                </a:lnTo>
                <a:lnTo>
                  <a:pt x="0" y="1651000"/>
                </a:lnTo>
                <a:lnTo>
                  <a:pt x="412748" y="1238251"/>
                </a:lnTo>
                <a:lnTo>
                  <a:pt x="412748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55362" y="4144358"/>
            <a:ext cx="2470008" cy="413790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1" y="0"/>
                </a:lnTo>
                <a:lnTo>
                  <a:pt x="0" y="412751"/>
                </a:lnTo>
                <a:lnTo>
                  <a:pt x="2051051" y="412751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55362" y="4144357"/>
            <a:ext cx="2470008" cy="1655161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0" y="0"/>
                </a:lnTo>
                <a:lnTo>
                  <a:pt x="2463800" y="0"/>
                </a:lnTo>
                <a:lnTo>
                  <a:pt x="2463800" y="1238251"/>
                </a:lnTo>
                <a:lnTo>
                  <a:pt x="2051052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55362" y="4144358"/>
            <a:ext cx="2470008" cy="413790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2" y="412751"/>
                </a:lnTo>
                <a:lnTo>
                  <a:pt x="24638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11582" y="4558149"/>
            <a:ext cx="0" cy="1241370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8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2216" y="4997805"/>
            <a:ext cx="495275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75778" y="4055234"/>
            <a:ext cx="292836" cy="318300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75778" y="4055234"/>
            <a:ext cx="292836" cy="318300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89048" y="3272215"/>
            <a:ext cx="2520937" cy="789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76316" y="3259483"/>
            <a:ext cx="2546401" cy="802117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8" y="0"/>
                </a:lnTo>
                <a:lnTo>
                  <a:pt x="0" y="800100"/>
                </a:lnTo>
                <a:lnTo>
                  <a:pt x="1846671" y="800100"/>
                </a:lnTo>
                <a:lnTo>
                  <a:pt x="1859590" y="785191"/>
                </a:lnTo>
                <a:lnTo>
                  <a:pt x="43022" y="785191"/>
                </a:lnTo>
                <a:lnTo>
                  <a:pt x="708221" y="14908"/>
                </a:lnTo>
                <a:lnTo>
                  <a:pt x="2527080" y="14908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80" y="14908"/>
                </a:moveTo>
                <a:lnTo>
                  <a:pt x="2496977" y="14908"/>
                </a:lnTo>
                <a:lnTo>
                  <a:pt x="1831779" y="785191"/>
                </a:lnTo>
                <a:lnTo>
                  <a:pt x="1859590" y="785191"/>
                </a:lnTo>
                <a:lnTo>
                  <a:pt x="2527080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26204" y="3755016"/>
            <a:ext cx="1305030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feature</a:t>
            </a:r>
            <a:r>
              <a:rPr sz="2005" spc="-1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map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875972" y="3055334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251475" y="156025"/>
                </a:moveTo>
                <a:lnTo>
                  <a:pt x="53314" y="156025"/>
                </a:lnTo>
                <a:lnTo>
                  <a:pt x="340366" y="465848"/>
                </a:lnTo>
                <a:lnTo>
                  <a:pt x="446995" y="367055"/>
                </a:lnTo>
                <a:lnTo>
                  <a:pt x="251475" y="156025"/>
                </a:lnTo>
                <a:close/>
              </a:path>
              <a:path w="447040" h="466089">
                <a:moveTo>
                  <a:pt x="7837" y="0"/>
                </a:moveTo>
                <a:lnTo>
                  <a:pt x="0" y="205422"/>
                </a:lnTo>
                <a:lnTo>
                  <a:pt x="53314" y="156025"/>
                </a:lnTo>
                <a:lnTo>
                  <a:pt x="251475" y="156025"/>
                </a:lnTo>
                <a:lnTo>
                  <a:pt x="159943" y="57233"/>
                </a:lnTo>
                <a:lnTo>
                  <a:pt x="213258" y="7837"/>
                </a:lnTo>
                <a:lnTo>
                  <a:pt x="78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875972" y="3055334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0" y="205421"/>
                </a:moveTo>
                <a:lnTo>
                  <a:pt x="7836" y="0"/>
                </a:lnTo>
                <a:lnTo>
                  <a:pt x="213258" y="7837"/>
                </a:lnTo>
                <a:lnTo>
                  <a:pt x="159943" y="57232"/>
                </a:lnTo>
                <a:lnTo>
                  <a:pt x="446995" y="367055"/>
                </a:lnTo>
                <a:lnTo>
                  <a:pt x="340366" y="465847"/>
                </a:lnTo>
                <a:lnTo>
                  <a:pt x="53314" y="156025"/>
                </a:lnTo>
                <a:lnTo>
                  <a:pt x="0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2847" y="2959441"/>
            <a:ext cx="2135157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Region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Proposal</a:t>
            </a:r>
            <a:r>
              <a:rPr sz="2005" spc="-2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041312" y="2151799"/>
            <a:ext cx="2533669" cy="802117"/>
          </a:xfrm>
          <a:custGeom>
            <a:avLst/>
            <a:gdLst/>
            <a:ahLst/>
            <a:cxnLst/>
            <a:rect l="l" t="t" r="r" b="b"/>
            <a:pathLst>
              <a:path w="2527300" h="800100">
                <a:moveTo>
                  <a:pt x="2527300" y="0"/>
                </a:moveTo>
                <a:lnTo>
                  <a:pt x="693155" y="0"/>
                </a:lnTo>
                <a:lnTo>
                  <a:pt x="0" y="800100"/>
                </a:lnTo>
                <a:lnTo>
                  <a:pt x="1837437" y="800100"/>
                </a:lnTo>
                <a:lnTo>
                  <a:pt x="1850291" y="785191"/>
                </a:lnTo>
                <a:lnTo>
                  <a:pt x="42807" y="785191"/>
                </a:lnTo>
                <a:lnTo>
                  <a:pt x="704679" y="14908"/>
                </a:lnTo>
                <a:lnTo>
                  <a:pt x="2514445" y="14908"/>
                </a:lnTo>
                <a:lnTo>
                  <a:pt x="2527300" y="0"/>
                </a:lnTo>
                <a:close/>
              </a:path>
              <a:path w="2527300" h="800100">
                <a:moveTo>
                  <a:pt x="2514445" y="14908"/>
                </a:moveTo>
                <a:lnTo>
                  <a:pt x="2484492" y="14908"/>
                </a:lnTo>
                <a:lnTo>
                  <a:pt x="1822620" y="785191"/>
                </a:lnTo>
                <a:lnTo>
                  <a:pt x="1850291" y="785191"/>
                </a:lnTo>
                <a:lnTo>
                  <a:pt x="2514445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19559" y="2571955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219559" y="2571955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072605" y="2240923"/>
            <a:ext cx="547476" cy="178248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3" y="0"/>
                </a:lnTo>
                <a:lnTo>
                  <a:pt x="0" y="177800"/>
                </a:lnTo>
                <a:lnTo>
                  <a:pt x="396416" y="177800"/>
                </a:lnTo>
                <a:lnTo>
                  <a:pt x="400733" y="172671"/>
                </a:lnTo>
                <a:lnTo>
                  <a:pt x="11513" y="172671"/>
                </a:lnTo>
                <a:lnTo>
                  <a:pt x="152974" y="5128"/>
                </a:lnTo>
                <a:lnTo>
                  <a:pt x="541782" y="5128"/>
                </a:lnTo>
                <a:lnTo>
                  <a:pt x="546100" y="0"/>
                </a:lnTo>
                <a:close/>
              </a:path>
              <a:path w="546100" h="177800">
                <a:moveTo>
                  <a:pt x="541782" y="5128"/>
                </a:moveTo>
                <a:lnTo>
                  <a:pt x="534586" y="5128"/>
                </a:lnTo>
                <a:lnTo>
                  <a:pt x="393125" y="172671"/>
                </a:lnTo>
                <a:lnTo>
                  <a:pt x="400733" y="172671"/>
                </a:lnTo>
                <a:lnTo>
                  <a:pt x="541782" y="512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072605" y="2240923"/>
            <a:ext cx="547476" cy="178248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3" y="0"/>
                </a:lnTo>
                <a:lnTo>
                  <a:pt x="0" y="177800"/>
                </a:lnTo>
                <a:lnTo>
                  <a:pt x="396416" y="177800"/>
                </a:lnTo>
                <a:lnTo>
                  <a:pt x="400733" y="172671"/>
                </a:lnTo>
                <a:lnTo>
                  <a:pt x="11513" y="172671"/>
                </a:lnTo>
                <a:lnTo>
                  <a:pt x="152974" y="5128"/>
                </a:lnTo>
                <a:lnTo>
                  <a:pt x="541782" y="5128"/>
                </a:lnTo>
                <a:lnTo>
                  <a:pt x="546100" y="0"/>
                </a:lnTo>
                <a:close/>
              </a:path>
              <a:path w="546100" h="177800">
                <a:moveTo>
                  <a:pt x="541782" y="5128"/>
                </a:moveTo>
                <a:lnTo>
                  <a:pt x="534586" y="5128"/>
                </a:lnTo>
                <a:lnTo>
                  <a:pt x="393125" y="172671"/>
                </a:lnTo>
                <a:lnTo>
                  <a:pt x="400733" y="172671"/>
                </a:lnTo>
                <a:lnTo>
                  <a:pt x="541782" y="512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289048" y="2431903"/>
            <a:ext cx="891241" cy="280104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1" y="0"/>
                </a:lnTo>
                <a:lnTo>
                  <a:pt x="0" y="279400"/>
                </a:lnTo>
                <a:lnTo>
                  <a:pt x="645798" y="279400"/>
                </a:lnTo>
                <a:lnTo>
                  <a:pt x="652952" y="271181"/>
                </a:lnTo>
                <a:lnTo>
                  <a:pt x="21362" y="271181"/>
                </a:lnTo>
                <a:lnTo>
                  <a:pt x="251418" y="8218"/>
                </a:lnTo>
                <a:lnTo>
                  <a:pt x="881846" y="8218"/>
                </a:lnTo>
                <a:lnTo>
                  <a:pt x="889000" y="0"/>
                </a:lnTo>
                <a:close/>
              </a:path>
              <a:path w="889000" h="279400">
                <a:moveTo>
                  <a:pt x="881846" y="8218"/>
                </a:moveTo>
                <a:lnTo>
                  <a:pt x="867637" y="8218"/>
                </a:lnTo>
                <a:lnTo>
                  <a:pt x="637581" y="271181"/>
                </a:lnTo>
                <a:lnTo>
                  <a:pt x="652952" y="271181"/>
                </a:lnTo>
                <a:lnTo>
                  <a:pt x="881846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289048" y="2431903"/>
            <a:ext cx="891241" cy="280104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1" y="0"/>
                </a:lnTo>
                <a:lnTo>
                  <a:pt x="0" y="279400"/>
                </a:lnTo>
                <a:lnTo>
                  <a:pt x="645798" y="279400"/>
                </a:lnTo>
                <a:lnTo>
                  <a:pt x="652952" y="271181"/>
                </a:lnTo>
                <a:lnTo>
                  <a:pt x="21362" y="271181"/>
                </a:lnTo>
                <a:lnTo>
                  <a:pt x="251418" y="8218"/>
                </a:lnTo>
                <a:lnTo>
                  <a:pt x="881846" y="8218"/>
                </a:lnTo>
                <a:lnTo>
                  <a:pt x="889000" y="0"/>
                </a:lnTo>
                <a:close/>
              </a:path>
              <a:path w="889000" h="279400">
                <a:moveTo>
                  <a:pt x="881846" y="8218"/>
                </a:moveTo>
                <a:lnTo>
                  <a:pt x="867637" y="8218"/>
                </a:lnTo>
                <a:lnTo>
                  <a:pt x="637581" y="271181"/>
                </a:lnTo>
                <a:lnTo>
                  <a:pt x="652952" y="271181"/>
                </a:lnTo>
                <a:lnTo>
                  <a:pt x="881846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87619" y="1804633"/>
            <a:ext cx="1067579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4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spc="45" dirty="0">
                <a:solidFill>
                  <a:prstClr val="black"/>
                </a:solidFill>
                <a:latin typeface="Calibri"/>
                <a:cs typeface="Calibri"/>
              </a:rPr>
              <a:t>opo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005" spc="4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01780" y="929526"/>
            <a:ext cx="2520937" cy="789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289048" y="916794"/>
            <a:ext cx="2546401" cy="802117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8" y="0"/>
                </a:lnTo>
                <a:lnTo>
                  <a:pt x="0" y="800100"/>
                </a:lnTo>
                <a:lnTo>
                  <a:pt x="1846671" y="800100"/>
                </a:lnTo>
                <a:lnTo>
                  <a:pt x="1859590" y="785191"/>
                </a:lnTo>
                <a:lnTo>
                  <a:pt x="43022" y="785191"/>
                </a:lnTo>
                <a:lnTo>
                  <a:pt x="708221" y="14908"/>
                </a:lnTo>
                <a:lnTo>
                  <a:pt x="2527080" y="14908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80" y="14908"/>
                </a:moveTo>
                <a:lnTo>
                  <a:pt x="2496977" y="14908"/>
                </a:lnTo>
                <a:lnTo>
                  <a:pt x="1831779" y="785191"/>
                </a:lnTo>
                <a:lnTo>
                  <a:pt x="1859590" y="785191"/>
                </a:lnTo>
                <a:lnTo>
                  <a:pt x="2527080" y="1490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467296" y="1336951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467296" y="1336951"/>
            <a:ext cx="993096" cy="305568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4" y="0"/>
                </a:lnTo>
                <a:lnTo>
                  <a:pt x="0" y="304800"/>
                </a:lnTo>
                <a:lnTo>
                  <a:pt x="718475" y="304800"/>
                </a:lnTo>
                <a:lnTo>
                  <a:pt x="725751" y="296650"/>
                </a:lnTo>
                <a:lnTo>
                  <a:pt x="23230" y="296650"/>
                </a:lnTo>
                <a:lnTo>
                  <a:pt x="278762" y="8149"/>
                </a:lnTo>
                <a:lnTo>
                  <a:pt x="983324" y="8149"/>
                </a:lnTo>
                <a:lnTo>
                  <a:pt x="990600" y="0"/>
                </a:lnTo>
                <a:close/>
              </a:path>
              <a:path w="990600" h="304800">
                <a:moveTo>
                  <a:pt x="983324" y="8149"/>
                </a:moveTo>
                <a:lnTo>
                  <a:pt x="967369" y="8149"/>
                </a:lnTo>
                <a:lnTo>
                  <a:pt x="711837" y="296650"/>
                </a:lnTo>
                <a:lnTo>
                  <a:pt x="725751" y="296650"/>
                </a:lnTo>
                <a:lnTo>
                  <a:pt x="983324" y="814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320340" y="1018651"/>
            <a:ext cx="547476" cy="165516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3" y="0"/>
                </a:lnTo>
                <a:lnTo>
                  <a:pt x="0" y="165100"/>
                </a:lnTo>
                <a:lnTo>
                  <a:pt x="396416" y="165100"/>
                </a:lnTo>
                <a:lnTo>
                  <a:pt x="400734" y="160337"/>
                </a:lnTo>
                <a:lnTo>
                  <a:pt x="11513" y="160337"/>
                </a:lnTo>
                <a:lnTo>
                  <a:pt x="152974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6" y="4762"/>
                </a:lnTo>
                <a:lnTo>
                  <a:pt x="393125" y="160337"/>
                </a:lnTo>
                <a:lnTo>
                  <a:pt x="400734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320340" y="1018651"/>
            <a:ext cx="547476" cy="165516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3" y="0"/>
                </a:lnTo>
                <a:lnTo>
                  <a:pt x="0" y="165100"/>
                </a:lnTo>
                <a:lnTo>
                  <a:pt x="396416" y="165100"/>
                </a:lnTo>
                <a:lnTo>
                  <a:pt x="400734" y="160337"/>
                </a:lnTo>
                <a:lnTo>
                  <a:pt x="11513" y="160337"/>
                </a:lnTo>
                <a:lnTo>
                  <a:pt x="152974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6" y="4762"/>
                </a:lnTo>
                <a:lnTo>
                  <a:pt x="393125" y="160337"/>
                </a:lnTo>
                <a:lnTo>
                  <a:pt x="400734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536783" y="1196899"/>
            <a:ext cx="903973" cy="280104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5" y="0"/>
                </a:lnTo>
                <a:lnTo>
                  <a:pt x="0" y="279400"/>
                </a:lnTo>
                <a:lnTo>
                  <a:pt x="655024" y="279400"/>
                </a:lnTo>
                <a:lnTo>
                  <a:pt x="662279" y="271181"/>
                </a:lnTo>
                <a:lnTo>
                  <a:pt x="21667" y="271181"/>
                </a:lnTo>
                <a:lnTo>
                  <a:pt x="255009" y="8218"/>
                </a:lnTo>
                <a:lnTo>
                  <a:pt x="894444" y="8218"/>
                </a:lnTo>
                <a:lnTo>
                  <a:pt x="901700" y="0"/>
                </a:lnTo>
                <a:close/>
              </a:path>
              <a:path w="901700" h="279400">
                <a:moveTo>
                  <a:pt x="894444" y="8218"/>
                </a:moveTo>
                <a:lnTo>
                  <a:pt x="880032" y="8218"/>
                </a:lnTo>
                <a:lnTo>
                  <a:pt x="646690" y="271181"/>
                </a:lnTo>
                <a:lnTo>
                  <a:pt x="662279" y="271181"/>
                </a:lnTo>
                <a:lnTo>
                  <a:pt x="894444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536783" y="1196899"/>
            <a:ext cx="903973" cy="280104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5" y="0"/>
                </a:lnTo>
                <a:lnTo>
                  <a:pt x="0" y="279400"/>
                </a:lnTo>
                <a:lnTo>
                  <a:pt x="655024" y="279400"/>
                </a:lnTo>
                <a:lnTo>
                  <a:pt x="662279" y="271181"/>
                </a:lnTo>
                <a:lnTo>
                  <a:pt x="21667" y="271181"/>
                </a:lnTo>
                <a:lnTo>
                  <a:pt x="255009" y="8218"/>
                </a:lnTo>
                <a:lnTo>
                  <a:pt x="894444" y="8218"/>
                </a:lnTo>
                <a:lnTo>
                  <a:pt x="901700" y="0"/>
                </a:lnTo>
                <a:close/>
              </a:path>
              <a:path w="901700" h="279400">
                <a:moveTo>
                  <a:pt x="894444" y="8218"/>
                </a:moveTo>
                <a:lnTo>
                  <a:pt x="880032" y="8218"/>
                </a:lnTo>
                <a:lnTo>
                  <a:pt x="646690" y="271181"/>
                </a:lnTo>
                <a:lnTo>
                  <a:pt x="662279" y="271181"/>
                </a:lnTo>
                <a:lnTo>
                  <a:pt x="894444" y="8218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950574" y="1916257"/>
            <a:ext cx="280104" cy="1604232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209551" y="139701"/>
                </a:moveTo>
                <a:lnTo>
                  <a:pt x="69848" y="139701"/>
                </a:lnTo>
                <a:lnTo>
                  <a:pt x="69848" y="1600200"/>
                </a:lnTo>
                <a:lnTo>
                  <a:pt x="209551" y="1600200"/>
                </a:lnTo>
                <a:lnTo>
                  <a:pt x="209551" y="139701"/>
                </a:lnTo>
                <a:close/>
              </a:path>
              <a:path w="279400" h="1600200">
                <a:moveTo>
                  <a:pt x="139701" y="0"/>
                </a:moveTo>
                <a:lnTo>
                  <a:pt x="0" y="139701"/>
                </a:lnTo>
                <a:lnTo>
                  <a:pt x="279400" y="139701"/>
                </a:lnTo>
                <a:lnTo>
                  <a:pt x="13970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950574" y="1916257"/>
            <a:ext cx="280104" cy="1604232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1600200"/>
                </a:lnTo>
                <a:lnTo>
                  <a:pt x="69849" y="1600200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830380" y="1880779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39158" y="0"/>
                </a:moveTo>
                <a:lnTo>
                  <a:pt x="233737" y="7837"/>
                </a:lnTo>
                <a:lnTo>
                  <a:pt x="287051" y="57233"/>
                </a:lnTo>
                <a:lnTo>
                  <a:pt x="0" y="367055"/>
                </a:lnTo>
                <a:lnTo>
                  <a:pt x="106629" y="465848"/>
                </a:lnTo>
                <a:lnTo>
                  <a:pt x="393680" y="156025"/>
                </a:lnTo>
                <a:lnTo>
                  <a:pt x="445110" y="156025"/>
                </a:lnTo>
                <a:lnTo>
                  <a:pt x="439158" y="0"/>
                </a:lnTo>
                <a:close/>
              </a:path>
              <a:path w="447040" h="466089">
                <a:moveTo>
                  <a:pt x="445110" y="156025"/>
                </a:moveTo>
                <a:lnTo>
                  <a:pt x="393680" y="156025"/>
                </a:lnTo>
                <a:lnTo>
                  <a:pt x="446995" y="205422"/>
                </a:lnTo>
                <a:lnTo>
                  <a:pt x="445110" y="15602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830378" y="1880780"/>
            <a:ext cx="448167" cy="467265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46995" y="205421"/>
                </a:moveTo>
                <a:lnTo>
                  <a:pt x="439159" y="0"/>
                </a:lnTo>
                <a:lnTo>
                  <a:pt x="233737" y="7837"/>
                </a:lnTo>
                <a:lnTo>
                  <a:pt x="287052" y="57232"/>
                </a:lnTo>
                <a:lnTo>
                  <a:pt x="0" y="367055"/>
                </a:lnTo>
                <a:lnTo>
                  <a:pt x="106629" y="465847"/>
                </a:lnTo>
                <a:lnTo>
                  <a:pt x="393681" y="156025"/>
                </a:lnTo>
                <a:lnTo>
                  <a:pt x="446995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720028" y="536435"/>
            <a:ext cx="942168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classifier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275778" y="706717"/>
            <a:ext cx="292836" cy="496548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219075" y="146050"/>
                </a:moveTo>
                <a:lnTo>
                  <a:pt x="73025" y="146050"/>
                </a:lnTo>
                <a:lnTo>
                  <a:pt x="73025" y="495300"/>
                </a:lnTo>
                <a:lnTo>
                  <a:pt x="219075" y="495300"/>
                </a:lnTo>
                <a:lnTo>
                  <a:pt x="219075" y="146050"/>
                </a:lnTo>
                <a:close/>
              </a:path>
              <a:path w="292100" h="4953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275778" y="706717"/>
            <a:ext cx="292836" cy="496548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495300"/>
                </a:lnTo>
                <a:lnTo>
                  <a:pt x="73025" y="4953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443016" y="1337941"/>
            <a:ext cx="1221636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RoI</a:t>
            </a:r>
            <a:r>
              <a:rPr sz="2005" spc="-2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40" dirty="0">
                <a:solidFill>
                  <a:prstClr val="black"/>
                </a:solidFill>
                <a:latin typeface="Calibri"/>
                <a:cs typeface="Calibri"/>
              </a:rPr>
              <a:t>pooling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4906" y="6379733"/>
            <a:ext cx="10829842" cy="437815"/>
          </a:xfrm>
          <a:prstGeom prst="rect">
            <a:avLst/>
          </a:prstGeom>
        </p:spPr>
        <p:txBody>
          <a:bodyPr vert="horz" wrap="square" lIns="0" tIns="1273" rIns="0" bIns="0" rtlCol="0">
            <a:spAutoFit/>
          </a:bodyPr>
          <a:lstStyle/>
          <a:p>
            <a:pPr marL="12732" marR="5093" indent="2482760" defTabSz="916712">
              <a:lnSpc>
                <a:spcPct val="101200"/>
              </a:lnSpc>
              <a:spcBef>
                <a:spcPts val="1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 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404" spc="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751592" y="2864494"/>
          <a:ext cx="5341074" cy="16184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692">
                <a:tc>
                  <a:txBody>
                    <a:bodyPr/>
                    <a:lstStyle/>
                    <a:p>
                      <a:pPr marL="675640" marR="439420" indent="-228600">
                        <a:lnSpc>
                          <a:spcPts val="2100"/>
                        </a:lnSpc>
                        <a:spcBef>
                          <a:spcPts val="380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Faster</a:t>
                      </a:r>
                      <a:r>
                        <a:rPr sz="1800" b="1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R-CNN 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baseline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838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mAP@.5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6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mAP@.5:.95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06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37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VGG-16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41.5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21.5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37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30" dirty="0">
                          <a:latin typeface="Calibri"/>
                          <a:cs typeface="Calibri"/>
                        </a:rPr>
                        <a:t>ResNet-101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b="1" spc="-25" dirty="0">
                          <a:latin typeface="Calibri"/>
                          <a:cs typeface="Calibri"/>
                        </a:rPr>
                        <a:t>48.4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b="1" spc="-25" dirty="0">
                          <a:latin typeface="Calibri"/>
                          <a:cs typeface="Calibri"/>
                        </a:rPr>
                        <a:t>27.2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501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1839210" y="4591084"/>
            <a:ext cx="3440676" cy="720845"/>
          </a:xfrm>
          <a:prstGeom prst="rect">
            <a:avLst/>
          </a:prstGeom>
        </p:spPr>
        <p:txBody>
          <a:bodyPr vert="horz" wrap="square" lIns="0" tIns="53474" rIns="0" bIns="0" rtlCol="0">
            <a:spAutoFit/>
          </a:bodyPr>
          <a:lstStyle/>
          <a:p>
            <a:pPr marL="12732" marR="5093" indent="267374" defTabSz="916712">
              <a:lnSpc>
                <a:spcPts val="2607"/>
              </a:lnSpc>
              <a:spcBef>
                <a:spcPts val="421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results  </a:t>
            </a:r>
            <a:r>
              <a:rPr sz="2005" dirty="0">
                <a:solidFill>
                  <a:srgbClr val="C00000"/>
                </a:solidFill>
                <a:latin typeface="Calibri"/>
                <a:cs typeface="Calibri"/>
              </a:rPr>
              <a:t>(ResNet </a:t>
            </a:r>
            <a:r>
              <a:rPr sz="2005" spc="25" dirty="0">
                <a:solidFill>
                  <a:srgbClr val="C00000"/>
                </a:solidFill>
                <a:latin typeface="Calibri"/>
                <a:cs typeface="Calibri"/>
              </a:rPr>
              <a:t>has </a:t>
            </a:r>
            <a:r>
              <a:rPr sz="2005" spc="-10" dirty="0">
                <a:solidFill>
                  <a:srgbClr val="C00000"/>
                </a:solidFill>
                <a:latin typeface="Calibri"/>
                <a:cs typeface="Calibri"/>
              </a:rPr>
              <a:t>28%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relative</a:t>
            </a:r>
            <a:r>
              <a:rPr lang="en-US" sz="2005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-35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gain)</a:t>
            </a:r>
            <a:endParaRPr sz="200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6127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3151" y="343854"/>
            <a:ext cx="7817450" cy="5220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4652" y="5700113"/>
            <a:ext cx="3571327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20" dirty="0">
                <a:solidFill>
                  <a:prstClr val="black"/>
                </a:solidFill>
                <a:latin typeface="Calibri"/>
                <a:cs typeface="Calibri"/>
              </a:rPr>
              <a:t>Our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results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MS</a:t>
            </a:r>
            <a:r>
              <a:rPr sz="2807" spc="-17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COCO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4906" y="6379733"/>
            <a:ext cx="10829842" cy="437815"/>
          </a:xfrm>
          <a:prstGeom prst="rect">
            <a:avLst/>
          </a:prstGeom>
        </p:spPr>
        <p:txBody>
          <a:bodyPr vert="horz" wrap="square" lIns="0" tIns="1273" rIns="0" bIns="0" rtlCol="0">
            <a:spAutoFit/>
          </a:bodyPr>
          <a:lstStyle/>
          <a:p>
            <a:pPr marL="12732" marR="5093" indent="2482760" defTabSz="916712">
              <a:lnSpc>
                <a:spcPct val="101200"/>
              </a:lnSpc>
              <a:spcBef>
                <a:spcPts val="1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 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404" spc="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1885" y="6173160"/>
            <a:ext cx="2510751" cy="182583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103" dirty="0">
                <a:solidFill>
                  <a:srgbClr val="7F7F7F"/>
                </a:solidFill>
                <a:latin typeface="Calibri"/>
                <a:cs typeface="Calibri"/>
              </a:rPr>
              <a:t>*the</a:t>
            </a:r>
            <a:r>
              <a:rPr sz="1103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10" dirty="0">
                <a:solidFill>
                  <a:srgbClr val="7F7F7F"/>
                </a:solidFill>
                <a:latin typeface="Calibri"/>
                <a:cs typeface="Calibri"/>
              </a:rPr>
              <a:t>original</a:t>
            </a:r>
            <a:r>
              <a:rPr sz="1103" spc="-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20" dirty="0">
                <a:solidFill>
                  <a:srgbClr val="7F7F7F"/>
                </a:solidFill>
                <a:latin typeface="Calibri"/>
                <a:cs typeface="Calibri"/>
              </a:rPr>
              <a:t>image</a:t>
            </a:r>
            <a:r>
              <a:rPr sz="1103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20" dirty="0">
                <a:solidFill>
                  <a:srgbClr val="7F7F7F"/>
                </a:solidFill>
                <a:latin typeface="Calibri"/>
                <a:cs typeface="Calibri"/>
              </a:rPr>
              <a:t>is</a:t>
            </a:r>
            <a:r>
              <a:rPr sz="1103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5" dirty="0">
                <a:solidFill>
                  <a:srgbClr val="7F7F7F"/>
                </a:solidFill>
                <a:latin typeface="Calibri"/>
                <a:cs typeface="Calibri"/>
              </a:rPr>
              <a:t>from</a:t>
            </a:r>
            <a:r>
              <a:rPr sz="1103" spc="-1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20" dirty="0">
                <a:solidFill>
                  <a:srgbClr val="7F7F7F"/>
                </a:solidFill>
                <a:latin typeface="Calibri"/>
                <a:cs typeface="Calibri"/>
              </a:rPr>
              <a:t>the</a:t>
            </a:r>
            <a:r>
              <a:rPr sz="1103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5" dirty="0">
                <a:solidFill>
                  <a:srgbClr val="7F7F7F"/>
                </a:solidFill>
                <a:latin typeface="Calibri"/>
                <a:cs typeface="Calibri"/>
              </a:rPr>
              <a:t>COCO</a:t>
            </a:r>
            <a:r>
              <a:rPr sz="1103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25" dirty="0">
                <a:solidFill>
                  <a:srgbClr val="7F7F7F"/>
                </a:solidFill>
                <a:latin typeface="Calibri"/>
                <a:cs typeface="Calibri"/>
              </a:rPr>
              <a:t>dataset</a:t>
            </a:r>
            <a:endParaRPr sz="1103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9414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0626" y="178338"/>
            <a:ext cx="6722498" cy="5029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1002" y="5106714"/>
            <a:ext cx="8352830" cy="1258029"/>
          </a:xfrm>
          <a:prstGeom prst="rect">
            <a:avLst/>
          </a:prstGeom>
        </p:spPr>
        <p:txBody>
          <a:bodyPr vert="horz" wrap="square" lIns="0" tIns="98036" rIns="0" bIns="0" rtlCol="0">
            <a:spAutoFit/>
          </a:bodyPr>
          <a:lstStyle/>
          <a:p>
            <a:pPr marL="637" algn="ctr" defTabSz="916712">
              <a:spcBef>
                <a:spcPts val="772"/>
              </a:spcBef>
            </a:pPr>
            <a:r>
              <a:rPr sz="2005" spc="30" dirty="0">
                <a:solidFill>
                  <a:srgbClr val="C00000"/>
                </a:solidFill>
                <a:latin typeface="Calibri"/>
                <a:cs typeface="Calibri"/>
              </a:rPr>
              <a:t>this</a:t>
            </a:r>
            <a:r>
              <a:rPr sz="2005" spc="-13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video</a:t>
            </a:r>
            <a:r>
              <a:rPr sz="2005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20" dirty="0">
                <a:solidFill>
                  <a:srgbClr val="C00000"/>
                </a:solidFill>
                <a:latin typeface="Calibri"/>
                <a:cs typeface="Calibri"/>
              </a:rPr>
              <a:t>is</a:t>
            </a:r>
            <a:r>
              <a:rPr sz="2005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30" dirty="0">
                <a:solidFill>
                  <a:srgbClr val="C00000"/>
                </a:solidFill>
                <a:latin typeface="Calibri"/>
                <a:cs typeface="Calibri"/>
              </a:rPr>
              <a:t>available</a:t>
            </a:r>
            <a:r>
              <a:rPr sz="2005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srgbClr val="C00000"/>
                </a:solidFill>
                <a:latin typeface="Calibri"/>
                <a:cs typeface="Calibri"/>
              </a:rPr>
              <a:t>online:</a:t>
            </a:r>
            <a:r>
              <a:rPr sz="2005" spc="-1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https://youtu.be/WZmSMkK9VuA</a:t>
            </a:r>
            <a:endParaRPr sz="200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32" marR="5093" algn="ctr" defTabSz="916712">
              <a:lnSpc>
                <a:spcPct val="100699"/>
              </a:lnSpc>
              <a:spcBef>
                <a:spcPts val="787"/>
              </a:spcBef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Results</a:t>
            </a:r>
            <a:r>
              <a:rPr sz="2406" spc="-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406" spc="-1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prstClr val="black"/>
                </a:solidFill>
                <a:latin typeface="Calibri"/>
                <a:cs typeface="Calibri"/>
              </a:rPr>
              <a:t>real</a:t>
            </a:r>
            <a:r>
              <a:rPr sz="2406" spc="1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video.</a:t>
            </a:r>
            <a:r>
              <a:rPr sz="2406" spc="-1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Model</a:t>
            </a:r>
            <a:r>
              <a:rPr sz="2406" spc="-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trained</a:t>
            </a:r>
            <a:r>
              <a:rPr sz="2406" spc="-1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20" dirty="0">
                <a:solidFill>
                  <a:prstClr val="black"/>
                </a:solidFill>
                <a:latin typeface="Calibri"/>
                <a:cs typeface="Calibri"/>
              </a:rPr>
              <a:t>MS</a:t>
            </a:r>
            <a:r>
              <a:rPr sz="2406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COCO</a:t>
            </a:r>
            <a:r>
              <a:rPr sz="2406" spc="-13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w/</a:t>
            </a:r>
            <a:r>
              <a:rPr sz="2406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80</a:t>
            </a:r>
            <a:r>
              <a:rPr sz="2406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categories.  </a:t>
            </a:r>
            <a:r>
              <a:rPr sz="2406" spc="-30" dirty="0">
                <a:solidFill>
                  <a:prstClr val="black"/>
                </a:solidFill>
                <a:latin typeface="Calibri"/>
                <a:cs typeface="Calibri"/>
              </a:rPr>
              <a:t>(frame-by-frame;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no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temporal</a:t>
            </a:r>
            <a:r>
              <a:rPr sz="2406" spc="-39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processing)</a:t>
            </a:r>
            <a:endParaRPr sz="2406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4906" y="6379733"/>
            <a:ext cx="10829842" cy="437815"/>
          </a:xfrm>
          <a:prstGeom prst="rect">
            <a:avLst/>
          </a:prstGeom>
        </p:spPr>
        <p:txBody>
          <a:bodyPr vert="horz" wrap="square" lIns="0" tIns="1273" rIns="0" bIns="0" rtlCol="0">
            <a:spAutoFit/>
          </a:bodyPr>
          <a:lstStyle/>
          <a:p>
            <a:pPr marL="12732" marR="5093" indent="2508224" defTabSz="916712">
              <a:lnSpc>
                <a:spcPct val="101200"/>
              </a:lnSpc>
              <a:spcBef>
                <a:spcPts val="1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arXiv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 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Ross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Girshick,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“Faster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R-CNN: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Towards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Real-Time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Object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Detection with Region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Proposal Networks”.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NIPS</a:t>
            </a:r>
            <a:r>
              <a:rPr sz="1404" spc="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2015.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1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6798890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35" dirty="0"/>
              <a:t>More </a:t>
            </a:r>
            <a:r>
              <a:rPr sz="4411" dirty="0"/>
              <a:t>Visual </a:t>
            </a:r>
            <a:r>
              <a:rPr sz="4411" spc="-5" dirty="0"/>
              <a:t>Recognition</a:t>
            </a:r>
            <a:r>
              <a:rPr sz="4411" spc="-45" dirty="0"/>
              <a:t> </a:t>
            </a:r>
            <a:r>
              <a:rPr sz="4411" spc="-70" dirty="0"/>
              <a:t>Tasks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4628492"/>
            <a:ext cx="4836888" cy="1701659"/>
          </a:xfrm>
          <a:prstGeom prst="rect">
            <a:avLst/>
          </a:prstGeom>
        </p:spPr>
        <p:txBody>
          <a:bodyPr vert="horz" wrap="square" lIns="0" tIns="66206" rIns="0" bIns="0" rtlCol="0">
            <a:spAutoFit/>
          </a:bodyPr>
          <a:lstStyle/>
          <a:p>
            <a:pPr marL="241910" indent="-229177" defTabSz="916712">
              <a:spcBef>
                <a:spcPts val="5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Human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pose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estimation </a:t>
            </a:r>
            <a:r>
              <a:rPr sz="1604" spc="-10" dirty="0">
                <a:solidFill>
                  <a:prstClr val="black"/>
                </a:solidFill>
                <a:latin typeface="Calibri"/>
                <a:cs typeface="Calibri"/>
              </a:rPr>
              <a:t>[Newell </a:t>
            </a:r>
            <a:r>
              <a:rPr sz="160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604" spc="15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604" spc="-1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4" spc="-15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604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Depth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estimation</a:t>
            </a:r>
            <a:r>
              <a:rPr sz="2406" spc="-3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4" spc="5" dirty="0">
                <a:solidFill>
                  <a:prstClr val="black"/>
                </a:solidFill>
                <a:latin typeface="Calibri"/>
                <a:cs typeface="Calibri"/>
              </a:rPr>
              <a:t>[Laina </a:t>
            </a:r>
            <a:r>
              <a:rPr sz="160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604" spc="15" dirty="0">
                <a:solidFill>
                  <a:prstClr val="black"/>
                </a:solidFill>
                <a:latin typeface="Calibri"/>
                <a:cs typeface="Calibri"/>
              </a:rPr>
              <a:t>al </a:t>
            </a:r>
            <a:r>
              <a:rPr sz="1604" spc="-15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604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Segment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proposal </a:t>
            </a:r>
            <a:r>
              <a:rPr sz="1604" spc="-5" dirty="0">
                <a:solidFill>
                  <a:prstClr val="black"/>
                </a:solidFill>
                <a:latin typeface="Calibri"/>
                <a:cs typeface="Calibri"/>
              </a:rPr>
              <a:t>[Pinheiro </a:t>
            </a:r>
            <a:r>
              <a:rPr sz="1604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1604" spc="15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604" spc="-18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4" spc="-15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1604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…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9403" y="4647271"/>
            <a:ext cx="4825429" cy="1846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89807" y="6421058"/>
            <a:ext cx="2845603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35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1804" b="1" spc="-5" dirty="0">
                <a:solidFill>
                  <a:prstClr val="black"/>
                </a:solidFill>
                <a:latin typeface="Calibri"/>
                <a:cs typeface="Calibri"/>
              </a:rPr>
              <a:t>detection</a:t>
            </a:r>
            <a:r>
              <a:rPr sz="1804" b="1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leaderboard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99403" y="2457367"/>
            <a:ext cx="5041874" cy="1782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16646" y="2871158"/>
            <a:ext cx="5232853" cy="674796"/>
          </a:xfrm>
          <a:custGeom>
            <a:avLst/>
            <a:gdLst/>
            <a:ahLst/>
            <a:cxnLst/>
            <a:rect l="l" t="t" r="r" b="b"/>
            <a:pathLst>
              <a:path w="5219700" h="673100">
                <a:moveTo>
                  <a:pt x="0" y="112186"/>
                </a:moveTo>
                <a:lnTo>
                  <a:pt x="8816" y="68518"/>
                </a:lnTo>
                <a:lnTo>
                  <a:pt x="32858" y="32858"/>
                </a:lnTo>
                <a:lnTo>
                  <a:pt x="68518" y="8816"/>
                </a:lnTo>
                <a:lnTo>
                  <a:pt x="112186" y="0"/>
                </a:lnTo>
                <a:lnTo>
                  <a:pt x="5107514" y="0"/>
                </a:lnTo>
                <a:lnTo>
                  <a:pt x="5151182" y="8816"/>
                </a:lnTo>
                <a:lnTo>
                  <a:pt x="5186841" y="32858"/>
                </a:lnTo>
                <a:lnTo>
                  <a:pt x="5210883" y="68518"/>
                </a:lnTo>
                <a:lnTo>
                  <a:pt x="5219700" y="112186"/>
                </a:lnTo>
                <a:lnTo>
                  <a:pt x="5219700" y="560913"/>
                </a:lnTo>
                <a:lnTo>
                  <a:pt x="5210883" y="604581"/>
                </a:lnTo>
                <a:lnTo>
                  <a:pt x="5186841" y="640241"/>
                </a:lnTo>
                <a:lnTo>
                  <a:pt x="5151182" y="664283"/>
                </a:lnTo>
                <a:lnTo>
                  <a:pt x="5107514" y="673100"/>
                </a:lnTo>
                <a:lnTo>
                  <a:pt x="112186" y="673100"/>
                </a:lnTo>
                <a:lnTo>
                  <a:pt x="68518" y="664283"/>
                </a:lnTo>
                <a:lnTo>
                  <a:pt x="32858" y="640241"/>
                </a:lnTo>
                <a:lnTo>
                  <a:pt x="8816" y="604581"/>
                </a:lnTo>
                <a:lnTo>
                  <a:pt x="0" y="560913"/>
                </a:lnTo>
                <a:lnTo>
                  <a:pt x="0" y="1121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9763" y="1535464"/>
            <a:ext cx="10915783" cy="2986816"/>
          </a:xfrm>
          <a:prstGeom prst="rect">
            <a:avLst/>
          </a:prstGeom>
        </p:spPr>
        <p:txBody>
          <a:bodyPr vert="horz" wrap="square" lIns="0" tIns="90397" rIns="0" bIns="0" rtlCol="0">
            <a:spAutoFit/>
          </a:bodyPr>
          <a:lstStyle/>
          <a:p>
            <a:pPr marL="12732" defTabSz="916712">
              <a:spcBef>
                <a:spcPts val="712"/>
              </a:spcBef>
            </a:pPr>
            <a:r>
              <a:rPr sz="3208" spc="-5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lead </a:t>
            </a:r>
            <a:r>
              <a:rPr sz="3208" spc="5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3208" spc="15" dirty="0">
                <a:solidFill>
                  <a:prstClr val="black"/>
                </a:solidFill>
                <a:latin typeface="Calibri"/>
                <a:cs typeface="Calibri"/>
              </a:rPr>
              <a:t>these </a:t>
            </a:r>
            <a:r>
              <a:rPr sz="3208" spc="10" dirty="0">
                <a:solidFill>
                  <a:prstClr val="black"/>
                </a:solidFill>
                <a:latin typeface="Calibri"/>
                <a:cs typeface="Calibri"/>
              </a:rPr>
              <a:t>benchmarks</a:t>
            </a:r>
            <a:r>
              <a:rPr sz="3208" spc="-4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(incomplete list)</a:t>
            </a:r>
            <a:r>
              <a:rPr sz="3208" spc="15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60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spc="-5" dirty="0">
                <a:solidFill>
                  <a:prstClr val="black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classification,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406" spc="-2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localization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dirty="0">
                <a:solidFill>
                  <a:prstClr val="black"/>
                </a:solidFill>
                <a:latin typeface="Calibri"/>
                <a:cs typeface="Calibri"/>
              </a:rPr>
              <a:t>MS </a:t>
            </a:r>
            <a:r>
              <a:rPr sz="2406" b="1" spc="5" dirty="0">
                <a:solidFill>
                  <a:prstClr val="black"/>
                </a:solidFill>
                <a:latin typeface="Calibri"/>
                <a:cs typeface="Calibri"/>
              </a:rPr>
              <a:t>COCO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406" spc="-3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9209131" defTabSz="916712">
              <a:spcBef>
                <a:spcPts val="4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spcBef>
                <a:spcPts val="3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spc="-20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2406" b="1" spc="-15" dirty="0">
                <a:solidFill>
                  <a:prstClr val="black"/>
                </a:solidFill>
                <a:latin typeface="Calibri"/>
                <a:cs typeface="Calibri"/>
              </a:rPr>
              <a:t>VOC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detection,</a:t>
            </a:r>
            <a:r>
              <a:rPr sz="2406" spc="-29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lnSpc>
                <a:spcPts val="2873"/>
              </a:lnSpc>
              <a:spcBef>
                <a:spcPts val="421"/>
              </a:spcBef>
              <a:buFont typeface="Arial"/>
              <a:buChar char="•"/>
              <a:tabLst>
                <a:tab pos="241910" algn="l"/>
              </a:tabLst>
            </a:pPr>
            <a:r>
              <a:rPr sz="2406" b="1" spc="-25" dirty="0">
                <a:solidFill>
                  <a:prstClr val="black"/>
                </a:solidFill>
                <a:latin typeface="Calibri"/>
                <a:cs typeface="Calibri"/>
              </a:rPr>
              <a:t>VQA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challenge</a:t>
            </a:r>
            <a:r>
              <a:rPr sz="2406" spc="-1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2016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6676078" defTabSz="916712">
              <a:lnSpc>
                <a:spcPts val="2150"/>
              </a:lnSpc>
            </a:pPr>
            <a:r>
              <a:rPr sz="1804" spc="-35" dirty="0">
                <a:solidFill>
                  <a:prstClr val="black"/>
                </a:solidFill>
                <a:latin typeface="Calibri"/>
                <a:cs typeface="Calibri"/>
              </a:rPr>
              <a:t>PASCAL </a:t>
            </a:r>
            <a:r>
              <a:rPr sz="1804" b="1" dirty="0">
                <a:solidFill>
                  <a:prstClr val="black"/>
                </a:solidFill>
                <a:latin typeface="Calibri"/>
                <a:cs typeface="Calibri"/>
              </a:rPr>
              <a:t>segmentation</a:t>
            </a:r>
            <a:r>
              <a:rPr sz="1804"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leaderboard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16646" y="5048330"/>
            <a:ext cx="5232853" cy="509280"/>
          </a:xfrm>
          <a:custGeom>
            <a:avLst/>
            <a:gdLst/>
            <a:ahLst/>
            <a:cxnLst/>
            <a:rect l="l" t="t" r="r" b="b"/>
            <a:pathLst>
              <a:path w="5219700" h="508000">
                <a:moveTo>
                  <a:pt x="0" y="84666"/>
                </a:moveTo>
                <a:lnTo>
                  <a:pt x="6653" y="51710"/>
                </a:lnTo>
                <a:lnTo>
                  <a:pt x="24798" y="24798"/>
                </a:lnTo>
                <a:lnTo>
                  <a:pt x="51710" y="6653"/>
                </a:lnTo>
                <a:lnTo>
                  <a:pt x="84666" y="0"/>
                </a:lnTo>
                <a:lnTo>
                  <a:pt x="5135034" y="0"/>
                </a:lnTo>
                <a:lnTo>
                  <a:pt x="5167990" y="6653"/>
                </a:lnTo>
                <a:lnTo>
                  <a:pt x="5194902" y="24798"/>
                </a:lnTo>
                <a:lnTo>
                  <a:pt x="5213046" y="51710"/>
                </a:lnTo>
                <a:lnTo>
                  <a:pt x="5219700" y="84666"/>
                </a:lnTo>
                <a:lnTo>
                  <a:pt x="5219700" y="423333"/>
                </a:lnTo>
                <a:lnTo>
                  <a:pt x="5213046" y="456289"/>
                </a:lnTo>
                <a:lnTo>
                  <a:pt x="5194902" y="483201"/>
                </a:lnTo>
                <a:lnTo>
                  <a:pt x="5167990" y="501346"/>
                </a:lnTo>
                <a:lnTo>
                  <a:pt x="5135034" y="508000"/>
                </a:lnTo>
                <a:lnTo>
                  <a:pt x="84666" y="508000"/>
                </a:lnTo>
                <a:lnTo>
                  <a:pt x="51710" y="501346"/>
                </a:lnTo>
                <a:lnTo>
                  <a:pt x="24798" y="483201"/>
                </a:lnTo>
                <a:lnTo>
                  <a:pt x="6653" y="456289"/>
                </a:lnTo>
                <a:lnTo>
                  <a:pt x="0" y="423333"/>
                </a:lnTo>
                <a:lnTo>
                  <a:pt x="0" y="8466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21005" y="5042263"/>
            <a:ext cx="1718820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b="1" spc="-20" dirty="0">
                <a:solidFill>
                  <a:srgbClr val="C00000"/>
                </a:solidFill>
                <a:latin typeface="Calibri"/>
                <a:cs typeface="Calibri"/>
              </a:rPr>
              <a:t>ResNet-101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0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494001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20" dirty="0"/>
              <a:t>Potential </a:t>
            </a:r>
            <a:r>
              <a:rPr sz="4411" spc="10" dirty="0"/>
              <a:t>Applications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1509256" y="2680177"/>
            <a:ext cx="4112437" cy="1616964"/>
          </a:xfrm>
          <a:custGeom>
            <a:avLst/>
            <a:gdLst/>
            <a:ahLst/>
            <a:cxnLst/>
            <a:rect l="l" t="t" r="r" b="b"/>
            <a:pathLst>
              <a:path w="4102100" h="1612900">
                <a:moveTo>
                  <a:pt x="0" y="268822"/>
                </a:moveTo>
                <a:lnTo>
                  <a:pt x="4331" y="220500"/>
                </a:lnTo>
                <a:lnTo>
                  <a:pt x="16818" y="175021"/>
                </a:lnTo>
                <a:lnTo>
                  <a:pt x="36701" y="133142"/>
                </a:lnTo>
                <a:lnTo>
                  <a:pt x="63223" y="95623"/>
                </a:lnTo>
                <a:lnTo>
                  <a:pt x="95623" y="63223"/>
                </a:lnTo>
                <a:lnTo>
                  <a:pt x="133141" y="36702"/>
                </a:lnTo>
                <a:lnTo>
                  <a:pt x="175020" y="16818"/>
                </a:lnTo>
                <a:lnTo>
                  <a:pt x="220500" y="4331"/>
                </a:lnTo>
                <a:lnTo>
                  <a:pt x="268821" y="0"/>
                </a:lnTo>
                <a:lnTo>
                  <a:pt x="3833279" y="0"/>
                </a:lnTo>
                <a:lnTo>
                  <a:pt x="3881600" y="4331"/>
                </a:lnTo>
                <a:lnTo>
                  <a:pt x="3927079" y="16818"/>
                </a:lnTo>
                <a:lnTo>
                  <a:pt x="3968958" y="36702"/>
                </a:lnTo>
                <a:lnTo>
                  <a:pt x="4006477" y="63223"/>
                </a:lnTo>
                <a:lnTo>
                  <a:pt x="4038876" y="95623"/>
                </a:lnTo>
                <a:lnTo>
                  <a:pt x="4065398" y="133142"/>
                </a:lnTo>
                <a:lnTo>
                  <a:pt x="4085281" y="175021"/>
                </a:lnTo>
                <a:lnTo>
                  <a:pt x="4097769" y="220500"/>
                </a:lnTo>
                <a:lnTo>
                  <a:pt x="4102100" y="268822"/>
                </a:lnTo>
                <a:lnTo>
                  <a:pt x="4102100" y="1344078"/>
                </a:lnTo>
                <a:lnTo>
                  <a:pt x="4097769" y="1392399"/>
                </a:lnTo>
                <a:lnTo>
                  <a:pt x="4085281" y="1437878"/>
                </a:lnTo>
                <a:lnTo>
                  <a:pt x="4065398" y="1479757"/>
                </a:lnTo>
                <a:lnTo>
                  <a:pt x="4038876" y="1517276"/>
                </a:lnTo>
                <a:lnTo>
                  <a:pt x="4006477" y="1549676"/>
                </a:lnTo>
                <a:lnTo>
                  <a:pt x="3968958" y="1576197"/>
                </a:lnTo>
                <a:lnTo>
                  <a:pt x="3927079" y="1596081"/>
                </a:lnTo>
                <a:lnTo>
                  <a:pt x="3881600" y="1608568"/>
                </a:lnTo>
                <a:lnTo>
                  <a:pt x="3833279" y="1612900"/>
                </a:lnTo>
                <a:lnTo>
                  <a:pt x="268821" y="1612900"/>
                </a:lnTo>
                <a:lnTo>
                  <a:pt x="220500" y="1608568"/>
                </a:lnTo>
                <a:lnTo>
                  <a:pt x="175020" y="1596081"/>
                </a:lnTo>
                <a:lnTo>
                  <a:pt x="133141" y="1576197"/>
                </a:lnTo>
                <a:lnTo>
                  <a:pt x="95623" y="1549676"/>
                </a:lnTo>
                <a:lnTo>
                  <a:pt x="63223" y="1517276"/>
                </a:lnTo>
                <a:lnTo>
                  <a:pt x="36701" y="1479757"/>
                </a:lnTo>
                <a:lnTo>
                  <a:pt x="16818" y="1437878"/>
                </a:lnTo>
                <a:lnTo>
                  <a:pt x="4331" y="1392399"/>
                </a:lnTo>
                <a:lnTo>
                  <a:pt x="0" y="1344078"/>
                </a:lnTo>
                <a:lnTo>
                  <a:pt x="0" y="268822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4310" y="2893106"/>
            <a:ext cx="2729742" cy="1132131"/>
          </a:xfrm>
          <a:prstGeom prst="rect">
            <a:avLst/>
          </a:prstGeom>
        </p:spPr>
        <p:txBody>
          <a:bodyPr vert="horz" wrap="square" lIns="0" tIns="10186" rIns="0" bIns="0" rtlCol="0">
            <a:spAutoFit/>
          </a:bodyPr>
          <a:lstStyle/>
          <a:p>
            <a:pPr marL="12732" marR="5093" indent="509284" defTabSz="916712">
              <a:lnSpc>
                <a:spcPct val="100699"/>
              </a:lnSpc>
              <a:spcBef>
                <a:spcPts val="80"/>
              </a:spcBef>
            </a:pP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ResNets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have  shown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outstanding</a:t>
            </a:r>
            <a:r>
              <a:rPr sz="2406" spc="-3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or 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promising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results</a:t>
            </a:r>
            <a:r>
              <a:rPr sz="2406" spc="-31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30" dirty="0">
                <a:solidFill>
                  <a:prstClr val="black"/>
                </a:solidFill>
                <a:latin typeface="Calibri"/>
                <a:cs typeface="Calibri"/>
              </a:rPr>
              <a:t>on: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20357" y="1165069"/>
            <a:ext cx="3806869" cy="1044024"/>
          </a:xfrm>
          <a:custGeom>
            <a:avLst/>
            <a:gdLst/>
            <a:ahLst/>
            <a:cxnLst/>
            <a:rect l="l" t="t" r="r" b="b"/>
            <a:pathLst>
              <a:path w="3797300" h="1041400">
                <a:moveTo>
                  <a:pt x="0" y="173570"/>
                </a:moveTo>
                <a:lnTo>
                  <a:pt x="6200" y="127428"/>
                </a:lnTo>
                <a:lnTo>
                  <a:pt x="23697" y="85965"/>
                </a:lnTo>
                <a:lnTo>
                  <a:pt x="50837" y="50837"/>
                </a:lnTo>
                <a:lnTo>
                  <a:pt x="85965" y="23697"/>
                </a:lnTo>
                <a:lnTo>
                  <a:pt x="127427" y="6200"/>
                </a:lnTo>
                <a:lnTo>
                  <a:pt x="173569" y="0"/>
                </a:lnTo>
                <a:lnTo>
                  <a:pt x="3623731" y="0"/>
                </a:lnTo>
                <a:lnTo>
                  <a:pt x="3669872" y="6200"/>
                </a:lnTo>
                <a:lnTo>
                  <a:pt x="3711334" y="23697"/>
                </a:lnTo>
                <a:lnTo>
                  <a:pt x="3746462" y="50837"/>
                </a:lnTo>
                <a:lnTo>
                  <a:pt x="3773602" y="85965"/>
                </a:lnTo>
                <a:lnTo>
                  <a:pt x="3791099" y="127428"/>
                </a:lnTo>
                <a:lnTo>
                  <a:pt x="3797300" y="173570"/>
                </a:lnTo>
                <a:lnTo>
                  <a:pt x="3797300" y="867830"/>
                </a:lnTo>
                <a:lnTo>
                  <a:pt x="3791099" y="913971"/>
                </a:lnTo>
                <a:lnTo>
                  <a:pt x="3773602" y="955434"/>
                </a:lnTo>
                <a:lnTo>
                  <a:pt x="3746462" y="990562"/>
                </a:lnTo>
                <a:lnTo>
                  <a:pt x="3711334" y="1017702"/>
                </a:lnTo>
                <a:lnTo>
                  <a:pt x="3669872" y="1035199"/>
                </a:lnTo>
                <a:lnTo>
                  <a:pt x="3623731" y="1041400"/>
                </a:lnTo>
                <a:lnTo>
                  <a:pt x="173569" y="1041400"/>
                </a:lnTo>
                <a:lnTo>
                  <a:pt x="127427" y="1035199"/>
                </a:lnTo>
                <a:lnTo>
                  <a:pt x="85965" y="1017702"/>
                </a:lnTo>
                <a:lnTo>
                  <a:pt x="50837" y="990562"/>
                </a:lnTo>
                <a:lnTo>
                  <a:pt x="23697" y="955434"/>
                </a:lnTo>
                <a:lnTo>
                  <a:pt x="6200" y="913971"/>
                </a:lnTo>
                <a:lnTo>
                  <a:pt x="0" y="867830"/>
                </a:lnTo>
                <a:lnTo>
                  <a:pt x="0" y="17357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20357" y="2387341"/>
            <a:ext cx="3806869" cy="763920"/>
          </a:xfrm>
          <a:custGeom>
            <a:avLst/>
            <a:gdLst/>
            <a:ahLst/>
            <a:cxnLst/>
            <a:rect l="l" t="t" r="r" b="b"/>
            <a:pathLst>
              <a:path w="3797300" h="762000">
                <a:moveTo>
                  <a:pt x="0" y="127000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lnTo>
                  <a:pt x="3670300" y="0"/>
                </a:lnTo>
                <a:lnTo>
                  <a:pt x="3719734" y="9980"/>
                </a:lnTo>
                <a:lnTo>
                  <a:pt x="3760102" y="37197"/>
                </a:lnTo>
                <a:lnTo>
                  <a:pt x="3787319" y="77566"/>
                </a:lnTo>
                <a:lnTo>
                  <a:pt x="3797300" y="127000"/>
                </a:lnTo>
                <a:lnTo>
                  <a:pt x="3797300" y="634999"/>
                </a:lnTo>
                <a:lnTo>
                  <a:pt x="3787319" y="684433"/>
                </a:lnTo>
                <a:lnTo>
                  <a:pt x="3760102" y="724802"/>
                </a:lnTo>
                <a:lnTo>
                  <a:pt x="3719734" y="752019"/>
                </a:lnTo>
                <a:lnTo>
                  <a:pt x="3670300" y="762000"/>
                </a:lnTo>
                <a:lnTo>
                  <a:pt x="127000" y="762000"/>
                </a:lnTo>
                <a:lnTo>
                  <a:pt x="77565" y="752019"/>
                </a:lnTo>
                <a:lnTo>
                  <a:pt x="37197" y="724802"/>
                </a:lnTo>
                <a:lnTo>
                  <a:pt x="9980" y="684433"/>
                </a:lnTo>
                <a:lnTo>
                  <a:pt x="0" y="634999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0357" y="3329509"/>
            <a:ext cx="3806869" cy="814849"/>
          </a:xfrm>
          <a:custGeom>
            <a:avLst/>
            <a:gdLst/>
            <a:ahLst/>
            <a:cxnLst/>
            <a:rect l="l" t="t" r="r" b="b"/>
            <a:pathLst>
              <a:path w="3797300" h="812800">
                <a:moveTo>
                  <a:pt x="0" y="135468"/>
                </a:moveTo>
                <a:lnTo>
                  <a:pt x="6906" y="92649"/>
                </a:lnTo>
                <a:lnTo>
                  <a:pt x="26137" y="55462"/>
                </a:lnTo>
                <a:lnTo>
                  <a:pt x="55462" y="26137"/>
                </a:lnTo>
                <a:lnTo>
                  <a:pt x="92649" y="6906"/>
                </a:lnTo>
                <a:lnTo>
                  <a:pt x="135467" y="0"/>
                </a:lnTo>
                <a:lnTo>
                  <a:pt x="3661832" y="0"/>
                </a:lnTo>
                <a:lnTo>
                  <a:pt x="3704650" y="6906"/>
                </a:lnTo>
                <a:lnTo>
                  <a:pt x="3741837" y="26137"/>
                </a:lnTo>
                <a:lnTo>
                  <a:pt x="3771162" y="55462"/>
                </a:lnTo>
                <a:lnTo>
                  <a:pt x="3790393" y="92649"/>
                </a:lnTo>
                <a:lnTo>
                  <a:pt x="3797300" y="135468"/>
                </a:lnTo>
                <a:lnTo>
                  <a:pt x="3797300" y="677332"/>
                </a:lnTo>
                <a:lnTo>
                  <a:pt x="3790393" y="720150"/>
                </a:lnTo>
                <a:lnTo>
                  <a:pt x="3771162" y="757337"/>
                </a:lnTo>
                <a:lnTo>
                  <a:pt x="3741837" y="786662"/>
                </a:lnTo>
                <a:lnTo>
                  <a:pt x="3704650" y="805893"/>
                </a:lnTo>
                <a:lnTo>
                  <a:pt x="3661832" y="812800"/>
                </a:lnTo>
                <a:lnTo>
                  <a:pt x="135467" y="812800"/>
                </a:lnTo>
                <a:lnTo>
                  <a:pt x="92649" y="805893"/>
                </a:lnTo>
                <a:lnTo>
                  <a:pt x="55462" y="786662"/>
                </a:lnTo>
                <a:lnTo>
                  <a:pt x="26137" y="757337"/>
                </a:lnTo>
                <a:lnTo>
                  <a:pt x="6906" y="720150"/>
                </a:lnTo>
                <a:lnTo>
                  <a:pt x="0" y="677332"/>
                </a:lnTo>
                <a:lnTo>
                  <a:pt x="0" y="13546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0357" y="4322605"/>
            <a:ext cx="3806869" cy="814849"/>
          </a:xfrm>
          <a:custGeom>
            <a:avLst/>
            <a:gdLst/>
            <a:ahLst/>
            <a:cxnLst/>
            <a:rect l="l" t="t" r="r" b="b"/>
            <a:pathLst>
              <a:path w="3797300" h="812800">
                <a:moveTo>
                  <a:pt x="0" y="135468"/>
                </a:moveTo>
                <a:lnTo>
                  <a:pt x="6906" y="92649"/>
                </a:lnTo>
                <a:lnTo>
                  <a:pt x="26137" y="55462"/>
                </a:lnTo>
                <a:lnTo>
                  <a:pt x="55462" y="26137"/>
                </a:lnTo>
                <a:lnTo>
                  <a:pt x="92649" y="6906"/>
                </a:lnTo>
                <a:lnTo>
                  <a:pt x="135467" y="0"/>
                </a:lnTo>
                <a:lnTo>
                  <a:pt x="3661832" y="0"/>
                </a:lnTo>
                <a:lnTo>
                  <a:pt x="3704650" y="6906"/>
                </a:lnTo>
                <a:lnTo>
                  <a:pt x="3741837" y="26137"/>
                </a:lnTo>
                <a:lnTo>
                  <a:pt x="3771162" y="55462"/>
                </a:lnTo>
                <a:lnTo>
                  <a:pt x="3790393" y="92649"/>
                </a:lnTo>
                <a:lnTo>
                  <a:pt x="3797300" y="135468"/>
                </a:lnTo>
                <a:lnTo>
                  <a:pt x="3797300" y="677332"/>
                </a:lnTo>
                <a:lnTo>
                  <a:pt x="3790393" y="720150"/>
                </a:lnTo>
                <a:lnTo>
                  <a:pt x="3771162" y="757337"/>
                </a:lnTo>
                <a:lnTo>
                  <a:pt x="3741837" y="786662"/>
                </a:lnTo>
                <a:lnTo>
                  <a:pt x="3704650" y="805893"/>
                </a:lnTo>
                <a:lnTo>
                  <a:pt x="3661832" y="812800"/>
                </a:lnTo>
                <a:lnTo>
                  <a:pt x="135467" y="812800"/>
                </a:lnTo>
                <a:lnTo>
                  <a:pt x="92649" y="805893"/>
                </a:lnTo>
                <a:lnTo>
                  <a:pt x="55462" y="786662"/>
                </a:lnTo>
                <a:lnTo>
                  <a:pt x="26137" y="757337"/>
                </a:lnTo>
                <a:lnTo>
                  <a:pt x="6906" y="720150"/>
                </a:lnTo>
                <a:lnTo>
                  <a:pt x="0" y="677332"/>
                </a:lnTo>
                <a:lnTo>
                  <a:pt x="0" y="135468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20357" y="5315702"/>
            <a:ext cx="3806869" cy="763920"/>
          </a:xfrm>
          <a:custGeom>
            <a:avLst/>
            <a:gdLst/>
            <a:ahLst/>
            <a:cxnLst/>
            <a:rect l="l" t="t" r="r" b="b"/>
            <a:pathLst>
              <a:path w="3797300" h="762000">
                <a:moveTo>
                  <a:pt x="0" y="127000"/>
                </a:moveTo>
                <a:lnTo>
                  <a:pt x="9980" y="77566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lnTo>
                  <a:pt x="3670300" y="0"/>
                </a:lnTo>
                <a:lnTo>
                  <a:pt x="3719734" y="9980"/>
                </a:lnTo>
                <a:lnTo>
                  <a:pt x="3760102" y="37197"/>
                </a:lnTo>
                <a:lnTo>
                  <a:pt x="3787319" y="77566"/>
                </a:lnTo>
                <a:lnTo>
                  <a:pt x="3797300" y="127000"/>
                </a:lnTo>
                <a:lnTo>
                  <a:pt x="3797300" y="634999"/>
                </a:lnTo>
                <a:lnTo>
                  <a:pt x="3787319" y="684433"/>
                </a:lnTo>
                <a:lnTo>
                  <a:pt x="3760102" y="724802"/>
                </a:lnTo>
                <a:lnTo>
                  <a:pt x="3719734" y="752019"/>
                </a:lnTo>
                <a:lnTo>
                  <a:pt x="3670300" y="762000"/>
                </a:lnTo>
                <a:lnTo>
                  <a:pt x="127000" y="762000"/>
                </a:lnTo>
                <a:lnTo>
                  <a:pt x="77565" y="752019"/>
                </a:lnTo>
                <a:lnTo>
                  <a:pt x="37197" y="724802"/>
                </a:lnTo>
                <a:lnTo>
                  <a:pt x="9980" y="684433"/>
                </a:lnTo>
                <a:lnTo>
                  <a:pt x="0" y="634999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7167388" y="1417176"/>
            <a:ext cx="3317019" cy="450152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R="8276" algn="ctr">
              <a:spcBef>
                <a:spcPts val="100"/>
              </a:spcBef>
            </a:pPr>
            <a:r>
              <a:rPr spc="15" dirty="0"/>
              <a:t>Visual</a:t>
            </a:r>
            <a:r>
              <a:rPr spc="-120" dirty="0"/>
              <a:t> </a:t>
            </a:r>
            <a:r>
              <a:rPr spc="10" dirty="0"/>
              <a:t>Recognition</a:t>
            </a:r>
          </a:p>
          <a:p>
            <a:pPr>
              <a:lnSpc>
                <a:spcPct val="100000"/>
              </a:lnSpc>
            </a:pPr>
            <a:endParaRPr sz="2406" dirty="0"/>
          </a:p>
          <a:p>
            <a:pPr marL="73847" marR="75120" indent="483820">
              <a:spcBef>
                <a:spcPts val="1940"/>
              </a:spcBef>
            </a:pPr>
            <a:r>
              <a:rPr spc="-5" dirty="0"/>
              <a:t>Image </a:t>
            </a:r>
            <a:r>
              <a:rPr spc="20" dirty="0"/>
              <a:t>Generation  </a:t>
            </a:r>
            <a:r>
              <a:rPr spc="-15" dirty="0">
                <a:solidFill>
                  <a:srgbClr val="7F7F7F"/>
                </a:solidFill>
              </a:rPr>
              <a:t>(Pixel </a:t>
            </a:r>
            <a:r>
              <a:rPr spc="5" dirty="0">
                <a:solidFill>
                  <a:srgbClr val="7F7F7F"/>
                </a:solidFill>
              </a:rPr>
              <a:t>RNN, </a:t>
            </a:r>
            <a:r>
              <a:rPr spc="15" dirty="0">
                <a:solidFill>
                  <a:srgbClr val="7F7F7F"/>
                </a:solidFill>
              </a:rPr>
              <a:t>Neural Art,</a:t>
            </a:r>
            <a:r>
              <a:rPr spc="-321" dirty="0">
                <a:solidFill>
                  <a:srgbClr val="7F7F7F"/>
                </a:solidFill>
              </a:rPr>
              <a:t> </a:t>
            </a:r>
            <a:r>
              <a:rPr spc="-5" dirty="0">
                <a:solidFill>
                  <a:srgbClr val="7F7F7F"/>
                </a:solidFill>
              </a:rPr>
              <a:t>etc.)</a:t>
            </a:r>
          </a:p>
          <a:p>
            <a:pPr>
              <a:spcBef>
                <a:spcPts val="5"/>
              </a:spcBef>
            </a:pPr>
            <a:endParaRPr sz="2306" dirty="0"/>
          </a:p>
          <a:p>
            <a:pPr marL="12732" marR="5093" algn="ctr"/>
            <a:r>
              <a:rPr spc="20" dirty="0"/>
              <a:t>Natural </a:t>
            </a:r>
            <a:r>
              <a:rPr dirty="0"/>
              <a:t>Language</a:t>
            </a:r>
            <a:r>
              <a:rPr spc="-306" dirty="0"/>
              <a:t> </a:t>
            </a:r>
            <a:r>
              <a:rPr spc="5" dirty="0"/>
              <a:t>Processing  </a:t>
            </a:r>
            <a:r>
              <a:rPr spc="-30" dirty="0">
                <a:solidFill>
                  <a:srgbClr val="7F7F7F"/>
                </a:solidFill>
              </a:rPr>
              <a:t>(Very </a:t>
            </a:r>
            <a:r>
              <a:rPr spc="10" dirty="0">
                <a:solidFill>
                  <a:srgbClr val="7F7F7F"/>
                </a:solidFill>
              </a:rPr>
              <a:t>deep</a:t>
            </a:r>
            <a:r>
              <a:rPr spc="50" dirty="0">
                <a:solidFill>
                  <a:srgbClr val="7F7F7F"/>
                </a:solidFill>
              </a:rPr>
              <a:t> </a:t>
            </a:r>
            <a:r>
              <a:rPr spc="10" dirty="0">
                <a:solidFill>
                  <a:srgbClr val="7F7F7F"/>
                </a:solidFill>
              </a:rPr>
              <a:t>CNN)</a:t>
            </a:r>
          </a:p>
          <a:p>
            <a:pPr>
              <a:spcBef>
                <a:spcPts val="56"/>
              </a:spcBef>
            </a:pPr>
            <a:endParaRPr sz="2406" dirty="0"/>
          </a:p>
          <a:p>
            <a:pPr marL="445624" marR="429072" indent="-20372" algn="ctr"/>
            <a:r>
              <a:rPr spc="-5" dirty="0"/>
              <a:t>Speech </a:t>
            </a:r>
            <a:r>
              <a:rPr spc="10" dirty="0"/>
              <a:t>Recognition  </a:t>
            </a:r>
            <a:r>
              <a:rPr spc="20" dirty="0">
                <a:solidFill>
                  <a:srgbClr val="7F7F7F"/>
                </a:solidFill>
              </a:rPr>
              <a:t>(preliminary</a:t>
            </a:r>
            <a:r>
              <a:rPr spc="-236" dirty="0">
                <a:solidFill>
                  <a:srgbClr val="7F7F7F"/>
                </a:solidFill>
              </a:rPr>
              <a:t> </a:t>
            </a:r>
            <a:r>
              <a:rPr spc="15" dirty="0">
                <a:solidFill>
                  <a:srgbClr val="7F7F7F"/>
                </a:solidFill>
              </a:rPr>
              <a:t>results)</a:t>
            </a:r>
          </a:p>
          <a:p>
            <a:pPr>
              <a:spcBef>
                <a:spcPts val="56"/>
              </a:spcBef>
            </a:pPr>
            <a:endParaRPr sz="2256" dirty="0"/>
          </a:p>
          <a:p>
            <a:pPr marL="61114" marR="56658" algn="ctr"/>
            <a:r>
              <a:rPr spc="15" dirty="0"/>
              <a:t>Advertising, user</a:t>
            </a:r>
            <a:r>
              <a:rPr spc="-351" dirty="0"/>
              <a:t> </a:t>
            </a:r>
            <a:r>
              <a:rPr spc="15" dirty="0"/>
              <a:t>prediction  </a:t>
            </a:r>
            <a:r>
              <a:rPr spc="20" dirty="0">
                <a:solidFill>
                  <a:srgbClr val="7F7F7F"/>
                </a:solidFill>
              </a:rPr>
              <a:t>(preliminary</a:t>
            </a:r>
            <a:r>
              <a:rPr spc="-170" dirty="0">
                <a:solidFill>
                  <a:srgbClr val="7F7F7F"/>
                </a:solidFill>
              </a:rPr>
              <a:t> </a:t>
            </a:r>
            <a:r>
              <a:rPr spc="15" dirty="0">
                <a:solidFill>
                  <a:srgbClr val="7F7F7F"/>
                </a:solidFill>
              </a:rPr>
              <a:t>results)</a:t>
            </a:r>
          </a:p>
        </p:txBody>
      </p:sp>
      <p:sp>
        <p:nvSpPr>
          <p:cNvPr id="11" name="object 11"/>
          <p:cNvSpPr/>
          <p:nvPr/>
        </p:nvSpPr>
        <p:spPr>
          <a:xfrm>
            <a:off x="5616537" y="1687081"/>
            <a:ext cx="1308850" cy="1802852"/>
          </a:xfrm>
          <a:custGeom>
            <a:avLst/>
            <a:gdLst/>
            <a:ahLst/>
            <a:cxnLst/>
            <a:rect l="l" t="t" r="r" b="b"/>
            <a:pathLst>
              <a:path w="1305559" h="1798320">
                <a:moveTo>
                  <a:pt x="1305133" y="0"/>
                </a:moveTo>
                <a:lnTo>
                  <a:pt x="1229570" y="39349"/>
                </a:lnTo>
                <a:lnTo>
                  <a:pt x="1255280" y="57978"/>
                </a:lnTo>
                <a:lnTo>
                  <a:pt x="0" y="1790383"/>
                </a:lnTo>
                <a:lnTo>
                  <a:pt x="10284" y="1797834"/>
                </a:lnTo>
                <a:lnTo>
                  <a:pt x="1265563" y="65430"/>
                </a:lnTo>
                <a:lnTo>
                  <a:pt x="1294346" y="65430"/>
                </a:lnTo>
                <a:lnTo>
                  <a:pt x="1305133" y="0"/>
                </a:lnTo>
                <a:close/>
              </a:path>
              <a:path w="1305559" h="1798320">
                <a:moveTo>
                  <a:pt x="1294346" y="65430"/>
                </a:moveTo>
                <a:lnTo>
                  <a:pt x="1265563" y="65430"/>
                </a:lnTo>
                <a:lnTo>
                  <a:pt x="1291275" y="84060"/>
                </a:lnTo>
                <a:lnTo>
                  <a:pt x="1294346" y="6543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18613" y="2769301"/>
            <a:ext cx="1306940" cy="726361"/>
          </a:xfrm>
          <a:custGeom>
            <a:avLst/>
            <a:gdLst/>
            <a:ahLst/>
            <a:cxnLst/>
            <a:rect l="l" t="t" r="r" b="b"/>
            <a:pathLst>
              <a:path w="1303654" h="724535">
                <a:moveTo>
                  <a:pt x="1303063" y="0"/>
                </a:moveTo>
                <a:lnTo>
                  <a:pt x="1217942" y="3525"/>
                </a:lnTo>
                <a:lnTo>
                  <a:pt x="1233304" y="31311"/>
                </a:lnTo>
                <a:lnTo>
                  <a:pt x="0" y="713153"/>
                </a:lnTo>
                <a:lnTo>
                  <a:pt x="6144" y="724268"/>
                </a:lnTo>
                <a:lnTo>
                  <a:pt x="1239448" y="42425"/>
                </a:lnTo>
                <a:lnTo>
                  <a:pt x="1273906" y="42425"/>
                </a:lnTo>
                <a:lnTo>
                  <a:pt x="1303063" y="0"/>
                </a:lnTo>
                <a:close/>
              </a:path>
              <a:path w="1303654" h="724535">
                <a:moveTo>
                  <a:pt x="1273906" y="42425"/>
                </a:moveTo>
                <a:lnTo>
                  <a:pt x="1239448" y="42425"/>
                </a:lnTo>
                <a:lnTo>
                  <a:pt x="1254810" y="70211"/>
                </a:lnTo>
                <a:lnTo>
                  <a:pt x="1273906" y="42425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20501" y="3476041"/>
            <a:ext cx="1305030" cy="278194"/>
          </a:xfrm>
          <a:custGeom>
            <a:avLst/>
            <a:gdLst/>
            <a:ahLst/>
            <a:cxnLst/>
            <a:rect l="l" t="t" r="r" b="b"/>
            <a:pathLst>
              <a:path w="1301750" h="277495">
                <a:moveTo>
                  <a:pt x="2377" y="0"/>
                </a:moveTo>
                <a:lnTo>
                  <a:pt x="0" y="12473"/>
                </a:lnTo>
                <a:lnTo>
                  <a:pt x="1225137" y="246019"/>
                </a:lnTo>
                <a:lnTo>
                  <a:pt x="1219192" y="277207"/>
                </a:lnTo>
                <a:lnTo>
                  <a:pt x="1301178" y="254050"/>
                </a:lnTo>
                <a:lnTo>
                  <a:pt x="1274316" y="233544"/>
                </a:lnTo>
                <a:lnTo>
                  <a:pt x="1227515" y="233544"/>
                </a:lnTo>
                <a:lnTo>
                  <a:pt x="2377" y="0"/>
                </a:lnTo>
                <a:close/>
              </a:path>
              <a:path w="1301750" h="277495">
                <a:moveTo>
                  <a:pt x="1233460" y="202355"/>
                </a:moveTo>
                <a:lnTo>
                  <a:pt x="1227515" y="233544"/>
                </a:lnTo>
                <a:lnTo>
                  <a:pt x="1274316" y="233544"/>
                </a:lnTo>
                <a:lnTo>
                  <a:pt x="1233460" y="202355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17306" y="3477681"/>
            <a:ext cx="1308213" cy="1244554"/>
          </a:xfrm>
          <a:custGeom>
            <a:avLst/>
            <a:gdLst/>
            <a:ahLst/>
            <a:cxnLst/>
            <a:rect l="l" t="t" r="r" b="b"/>
            <a:pathLst>
              <a:path w="1304925" h="1241425">
                <a:moveTo>
                  <a:pt x="8752" y="0"/>
                </a:moveTo>
                <a:lnTo>
                  <a:pt x="0" y="9199"/>
                </a:lnTo>
                <a:lnTo>
                  <a:pt x="1244781" y="1193460"/>
                </a:lnTo>
                <a:lnTo>
                  <a:pt x="1222896" y="1216463"/>
                </a:lnTo>
                <a:lnTo>
                  <a:pt x="1304364" y="1241383"/>
                </a:lnTo>
                <a:lnTo>
                  <a:pt x="1283730" y="1184259"/>
                </a:lnTo>
                <a:lnTo>
                  <a:pt x="1253534" y="1184259"/>
                </a:lnTo>
                <a:lnTo>
                  <a:pt x="8752" y="0"/>
                </a:lnTo>
                <a:close/>
              </a:path>
              <a:path w="1304925" h="1241425">
                <a:moveTo>
                  <a:pt x="1275420" y="1161256"/>
                </a:moveTo>
                <a:lnTo>
                  <a:pt x="1253534" y="1184259"/>
                </a:lnTo>
                <a:lnTo>
                  <a:pt x="1283730" y="1184259"/>
                </a:lnTo>
                <a:lnTo>
                  <a:pt x="1275420" y="1161256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16210" y="3479056"/>
            <a:ext cx="1308850" cy="2211549"/>
          </a:xfrm>
          <a:custGeom>
            <a:avLst/>
            <a:gdLst/>
            <a:ahLst/>
            <a:cxnLst/>
            <a:rect l="l" t="t" r="r" b="b"/>
            <a:pathLst>
              <a:path w="1305559" h="2205990">
                <a:moveTo>
                  <a:pt x="10937" y="0"/>
                </a:moveTo>
                <a:lnTo>
                  <a:pt x="0" y="6456"/>
                </a:lnTo>
                <a:lnTo>
                  <a:pt x="1261253" y="2143009"/>
                </a:lnTo>
                <a:lnTo>
                  <a:pt x="1233911" y="2159150"/>
                </a:lnTo>
                <a:lnTo>
                  <a:pt x="1305457" y="2205401"/>
                </a:lnTo>
                <a:lnTo>
                  <a:pt x="1300656" y="2136553"/>
                </a:lnTo>
                <a:lnTo>
                  <a:pt x="1272189" y="2136553"/>
                </a:lnTo>
                <a:lnTo>
                  <a:pt x="10937" y="0"/>
                </a:lnTo>
                <a:close/>
              </a:path>
              <a:path w="1305559" h="2205990">
                <a:moveTo>
                  <a:pt x="1299531" y="2120413"/>
                </a:moveTo>
                <a:lnTo>
                  <a:pt x="1272189" y="2136553"/>
                </a:lnTo>
                <a:lnTo>
                  <a:pt x="1300656" y="2136553"/>
                </a:lnTo>
                <a:lnTo>
                  <a:pt x="1299531" y="2120413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87648" y="6596177"/>
            <a:ext cx="8346464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404" spc="-1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7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787648" y="6596177"/>
            <a:ext cx="8346464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Ren, 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“Deep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Learning </a:t>
            </a:r>
            <a:r>
              <a:rPr sz="1404" spc="-25" dirty="0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4" spc="15" dirty="0">
                <a:solidFill>
                  <a:srgbClr val="7F7F7F"/>
                </a:solidFill>
                <a:latin typeface="Calibri"/>
                <a:cs typeface="Calibri"/>
              </a:rPr>
              <a:t>Image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Recognition”.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CVPR</a:t>
            </a:r>
            <a:r>
              <a:rPr sz="1404" spc="-1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2724648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10" dirty="0"/>
              <a:t>Conclusions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3" y="1756471"/>
            <a:ext cx="7297984" cy="3676246"/>
          </a:xfrm>
          <a:prstGeom prst="rect">
            <a:avLst/>
          </a:prstGeom>
        </p:spPr>
        <p:txBody>
          <a:bodyPr vert="horz" wrap="square" lIns="0" tIns="94217" rIns="0" bIns="0" rtlCol="0">
            <a:spAutoFit/>
          </a:bodyPr>
          <a:lstStyle/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sz="3208" spc="10" dirty="0">
                <a:solidFill>
                  <a:prstClr val="black"/>
                </a:solidFill>
                <a:latin typeface="Calibri"/>
                <a:cs typeface="Calibri"/>
              </a:rPr>
              <a:t>Deep </a:t>
            </a:r>
            <a:r>
              <a:rPr sz="3208" spc="-20" dirty="0">
                <a:solidFill>
                  <a:prstClr val="black"/>
                </a:solidFill>
                <a:latin typeface="Calibri"/>
                <a:cs typeface="Calibri"/>
              </a:rPr>
              <a:t>Residual</a:t>
            </a:r>
            <a:r>
              <a:rPr sz="3208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spc="15" dirty="0">
                <a:solidFill>
                  <a:prstClr val="black"/>
                </a:solidFill>
                <a:latin typeface="Calibri"/>
                <a:cs typeface="Calibri"/>
              </a:rPr>
              <a:t>Networks: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561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30" dirty="0">
                <a:solidFill>
                  <a:prstClr val="black"/>
                </a:solidFill>
                <a:latin typeface="Calibri"/>
                <a:cs typeface="Calibri"/>
              </a:rPr>
              <a:t>Easy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45" dirty="0">
                <a:solidFill>
                  <a:prstClr val="black"/>
                </a:solidFill>
                <a:latin typeface="Calibri"/>
                <a:cs typeface="Calibri"/>
              </a:rPr>
              <a:t>train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441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Simply </a:t>
            </a:r>
            <a:r>
              <a:rPr sz="2807" spc="-56" dirty="0">
                <a:solidFill>
                  <a:prstClr val="black"/>
                </a:solidFill>
                <a:latin typeface="Calibri"/>
                <a:cs typeface="Calibri"/>
              </a:rPr>
              <a:t>gain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accuracy </a:t>
            </a:r>
            <a:r>
              <a:rPr sz="2807" spc="20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807" spc="2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depth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541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35" dirty="0">
                <a:solidFill>
                  <a:prstClr val="black"/>
                </a:solidFill>
                <a:latin typeface="Calibri"/>
                <a:cs typeface="Calibri"/>
              </a:rPr>
              <a:t>Well</a:t>
            </a:r>
            <a:r>
              <a:rPr sz="2807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transferrable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458356" lvl="1" defTabSz="916712">
              <a:spcBef>
                <a:spcPts val="15"/>
              </a:spcBef>
              <a:buFontTx/>
              <a:buChar char="•"/>
            </a:pPr>
            <a:endParaRPr sz="3960">
              <a:solidFill>
                <a:prstClr val="black"/>
              </a:solidFill>
              <a:latin typeface="Calibri"/>
              <a:cs typeface="Calibri"/>
            </a:endParaRPr>
          </a:p>
          <a:p>
            <a:pPr marL="241910" indent="-229177" defTabSz="916712">
              <a:buFont typeface="Arial"/>
              <a:buChar char="•"/>
              <a:tabLst>
                <a:tab pos="241910" algn="l"/>
              </a:tabLst>
            </a:pPr>
            <a:r>
              <a:rPr sz="3208" spc="-10" dirty="0">
                <a:solidFill>
                  <a:prstClr val="black"/>
                </a:solidFill>
                <a:latin typeface="Calibri"/>
                <a:cs typeface="Calibri"/>
              </a:rPr>
              <a:t>Follow-up </a:t>
            </a:r>
            <a:r>
              <a:rPr sz="2406" spc="-15" dirty="0">
                <a:solidFill>
                  <a:prstClr val="black"/>
                </a:solidFill>
                <a:latin typeface="Calibri"/>
                <a:cs typeface="Calibri"/>
              </a:rPr>
              <a:t>[He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et </a:t>
            </a:r>
            <a:r>
              <a:rPr sz="2406" spc="-5" dirty="0">
                <a:solidFill>
                  <a:prstClr val="black"/>
                </a:solidFill>
                <a:latin typeface="Calibri"/>
                <a:cs typeface="Calibri"/>
              </a:rPr>
              <a:t>al.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arXiv</a:t>
            </a:r>
            <a:r>
              <a:rPr sz="2406" spc="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2016]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lvl="1" indent="-229177" defTabSz="916712">
              <a:spcBef>
                <a:spcPts val="460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200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ImageNet,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1000 </a:t>
            </a:r>
            <a:r>
              <a:rPr sz="2807" spc="-25" dirty="0">
                <a:solidFill>
                  <a:prstClr val="black"/>
                </a:solidFill>
                <a:latin typeface="Calibri"/>
                <a:cs typeface="Calibri"/>
              </a:rPr>
              <a:t>layers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807" spc="2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45" dirty="0">
                <a:solidFill>
                  <a:prstClr val="black"/>
                </a:solidFill>
                <a:latin typeface="Calibri"/>
                <a:cs typeface="Calibri"/>
              </a:rPr>
              <a:t>CIFAR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8577" y="6371204"/>
            <a:ext cx="8294264" cy="228941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Kaiming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He,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Xiangyu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Zhang, </a:t>
            </a:r>
            <a:r>
              <a:rPr sz="1404" spc="-30" dirty="0">
                <a:solidFill>
                  <a:srgbClr val="7F7F7F"/>
                </a:solidFill>
                <a:latin typeface="Calibri"/>
                <a:cs typeface="Calibri"/>
              </a:rPr>
              <a:t>Shaoqing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Ren,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&amp;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Jian </a:t>
            </a:r>
            <a:r>
              <a:rPr sz="1404" spc="-35" dirty="0">
                <a:solidFill>
                  <a:srgbClr val="7F7F7F"/>
                </a:solidFill>
                <a:latin typeface="Calibri"/>
                <a:cs typeface="Calibri"/>
              </a:rPr>
              <a:t>Sun. </a:t>
            </a:r>
            <a:r>
              <a:rPr sz="1404" dirty="0">
                <a:solidFill>
                  <a:srgbClr val="7F7F7F"/>
                </a:solidFill>
                <a:latin typeface="Calibri"/>
                <a:cs typeface="Calibri"/>
              </a:rPr>
              <a:t>“Identity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Mappings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in </a:t>
            </a:r>
            <a:r>
              <a:rPr sz="1404" spc="5" dirty="0">
                <a:solidFill>
                  <a:srgbClr val="7F7F7F"/>
                </a:solidFill>
                <a:latin typeface="Calibri"/>
                <a:cs typeface="Calibri"/>
              </a:rPr>
              <a:t>Deep </a:t>
            </a:r>
            <a:r>
              <a:rPr sz="1404" spc="-15" dirty="0">
                <a:solidFill>
                  <a:srgbClr val="7F7F7F"/>
                </a:solidFill>
                <a:latin typeface="Calibri"/>
                <a:cs typeface="Calibri"/>
              </a:rPr>
              <a:t>Residual </a:t>
            </a:r>
            <a:r>
              <a:rPr sz="1404" spc="-20" dirty="0">
                <a:solidFill>
                  <a:srgbClr val="7F7F7F"/>
                </a:solidFill>
                <a:latin typeface="Calibri"/>
                <a:cs typeface="Calibri"/>
              </a:rPr>
              <a:t>Networks”. </a:t>
            </a:r>
            <a:r>
              <a:rPr sz="1404" spc="-5" dirty="0">
                <a:solidFill>
                  <a:srgbClr val="7F7F7F"/>
                </a:solidFill>
                <a:latin typeface="Calibri"/>
                <a:cs typeface="Calibri"/>
              </a:rPr>
              <a:t>arXiv</a:t>
            </a:r>
            <a:r>
              <a:rPr sz="1404" spc="-10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4" spc="-10" dirty="0">
                <a:solidFill>
                  <a:srgbClr val="7F7F7F"/>
                </a:solidFill>
                <a:latin typeface="Calibri"/>
                <a:cs typeface="Calibri"/>
              </a:rPr>
              <a:t>2016.</a:t>
            </a:r>
            <a:endParaRPr sz="14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9213391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lang="en-US" sz="4411" spc="10" dirty="0"/>
              <a:t>Why does </a:t>
            </a:r>
            <a:r>
              <a:rPr lang="en-US" sz="4411" spc="10" dirty="0" err="1"/>
              <a:t>ResNet</a:t>
            </a:r>
            <a:r>
              <a:rPr lang="en-US" sz="4411" spc="10" dirty="0"/>
              <a:t> work so well?</a:t>
            </a:r>
            <a:endParaRPr sz="4411" dirty="0"/>
          </a:p>
        </p:txBody>
      </p:sp>
      <p:sp>
        <p:nvSpPr>
          <p:cNvPr id="3" name="object 3"/>
          <p:cNvSpPr txBox="1"/>
          <p:nvPr/>
        </p:nvSpPr>
        <p:spPr>
          <a:xfrm>
            <a:off x="896326" y="1594489"/>
            <a:ext cx="4452893" cy="3635850"/>
          </a:xfrm>
          <a:prstGeom prst="rect">
            <a:avLst/>
          </a:prstGeom>
        </p:spPr>
        <p:txBody>
          <a:bodyPr vert="horz" wrap="square" lIns="0" tIns="94217" rIns="0" bIns="0" rtlCol="0">
            <a:spAutoFit/>
          </a:bodyPr>
          <a:lstStyle/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The architecture is somehow easier to optimize.</a:t>
            </a:r>
          </a:p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The authors argue it probably isn’t because it solves the “vanishing gradient” problem</a:t>
            </a: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</a:p>
          <a:p>
            <a:pPr marL="241910" indent="-229177" defTabSz="916712">
              <a:spcBef>
                <a:spcPts val="742"/>
              </a:spcBef>
              <a:buFont typeface="Arial"/>
              <a:buChar char="•"/>
              <a:tabLst>
                <a:tab pos="241910" algn="l"/>
              </a:tabLst>
            </a:pPr>
            <a:r>
              <a:rPr lang="en-US" sz="2184" spc="10" dirty="0">
                <a:solidFill>
                  <a:prstClr val="black"/>
                </a:solidFill>
                <a:latin typeface="Calibri"/>
                <a:cs typeface="Calibri"/>
              </a:rPr>
              <a:t>While the gradients might not be “vanishing” in “plain” nets, they don’t seem as stable and trustworthy, according to follow up work, e.g.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878" y="1773754"/>
            <a:ext cx="5071055" cy="1528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01" y="3645728"/>
            <a:ext cx="5941661" cy="28182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7940" y="5371874"/>
            <a:ext cx="3951947" cy="1100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Visualizing the Loss Landscape of Neural 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Nets. </a:t>
            </a:r>
            <a:r>
              <a:rPr lang="en-US" sz="1638" dirty="0" err="1">
                <a:solidFill>
                  <a:prstClr val="black"/>
                </a:solidFill>
                <a:latin typeface="Arial" panose="020B0604020202020204" pitchFamily="34" charset="0"/>
              </a:rPr>
              <a:t>Hao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 Li, 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Zheng 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Xu 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, Gavin 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Taylor, 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Christoph </a:t>
            </a:r>
            <a:r>
              <a:rPr lang="en-US" sz="1638" dirty="0" err="1">
                <a:solidFill>
                  <a:prstClr val="black"/>
                </a:solidFill>
                <a:latin typeface="Arial" panose="020B0604020202020204" pitchFamily="34" charset="0"/>
              </a:rPr>
              <a:t>Studer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, Tom Goldstein. </a:t>
            </a:r>
            <a:r>
              <a:rPr lang="en-US" sz="1638" dirty="0" err="1">
                <a:solidFill>
                  <a:prstClr val="black"/>
                </a:solidFill>
                <a:latin typeface="Arial" panose="020B0604020202020204" pitchFamily="34" charset="0"/>
              </a:rPr>
              <a:t>NeurIPS</a:t>
            </a:r>
            <a:r>
              <a:rPr lang="en-US" sz="1638" dirty="0">
                <a:solidFill>
                  <a:prstClr val="black"/>
                </a:solidFill>
                <a:latin typeface="Arial" panose="020B0604020202020204" pitchFamily="34" charset="0"/>
              </a:rPr>
              <a:t> 2018.</a:t>
            </a:r>
            <a:endParaRPr lang="en-US" sz="1638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32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528234" y="15916"/>
            <a:ext cx="9167283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Image parsing / semantic segmentation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875815" y="1222305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6493845" y="3284943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361690" y="2764510"/>
            <a:ext cx="1145910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820054" y="3743308"/>
            <a:ext cx="145148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181391" y="5653158"/>
            <a:ext cx="152788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market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4278418" y="6111522"/>
            <a:ext cx="1909851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6188269" y="4660036"/>
            <a:ext cx="2139033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58379" name="Text Box 4"/>
          <p:cNvSpPr txBox="1">
            <a:spLocks noChangeArrowheads="1"/>
          </p:cNvSpPr>
          <p:nvPr/>
        </p:nvSpPr>
        <p:spPr bwMode="auto">
          <a:xfrm>
            <a:off x="3438084" y="687547"/>
            <a:ext cx="1986245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sky</a:t>
            </a: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4507600" y="1986245"/>
            <a:ext cx="1833457" cy="525646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7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81021" y="0"/>
            <a:ext cx="4812824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understanding?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2153710" y="961291"/>
            <a:ext cx="7871768" cy="3775138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5"/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2427455" y="4847838"/>
            <a:ext cx="1790806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7">
                <a:solidFill>
                  <a:schemeClr val="tx2"/>
                </a:solidFill>
                <a:latin typeface="Times New Roman" panose="02020603050405020304" pitchFamily="18" charset="0"/>
              </a:rPr>
              <a:t>Variability</a:t>
            </a:r>
            <a:r>
              <a:rPr lang="en-US" altLang="en-US" sz="2406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4350038" y="4898767"/>
            <a:ext cx="2368215" cy="12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Camera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Illumination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4375503" y="6187917"/>
            <a:ext cx="3159211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>
                <a:latin typeface="Times New Roman" panose="02020603050405020304" pitchFamily="18" charset="0"/>
              </a:rPr>
              <a:t>Within-class variations?</a:t>
            </a: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2868312" y="6207015"/>
            <a:ext cx="1141136" cy="421759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6971308" y="2360258"/>
            <a:ext cx="2182005" cy="1542204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9148538" y="2618087"/>
            <a:ext cx="873757" cy="1284374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5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966534" y="2412778"/>
            <a:ext cx="3050986" cy="1542205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971308" y="2470073"/>
            <a:ext cx="3065310" cy="1542205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5"/>
            </a:p>
          </p:txBody>
        </p:sp>
      </p:grpSp>
      <p:sp>
        <p:nvSpPr>
          <p:cNvPr id="61451" name="Rectangle 34"/>
          <p:cNvSpPr>
            <a:spLocks noChangeArrowheads="1"/>
          </p:cNvSpPr>
          <p:nvPr/>
        </p:nvSpPr>
        <p:spPr bwMode="auto">
          <a:xfrm>
            <a:off x="5487991" y="1358274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2" name="Rectangle 35"/>
          <p:cNvSpPr>
            <a:spLocks noChangeArrowheads="1"/>
          </p:cNvSpPr>
          <p:nvPr/>
        </p:nvSpPr>
        <p:spPr bwMode="auto">
          <a:xfrm>
            <a:off x="5780834" y="1358274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3" name="Line 36"/>
          <p:cNvSpPr>
            <a:spLocks noChangeShapeType="1"/>
          </p:cNvSpPr>
          <p:nvPr/>
        </p:nvSpPr>
        <p:spPr bwMode="auto">
          <a:xfrm>
            <a:off x="6048213" y="1129995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 sz="1805"/>
          </a:p>
        </p:txBody>
      </p:sp>
      <p:sp>
        <p:nvSpPr>
          <p:cNvPr id="61454" name="Rectangle 37"/>
          <p:cNvSpPr>
            <a:spLocks noChangeArrowheads="1"/>
          </p:cNvSpPr>
          <p:nvPr/>
        </p:nvSpPr>
        <p:spPr bwMode="auto">
          <a:xfrm>
            <a:off x="5487990" y="1345543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5" name="Oval 38"/>
          <p:cNvSpPr>
            <a:spLocks noChangeArrowheads="1"/>
          </p:cNvSpPr>
          <p:nvPr/>
        </p:nvSpPr>
        <p:spPr bwMode="auto">
          <a:xfrm>
            <a:off x="7550629" y="1868605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61456" name="Freeform 39"/>
          <p:cNvSpPr>
            <a:spLocks/>
          </p:cNvSpPr>
          <p:nvPr/>
        </p:nvSpPr>
        <p:spPr bwMode="auto">
          <a:xfrm>
            <a:off x="6710296" y="1562895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 sz="1805"/>
          </a:p>
        </p:txBody>
      </p: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1757416" y="76394"/>
            <a:ext cx="8708919" cy="840334"/>
          </a:xfrm>
        </p:spPr>
        <p:txBody>
          <a:bodyPr/>
          <a:lstStyle/>
          <a:p>
            <a:pPr eaLnBrk="1" hangingPunct="1"/>
            <a:r>
              <a:rPr lang="en-US" altLang="en-US" sz="3409"/>
              <a:t>Recognition is all about modeling variability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 autoUpdateAnimBg="0"/>
      <p:bldP spid="621593" grpId="0" animBg="1"/>
      <p:bldP spid="621594" grpId="0" animBg="1"/>
      <p:bldP spid="6215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8"/>
              <a:t>Within-class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2062992" y="4117320"/>
            <a:ext cx="1858921" cy="23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92" y="1222304"/>
            <a:ext cx="3294492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1222305"/>
            <a:ext cx="2247258" cy="24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06" y="4422896"/>
            <a:ext cx="3208549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7945332" y="3972490"/>
            <a:ext cx="2597397" cy="25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4431206" y="1222305"/>
          <a:ext cx="2521003" cy="244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6247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1206" y="1222305"/>
                        <a:ext cx="2521003" cy="2441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630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EE5C8C-D808-468D-B532-D0C66A516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91" y="25543"/>
            <a:ext cx="9133227" cy="68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250555" cy="794180"/>
          </a:xfrm>
        </p:spPr>
        <p:txBody>
          <a:bodyPr/>
          <a:lstStyle/>
          <a:p>
            <a:pPr eaLnBrk="1" hangingPunct="1"/>
            <a:r>
              <a:rPr lang="en-US" altLang="en-US"/>
              <a:t>Recall: Alignment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Alignment: fitting a model to a transformation between pairs of features (</a:t>
            </a:r>
            <a:r>
              <a:rPr lang="en-US" altLang="en-US" i="1"/>
              <a:t>matches</a:t>
            </a:r>
            <a:r>
              <a:rPr lang="en-US" altLang="en-US"/>
              <a:t>) in two images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525164" y="4812824"/>
          <a:ext cx="2330018" cy="6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655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164" y="4812824"/>
                        <a:ext cx="2330018" cy="611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7289093" y="4020236"/>
            <a:ext cx="2708261" cy="7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Find transformation </a:t>
            </a:r>
            <a:r>
              <a:rPr lang="en-US" altLang="en-US" sz="2005" i="1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2005">
                <a:solidFill>
                  <a:srgbClr val="000000"/>
                </a:solidFill>
                <a:cs typeface="Arial" panose="020B0604020202020204" pitchFamily="34" charset="0"/>
              </a:rPr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2565919" y="3743307"/>
            <a:ext cx="4386290" cy="1986245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6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en-US" altLang="en-US" sz="2406" i="1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5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376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10" dirty="0"/>
              <a:t>Recognition as an alignment problem:</a:t>
            </a:r>
            <a:br>
              <a:rPr lang="en-US" sz="4010" dirty="0"/>
            </a:br>
            <a:r>
              <a:rPr lang="en-US" sz="4010" dirty="0"/>
              <a:t>Block world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6598" y="6417098"/>
            <a:ext cx="8479737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J. Mundy, 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Object Recognition in the Geometric Era: a Retrospective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2006</a:t>
            </a: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0" y="1375092"/>
            <a:ext cx="5123174" cy="35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40" y="5042006"/>
            <a:ext cx="6857955" cy="10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4"/>
          <p:cNvSpPr>
            <a:spLocks noChangeArrowheads="1"/>
          </p:cNvSpPr>
          <p:nvPr/>
        </p:nvSpPr>
        <p:spPr bwMode="auto">
          <a:xfrm>
            <a:off x="7945332" y="2000569"/>
            <a:ext cx="2521003" cy="17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L. G. Roberts, 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6"/>
              </a:rPr>
              <a:t>Machine Perception of Three Dimensional Solids</a:t>
            </a:r>
            <a:r>
              <a:rPr lang="en-US" altLang="en-US" sz="1805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5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Ph.D. thesis, MIT Department of Electrical Engineering, 1963.</a:t>
            </a:r>
            <a:r>
              <a:rPr lang="en-US" altLang="en-US" sz="180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2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00D-18C1-4F52-91BE-FCE941D026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202C5-CCD5-4B7C-BD1E-FD79CB054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estrel stabilization">
            <a:hlinkClick r:id="" action="ppaction://media"/>
            <a:extLst>
              <a:ext uri="{FF2B5EF4-FFF2-40B4-BE49-F238E27FC236}">
                <a16:creationId xmlns:a16="http://schemas.microsoft.com/office/drawing/2014/main" id="{F1E6B58C-B69B-4BC9-8004-2C5A835C7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7160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57950" y="436083"/>
            <a:ext cx="6391697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Alignment: Huttenlocher &amp; Ullman (1987)</a:t>
            </a:r>
          </a:p>
        </p:txBody>
      </p:sp>
      <p:pic>
        <p:nvPicPr>
          <p:cNvPr id="67587" name="Picture 3" descr="~lwf0000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174" b="6281"/>
          <a:stretch>
            <a:fillRect/>
          </a:stretch>
        </p:blipFill>
        <p:spPr bwMode="auto">
          <a:xfrm>
            <a:off x="1999330" y="1324163"/>
            <a:ext cx="8212358" cy="501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7894402" y="4392656"/>
            <a:ext cx="1566078" cy="1215938"/>
            <a:chOff x="4000" y="2664"/>
            <a:chExt cx="984" cy="764"/>
          </a:xfrm>
        </p:grpSpPr>
        <p:sp>
          <p:nvSpPr>
            <p:cNvPr id="67651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2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3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4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5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6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7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58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10695517" y="6651744"/>
            <a:ext cx="185201" cy="37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1986598" y="3640546"/>
            <a:ext cx="185201" cy="37104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3056114" y="4063207"/>
            <a:ext cx="2056273" cy="2196328"/>
            <a:chOff x="960" y="2457"/>
            <a:chExt cx="1292" cy="1380"/>
          </a:xfrm>
        </p:grpSpPr>
        <p:sp>
          <p:nvSpPr>
            <p:cNvPr id="67594" name="Oval 16"/>
            <p:cNvSpPr>
              <a:spLocks noChangeArrowheads="1"/>
            </p:cNvSpPr>
            <p:nvPr/>
          </p:nvSpPr>
          <p:spPr bwMode="auto">
            <a:xfrm>
              <a:off x="1098" y="320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5" name="Oval 17"/>
            <p:cNvSpPr>
              <a:spLocks noChangeArrowheads="1"/>
            </p:cNvSpPr>
            <p:nvPr/>
          </p:nvSpPr>
          <p:spPr bwMode="auto">
            <a:xfrm>
              <a:off x="1326" y="326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6" name="Oval 18"/>
            <p:cNvSpPr>
              <a:spLocks noChangeArrowheads="1"/>
            </p:cNvSpPr>
            <p:nvPr/>
          </p:nvSpPr>
          <p:spPr bwMode="auto">
            <a:xfrm>
              <a:off x="1362" y="35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7" name="Oval 19"/>
            <p:cNvSpPr>
              <a:spLocks noChangeArrowheads="1"/>
            </p:cNvSpPr>
            <p:nvPr/>
          </p:nvSpPr>
          <p:spPr bwMode="auto">
            <a:xfrm>
              <a:off x="1119" y="344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8" name="Oval 20"/>
            <p:cNvSpPr>
              <a:spLocks noChangeArrowheads="1"/>
            </p:cNvSpPr>
            <p:nvPr/>
          </p:nvSpPr>
          <p:spPr bwMode="auto">
            <a:xfrm>
              <a:off x="1203" y="333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9" name="Oval 21"/>
            <p:cNvSpPr>
              <a:spLocks noChangeArrowheads="1"/>
            </p:cNvSpPr>
            <p:nvPr/>
          </p:nvSpPr>
          <p:spPr bwMode="auto">
            <a:xfrm>
              <a:off x="1317" y="34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0" name="Oval 22"/>
            <p:cNvSpPr>
              <a:spLocks noChangeArrowheads="1"/>
            </p:cNvSpPr>
            <p:nvPr/>
          </p:nvSpPr>
          <p:spPr bwMode="auto">
            <a:xfrm>
              <a:off x="1206" y="32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1" name="Oval 23"/>
            <p:cNvSpPr>
              <a:spLocks noChangeArrowheads="1"/>
            </p:cNvSpPr>
            <p:nvPr/>
          </p:nvSpPr>
          <p:spPr bwMode="auto">
            <a:xfrm>
              <a:off x="1260" y="315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2" name="Oval 24"/>
            <p:cNvSpPr>
              <a:spLocks noChangeArrowheads="1"/>
            </p:cNvSpPr>
            <p:nvPr/>
          </p:nvSpPr>
          <p:spPr bwMode="auto">
            <a:xfrm>
              <a:off x="1353" y="311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3" name="Oval 25"/>
            <p:cNvSpPr>
              <a:spLocks noChangeArrowheads="1"/>
            </p:cNvSpPr>
            <p:nvPr/>
          </p:nvSpPr>
          <p:spPr bwMode="auto">
            <a:xfrm>
              <a:off x="1341" y="321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4" name="Oval 26"/>
            <p:cNvSpPr>
              <a:spLocks noChangeArrowheads="1"/>
            </p:cNvSpPr>
            <p:nvPr/>
          </p:nvSpPr>
          <p:spPr bwMode="auto">
            <a:xfrm>
              <a:off x="1434" y="3170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5" name="Oval 27"/>
            <p:cNvSpPr>
              <a:spLocks noChangeArrowheads="1"/>
            </p:cNvSpPr>
            <p:nvPr/>
          </p:nvSpPr>
          <p:spPr bwMode="auto">
            <a:xfrm>
              <a:off x="1590" y="31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6" name="Oval 28"/>
            <p:cNvSpPr>
              <a:spLocks noChangeArrowheads="1"/>
            </p:cNvSpPr>
            <p:nvPr/>
          </p:nvSpPr>
          <p:spPr bwMode="auto">
            <a:xfrm>
              <a:off x="1596" y="342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7" name="Oval 29"/>
            <p:cNvSpPr>
              <a:spLocks noChangeArrowheads="1"/>
            </p:cNvSpPr>
            <p:nvPr/>
          </p:nvSpPr>
          <p:spPr bwMode="auto">
            <a:xfrm>
              <a:off x="1575" y="325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8" name="Oval 30"/>
            <p:cNvSpPr>
              <a:spLocks noChangeArrowheads="1"/>
            </p:cNvSpPr>
            <p:nvPr/>
          </p:nvSpPr>
          <p:spPr bwMode="auto">
            <a:xfrm>
              <a:off x="1221" y="28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9" name="Oval 31"/>
            <p:cNvSpPr>
              <a:spLocks noChangeArrowheads="1"/>
            </p:cNvSpPr>
            <p:nvPr/>
          </p:nvSpPr>
          <p:spPr bwMode="auto">
            <a:xfrm>
              <a:off x="1347" y="28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0" name="Oval 32"/>
            <p:cNvSpPr>
              <a:spLocks noChangeArrowheads="1"/>
            </p:cNvSpPr>
            <p:nvPr/>
          </p:nvSpPr>
          <p:spPr bwMode="auto">
            <a:xfrm>
              <a:off x="1698" y="256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1" name="Oval 33"/>
            <p:cNvSpPr>
              <a:spLocks noChangeArrowheads="1"/>
            </p:cNvSpPr>
            <p:nvPr/>
          </p:nvSpPr>
          <p:spPr bwMode="auto">
            <a:xfrm>
              <a:off x="2037" y="289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2" name="Oval 34"/>
            <p:cNvSpPr>
              <a:spLocks noChangeArrowheads="1"/>
            </p:cNvSpPr>
            <p:nvPr/>
          </p:nvSpPr>
          <p:spPr bwMode="auto">
            <a:xfrm>
              <a:off x="2202" y="3182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3" name="Oval 35"/>
            <p:cNvSpPr>
              <a:spLocks noChangeArrowheads="1"/>
            </p:cNvSpPr>
            <p:nvPr/>
          </p:nvSpPr>
          <p:spPr bwMode="auto">
            <a:xfrm>
              <a:off x="1971" y="328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4" name="Oval 36"/>
            <p:cNvSpPr>
              <a:spLocks noChangeArrowheads="1"/>
            </p:cNvSpPr>
            <p:nvPr/>
          </p:nvSpPr>
          <p:spPr bwMode="auto">
            <a:xfrm>
              <a:off x="1782" y="2924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5" name="Oval 37"/>
            <p:cNvSpPr>
              <a:spLocks noChangeArrowheads="1"/>
            </p:cNvSpPr>
            <p:nvPr/>
          </p:nvSpPr>
          <p:spPr bwMode="auto">
            <a:xfrm>
              <a:off x="1944" y="293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6" name="Oval 38"/>
            <p:cNvSpPr>
              <a:spLocks noChangeArrowheads="1"/>
            </p:cNvSpPr>
            <p:nvPr/>
          </p:nvSpPr>
          <p:spPr bwMode="auto">
            <a:xfrm>
              <a:off x="2103" y="325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7" name="Oval 39"/>
            <p:cNvSpPr>
              <a:spLocks noChangeArrowheads="1"/>
            </p:cNvSpPr>
            <p:nvPr/>
          </p:nvSpPr>
          <p:spPr bwMode="auto">
            <a:xfrm>
              <a:off x="1506" y="3386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8" name="Oval 40"/>
            <p:cNvSpPr>
              <a:spLocks noChangeArrowheads="1"/>
            </p:cNvSpPr>
            <p:nvPr/>
          </p:nvSpPr>
          <p:spPr bwMode="auto">
            <a:xfrm>
              <a:off x="1839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19" name="Oval 41"/>
            <p:cNvSpPr>
              <a:spLocks noChangeArrowheads="1"/>
            </p:cNvSpPr>
            <p:nvPr/>
          </p:nvSpPr>
          <p:spPr bwMode="auto">
            <a:xfrm>
              <a:off x="1719" y="285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0" name="Oval 42"/>
            <p:cNvSpPr>
              <a:spLocks noChangeArrowheads="1"/>
            </p:cNvSpPr>
            <p:nvPr/>
          </p:nvSpPr>
          <p:spPr bwMode="auto">
            <a:xfrm>
              <a:off x="960" y="3079"/>
              <a:ext cx="164" cy="328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1" name="Oval 43"/>
            <p:cNvSpPr>
              <a:spLocks noChangeArrowheads="1"/>
            </p:cNvSpPr>
            <p:nvPr/>
          </p:nvSpPr>
          <p:spPr bwMode="auto">
            <a:xfrm>
              <a:off x="1107" y="268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2" name="Oval 44"/>
            <p:cNvSpPr>
              <a:spLocks noChangeArrowheads="1"/>
            </p:cNvSpPr>
            <p:nvPr/>
          </p:nvSpPr>
          <p:spPr bwMode="auto">
            <a:xfrm>
              <a:off x="1267" y="26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3" name="Oval 45"/>
            <p:cNvSpPr>
              <a:spLocks noChangeArrowheads="1"/>
            </p:cNvSpPr>
            <p:nvPr/>
          </p:nvSpPr>
          <p:spPr bwMode="auto">
            <a:xfrm>
              <a:off x="1203" y="26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4" name="Oval 46"/>
            <p:cNvSpPr>
              <a:spLocks noChangeArrowheads="1"/>
            </p:cNvSpPr>
            <p:nvPr/>
          </p:nvSpPr>
          <p:spPr bwMode="auto">
            <a:xfrm>
              <a:off x="1267" y="25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5" name="Oval 47"/>
            <p:cNvSpPr>
              <a:spLocks noChangeArrowheads="1"/>
            </p:cNvSpPr>
            <p:nvPr/>
          </p:nvSpPr>
          <p:spPr bwMode="auto">
            <a:xfrm>
              <a:off x="1331" y="25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6" name="Oval 48"/>
            <p:cNvSpPr>
              <a:spLocks noChangeArrowheads="1"/>
            </p:cNvSpPr>
            <p:nvPr/>
          </p:nvSpPr>
          <p:spPr bwMode="auto">
            <a:xfrm>
              <a:off x="1311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7" name="Oval 49"/>
            <p:cNvSpPr>
              <a:spLocks noChangeArrowheads="1"/>
            </p:cNvSpPr>
            <p:nvPr/>
          </p:nvSpPr>
          <p:spPr bwMode="auto">
            <a:xfrm>
              <a:off x="1443" y="26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8" name="Oval 50"/>
            <p:cNvSpPr>
              <a:spLocks noChangeArrowheads="1"/>
            </p:cNvSpPr>
            <p:nvPr/>
          </p:nvSpPr>
          <p:spPr bwMode="auto">
            <a:xfrm>
              <a:off x="1519" y="266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29" name="Oval 51"/>
            <p:cNvSpPr>
              <a:spLocks noChangeArrowheads="1"/>
            </p:cNvSpPr>
            <p:nvPr/>
          </p:nvSpPr>
          <p:spPr bwMode="auto">
            <a:xfrm>
              <a:off x="1587" y="264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0" name="Oval 52"/>
            <p:cNvSpPr>
              <a:spLocks noChangeArrowheads="1"/>
            </p:cNvSpPr>
            <p:nvPr/>
          </p:nvSpPr>
          <p:spPr bwMode="auto">
            <a:xfrm>
              <a:off x="1403" y="248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1" name="Oval 53"/>
            <p:cNvSpPr>
              <a:spLocks noChangeArrowheads="1"/>
            </p:cNvSpPr>
            <p:nvPr/>
          </p:nvSpPr>
          <p:spPr bwMode="auto">
            <a:xfrm>
              <a:off x="1375" y="251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2" name="Oval 54"/>
            <p:cNvSpPr>
              <a:spLocks noChangeArrowheads="1"/>
            </p:cNvSpPr>
            <p:nvPr/>
          </p:nvSpPr>
          <p:spPr bwMode="auto">
            <a:xfrm>
              <a:off x="1475" y="252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3" name="Oval 55"/>
            <p:cNvSpPr>
              <a:spLocks noChangeArrowheads="1"/>
            </p:cNvSpPr>
            <p:nvPr/>
          </p:nvSpPr>
          <p:spPr bwMode="auto">
            <a:xfrm>
              <a:off x="1503" y="250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4" name="Oval 56"/>
            <p:cNvSpPr>
              <a:spLocks noChangeArrowheads="1"/>
            </p:cNvSpPr>
            <p:nvPr/>
          </p:nvSpPr>
          <p:spPr bwMode="auto">
            <a:xfrm>
              <a:off x="1527" y="253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5" name="Oval 57"/>
            <p:cNvSpPr>
              <a:spLocks noChangeArrowheads="1"/>
            </p:cNvSpPr>
            <p:nvPr/>
          </p:nvSpPr>
          <p:spPr bwMode="auto">
            <a:xfrm>
              <a:off x="1615" y="248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6" name="Oval 58"/>
            <p:cNvSpPr>
              <a:spLocks noChangeArrowheads="1"/>
            </p:cNvSpPr>
            <p:nvPr/>
          </p:nvSpPr>
          <p:spPr bwMode="auto">
            <a:xfrm>
              <a:off x="1631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7" name="Oval 59"/>
            <p:cNvSpPr>
              <a:spLocks noChangeArrowheads="1"/>
            </p:cNvSpPr>
            <p:nvPr/>
          </p:nvSpPr>
          <p:spPr bwMode="auto">
            <a:xfrm>
              <a:off x="1779" y="25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8" name="Oval 60"/>
            <p:cNvSpPr>
              <a:spLocks noChangeArrowheads="1"/>
            </p:cNvSpPr>
            <p:nvPr/>
          </p:nvSpPr>
          <p:spPr bwMode="auto">
            <a:xfrm>
              <a:off x="1739" y="247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39" name="Oval 61"/>
            <p:cNvSpPr>
              <a:spLocks noChangeArrowheads="1"/>
            </p:cNvSpPr>
            <p:nvPr/>
          </p:nvSpPr>
          <p:spPr bwMode="auto">
            <a:xfrm>
              <a:off x="1647" y="252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0" name="Oval 62"/>
            <p:cNvSpPr>
              <a:spLocks noChangeArrowheads="1"/>
            </p:cNvSpPr>
            <p:nvPr/>
          </p:nvSpPr>
          <p:spPr bwMode="auto">
            <a:xfrm>
              <a:off x="1527" y="259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1" name="Oval 63"/>
            <p:cNvSpPr>
              <a:spLocks noChangeArrowheads="1"/>
            </p:cNvSpPr>
            <p:nvPr/>
          </p:nvSpPr>
          <p:spPr bwMode="auto">
            <a:xfrm>
              <a:off x="1291" y="277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2" name="Oval 64"/>
            <p:cNvSpPr>
              <a:spLocks noChangeArrowheads="1"/>
            </p:cNvSpPr>
            <p:nvPr/>
          </p:nvSpPr>
          <p:spPr bwMode="auto">
            <a:xfrm>
              <a:off x="1139" y="28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3" name="Oval 65"/>
            <p:cNvSpPr>
              <a:spLocks noChangeArrowheads="1"/>
            </p:cNvSpPr>
            <p:nvPr/>
          </p:nvSpPr>
          <p:spPr bwMode="auto">
            <a:xfrm>
              <a:off x="1367" y="2709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4" name="Oval 66"/>
            <p:cNvSpPr>
              <a:spLocks noChangeArrowheads="1"/>
            </p:cNvSpPr>
            <p:nvPr/>
          </p:nvSpPr>
          <p:spPr bwMode="auto">
            <a:xfrm>
              <a:off x="1695" y="245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5" name="Oval 67"/>
            <p:cNvSpPr>
              <a:spLocks noChangeArrowheads="1"/>
            </p:cNvSpPr>
            <p:nvPr/>
          </p:nvSpPr>
          <p:spPr bwMode="auto">
            <a:xfrm>
              <a:off x="1771" y="34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6" name="Oval 68"/>
            <p:cNvSpPr>
              <a:spLocks noChangeArrowheads="1"/>
            </p:cNvSpPr>
            <p:nvPr/>
          </p:nvSpPr>
          <p:spPr bwMode="auto">
            <a:xfrm>
              <a:off x="1651" y="346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7" name="Oval 69"/>
            <p:cNvSpPr>
              <a:spLocks noChangeArrowheads="1"/>
            </p:cNvSpPr>
            <p:nvPr/>
          </p:nvSpPr>
          <p:spPr bwMode="auto">
            <a:xfrm>
              <a:off x="1847" y="2921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8" name="Oval 70"/>
            <p:cNvSpPr>
              <a:spLocks noChangeArrowheads="1"/>
            </p:cNvSpPr>
            <p:nvPr/>
          </p:nvSpPr>
          <p:spPr bwMode="auto">
            <a:xfrm>
              <a:off x="1891" y="2937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49" name="Oval 71"/>
            <p:cNvSpPr>
              <a:spLocks noChangeArrowheads="1"/>
            </p:cNvSpPr>
            <p:nvPr/>
          </p:nvSpPr>
          <p:spPr bwMode="auto">
            <a:xfrm>
              <a:off x="1503" y="3253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50" name="Oval 72"/>
            <p:cNvSpPr>
              <a:spLocks noChangeArrowheads="1"/>
            </p:cNvSpPr>
            <p:nvPr/>
          </p:nvSpPr>
          <p:spPr bwMode="auto">
            <a:xfrm>
              <a:off x="1519" y="3145"/>
              <a:ext cx="50" cy="3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7592" name="Rectangle 73"/>
          <p:cNvSpPr>
            <a:spLocks noChangeArrowheads="1"/>
          </p:cNvSpPr>
          <p:nvPr/>
        </p:nvSpPr>
        <p:spPr bwMode="auto">
          <a:xfrm>
            <a:off x="6010016" y="3640546"/>
            <a:ext cx="254647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593" name="Rectangle 74"/>
          <p:cNvSpPr>
            <a:spLocks noChangeArrowheads="1"/>
          </p:cNvSpPr>
          <p:nvPr/>
        </p:nvSpPr>
        <p:spPr bwMode="auto">
          <a:xfrm>
            <a:off x="1986598" y="3634181"/>
            <a:ext cx="8225090" cy="3710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95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2166443" y="76394"/>
            <a:ext cx="7871768" cy="3775138"/>
            <a:chOff x="227" y="1406"/>
            <a:chExt cx="5321" cy="2224"/>
          </a:xfrm>
        </p:grpSpPr>
        <p:sp>
          <p:nvSpPr>
            <p:cNvPr id="68629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30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86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6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9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0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1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2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3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4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6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Text Box 21"/>
          <p:cNvSpPr txBox="1">
            <a:spLocks noChangeArrowheads="1"/>
          </p:cNvSpPr>
          <p:nvPr/>
        </p:nvSpPr>
        <p:spPr bwMode="auto">
          <a:xfrm>
            <a:off x="2440188" y="4491332"/>
            <a:ext cx="170563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Variability</a:t>
            </a:r>
            <a:endParaRPr lang="en-US" altLang="en-US" sz="240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612" name="Text Box 22"/>
          <p:cNvSpPr txBox="1">
            <a:spLocks noChangeArrowheads="1"/>
          </p:cNvSpPr>
          <p:nvPr/>
        </p:nvSpPr>
        <p:spPr bwMode="auto">
          <a:xfrm>
            <a:off x="7307124" y="4542261"/>
            <a:ext cx="2573264" cy="120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Camera position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Illumination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Internal parameters</a:t>
            </a:r>
          </a:p>
        </p:txBody>
      </p:sp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5500723" y="622982"/>
            <a:ext cx="185201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4" name="Rectangle 24"/>
          <p:cNvSpPr>
            <a:spLocks noChangeArrowheads="1"/>
          </p:cNvSpPr>
          <p:nvPr/>
        </p:nvSpPr>
        <p:spPr bwMode="auto">
          <a:xfrm>
            <a:off x="5793566" y="622982"/>
            <a:ext cx="560223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5" name="Line 25"/>
          <p:cNvSpPr>
            <a:spLocks noChangeShapeType="1"/>
          </p:cNvSpPr>
          <p:nvPr/>
        </p:nvSpPr>
        <p:spPr bwMode="auto">
          <a:xfrm>
            <a:off x="6060946" y="394702"/>
            <a:ext cx="0" cy="82760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Rectangle 26"/>
          <p:cNvSpPr>
            <a:spLocks noChangeArrowheads="1"/>
          </p:cNvSpPr>
          <p:nvPr/>
        </p:nvSpPr>
        <p:spPr bwMode="auto">
          <a:xfrm>
            <a:off x="5500723" y="610250"/>
            <a:ext cx="1133178" cy="37104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617" name="Oval 27"/>
          <p:cNvSpPr>
            <a:spLocks noChangeArrowheads="1"/>
          </p:cNvSpPr>
          <p:nvPr/>
        </p:nvSpPr>
        <p:spPr bwMode="auto">
          <a:xfrm>
            <a:off x="7563362" y="1133313"/>
            <a:ext cx="260427" cy="52175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6723027" y="1889849"/>
            <a:ext cx="3590519" cy="3710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6952209" y="3284943"/>
            <a:ext cx="2521003" cy="53475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6952209" y="1986245"/>
            <a:ext cx="2852044" cy="129869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6952209" y="76394"/>
            <a:ext cx="0" cy="3208549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7550629" y="1158777"/>
            <a:ext cx="114591" cy="521758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6723028" y="827602"/>
            <a:ext cx="185201" cy="371043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2521356" y="4430853"/>
            <a:ext cx="1769795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2381300" y="4443586"/>
            <a:ext cx="1871654" cy="6875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4848191" y="4484966"/>
            <a:ext cx="2359522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2263526" y="5977832"/>
            <a:ext cx="7687200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Duda &amp; Hart ( 1972); Weiss (1987); Mundy et al. (1992-94);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Rothwell et al. (1992); Burns et al. (1993)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05129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665106" y="5860059"/>
            <a:ext cx="8132170" cy="9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 3D objects do not admit monocular viewpoint </a:t>
            </a:r>
            <a:b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0571" y="3132155"/>
            <a:ext cx="8763032" cy="2581482"/>
            <a:chOff x="102" y="2122"/>
            <a:chExt cx="5506" cy="1622"/>
          </a:xfrm>
        </p:grpSpPr>
        <p:pic>
          <p:nvPicPr>
            <p:cNvPr id="69654" name="Picture 4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5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1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7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Projective invariants (Rothwell et al., 1992):</a:t>
              </a:r>
            </a:p>
          </p:txBody>
        </p:sp>
        <p:pic>
          <p:nvPicPr>
            <p:cNvPr id="69656" name="Picture 6" descr="invar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9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0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1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2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3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4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5" name="AutoShape 15"/>
            <p:cNvSpPr>
              <a:spLocks noChangeArrowheads="1"/>
            </p:cNvSpPr>
            <p:nvPr/>
          </p:nvSpPr>
          <p:spPr bwMode="auto">
            <a:xfrm>
              <a:off x="4248" y="2651"/>
              <a:ext cx="116" cy="371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66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7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8" name="Freeform 18"/>
            <p:cNvSpPr>
              <a:spLocks/>
            </p:cNvSpPr>
            <p:nvPr/>
          </p:nvSpPr>
          <p:spPr bwMode="auto">
            <a:xfrm>
              <a:off x="5052" y="3097"/>
              <a:ext cx="116" cy="233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69" name="AutoShape 19"/>
            <p:cNvSpPr>
              <a:spLocks noChangeArrowheads="1"/>
            </p:cNvSpPr>
            <p:nvPr/>
          </p:nvSpPr>
          <p:spPr bwMode="auto">
            <a:xfrm rot="20435577">
              <a:off x="5127" y="3026"/>
              <a:ext cx="210" cy="420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9636" name="Text Box 69"/>
          <p:cNvSpPr txBox="1">
            <a:spLocks noChangeArrowheads="1"/>
          </p:cNvSpPr>
          <p:nvPr/>
        </p:nvSpPr>
        <p:spPr bwMode="auto">
          <a:xfrm>
            <a:off x="1665106" y="303985"/>
            <a:ext cx="5745468" cy="13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invariant to similarity transformations computed from four points</a:t>
            </a:r>
          </a:p>
        </p:txBody>
      </p:sp>
      <p:sp>
        <p:nvSpPr>
          <p:cNvPr id="69637" name="Rectangle 78"/>
          <p:cNvSpPr>
            <a:spLocks noChangeArrowheads="1"/>
          </p:cNvSpPr>
          <p:nvPr/>
        </p:nvSpPr>
        <p:spPr bwMode="auto">
          <a:xfrm>
            <a:off x="7639756" y="305576"/>
            <a:ext cx="2826579" cy="26737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8" name="Oval 79"/>
          <p:cNvSpPr>
            <a:spLocks noChangeArrowheads="1"/>
          </p:cNvSpPr>
          <p:nvPr/>
        </p:nvSpPr>
        <p:spPr bwMode="auto">
          <a:xfrm>
            <a:off x="9417509" y="706644"/>
            <a:ext cx="218041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39" name="Oval 80"/>
          <p:cNvSpPr>
            <a:spLocks noChangeArrowheads="1"/>
          </p:cNvSpPr>
          <p:nvPr/>
        </p:nvSpPr>
        <p:spPr bwMode="auto">
          <a:xfrm>
            <a:off x="8480090" y="1717275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0" name="Oval 81"/>
          <p:cNvSpPr>
            <a:spLocks noChangeArrowheads="1"/>
          </p:cNvSpPr>
          <p:nvPr/>
        </p:nvSpPr>
        <p:spPr bwMode="auto">
          <a:xfrm>
            <a:off x="8406879" y="2295004"/>
            <a:ext cx="218042" cy="21804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1" name="Oval 82"/>
          <p:cNvSpPr>
            <a:spLocks noChangeArrowheads="1"/>
          </p:cNvSpPr>
          <p:nvPr/>
        </p:nvSpPr>
        <p:spPr bwMode="auto">
          <a:xfrm>
            <a:off x="9129439" y="1933724"/>
            <a:ext cx="218042" cy="2180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2" name="Rectangle 83"/>
          <p:cNvSpPr>
            <a:spLocks noChangeArrowheads="1"/>
          </p:cNvSpPr>
          <p:nvPr/>
        </p:nvSpPr>
        <p:spPr bwMode="auto">
          <a:xfrm rot="-703003">
            <a:off x="8317753" y="908772"/>
            <a:ext cx="1371909" cy="1371909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9643" name="Text Box 84"/>
          <p:cNvSpPr txBox="1">
            <a:spLocks noChangeArrowheads="1"/>
          </p:cNvSpPr>
          <p:nvPr/>
        </p:nvSpPr>
        <p:spPr bwMode="auto">
          <a:xfrm>
            <a:off x="8174514" y="2368215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9644" name="Text Box 85"/>
          <p:cNvSpPr txBox="1">
            <a:spLocks noChangeArrowheads="1"/>
          </p:cNvSpPr>
          <p:nvPr/>
        </p:nvSpPr>
        <p:spPr bwMode="auto">
          <a:xfrm>
            <a:off x="9618043" y="56340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9645" name="Text Box 86"/>
          <p:cNvSpPr txBox="1">
            <a:spLocks noChangeArrowheads="1"/>
          </p:cNvSpPr>
          <p:nvPr/>
        </p:nvSpPr>
        <p:spPr bwMode="auto">
          <a:xfrm>
            <a:off x="8246133" y="1357586"/>
            <a:ext cx="39084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9646" name="Text Box 87"/>
          <p:cNvSpPr txBox="1">
            <a:spLocks noChangeArrowheads="1"/>
          </p:cNvSpPr>
          <p:nvPr/>
        </p:nvSpPr>
        <p:spPr bwMode="auto">
          <a:xfrm>
            <a:off x="9283819" y="1718866"/>
            <a:ext cx="408522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9647" name="Line 88"/>
          <p:cNvSpPr>
            <a:spLocks noChangeShapeType="1"/>
          </p:cNvSpPr>
          <p:nvPr/>
        </p:nvSpPr>
        <p:spPr bwMode="auto">
          <a:xfrm flipV="1">
            <a:off x="8510330" y="2056273"/>
            <a:ext cx="1650429" cy="3358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8" name="Line 89"/>
          <p:cNvSpPr>
            <a:spLocks noChangeShapeType="1"/>
          </p:cNvSpPr>
          <p:nvPr/>
        </p:nvSpPr>
        <p:spPr bwMode="auto">
          <a:xfrm rot="16200000" flipV="1">
            <a:off x="7447180" y="1373501"/>
            <a:ext cx="1696584" cy="3596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649" name="Group 90"/>
          <p:cNvGrpSpPr>
            <a:grpSpLocks/>
          </p:cNvGrpSpPr>
          <p:nvPr/>
        </p:nvGrpSpPr>
        <p:grpSpPr bwMode="auto">
          <a:xfrm>
            <a:off x="8352767" y="1822316"/>
            <a:ext cx="915137" cy="545898"/>
            <a:chOff x="4217" y="2089"/>
            <a:chExt cx="575" cy="343"/>
          </a:xfrm>
        </p:grpSpPr>
        <p:sp>
          <p:nvSpPr>
            <p:cNvPr id="69650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1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2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3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115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997739" y="1586769"/>
            <a:ext cx="4082305" cy="3931109"/>
            <a:chOff x="2966" y="967"/>
            <a:chExt cx="1512" cy="1592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71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7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59" name="Group 9"/>
          <p:cNvGrpSpPr>
            <a:grpSpLocks/>
          </p:cNvGrpSpPr>
          <p:nvPr/>
        </p:nvGrpSpPr>
        <p:grpSpPr bwMode="auto">
          <a:xfrm>
            <a:off x="6282171" y="1574036"/>
            <a:ext cx="3993179" cy="3943842"/>
            <a:chOff x="2080" y="1372"/>
            <a:chExt cx="1600" cy="1576"/>
          </a:xfrm>
        </p:grpSpPr>
        <p:sp>
          <p:nvSpPr>
            <p:cNvPr id="70664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65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066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9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16"/>
          <p:cNvSpPr txBox="1">
            <a:spLocks noChangeArrowheads="1"/>
          </p:cNvSpPr>
          <p:nvPr/>
        </p:nvSpPr>
        <p:spPr bwMode="auto">
          <a:xfrm>
            <a:off x="1856092" y="5567215"/>
            <a:ext cx="6124921" cy="5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ACRONYM (Brooks and </a:t>
            </a:r>
            <a:r>
              <a:rPr lang="en-US" altLang="en-US" sz="2807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Binford</a:t>
            </a:r>
            <a:r>
              <a:rPr lang="en-US" altLang="en-US" sz="2807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1981)</a:t>
            </a:r>
          </a:p>
        </p:txBody>
      </p:sp>
      <p:sp>
        <p:nvSpPr>
          <p:cNvPr id="70661" name="Text Box 17"/>
          <p:cNvSpPr txBox="1">
            <a:spLocks noChangeArrowheads="1"/>
          </p:cNvSpPr>
          <p:nvPr/>
        </p:nvSpPr>
        <p:spPr bwMode="auto">
          <a:xfrm>
            <a:off x="1728768" y="235548"/>
            <a:ext cx="8954997" cy="120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and recognizing object categories</a:t>
            </a: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harder...</a:t>
            </a:r>
          </a:p>
        </p:txBody>
      </p:sp>
      <p:sp>
        <p:nvSpPr>
          <p:cNvPr id="70662" name="Text Box 18"/>
          <p:cNvSpPr txBox="1">
            <a:spLocks noChangeArrowheads="1"/>
          </p:cNvSpPr>
          <p:nvPr/>
        </p:nvSpPr>
        <p:spPr bwMode="auto">
          <a:xfrm>
            <a:off x="1868824" y="6089241"/>
            <a:ext cx="867697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70663" name="Rectangle 19"/>
          <p:cNvSpPr>
            <a:spLocks noChangeArrowheads="1"/>
          </p:cNvSpPr>
          <p:nvPr/>
        </p:nvSpPr>
        <p:spPr bwMode="auto">
          <a:xfrm>
            <a:off x="1986598" y="1585176"/>
            <a:ext cx="4077531" cy="39136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2444609"/>
            <a:ext cx="4660036" cy="26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2473257"/>
            <a:ext cx="2979367" cy="272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6570239" y="3254704"/>
            <a:ext cx="1145910" cy="114591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8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812609" y="1833457"/>
            <a:ext cx="2657876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8373457" y="1833457"/>
            <a:ext cx="1231854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826932" y="6111522"/>
            <a:ext cx="6875463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  <a:hlinkClick r:id="rId5"/>
              </a:rPr>
              <a:t>http://en.wikipedia.org/wiki/Recognition_by_Components_Theory</a:t>
            </a: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5042359" y="1069516"/>
            <a:ext cx="2037174" cy="37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45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3" y="5005401"/>
            <a:ext cx="3033480" cy="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1884739" y="381970"/>
            <a:ext cx="3717843" cy="2304553"/>
            <a:chOff x="1832" y="2773"/>
            <a:chExt cx="2336" cy="1448"/>
          </a:xfrm>
        </p:grpSpPr>
        <p:sp>
          <p:nvSpPr>
            <p:cNvPr id="72719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0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1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 w 59"/>
                <a:gd name="T3" fmla="*/ 42 h 2"/>
                <a:gd name="T4" fmla="*/ 1 w 59"/>
                <a:gd name="T5" fmla="*/ 42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2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3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56 h 7"/>
                <a:gd name="T2" fmla="*/ 1 w 78"/>
                <a:gd name="T3" fmla="*/ 121 h 7"/>
                <a:gd name="T4" fmla="*/ 2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4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5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 w 104"/>
                <a:gd name="T3" fmla="*/ 103 h 3"/>
                <a:gd name="T4" fmla="*/ 3 w 104"/>
                <a:gd name="T5" fmla="*/ 172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6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7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 w 95"/>
                <a:gd name="T3" fmla="*/ 603 h 15"/>
                <a:gd name="T4" fmla="*/ 2 w 95"/>
                <a:gd name="T5" fmla="*/ 903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8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 w 91"/>
                <a:gd name="T3" fmla="*/ 483 h 20"/>
                <a:gd name="T4" fmla="*/ 2 w 91"/>
                <a:gd name="T5" fmla="*/ 861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29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1 w 92"/>
                <a:gd name="T3" fmla="*/ 399 h 17"/>
                <a:gd name="T4" fmla="*/ 3 w 92"/>
                <a:gd name="T5" fmla="*/ 919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0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1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2 w 76"/>
                <a:gd name="T3" fmla="*/ 362 h 6"/>
                <a:gd name="T4" fmla="*/ 2 w 76"/>
                <a:gd name="T5" fmla="*/ 362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2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3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95 h 4"/>
                <a:gd name="T2" fmla="*/ 2 w 76"/>
                <a:gd name="T3" fmla="*/ 42 h 4"/>
                <a:gd name="T4" fmla="*/ 2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4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346 h 27"/>
                <a:gd name="T2" fmla="*/ 1 w 75"/>
                <a:gd name="T3" fmla="*/ 730 h 27"/>
                <a:gd name="T4" fmla="*/ 1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5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6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630 h 36"/>
                <a:gd name="T2" fmla="*/ 1 w 10"/>
                <a:gd name="T3" fmla="*/ 651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7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8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 w 65"/>
                <a:gd name="T1" fmla="*/ 1046 h 23"/>
                <a:gd name="T2" fmla="*/ 1 w 65"/>
                <a:gd name="T3" fmla="*/ 367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39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0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 w 79"/>
                <a:gd name="T1" fmla="*/ 551 h 11"/>
                <a:gd name="T2" fmla="*/ 1 w 79"/>
                <a:gd name="T3" fmla="*/ 151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1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3 w 102"/>
                <a:gd name="T1" fmla="*/ 542 h 9"/>
                <a:gd name="T2" fmla="*/ 1 w 102"/>
                <a:gd name="T3" fmla="*/ 172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2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3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 w 72"/>
                <a:gd name="T1" fmla="*/ 607 h 13"/>
                <a:gd name="T2" fmla="*/ 1 w 72"/>
                <a:gd name="T3" fmla="*/ 144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4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5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 w 69"/>
                <a:gd name="T1" fmla="*/ 438 h 10"/>
                <a:gd name="T2" fmla="*/ 1 w 69"/>
                <a:gd name="T3" fmla="*/ 54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6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3 w 105"/>
                <a:gd name="T1" fmla="*/ 256 h 1"/>
                <a:gd name="T2" fmla="*/ 2 w 105"/>
                <a:gd name="T3" fmla="*/ 0 h 1"/>
                <a:gd name="T4" fmla="*/ 0 w 105"/>
                <a:gd name="T5" fmla="*/ 256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7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8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3 w 94"/>
                <a:gd name="T1" fmla="*/ 0 h 10"/>
                <a:gd name="T2" fmla="*/ 1 w 94"/>
                <a:gd name="T3" fmla="*/ 221 h 10"/>
                <a:gd name="T4" fmla="*/ 0 w 94"/>
                <a:gd name="T5" fmla="*/ 438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49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0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 w 81"/>
                <a:gd name="T1" fmla="*/ 0 h 7"/>
                <a:gd name="T2" fmla="*/ 1 w 81"/>
                <a:gd name="T3" fmla="*/ 190 h 7"/>
                <a:gd name="T4" fmla="*/ 0 w 81"/>
                <a:gd name="T5" fmla="*/ 256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1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2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 w 55"/>
                <a:gd name="T1" fmla="*/ 0 h 12"/>
                <a:gd name="T2" fmla="*/ 1 w 55"/>
                <a:gd name="T3" fmla="*/ 326 h 12"/>
                <a:gd name="T4" fmla="*/ 0 w 55"/>
                <a:gd name="T5" fmla="*/ 464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3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4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1 w 19"/>
                <a:gd name="T1" fmla="*/ 0 h 56"/>
                <a:gd name="T2" fmla="*/ 0 w 19"/>
                <a:gd name="T3" fmla="*/ 863 h 56"/>
                <a:gd name="T4" fmla="*/ 1 w 19"/>
                <a:gd name="T5" fmla="*/ 2733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5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7596 h 316"/>
                <a:gd name="T2" fmla="*/ 1 w 1657"/>
                <a:gd name="T3" fmla="*/ 9073 h 316"/>
                <a:gd name="T4" fmla="*/ 3 w 1657"/>
                <a:gd name="T5" fmla="*/ 9940 h 316"/>
                <a:gd name="T6" fmla="*/ 6 w 1657"/>
                <a:gd name="T7" fmla="*/ 9940 h 316"/>
                <a:gd name="T8" fmla="*/ 8 w 1657"/>
                <a:gd name="T9" fmla="*/ 9395 h 316"/>
                <a:gd name="T10" fmla="*/ 11 w 1657"/>
                <a:gd name="T11" fmla="*/ 9073 h 316"/>
                <a:gd name="T12" fmla="*/ 15 w 1657"/>
                <a:gd name="T13" fmla="*/ 9555 h 316"/>
                <a:gd name="T14" fmla="*/ 18 w 1657"/>
                <a:gd name="T15" fmla="*/ 10781 h 316"/>
                <a:gd name="T16" fmla="*/ 21 w 1657"/>
                <a:gd name="T17" fmla="*/ 12300 h 316"/>
                <a:gd name="T18" fmla="*/ 24 w 1657"/>
                <a:gd name="T19" fmla="*/ 13832 h 316"/>
                <a:gd name="T20" fmla="*/ 27 w 1657"/>
                <a:gd name="T21" fmla="*/ 15007 h 316"/>
                <a:gd name="T22" fmla="*/ 32 w 1657"/>
                <a:gd name="T23" fmla="*/ 15483 h 316"/>
                <a:gd name="T24" fmla="*/ 35 w 1657"/>
                <a:gd name="T25" fmla="*/ 14952 h 316"/>
                <a:gd name="T26" fmla="*/ 37 w 1657"/>
                <a:gd name="T27" fmla="*/ 13470 h 316"/>
                <a:gd name="T28" fmla="*/ 38 w 1657"/>
                <a:gd name="T29" fmla="*/ 11354 h 316"/>
                <a:gd name="T30" fmla="*/ 38 w 1657"/>
                <a:gd name="T31" fmla="*/ 8902 h 316"/>
                <a:gd name="T32" fmla="*/ 37 w 1657"/>
                <a:gd name="T33" fmla="*/ 7014 h 316"/>
                <a:gd name="T34" fmla="*/ 35 w 1657"/>
                <a:gd name="T35" fmla="*/ 5630 h 316"/>
                <a:gd name="T36" fmla="*/ 32 w 1657"/>
                <a:gd name="T37" fmla="*/ 4615 h 316"/>
                <a:gd name="T38" fmla="*/ 29 w 1657"/>
                <a:gd name="T39" fmla="*/ 3834 h 316"/>
                <a:gd name="T40" fmla="*/ 26 w 1657"/>
                <a:gd name="T41" fmla="*/ 3037 h 316"/>
                <a:gd name="T42" fmla="*/ 23 w 1657"/>
                <a:gd name="T43" fmla="*/ 1958 h 316"/>
                <a:gd name="T44" fmla="*/ 21 w 1657"/>
                <a:gd name="T45" fmla="*/ 870 h 316"/>
                <a:gd name="T46" fmla="*/ 18 w 1657"/>
                <a:gd name="T47" fmla="*/ 89 h 316"/>
                <a:gd name="T48" fmla="*/ 15 w 1657"/>
                <a:gd name="T49" fmla="*/ 55 h 316"/>
                <a:gd name="T50" fmla="*/ 13 w 1657"/>
                <a:gd name="T51" fmla="*/ 535 h 316"/>
                <a:gd name="T52" fmla="*/ 10 w 1657"/>
                <a:gd name="T53" fmla="*/ 1114 h 316"/>
                <a:gd name="T54" fmla="*/ 7 w 1657"/>
                <a:gd name="T55" fmla="*/ 1654 h 316"/>
                <a:gd name="T56" fmla="*/ 4 w 1657"/>
                <a:gd name="T57" fmla="*/ 2402 h 316"/>
                <a:gd name="T58" fmla="*/ 2 w 1657"/>
                <a:gd name="T59" fmla="*/ 3348 h 316"/>
                <a:gd name="T60" fmla="*/ 1 w 1657"/>
                <a:gd name="T61" fmla="*/ 4704 h 316"/>
                <a:gd name="T62" fmla="*/ 0 w 1657"/>
                <a:gd name="T63" fmla="*/ 6723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6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7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8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59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0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1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2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3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4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5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6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7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8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69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0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1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2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3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4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5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6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7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8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79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0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1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2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3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4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5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6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7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6 w 610"/>
                <a:gd name="T1" fmla="*/ 0 h 1021"/>
                <a:gd name="T2" fmla="*/ 7 w 610"/>
                <a:gd name="T3" fmla="*/ 1004 h 1021"/>
                <a:gd name="T4" fmla="*/ 7 w 610"/>
                <a:gd name="T5" fmla="*/ 2110 h 1021"/>
                <a:gd name="T6" fmla="*/ 9 w 610"/>
                <a:gd name="T7" fmla="*/ 3433 h 1021"/>
                <a:gd name="T8" fmla="*/ 10 w 610"/>
                <a:gd name="T9" fmla="*/ 4796 h 1021"/>
                <a:gd name="T10" fmla="*/ 11 w 610"/>
                <a:gd name="T11" fmla="*/ 6338 h 1021"/>
                <a:gd name="T12" fmla="*/ 12 w 610"/>
                <a:gd name="T13" fmla="*/ 7802 h 1021"/>
                <a:gd name="T14" fmla="*/ 12 w 610"/>
                <a:gd name="T15" fmla="*/ 9231 h 1021"/>
                <a:gd name="T16" fmla="*/ 13 w 610"/>
                <a:gd name="T17" fmla="*/ 10708 h 1021"/>
                <a:gd name="T18" fmla="*/ 14 w 610"/>
                <a:gd name="T19" fmla="*/ 12034 h 1021"/>
                <a:gd name="T20" fmla="*/ 14 w 610"/>
                <a:gd name="T21" fmla="*/ 13216 h 1021"/>
                <a:gd name="T22" fmla="*/ 14 w 610"/>
                <a:gd name="T23" fmla="*/ 14233 h 1021"/>
                <a:gd name="T24" fmla="*/ 14 w 610"/>
                <a:gd name="T25" fmla="*/ 15017 h 1021"/>
                <a:gd name="T26" fmla="*/ 13 w 610"/>
                <a:gd name="T27" fmla="*/ 16356 h 1021"/>
                <a:gd name="T28" fmla="*/ 12 w 610"/>
                <a:gd name="T29" fmla="*/ 17602 h 1021"/>
                <a:gd name="T30" fmla="*/ 11 w 610"/>
                <a:gd name="T31" fmla="*/ 18870 h 1021"/>
                <a:gd name="T32" fmla="*/ 10 w 610"/>
                <a:gd name="T33" fmla="*/ 20202 h 1021"/>
                <a:gd name="T34" fmla="*/ 9 w 610"/>
                <a:gd name="T35" fmla="*/ 21596 h 1021"/>
                <a:gd name="T36" fmla="*/ 7 w 610"/>
                <a:gd name="T37" fmla="*/ 22948 h 1021"/>
                <a:gd name="T38" fmla="*/ 6 w 610"/>
                <a:gd name="T39" fmla="*/ 24396 h 1021"/>
                <a:gd name="T40" fmla="*/ 4 w 610"/>
                <a:gd name="T41" fmla="*/ 25902 h 1021"/>
                <a:gd name="T42" fmla="*/ 2 w 610"/>
                <a:gd name="T43" fmla="*/ 27469 h 1021"/>
                <a:gd name="T44" fmla="*/ 1 w 610"/>
                <a:gd name="T45" fmla="*/ 29138 h 1021"/>
                <a:gd name="T46" fmla="*/ 1 w 610"/>
                <a:gd name="T47" fmla="*/ 30973 h 1021"/>
                <a:gd name="T48" fmla="*/ 1 w 610"/>
                <a:gd name="T49" fmla="*/ 32773 h 1021"/>
                <a:gd name="T50" fmla="*/ 0 w 610"/>
                <a:gd name="T51" fmla="*/ 34777 h 1021"/>
                <a:gd name="T52" fmla="*/ 0 w 610"/>
                <a:gd name="T53" fmla="*/ 35703 h 1021"/>
                <a:gd name="T54" fmla="*/ 1 w 610"/>
                <a:gd name="T55" fmla="*/ 36998 h 1021"/>
                <a:gd name="T56" fmla="*/ 1 w 610"/>
                <a:gd name="T57" fmla="*/ 38506 h 1021"/>
                <a:gd name="T58" fmla="*/ 1 w 610"/>
                <a:gd name="T59" fmla="*/ 40170 h 1021"/>
                <a:gd name="T60" fmla="*/ 1 w 610"/>
                <a:gd name="T61" fmla="*/ 41901 h 1021"/>
                <a:gd name="T62" fmla="*/ 2 w 610"/>
                <a:gd name="T63" fmla="*/ 43734 h 1021"/>
                <a:gd name="T64" fmla="*/ 4 w 610"/>
                <a:gd name="T65" fmla="*/ 45480 h 1021"/>
                <a:gd name="T66" fmla="*/ 4 w 610"/>
                <a:gd name="T67" fmla="*/ 47196 h 1021"/>
                <a:gd name="T68" fmla="*/ 6 w 610"/>
                <a:gd name="T69" fmla="*/ 48699 h 1021"/>
                <a:gd name="T70" fmla="*/ 7 w 610"/>
                <a:gd name="T71" fmla="*/ 50095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8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6 w 763"/>
                <a:gd name="T1" fmla="*/ 0 h 1087"/>
                <a:gd name="T2" fmla="*/ 4 w 763"/>
                <a:gd name="T3" fmla="*/ 852 h 1087"/>
                <a:gd name="T4" fmla="*/ 4 w 763"/>
                <a:gd name="T5" fmla="*/ 1778 h 1087"/>
                <a:gd name="T6" fmla="*/ 2 w 763"/>
                <a:gd name="T7" fmla="*/ 2837 h 1087"/>
                <a:gd name="T8" fmla="*/ 1 w 763"/>
                <a:gd name="T9" fmla="*/ 4074 h 1087"/>
                <a:gd name="T10" fmla="*/ 1 w 763"/>
                <a:gd name="T11" fmla="*/ 5236 h 1087"/>
                <a:gd name="T12" fmla="*/ 1 w 763"/>
                <a:gd name="T13" fmla="*/ 6566 h 1087"/>
                <a:gd name="T14" fmla="*/ 0 w 763"/>
                <a:gd name="T15" fmla="*/ 7921 h 1087"/>
                <a:gd name="T16" fmla="*/ 1 w 763"/>
                <a:gd name="T17" fmla="*/ 9307 h 1087"/>
                <a:gd name="T18" fmla="*/ 1 w 763"/>
                <a:gd name="T19" fmla="*/ 10481 h 1087"/>
                <a:gd name="T20" fmla="*/ 1 w 763"/>
                <a:gd name="T21" fmla="*/ 11477 h 1087"/>
                <a:gd name="T22" fmla="*/ 1 w 763"/>
                <a:gd name="T23" fmla="*/ 12444 h 1087"/>
                <a:gd name="T24" fmla="*/ 1 w 763"/>
                <a:gd name="T25" fmla="*/ 13305 h 1087"/>
                <a:gd name="T26" fmla="*/ 1 w 763"/>
                <a:gd name="T27" fmla="*/ 14312 h 1087"/>
                <a:gd name="T28" fmla="*/ 2 w 763"/>
                <a:gd name="T29" fmla="*/ 15245 h 1087"/>
                <a:gd name="T30" fmla="*/ 4 w 763"/>
                <a:gd name="T31" fmla="*/ 16333 h 1087"/>
                <a:gd name="T32" fmla="*/ 4 w 763"/>
                <a:gd name="T33" fmla="*/ 17495 h 1087"/>
                <a:gd name="T34" fmla="*/ 6 w 763"/>
                <a:gd name="T35" fmla="*/ 18757 h 1087"/>
                <a:gd name="T36" fmla="*/ 7 w 763"/>
                <a:gd name="T37" fmla="*/ 20274 h 1087"/>
                <a:gd name="T38" fmla="*/ 9 w 763"/>
                <a:gd name="T39" fmla="*/ 21984 h 1087"/>
                <a:gd name="T40" fmla="*/ 11 w 763"/>
                <a:gd name="T41" fmla="*/ 23997 h 1087"/>
                <a:gd name="T42" fmla="*/ 12 w 763"/>
                <a:gd name="T43" fmla="*/ 26196 h 1087"/>
                <a:gd name="T44" fmla="*/ 14 w 763"/>
                <a:gd name="T45" fmla="*/ 28600 h 1087"/>
                <a:gd name="T46" fmla="*/ 16 w 763"/>
                <a:gd name="T47" fmla="*/ 31112 h 1087"/>
                <a:gd name="T48" fmla="*/ 16 w 763"/>
                <a:gd name="T49" fmla="*/ 33782 h 1087"/>
                <a:gd name="T50" fmla="*/ 17 w 763"/>
                <a:gd name="T51" fmla="*/ 36677 h 1087"/>
                <a:gd name="T52" fmla="*/ 17 w 763"/>
                <a:gd name="T53" fmla="*/ 39568 h 1087"/>
                <a:gd name="T54" fmla="*/ 17 w 763"/>
                <a:gd name="T55" fmla="*/ 40516 h 1087"/>
                <a:gd name="T56" fmla="*/ 17 w 763"/>
                <a:gd name="T57" fmla="*/ 41643 h 1087"/>
                <a:gd name="T58" fmla="*/ 16 w 763"/>
                <a:gd name="T59" fmla="*/ 42939 h 1087"/>
                <a:gd name="T60" fmla="*/ 16 w 763"/>
                <a:gd name="T61" fmla="*/ 44328 h 1087"/>
                <a:gd name="T62" fmla="*/ 15 w 763"/>
                <a:gd name="T63" fmla="*/ 45900 h 1087"/>
                <a:gd name="T64" fmla="*/ 14 w 763"/>
                <a:gd name="T65" fmla="*/ 47399 h 1087"/>
                <a:gd name="T66" fmla="*/ 12 w 763"/>
                <a:gd name="T67" fmla="*/ 48971 h 1087"/>
                <a:gd name="T68" fmla="*/ 12 w 763"/>
                <a:gd name="T69" fmla="*/ 50508 h 1087"/>
                <a:gd name="T70" fmla="*/ 11 w 763"/>
                <a:gd name="T71" fmla="*/ 51914 h 1087"/>
                <a:gd name="T72" fmla="*/ 9 w 763"/>
                <a:gd name="T73" fmla="*/ 53251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89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9 h 152"/>
                <a:gd name="T4" fmla="*/ 1 w 1670"/>
                <a:gd name="T5" fmla="*/ 327 h 152"/>
                <a:gd name="T6" fmla="*/ 1 w 1670"/>
                <a:gd name="T7" fmla="*/ 622 h 152"/>
                <a:gd name="T8" fmla="*/ 2 w 1670"/>
                <a:gd name="T9" fmla="*/ 947 h 152"/>
                <a:gd name="T10" fmla="*/ 3 w 1670"/>
                <a:gd name="T11" fmla="*/ 1402 h 152"/>
                <a:gd name="T12" fmla="*/ 4 w 1670"/>
                <a:gd name="T13" fmla="*/ 1792 h 152"/>
                <a:gd name="T14" fmla="*/ 6 w 1670"/>
                <a:gd name="T15" fmla="*/ 2100 h 152"/>
                <a:gd name="T16" fmla="*/ 7 w 1670"/>
                <a:gd name="T17" fmla="*/ 2334 h 152"/>
                <a:gd name="T18" fmla="*/ 7 w 1670"/>
                <a:gd name="T19" fmla="*/ 2390 h 152"/>
                <a:gd name="T20" fmla="*/ 9 w 1670"/>
                <a:gd name="T21" fmla="*/ 2334 h 152"/>
                <a:gd name="T22" fmla="*/ 10 w 1670"/>
                <a:gd name="T23" fmla="*/ 2100 h 152"/>
                <a:gd name="T24" fmla="*/ 11 w 1670"/>
                <a:gd name="T25" fmla="*/ 1792 h 152"/>
                <a:gd name="T26" fmla="*/ 12 w 1670"/>
                <a:gd name="T27" fmla="*/ 1539 h 152"/>
                <a:gd name="T28" fmla="*/ 13 w 1670"/>
                <a:gd name="T29" fmla="*/ 1471 h 152"/>
                <a:gd name="T30" fmla="*/ 15 w 1670"/>
                <a:gd name="T31" fmla="*/ 1539 h 152"/>
                <a:gd name="T32" fmla="*/ 17 w 1670"/>
                <a:gd name="T33" fmla="*/ 1944 h 152"/>
                <a:gd name="T34" fmla="*/ 19 w 1670"/>
                <a:gd name="T35" fmla="*/ 2390 h 152"/>
                <a:gd name="T36" fmla="*/ 20 w 1670"/>
                <a:gd name="T37" fmla="*/ 3013 h 152"/>
                <a:gd name="T38" fmla="*/ 22 w 1670"/>
                <a:gd name="T39" fmla="*/ 3702 h 152"/>
                <a:gd name="T40" fmla="*/ 24 w 1670"/>
                <a:gd name="T41" fmla="*/ 4441 h 152"/>
                <a:gd name="T42" fmla="*/ 26 w 1670"/>
                <a:gd name="T43" fmla="*/ 5210 h 152"/>
                <a:gd name="T44" fmla="*/ 27 w 1670"/>
                <a:gd name="T45" fmla="*/ 5891 h 152"/>
                <a:gd name="T46" fmla="*/ 29 w 1670"/>
                <a:gd name="T47" fmla="*/ 6515 h 152"/>
                <a:gd name="T48" fmla="*/ 30 w 1670"/>
                <a:gd name="T49" fmla="*/ 6942 h 152"/>
                <a:gd name="T50" fmla="*/ 32 w 1670"/>
                <a:gd name="T51" fmla="*/ 7327 h 152"/>
                <a:gd name="T52" fmla="*/ 34 w 1670"/>
                <a:gd name="T53" fmla="*/ 7386 h 152"/>
                <a:gd name="T54" fmla="*/ 36 w 1670"/>
                <a:gd name="T55" fmla="*/ 7238 h 152"/>
                <a:gd name="T56" fmla="*/ 37 w 1670"/>
                <a:gd name="T57" fmla="*/ 6812 h 152"/>
                <a:gd name="T58" fmla="*/ 39 w 1670"/>
                <a:gd name="T59" fmla="*/ 6312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0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1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2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3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4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5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 w 1670"/>
                <a:gd name="T1" fmla="*/ 8590 h 278"/>
                <a:gd name="T2" fmla="*/ 4 w 1670"/>
                <a:gd name="T3" fmla="*/ 8295 h 278"/>
                <a:gd name="T4" fmla="*/ 4 w 1670"/>
                <a:gd name="T5" fmla="*/ 8351 h 278"/>
                <a:gd name="T6" fmla="*/ 7 w 1670"/>
                <a:gd name="T7" fmla="*/ 8790 h 278"/>
                <a:gd name="T8" fmla="*/ 7 w 1670"/>
                <a:gd name="T9" fmla="*/ 8116 h 278"/>
                <a:gd name="T10" fmla="*/ 8 w 1670"/>
                <a:gd name="T11" fmla="*/ 8440 h 278"/>
                <a:gd name="T12" fmla="*/ 10 w 1670"/>
                <a:gd name="T13" fmla="*/ 7573 h 278"/>
                <a:gd name="T14" fmla="*/ 10 w 1670"/>
                <a:gd name="T15" fmla="*/ 7573 h 278"/>
                <a:gd name="T16" fmla="*/ 12 w 1670"/>
                <a:gd name="T17" fmla="*/ 8406 h 278"/>
                <a:gd name="T18" fmla="*/ 12 w 1670"/>
                <a:gd name="T19" fmla="*/ 7728 h 278"/>
                <a:gd name="T20" fmla="*/ 15 w 1670"/>
                <a:gd name="T21" fmla="*/ 8886 h 278"/>
                <a:gd name="T22" fmla="*/ 18 w 1670"/>
                <a:gd name="T23" fmla="*/ 8967 h 278"/>
                <a:gd name="T24" fmla="*/ 19 w 1670"/>
                <a:gd name="T25" fmla="*/ 9367 h 278"/>
                <a:gd name="T26" fmla="*/ 21 w 1670"/>
                <a:gd name="T27" fmla="*/ 10841 h 278"/>
                <a:gd name="T28" fmla="*/ 20 w 1670"/>
                <a:gd name="T29" fmla="*/ 9916 h 278"/>
                <a:gd name="T30" fmla="*/ 23 w 1670"/>
                <a:gd name="T31" fmla="*/ 12012 h 278"/>
                <a:gd name="T32" fmla="*/ 23 w 1670"/>
                <a:gd name="T33" fmla="*/ 12012 h 278"/>
                <a:gd name="T34" fmla="*/ 26 w 1670"/>
                <a:gd name="T35" fmla="*/ 12012 h 278"/>
                <a:gd name="T36" fmla="*/ 27 w 1670"/>
                <a:gd name="T37" fmla="*/ 13253 h 278"/>
                <a:gd name="T38" fmla="*/ 27 w 1670"/>
                <a:gd name="T39" fmla="*/ 13196 h 278"/>
                <a:gd name="T40" fmla="*/ 29 w 1670"/>
                <a:gd name="T41" fmla="*/ 13521 h 278"/>
                <a:gd name="T42" fmla="*/ 29 w 1670"/>
                <a:gd name="T43" fmla="*/ 13521 h 278"/>
                <a:gd name="T44" fmla="*/ 33 w 1670"/>
                <a:gd name="T45" fmla="*/ 12726 h 278"/>
                <a:gd name="T46" fmla="*/ 33 w 1670"/>
                <a:gd name="T47" fmla="*/ 13139 h 278"/>
                <a:gd name="T48" fmla="*/ 35 w 1670"/>
                <a:gd name="T49" fmla="*/ 12012 h 278"/>
                <a:gd name="T50" fmla="*/ 37 w 1670"/>
                <a:gd name="T51" fmla="*/ 11235 h 278"/>
                <a:gd name="T52" fmla="*/ 37 w 1670"/>
                <a:gd name="T53" fmla="*/ 11289 h 278"/>
                <a:gd name="T54" fmla="*/ 37 w 1670"/>
                <a:gd name="T55" fmla="*/ 9916 h 278"/>
                <a:gd name="T56" fmla="*/ 39 w 1670"/>
                <a:gd name="T57" fmla="*/ 8116 h 278"/>
                <a:gd name="T58" fmla="*/ 39 w 1670"/>
                <a:gd name="T59" fmla="*/ 8790 h 278"/>
                <a:gd name="T60" fmla="*/ 38 w 1670"/>
                <a:gd name="T61" fmla="*/ 6702 h 278"/>
                <a:gd name="T62" fmla="*/ 36 w 1670"/>
                <a:gd name="T63" fmla="*/ 6099 h 278"/>
                <a:gd name="T64" fmla="*/ 35 w 1670"/>
                <a:gd name="T65" fmla="*/ 5613 h 278"/>
                <a:gd name="T66" fmla="*/ 33 w 1670"/>
                <a:gd name="T67" fmla="*/ 4229 h 278"/>
                <a:gd name="T68" fmla="*/ 32 w 1670"/>
                <a:gd name="T69" fmla="*/ 4900 h 278"/>
                <a:gd name="T70" fmla="*/ 32 w 1670"/>
                <a:gd name="T71" fmla="*/ 3844 h 278"/>
                <a:gd name="T72" fmla="*/ 30 w 1670"/>
                <a:gd name="T73" fmla="*/ 4140 h 278"/>
                <a:gd name="T74" fmla="*/ 30 w 1670"/>
                <a:gd name="T75" fmla="*/ 3452 h 278"/>
                <a:gd name="T76" fmla="*/ 27 w 1670"/>
                <a:gd name="T77" fmla="*/ 2884 h 278"/>
                <a:gd name="T78" fmla="*/ 26 w 1670"/>
                <a:gd name="T79" fmla="*/ 3572 h 278"/>
                <a:gd name="T80" fmla="*/ 25 w 1670"/>
                <a:gd name="T81" fmla="*/ 2343 h 278"/>
                <a:gd name="T82" fmla="*/ 23 w 1670"/>
                <a:gd name="T83" fmla="*/ 2343 h 278"/>
                <a:gd name="T84" fmla="*/ 23 w 1670"/>
                <a:gd name="T85" fmla="*/ 2343 h 278"/>
                <a:gd name="T86" fmla="*/ 21 w 1670"/>
                <a:gd name="T87" fmla="*/ 714 h 278"/>
                <a:gd name="T88" fmla="*/ 20 w 1670"/>
                <a:gd name="T89" fmla="*/ 1385 h 278"/>
                <a:gd name="T90" fmla="*/ 19 w 1670"/>
                <a:gd name="T91" fmla="*/ 328 h 278"/>
                <a:gd name="T92" fmla="*/ 16 w 1670"/>
                <a:gd name="T93" fmla="*/ 714 h 278"/>
                <a:gd name="T94" fmla="*/ 16 w 1670"/>
                <a:gd name="T95" fmla="*/ 0 h 278"/>
                <a:gd name="T96" fmla="*/ 14 w 1670"/>
                <a:gd name="T97" fmla="*/ 202 h 278"/>
                <a:gd name="T98" fmla="*/ 14 w 1670"/>
                <a:gd name="T99" fmla="*/ 867 h 278"/>
                <a:gd name="T100" fmla="*/ 12 w 1670"/>
                <a:gd name="T101" fmla="*/ 439 h 278"/>
                <a:gd name="T102" fmla="*/ 10 w 1670"/>
                <a:gd name="T103" fmla="*/ 1650 h 278"/>
                <a:gd name="T104" fmla="*/ 9 w 1670"/>
                <a:gd name="T105" fmla="*/ 1888 h 278"/>
                <a:gd name="T106" fmla="*/ 9 w 1670"/>
                <a:gd name="T107" fmla="*/ 1566 h 278"/>
                <a:gd name="T108" fmla="*/ 7 w 1670"/>
                <a:gd name="T109" fmla="*/ 2102 h 278"/>
                <a:gd name="T110" fmla="*/ 6 w 1670"/>
                <a:gd name="T111" fmla="*/ 1504 h 278"/>
                <a:gd name="T112" fmla="*/ 4 w 1670"/>
                <a:gd name="T113" fmla="*/ 3036 h 278"/>
                <a:gd name="T114" fmla="*/ 2 w 1670"/>
                <a:gd name="T115" fmla="*/ 3572 h 278"/>
                <a:gd name="T116" fmla="*/ 2 w 1670"/>
                <a:gd name="T117" fmla="*/ 3270 h 278"/>
                <a:gd name="T118" fmla="*/ 1 w 1670"/>
                <a:gd name="T119" fmla="*/ 4510 h 278"/>
                <a:gd name="T120" fmla="*/ 0 w 1670"/>
                <a:gd name="T121" fmla="*/ 5226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6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7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8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99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0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801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709" name="Group 88"/>
          <p:cNvGrpSpPr>
            <a:grpSpLocks/>
          </p:cNvGrpSpPr>
          <p:nvPr/>
        </p:nvGrpSpPr>
        <p:grpSpPr bwMode="auto">
          <a:xfrm>
            <a:off x="1977049" y="3676462"/>
            <a:ext cx="3536407" cy="2681749"/>
            <a:chOff x="578" y="2345"/>
            <a:chExt cx="1918" cy="1437"/>
          </a:xfrm>
        </p:grpSpPr>
        <p:pic>
          <p:nvPicPr>
            <p:cNvPr id="72716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5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72718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0" name="Text Box 92"/>
          <p:cNvSpPr txBox="1">
            <a:spLocks noChangeArrowheads="1"/>
          </p:cNvSpPr>
          <p:nvPr/>
        </p:nvSpPr>
        <p:spPr bwMode="auto">
          <a:xfrm>
            <a:off x="2282625" y="6340704"/>
            <a:ext cx="304735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Zisserman et al. (1995)</a:t>
            </a:r>
          </a:p>
        </p:txBody>
      </p:sp>
      <p:sp>
        <p:nvSpPr>
          <p:cNvPr id="72711" name="Text Box 93"/>
          <p:cNvSpPr txBox="1">
            <a:spLocks noChangeArrowheads="1"/>
          </p:cNvSpPr>
          <p:nvPr/>
        </p:nvSpPr>
        <p:spPr bwMode="auto">
          <a:xfrm>
            <a:off x="2049701" y="2740635"/>
            <a:ext cx="2880217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Generalized cylinders</a:t>
            </a:r>
          </a:p>
          <a:p>
            <a:pPr algn="ctr"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92" y="1406923"/>
            <a:ext cx="4362417" cy="46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7229138" y="6140170"/>
            <a:ext cx="2028463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Forsyth (2000)</a:t>
            </a:r>
          </a:p>
        </p:txBody>
      </p:sp>
      <p:sp>
        <p:nvSpPr>
          <p:cNvPr id="72714" name="Text Box 96"/>
          <p:cNvSpPr txBox="1">
            <a:spLocks noChangeArrowheads="1"/>
          </p:cNvSpPr>
          <p:nvPr/>
        </p:nvSpPr>
        <p:spPr bwMode="auto">
          <a:xfrm>
            <a:off x="5729905" y="401068"/>
            <a:ext cx="4811933" cy="5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shape primitives?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470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1260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7BA0A80-9AFB-47C6-A020-3F4BBEFE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34" y="0"/>
            <a:ext cx="9167284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69" y="999489"/>
            <a:ext cx="5271188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5" y="5158189"/>
            <a:ext cx="7123743" cy="15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674144" y="152788"/>
            <a:ext cx="6896065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9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Eigenfaces (Turk &amp; Pentland,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57" y="916728"/>
            <a:ext cx="3585745" cy="42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36155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Color Histograms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3" y="1604274"/>
            <a:ext cx="3822884" cy="18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44" y="2597397"/>
            <a:ext cx="2401638" cy="36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47" y="3896095"/>
            <a:ext cx="2342750" cy="230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2874678" y="6340704"/>
            <a:ext cx="6536335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Swain and Ballard, 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Color Indexing</a:t>
            </a: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, IJCV 1991.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40468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E252-9D24-4E52-B471-3099D008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5646-348E-4FFB-BAB2-EF34A85C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Deep Convolutional Networks. But what did recognition techniques look like before </a:t>
            </a:r>
            <a:r>
              <a:rPr lang="en-US" dirty="0" err="1"/>
              <a:t>AlexNet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Bag of words models</a:t>
            </a:r>
          </a:p>
          <a:p>
            <a:pPr lvl="1"/>
            <a:r>
              <a:rPr lang="en-US" dirty="0"/>
              <a:t>Sliding window models</a:t>
            </a:r>
          </a:p>
          <a:p>
            <a:r>
              <a:rPr lang="en-US" dirty="0"/>
              <a:t>What do more recent deep learning architectures look like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VGG Net</a:t>
            </a:r>
          </a:p>
          <a:p>
            <a:pPr lvl="1"/>
            <a:r>
              <a:rPr lang="en-US" dirty="0" smtClean="0"/>
              <a:t>Google Inception architectures</a:t>
            </a:r>
          </a:p>
          <a:p>
            <a:pPr lvl="1"/>
            <a:r>
              <a:rPr lang="en-US" dirty="0" err="1" smtClean="0"/>
              <a:t>ResNet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1757416" y="6187916"/>
            <a:ext cx="8861707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H. Murase and S. Nayar, Visual learning and recognition of 3-d objects from appearance, IJCV 1995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3" y="2673791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00object-vector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09" y="1604274"/>
            <a:ext cx="4176207" cy="31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10"/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0203" y="1604274"/>
            <a:ext cx="8250555" cy="4507248"/>
          </a:xfrm>
        </p:spPr>
        <p:txBody>
          <a:bodyPr/>
          <a:lstStyle/>
          <a:p>
            <a:pPr eaLnBrk="1" hangingPunct="1"/>
            <a:r>
              <a:rPr lang="en-US" altLang="en-US"/>
              <a:t>Requires global registration of patterns</a:t>
            </a:r>
          </a:p>
          <a:p>
            <a:pPr eaLnBrk="1" hangingPunct="1"/>
            <a:r>
              <a:rPr lang="en-US" altLang="en-US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3285296" y="3284943"/>
            <a:ext cx="5653158" cy="337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228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5395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42" y="2139032"/>
            <a:ext cx="4278066" cy="3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4049236" y="2215427"/>
            <a:ext cx="763940" cy="84033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1527880"/>
            <a:ext cx="3819701" cy="229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1528234" y="4354459"/>
            <a:ext cx="3896095" cy="2291821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41057" y="1757062"/>
            <a:ext cx="4354460" cy="19098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5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6035481" y="4889217"/>
            <a:ext cx="4507248" cy="15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Schneiderman &amp; Kanade, 2004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Argawal and Roth, 2002</a:t>
            </a:r>
          </a:p>
          <a:p>
            <a:pPr marL="343757" indent="-343757" defTabSz="916686" eaLnBrk="1" fontAlgn="base" hangingPunct="1">
              <a:lnSpc>
                <a:spcPct val="80000"/>
              </a:lnSpc>
              <a:spcAft>
                <a:spcPct val="0"/>
              </a:spcAft>
            </a:pPr>
            <a:r>
              <a:rPr lang="en-US" altLang="en-US" sz="2005">
                <a:solidFill>
                  <a:srgbClr val="FFFFFF"/>
                </a:solidFill>
                <a:cs typeface="Arial" panose="020B0604020202020204" pitchFamily="34" charset="0"/>
              </a:rPr>
              <a:t>Poggio et al. 1993</a:t>
            </a:r>
          </a:p>
        </p:txBody>
      </p:sp>
    </p:spTree>
    <p:extLst>
      <p:ext uri="{BB962C8B-B14F-4D97-AF65-F5344CB8AC3E}">
        <p14:creationId xmlns:p14="http://schemas.microsoft.com/office/powerpoint/2010/main" val="39630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24420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74" y="1733190"/>
            <a:ext cx="865799" cy="131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4" y="1733190"/>
            <a:ext cx="910362" cy="13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89" y="1733190"/>
            <a:ext cx="1107713" cy="12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3300859"/>
            <a:ext cx="3838800" cy="28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51" y="1962372"/>
            <a:ext cx="4031377" cy="9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45" y="3304041"/>
            <a:ext cx="3819701" cy="286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4965965" y="6428240"/>
            <a:ext cx="2409595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cs typeface="Arial" panose="020B0604020202020204" pitchFamily="34" charset="0"/>
              </a:rPr>
              <a:t>D. Lowe (1999, 2004)</a:t>
            </a:r>
          </a:p>
        </p:txBody>
      </p:sp>
    </p:spTree>
    <p:extLst>
      <p:ext uri="{BB962C8B-B14F-4D97-AF65-F5344CB8AC3E}">
        <p14:creationId xmlns:p14="http://schemas.microsoft.com/office/powerpoint/2010/main" val="5314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76" y="1527880"/>
            <a:ext cx="7244700" cy="48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7181392" y="6504634"/>
            <a:ext cx="3514125" cy="3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Image credit: K. Grauman and B. Leibe</a:t>
            </a:r>
          </a:p>
        </p:txBody>
      </p:sp>
    </p:spTree>
    <p:extLst>
      <p:ext uri="{BB962C8B-B14F-4D97-AF65-F5344CB8AC3E}">
        <p14:creationId xmlns:p14="http://schemas.microsoft.com/office/powerpoint/2010/main" val="17559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60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85" y="2062639"/>
            <a:ext cx="8008641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5118752" y="6275452"/>
            <a:ext cx="1833457" cy="3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Philbin et al. ‘07</a:t>
            </a:r>
          </a:p>
        </p:txBody>
      </p:sp>
    </p:spTree>
    <p:extLst>
      <p:ext uri="{BB962C8B-B14F-4D97-AF65-F5344CB8AC3E}">
        <p14:creationId xmlns:p14="http://schemas.microsoft.com/office/powerpoint/2010/main" val="17709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1677839" y="120957"/>
            <a:ext cx="8712102" cy="10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image search</a:t>
            </a:r>
            <a:endParaRPr lang="en-US" altLang="en-US" sz="2406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local features, indexing, and spatial constraints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15" y="1527880"/>
            <a:ext cx="7362474" cy="48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61062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76394"/>
            <a:ext cx="8479737" cy="840334"/>
          </a:xfrm>
        </p:spPr>
        <p:txBody>
          <a:bodyPr/>
          <a:lstStyle/>
          <a:p>
            <a:r>
              <a:rPr lang="en-US" altLang="en-US"/>
              <a:t>Recognition: Overview and History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7563361" y="1069516"/>
            <a:ext cx="1986245" cy="534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5"/>
          </a:p>
        </p:txBody>
      </p:sp>
      <p:pic>
        <p:nvPicPr>
          <p:cNvPr id="50180" name="Picture 5" descr="interesnee-peshkom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>
            <a:fillRect/>
          </a:stretch>
        </p:blipFill>
        <p:spPr bwMode="auto">
          <a:xfrm>
            <a:off x="3820054" y="993122"/>
            <a:ext cx="4190531" cy="53475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429046" y="6566704"/>
            <a:ext cx="6972546" cy="3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4" dirty="0"/>
              <a:t>Slides from Lana </a:t>
            </a:r>
            <a:r>
              <a:rPr lang="en-US" altLang="en-US" sz="1404" dirty="0" err="1"/>
              <a:t>Lazebnik</a:t>
            </a:r>
            <a:r>
              <a:rPr lang="en-US" altLang="en-US" sz="1404" dirty="0"/>
              <a:t>, </a:t>
            </a:r>
            <a:r>
              <a:rPr lang="en-US" altLang="en-US" sz="1404" dirty="0" err="1"/>
              <a:t>Fei-Fei</a:t>
            </a:r>
            <a:r>
              <a:rPr lang="en-US" altLang="en-US" sz="1404" dirty="0"/>
              <a:t> Li, Rob Fergus, Antonio </a:t>
            </a:r>
            <a:r>
              <a:rPr lang="en-US" altLang="en-US" sz="1404" dirty="0" err="1"/>
              <a:t>Torralba</a:t>
            </a:r>
            <a:r>
              <a:rPr lang="en-US" altLang="en-US" sz="1404" dirty="0"/>
              <a:t>, and Jean Ponce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</p:txBody>
      </p:sp>
    </p:spTree>
    <p:extLst>
      <p:ext uri="{BB962C8B-B14F-4D97-AF65-F5344CB8AC3E}">
        <p14:creationId xmlns:p14="http://schemas.microsoft.com/office/powerpoint/2010/main" val="8254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3208549"/>
            <a:ext cx="4303530" cy="31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6598" y="229182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1021" y="1527881"/>
            <a:ext cx="8250555" cy="4461093"/>
          </a:xfrm>
        </p:spPr>
        <p:txBody>
          <a:bodyPr/>
          <a:lstStyle/>
          <a:p>
            <a:pPr eaLnBrk="1" hangingPunct="1"/>
            <a:r>
              <a:rPr lang="en-US" altLang="en-US" sz="2406"/>
              <a:t>Model:</a:t>
            </a:r>
          </a:p>
          <a:p>
            <a:pPr lvl="1" eaLnBrk="1" hangingPunct="1"/>
            <a:r>
              <a:rPr lang="en-US" altLang="en-US"/>
              <a:t>Object as a set of parts</a:t>
            </a:r>
          </a:p>
          <a:p>
            <a:pPr lvl="1" eaLnBrk="1" hangingPunct="1"/>
            <a:r>
              <a:rPr lang="en-US" altLang="en-US"/>
              <a:t>Relative locations between parts</a:t>
            </a:r>
          </a:p>
          <a:p>
            <a:pPr lvl="1" eaLnBrk="1" hangingPunct="1"/>
            <a:r>
              <a:rPr lang="en-US" altLang="en-US"/>
              <a:t>Appearance of part</a:t>
            </a:r>
          </a:p>
          <a:p>
            <a:pPr lvl="1" eaLnBrk="1" hangingPunct="1">
              <a:buFontTx/>
              <a:buNone/>
            </a:pPr>
            <a:endParaRPr lang="en-US" alt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537897" y="6569886"/>
            <a:ext cx="3191992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Figure from [Fischler </a:t>
            </a:r>
            <a:r>
              <a:rPr lang="en-GB" altLang="en-US" sz="1404">
                <a:solidFill>
                  <a:srgbClr val="000000"/>
                </a:solidFill>
                <a:cs typeface="Arial" panose="020B0604020202020204" pitchFamily="34" charset="0"/>
              </a:rPr>
              <a:t>&amp; Elschlager </a:t>
            </a:r>
            <a:r>
              <a:rPr lang="en-US" altLang="en-US" sz="1404">
                <a:solidFill>
                  <a:srgbClr val="000000"/>
                </a:solidFill>
                <a:cs typeface="Arial" panose="020B0604020202020204" pitchFamily="34" charset="0"/>
              </a:rPr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2976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528234" y="73211"/>
            <a:ext cx="9167283" cy="5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821" tIns="41910" rIns="83821" bIns="41910" anchor="ctr">
            <a:spAutoFit/>
          </a:bodyPr>
          <a:lstStyle>
            <a:lvl1pPr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Char char="•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Char char="–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32339" fontAlgn="base">
              <a:spcBef>
                <a:spcPct val="0"/>
              </a:spcBef>
              <a:spcAft>
                <a:spcPct val="0"/>
              </a:spcAft>
              <a:buNone/>
              <a:tabLst>
                <a:tab pos="0" algn="l"/>
                <a:tab pos="415374" algn="l"/>
                <a:tab pos="832339" algn="l"/>
                <a:tab pos="1247712" algn="l"/>
                <a:tab pos="1663085" algn="l"/>
                <a:tab pos="2078458" algn="l"/>
                <a:tab pos="2495423" algn="l"/>
                <a:tab pos="2910797" algn="l"/>
                <a:tab pos="3326170" algn="l"/>
                <a:tab pos="3741544" algn="l"/>
                <a:tab pos="4158508" algn="l"/>
                <a:tab pos="4573881" algn="l"/>
                <a:tab pos="4989255" algn="l"/>
                <a:tab pos="5406220" algn="l"/>
                <a:tab pos="5821593" algn="l"/>
                <a:tab pos="6236967" algn="l"/>
                <a:tab pos="6652339" algn="l"/>
                <a:tab pos="7069304" algn="l"/>
                <a:tab pos="7484678" algn="l"/>
                <a:tab pos="7900051" algn="l"/>
                <a:tab pos="8315425" algn="l"/>
              </a:tabLst>
            </a:pPr>
            <a:r>
              <a:rPr lang="en-GB" altLang="en-US" sz="3208">
                <a:solidFill>
                  <a:srgbClr val="000000"/>
                </a:solidFill>
                <a:cs typeface="Arial" panose="020B0604020202020204" pitchFamily="34" charset="0"/>
              </a:rPr>
              <a:t>Constellation models</a:t>
            </a:r>
          </a:p>
        </p:txBody>
      </p:sp>
      <p:grpSp>
        <p:nvGrpSpPr>
          <p:cNvPr id="90115" name="Group 22"/>
          <p:cNvGrpSpPr>
            <a:grpSpLocks/>
          </p:cNvGrpSpPr>
          <p:nvPr/>
        </p:nvGrpSpPr>
        <p:grpSpPr bwMode="auto">
          <a:xfrm>
            <a:off x="2292174" y="763940"/>
            <a:ext cx="7715797" cy="5271188"/>
            <a:chOff x="192" y="432"/>
            <a:chExt cx="5259" cy="3769"/>
          </a:xfrm>
        </p:grpSpPr>
        <p:pic>
          <p:nvPicPr>
            <p:cNvPr id="901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19" name="Picture 5" descr="car_fro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0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21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90132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3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4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5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2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90128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9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0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31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23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90124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5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6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127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5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116" name="Text Box 23"/>
          <p:cNvSpPr txBox="1">
            <a:spLocks noChangeArrowheads="1"/>
          </p:cNvSpPr>
          <p:nvPr/>
        </p:nvSpPr>
        <p:spPr bwMode="auto">
          <a:xfrm>
            <a:off x="1681022" y="6340704"/>
            <a:ext cx="8938101" cy="4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Weber, Welling &amp; Perona (2000), Fergus, Perona &amp; Zisserman (2003)</a:t>
            </a:r>
          </a:p>
        </p:txBody>
      </p:sp>
    </p:spTree>
    <p:extLst>
      <p:ext uri="{BB962C8B-B14F-4D97-AF65-F5344CB8AC3E}">
        <p14:creationId xmlns:p14="http://schemas.microsoft.com/office/powerpoint/2010/main" val="77422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8234" y="-1"/>
          <a:ext cx="9167283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911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234" y="-1"/>
                        <a:ext cx="9167283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56" y="1604274"/>
            <a:ext cx="2979367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6570239" y="2215427"/>
            <a:ext cx="229182" cy="3055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528234" y="0"/>
            <a:ext cx="9167283" cy="763940"/>
          </a:xfrm>
        </p:spPr>
        <p:txBody>
          <a:bodyPr/>
          <a:lstStyle/>
          <a:p>
            <a:r>
              <a:rPr lang="en-US" altLang="en-US" sz="3609"/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833809" y="6187916"/>
            <a:ext cx="8479737" cy="611152"/>
          </a:xfrm>
        </p:spPr>
        <p:txBody>
          <a:bodyPr/>
          <a:lstStyle/>
          <a:p>
            <a:pPr indent="0" algn="ctr">
              <a:spcBef>
                <a:spcPts val="602"/>
              </a:spcBef>
              <a:buNone/>
            </a:pPr>
            <a:r>
              <a:rPr lang="en-US" altLang="en-US" sz="1805"/>
              <a:t>P. Felzenszwalb, R. Girshick, D. McAllester, D. Ramanan, </a:t>
            </a:r>
            <a:r>
              <a:rPr lang="en-US" altLang="en-US" sz="1805" b="1">
                <a:hlinkClick r:id="rId3"/>
              </a:rPr>
              <a:t>"Object Detection with Discriminatively Trained Part-Based Models,"</a:t>
            </a:r>
            <a:r>
              <a:rPr lang="en-US" altLang="en-US" sz="1805" b="1"/>
              <a:t> </a:t>
            </a:r>
            <a:r>
              <a:rPr lang="en-US" altLang="en-US" sz="1805"/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34" y="763940"/>
            <a:ext cx="6399591" cy="54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2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1960s – early 1990s: the geometric era</a:t>
            </a:r>
          </a:p>
          <a:p>
            <a:r>
              <a:rPr lang="en-US" altLang="en-US"/>
              <a:t>1990s: appearance-based models</a:t>
            </a:r>
          </a:p>
          <a:p>
            <a:r>
              <a:rPr lang="en-US" altLang="en-US"/>
              <a:t>Mid-1990s: sliding window approaches</a:t>
            </a:r>
          </a:p>
          <a:p>
            <a:r>
              <a:rPr lang="en-US" altLang="en-US"/>
              <a:t>Late 1990s: local features</a:t>
            </a:r>
          </a:p>
          <a:p>
            <a:r>
              <a:rPr lang="en-US" altLang="en-US"/>
              <a:t>Early 2000s: parts-and-shape models</a:t>
            </a:r>
          </a:p>
          <a:p>
            <a:r>
              <a:rPr lang="en-US" altLang="en-US"/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765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703" y="2368215"/>
            <a:ext cx="3455238" cy="26196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0" y="2368215"/>
            <a:ext cx="3913603" cy="26340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5959087" y="3329506"/>
            <a:ext cx="763940" cy="79577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46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2521356" y="1680669"/>
            <a:ext cx="2840903" cy="4703008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668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411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panose="020B0604020202020204" pitchFamily="34" charset="0"/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6594113" y="3055761"/>
            <a:ext cx="2726311" cy="3743307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5941580" y="1298698"/>
            <a:ext cx="3837208" cy="1464219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66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11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anose="020B0604020202020204" pitchFamily="34" charset="0"/>
              </a:rPr>
              <a:t>Bag of ‘words’</a:t>
            </a: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4894346" y="2005343"/>
            <a:ext cx="104723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794179"/>
          </a:xfrm>
        </p:spPr>
        <p:txBody>
          <a:bodyPr/>
          <a:lstStyle/>
          <a:p>
            <a:pPr eaLnBrk="1" hangingPunct="1"/>
            <a:r>
              <a:rPr lang="en-US" altLang="en-US"/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5892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6598" y="305576"/>
            <a:ext cx="8250555" cy="1145910"/>
          </a:xfrm>
        </p:spPr>
        <p:txBody>
          <a:bodyPr/>
          <a:lstStyle/>
          <a:p>
            <a:pPr eaLnBrk="1" hangingPunct="1"/>
            <a:r>
              <a:rPr lang="en-US" altLang="en-US"/>
              <a:t>Objects as texture</a:t>
            </a: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7868938" y="2673791"/>
            <a:ext cx="2748594" cy="2024442"/>
            <a:chOff x="3216" y="1440"/>
            <a:chExt cx="2352" cy="1733"/>
          </a:xfrm>
        </p:grpSpPr>
        <p:graphicFrame>
          <p:nvGraphicFramePr>
            <p:cNvPr id="96287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0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9628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8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1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96288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9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2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96289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0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3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9629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1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4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96291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2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5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9629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3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6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9629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4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7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96294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5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8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9629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96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09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9629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0" name="Group 14"/>
          <p:cNvGrpSpPr>
            <a:grpSpLocks/>
          </p:cNvGrpSpPr>
          <p:nvPr/>
        </p:nvGrpSpPr>
        <p:grpSpPr bwMode="auto">
          <a:xfrm>
            <a:off x="1757416" y="2521003"/>
            <a:ext cx="2387313" cy="2325244"/>
            <a:chOff x="624" y="1536"/>
            <a:chExt cx="1863" cy="1815"/>
          </a:xfrm>
        </p:grpSpPr>
        <p:graphicFrame>
          <p:nvGraphicFramePr>
            <p:cNvPr id="96277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0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96277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8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1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96278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9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2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96279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0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3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9628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1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4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96281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2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5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96282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3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6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96283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4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7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96284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5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8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9628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86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9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9628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6261" name="Group 25"/>
          <p:cNvGrpSpPr>
            <a:grpSpLocks/>
          </p:cNvGrpSpPr>
          <p:nvPr/>
        </p:nvGrpSpPr>
        <p:grpSpPr bwMode="auto">
          <a:xfrm>
            <a:off x="4583994" y="2979367"/>
            <a:ext cx="2750185" cy="1683852"/>
            <a:chOff x="-96" y="2016"/>
            <a:chExt cx="2127" cy="1302"/>
          </a:xfrm>
        </p:grpSpPr>
        <p:graphicFrame>
          <p:nvGraphicFramePr>
            <p:cNvPr id="96267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0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96267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8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1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96268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69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2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9626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0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3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9627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1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4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9627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2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5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9627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3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6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9627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4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7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9627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5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8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9627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276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9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9627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6262" name="Rectangle 36"/>
          <p:cNvSpPr>
            <a:spLocks noChangeArrowheads="1"/>
          </p:cNvSpPr>
          <p:nvPr/>
        </p:nvSpPr>
        <p:spPr bwMode="auto">
          <a:xfrm>
            <a:off x="1604627" y="2444609"/>
            <a:ext cx="2673791" cy="2536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3" name="Rectangle 37"/>
          <p:cNvSpPr>
            <a:spLocks noChangeArrowheads="1"/>
          </p:cNvSpPr>
          <p:nvPr/>
        </p:nvSpPr>
        <p:spPr bwMode="auto">
          <a:xfrm>
            <a:off x="7805276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4" name="Rectangle 38"/>
          <p:cNvSpPr>
            <a:spLocks noChangeArrowheads="1"/>
          </p:cNvSpPr>
          <p:nvPr/>
        </p:nvSpPr>
        <p:spPr bwMode="auto">
          <a:xfrm>
            <a:off x="4583994" y="2444609"/>
            <a:ext cx="2813847" cy="2551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5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265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1986598" y="1604274"/>
            <a:ext cx="8250555" cy="48892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All of these are treated as being the same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No distinction between foreground and background: scene recognition?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39199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681022" y="1069516"/>
            <a:ext cx="8861707" cy="5118400"/>
          </a:xfrm>
        </p:spPr>
        <p:txBody>
          <a:bodyPr/>
          <a:lstStyle/>
          <a:p>
            <a:pPr eaLnBrk="1" hangingPunct="1"/>
            <a:r>
              <a:rPr lang="en-US" altLang="en-US"/>
              <a:t>Texture is characterized by the repetition of basic elements or </a:t>
            </a:r>
            <a:r>
              <a:rPr lang="en-US" altLang="en-US" i="1"/>
              <a:t>textons</a:t>
            </a:r>
          </a:p>
          <a:p>
            <a:pPr eaLnBrk="1" hangingPunct="1"/>
            <a:r>
              <a:rPr lang="en-US" altLang="en-US"/>
              <a:t>For stochastic textures, it is the identity of the textons, not their spatial arrangement, that matters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65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3055761"/>
            <a:ext cx="2291821" cy="229182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5" name="Picture 123" descr="brodatz2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08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6" name="Picture 124" descr="brodatz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66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998" name="Picture 126" descr="brodatz2_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25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6" name="Picture 164" descr="hexholes_patch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7" name="Picture 165" descr="hexholes_patch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96" y="5576764"/>
            <a:ext cx="268971" cy="2657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38" name="Picture 166" descr="hexholes_patch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55" y="5576764"/>
            <a:ext cx="272154" cy="26897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4" name="Picture 172" descr="brodatz1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3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5" name="Picture 173" descr="brodatz1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81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046" name="Picture 174" descr="brodatz1_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40" y="5576764"/>
            <a:ext cx="257830" cy="25783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3178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7416" y="275337"/>
            <a:ext cx="8708919" cy="564997"/>
          </a:xfrm>
        </p:spPr>
        <p:txBody>
          <a:bodyPr/>
          <a:lstStyle/>
          <a:p>
            <a:pPr eaLnBrk="1" hangingPunct="1"/>
            <a:r>
              <a:rPr lang="en-US" altLang="en-US" sz="3208"/>
              <a:t>How many visual object categories are there?</a:t>
            </a:r>
          </a:p>
        </p:txBody>
      </p:sp>
      <p:pic>
        <p:nvPicPr>
          <p:cNvPr id="18435" name="Picture 3" descr="dictionary-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50" y="1145911"/>
            <a:ext cx="6684477" cy="497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ag_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38" y="3666913"/>
            <a:ext cx="2368215" cy="22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753835" y="6417098"/>
            <a:ext cx="1865288" cy="36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5"/>
              <a:t>Biederman 1987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  <p:bldP spid="184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1: Texture recognition</a:t>
            </a:r>
          </a:p>
        </p:txBody>
      </p:sp>
      <p:pic>
        <p:nvPicPr>
          <p:cNvPr id="98307" name="Picture 3" descr="hexho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1069516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D0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2826579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D022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02" y="4615472"/>
            <a:ext cx="1298698" cy="129869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5217428" y="1527881"/>
            <a:ext cx="485421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5244485" y="3284943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5244485" y="5150231"/>
            <a:ext cx="485420" cy="340590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681022" y="6156085"/>
            <a:ext cx="8938101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5">
                <a:solidFill>
                  <a:srgbClr val="FFFFFF"/>
                </a:solidFill>
                <a:cs typeface="Arial" panose="020B0604020202020204" pitchFamily="34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AED7EB5-188D-44A1-ACBE-BE8C18FAF9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16" t="14327" r="15037" b="12590"/>
          <a:stretch/>
        </p:blipFill>
        <p:spPr>
          <a:xfrm>
            <a:off x="6111875" y="1072706"/>
            <a:ext cx="3142404" cy="4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4848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035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5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8610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1379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1382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383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1380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7553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8234" y="0"/>
            <a:ext cx="9167283" cy="840334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Origin 2: Bag-of-words models</a:t>
            </a: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2292174" y="2094469"/>
            <a:ext cx="6849998" cy="4672768"/>
            <a:chOff x="480" y="1316"/>
            <a:chExt cx="4304" cy="2936"/>
          </a:xfrm>
        </p:grpSpPr>
        <p:pic>
          <p:nvPicPr>
            <p:cNvPr id="102407" name="Picture 4" descr="speech1"/>
            <p:cNvPicPr>
              <a:picLocks noChangeAspect="1" noChangeArrowheads="1"/>
            </p:cNvPicPr>
            <p:nvPr/>
          </p:nvPicPr>
          <p:blipFill>
            <a:blip r:embed="rId3">
              <a:lum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08" name="Rectangle 5"/>
            <p:cNvSpPr>
              <a:spLocks noChangeArrowheads="1"/>
            </p:cNvSpPr>
            <p:nvPr/>
          </p:nvSpPr>
          <p:spPr bwMode="auto">
            <a:xfrm>
              <a:off x="1673" y="3922"/>
              <a:ext cx="24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eaLnBrk="1" fontAlgn="base" hangingPunct="1"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US Presidential Speeches Tag Cloud</a:t>
              </a:r>
              <a:b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</a:br>
              <a:r>
                <a:rPr lang="en-US" altLang="en-US" sz="1404" b="1">
                  <a:solidFill>
                    <a:srgbClr val="FFFFFF"/>
                  </a:solidFill>
                  <a:latin typeface="Courier New" panose="02070309020205020404" pitchFamily="49" charset="0"/>
                  <a:cs typeface="Arial" panose="020B0604020202020204" pitchFamily="34" charset="0"/>
                </a:rPr>
                <a:t>http://chir.ag/phernalia/preztags/</a:t>
              </a:r>
            </a:p>
          </p:txBody>
        </p:sp>
      </p:grpSp>
      <p:pic>
        <p:nvPicPr>
          <p:cNvPr id="102404" name="Picture 6" descr="speech6"/>
          <p:cNvPicPr>
            <a:picLocks noChangeAspect="1" noChangeArrowheads="1"/>
          </p:cNvPicPr>
          <p:nvPr/>
        </p:nvPicPr>
        <p:blipFill>
          <a:blip r:embed="rId4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33" y="2673791"/>
            <a:ext cx="6950265" cy="2651509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7" descr="speech2"/>
          <p:cNvPicPr>
            <a:picLocks noChangeAspect="1" noChangeArrowheads="1"/>
          </p:cNvPicPr>
          <p:nvPr/>
        </p:nvPicPr>
        <p:blipFill>
          <a:blip r:embed="rId5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3262662"/>
            <a:ext cx="6875463" cy="254328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681022" y="916728"/>
            <a:ext cx="8861707" cy="1145910"/>
          </a:xfrm>
        </p:spPr>
        <p:txBody>
          <a:bodyPr/>
          <a:lstStyle/>
          <a:p>
            <a:pPr eaLnBrk="1" hangingPunct="1"/>
            <a:r>
              <a:rPr lang="en-US" altLang="en-US"/>
              <a:t>Orderless document representation: frequencies of words from a dictionary  </a:t>
            </a:r>
            <a:r>
              <a:rPr lang="en-US" altLang="en-US" sz="1404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31356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4734" indent="-534734">
              <a:buFontTx/>
              <a:buAutoNum type="arabicPeriod"/>
            </a:pPr>
            <a:r>
              <a:rPr lang="en-US" altLang="en-US" sz="2406"/>
              <a:t>Extract features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Learn “visual vocabulary”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Quantize features using visual vocabulary </a:t>
            </a:r>
          </a:p>
          <a:p>
            <a:pPr marL="534734" indent="-534734">
              <a:buFontTx/>
              <a:buAutoNum type="arabicPeriod"/>
            </a:pPr>
            <a:r>
              <a:rPr lang="en-US" altLang="en-US" sz="2406"/>
              <a:t>Represent images by frequencies of “visual words” </a:t>
            </a:r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2597750" y="4911500"/>
            <a:ext cx="7181039" cy="1811175"/>
            <a:chOff x="144" y="1776"/>
            <a:chExt cx="5520" cy="1392"/>
          </a:xfrm>
        </p:grpSpPr>
        <p:sp>
          <p:nvSpPr>
            <p:cNvPr id="103452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3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4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5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6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7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8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59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0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1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2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3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64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65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66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7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8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69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0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1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72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73" name="Picture 26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4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5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6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7" name="Picture 30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8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9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0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1" name="Picture 34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5780" y="76394"/>
            <a:ext cx="8097767" cy="840334"/>
          </a:xfrm>
        </p:spPr>
        <p:txBody>
          <a:bodyPr/>
          <a:lstStyle/>
          <a:p>
            <a:r>
              <a:rPr lang="en-US" altLang="en-US"/>
              <a:t>Bag-of-features steps</a:t>
            </a:r>
          </a:p>
        </p:txBody>
      </p:sp>
      <p:grpSp>
        <p:nvGrpSpPr>
          <p:cNvPr id="103429" name="Group 34"/>
          <p:cNvGrpSpPr>
            <a:grpSpLocks/>
          </p:cNvGrpSpPr>
          <p:nvPr/>
        </p:nvGrpSpPr>
        <p:grpSpPr bwMode="auto">
          <a:xfrm>
            <a:off x="2750538" y="2812256"/>
            <a:ext cx="6951857" cy="1924174"/>
            <a:chOff x="304800" y="2362200"/>
            <a:chExt cx="8534400" cy="2362200"/>
          </a:xfrm>
        </p:grpSpPr>
        <p:grpSp>
          <p:nvGrpSpPr>
            <p:cNvPr id="103430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103446" name="Picture 55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7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8" name="Picture 57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9" name="Picture 58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0" name="Picture 59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51" name="Picture 60" descr="erm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431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3" descr="bicy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6" name="Picture 67" descr="viol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437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103441" name="Picture 69" descr="violi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2" name="Picture 70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3" name="Picture 71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4" name="Picture 72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45" name="Picture 73" descr="violi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38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39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440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7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0"/>
            <a:ext cx="8250555" cy="114591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445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Regular grid or interest regions</a:t>
            </a:r>
          </a:p>
        </p:txBody>
      </p:sp>
      <p:pic>
        <p:nvPicPr>
          <p:cNvPr id="104452" name="Picture 1035" descr="C:\Documents and Settings\Lana\My Documents\work\presentations\burma_patche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91" y="2521003"/>
            <a:ext cx="3795829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1036" descr="C:\Documents and Settings\Lana\My Documents\work\presentations\badgers_color2_ellipses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31" y="2521003"/>
            <a:ext cx="3795828" cy="274700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4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4"/>
          <p:cNvSpPr>
            <a:spLocks noChangeShapeType="1"/>
          </p:cNvSpPr>
          <p:nvPr/>
        </p:nvSpPr>
        <p:spPr bwMode="auto">
          <a:xfrm flipH="1" flipV="1">
            <a:off x="5729905" y="1833456"/>
            <a:ext cx="2444609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6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4431207" y="1375093"/>
            <a:ext cx="1161826" cy="11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7" name="Group 6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5484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485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6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7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8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89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478" name="Line 13"/>
          <p:cNvSpPr>
            <a:spLocks noChangeShapeType="1"/>
          </p:cNvSpPr>
          <p:nvPr/>
        </p:nvSpPr>
        <p:spPr bwMode="auto">
          <a:xfrm flipV="1">
            <a:off x="3285296" y="1833456"/>
            <a:ext cx="840334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9" name="Text Box 14"/>
          <p:cNvSpPr txBox="1">
            <a:spLocks noChangeArrowheads="1"/>
          </p:cNvSpPr>
          <p:nvPr/>
        </p:nvSpPr>
        <p:spPr bwMode="auto">
          <a:xfrm>
            <a:off x="4190884" y="2675383"/>
            <a:ext cx="1768203" cy="6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Normalize patch</a:t>
            </a:r>
            <a:endParaRPr lang="en-US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0" name="Text Box 15"/>
          <p:cNvSpPr txBox="1">
            <a:spLocks noChangeArrowheads="1"/>
          </p:cNvSpPr>
          <p:nvPr/>
        </p:nvSpPr>
        <p:spPr bwMode="auto">
          <a:xfrm>
            <a:off x="6361748" y="3697153"/>
            <a:ext cx="3861081" cy="40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2005">
                <a:solidFill>
                  <a:srgbClr val="0000CC"/>
                </a:solidFill>
                <a:cs typeface="Arial" panose="020B0604020202020204" pitchFamily="34" charset="0"/>
              </a:rPr>
              <a:t>Detect patches</a:t>
            </a:r>
            <a:endParaRPr lang="en-GB" altLang="en-US" sz="2005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1986597" y="2444609"/>
            <a:ext cx="1566078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en-US" sz="1805" b="1">
                <a:solidFill>
                  <a:srgbClr val="0000CC"/>
                </a:solidFill>
                <a:cs typeface="Arial" panose="020B0604020202020204" pitchFamily="34" charset="0"/>
              </a:rPr>
              <a:t>Compute descriptor</a:t>
            </a:r>
            <a:endParaRPr lang="en-GB" altLang="en-US" sz="1805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5482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8898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6646633" y="993122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6528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6529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0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1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2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33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500" name="Group 10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6506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6522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23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4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5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6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7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7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6516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7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8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9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0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21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508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6510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11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2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3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4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15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509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6501" name="Rectangle 33"/>
          <p:cNvSpPr>
            <a:spLocks noChangeArrowheads="1"/>
          </p:cNvSpPr>
          <p:nvPr/>
        </p:nvSpPr>
        <p:spPr bwMode="auto">
          <a:xfrm>
            <a:off x="6493845" y="1069516"/>
            <a:ext cx="3743307" cy="24446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6502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7" y="1145910"/>
            <a:ext cx="3800603" cy="25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35"/>
          <p:cNvSpPr>
            <a:spLocks noChangeShapeType="1"/>
          </p:cNvSpPr>
          <p:nvPr/>
        </p:nvSpPr>
        <p:spPr bwMode="auto">
          <a:xfrm flipH="1" flipV="1">
            <a:off x="5729905" y="1833456"/>
            <a:ext cx="61115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1986598" y="275337"/>
            <a:ext cx="8250555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1. Feature extraction</a:t>
            </a:r>
          </a:p>
        </p:txBody>
      </p:sp>
      <p:sp>
        <p:nvSpPr>
          <p:cNvPr id="106505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17466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7590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91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2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3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4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95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523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4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5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6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7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8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29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0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1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2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3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4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5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6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7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8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7539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7540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7584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85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6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7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8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9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1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7578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9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0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1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2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83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42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7572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73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4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5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6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77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7544" name="Freeform 48"/>
          <p:cNvSpPr>
            <a:spLocks/>
          </p:cNvSpPr>
          <p:nvPr/>
        </p:nvSpPr>
        <p:spPr bwMode="auto">
          <a:xfrm>
            <a:off x="3399887" y="2444609"/>
            <a:ext cx="802137" cy="1298698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5" name="Freeform 49"/>
          <p:cNvSpPr>
            <a:spLocks/>
          </p:cNvSpPr>
          <p:nvPr/>
        </p:nvSpPr>
        <p:spPr bwMode="auto">
          <a:xfrm>
            <a:off x="3590872" y="2521003"/>
            <a:ext cx="1324163" cy="3004832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6" name="Freeform 50"/>
          <p:cNvSpPr>
            <a:spLocks/>
          </p:cNvSpPr>
          <p:nvPr/>
        </p:nvSpPr>
        <p:spPr bwMode="auto">
          <a:xfrm>
            <a:off x="4889571" y="2521003"/>
            <a:ext cx="993122" cy="3132155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47" name="Freeform 51"/>
          <p:cNvSpPr>
            <a:spLocks/>
          </p:cNvSpPr>
          <p:nvPr/>
        </p:nvSpPr>
        <p:spPr bwMode="auto">
          <a:xfrm>
            <a:off x="1833810" y="2368214"/>
            <a:ext cx="1298698" cy="2062639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548" name="Group 52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7550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7566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7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8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9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0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71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1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7560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61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2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3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4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65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552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7554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55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6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7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8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59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553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7549" name="Text Box 17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48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-1"/>
            <a:ext cx="916728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 rot="-780172">
            <a:off x="3056114" y="1909851"/>
            <a:ext cx="6569886" cy="1222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5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 rot="-390707">
            <a:off x="3361690" y="1909851"/>
            <a:ext cx="6054227" cy="12891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8" kern="10" dirty="0">
                <a:solidFill>
                  <a:srgbClr val="92003B"/>
                </a:solidFill>
                <a:latin typeface="Arial Black" panose="020B0A04020102020204" pitchFamily="34" charset="0"/>
              </a:rPr>
              <a:t>~10,000 to 30,000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41250" y="4786009"/>
            <a:ext cx="8743207" cy="12969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But there’s really a “heavy tail” of rarer object categories that </a:t>
            </a:r>
            <a:br>
              <a:rPr lang="en-US" altLang="en-US" sz="2400" dirty="0" smtClean="0"/>
            </a:br>
            <a:r>
              <a:rPr lang="en-US" altLang="en-US" sz="2400" dirty="0" smtClean="0"/>
              <a:t>humans can often understand after seeing few or no examples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863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3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547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8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49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50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1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2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3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4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5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6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7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8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59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0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1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2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8563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8564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862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3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5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861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2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2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566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861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61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1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7829150" y="2899790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7334179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7639755" y="313215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7410573" y="3055761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8709272" y="1680668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8632878" y="2291821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8403696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8709272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8174514" y="2750185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7486967" y="2444609"/>
            <a:ext cx="173479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954960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9396818" y="3437731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9167636" y="3666913"/>
            <a:ext cx="173479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8588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859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860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1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860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0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859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859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9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59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60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59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8589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590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4365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2521356" y="1365543"/>
            <a:ext cx="557040" cy="1002672"/>
            <a:chOff x="2532" y="1542"/>
            <a:chExt cx="184" cy="332"/>
          </a:xfrm>
        </p:grpSpPr>
        <p:sp>
          <p:nvSpPr>
            <p:cNvPr id="1096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71" name="Line 9"/>
          <p:cNvSpPr>
            <a:spLocks noChangeShapeType="1"/>
          </p:cNvSpPr>
          <p:nvPr/>
        </p:nvSpPr>
        <p:spPr bwMode="auto">
          <a:xfrm flipV="1">
            <a:off x="2292174" y="3208549"/>
            <a:ext cx="0" cy="304939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2" name="Line 10"/>
          <p:cNvSpPr>
            <a:spLocks noChangeShapeType="1"/>
          </p:cNvSpPr>
          <p:nvPr/>
        </p:nvSpPr>
        <p:spPr bwMode="auto">
          <a:xfrm>
            <a:off x="2292174" y="6257944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3" name="Line 11"/>
          <p:cNvSpPr>
            <a:spLocks noChangeShapeType="1"/>
          </p:cNvSpPr>
          <p:nvPr/>
        </p:nvSpPr>
        <p:spPr bwMode="auto">
          <a:xfrm flipV="1">
            <a:off x="2292174" y="4575685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4" name="Oval 12"/>
          <p:cNvSpPr>
            <a:spLocks noChangeAspect="1" noChangeArrowheads="1"/>
          </p:cNvSpPr>
          <p:nvPr/>
        </p:nvSpPr>
        <p:spPr bwMode="auto">
          <a:xfrm>
            <a:off x="3245508" y="4809641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5" name="Oval 13"/>
          <p:cNvSpPr>
            <a:spLocks noChangeAspect="1" noChangeArrowheads="1"/>
          </p:cNvSpPr>
          <p:nvPr/>
        </p:nvSpPr>
        <p:spPr bwMode="auto">
          <a:xfrm>
            <a:off x="3398296" y="4962429"/>
            <a:ext cx="173478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6" name="Oval 14"/>
          <p:cNvSpPr>
            <a:spLocks noChangeAspect="1" noChangeArrowheads="1"/>
          </p:cNvSpPr>
          <p:nvPr/>
        </p:nvSpPr>
        <p:spPr bwMode="auto">
          <a:xfrm>
            <a:off x="2903326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7" name="Oval 15"/>
          <p:cNvSpPr>
            <a:spLocks noChangeAspect="1" noChangeArrowheads="1"/>
          </p:cNvSpPr>
          <p:nvPr/>
        </p:nvSpPr>
        <p:spPr bwMode="auto">
          <a:xfrm>
            <a:off x="3208902" y="519479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8" name="Oval 16"/>
          <p:cNvSpPr>
            <a:spLocks noChangeAspect="1" noChangeArrowheads="1"/>
          </p:cNvSpPr>
          <p:nvPr/>
        </p:nvSpPr>
        <p:spPr bwMode="auto">
          <a:xfrm>
            <a:off x="2979720" y="511840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9" name="Oval 17"/>
          <p:cNvSpPr>
            <a:spLocks noChangeAspect="1" noChangeArrowheads="1"/>
          </p:cNvSpPr>
          <p:nvPr/>
        </p:nvSpPr>
        <p:spPr bwMode="auto">
          <a:xfrm>
            <a:off x="4278418" y="3743307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0" name="Oval 18"/>
          <p:cNvSpPr>
            <a:spLocks noChangeAspect="1" noChangeArrowheads="1"/>
          </p:cNvSpPr>
          <p:nvPr/>
        </p:nvSpPr>
        <p:spPr bwMode="auto">
          <a:xfrm>
            <a:off x="4202024" y="4354459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1" name="Oval 19"/>
          <p:cNvSpPr>
            <a:spLocks noChangeAspect="1" noChangeArrowheads="1"/>
          </p:cNvSpPr>
          <p:nvPr/>
        </p:nvSpPr>
        <p:spPr bwMode="auto">
          <a:xfrm>
            <a:off x="3972842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2" name="Oval 20"/>
          <p:cNvSpPr>
            <a:spLocks noChangeAspect="1" noChangeArrowheads="1"/>
          </p:cNvSpPr>
          <p:nvPr/>
        </p:nvSpPr>
        <p:spPr bwMode="auto">
          <a:xfrm>
            <a:off x="4278418" y="4048883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3" name="Oval 21"/>
          <p:cNvSpPr>
            <a:spLocks noChangeAspect="1" noChangeArrowheads="1"/>
          </p:cNvSpPr>
          <p:nvPr/>
        </p:nvSpPr>
        <p:spPr bwMode="auto">
          <a:xfrm>
            <a:off x="3743660" y="4812824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4" name="Oval 22"/>
          <p:cNvSpPr>
            <a:spLocks noChangeAspect="1" noChangeArrowheads="1"/>
          </p:cNvSpPr>
          <p:nvPr/>
        </p:nvSpPr>
        <p:spPr bwMode="auto">
          <a:xfrm>
            <a:off x="3056114" y="4507248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5" name="Oval 23"/>
          <p:cNvSpPr>
            <a:spLocks noChangeAspect="1" noChangeArrowheads="1"/>
          </p:cNvSpPr>
          <p:nvPr/>
        </p:nvSpPr>
        <p:spPr bwMode="auto">
          <a:xfrm>
            <a:off x="511875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6" name="Oval 24"/>
          <p:cNvSpPr>
            <a:spLocks noChangeAspect="1" noChangeArrowheads="1"/>
          </p:cNvSpPr>
          <p:nvPr/>
        </p:nvSpPr>
        <p:spPr bwMode="auto">
          <a:xfrm>
            <a:off x="4965964" y="5500370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87" name="Oval 25"/>
          <p:cNvSpPr>
            <a:spLocks noChangeAspect="1" noChangeArrowheads="1"/>
          </p:cNvSpPr>
          <p:nvPr/>
        </p:nvSpPr>
        <p:spPr bwMode="auto">
          <a:xfrm>
            <a:off x="4736782" y="5729552"/>
            <a:ext cx="173479" cy="159154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09588" name="Group 26"/>
          <p:cNvGrpSpPr>
            <a:grpSpLocks/>
          </p:cNvGrpSpPr>
          <p:nvPr/>
        </p:nvGrpSpPr>
        <p:grpSpPr bwMode="auto">
          <a:xfrm>
            <a:off x="3186621" y="1365543"/>
            <a:ext cx="557040" cy="1002672"/>
            <a:chOff x="2532" y="1542"/>
            <a:chExt cx="184" cy="332"/>
          </a:xfrm>
        </p:grpSpPr>
        <p:sp>
          <p:nvSpPr>
            <p:cNvPr id="1096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89" name="Group 33"/>
          <p:cNvGrpSpPr>
            <a:grpSpLocks/>
          </p:cNvGrpSpPr>
          <p:nvPr/>
        </p:nvGrpSpPr>
        <p:grpSpPr bwMode="auto">
          <a:xfrm>
            <a:off x="3874167" y="1375093"/>
            <a:ext cx="557040" cy="1002672"/>
            <a:chOff x="2532" y="1542"/>
            <a:chExt cx="184" cy="332"/>
          </a:xfrm>
        </p:grpSpPr>
        <p:sp>
          <p:nvSpPr>
            <p:cNvPr id="1096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590" name="Group 40"/>
          <p:cNvGrpSpPr>
            <a:grpSpLocks/>
          </p:cNvGrpSpPr>
          <p:nvPr/>
        </p:nvGrpSpPr>
        <p:grpSpPr bwMode="auto">
          <a:xfrm>
            <a:off x="4561713" y="1375093"/>
            <a:ext cx="557040" cy="1002672"/>
            <a:chOff x="2532" y="1542"/>
            <a:chExt cx="184" cy="332"/>
          </a:xfrm>
        </p:grpSpPr>
        <p:sp>
          <p:nvSpPr>
            <p:cNvPr id="1096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96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591" name="Line 47"/>
          <p:cNvSpPr>
            <a:spLocks noChangeShapeType="1"/>
          </p:cNvSpPr>
          <p:nvPr/>
        </p:nvSpPr>
        <p:spPr bwMode="auto">
          <a:xfrm flipV="1">
            <a:off x="6723027" y="916728"/>
            <a:ext cx="0" cy="327857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2" name="Line 48"/>
          <p:cNvSpPr>
            <a:spLocks noChangeShapeType="1"/>
          </p:cNvSpPr>
          <p:nvPr/>
        </p:nvSpPr>
        <p:spPr bwMode="auto">
          <a:xfrm>
            <a:off x="6723027" y="4195306"/>
            <a:ext cx="3819701" cy="318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3" name="Line 49"/>
          <p:cNvSpPr>
            <a:spLocks noChangeShapeType="1"/>
          </p:cNvSpPr>
          <p:nvPr/>
        </p:nvSpPr>
        <p:spPr bwMode="auto">
          <a:xfrm flipV="1">
            <a:off x="6723027" y="2513046"/>
            <a:ext cx="2826579" cy="168226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4" name="Oval 50"/>
          <p:cNvSpPr>
            <a:spLocks noChangeAspect="1" noChangeArrowheads="1"/>
          </p:cNvSpPr>
          <p:nvPr/>
        </p:nvSpPr>
        <p:spPr bwMode="auto">
          <a:xfrm>
            <a:off x="7676362" y="2747002"/>
            <a:ext cx="173478" cy="15915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5" name="Oval 58"/>
          <p:cNvSpPr>
            <a:spLocks noChangeAspect="1" noChangeArrowheads="1"/>
          </p:cNvSpPr>
          <p:nvPr/>
        </p:nvSpPr>
        <p:spPr bwMode="auto">
          <a:xfrm>
            <a:off x="8632878" y="1986245"/>
            <a:ext cx="173479" cy="159154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96" name="Oval 63"/>
          <p:cNvSpPr>
            <a:spLocks noChangeAspect="1" noChangeArrowheads="1"/>
          </p:cNvSpPr>
          <p:nvPr/>
        </p:nvSpPr>
        <p:spPr bwMode="auto">
          <a:xfrm>
            <a:off x="9376129" y="3590519"/>
            <a:ext cx="173478" cy="15915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1528234" y="275337"/>
            <a:ext cx="9167283" cy="564997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2. Learning the visual vocabulary</a:t>
            </a:r>
          </a:p>
        </p:txBody>
      </p:sp>
      <p:sp>
        <p:nvSpPr>
          <p:cNvPr id="109598" name="Line 65"/>
          <p:cNvSpPr>
            <a:spLocks noChangeShapeType="1"/>
          </p:cNvSpPr>
          <p:nvPr/>
        </p:nvSpPr>
        <p:spPr bwMode="auto">
          <a:xfrm>
            <a:off x="6341057" y="5653158"/>
            <a:ext cx="2062639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99" name="Line 66"/>
          <p:cNvSpPr>
            <a:spLocks noChangeShapeType="1"/>
          </p:cNvSpPr>
          <p:nvPr/>
        </p:nvSpPr>
        <p:spPr bwMode="auto">
          <a:xfrm flipV="1">
            <a:off x="8709272" y="4430854"/>
            <a:ext cx="0" cy="1222304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0" name="Text Box 67"/>
          <p:cNvSpPr txBox="1">
            <a:spLocks noChangeArrowheads="1"/>
          </p:cNvSpPr>
          <p:nvPr/>
        </p:nvSpPr>
        <p:spPr bwMode="auto">
          <a:xfrm>
            <a:off x="7948515" y="5350765"/>
            <a:ext cx="1576871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Clustering</a:t>
            </a:r>
          </a:p>
        </p:txBody>
      </p:sp>
      <p:grpSp>
        <p:nvGrpSpPr>
          <p:cNvPr id="109601" name="Group 68"/>
          <p:cNvGrpSpPr>
            <a:grpSpLocks/>
          </p:cNvGrpSpPr>
          <p:nvPr/>
        </p:nvGrpSpPr>
        <p:grpSpPr bwMode="auto">
          <a:xfrm>
            <a:off x="3186620" y="1365543"/>
            <a:ext cx="2591031" cy="1012221"/>
            <a:chOff x="1042" y="858"/>
            <a:chExt cx="1628" cy="636"/>
          </a:xfrm>
        </p:grpSpPr>
        <p:grpSp>
          <p:nvGrpSpPr>
            <p:cNvPr id="109605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109621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22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3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4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5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6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6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109615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6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7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8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9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20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607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109609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406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10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1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2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3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614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668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608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08">
                  <a:solidFill>
                    <a:srgbClr val="000099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109602" name="Line 91"/>
          <p:cNvSpPr>
            <a:spLocks noChangeShapeType="1"/>
          </p:cNvSpPr>
          <p:nvPr/>
        </p:nvSpPr>
        <p:spPr bwMode="auto">
          <a:xfrm>
            <a:off x="3820054" y="2521003"/>
            <a:ext cx="0" cy="993122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603" name="Text Box 92"/>
          <p:cNvSpPr txBox="1">
            <a:spLocks noChangeArrowheads="1"/>
          </p:cNvSpPr>
          <p:nvPr/>
        </p:nvSpPr>
        <p:spPr bwMode="auto">
          <a:xfrm>
            <a:off x="8341626" y="6517366"/>
            <a:ext cx="2309702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Slide credit: Josef Sivic</a:t>
            </a:r>
          </a:p>
        </p:txBody>
      </p:sp>
      <p:sp>
        <p:nvSpPr>
          <p:cNvPr id="109604" name="Text Box 93"/>
          <p:cNvSpPr txBox="1">
            <a:spLocks noChangeArrowheads="1"/>
          </p:cNvSpPr>
          <p:nvPr/>
        </p:nvSpPr>
        <p:spPr bwMode="auto">
          <a:xfrm>
            <a:off x="7410574" y="1145911"/>
            <a:ext cx="2601420" cy="463741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5121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958734"/>
          </a:xfrm>
        </p:spPr>
        <p:txBody>
          <a:bodyPr/>
          <a:lstStyle/>
          <a:p>
            <a:pPr marL="534734" indent="-534734">
              <a:buFontTx/>
              <a:buChar char="•"/>
            </a:pPr>
            <a:r>
              <a:rPr lang="en-US" altLang="en-US"/>
              <a:t>Want to minimize sum of squared Euclidean distances between points </a:t>
            </a:r>
            <a:r>
              <a:rPr lang="en-US" altLang="en-US" i="1"/>
              <a:t>x</a:t>
            </a:r>
            <a:r>
              <a:rPr lang="en-US" altLang="en-US" i="1" baseline="-25000"/>
              <a:t>i</a:t>
            </a:r>
            <a:r>
              <a:rPr lang="en-US" altLang="en-US"/>
              <a:t> and their nearest cluster centers </a:t>
            </a:r>
            <a:r>
              <a:rPr lang="en-US" altLang="en-US" i="1"/>
              <a:t>m</a:t>
            </a:r>
            <a:r>
              <a:rPr lang="en-US" altLang="en-US" i="1" baseline="-25000"/>
              <a:t>k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marL="534734" indent="-534734"/>
            <a:r>
              <a:rPr lang="en-US" altLang="en-US"/>
              <a:t>Algorithm: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Randomly initialize K cluster centers</a:t>
            </a:r>
          </a:p>
          <a:p>
            <a:pPr marL="534734" indent="-534734">
              <a:buFontTx/>
              <a:buChar char="•"/>
            </a:pPr>
            <a:r>
              <a:rPr lang="en-US" altLang="en-US"/>
              <a:t>Iterate until convergence:</a:t>
            </a:r>
          </a:p>
          <a:p>
            <a:pPr marL="840296" lvl="1" indent="-381953"/>
            <a:r>
              <a:rPr lang="en-US" altLang="en-US"/>
              <a:t>Assign each data point to the nearest center</a:t>
            </a:r>
          </a:p>
          <a:p>
            <a:pPr marL="840296" lvl="1" indent="-381953"/>
            <a:r>
              <a:rPr lang="en-US" altLang="en-US"/>
              <a:t>Recompute each cluster center as the mean of all points assigned to it</a:t>
            </a: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72842" y="2299779"/>
          <a:ext cx="4812824" cy="1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4" imgW="1981200" imgH="558800" progId="Equation.3">
                  <p:embed/>
                </p:oleObj>
              </mc:Choice>
              <mc:Fallback>
                <p:oleObj name="Equation" r:id="rId4" imgW="1981200" imgH="558800" progId="Equation.3">
                  <p:embed/>
                  <p:pic>
                    <p:nvPicPr>
                      <p:cNvPr id="11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842" y="2299779"/>
                        <a:ext cx="4812824" cy="135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5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9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5780" y="916728"/>
            <a:ext cx="7792191" cy="572955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Clustering is a common method for learning a visual vocabulary or codebook</a:t>
            </a:r>
          </a:p>
          <a:p>
            <a:pPr lvl="1"/>
            <a:r>
              <a:rPr lang="en-US" altLang="en-US"/>
              <a:t>Unsupervised learning process</a:t>
            </a:r>
          </a:p>
          <a:p>
            <a:pPr lvl="1"/>
            <a:r>
              <a:rPr lang="en-US" altLang="en-US"/>
              <a:t>Each cluster center produced by k-means becomes a codevector</a:t>
            </a:r>
          </a:p>
          <a:p>
            <a:pPr lvl="1"/>
            <a:r>
              <a:rPr lang="en-US" altLang="en-US"/>
              <a:t>Codebook can be learned on separate training set</a:t>
            </a:r>
          </a:p>
          <a:p>
            <a:pPr lvl="1"/>
            <a:r>
              <a:rPr lang="en-US" altLang="en-US"/>
              <a:t>Provided the training set is sufficiently representative, the codebook will be “universal”</a:t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The codebook is used for quantizing features</a:t>
            </a:r>
          </a:p>
          <a:p>
            <a:pPr lvl="1"/>
            <a:r>
              <a:rPr lang="en-US" altLang="en-US"/>
              <a:t>A </a:t>
            </a:r>
            <a:r>
              <a:rPr lang="en-US" altLang="en-US" i="1"/>
              <a:t>vector quantizer</a:t>
            </a:r>
            <a:r>
              <a:rPr lang="en-US" altLang="en-US"/>
              <a:t> takes a feature vector and maps it to the index of the nearest codevector in a codebook</a:t>
            </a:r>
          </a:p>
          <a:p>
            <a:pPr lvl="1"/>
            <a:r>
              <a:rPr lang="en-US" altLang="en-US"/>
              <a:t>Codebook = visual vocabulary</a:t>
            </a:r>
          </a:p>
          <a:p>
            <a:pPr lvl="1"/>
            <a:r>
              <a:rPr lang="en-US" altLang="en-US"/>
              <a:t>Codevector = visual word</a:t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9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5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codebook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4" name="Picture 10" descr="AgarwalRoth_CB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27" y="993122"/>
            <a:ext cx="3388394" cy="18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Line 11"/>
          <p:cNvSpPr>
            <a:spLocks noChangeShapeType="1"/>
          </p:cNvSpPr>
          <p:nvPr/>
        </p:nvSpPr>
        <p:spPr bwMode="auto">
          <a:xfrm>
            <a:off x="6035481" y="1898710"/>
            <a:ext cx="534758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646" name="Group 12"/>
          <p:cNvGrpSpPr>
            <a:grpSpLocks/>
          </p:cNvGrpSpPr>
          <p:nvPr/>
        </p:nvGrpSpPr>
        <p:grpSpPr bwMode="auto">
          <a:xfrm>
            <a:off x="2502257" y="1219121"/>
            <a:ext cx="3388394" cy="1341671"/>
            <a:chOff x="431" y="2886"/>
            <a:chExt cx="2310" cy="915"/>
          </a:xfrm>
        </p:grpSpPr>
        <p:pic>
          <p:nvPicPr>
            <p:cNvPr id="112663" name="Picture 13" descr="car5-090-000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4" name="Picture 14" descr="car6-090-000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5" name="Picture 15" descr="car7-090-000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6" name="Picture 16" descr="car9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7" name="Picture 17" descr="car11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8" name="Picture 18" descr="car12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9" name="Picture 19" descr="car14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0" name="Picture 20" descr="car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1" name="Picture 21" descr="car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2" name="Picture 22" descr="car3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47" name="Group 4"/>
          <p:cNvGrpSpPr>
            <a:grpSpLocks/>
          </p:cNvGrpSpPr>
          <p:nvPr/>
        </p:nvGrpSpPr>
        <p:grpSpPr bwMode="auto">
          <a:xfrm>
            <a:off x="3438085" y="3218099"/>
            <a:ext cx="5702496" cy="3097141"/>
            <a:chOff x="1247" y="808"/>
            <a:chExt cx="3583" cy="1946"/>
          </a:xfrm>
        </p:grpSpPr>
        <p:grpSp>
          <p:nvGrpSpPr>
            <p:cNvPr id="112650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112653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4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5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6" name="Picture 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7" name="Picture 1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8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59" name="Picture 12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0" name="Picture 1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1" name="Picture 14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112662" name="Picture 15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112651" name="Rectangle 16"/>
            <p:cNvSpPr>
              <a:spLocks noChangeArrowheads="1"/>
            </p:cNvSpPr>
            <p:nvPr/>
          </p:nvSpPr>
          <p:spPr bwMode="auto">
            <a:xfrm>
              <a:off x="1247" y="1628"/>
              <a:ext cx="304" cy="293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652" name="Text Box 17"/>
            <p:cNvSpPr txBox="1">
              <a:spLocks noChangeArrowheads="1"/>
            </p:cNvSpPr>
            <p:nvPr/>
          </p:nvSpPr>
          <p:spPr bwMode="auto">
            <a:xfrm>
              <a:off x="1264" y="2519"/>
              <a:ext cx="26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229" tIns="46919" rIns="90229" bIns="46919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5" b="1">
                  <a:solidFill>
                    <a:srgbClr val="808080"/>
                  </a:solidFill>
                  <a:latin typeface="ETH Light"/>
                  <a:cs typeface="Arial" panose="020B0604020202020204" pitchFamily="34" charset="0"/>
                </a:rPr>
                <a:t>…</a:t>
              </a:r>
              <a:endParaRPr lang="de-CH" altLang="en-US" sz="1805" b="1">
                <a:solidFill>
                  <a:srgbClr val="808080"/>
                </a:solidFill>
                <a:latin typeface="ETH Light"/>
                <a:cs typeface="Arial" panose="020B0604020202020204" pitchFamily="34" charset="0"/>
              </a:endParaRPr>
            </a:p>
          </p:txBody>
        </p:sp>
      </p:grpSp>
      <p:sp>
        <p:nvSpPr>
          <p:cNvPr id="112648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  <p:sp>
        <p:nvSpPr>
          <p:cNvPr id="112649" name="Text Box 146"/>
          <p:cNvSpPr txBox="1">
            <a:spLocks noChangeArrowheads="1"/>
          </p:cNvSpPr>
          <p:nvPr/>
        </p:nvSpPr>
        <p:spPr bwMode="auto">
          <a:xfrm>
            <a:off x="4912876" y="6111522"/>
            <a:ext cx="2388448" cy="34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6686" fontAlgn="base">
              <a:spcAft>
                <a:spcPct val="0"/>
              </a:spcAft>
              <a:buClr>
                <a:srgbClr val="FFFFFF"/>
              </a:buClr>
              <a:buSzPct val="50000"/>
            </a:pPr>
            <a:r>
              <a:rPr kumimoji="1" lang="en-US" altLang="en-US" sz="1604" b="1">
                <a:solidFill>
                  <a:srgbClr val="808080"/>
                </a:solidFill>
                <a:cs typeface="Arial" panose="020B0604020202020204" pitchFamily="34" charset="0"/>
              </a:rPr>
              <a:t>Appearance codebook</a:t>
            </a:r>
            <a:endParaRPr lang="en-US" altLang="en-US" sz="1604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codebook</a:t>
            </a:r>
          </a:p>
        </p:txBody>
      </p:sp>
      <p:grpSp>
        <p:nvGrpSpPr>
          <p:cNvPr id="113667" name="Group 145"/>
          <p:cNvGrpSpPr>
            <a:grpSpLocks/>
          </p:cNvGrpSpPr>
          <p:nvPr/>
        </p:nvGrpSpPr>
        <p:grpSpPr bwMode="auto">
          <a:xfrm>
            <a:off x="5556519" y="2059455"/>
            <a:ext cx="4978269" cy="3416223"/>
            <a:chOff x="3545" y="622"/>
            <a:chExt cx="2177" cy="1494"/>
          </a:xfrm>
        </p:grpSpPr>
        <p:sp>
          <p:nvSpPr>
            <p:cNvPr id="113678" name="Text Box 146"/>
            <p:cNvSpPr txBox="1">
              <a:spLocks noChangeArrowheads="1"/>
            </p:cNvSpPr>
            <p:nvPr/>
          </p:nvSpPr>
          <p:spPr bwMode="auto">
            <a:xfrm>
              <a:off x="4054" y="1967"/>
              <a:ext cx="104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6686" fontAlgn="base">
                <a:spcAft>
                  <a:spcPct val="0"/>
                </a:spcAft>
                <a:buClr>
                  <a:srgbClr val="FFFFFF"/>
                </a:buClr>
                <a:buSzPct val="50000"/>
              </a:pPr>
              <a:r>
                <a:rPr kumimoji="1" lang="en-US" altLang="en-US" sz="1604" b="1">
                  <a:solidFill>
                    <a:srgbClr val="808080"/>
                  </a:solidFill>
                  <a:cs typeface="Arial" panose="020B0604020202020204" pitchFamily="34" charset="0"/>
                </a:rPr>
                <a:t>Appearance codebook</a:t>
              </a:r>
              <a:endParaRPr lang="en-US" altLang="en-US" sz="1604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13679" name="Group 147"/>
            <p:cNvGrpSpPr>
              <a:grpSpLocks/>
            </p:cNvGrpSpPr>
            <p:nvPr/>
          </p:nvGrpSpPr>
          <p:grpSpPr bwMode="auto">
            <a:xfrm>
              <a:off x="3545" y="622"/>
              <a:ext cx="2177" cy="1407"/>
              <a:chOff x="3295" y="640"/>
              <a:chExt cx="2177" cy="1407"/>
            </a:xfrm>
          </p:grpSpPr>
          <p:grpSp>
            <p:nvGrpSpPr>
              <p:cNvPr id="113680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13823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824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229" tIns="46919" rIns="90229" bIns="46919">
                  <a:spAutoFit/>
                </a:bodyPr>
                <a:lstStyle/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805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3681" name="Group 151"/>
              <p:cNvGrpSpPr>
                <a:grpSpLocks/>
              </p:cNvGrpSpPr>
              <p:nvPr/>
            </p:nvGrpSpPr>
            <p:grpSpPr bwMode="auto">
              <a:xfrm>
                <a:off x="3295" y="640"/>
                <a:ext cx="2177" cy="1407"/>
                <a:chOff x="3295" y="640"/>
                <a:chExt cx="2177" cy="1407"/>
              </a:xfrm>
            </p:grpSpPr>
            <p:sp>
              <p:nvSpPr>
                <p:cNvPr id="1136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1276"/>
                  <a:ext cx="207" cy="204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229" tIns="46919" rIns="90229" bIns="46919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CH" altLang="en-US" sz="2406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68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305" y="1884"/>
                  <a:ext cx="181" cy="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 wrap="none" lIns="90229" tIns="46919" rIns="90229" bIns="46919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6686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rPr>
                    <a:t>…</a:t>
                  </a:r>
                  <a:endParaRPr lang="de-CH" altLang="en-US" sz="1805" b="1">
                    <a:solidFill>
                      <a:srgbClr val="808080"/>
                    </a:solidFill>
                    <a:latin typeface="ETH Light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3684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13810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1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13813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4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5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6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7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8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19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0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1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22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12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5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13800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801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13803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4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5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6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7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8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809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80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6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13792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3793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13795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6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7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8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9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794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7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3783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3786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7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8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9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0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91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84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8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13778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3781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82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9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80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89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13771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13774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5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6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77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13772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73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13690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25" cy="206"/>
                  <a:chOff x="3347" y="867"/>
                  <a:chExt cx="2125" cy="206"/>
                </a:xfrm>
              </p:grpSpPr>
              <p:pic>
                <p:nvPicPr>
                  <p:cNvPr id="113751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52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53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15" cy="206"/>
                    <a:chOff x="3557" y="867"/>
                    <a:chExt cx="1915" cy="206"/>
                  </a:xfrm>
                </p:grpSpPr>
                <p:grpSp>
                  <p:nvGrpSpPr>
                    <p:cNvPr id="113754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113756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7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8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9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0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1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2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3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4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5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6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7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8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69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70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55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867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1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25" cy="202"/>
                  <a:chOff x="3347" y="748"/>
                  <a:chExt cx="2125" cy="202"/>
                </a:xfrm>
              </p:grpSpPr>
              <p:pic>
                <p:nvPicPr>
                  <p:cNvPr id="113731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32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33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15" cy="202"/>
                    <a:chOff x="3557" y="748"/>
                    <a:chExt cx="1915" cy="202"/>
                  </a:xfrm>
                </p:grpSpPr>
                <p:grpSp>
                  <p:nvGrpSpPr>
                    <p:cNvPr id="113734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113736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7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8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9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0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1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2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3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4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5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6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7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8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49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50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35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748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2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25" cy="200"/>
                  <a:chOff x="3347" y="640"/>
                  <a:chExt cx="2125" cy="200"/>
                </a:xfrm>
              </p:grpSpPr>
              <p:pic>
                <p:nvPicPr>
                  <p:cNvPr id="113711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3712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229" tIns="46919" rIns="90229" bIns="46919">
                    <a:spAutoFit/>
                  </a:bodyPr>
                  <a:lstStyle/>
                  <a:p>
                    <a:pPr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805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13713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15" cy="200"/>
                    <a:chOff x="3557" y="640"/>
                    <a:chExt cx="1915" cy="200"/>
                  </a:xfrm>
                </p:grpSpPr>
                <p:grpSp>
                  <p:nvGrpSpPr>
                    <p:cNvPr id="113714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113716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7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8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19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0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1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2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3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4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5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6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7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8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29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13730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13715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1" y="640"/>
                      <a:ext cx="181" cy="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229" tIns="46919" rIns="90229" bIns="46919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defTabSz="916686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1805" b="1">
                          <a:solidFill>
                            <a:srgbClr val="808080"/>
                          </a:solidFill>
                          <a:latin typeface="ETH Light"/>
                          <a:cs typeface="Arial" panose="020B0604020202020204" pitchFamily="34" charset="0"/>
                        </a:rPr>
                        <a:t>…</a:t>
                      </a:r>
                      <a:endParaRPr lang="de-CH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13693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15" cy="210"/>
                  <a:chOff x="3557" y="980"/>
                  <a:chExt cx="1915" cy="210"/>
                </a:xfrm>
              </p:grpSpPr>
              <p:grpSp>
                <p:nvGrpSpPr>
                  <p:cNvPr id="11369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113696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7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8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699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0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1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2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3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4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5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6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7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8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09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3710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13695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91" y="980"/>
                    <a:ext cx="181" cy="1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229" tIns="46919" rIns="90229" bIns="46919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–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defTabSz="916686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en-US" sz="1805" b="1">
                        <a:solidFill>
                          <a:srgbClr val="808080"/>
                        </a:solidFill>
                        <a:latin typeface="ETH Light"/>
                        <a:cs typeface="Arial" panose="020B0604020202020204" pitchFamily="34" charset="0"/>
                      </a:rPr>
                      <a:t>…</a:t>
                    </a:r>
                    <a:endParaRPr lang="de-CH" altLang="en-US" sz="1805" b="1">
                      <a:solidFill>
                        <a:srgbClr val="808080"/>
                      </a:solidFill>
                      <a:latin typeface="ETH Light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476"/>
          <p:cNvGrpSpPr>
            <a:grpSpLocks/>
          </p:cNvGrpSpPr>
          <p:nvPr/>
        </p:nvGrpSpPr>
        <p:grpSpPr bwMode="auto">
          <a:xfrm>
            <a:off x="1832219" y="2293413"/>
            <a:ext cx="3515716" cy="2824987"/>
            <a:chOff x="1723" y="-176"/>
            <a:chExt cx="1034" cy="831"/>
          </a:xfrm>
        </p:grpSpPr>
        <p:pic>
          <p:nvPicPr>
            <p:cNvPr id="113670" name="Picture 467" descr="IFWN-sequence-035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1" name="Oval 468"/>
            <p:cNvSpPr>
              <a:spLocks noChangeArrowheads="1"/>
            </p:cNvSpPr>
            <p:nvPr/>
          </p:nvSpPr>
          <p:spPr bwMode="auto">
            <a:xfrm>
              <a:off x="2321" y="31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2" name="Oval 469"/>
            <p:cNvSpPr>
              <a:spLocks noChangeArrowheads="1"/>
            </p:cNvSpPr>
            <p:nvPr/>
          </p:nvSpPr>
          <p:spPr bwMode="auto">
            <a:xfrm>
              <a:off x="2276" y="-70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3" name="Oval 470"/>
            <p:cNvSpPr>
              <a:spLocks noChangeArrowheads="1"/>
            </p:cNvSpPr>
            <p:nvPr/>
          </p:nvSpPr>
          <p:spPr bwMode="auto">
            <a:xfrm>
              <a:off x="2367" y="37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4" name="Oval 471"/>
            <p:cNvSpPr>
              <a:spLocks noChangeArrowheads="1"/>
            </p:cNvSpPr>
            <p:nvPr/>
          </p:nvSpPr>
          <p:spPr bwMode="auto">
            <a:xfrm>
              <a:off x="2208" y="203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5" name="Oval 472"/>
            <p:cNvSpPr>
              <a:spLocks noChangeArrowheads="1"/>
            </p:cNvSpPr>
            <p:nvPr/>
          </p:nvSpPr>
          <p:spPr bwMode="auto">
            <a:xfrm>
              <a:off x="2231" y="44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6" name="Oval 473"/>
            <p:cNvSpPr>
              <a:spLocks noChangeArrowheads="1"/>
            </p:cNvSpPr>
            <p:nvPr/>
          </p:nvSpPr>
          <p:spPr bwMode="auto">
            <a:xfrm>
              <a:off x="2114" y="355"/>
              <a:ext cx="136" cy="19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677" name="Oval 474"/>
            <p:cNvSpPr>
              <a:spLocks noChangeArrowheads="1"/>
            </p:cNvSpPr>
            <p:nvPr/>
          </p:nvSpPr>
          <p:spPr bwMode="auto">
            <a:xfrm>
              <a:off x="2344" y="146"/>
              <a:ext cx="75" cy="192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229" tIns="46919" rIns="90229" bIns="46919" anchor="ctr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de-CH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9296552" y="6550788"/>
            <a:ext cx="1322571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3">
                <a:solidFill>
                  <a:srgbClr val="000000"/>
                </a:solidFill>
                <a:cs typeface="Arial" panose="020B0604020202020204" pitchFamily="34" charset="0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23434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How to choose vocabulary size?</a:t>
            </a:r>
          </a:p>
          <a:p>
            <a:pPr lvl="1"/>
            <a:r>
              <a:rPr lang="en-US" altLang="en-US"/>
              <a:t>Too small: visual words not representative of all patches</a:t>
            </a:r>
          </a:p>
          <a:p>
            <a:pPr lvl="1"/>
            <a:r>
              <a:rPr lang="en-US" altLang="en-US"/>
              <a:t>Too large: quantization artifacts, overfitting</a:t>
            </a:r>
          </a:p>
          <a:p>
            <a:pPr>
              <a:buFontTx/>
              <a:buChar char="•"/>
            </a:pPr>
            <a:r>
              <a:rPr lang="en-US" altLang="en-US"/>
              <a:t>Computational efficiency</a:t>
            </a:r>
          </a:p>
          <a:p>
            <a:pPr lvl="1"/>
            <a:r>
              <a:rPr lang="en-US" altLang="en-US"/>
              <a:t>Vocabulary trees </a:t>
            </a:r>
            <a:br>
              <a:rPr lang="en-US" altLang="en-US"/>
            </a:br>
            <a:r>
              <a:rPr lang="en-US" altLang="en-US"/>
              <a:t>(Nister &amp; Stewenius,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7" y="2750185"/>
            <a:ext cx="2914113" cy="40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45" y="3361337"/>
            <a:ext cx="3058944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 what about layout?</a:t>
            </a:r>
          </a:p>
        </p:txBody>
      </p:sp>
      <p:pic>
        <p:nvPicPr>
          <p:cNvPr id="115716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222304"/>
            <a:ext cx="3057352" cy="20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2" y="3331098"/>
            <a:ext cx="3058944" cy="2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4813177" y="3361337"/>
            <a:ext cx="2597397" cy="20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Box 8"/>
          <p:cNvSpPr txBox="1">
            <a:spLocks noChangeArrowheads="1"/>
          </p:cNvSpPr>
          <p:nvPr/>
        </p:nvSpPr>
        <p:spPr bwMode="auto">
          <a:xfrm>
            <a:off x="2444962" y="6111523"/>
            <a:ext cx="7099870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177277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Spatial pyramid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8" y="1451486"/>
            <a:ext cx="6493492" cy="42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116738" idx="0"/>
            <a:endCxn id="116738" idx="2"/>
          </p:cNvCxnSpPr>
          <p:nvPr/>
        </p:nvCxnSpPr>
        <p:spPr>
          <a:xfrm rot="16200000" flipH="1">
            <a:off x="3861435" y="3587337"/>
            <a:ext cx="4271699" cy="31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6738" idx="1"/>
            <a:endCxn id="116738" idx="3"/>
          </p:cNvCxnSpPr>
          <p:nvPr/>
        </p:nvCxnSpPr>
        <p:spPr>
          <a:xfrm rot="10800000" flipH="1">
            <a:off x="2750538" y="3587336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142569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2750538" y="4660035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2750538" y="2597397"/>
            <a:ext cx="6493492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5427512" y="3587336"/>
            <a:ext cx="4273291" cy="159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TextBox 45"/>
          <p:cNvSpPr txBox="1">
            <a:spLocks noChangeArrowheads="1"/>
          </p:cNvSpPr>
          <p:nvPr/>
        </p:nvSpPr>
        <p:spPr bwMode="auto">
          <a:xfrm>
            <a:off x="2750538" y="5958734"/>
            <a:ext cx="6321606" cy="5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11545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  <a:endParaRPr lang="en-US" altLang="en-US"/>
          </a:p>
        </p:txBody>
      </p:sp>
      <p:pic>
        <p:nvPicPr>
          <p:cNvPr id="117764" name="Picture 4" descr="burma_bag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5780" y="3942251"/>
            <a:ext cx="2322061" cy="2369806"/>
            <a:chOff x="240" y="2477"/>
            <a:chExt cx="1459" cy="1489"/>
          </a:xfrm>
        </p:grpSpPr>
        <p:pic>
          <p:nvPicPr>
            <p:cNvPr id="1177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7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0</a:t>
              </a:r>
            </a:p>
          </p:txBody>
        </p:sp>
      </p:grpSp>
      <p:sp>
        <p:nvSpPr>
          <p:cNvPr id="117766" name="Text Box 9"/>
          <p:cNvSpPr txBox="1">
            <a:spLocks noChangeArrowheads="1"/>
          </p:cNvSpPr>
          <p:nvPr/>
        </p:nvSpPr>
        <p:spPr bwMode="auto">
          <a:xfrm>
            <a:off x="4411171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64923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pir-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6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camera_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42" y="5010175"/>
            <a:ext cx="1422839" cy="171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boar-cor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4" y="5118400"/>
            <a:ext cx="2215427" cy="1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grouse-cor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34" y="5118399"/>
            <a:ext cx="2213836" cy="1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042359" y="202126"/>
            <a:ext cx="2191554" cy="62388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9"/>
              <a:t>OBJECTS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062992" y="1193657"/>
            <a:ext cx="1652021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ANIMALS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257785" y="1169784"/>
            <a:ext cx="2000569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INANIMATE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354813" y="1193657"/>
            <a:ext cx="1486500" cy="50292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7"/>
              <a:t>PLANTS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8556484" y="2148582"/>
            <a:ext cx="172204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MAN-MADE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493845" y="2148582"/>
            <a:ext cx="1504008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NATURAL</a:t>
            </a:r>
          </a:p>
        </p:txBody>
      </p:sp>
      <p:cxnSp>
        <p:nvCxnSpPr>
          <p:cNvPr id="53260" name="AutoShape 12"/>
          <p:cNvCxnSpPr>
            <a:cxnSpLocks noChangeShapeType="1"/>
            <a:stCxn id="53254" idx="2"/>
            <a:endCxn id="53255" idx="0"/>
          </p:cNvCxnSpPr>
          <p:nvPr/>
        </p:nvCxnSpPr>
        <p:spPr bwMode="auto">
          <a:xfrm rot="5400000">
            <a:off x="4330145" y="-615131"/>
            <a:ext cx="367646" cy="324992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3"/>
          <p:cNvCxnSpPr>
            <a:cxnSpLocks noChangeShapeType="1"/>
            <a:stCxn id="53254" idx="2"/>
            <a:endCxn id="53257" idx="0"/>
          </p:cNvCxnSpPr>
          <p:nvPr/>
        </p:nvCxnSpPr>
        <p:spPr bwMode="auto">
          <a:xfrm rot="5400000">
            <a:off x="5434675" y="489399"/>
            <a:ext cx="367646" cy="1040869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4"/>
          <p:cNvCxnSpPr>
            <a:cxnSpLocks noChangeShapeType="1"/>
          </p:cNvCxnSpPr>
          <p:nvPr/>
        </p:nvCxnSpPr>
        <p:spPr bwMode="auto">
          <a:xfrm rot="16200000" flipH="1">
            <a:off x="7116934" y="-132894"/>
            <a:ext cx="313534" cy="225999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AutoShape 15"/>
          <p:cNvCxnSpPr>
            <a:cxnSpLocks noChangeShapeType="1"/>
            <a:stCxn id="53256" idx="2"/>
            <a:endCxn id="53259" idx="0"/>
          </p:cNvCxnSpPr>
          <p:nvPr/>
        </p:nvCxnSpPr>
        <p:spPr bwMode="auto">
          <a:xfrm rot="5400000">
            <a:off x="7514820" y="1404536"/>
            <a:ext cx="475871" cy="1012221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AutoShape 16"/>
          <p:cNvCxnSpPr>
            <a:cxnSpLocks noChangeShapeType="1"/>
            <a:stCxn id="53256" idx="2"/>
            <a:endCxn id="53258" idx="0"/>
          </p:cNvCxnSpPr>
          <p:nvPr/>
        </p:nvCxnSpPr>
        <p:spPr bwMode="auto">
          <a:xfrm rot="16200000" flipH="1">
            <a:off x="8600252" y="1331325"/>
            <a:ext cx="475871" cy="1158643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AutoShape 17"/>
          <p:cNvCxnSpPr>
            <a:cxnSpLocks noChangeShapeType="1"/>
            <a:stCxn id="53258" idx="2"/>
            <a:endCxn id="53283" idx="0"/>
          </p:cNvCxnSpPr>
          <p:nvPr/>
        </p:nvCxnSpPr>
        <p:spPr bwMode="auto">
          <a:xfrm rot="16200000" flipH="1">
            <a:off x="8764181" y="3242768"/>
            <a:ext cx="1690218" cy="383561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056114" y="2314102"/>
            <a:ext cx="2062639" cy="44085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6"/>
              <a:t>VERTEBRATE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757416" y="2290229"/>
            <a:ext cx="755983" cy="471097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6"/>
              <a:t> …..</a:t>
            </a:r>
          </a:p>
        </p:txBody>
      </p:sp>
      <p:cxnSp>
        <p:nvCxnSpPr>
          <p:cNvPr id="53268" name="AutoShape 20"/>
          <p:cNvCxnSpPr>
            <a:cxnSpLocks noChangeShapeType="1"/>
            <a:stCxn id="53255" idx="2"/>
            <a:endCxn id="53267" idx="0"/>
          </p:cNvCxnSpPr>
          <p:nvPr/>
        </p:nvCxnSpPr>
        <p:spPr bwMode="auto">
          <a:xfrm rot="5400000">
            <a:off x="2215779" y="1617007"/>
            <a:ext cx="593646" cy="752800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9" name="AutoShape 21"/>
          <p:cNvCxnSpPr>
            <a:cxnSpLocks noChangeShapeType="1"/>
            <a:stCxn id="53255" idx="2"/>
            <a:endCxn id="53266" idx="0"/>
          </p:cNvCxnSpPr>
          <p:nvPr/>
        </p:nvCxnSpPr>
        <p:spPr bwMode="auto">
          <a:xfrm rot="16200000" flipH="1">
            <a:off x="3179459" y="1406127"/>
            <a:ext cx="617518" cy="119843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215780" y="3331099"/>
            <a:ext cx="1484909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MAMMALS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5653511" y="3407493"/>
            <a:ext cx="977207" cy="41061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5"/>
              <a:t>BIRDS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7181391" y="4276474"/>
            <a:ext cx="1190474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GROUSE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4895937" y="4276474"/>
            <a:ext cx="846700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BOAR</a:t>
            </a: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2425863" y="4276474"/>
            <a:ext cx="872165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TAPIR</a:t>
            </a:r>
          </a:p>
        </p:txBody>
      </p:sp>
      <p:cxnSp>
        <p:nvCxnSpPr>
          <p:cNvPr id="53275" name="AutoShape 27"/>
          <p:cNvCxnSpPr>
            <a:cxnSpLocks noChangeShapeType="1"/>
            <a:stCxn id="53270" idx="2"/>
            <a:endCxn id="53274" idx="0"/>
          </p:cNvCxnSpPr>
          <p:nvPr/>
        </p:nvCxnSpPr>
        <p:spPr bwMode="auto">
          <a:xfrm rot="5400000">
            <a:off x="2643109" y="3960553"/>
            <a:ext cx="534758" cy="970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6" name="AutoShape 28"/>
          <p:cNvCxnSpPr>
            <a:cxnSpLocks noChangeShapeType="1"/>
            <a:stCxn id="53274" idx="2"/>
          </p:cNvCxnSpPr>
          <p:nvPr/>
        </p:nvCxnSpPr>
        <p:spPr bwMode="auto">
          <a:xfrm rot="16200000" flipH="1">
            <a:off x="2632764" y="4886035"/>
            <a:ext cx="461547" cy="3183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7" name="AutoShape 29"/>
          <p:cNvCxnSpPr>
            <a:cxnSpLocks noChangeShapeType="1"/>
            <a:stCxn id="53270" idx="2"/>
            <a:endCxn id="53273" idx="0"/>
          </p:cNvCxnSpPr>
          <p:nvPr/>
        </p:nvCxnSpPr>
        <p:spPr bwMode="auto">
          <a:xfrm rot="16200000" flipH="1">
            <a:off x="3871780" y="2828967"/>
            <a:ext cx="534758" cy="236025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8" name="AutoShape 30"/>
          <p:cNvCxnSpPr>
            <a:cxnSpLocks noChangeShapeType="1"/>
            <a:stCxn id="53273" idx="2"/>
          </p:cNvCxnSpPr>
          <p:nvPr/>
        </p:nvCxnSpPr>
        <p:spPr bwMode="auto">
          <a:xfrm rot="5400000">
            <a:off x="5083739" y="4882852"/>
            <a:ext cx="461547" cy="9549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9" name="AutoShape 31"/>
          <p:cNvCxnSpPr>
            <a:cxnSpLocks noChangeShapeType="1"/>
            <a:stCxn id="53266" idx="2"/>
            <a:endCxn id="53271" idx="0"/>
          </p:cNvCxnSpPr>
          <p:nvPr/>
        </p:nvCxnSpPr>
        <p:spPr bwMode="auto">
          <a:xfrm rot="16200000" flipH="1">
            <a:off x="4788509" y="2053886"/>
            <a:ext cx="652532" cy="2054682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0" name="AutoShape 32"/>
          <p:cNvCxnSpPr>
            <a:cxnSpLocks noChangeShapeType="1"/>
            <a:stCxn id="53266" idx="2"/>
            <a:endCxn id="53270" idx="0"/>
          </p:cNvCxnSpPr>
          <p:nvPr/>
        </p:nvCxnSpPr>
        <p:spPr bwMode="auto">
          <a:xfrm rot="5400000">
            <a:off x="3235163" y="2478828"/>
            <a:ext cx="576138" cy="1128403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1" name="AutoShape 33"/>
          <p:cNvCxnSpPr>
            <a:cxnSpLocks noChangeShapeType="1"/>
            <a:stCxn id="53271" idx="2"/>
            <a:endCxn id="53272" idx="0"/>
          </p:cNvCxnSpPr>
          <p:nvPr/>
        </p:nvCxnSpPr>
        <p:spPr bwMode="auto">
          <a:xfrm rot="16200000" flipH="1">
            <a:off x="6730189" y="3230036"/>
            <a:ext cx="458364" cy="16345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AutoShape 34"/>
          <p:cNvCxnSpPr>
            <a:cxnSpLocks noChangeShapeType="1"/>
            <a:stCxn id="53272" idx="2"/>
          </p:cNvCxnSpPr>
          <p:nvPr/>
        </p:nvCxnSpPr>
        <p:spPr bwMode="auto">
          <a:xfrm rot="5400000">
            <a:off x="7534714" y="4876485"/>
            <a:ext cx="461547" cy="22282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9212199" y="4279657"/>
            <a:ext cx="1177741" cy="38037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5"/>
              <a:t>CAMERA</a:t>
            </a:r>
          </a:p>
        </p:txBody>
      </p:sp>
      <p:cxnSp>
        <p:nvCxnSpPr>
          <p:cNvPr id="53284" name="AutoShape 36"/>
          <p:cNvCxnSpPr>
            <a:cxnSpLocks noChangeShapeType="1"/>
            <a:stCxn id="53283" idx="2"/>
          </p:cNvCxnSpPr>
          <p:nvPr/>
        </p:nvCxnSpPr>
        <p:spPr bwMode="auto">
          <a:xfrm rot="16200000" flipH="1">
            <a:off x="9626796" y="4834309"/>
            <a:ext cx="350139" cy="1592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pic>
        <p:nvPicPr>
          <p:cNvPr id="118788" name="Picture 4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burma_bag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6143706" y="1604274"/>
            <a:ext cx="0" cy="228068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1" name="Line 7"/>
          <p:cNvSpPr>
            <a:spLocks noChangeShapeType="1"/>
          </p:cNvSpPr>
          <p:nvPr/>
        </p:nvSpPr>
        <p:spPr bwMode="auto">
          <a:xfrm>
            <a:off x="4582404" y="2739044"/>
            <a:ext cx="312260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endParaRPr lang="en-US" sz="180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25119" y="3977265"/>
            <a:ext cx="2022851" cy="2331609"/>
            <a:chOff x="2068" y="2499"/>
            <a:chExt cx="1271" cy="1465"/>
          </a:xfrm>
        </p:grpSpPr>
        <p:grpSp>
          <p:nvGrpSpPr>
            <p:cNvPr id="118796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187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8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87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87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1</a:t>
              </a:r>
            </a:p>
          </p:txBody>
        </p:sp>
      </p:grpSp>
      <p:sp>
        <p:nvSpPr>
          <p:cNvPr id="118795" name="Text Box 18"/>
          <p:cNvSpPr txBox="1">
            <a:spLocks noChangeArrowheads="1"/>
          </p:cNvSpPr>
          <p:nvPr/>
        </p:nvSpPr>
        <p:spPr bwMode="auto">
          <a:xfrm>
            <a:off x="4412763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29663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Spatial pyramid representation</a:t>
            </a:r>
          </a:p>
        </p:txBody>
      </p:sp>
      <p:pic>
        <p:nvPicPr>
          <p:cNvPr id="119811" name="Picture 3" descr="texton_ind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80" y="4373558"/>
            <a:ext cx="2002160" cy="16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12" name="Group 4"/>
          <p:cNvGrpSpPr>
            <a:grpSpLocks/>
          </p:cNvGrpSpPr>
          <p:nvPr/>
        </p:nvGrpSpPr>
        <p:grpSpPr bwMode="auto">
          <a:xfrm>
            <a:off x="5125119" y="4376741"/>
            <a:ext cx="2022851" cy="1613824"/>
            <a:chOff x="1968" y="2812"/>
            <a:chExt cx="1680" cy="1316"/>
          </a:xfrm>
        </p:grpSpPr>
        <p:pic>
          <p:nvPicPr>
            <p:cNvPr id="1198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3" name="AutoShape 9"/>
          <p:cNvSpPr>
            <a:spLocks noChangeArrowheads="1"/>
          </p:cNvSpPr>
          <p:nvPr/>
        </p:nvSpPr>
        <p:spPr bwMode="auto">
          <a:xfrm>
            <a:off x="5954313" y="3977265"/>
            <a:ext cx="345364" cy="3087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9814" name="Picture 10" descr="burma_bagan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4" y="1604274"/>
            <a:ext cx="3122606" cy="228068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815" name="Group 11"/>
          <p:cNvGrpSpPr>
            <a:grpSpLocks/>
          </p:cNvGrpSpPr>
          <p:nvPr/>
        </p:nvGrpSpPr>
        <p:grpSpPr bwMode="auto">
          <a:xfrm>
            <a:off x="4583995" y="1604274"/>
            <a:ext cx="3122606" cy="2280681"/>
            <a:chOff x="1488" y="480"/>
            <a:chExt cx="2784" cy="1929"/>
          </a:xfrm>
        </p:grpSpPr>
        <p:sp>
          <p:nvSpPr>
            <p:cNvPr id="1198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6686" fontAlgn="base">
                <a:spcBef>
                  <a:spcPct val="0"/>
                </a:spcBef>
                <a:spcAft>
                  <a:spcPct val="0"/>
                </a:spcAft>
              </a:pPr>
              <a:endParaRPr lang="en-US" sz="180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9816" name="AutoShape 18"/>
          <p:cNvSpPr>
            <a:spLocks noChangeArrowheads="1"/>
          </p:cNvSpPr>
          <p:nvPr/>
        </p:nvSpPr>
        <p:spPr bwMode="auto">
          <a:xfrm rot="2426846">
            <a:off x="4192475" y="3942251"/>
            <a:ext cx="345365" cy="310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6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9817" name="Text Box 19"/>
          <p:cNvSpPr txBox="1">
            <a:spLocks noChangeArrowheads="1"/>
          </p:cNvSpPr>
          <p:nvPr/>
        </p:nvSpPr>
        <p:spPr bwMode="auto">
          <a:xfrm>
            <a:off x="2855579" y="6003297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0</a:t>
            </a:r>
          </a:p>
        </p:txBody>
      </p:sp>
      <p:sp>
        <p:nvSpPr>
          <p:cNvPr id="119818" name="Text Box 20"/>
          <p:cNvSpPr txBox="1">
            <a:spLocks noChangeArrowheads="1"/>
          </p:cNvSpPr>
          <p:nvPr/>
        </p:nvSpPr>
        <p:spPr bwMode="auto">
          <a:xfrm>
            <a:off x="5784017" y="6000114"/>
            <a:ext cx="704225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FF"/>
                </a:solidFill>
                <a:cs typeface="Arial" panose="020B0604020202020204" pitchFamily="34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716150" y="3942250"/>
            <a:ext cx="2368215" cy="2367095"/>
            <a:chOff x="3798" y="3007"/>
            <a:chExt cx="1420" cy="1295"/>
          </a:xfrm>
        </p:grpSpPr>
        <p:grpSp>
          <p:nvGrpSpPr>
            <p:cNvPr id="119822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198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8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8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6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98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2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404">
                  <a:solidFill>
                    <a:srgbClr val="FFFFFF"/>
                  </a:solidFill>
                  <a:cs typeface="Arial" panose="020B0604020202020204" pitchFamily="34" charset="0"/>
                </a:rPr>
                <a:t>level 2</a:t>
              </a:r>
            </a:p>
          </p:txBody>
        </p:sp>
      </p:grpSp>
      <p:sp>
        <p:nvSpPr>
          <p:cNvPr id="119820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681022" y="611152"/>
            <a:ext cx="8861707" cy="1604275"/>
          </a:xfrm>
        </p:spPr>
        <p:txBody>
          <a:bodyPr/>
          <a:lstStyle/>
          <a:p>
            <a:pPr eaLnBrk="1" hangingPunct="1"/>
            <a:r>
              <a:rPr lang="en-US" altLang="en-US" sz="2005"/>
              <a:t>Extension of a bag of features</a:t>
            </a:r>
          </a:p>
          <a:p>
            <a:pPr eaLnBrk="1" hangingPunct="1"/>
            <a:r>
              <a:rPr lang="en-US" altLang="en-US" sz="2005"/>
              <a:t>Locally orderless representation at several levels of resolution</a:t>
            </a:r>
          </a:p>
        </p:txBody>
      </p:sp>
      <p:sp>
        <p:nvSpPr>
          <p:cNvPr id="119821" name="Text Box 42"/>
          <p:cNvSpPr txBox="1">
            <a:spLocks noChangeArrowheads="1"/>
          </p:cNvSpPr>
          <p:nvPr/>
        </p:nvSpPr>
        <p:spPr bwMode="auto">
          <a:xfrm>
            <a:off x="4409580" y="6493492"/>
            <a:ext cx="3452339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4">
                <a:solidFill>
                  <a:srgbClr val="FFFF00"/>
                </a:solidFill>
                <a:cs typeface="Arial" panose="020B0604020202020204" pitchFamily="34" charset="0"/>
              </a:rPr>
              <a:t>Lazebnik, Schmid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9166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Scene category dataset</a:t>
            </a:r>
          </a:p>
        </p:txBody>
      </p:sp>
      <p:pic>
        <p:nvPicPr>
          <p:cNvPr id="120835" name="Picture 3" descr="scene_categori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4" y="687546"/>
            <a:ext cx="9167283" cy="21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scene_categories_resul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49" y="4099812"/>
            <a:ext cx="6951857" cy="22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896448" y="3208549"/>
            <a:ext cx="4476052" cy="8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6686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  <a:t>Multi-class classification results</a:t>
            </a:r>
            <a:br>
              <a:rPr lang="en-US" altLang="en-US" sz="2406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altLang="en-US" sz="2406">
                <a:solidFill>
                  <a:srgbClr val="FFFFFF"/>
                </a:solidFill>
                <a:cs typeface="Arial" panose="020B0604020202020204" pitchFamily="34" charset="0"/>
              </a:rPr>
              <a:t>(100 training images per class)</a:t>
            </a:r>
          </a:p>
        </p:txBody>
      </p:sp>
    </p:spTree>
    <p:extLst>
      <p:ext uri="{BB962C8B-B14F-4D97-AF65-F5344CB8AC3E}">
        <p14:creationId xmlns:p14="http://schemas.microsoft.com/office/powerpoint/2010/main" val="31843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Caltech101 dataset</a:t>
            </a:r>
          </a:p>
        </p:txBody>
      </p:sp>
      <p:pic>
        <p:nvPicPr>
          <p:cNvPr id="121859" name="Picture 3" descr="image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4" y="1064742"/>
            <a:ext cx="985165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_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73" y="1064742"/>
            <a:ext cx="125095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image_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18" y="1064742"/>
            <a:ext cx="76553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_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13" y="1064742"/>
            <a:ext cx="148809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image_0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57" y="1064742"/>
            <a:ext cx="151992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image_00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3" y="2210652"/>
            <a:ext cx="111567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mage_0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15" y="1064742"/>
            <a:ext cx="662082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image_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75" y="1064742"/>
            <a:ext cx="1322571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7" name="Picture 11" descr="image_00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78" y="2210652"/>
            <a:ext cx="1137953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8" name="Picture 12" descr="image_0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60" y="2210652"/>
            <a:ext cx="802137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13" descr="image_0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7" y="2210652"/>
            <a:ext cx="1629739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0" name="Picture 14" descr="image_00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5" y="2210652"/>
            <a:ext cx="135599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1" name="Picture 15" descr="image_00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1" y="2210652"/>
            <a:ext cx="633434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2" name="Picture 16" descr="image_0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48" y="2210652"/>
            <a:ext cx="1298698" cy="10742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3" name="Rectangle 17"/>
          <p:cNvSpPr>
            <a:spLocks noChangeArrowheads="1"/>
          </p:cNvSpPr>
          <p:nvPr/>
        </p:nvSpPr>
        <p:spPr bwMode="auto">
          <a:xfrm>
            <a:off x="2199244" y="534758"/>
            <a:ext cx="7830038" cy="3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6686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404" b="1">
                <a:solidFill>
                  <a:srgbClr val="FFFFFF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http://www.vision.caltech.edu/Image_Datasets/Caltech101/Caltech101.html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8568" y="3590520"/>
            <a:ext cx="7527995" cy="2918888"/>
            <a:chOff x="528" y="2256"/>
            <a:chExt cx="4730" cy="1834"/>
          </a:xfrm>
        </p:grpSpPr>
        <p:sp>
          <p:nvSpPr>
            <p:cNvPr id="1218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53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6686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5">
                  <a:solidFill>
                    <a:srgbClr val="FFFF00"/>
                  </a:solidFill>
                  <a:cs typeface="Arial" panose="020B0604020202020204" pitchFamily="34" charset="0"/>
                </a:rPr>
                <a:t>Multi-class classification results (30 training images per class)</a:t>
              </a:r>
            </a:p>
          </p:txBody>
        </p:sp>
        <p:pic>
          <p:nvPicPr>
            <p:cNvPr id="121876" name="Picture 20" descr="caltech101_resul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5"/>
          <p:cNvSpPr>
            <a:spLocks noGrp="1"/>
          </p:cNvSpPr>
          <p:nvPr>
            <p:ph type="title"/>
          </p:nvPr>
        </p:nvSpPr>
        <p:spPr>
          <a:xfrm>
            <a:off x="2215780" y="76394"/>
            <a:ext cx="8479737" cy="840334"/>
          </a:xfrm>
        </p:spPr>
        <p:txBody>
          <a:bodyPr/>
          <a:lstStyle/>
          <a:p>
            <a:r>
              <a:rPr lang="en-US" altLang="en-US" sz="3609"/>
              <a:t>Bags of features for action recognition</a:t>
            </a:r>
          </a:p>
        </p:txBody>
      </p:sp>
      <p:sp>
        <p:nvSpPr>
          <p:cNvPr id="122883" name="Rectangle 7"/>
          <p:cNvSpPr>
            <a:spLocks noChangeArrowheads="1"/>
          </p:cNvSpPr>
          <p:nvPr/>
        </p:nvSpPr>
        <p:spPr bwMode="auto">
          <a:xfrm>
            <a:off x="1757416" y="6136986"/>
            <a:ext cx="8708919" cy="5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Juan Carlos Niebles, Hongcheng Wang and Li Fei-Fei, </a:t>
            </a:r>
            <a:r>
              <a:rPr lang="en-US" altLang="en-US" sz="1604" b="1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Unsupervised Learning of Human Action Categories Using Spatial-Temporal Words</a:t>
            </a:r>
            <a:r>
              <a:rPr lang="en-US" altLang="en-US" sz="1604">
                <a:solidFill>
                  <a:srgbClr val="000000"/>
                </a:solidFill>
                <a:cs typeface="Arial" panose="020B0604020202020204" pitchFamily="34" charset="0"/>
              </a:rPr>
              <a:t>, IJCV 2008.</a:t>
            </a:r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55" y="1496050"/>
            <a:ext cx="7028251" cy="26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4190884" y="993123"/>
            <a:ext cx="3754448" cy="4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66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6">
                <a:solidFill>
                  <a:srgbClr val="000000"/>
                </a:solidFill>
                <a:cs typeface="Arial" panose="020B0604020202020204" pitchFamily="34" charset="0"/>
              </a:rPr>
              <a:t>Space-time interest points</a:t>
            </a:r>
          </a:p>
        </p:txBody>
      </p:sp>
      <p:pic>
        <p:nvPicPr>
          <p:cNvPr id="122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90" y="4171433"/>
            <a:ext cx="6035128" cy="17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0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1960s – early 1990s: the geometric era</a:t>
            </a:r>
          </a:p>
          <a:p>
            <a:r>
              <a:rPr lang="en-US" altLang="en-US" dirty="0"/>
              <a:t>1990s: appearance-based models</a:t>
            </a:r>
          </a:p>
          <a:p>
            <a:r>
              <a:rPr lang="en-US" altLang="en-US" dirty="0"/>
              <a:t>Mid-1990s: sliding window approaches</a:t>
            </a:r>
          </a:p>
          <a:p>
            <a:r>
              <a:rPr lang="en-US" altLang="en-US" dirty="0"/>
              <a:t>Late 1990s: local features</a:t>
            </a:r>
          </a:p>
          <a:p>
            <a:r>
              <a:rPr lang="en-US" altLang="en-US" dirty="0"/>
              <a:t>Early 2000s: parts-and-shape models</a:t>
            </a:r>
          </a:p>
          <a:p>
            <a:r>
              <a:rPr lang="en-US" altLang="en-US" dirty="0"/>
              <a:t>Mid-2000s: bags of features</a:t>
            </a:r>
          </a:p>
          <a:p>
            <a:r>
              <a:rPr lang="en-US" altLang="en-US" dirty="0"/>
              <a:t>Present </a:t>
            </a:r>
            <a:r>
              <a:rPr lang="en-US" altLang="en-US" dirty="0" smtClean="0"/>
              <a:t>trends: </a:t>
            </a:r>
            <a:r>
              <a:rPr lang="en-US" altLang="en-US" i="1" dirty="0" smtClean="0"/>
              <a:t>deep </a:t>
            </a:r>
            <a:r>
              <a:rPr lang="en-US" altLang="en-US" i="1" dirty="0"/>
              <a:t>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defTabSz="916686">
              <a:defRPr/>
            </a:pPr>
            <a:r>
              <a:rPr lang="en-US" sz="1203" dirty="0">
                <a:solidFill>
                  <a:srgbClr val="000000"/>
                </a:solidFill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12589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16" y="250732"/>
            <a:ext cx="9637203" cy="448061"/>
          </a:xfrm>
        </p:spPr>
        <p:txBody>
          <a:bodyPr/>
          <a:lstStyle/>
          <a:p>
            <a:r>
              <a:rPr lang="en-US" dirty="0"/>
              <a:t>Recap: Convolutional </a:t>
            </a:r>
            <a:r>
              <a:rPr lang="en-US" dirty="0" smtClean="0"/>
              <a:t>Network, </a:t>
            </a:r>
            <a:r>
              <a:rPr lang="en-US" dirty="0" err="1" smtClean="0"/>
              <a:t>AlexNet</a:t>
            </a:r>
            <a:endParaRPr lang="en-US" dirty="0"/>
          </a:p>
        </p:txBody>
      </p:sp>
      <p:sp>
        <p:nvSpPr>
          <p:cNvPr id="19" name="object 3"/>
          <p:cNvSpPr/>
          <p:nvPr/>
        </p:nvSpPr>
        <p:spPr>
          <a:xfrm>
            <a:off x="1813267" y="1565756"/>
            <a:ext cx="8597217" cy="3951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57049"/>
            <a:endParaRPr sz="149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1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16" y="250732"/>
            <a:ext cx="9637203" cy="448061"/>
          </a:xfrm>
        </p:spPr>
        <p:txBody>
          <a:bodyPr/>
          <a:lstStyle/>
          <a:p>
            <a:r>
              <a:rPr lang="en-US" dirty="0"/>
              <a:t>Recap: Convolutional Network Interpretation</a:t>
            </a:r>
          </a:p>
        </p:txBody>
      </p:sp>
      <p:sp>
        <p:nvSpPr>
          <p:cNvPr id="5" name="object 3"/>
          <p:cNvSpPr/>
          <p:nvPr/>
        </p:nvSpPr>
        <p:spPr>
          <a:xfrm>
            <a:off x="4475996" y="2541157"/>
            <a:ext cx="1663472" cy="318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483723" y="1165940"/>
            <a:ext cx="1724065" cy="4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4501057" y="1586556"/>
            <a:ext cx="1732153" cy="83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6605386" y="2467078"/>
            <a:ext cx="1670833" cy="324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1</a:t>
            </a:r>
            <a:endParaRPr sz="163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6629559" y="1184428"/>
            <a:ext cx="1710198" cy="410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6643423" y="1579622"/>
            <a:ext cx="1710199" cy="823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8828548" y="2467081"/>
            <a:ext cx="1663170" cy="326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8851663" y="1169405"/>
            <a:ext cx="1700954" cy="410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1"/>
          <p:cNvSpPr/>
          <p:nvPr/>
        </p:nvSpPr>
        <p:spPr>
          <a:xfrm>
            <a:off x="8828549" y="1576155"/>
            <a:ext cx="1702110" cy="41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8828548" y="1967888"/>
            <a:ext cx="1715977" cy="40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2016423" y="2547879"/>
            <a:ext cx="1881018" cy="3173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2165710" y="1169410"/>
            <a:ext cx="1696139" cy="3859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2165706" y="1594649"/>
            <a:ext cx="1688244" cy="78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2419925" y="5940091"/>
            <a:ext cx="7631186" cy="840640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95910" rIns="0" bIns="0" rtlCol="0">
            <a:spAutoFit/>
          </a:bodyPr>
          <a:lstStyle/>
          <a:p>
            <a:pPr marL="447184" marR="409630" indent="-5777" defTabSz="832013">
              <a:lnSpc>
                <a:spcPts val="2866"/>
              </a:lnSpc>
              <a:spcBef>
                <a:spcPts val="755"/>
              </a:spcBef>
            </a:pP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184" spc="-9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184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18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1604627" y="0"/>
            <a:ext cx="8486103" cy="64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Specific recognition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10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2987" y="1619344"/>
            <a:ext cx="4522135" cy="369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Karen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Simonyan</a:t>
            </a:r>
            <a:r>
              <a:rPr lang="en-US" sz="803" dirty="0">
                <a:solidFill>
                  <a:prstClr val="black"/>
                </a:solidFill>
                <a:latin typeface="CMSY7"/>
              </a:rPr>
              <a:t> 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&amp; Andrew Zisserman 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6546" y="3966678"/>
            <a:ext cx="7890686" cy="70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These are the “VGG” networks. </a:t>
            </a:r>
          </a:p>
          <a:p>
            <a:pPr algn="ctr" defTabSz="916794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“Perceptual Loss” in generative deep learning refers to these networks</a:t>
            </a:r>
            <a:endParaRPr lang="en-US" sz="200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0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993" t="13382" r="19929" b="15192"/>
          <a:stretch/>
        </p:blipFill>
        <p:spPr>
          <a:xfrm>
            <a:off x="3303791" y="-1"/>
            <a:ext cx="6018631" cy="68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1528234" y="1830273"/>
            <a:ext cx="9167283" cy="33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298" y="5517703"/>
            <a:ext cx="10723193" cy="1270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76"/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“</a:t>
            </a: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VGG” </a:t>
            </a: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networks</a:t>
            </a: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are commonly used as the basis for “</a:t>
            </a: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Perceptual Loss</a:t>
            </a: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”.</a:t>
            </a:r>
            <a:b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The images on the right are as close as possible to all images on the left in various feature spaces.</a:t>
            </a:r>
            <a:b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2005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638" dirty="0">
                <a:solidFill>
                  <a:prstClr val="black"/>
                </a:solidFill>
                <a:latin typeface="Calibri"/>
              </a:rPr>
              <a:t>Understanding and Simplifying Perceptual 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Distances. Dan 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Amir and </a:t>
            </a:r>
            <a:r>
              <a:rPr lang="en-US" sz="1638" dirty="0" err="1">
                <a:solidFill>
                  <a:prstClr val="black"/>
                </a:solidFill>
                <a:latin typeface="Calibri"/>
              </a:rPr>
              <a:t>Yair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Weiss. CVPR 2021</a:t>
            </a:r>
            <a:endParaRPr lang="en-US" sz="200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5" y="109776"/>
            <a:ext cx="9912476" cy="52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10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9250" y="1694994"/>
            <a:ext cx="7884082" cy="925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 defTabSz="916794"/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sz="1804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1804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sz="18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5797" y="3966678"/>
            <a:ext cx="8452186" cy="1574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defTabSz="916794"/>
            <a:endParaRPr lang="en-US" sz="2407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916794"/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40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7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40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6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3217697" y="1"/>
            <a:ext cx="5987548" cy="67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1528234" y="119897"/>
            <a:ext cx="9167283" cy="592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63" y="6505190"/>
            <a:ext cx="7639403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6794"/>
            <a:r>
              <a:rPr lang="en-US" sz="1804" dirty="0">
                <a:solidFill>
                  <a:prstClr val="black"/>
                </a:solidFill>
                <a:latin typeface="Calibri"/>
              </a:rPr>
              <a:t>Only 6.8 million parameters. </a:t>
            </a:r>
            <a:r>
              <a:rPr lang="en-US" sz="1804" dirty="0" err="1">
                <a:solidFill>
                  <a:prstClr val="black"/>
                </a:solidFill>
                <a:latin typeface="Calibri"/>
              </a:rPr>
              <a:t>AlexNet</a:t>
            </a:r>
            <a:r>
              <a:rPr lang="en-US" sz="1804" dirty="0">
                <a:solidFill>
                  <a:prstClr val="black"/>
                </a:solidFill>
                <a:latin typeface="Calibri"/>
              </a:rPr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3373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682268" y="0"/>
            <a:ext cx="4429607" cy="684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5335202" y="0"/>
            <a:ext cx="4004164" cy="692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9143903" y="1"/>
            <a:ext cx="1551614" cy="28529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13455" y="178253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288437" y="0"/>
            <a:ext cx="0" cy="6662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8156"/>
          <a:stretch/>
        </p:blipFill>
        <p:spPr>
          <a:xfrm>
            <a:off x="3521122" y="1"/>
            <a:ext cx="5496978" cy="69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47451"/>
            <a:ext cx="4531957" cy="623729"/>
          </a:xfrm>
          <a:prstGeom prst="rect">
            <a:avLst/>
          </a:prstGeom>
        </p:spPr>
        <p:txBody>
          <a:bodyPr vert="horz" wrap="square" lIns="0" tIns="12732" rIns="0" bIns="0" rtlCol="0" anchor="ctr">
            <a:spAutoFit/>
          </a:bodyPr>
          <a:lstStyle/>
          <a:p>
            <a:pPr marL="12732">
              <a:spcBef>
                <a:spcPts val="100"/>
              </a:spcBef>
            </a:pPr>
            <a:r>
              <a:rPr lang="en-US" dirty="0" err="1" smtClean="0"/>
              <a:t>ConvNet</a:t>
            </a:r>
            <a:r>
              <a:rPr lang="en-US" dirty="0" smtClean="0"/>
              <a:t> </a:t>
            </a:r>
            <a:r>
              <a:rPr dirty="0" smtClean="0"/>
              <a:t>Depth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69794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9794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114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7114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5154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2474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4434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754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5154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2474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4434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51754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 flipV="1">
            <a:off x="2986392" y="5174933"/>
            <a:ext cx="7371468" cy="45719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66239" y="4675882"/>
            <a:ext cx="165515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39437" y="4739541"/>
            <a:ext cx="165516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12637" y="4968718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85839" y="4968718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59040" y="5070574"/>
            <a:ext cx="165516" cy="165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632240" y="5070574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85222" y="3203496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59118" y="2545378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33016" y="1229141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506911" y="893082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3132"/>
              </p:ext>
            </p:extLst>
          </p:nvPr>
        </p:nvGraphicFramePr>
        <p:xfrm>
          <a:off x="1596420" y="5312143"/>
          <a:ext cx="8638028" cy="559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9930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VGG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AlexNet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3435930" y="6021661"/>
            <a:ext cx="482670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406" spc="5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406" spc="-10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406" spc="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16795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16795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8689" y="4442368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8918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8918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85340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05551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05551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91121" y="3442503"/>
            <a:ext cx="853681" cy="670858"/>
          </a:xfrm>
          <a:prstGeom prst="rect">
            <a:avLst/>
          </a:prstGeom>
        </p:spPr>
        <p:txBody>
          <a:bodyPr vert="horz" wrap="square" lIns="0" tIns="63660" rIns="0" bIns="0" rtlCol="0">
            <a:spAutoFit/>
          </a:bodyPr>
          <a:lstStyle/>
          <a:p>
            <a:pPr algn="ctr" defTabSz="916712">
              <a:spcBef>
                <a:spcPts val="501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8912" algn="ctr" defTabSz="916712">
              <a:spcBef>
                <a:spcPts val="401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6958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6958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03687" y="3352887"/>
            <a:ext cx="853681" cy="851263"/>
          </a:xfrm>
          <a:prstGeom prst="rect">
            <a:avLst/>
          </a:prstGeom>
        </p:spPr>
        <p:txBody>
          <a:bodyPr vert="horz" wrap="square" lIns="0" tIns="153420" rIns="0" bIns="0" rtlCol="0">
            <a:spAutoFit/>
          </a:bodyPr>
          <a:lstStyle/>
          <a:p>
            <a:pPr algn="ctr" defTabSz="916712">
              <a:spcBef>
                <a:spcPts val="1208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35650" algn="ctr" defTabSz="916712">
              <a:spcBef>
                <a:spcPts val="1107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2871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2871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18261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4294967295"/>
          </p:nvPr>
        </p:nvSpPr>
        <p:spPr>
          <a:xfrm>
            <a:off x="4173265" y="7267588"/>
            <a:ext cx="9197028" cy="557855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16118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IMG_3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85296" y="687546"/>
            <a:ext cx="5786848" cy="6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81022" y="0"/>
            <a:ext cx="7796966" cy="6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9"/>
              <a:t>Scene categorization or classification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417451" y="840334"/>
            <a:ext cx="4201672" cy="999489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outdoor/indoor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7" b="1">
                <a:solidFill>
                  <a:srgbClr val="FFFF00"/>
                </a:solidFill>
              </a:rPr>
              <a:t> city/forest/factory/etc.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2878" y="6598535"/>
            <a:ext cx="2062639" cy="2769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3" dirty="0"/>
              <a:t>Svetlana Lazebnik</a:t>
            </a:r>
            <a:endParaRPr lang="en-US" sz="1203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Surely it would be ridiculous to go any deeper…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165113" y="1313037"/>
            <a:ext cx="7138078" cy="1598151"/>
          </a:xfrm>
          <a:prstGeom prst="rect">
            <a:avLst/>
          </a:prstGeom>
        </p:spPr>
        <p:txBody>
          <a:bodyPr vert="horz" wrap="square" lIns="0" tIns="109495" rIns="0" bIns="0" rtlCol="0">
            <a:spAutoFit/>
          </a:bodyPr>
          <a:lstStyle/>
          <a:p>
            <a:pPr marL="209444" marR="5093" indent="-190982">
              <a:lnSpc>
                <a:spcPts val="5814"/>
              </a:lnSpc>
              <a:spcBef>
                <a:spcPts val="863"/>
              </a:spcBef>
            </a:pPr>
            <a:r>
              <a:rPr spc="20" dirty="0"/>
              <a:t>Deep </a:t>
            </a:r>
            <a:r>
              <a:rPr spc="-15" dirty="0"/>
              <a:t>Residual</a:t>
            </a:r>
            <a:r>
              <a:rPr spc="-229" dirty="0"/>
              <a:t> </a:t>
            </a:r>
            <a:r>
              <a:rPr spc="5" dirty="0"/>
              <a:t>Learning  </a:t>
            </a:r>
            <a:r>
              <a:rPr spc="-45" dirty="0"/>
              <a:t>for </a:t>
            </a:r>
            <a:r>
              <a:rPr spc="-15" dirty="0"/>
              <a:t>Image</a:t>
            </a:r>
            <a:r>
              <a:rPr spc="25" dirty="0"/>
              <a:t> </a:t>
            </a:r>
            <a:r>
              <a:rPr spc="-10" dirty="0"/>
              <a:t>Recognition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32088" y="3800274"/>
            <a:ext cx="6361546" cy="149127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406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Kaiming He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sz="2406" spc="-10" dirty="0">
                <a:solidFill>
                  <a:prstClr val="black"/>
                </a:solidFill>
                <a:latin typeface="Calibri"/>
                <a:cs typeface="Calibri"/>
              </a:rPr>
              <a:t>Xiangyu Zhang, </a:t>
            </a:r>
            <a:r>
              <a:rPr sz="2406" spc="15" dirty="0">
                <a:solidFill>
                  <a:prstClr val="black"/>
                </a:solidFill>
                <a:latin typeface="Calibri"/>
                <a:cs typeface="Calibri"/>
              </a:rPr>
              <a:t>Shaoqing </a:t>
            </a:r>
            <a:r>
              <a:rPr sz="2406" spc="5" dirty="0">
                <a:solidFill>
                  <a:prstClr val="black"/>
                </a:solidFill>
                <a:latin typeface="Calibri"/>
                <a:cs typeface="Calibri"/>
              </a:rPr>
              <a:t>Ren, Jian</a:t>
            </a:r>
            <a:r>
              <a:rPr sz="2406" spc="-30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spc="10" dirty="0">
                <a:solidFill>
                  <a:prstClr val="black"/>
                </a:solidFill>
                <a:latin typeface="Calibri"/>
                <a:cs typeface="Calibri"/>
              </a:rPr>
              <a:t>Sun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707">
              <a:solidFill>
                <a:prstClr val="black"/>
              </a:solidFill>
              <a:latin typeface="Calibri"/>
              <a:cs typeface="Calibri"/>
            </a:endParaRPr>
          </a:p>
          <a:p>
            <a:pPr marL="637" algn="ctr" defTabSz="916712">
              <a:spcBef>
                <a:spcPts val="5"/>
              </a:spcBef>
            </a:pP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work </a:t>
            </a: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done</a:t>
            </a:r>
            <a:r>
              <a:rPr sz="2005" spc="-2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2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916712">
              <a:spcBef>
                <a:spcPts val="100"/>
              </a:spcBef>
            </a:pP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Microsoft </a:t>
            </a:r>
            <a:r>
              <a:rPr sz="2406" spc="-20" dirty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  <a:r>
              <a:rPr sz="2406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6" dirty="0">
                <a:solidFill>
                  <a:prstClr val="black"/>
                </a:solidFill>
                <a:latin typeface="Calibri"/>
                <a:cs typeface="Calibri"/>
              </a:rPr>
              <a:t>Asia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384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442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681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355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227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534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406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477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420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444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316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388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33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29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24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5706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174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24135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087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959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266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138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209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152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176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048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120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063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030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974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3027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9065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61456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6819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7691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0998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1870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941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6884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8909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9781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6852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4795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4763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2706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9034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96386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9877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0551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11423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4730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5602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2673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0617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02641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3513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0584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8527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8495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06438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127670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233708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236099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342841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351561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184627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193347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16405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143491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263734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272453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243165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222597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22273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301705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364991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71029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47342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58016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58888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4219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43066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4013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38081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50105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50977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4804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4599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55959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53902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601540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707507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1709968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81671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825430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658496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667216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163792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617360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737603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746323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717034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696468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796142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775574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839634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945671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948064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054806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2063525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89659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905311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876022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855456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975697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984417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1"/>
                </a:lnTo>
                <a:lnTo>
                  <a:pt x="3630" y="15633"/>
                </a:lnTo>
                <a:lnTo>
                  <a:pt x="2723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955130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934562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03423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013669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076181" y="558443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182150" y="5585445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184611" y="556977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3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291353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300072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133138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2141859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112571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092003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212246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220965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191677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171110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270785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2250218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314277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420314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422706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529449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538168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371233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2379954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350665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2330099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245034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459060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1"/>
                </a:lnTo>
                <a:lnTo>
                  <a:pt x="3630" y="15633"/>
                </a:lnTo>
                <a:lnTo>
                  <a:pt x="2723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2429773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2409205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508881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2488312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2550825" y="558443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656792" y="5585445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659254" y="556977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3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2765996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2774715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2607781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2616501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2587213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2566646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2686889" y="5907489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2695609" y="5891817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2666320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2645753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2745428" y="5714262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724861" y="5714262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2788147" y="5583422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6" y="14055"/>
                </a:lnTo>
                <a:lnTo>
                  <a:pt x="117102" y="0"/>
                </a:lnTo>
                <a:lnTo>
                  <a:pt x="144139" y="2987"/>
                </a:lnTo>
                <a:lnTo>
                  <a:pt x="194126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894114" y="5584436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2896576" y="5568763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3003317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3012037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2845103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2853823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2824534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2803967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2924210" y="5906480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2932930" y="5890809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903641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2883075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2982748" y="5713251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2962182" y="5713251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302546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1" y="234595"/>
                </a:lnTo>
                <a:lnTo>
                  <a:pt x="8524" y="163420"/>
                </a:lnTo>
                <a:lnTo>
                  <a:pt x="18727" y="107248"/>
                </a:lnTo>
                <a:lnTo>
                  <a:pt x="32489" y="64608"/>
                </a:lnTo>
                <a:lnTo>
                  <a:pt x="69486" y="14052"/>
                </a:lnTo>
                <a:lnTo>
                  <a:pt x="117102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3131435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3133896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324063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324935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308242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309114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306185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304128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316153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317025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314096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12039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322007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319950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3263563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3369600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3371992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347873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348745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32052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332923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329995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27938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339962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340834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337905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335849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45816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43759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3500884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3606921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360931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4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71605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72477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55784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356656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353727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51670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363694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364566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36163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35958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36954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367492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373897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384501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847407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4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395414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396294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379593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380472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377536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375479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3875043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388383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85447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383390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393358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391301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3975527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6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4081564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083957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419069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19941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403248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404120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401191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99134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411159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412031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409102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407045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417012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414956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4213622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4319660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4322052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442879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443758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427057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427936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425001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422944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434968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435847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432911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30855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440822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438765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4450943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4556981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455937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466611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467490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450789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451668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448733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446676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458700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459579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456644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454587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464554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462497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468903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4795076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479746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490420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491299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474599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475478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3" y="7655"/>
                </a:lnTo>
                <a:lnTo>
                  <a:pt x="3630" y="15636"/>
                </a:lnTo>
                <a:lnTo>
                  <a:pt x="2723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472542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470485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482510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483389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480453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478396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488364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486307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4924813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6" y="40946"/>
                </a:lnTo>
                <a:lnTo>
                  <a:pt x="207977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5030851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5033242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5139983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5148703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498177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4990490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4961200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4940634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5060876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5069596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5040307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5019742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5119415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5098848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5162908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6" y="77715"/>
                </a:lnTo>
                <a:lnTo>
                  <a:pt x="219017" y="133908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5268944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271338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378079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5386869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521986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5228654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5199296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5178729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5298971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5307762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5278403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5257836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5357509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5336943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5400229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5" y="77715"/>
                </a:lnTo>
                <a:lnTo>
                  <a:pt x="219016" y="133908"/>
                </a:lnTo>
                <a:lnTo>
                  <a:pt x="226258" y="213945"/>
                </a:lnTo>
                <a:lnTo>
                  <a:pt x="22886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5506267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5508659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5615399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5624190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5457185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5465975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436617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416051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5536293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5545082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5515724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5495157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5594831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5574264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5638323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8" y="64613"/>
                </a:lnTo>
                <a:lnTo>
                  <a:pt x="69537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6" y="40946"/>
                </a:lnTo>
                <a:lnTo>
                  <a:pt x="208048" y="77715"/>
                </a:lnTo>
                <a:lnTo>
                  <a:pt x="219029" y="133908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5744362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5746753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585349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5862284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569528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5704071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1" y="7654"/>
                </a:lnTo>
                <a:lnTo>
                  <a:pt x="3629" y="15633"/>
                </a:lnTo>
                <a:lnTo>
                  <a:pt x="2721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5674712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5654145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5774387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5783177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5753820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5733252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5832926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5812358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5874097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3" y="64613"/>
                </a:lnTo>
                <a:lnTo>
                  <a:pt x="69517" y="14055"/>
                </a:lnTo>
                <a:lnTo>
                  <a:pt x="117121" y="0"/>
                </a:lnTo>
                <a:lnTo>
                  <a:pt x="144139" y="2987"/>
                </a:lnTo>
                <a:lnTo>
                  <a:pt x="194127" y="40946"/>
                </a:lnTo>
                <a:lnTo>
                  <a:pt x="207978" y="77715"/>
                </a:lnTo>
                <a:lnTo>
                  <a:pt x="218959" y="133908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5980136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5982527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6089268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6097989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5931055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5939775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5910487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5889920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6010161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6018881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5989593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5969027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6068701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6048133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6112194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5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6"/>
                </a:lnTo>
                <a:lnTo>
                  <a:pt x="208026" y="77715"/>
                </a:lnTo>
                <a:lnTo>
                  <a:pt x="219017" y="133908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6218230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6220623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632736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6336154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616915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6177939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6148581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6128014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6248257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6257047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6227688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6207121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6306796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286229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6349514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7" y="14055"/>
                </a:lnTo>
                <a:lnTo>
                  <a:pt x="117169" y="0"/>
                </a:lnTo>
                <a:lnTo>
                  <a:pt x="144208" y="2987"/>
                </a:lnTo>
                <a:lnTo>
                  <a:pt x="194167" y="40946"/>
                </a:lnTo>
                <a:lnTo>
                  <a:pt x="208025" y="77715"/>
                </a:lnTo>
                <a:lnTo>
                  <a:pt x="219016" y="133908"/>
                </a:lnTo>
                <a:lnTo>
                  <a:pt x="226258" y="213945"/>
                </a:lnTo>
                <a:lnTo>
                  <a:pt x="22886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6455552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6457944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6564686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6573476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6406471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6415262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6385902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6365336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6485579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6494367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6465010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6444442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6544118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6523550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6587608" y="5582914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97" y="40946"/>
                </a:lnTo>
                <a:lnTo>
                  <a:pt x="208048" y="77715"/>
                </a:lnTo>
                <a:lnTo>
                  <a:pt x="219030" y="133908"/>
                </a:lnTo>
                <a:lnTo>
                  <a:pt x="226263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6693647" y="558392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6696038" y="5568255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4"/>
                </a:lnTo>
                <a:lnTo>
                  <a:pt x="2722" y="23613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6802780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6811571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6644566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6653356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6623998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6603430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6723674" y="5905972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6732463" y="589030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3"/>
                </a:lnTo>
                <a:lnTo>
                  <a:pt x="2722" y="23612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6703104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6682538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6782212" y="5712745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6761645" y="5712745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6823383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3" y="107248"/>
                </a:lnTo>
                <a:lnTo>
                  <a:pt x="32512" y="64608"/>
                </a:lnTo>
                <a:lnTo>
                  <a:pt x="69517" y="14052"/>
                </a:lnTo>
                <a:lnTo>
                  <a:pt x="117120" y="0"/>
                </a:lnTo>
                <a:lnTo>
                  <a:pt x="144139" y="2989"/>
                </a:lnTo>
                <a:lnTo>
                  <a:pt x="194127" y="40942"/>
                </a:lnTo>
                <a:lnTo>
                  <a:pt x="207978" y="77711"/>
                </a:lnTo>
                <a:lnTo>
                  <a:pt x="218959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692942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693181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703855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704727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688034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688906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685977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683920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3" y="385482"/>
                </a:moveTo>
                <a:lnTo>
                  <a:pt x="41033" y="0"/>
                </a:lnTo>
                <a:lnTo>
                  <a:pt x="0" y="0"/>
                </a:lnTo>
                <a:lnTo>
                  <a:pt x="0" y="385482"/>
                </a:lnTo>
                <a:lnTo>
                  <a:pt x="41033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69594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696816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69388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69183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701798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69974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706147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8" y="64608"/>
                </a:lnTo>
                <a:lnTo>
                  <a:pt x="69537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5" y="77711"/>
                </a:lnTo>
                <a:lnTo>
                  <a:pt x="219016" y="133903"/>
                </a:lnTo>
                <a:lnTo>
                  <a:pt x="226258" y="213940"/>
                </a:lnTo>
                <a:lnTo>
                  <a:pt x="22886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7167516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716990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727664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728544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711843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712722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709786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707730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719754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720633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717697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715640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725608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723551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7298799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740483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7407229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751397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752276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735575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736454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733518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731462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743486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744365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741429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739372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749340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747283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7536895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30" y="133903"/>
                </a:lnTo>
                <a:lnTo>
                  <a:pt x="226263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764293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7645324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775206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776085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759385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760264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757328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755271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767295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768174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765239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763182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773149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771093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7772670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2" y="163425"/>
                </a:lnTo>
                <a:lnTo>
                  <a:pt x="18743" y="107253"/>
                </a:lnTo>
                <a:lnTo>
                  <a:pt x="32512" y="64613"/>
                </a:lnTo>
                <a:lnTo>
                  <a:pt x="69517" y="14055"/>
                </a:lnTo>
                <a:lnTo>
                  <a:pt x="117120" y="0"/>
                </a:lnTo>
                <a:lnTo>
                  <a:pt x="144139" y="2987"/>
                </a:lnTo>
                <a:lnTo>
                  <a:pt x="194127" y="40943"/>
                </a:lnTo>
                <a:lnTo>
                  <a:pt x="207978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7878707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7881098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798784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7996559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7829626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7838346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780905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778849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7908733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7917453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788816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7867598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796727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7946704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8010764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8116802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8119193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8225935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8234724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8067720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807651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804715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802658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8146828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8155618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8126260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8105692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820536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8184800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8248085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8354123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8356515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8463256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847204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8305042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831383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828447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8263907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8384149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8392940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8363581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8343013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8442688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8422122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8486180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29" y="133907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8592219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8594609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870135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871014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8543137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855192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8522569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850200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8622244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863103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860167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/>
          <p:nvPr/>
        </p:nvSpPr>
        <p:spPr>
          <a:xfrm>
            <a:off x="8581108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868078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866021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8722728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67" y="40943"/>
                </a:lnTo>
                <a:lnTo>
                  <a:pt x="208026" y="77713"/>
                </a:lnTo>
                <a:lnTo>
                  <a:pt x="219017" y="133907"/>
                </a:lnTo>
                <a:lnTo>
                  <a:pt x="226259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8828765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8831158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8937899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8946689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8779685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878847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875911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8738550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8858792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8867583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8838224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881765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891733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8896764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8960823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70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30" y="133907"/>
                </a:lnTo>
                <a:lnTo>
                  <a:pt x="226263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9066861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9069254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0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9175993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918478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9017780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9026569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899721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8976644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9096887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910567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9076319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905575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9155426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9134859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9198145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3" y="234600"/>
                </a:lnTo>
                <a:lnTo>
                  <a:pt x="8533" y="163425"/>
                </a:lnTo>
                <a:lnTo>
                  <a:pt x="18745" y="107253"/>
                </a:lnTo>
                <a:lnTo>
                  <a:pt x="32519" y="64613"/>
                </a:lnTo>
                <a:lnTo>
                  <a:pt x="69538" y="14055"/>
                </a:lnTo>
                <a:lnTo>
                  <a:pt x="117169" y="0"/>
                </a:lnTo>
                <a:lnTo>
                  <a:pt x="144209" y="2987"/>
                </a:lnTo>
                <a:lnTo>
                  <a:pt x="194197" y="40943"/>
                </a:lnTo>
                <a:lnTo>
                  <a:pt x="208048" y="77713"/>
                </a:lnTo>
                <a:lnTo>
                  <a:pt x="219029" y="133907"/>
                </a:lnTo>
                <a:lnTo>
                  <a:pt x="226262" y="213945"/>
                </a:lnTo>
                <a:lnTo>
                  <a:pt x="228869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9304182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9306576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9413315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942210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925510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9263892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9234533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9213966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9334209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9342998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9313641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9293073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9392747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1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937218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1" y="385482"/>
                </a:moveTo>
                <a:lnTo>
                  <a:pt x="41031" y="0"/>
                </a:lnTo>
                <a:lnTo>
                  <a:pt x="0" y="0"/>
                </a:lnTo>
                <a:lnTo>
                  <a:pt x="0" y="385482"/>
                </a:lnTo>
                <a:lnTo>
                  <a:pt x="41031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9436310" y="5581905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5"/>
                </a:moveTo>
                <a:lnTo>
                  <a:pt x="2181" y="234600"/>
                </a:lnTo>
                <a:lnTo>
                  <a:pt x="8524" y="163425"/>
                </a:lnTo>
                <a:lnTo>
                  <a:pt x="18727" y="107253"/>
                </a:lnTo>
                <a:lnTo>
                  <a:pt x="32489" y="64613"/>
                </a:lnTo>
                <a:lnTo>
                  <a:pt x="69485" y="14055"/>
                </a:lnTo>
                <a:lnTo>
                  <a:pt x="117101" y="0"/>
                </a:lnTo>
                <a:lnTo>
                  <a:pt x="144138" y="2987"/>
                </a:lnTo>
                <a:lnTo>
                  <a:pt x="194126" y="40943"/>
                </a:lnTo>
                <a:lnTo>
                  <a:pt x="207977" y="77713"/>
                </a:lnTo>
                <a:lnTo>
                  <a:pt x="218959" y="133907"/>
                </a:lnTo>
                <a:lnTo>
                  <a:pt x="226192" y="213945"/>
                </a:lnTo>
                <a:lnTo>
                  <a:pt x="228798" y="322245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9542278" y="5582918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9544740" y="55672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0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9651481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9660201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1"/>
                </a:lnTo>
                <a:lnTo>
                  <a:pt x="3629" y="15633"/>
                </a:lnTo>
                <a:lnTo>
                  <a:pt x="2722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9493266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9501987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9472698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9452131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9572373" y="5904963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9581095" y="5889290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1"/>
                </a:lnTo>
                <a:lnTo>
                  <a:pt x="3628" y="15633"/>
                </a:lnTo>
                <a:lnTo>
                  <a:pt x="2721" y="23611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9551805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9531238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9630912" y="5711734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9610345" y="5711734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9672014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7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977805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9780444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988718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989597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972897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973776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970840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968783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980807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981686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978750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976694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986661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984605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991010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30" y="133903"/>
                </a:lnTo>
                <a:lnTo>
                  <a:pt x="226263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1001614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10018538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1012527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1013407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996706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997585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994649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992592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1004617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1005496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1002560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1000503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010471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1008414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10147430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10253468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0255860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1036260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1037139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1020438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1021317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1018381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1016325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1028349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1029228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1026292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1024235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1034203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1032146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10385595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1" y="234595"/>
                </a:lnTo>
                <a:lnTo>
                  <a:pt x="8524" y="163420"/>
                </a:lnTo>
                <a:lnTo>
                  <a:pt x="18727" y="107248"/>
                </a:lnTo>
                <a:lnTo>
                  <a:pt x="32489" y="64608"/>
                </a:lnTo>
                <a:lnTo>
                  <a:pt x="69485" y="14052"/>
                </a:lnTo>
                <a:lnTo>
                  <a:pt x="117101" y="0"/>
                </a:lnTo>
                <a:lnTo>
                  <a:pt x="144138" y="2989"/>
                </a:lnTo>
                <a:lnTo>
                  <a:pt x="194126" y="40942"/>
                </a:lnTo>
                <a:lnTo>
                  <a:pt x="207977" y="77711"/>
                </a:lnTo>
                <a:lnTo>
                  <a:pt x="218958" y="133903"/>
                </a:lnTo>
                <a:lnTo>
                  <a:pt x="226192" y="213940"/>
                </a:lnTo>
                <a:lnTo>
                  <a:pt x="228798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1049156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10494024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060076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1060948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1044255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1045127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10421984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1040141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1052165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3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1053037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1050109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1048052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058019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1055963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10621300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68" y="40942"/>
                </a:lnTo>
                <a:lnTo>
                  <a:pt x="208026" y="77711"/>
                </a:lnTo>
                <a:lnTo>
                  <a:pt x="219017" y="133903"/>
                </a:lnTo>
                <a:lnTo>
                  <a:pt x="226259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10727337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11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10729729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083647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1084526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067825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1068704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10657687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1063712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10757363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1076615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1073679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1071622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1081590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1079533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10859395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70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1096543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10967823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11074565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1108335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091635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1092514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1089578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10875215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0995459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1100424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1097489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1095432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11053996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1103343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11096716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3" y="163420"/>
                </a:lnTo>
                <a:lnTo>
                  <a:pt x="18745" y="107248"/>
                </a:lnTo>
                <a:lnTo>
                  <a:pt x="32519" y="64608"/>
                </a:lnTo>
                <a:lnTo>
                  <a:pt x="69538" y="14052"/>
                </a:lnTo>
                <a:lnTo>
                  <a:pt x="117169" y="0"/>
                </a:lnTo>
                <a:lnTo>
                  <a:pt x="144209" y="2989"/>
                </a:lnTo>
                <a:lnTo>
                  <a:pt x="194197" y="40942"/>
                </a:lnTo>
                <a:lnTo>
                  <a:pt x="208048" y="77711"/>
                </a:lnTo>
                <a:lnTo>
                  <a:pt x="219029" y="133903"/>
                </a:lnTo>
                <a:lnTo>
                  <a:pt x="226262" y="213940"/>
                </a:lnTo>
                <a:lnTo>
                  <a:pt x="228869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120275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82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11205146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4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1131188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1132067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11153672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11162462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1113310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11112537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123278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11241569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1121221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1119164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1129131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1127075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1332491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2" y="163420"/>
                </a:lnTo>
                <a:lnTo>
                  <a:pt x="18744" y="107248"/>
                </a:lnTo>
                <a:lnTo>
                  <a:pt x="32515" y="64608"/>
                </a:lnTo>
                <a:lnTo>
                  <a:pt x="69525" y="14052"/>
                </a:lnTo>
                <a:lnTo>
                  <a:pt x="117140" y="0"/>
                </a:lnTo>
                <a:lnTo>
                  <a:pt x="144167" y="2989"/>
                </a:lnTo>
                <a:lnTo>
                  <a:pt x="194146" y="40942"/>
                </a:lnTo>
                <a:lnTo>
                  <a:pt x="207997" y="77711"/>
                </a:lnTo>
                <a:lnTo>
                  <a:pt x="218979" y="133903"/>
                </a:lnTo>
                <a:lnTo>
                  <a:pt x="226213" y="213940"/>
                </a:lnTo>
                <a:lnTo>
                  <a:pt x="228820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11438500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7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1144092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4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115476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11556403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11389447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1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11398166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4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113688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11348312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1146854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147729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11447971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1142740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11527079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11506511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1156979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1" y="163420"/>
                </a:lnTo>
                <a:lnTo>
                  <a:pt x="18741" y="107248"/>
                </a:lnTo>
                <a:lnTo>
                  <a:pt x="32511" y="64608"/>
                </a:lnTo>
                <a:lnTo>
                  <a:pt x="69523" y="14052"/>
                </a:lnTo>
                <a:lnTo>
                  <a:pt x="117146" y="0"/>
                </a:lnTo>
                <a:lnTo>
                  <a:pt x="144181" y="2989"/>
                </a:lnTo>
                <a:lnTo>
                  <a:pt x="194160" y="40942"/>
                </a:lnTo>
                <a:lnTo>
                  <a:pt x="208011" y="77711"/>
                </a:lnTo>
                <a:lnTo>
                  <a:pt x="218993" y="133903"/>
                </a:lnTo>
                <a:lnTo>
                  <a:pt x="226227" y="213940"/>
                </a:lnTo>
                <a:lnTo>
                  <a:pt x="228834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1675822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7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11678242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4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11784968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1179372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1162675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11635510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1" y="7655"/>
                </a:lnTo>
                <a:lnTo>
                  <a:pt x="3629" y="15636"/>
                </a:lnTo>
                <a:lnTo>
                  <a:pt x="2721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1160618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11585619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11705861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11714617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11685293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11664726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8" name="object 738"/>
          <p:cNvSpPr/>
          <p:nvPr/>
        </p:nvSpPr>
        <p:spPr>
          <a:xfrm>
            <a:off x="11764400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11743833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0" name="object 740"/>
          <p:cNvSpPr/>
          <p:nvPr/>
        </p:nvSpPr>
        <p:spPr>
          <a:xfrm>
            <a:off x="11807118" y="5582411"/>
            <a:ext cx="229812" cy="323393"/>
          </a:xfrm>
          <a:custGeom>
            <a:avLst/>
            <a:gdLst/>
            <a:ahLst/>
            <a:cxnLst/>
            <a:rect l="l" t="t" r="r" b="b"/>
            <a:pathLst>
              <a:path w="229234" h="322579">
                <a:moveTo>
                  <a:pt x="0" y="322240"/>
                </a:moveTo>
                <a:lnTo>
                  <a:pt x="2183" y="234595"/>
                </a:lnTo>
                <a:lnTo>
                  <a:pt x="8531" y="163420"/>
                </a:lnTo>
                <a:lnTo>
                  <a:pt x="18741" y="107248"/>
                </a:lnTo>
                <a:lnTo>
                  <a:pt x="32512" y="64608"/>
                </a:lnTo>
                <a:lnTo>
                  <a:pt x="69523" y="14052"/>
                </a:lnTo>
                <a:lnTo>
                  <a:pt x="117146" y="0"/>
                </a:lnTo>
                <a:lnTo>
                  <a:pt x="144181" y="2989"/>
                </a:lnTo>
                <a:lnTo>
                  <a:pt x="194160" y="40942"/>
                </a:lnTo>
                <a:lnTo>
                  <a:pt x="208011" y="77711"/>
                </a:lnTo>
                <a:lnTo>
                  <a:pt x="218993" y="133903"/>
                </a:lnTo>
                <a:lnTo>
                  <a:pt x="226227" y="213940"/>
                </a:lnTo>
                <a:lnTo>
                  <a:pt x="228834" y="322240"/>
                </a:lnTo>
              </a:path>
            </a:pathLst>
          </a:custGeom>
          <a:ln w="53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11913143" y="5583419"/>
            <a:ext cx="11459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046" y="0"/>
                </a:lnTo>
              </a:path>
            </a:pathLst>
          </a:custGeom>
          <a:ln w="53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11915561" y="5567746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18" y="7654"/>
                </a:lnTo>
                <a:lnTo>
                  <a:pt x="3625" y="15636"/>
                </a:lnTo>
                <a:lnTo>
                  <a:pt x="2718" y="23615"/>
                </a:lnTo>
                <a:lnTo>
                  <a:pt x="0" y="31267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12022290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12031045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3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11864076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11872831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11843508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11822940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11943183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11951938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0" y="0"/>
                </a:moveTo>
                <a:lnTo>
                  <a:pt x="2722" y="7655"/>
                </a:lnTo>
                <a:lnTo>
                  <a:pt x="3629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2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1192261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190204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12001722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1198115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12060264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6" name="object 756"/>
          <p:cNvSpPr txBox="1"/>
          <p:nvPr/>
        </p:nvSpPr>
        <p:spPr>
          <a:xfrm>
            <a:off x="177544" y="5763983"/>
            <a:ext cx="11594328" cy="279468"/>
          </a:xfrm>
          <a:prstGeom prst="rect">
            <a:avLst/>
          </a:prstGeom>
        </p:spPr>
        <p:txBody>
          <a:bodyPr vert="vert270" wrap="square" lIns="0" tIns="15915" rIns="0" bIns="0" rtlCol="0">
            <a:spAutoFit/>
          </a:bodyPr>
          <a:lstStyle/>
          <a:p>
            <a:pPr marL="47109" defTabSz="916712">
              <a:spcBef>
                <a:spcPts val="126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64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marR="28647" indent="8912" defTabSz="916712">
              <a:lnSpc>
                <a:spcPts val="621"/>
              </a:lnSpc>
              <a:spcBef>
                <a:spcPts val="76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301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301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301" spc="-1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r>
              <a:rPr sz="301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301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301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301" dirty="0">
                <a:solidFill>
                  <a:srgbClr val="7F7F7F"/>
                </a:solidFill>
                <a:latin typeface="Calibri"/>
                <a:cs typeface="Calibri"/>
              </a:rPr>
              <a:t>,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5" dirty="0">
                <a:solidFill>
                  <a:srgbClr val="7F7F7F"/>
                </a:solidFill>
                <a:latin typeface="Calibri"/>
                <a:cs typeface="Calibri"/>
              </a:rPr>
              <a:t>64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marL="38197" marR="28647" defTabSz="916712">
              <a:lnSpc>
                <a:spcPts val="621"/>
              </a:lnSpc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 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64  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13369" defTabSz="916712">
              <a:spcBef>
                <a:spcPts val="205"/>
              </a:spcBef>
            </a:pP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128,</a:t>
            </a:r>
            <a:r>
              <a:rPr sz="301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5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>
              <a:spcBef>
                <a:spcPts val="5"/>
              </a:spcBef>
            </a:pP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/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/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287" defTabSz="916712">
              <a:spcBef>
                <a:spcPts val="5"/>
              </a:spcBef>
            </a:pP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1273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256,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6923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010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7560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sz="250" spc="-5" dirty="0">
                <a:solidFill>
                  <a:srgbClr val="7F7F7F"/>
                </a:solidFill>
                <a:latin typeface="Calibri"/>
                <a:cs typeface="Calibri"/>
              </a:rPr>
              <a:t>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5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30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30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30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833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25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256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9282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/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>
              <a:spcBef>
                <a:spcPts val="5"/>
              </a:spcBef>
            </a:pP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6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301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1024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56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13369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512,</a:t>
            </a:r>
            <a:r>
              <a:rPr sz="25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/2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3x3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301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512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0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/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1x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1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38197" defTabSz="916712"/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3x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3 c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o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n</a:t>
            </a:r>
            <a:r>
              <a:rPr sz="250" spc="-10" dirty="0">
                <a:solidFill>
                  <a:srgbClr val="7F7F7F"/>
                </a:solidFill>
                <a:latin typeface="Calibri"/>
                <a:cs typeface="Calibri"/>
              </a:rPr>
              <a:t>v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, </a:t>
            </a:r>
            <a:r>
              <a:rPr sz="250" spc="-25" dirty="0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250" spc="20" dirty="0">
                <a:solidFill>
                  <a:srgbClr val="7F7F7F"/>
                </a:solidFill>
                <a:latin typeface="Calibri"/>
                <a:cs typeface="Calibri"/>
              </a:rPr>
              <a:t>1</a:t>
            </a:r>
            <a:r>
              <a:rPr sz="250" dirty="0">
                <a:solidFill>
                  <a:srgbClr val="7F7F7F"/>
                </a:solidFill>
                <a:latin typeface="Calibri"/>
                <a:cs typeface="Calibri"/>
              </a:rPr>
              <a:t>2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15"/>
              </a:spcBef>
            </a:pP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marL="28647" defTabSz="916712">
              <a:spcBef>
                <a:spcPts val="5"/>
              </a:spcBef>
            </a:pPr>
            <a:r>
              <a:rPr sz="250" spc="15" dirty="0">
                <a:solidFill>
                  <a:srgbClr val="7F7F7F"/>
                </a:solidFill>
                <a:latin typeface="Calibri"/>
                <a:cs typeface="Calibri"/>
              </a:rPr>
              <a:t>1x1</a:t>
            </a:r>
            <a:r>
              <a:rPr sz="25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10" dirty="0">
                <a:solidFill>
                  <a:srgbClr val="7F7F7F"/>
                </a:solidFill>
                <a:latin typeface="Calibri"/>
                <a:cs typeface="Calibri"/>
              </a:rPr>
              <a:t>conv,</a:t>
            </a:r>
            <a:r>
              <a:rPr sz="250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50" spc="5" dirty="0">
                <a:solidFill>
                  <a:srgbClr val="7F7F7F"/>
                </a:solidFill>
                <a:latin typeface="Calibri"/>
                <a:cs typeface="Calibri"/>
              </a:rPr>
              <a:t>2048</a:t>
            </a:r>
            <a:endParaRPr sz="250">
              <a:solidFill>
                <a:prstClr val="black"/>
              </a:solidFill>
              <a:latin typeface="Calibri"/>
              <a:cs typeface="Calibri"/>
            </a:endParaRPr>
          </a:p>
          <a:p>
            <a:pPr defTabSz="916712">
              <a:spcBef>
                <a:spcPts val="25"/>
              </a:spcBef>
            </a:pPr>
            <a:endParaRPr sz="200">
              <a:solidFill>
                <a:prstClr val="black"/>
              </a:solidFill>
              <a:latin typeface="Calibri"/>
              <a:cs typeface="Calibri"/>
            </a:endParaRPr>
          </a:p>
          <a:p>
            <a:pPr marL="14005" defTabSz="916712"/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ave</a:t>
            </a:r>
            <a:r>
              <a:rPr sz="301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pool,</a:t>
            </a:r>
            <a:r>
              <a:rPr sz="301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10" dirty="0">
                <a:solidFill>
                  <a:srgbClr val="7F7F7F"/>
                </a:solidFill>
                <a:latin typeface="Calibri"/>
                <a:cs typeface="Calibri"/>
              </a:rPr>
              <a:t>fc</a:t>
            </a:r>
            <a:r>
              <a:rPr sz="301" spc="-3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301" spc="-20" dirty="0">
                <a:solidFill>
                  <a:srgbClr val="7F7F7F"/>
                </a:solidFill>
                <a:latin typeface="Calibri"/>
                <a:cs typeface="Calibri"/>
              </a:rPr>
              <a:t>1000</a:t>
            </a:r>
            <a:endParaRPr sz="30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57" name="object 757"/>
          <p:cNvSpPr/>
          <p:nvPr/>
        </p:nvSpPr>
        <p:spPr>
          <a:xfrm>
            <a:off x="156234" y="5905464"/>
            <a:ext cx="16552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02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164954" y="5889792"/>
            <a:ext cx="31193" cy="31830"/>
          </a:xfrm>
          <a:custGeom>
            <a:avLst/>
            <a:gdLst/>
            <a:ahLst/>
            <a:cxnLst/>
            <a:rect l="l" t="t" r="r" b="b"/>
            <a:pathLst>
              <a:path w="31114" h="31750">
                <a:moveTo>
                  <a:pt x="0" y="0"/>
                </a:moveTo>
                <a:lnTo>
                  <a:pt x="2722" y="7655"/>
                </a:lnTo>
                <a:lnTo>
                  <a:pt x="3630" y="15636"/>
                </a:lnTo>
                <a:lnTo>
                  <a:pt x="2722" y="23615"/>
                </a:lnTo>
                <a:lnTo>
                  <a:pt x="0" y="31266"/>
                </a:lnTo>
                <a:lnTo>
                  <a:pt x="30721" y="156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9" name="object 759"/>
          <p:cNvSpPr/>
          <p:nvPr/>
        </p:nvSpPr>
        <p:spPr>
          <a:xfrm>
            <a:off x="135665" y="5712240"/>
            <a:ext cx="0" cy="387053"/>
          </a:xfrm>
          <a:custGeom>
            <a:avLst/>
            <a:gdLst/>
            <a:ahLst/>
            <a:cxnLst/>
            <a:rect l="l" t="t" r="r" b="b"/>
            <a:pathLst>
              <a:path h="386079">
                <a:moveTo>
                  <a:pt x="0" y="0"/>
                </a:moveTo>
                <a:lnTo>
                  <a:pt x="0" y="385482"/>
                </a:lnTo>
              </a:path>
            </a:pathLst>
          </a:custGeom>
          <a:ln w="41032">
            <a:solidFill>
              <a:srgbClr val="FC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115098" y="5712240"/>
            <a:ext cx="41379" cy="387053"/>
          </a:xfrm>
          <a:custGeom>
            <a:avLst/>
            <a:gdLst/>
            <a:ahLst/>
            <a:cxnLst/>
            <a:rect l="l" t="t" r="r" b="b"/>
            <a:pathLst>
              <a:path w="41275" h="386079">
                <a:moveTo>
                  <a:pt x="41032" y="385482"/>
                </a:moveTo>
                <a:lnTo>
                  <a:pt x="41032" y="0"/>
                </a:lnTo>
                <a:lnTo>
                  <a:pt x="0" y="0"/>
                </a:lnTo>
                <a:lnTo>
                  <a:pt x="0" y="385482"/>
                </a:lnTo>
                <a:lnTo>
                  <a:pt x="41032" y="385482"/>
                </a:lnTo>
                <a:close/>
              </a:path>
            </a:pathLst>
          </a:custGeom>
          <a:ln w="5358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1" name="object 761"/>
          <p:cNvSpPr txBox="1"/>
          <p:nvPr/>
        </p:nvSpPr>
        <p:spPr>
          <a:xfrm>
            <a:off x="106062" y="5752248"/>
            <a:ext cx="30778" cy="303659"/>
          </a:xfrm>
          <a:prstGeom prst="rect">
            <a:avLst/>
          </a:prstGeom>
        </p:spPr>
        <p:txBody>
          <a:bodyPr vert="vert270" wrap="square" lIns="0" tIns="12095" rIns="0" bIns="0" rtlCol="0">
            <a:spAutoFit/>
          </a:bodyPr>
          <a:lstStyle/>
          <a:p>
            <a:pPr marL="12732" defTabSz="916712">
              <a:spcBef>
                <a:spcPts val="96"/>
              </a:spcBef>
            </a:pPr>
            <a:r>
              <a:rPr sz="200" spc="5" dirty="0">
                <a:solidFill>
                  <a:srgbClr val="7F7F7F"/>
                </a:solidFill>
                <a:latin typeface="Calibri"/>
                <a:cs typeface="Calibri"/>
              </a:rPr>
              <a:t>7x7 conv, </a:t>
            </a:r>
            <a:r>
              <a:rPr sz="200" spc="10" dirty="0">
                <a:solidFill>
                  <a:srgbClr val="7F7F7F"/>
                </a:solidFill>
                <a:latin typeface="Calibri"/>
                <a:cs typeface="Calibri"/>
              </a:rPr>
              <a:t>64, </a:t>
            </a:r>
            <a:r>
              <a:rPr sz="200" spc="5" dirty="0">
                <a:solidFill>
                  <a:srgbClr val="7F7F7F"/>
                </a:solidFill>
                <a:latin typeface="Calibri"/>
                <a:cs typeface="Calibri"/>
              </a:rPr>
              <a:t>/2,</a:t>
            </a:r>
            <a:r>
              <a:rPr sz="200" spc="-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00" spc="5" dirty="0">
                <a:solidFill>
                  <a:srgbClr val="7F7F7F"/>
                </a:solidFill>
                <a:latin typeface="Calibri"/>
                <a:cs typeface="Calibri"/>
              </a:rPr>
              <a:t>pool/2</a:t>
            </a:r>
            <a:endParaRPr sz="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0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925" y="1080430"/>
            <a:ext cx="7329314" cy="5727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8032" y="179109"/>
            <a:ext cx="3484608" cy="344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Cited </a:t>
            </a:r>
            <a:r>
              <a:rPr lang="en-US" sz="1600" dirty="0" smtClean="0"/>
              <a:t>185,914 </a:t>
            </a:r>
            <a:r>
              <a:rPr lang="en-US" sz="1638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38" dirty="0">
                <a:solidFill>
                  <a:prstClr val="black"/>
                </a:solidFill>
                <a:latin typeface="Calibri"/>
              </a:rPr>
              <a:t>times as of </a:t>
            </a:r>
            <a:r>
              <a:rPr lang="en-US" sz="1638" dirty="0" smtClean="0">
                <a:solidFill>
                  <a:prstClr val="black"/>
                </a:solidFill>
                <a:latin typeface="Calibri"/>
              </a:rPr>
              <a:t>10/26/2023.</a:t>
            </a:r>
            <a:endParaRPr lang="en-US" sz="1638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0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3" y="613487"/>
            <a:ext cx="10277274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20" dirty="0"/>
              <a:t>ResNet </a:t>
            </a:r>
            <a:r>
              <a:rPr sz="4411" dirty="0"/>
              <a:t>@ </a:t>
            </a:r>
            <a:r>
              <a:rPr sz="4411" spc="-20" dirty="0"/>
              <a:t>ILSVRC </a:t>
            </a:r>
            <a:r>
              <a:rPr sz="4411" dirty="0"/>
              <a:t>&amp; </a:t>
            </a:r>
            <a:r>
              <a:rPr sz="4411" spc="25" dirty="0"/>
              <a:t>COCO </a:t>
            </a:r>
            <a:r>
              <a:rPr sz="4411" spc="-25" dirty="0"/>
              <a:t>2015</a:t>
            </a:r>
            <a:r>
              <a:rPr sz="4411" spc="-80" dirty="0"/>
              <a:t> </a:t>
            </a:r>
            <a:r>
              <a:rPr sz="4411" spc="5" dirty="0"/>
              <a:t>Competitions</a:t>
            </a:r>
            <a:endParaRPr sz="4411"/>
          </a:p>
        </p:txBody>
      </p:sp>
      <p:sp>
        <p:nvSpPr>
          <p:cNvPr id="3" name="object 3"/>
          <p:cNvSpPr txBox="1"/>
          <p:nvPr/>
        </p:nvSpPr>
        <p:spPr>
          <a:xfrm>
            <a:off x="919765" y="1661889"/>
            <a:ext cx="8262433" cy="3331005"/>
          </a:xfrm>
          <a:prstGeom prst="rect">
            <a:avLst/>
          </a:prstGeom>
        </p:spPr>
        <p:txBody>
          <a:bodyPr vert="horz" wrap="square" lIns="0" tIns="137506" rIns="0" bIns="0" rtlCol="0">
            <a:spAutoFit/>
          </a:bodyPr>
          <a:lstStyle/>
          <a:p>
            <a:pPr marL="12732" defTabSz="916712">
              <a:spcBef>
                <a:spcPts val="1083"/>
              </a:spcBef>
            </a:pPr>
            <a:r>
              <a:rPr sz="3208" b="1" spc="-5" dirty="0">
                <a:solidFill>
                  <a:srgbClr val="C00000"/>
                </a:solidFill>
                <a:latin typeface="Calibri"/>
                <a:cs typeface="Calibri"/>
              </a:rPr>
              <a:t>1st </a:t>
            </a:r>
            <a:r>
              <a:rPr sz="3208" b="1" spc="-10" dirty="0">
                <a:solidFill>
                  <a:srgbClr val="C00000"/>
                </a:solidFill>
                <a:latin typeface="Calibri"/>
                <a:cs typeface="Calibri"/>
              </a:rPr>
              <a:t>places </a:t>
            </a:r>
            <a:r>
              <a:rPr sz="3208" b="1" spc="5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sz="3208" b="1" spc="10" dirty="0">
                <a:solidFill>
                  <a:prstClr val="black"/>
                </a:solidFill>
                <a:latin typeface="Calibri"/>
                <a:cs typeface="Calibri"/>
              </a:rPr>
              <a:t>all </a:t>
            </a:r>
            <a:r>
              <a:rPr sz="3208" b="1" spc="-5" dirty="0">
                <a:solidFill>
                  <a:prstClr val="black"/>
                </a:solidFill>
                <a:latin typeface="Calibri"/>
                <a:cs typeface="Calibri"/>
              </a:rPr>
              <a:t>five </a:t>
            </a:r>
            <a:r>
              <a:rPr sz="3208" b="1" spc="5" dirty="0">
                <a:solidFill>
                  <a:prstClr val="black"/>
                </a:solidFill>
                <a:latin typeface="Calibri"/>
                <a:cs typeface="Calibri"/>
              </a:rPr>
              <a:t>main</a:t>
            </a:r>
            <a:r>
              <a:rPr sz="3208" b="1" spc="-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3208" b="1" spc="-35" dirty="0">
                <a:solidFill>
                  <a:prstClr val="black"/>
                </a:solidFill>
                <a:latin typeface="Calibri"/>
                <a:cs typeface="Calibri"/>
              </a:rPr>
              <a:t>tracks</a:t>
            </a:r>
            <a:endParaRPr sz="3208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6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ImageNet Classification: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“</a:t>
            </a:r>
            <a:r>
              <a:rPr sz="2807" i="1" spc="-15" dirty="0">
                <a:solidFill>
                  <a:prstClr val="black"/>
                </a:solidFill>
                <a:latin typeface="Calibri"/>
                <a:cs typeface="Calibri"/>
              </a:rPr>
              <a:t>Ultra-deep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” </a:t>
            </a:r>
            <a:r>
              <a:rPr sz="2807" spc="-20" dirty="0">
                <a:solidFill>
                  <a:srgbClr val="C00000"/>
                </a:solidFill>
                <a:latin typeface="Calibri"/>
                <a:cs typeface="Calibri"/>
              </a:rPr>
              <a:t>152-layer</a:t>
            </a:r>
            <a:r>
              <a:rPr sz="2807" spc="-19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nets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9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ImageNet </a:t>
            </a:r>
            <a:r>
              <a:rPr sz="2807" spc="-10" dirty="0">
                <a:solidFill>
                  <a:srgbClr val="4472C4"/>
                </a:solidFill>
                <a:latin typeface="Calibri"/>
                <a:cs typeface="Calibri"/>
              </a:rPr>
              <a:t>Detection: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16%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spc="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ImageNet Localization: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27%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spc="1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10" dirty="0">
                <a:solidFill>
                  <a:srgbClr val="4472C4"/>
                </a:solidFill>
                <a:latin typeface="Calibri"/>
                <a:cs typeface="Calibri"/>
              </a:rPr>
              <a:t>COCO </a:t>
            </a:r>
            <a:r>
              <a:rPr sz="2807" spc="-10" dirty="0">
                <a:solidFill>
                  <a:srgbClr val="4472C4"/>
                </a:solidFill>
                <a:latin typeface="Calibri"/>
                <a:cs typeface="Calibri"/>
              </a:rPr>
              <a:t>Detection: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11%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  <a:p>
            <a:pPr marL="700265" indent="-229177" defTabSz="916712">
              <a:spcBef>
                <a:spcPts val="843"/>
              </a:spcBef>
              <a:buFont typeface="Arial"/>
              <a:buChar char="•"/>
              <a:tabLst>
                <a:tab pos="700265" algn="l"/>
              </a:tabLst>
            </a:pPr>
            <a:r>
              <a:rPr sz="2807" spc="10" dirty="0">
                <a:solidFill>
                  <a:srgbClr val="4472C4"/>
                </a:solidFill>
                <a:latin typeface="Calibri"/>
                <a:cs typeface="Calibri"/>
              </a:rPr>
              <a:t>COCO </a:t>
            </a:r>
            <a:r>
              <a:rPr sz="2807" spc="-15" dirty="0">
                <a:solidFill>
                  <a:srgbClr val="4472C4"/>
                </a:solidFill>
                <a:latin typeface="Calibri"/>
                <a:cs typeface="Calibri"/>
              </a:rPr>
              <a:t>Segmentation: </a:t>
            </a:r>
            <a:r>
              <a:rPr sz="2807" spc="-15" dirty="0">
                <a:solidFill>
                  <a:srgbClr val="C00000"/>
                </a:solidFill>
                <a:latin typeface="Calibri"/>
                <a:cs typeface="Calibri"/>
              </a:rPr>
              <a:t>12% </a:t>
            </a:r>
            <a:r>
              <a:rPr sz="2807" spc="-10" dirty="0">
                <a:solidFill>
                  <a:prstClr val="black"/>
                </a:solidFill>
                <a:latin typeface="Calibri"/>
                <a:cs typeface="Calibri"/>
              </a:rPr>
              <a:t>better </a:t>
            </a:r>
            <a:r>
              <a:rPr sz="2807" spc="-15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10" dirty="0">
                <a:solidFill>
                  <a:prstClr val="black"/>
                </a:solidFill>
                <a:latin typeface="Calibri"/>
                <a:cs typeface="Calibri"/>
              </a:rPr>
              <a:t>2nd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92449" y="6216928"/>
            <a:ext cx="3451010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25" dirty="0">
                <a:solidFill>
                  <a:srgbClr val="7F7F7F"/>
                </a:solidFill>
                <a:latin typeface="Calibri"/>
                <a:cs typeface="Calibri"/>
              </a:rPr>
              <a:t>*improvements </a:t>
            </a:r>
            <a:r>
              <a:rPr sz="1804" dirty="0">
                <a:solidFill>
                  <a:srgbClr val="7F7F7F"/>
                </a:solidFill>
                <a:latin typeface="Calibri"/>
                <a:cs typeface="Calibri"/>
              </a:rPr>
              <a:t>are </a:t>
            </a:r>
            <a:r>
              <a:rPr sz="1804" spc="-10" dirty="0">
                <a:solidFill>
                  <a:srgbClr val="7F7F7F"/>
                </a:solidFill>
                <a:latin typeface="Calibri"/>
                <a:cs typeface="Calibri"/>
              </a:rPr>
              <a:t>relative</a:t>
            </a:r>
            <a:r>
              <a:rPr sz="1804" spc="-18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4" spc="-35" dirty="0">
                <a:solidFill>
                  <a:srgbClr val="7F7F7F"/>
                </a:solidFill>
                <a:latin typeface="Calibri"/>
                <a:cs typeface="Calibri"/>
              </a:rPr>
              <a:t>numbers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145856" y="4717298"/>
            <a:ext cx="407424" cy="496548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45856" y="4717298"/>
            <a:ext cx="407424" cy="496548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6545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65458" y="3584149"/>
            <a:ext cx="407424" cy="1629696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3865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38658" y="2922085"/>
            <a:ext cx="407424" cy="229176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905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9225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1185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8505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19056" y="4284410"/>
            <a:ext cx="407424" cy="929436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2257" y="4195286"/>
            <a:ext cx="407424" cy="101856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11858" y="1610689"/>
            <a:ext cx="407424" cy="3603157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0"/>
                </a:lnTo>
                <a:lnTo>
                  <a:pt x="0" y="3594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85059" y="1266925"/>
            <a:ext cx="407424" cy="3946921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0"/>
                </a:lnTo>
                <a:lnTo>
                  <a:pt x="0" y="3937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12967" y="5213846"/>
            <a:ext cx="8912403" cy="0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28690" y="2011400"/>
            <a:ext cx="7610555" cy="3158173"/>
          </a:xfrm>
          <a:custGeom>
            <a:avLst/>
            <a:gdLst/>
            <a:ahLst/>
            <a:cxnLst/>
            <a:rect l="l" t="t" r="r" b="b"/>
            <a:pathLst>
              <a:path w="7591425" h="3150235">
                <a:moveTo>
                  <a:pt x="7585256" y="3124546"/>
                </a:moveTo>
                <a:lnTo>
                  <a:pt x="7495029" y="3124546"/>
                </a:lnTo>
                <a:lnTo>
                  <a:pt x="7489342" y="3130232"/>
                </a:lnTo>
                <a:lnTo>
                  <a:pt x="7489342" y="3144260"/>
                </a:lnTo>
                <a:lnTo>
                  <a:pt x="7495029" y="3149946"/>
                </a:lnTo>
                <a:lnTo>
                  <a:pt x="7585256" y="3149946"/>
                </a:lnTo>
                <a:lnTo>
                  <a:pt x="7590942" y="3144260"/>
                </a:lnTo>
                <a:lnTo>
                  <a:pt x="7590942" y="3130232"/>
                </a:lnTo>
                <a:lnTo>
                  <a:pt x="7585256" y="3124546"/>
                </a:lnTo>
                <a:close/>
              </a:path>
              <a:path w="7591425" h="3150235">
                <a:moveTo>
                  <a:pt x="7407456" y="3124546"/>
                </a:moveTo>
                <a:lnTo>
                  <a:pt x="7317229" y="3124546"/>
                </a:lnTo>
                <a:lnTo>
                  <a:pt x="7311542" y="3130232"/>
                </a:lnTo>
                <a:lnTo>
                  <a:pt x="7311542" y="3144260"/>
                </a:lnTo>
                <a:lnTo>
                  <a:pt x="7317229" y="3149946"/>
                </a:lnTo>
                <a:lnTo>
                  <a:pt x="7407456" y="3149946"/>
                </a:lnTo>
                <a:lnTo>
                  <a:pt x="7413142" y="3144260"/>
                </a:lnTo>
                <a:lnTo>
                  <a:pt x="7413142" y="3130232"/>
                </a:lnTo>
                <a:lnTo>
                  <a:pt x="7407456" y="3124546"/>
                </a:lnTo>
                <a:close/>
              </a:path>
              <a:path w="7591425" h="3150235">
                <a:moveTo>
                  <a:pt x="7229656" y="3124546"/>
                </a:moveTo>
                <a:lnTo>
                  <a:pt x="7139429" y="3124546"/>
                </a:lnTo>
                <a:lnTo>
                  <a:pt x="7133742" y="3130232"/>
                </a:lnTo>
                <a:lnTo>
                  <a:pt x="7133742" y="3144260"/>
                </a:lnTo>
                <a:lnTo>
                  <a:pt x="7139429" y="3149946"/>
                </a:lnTo>
                <a:lnTo>
                  <a:pt x="7229656" y="3149946"/>
                </a:lnTo>
                <a:lnTo>
                  <a:pt x="7235342" y="3144260"/>
                </a:lnTo>
                <a:lnTo>
                  <a:pt x="7235342" y="3130232"/>
                </a:lnTo>
                <a:lnTo>
                  <a:pt x="7229656" y="3124546"/>
                </a:lnTo>
                <a:close/>
              </a:path>
              <a:path w="7591425" h="3150235">
                <a:moveTo>
                  <a:pt x="7051856" y="3124546"/>
                </a:moveTo>
                <a:lnTo>
                  <a:pt x="6961629" y="3124546"/>
                </a:lnTo>
                <a:lnTo>
                  <a:pt x="6955942" y="3130232"/>
                </a:lnTo>
                <a:lnTo>
                  <a:pt x="6955942" y="3144260"/>
                </a:lnTo>
                <a:lnTo>
                  <a:pt x="6961629" y="3149946"/>
                </a:lnTo>
                <a:lnTo>
                  <a:pt x="7051856" y="3149946"/>
                </a:lnTo>
                <a:lnTo>
                  <a:pt x="7057542" y="3144260"/>
                </a:lnTo>
                <a:lnTo>
                  <a:pt x="7057542" y="3130232"/>
                </a:lnTo>
                <a:lnTo>
                  <a:pt x="7051856" y="3124546"/>
                </a:lnTo>
                <a:close/>
              </a:path>
              <a:path w="7591425" h="3150235">
                <a:moveTo>
                  <a:pt x="6874056" y="3124546"/>
                </a:moveTo>
                <a:lnTo>
                  <a:pt x="6783829" y="3124546"/>
                </a:lnTo>
                <a:lnTo>
                  <a:pt x="6778142" y="3130232"/>
                </a:lnTo>
                <a:lnTo>
                  <a:pt x="6778142" y="3144260"/>
                </a:lnTo>
                <a:lnTo>
                  <a:pt x="6783829" y="3149946"/>
                </a:lnTo>
                <a:lnTo>
                  <a:pt x="6874056" y="3149946"/>
                </a:lnTo>
                <a:lnTo>
                  <a:pt x="6879742" y="3144260"/>
                </a:lnTo>
                <a:lnTo>
                  <a:pt x="6879742" y="3130232"/>
                </a:lnTo>
                <a:lnTo>
                  <a:pt x="6874056" y="3124546"/>
                </a:lnTo>
                <a:close/>
              </a:path>
              <a:path w="7591425" h="3150235">
                <a:moveTo>
                  <a:pt x="6696256" y="3124546"/>
                </a:moveTo>
                <a:lnTo>
                  <a:pt x="6606029" y="3124546"/>
                </a:lnTo>
                <a:lnTo>
                  <a:pt x="6600342" y="3130232"/>
                </a:lnTo>
                <a:lnTo>
                  <a:pt x="6600342" y="3144260"/>
                </a:lnTo>
                <a:lnTo>
                  <a:pt x="6606029" y="3149946"/>
                </a:lnTo>
                <a:lnTo>
                  <a:pt x="6696256" y="3149946"/>
                </a:lnTo>
                <a:lnTo>
                  <a:pt x="6701942" y="3144260"/>
                </a:lnTo>
                <a:lnTo>
                  <a:pt x="6701942" y="3130232"/>
                </a:lnTo>
                <a:lnTo>
                  <a:pt x="6696256" y="3124546"/>
                </a:lnTo>
                <a:close/>
              </a:path>
              <a:path w="7591425" h="3150235">
                <a:moveTo>
                  <a:pt x="6518456" y="3124546"/>
                </a:moveTo>
                <a:lnTo>
                  <a:pt x="6428229" y="3124546"/>
                </a:lnTo>
                <a:lnTo>
                  <a:pt x="6422542" y="3130232"/>
                </a:lnTo>
                <a:lnTo>
                  <a:pt x="6422542" y="3144260"/>
                </a:lnTo>
                <a:lnTo>
                  <a:pt x="6428229" y="3149946"/>
                </a:lnTo>
                <a:lnTo>
                  <a:pt x="6518456" y="3149946"/>
                </a:lnTo>
                <a:lnTo>
                  <a:pt x="6524142" y="3144260"/>
                </a:lnTo>
                <a:lnTo>
                  <a:pt x="6524142" y="3130232"/>
                </a:lnTo>
                <a:lnTo>
                  <a:pt x="6518456" y="3124546"/>
                </a:lnTo>
                <a:close/>
              </a:path>
              <a:path w="7591425" h="3150235">
                <a:moveTo>
                  <a:pt x="6251845" y="3114479"/>
                </a:moveTo>
                <a:lnTo>
                  <a:pt x="6245724" y="3119694"/>
                </a:lnTo>
                <a:lnTo>
                  <a:pt x="6244605" y="3133678"/>
                </a:lnTo>
                <a:lnTo>
                  <a:pt x="6249819" y="3139798"/>
                </a:lnTo>
                <a:lnTo>
                  <a:pt x="6339761" y="3146993"/>
                </a:lnTo>
                <a:lnTo>
                  <a:pt x="6345881" y="3141779"/>
                </a:lnTo>
                <a:lnTo>
                  <a:pt x="6347000" y="3127796"/>
                </a:lnTo>
                <a:lnTo>
                  <a:pt x="6341785" y="3121675"/>
                </a:lnTo>
                <a:lnTo>
                  <a:pt x="6251845" y="3114479"/>
                </a:lnTo>
                <a:close/>
              </a:path>
              <a:path w="7591425" h="3150235">
                <a:moveTo>
                  <a:pt x="6074611" y="3100301"/>
                </a:moveTo>
                <a:lnTo>
                  <a:pt x="6068491" y="3105515"/>
                </a:lnTo>
                <a:lnTo>
                  <a:pt x="6067371" y="3119498"/>
                </a:lnTo>
                <a:lnTo>
                  <a:pt x="6072586" y="3125619"/>
                </a:lnTo>
                <a:lnTo>
                  <a:pt x="6162527" y="3132815"/>
                </a:lnTo>
                <a:lnTo>
                  <a:pt x="6168647" y="3127601"/>
                </a:lnTo>
                <a:lnTo>
                  <a:pt x="6169766" y="3113617"/>
                </a:lnTo>
                <a:lnTo>
                  <a:pt x="6164553" y="3107495"/>
                </a:lnTo>
                <a:lnTo>
                  <a:pt x="6074611" y="3100301"/>
                </a:lnTo>
                <a:close/>
              </a:path>
              <a:path w="7591425" h="3150235">
                <a:moveTo>
                  <a:pt x="5897378" y="3086122"/>
                </a:moveTo>
                <a:lnTo>
                  <a:pt x="5891256" y="3091336"/>
                </a:lnTo>
                <a:lnTo>
                  <a:pt x="5890138" y="3105320"/>
                </a:lnTo>
                <a:lnTo>
                  <a:pt x="5895352" y="3111441"/>
                </a:lnTo>
                <a:lnTo>
                  <a:pt x="5985292" y="3118637"/>
                </a:lnTo>
                <a:lnTo>
                  <a:pt x="5991414" y="3113422"/>
                </a:lnTo>
                <a:lnTo>
                  <a:pt x="5992534" y="3099438"/>
                </a:lnTo>
                <a:lnTo>
                  <a:pt x="5987319" y="3093317"/>
                </a:lnTo>
                <a:lnTo>
                  <a:pt x="5897378" y="3086122"/>
                </a:lnTo>
                <a:close/>
              </a:path>
              <a:path w="7591425" h="3150235">
                <a:moveTo>
                  <a:pt x="5720144" y="3071943"/>
                </a:moveTo>
                <a:lnTo>
                  <a:pt x="5714023" y="3077157"/>
                </a:lnTo>
                <a:lnTo>
                  <a:pt x="5712904" y="3091141"/>
                </a:lnTo>
                <a:lnTo>
                  <a:pt x="5718119" y="3097263"/>
                </a:lnTo>
                <a:lnTo>
                  <a:pt x="5808059" y="3104457"/>
                </a:lnTo>
                <a:lnTo>
                  <a:pt x="5814180" y="3099243"/>
                </a:lnTo>
                <a:lnTo>
                  <a:pt x="5815299" y="3085260"/>
                </a:lnTo>
                <a:lnTo>
                  <a:pt x="5810084" y="3079139"/>
                </a:lnTo>
                <a:lnTo>
                  <a:pt x="5720144" y="3071943"/>
                </a:lnTo>
                <a:close/>
              </a:path>
              <a:path w="7591425" h="3150235">
                <a:moveTo>
                  <a:pt x="5542911" y="3057765"/>
                </a:moveTo>
                <a:lnTo>
                  <a:pt x="5536789" y="3062979"/>
                </a:lnTo>
                <a:lnTo>
                  <a:pt x="5535669" y="3076962"/>
                </a:lnTo>
                <a:lnTo>
                  <a:pt x="5540885" y="3083083"/>
                </a:lnTo>
                <a:lnTo>
                  <a:pt x="5630825" y="3090279"/>
                </a:lnTo>
                <a:lnTo>
                  <a:pt x="5636947" y="3085064"/>
                </a:lnTo>
                <a:lnTo>
                  <a:pt x="5638065" y="3071080"/>
                </a:lnTo>
                <a:lnTo>
                  <a:pt x="5632851" y="3064959"/>
                </a:lnTo>
                <a:lnTo>
                  <a:pt x="5542911" y="3057765"/>
                </a:lnTo>
                <a:close/>
              </a:path>
              <a:path w="7591425" h="3150235">
                <a:moveTo>
                  <a:pt x="5365676" y="3043585"/>
                </a:moveTo>
                <a:lnTo>
                  <a:pt x="5359554" y="3048800"/>
                </a:lnTo>
                <a:lnTo>
                  <a:pt x="5358437" y="3062784"/>
                </a:lnTo>
                <a:lnTo>
                  <a:pt x="5363650" y="3068905"/>
                </a:lnTo>
                <a:lnTo>
                  <a:pt x="5453592" y="3076100"/>
                </a:lnTo>
                <a:lnTo>
                  <a:pt x="5459713" y="3070885"/>
                </a:lnTo>
                <a:lnTo>
                  <a:pt x="5460832" y="3056902"/>
                </a:lnTo>
                <a:lnTo>
                  <a:pt x="5455617" y="3050781"/>
                </a:lnTo>
                <a:lnTo>
                  <a:pt x="5365676" y="3043585"/>
                </a:lnTo>
                <a:close/>
              </a:path>
              <a:path w="7591425" h="3150235">
                <a:moveTo>
                  <a:pt x="5188442" y="3029407"/>
                </a:moveTo>
                <a:lnTo>
                  <a:pt x="5182321" y="3034621"/>
                </a:lnTo>
                <a:lnTo>
                  <a:pt x="5181202" y="3048605"/>
                </a:lnTo>
                <a:lnTo>
                  <a:pt x="5186417" y="3054727"/>
                </a:lnTo>
                <a:lnTo>
                  <a:pt x="5276358" y="3061921"/>
                </a:lnTo>
                <a:lnTo>
                  <a:pt x="5282478" y="3056707"/>
                </a:lnTo>
                <a:lnTo>
                  <a:pt x="5283597" y="3042724"/>
                </a:lnTo>
                <a:lnTo>
                  <a:pt x="5278384" y="3036603"/>
                </a:lnTo>
                <a:lnTo>
                  <a:pt x="5188442" y="3029407"/>
                </a:lnTo>
                <a:close/>
              </a:path>
              <a:path w="7591425" h="3150235">
                <a:moveTo>
                  <a:pt x="5100114" y="3022946"/>
                </a:moveTo>
                <a:lnTo>
                  <a:pt x="5009887" y="3022946"/>
                </a:lnTo>
                <a:lnTo>
                  <a:pt x="5004200" y="3028632"/>
                </a:lnTo>
                <a:lnTo>
                  <a:pt x="5004200" y="3042660"/>
                </a:lnTo>
                <a:lnTo>
                  <a:pt x="5009887" y="3048346"/>
                </a:lnTo>
                <a:lnTo>
                  <a:pt x="5100114" y="3048346"/>
                </a:lnTo>
                <a:lnTo>
                  <a:pt x="5105800" y="3042660"/>
                </a:lnTo>
                <a:lnTo>
                  <a:pt x="5105800" y="3028632"/>
                </a:lnTo>
                <a:lnTo>
                  <a:pt x="5100114" y="3022946"/>
                </a:lnTo>
                <a:close/>
              </a:path>
              <a:path w="7591425" h="3150235">
                <a:moveTo>
                  <a:pt x="4922314" y="3022946"/>
                </a:moveTo>
                <a:lnTo>
                  <a:pt x="4832087" y="3022946"/>
                </a:lnTo>
                <a:lnTo>
                  <a:pt x="4826400" y="3028632"/>
                </a:lnTo>
                <a:lnTo>
                  <a:pt x="4826400" y="3042660"/>
                </a:lnTo>
                <a:lnTo>
                  <a:pt x="4832087" y="3048346"/>
                </a:lnTo>
                <a:lnTo>
                  <a:pt x="4922314" y="3048346"/>
                </a:lnTo>
                <a:lnTo>
                  <a:pt x="4928000" y="3042660"/>
                </a:lnTo>
                <a:lnTo>
                  <a:pt x="4928000" y="3028632"/>
                </a:lnTo>
                <a:lnTo>
                  <a:pt x="4922314" y="3022946"/>
                </a:lnTo>
                <a:close/>
              </a:path>
              <a:path w="7591425" h="3150235">
                <a:moveTo>
                  <a:pt x="4744514" y="3022946"/>
                </a:moveTo>
                <a:lnTo>
                  <a:pt x="4654287" y="3022946"/>
                </a:lnTo>
                <a:lnTo>
                  <a:pt x="4648600" y="3028632"/>
                </a:lnTo>
                <a:lnTo>
                  <a:pt x="4648600" y="3042660"/>
                </a:lnTo>
                <a:lnTo>
                  <a:pt x="4654287" y="3048346"/>
                </a:lnTo>
                <a:lnTo>
                  <a:pt x="4744514" y="3048346"/>
                </a:lnTo>
                <a:lnTo>
                  <a:pt x="4750200" y="3042660"/>
                </a:lnTo>
                <a:lnTo>
                  <a:pt x="4750200" y="3028632"/>
                </a:lnTo>
                <a:lnTo>
                  <a:pt x="4744514" y="3022946"/>
                </a:lnTo>
                <a:close/>
              </a:path>
              <a:path w="7591425" h="3150235">
                <a:moveTo>
                  <a:pt x="4566714" y="3022946"/>
                </a:moveTo>
                <a:lnTo>
                  <a:pt x="4476487" y="3022946"/>
                </a:lnTo>
                <a:lnTo>
                  <a:pt x="4470800" y="3028632"/>
                </a:lnTo>
                <a:lnTo>
                  <a:pt x="4470800" y="3042660"/>
                </a:lnTo>
                <a:lnTo>
                  <a:pt x="4476487" y="3048346"/>
                </a:lnTo>
                <a:lnTo>
                  <a:pt x="4566714" y="3048346"/>
                </a:lnTo>
                <a:lnTo>
                  <a:pt x="4572400" y="3042660"/>
                </a:lnTo>
                <a:lnTo>
                  <a:pt x="4572400" y="3028632"/>
                </a:lnTo>
                <a:lnTo>
                  <a:pt x="4566714" y="3022946"/>
                </a:lnTo>
                <a:close/>
              </a:path>
              <a:path w="7591425" h="3150235">
                <a:moveTo>
                  <a:pt x="4388914" y="3022946"/>
                </a:moveTo>
                <a:lnTo>
                  <a:pt x="4298687" y="3022946"/>
                </a:lnTo>
                <a:lnTo>
                  <a:pt x="4293000" y="3028632"/>
                </a:lnTo>
                <a:lnTo>
                  <a:pt x="4293000" y="3042660"/>
                </a:lnTo>
                <a:lnTo>
                  <a:pt x="4298687" y="3048346"/>
                </a:lnTo>
                <a:lnTo>
                  <a:pt x="4388914" y="3048346"/>
                </a:lnTo>
                <a:lnTo>
                  <a:pt x="4394600" y="3042660"/>
                </a:lnTo>
                <a:lnTo>
                  <a:pt x="4394600" y="3028632"/>
                </a:lnTo>
                <a:lnTo>
                  <a:pt x="4388914" y="3022946"/>
                </a:lnTo>
                <a:close/>
              </a:path>
              <a:path w="7591425" h="3150235">
                <a:moveTo>
                  <a:pt x="4211114" y="3022946"/>
                </a:moveTo>
                <a:lnTo>
                  <a:pt x="4120885" y="3022946"/>
                </a:lnTo>
                <a:lnTo>
                  <a:pt x="4115200" y="3028632"/>
                </a:lnTo>
                <a:lnTo>
                  <a:pt x="4115200" y="3042660"/>
                </a:lnTo>
                <a:lnTo>
                  <a:pt x="4120885" y="3048346"/>
                </a:lnTo>
                <a:lnTo>
                  <a:pt x="4211114" y="3048346"/>
                </a:lnTo>
                <a:lnTo>
                  <a:pt x="4216800" y="3042660"/>
                </a:lnTo>
                <a:lnTo>
                  <a:pt x="4216800" y="3028632"/>
                </a:lnTo>
                <a:lnTo>
                  <a:pt x="4211114" y="3022946"/>
                </a:lnTo>
                <a:close/>
              </a:path>
              <a:path w="7591425" h="3150235">
                <a:moveTo>
                  <a:pt x="4033314" y="3022946"/>
                </a:moveTo>
                <a:lnTo>
                  <a:pt x="3943085" y="3022946"/>
                </a:lnTo>
                <a:lnTo>
                  <a:pt x="3937400" y="3028632"/>
                </a:lnTo>
                <a:lnTo>
                  <a:pt x="3937400" y="3042660"/>
                </a:lnTo>
                <a:lnTo>
                  <a:pt x="3943085" y="3048346"/>
                </a:lnTo>
                <a:lnTo>
                  <a:pt x="4033314" y="3048346"/>
                </a:lnTo>
                <a:lnTo>
                  <a:pt x="4039000" y="3042660"/>
                </a:lnTo>
                <a:lnTo>
                  <a:pt x="4039000" y="3028632"/>
                </a:lnTo>
                <a:lnTo>
                  <a:pt x="4033314" y="3022946"/>
                </a:lnTo>
                <a:close/>
              </a:path>
              <a:path w="7591425" h="3150235">
                <a:moveTo>
                  <a:pt x="3768873" y="3009874"/>
                </a:moveTo>
                <a:lnTo>
                  <a:pt x="3762235" y="3014412"/>
                </a:lnTo>
                <a:lnTo>
                  <a:pt x="3759640" y="3028198"/>
                </a:lnTo>
                <a:lnTo>
                  <a:pt x="3764177" y="3034837"/>
                </a:lnTo>
                <a:lnTo>
                  <a:pt x="3835601" y="3048273"/>
                </a:lnTo>
                <a:lnTo>
                  <a:pt x="3836388" y="3048346"/>
                </a:lnTo>
                <a:lnTo>
                  <a:pt x="3855514" y="3048346"/>
                </a:lnTo>
                <a:lnTo>
                  <a:pt x="3861200" y="3042660"/>
                </a:lnTo>
                <a:lnTo>
                  <a:pt x="3861200" y="3028632"/>
                </a:lnTo>
                <a:lnTo>
                  <a:pt x="3855514" y="3022946"/>
                </a:lnTo>
                <a:lnTo>
                  <a:pt x="3838359" y="3022946"/>
                </a:lnTo>
                <a:lnTo>
                  <a:pt x="3768873" y="3009874"/>
                </a:lnTo>
                <a:close/>
              </a:path>
              <a:path w="7591425" h="3150235">
                <a:moveTo>
                  <a:pt x="3594138" y="2977004"/>
                </a:moveTo>
                <a:lnTo>
                  <a:pt x="3587499" y="2981540"/>
                </a:lnTo>
                <a:lnTo>
                  <a:pt x="3584905" y="2995326"/>
                </a:lnTo>
                <a:lnTo>
                  <a:pt x="3589442" y="3001966"/>
                </a:lnTo>
                <a:lnTo>
                  <a:pt x="3678115" y="3018647"/>
                </a:lnTo>
                <a:lnTo>
                  <a:pt x="3684753" y="3014110"/>
                </a:lnTo>
                <a:lnTo>
                  <a:pt x="3687348" y="3000324"/>
                </a:lnTo>
                <a:lnTo>
                  <a:pt x="3682810" y="2993685"/>
                </a:lnTo>
                <a:lnTo>
                  <a:pt x="3594138" y="2977004"/>
                </a:lnTo>
                <a:close/>
              </a:path>
              <a:path w="7591425" h="3150235">
                <a:moveTo>
                  <a:pt x="3419403" y="2944133"/>
                </a:moveTo>
                <a:lnTo>
                  <a:pt x="3412764" y="2948669"/>
                </a:lnTo>
                <a:lnTo>
                  <a:pt x="3410170" y="2962456"/>
                </a:lnTo>
                <a:lnTo>
                  <a:pt x="3414707" y="2969094"/>
                </a:lnTo>
                <a:lnTo>
                  <a:pt x="3503380" y="2985776"/>
                </a:lnTo>
                <a:lnTo>
                  <a:pt x="3510019" y="2981239"/>
                </a:lnTo>
                <a:lnTo>
                  <a:pt x="3512612" y="2967452"/>
                </a:lnTo>
                <a:lnTo>
                  <a:pt x="3508076" y="2960814"/>
                </a:lnTo>
                <a:lnTo>
                  <a:pt x="3419403" y="2944133"/>
                </a:lnTo>
                <a:close/>
              </a:path>
              <a:path w="7591425" h="3150235">
                <a:moveTo>
                  <a:pt x="3244668" y="2911262"/>
                </a:moveTo>
                <a:lnTo>
                  <a:pt x="3238028" y="2915799"/>
                </a:lnTo>
                <a:lnTo>
                  <a:pt x="3235435" y="2929585"/>
                </a:lnTo>
                <a:lnTo>
                  <a:pt x="3239971" y="2936224"/>
                </a:lnTo>
                <a:lnTo>
                  <a:pt x="3328645" y="2952904"/>
                </a:lnTo>
                <a:lnTo>
                  <a:pt x="3335284" y="2948368"/>
                </a:lnTo>
                <a:lnTo>
                  <a:pt x="3337877" y="2934582"/>
                </a:lnTo>
                <a:lnTo>
                  <a:pt x="3333341" y="2927943"/>
                </a:lnTo>
                <a:lnTo>
                  <a:pt x="3244668" y="2911262"/>
                </a:lnTo>
                <a:close/>
              </a:path>
              <a:path w="7591425" h="3150235">
                <a:moveTo>
                  <a:pt x="3069932" y="2878391"/>
                </a:moveTo>
                <a:lnTo>
                  <a:pt x="3063294" y="2882927"/>
                </a:lnTo>
                <a:lnTo>
                  <a:pt x="3060700" y="2896715"/>
                </a:lnTo>
                <a:lnTo>
                  <a:pt x="3065237" y="2903353"/>
                </a:lnTo>
                <a:lnTo>
                  <a:pt x="3153910" y="2920034"/>
                </a:lnTo>
                <a:lnTo>
                  <a:pt x="3160549" y="2915498"/>
                </a:lnTo>
                <a:lnTo>
                  <a:pt x="3163142" y="2901711"/>
                </a:lnTo>
                <a:lnTo>
                  <a:pt x="3158605" y="2895072"/>
                </a:lnTo>
                <a:lnTo>
                  <a:pt x="3069932" y="2878391"/>
                </a:lnTo>
                <a:close/>
              </a:path>
              <a:path w="7591425" h="3150235">
                <a:moveTo>
                  <a:pt x="2895198" y="2845520"/>
                </a:moveTo>
                <a:lnTo>
                  <a:pt x="2888559" y="2850057"/>
                </a:lnTo>
                <a:lnTo>
                  <a:pt x="2885965" y="2863843"/>
                </a:lnTo>
                <a:lnTo>
                  <a:pt x="2890502" y="2870481"/>
                </a:lnTo>
                <a:lnTo>
                  <a:pt x="2979174" y="2887163"/>
                </a:lnTo>
                <a:lnTo>
                  <a:pt x="2985814" y="2882626"/>
                </a:lnTo>
                <a:lnTo>
                  <a:pt x="2988407" y="2868839"/>
                </a:lnTo>
                <a:lnTo>
                  <a:pt x="2983871" y="2862201"/>
                </a:lnTo>
                <a:lnTo>
                  <a:pt x="2895198" y="2845520"/>
                </a:lnTo>
                <a:close/>
              </a:path>
              <a:path w="7591425" h="3150235">
                <a:moveTo>
                  <a:pt x="2720463" y="2812649"/>
                </a:moveTo>
                <a:lnTo>
                  <a:pt x="2713823" y="2817186"/>
                </a:lnTo>
                <a:lnTo>
                  <a:pt x="2711230" y="2830972"/>
                </a:lnTo>
                <a:lnTo>
                  <a:pt x="2715768" y="2837611"/>
                </a:lnTo>
                <a:lnTo>
                  <a:pt x="2804440" y="2854291"/>
                </a:lnTo>
                <a:lnTo>
                  <a:pt x="2811078" y="2849755"/>
                </a:lnTo>
                <a:lnTo>
                  <a:pt x="2813672" y="2835969"/>
                </a:lnTo>
                <a:lnTo>
                  <a:pt x="2809135" y="2829330"/>
                </a:lnTo>
                <a:lnTo>
                  <a:pt x="2720463" y="2812649"/>
                </a:lnTo>
                <a:close/>
              </a:path>
              <a:path w="7591425" h="3150235">
                <a:moveTo>
                  <a:pt x="2543834" y="2781099"/>
                </a:moveTo>
                <a:lnTo>
                  <a:pt x="2537871" y="2786494"/>
                </a:lnTo>
                <a:lnTo>
                  <a:pt x="2537170" y="2800504"/>
                </a:lnTo>
                <a:lnTo>
                  <a:pt x="2542565" y="2806467"/>
                </a:lnTo>
                <a:lnTo>
                  <a:pt x="2553841" y="2807031"/>
                </a:lnTo>
                <a:lnTo>
                  <a:pt x="2629705" y="2821421"/>
                </a:lnTo>
                <a:lnTo>
                  <a:pt x="2636344" y="2816884"/>
                </a:lnTo>
                <a:lnTo>
                  <a:pt x="2638936" y="2803098"/>
                </a:lnTo>
                <a:lnTo>
                  <a:pt x="2634400" y="2796459"/>
                </a:lnTo>
                <a:lnTo>
                  <a:pt x="2555109" y="2781661"/>
                </a:lnTo>
                <a:lnTo>
                  <a:pt x="2543834" y="2781099"/>
                </a:lnTo>
                <a:close/>
              </a:path>
              <a:path w="7591425" h="3150235">
                <a:moveTo>
                  <a:pt x="2366255" y="2772219"/>
                </a:moveTo>
                <a:lnTo>
                  <a:pt x="2360292" y="2777614"/>
                </a:lnTo>
                <a:lnTo>
                  <a:pt x="2359592" y="2791625"/>
                </a:lnTo>
                <a:lnTo>
                  <a:pt x="2364987" y="2797587"/>
                </a:lnTo>
                <a:lnTo>
                  <a:pt x="2455103" y="2802093"/>
                </a:lnTo>
                <a:lnTo>
                  <a:pt x="2461065" y="2796698"/>
                </a:lnTo>
                <a:lnTo>
                  <a:pt x="2461766" y="2782688"/>
                </a:lnTo>
                <a:lnTo>
                  <a:pt x="2456371" y="2776725"/>
                </a:lnTo>
                <a:lnTo>
                  <a:pt x="2366255" y="2772219"/>
                </a:lnTo>
                <a:close/>
              </a:path>
              <a:path w="7591425" h="3150235">
                <a:moveTo>
                  <a:pt x="2188677" y="2763340"/>
                </a:moveTo>
                <a:lnTo>
                  <a:pt x="2182714" y="2768735"/>
                </a:lnTo>
                <a:lnTo>
                  <a:pt x="2182013" y="2782746"/>
                </a:lnTo>
                <a:lnTo>
                  <a:pt x="2187408" y="2788709"/>
                </a:lnTo>
                <a:lnTo>
                  <a:pt x="2277524" y="2793215"/>
                </a:lnTo>
                <a:lnTo>
                  <a:pt x="2283487" y="2787820"/>
                </a:lnTo>
                <a:lnTo>
                  <a:pt x="2284187" y="2773809"/>
                </a:lnTo>
                <a:lnTo>
                  <a:pt x="2278792" y="2767846"/>
                </a:lnTo>
                <a:lnTo>
                  <a:pt x="2188677" y="2763340"/>
                </a:lnTo>
                <a:close/>
              </a:path>
              <a:path w="7591425" h="3150235">
                <a:moveTo>
                  <a:pt x="2011099" y="2754462"/>
                </a:moveTo>
                <a:lnTo>
                  <a:pt x="2005136" y="2759857"/>
                </a:lnTo>
                <a:lnTo>
                  <a:pt x="2004435" y="2773867"/>
                </a:lnTo>
                <a:lnTo>
                  <a:pt x="2009830" y="2779830"/>
                </a:lnTo>
                <a:lnTo>
                  <a:pt x="2099946" y="2784336"/>
                </a:lnTo>
                <a:lnTo>
                  <a:pt x="2105908" y="2778941"/>
                </a:lnTo>
                <a:lnTo>
                  <a:pt x="2106609" y="2764930"/>
                </a:lnTo>
                <a:lnTo>
                  <a:pt x="2101215" y="2758968"/>
                </a:lnTo>
                <a:lnTo>
                  <a:pt x="2011099" y="2754462"/>
                </a:lnTo>
                <a:close/>
              </a:path>
              <a:path w="7591425" h="3150235">
                <a:moveTo>
                  <a:pt x="1833521" y="2745583"/>
                </a:moveTo>
                <a:lnTo>
                  <a:pt x="1827557" y="2750978"/>
                </a:lnTo>
                <a:lnTo>
                  <a:pt x="1826858" y="2764989"/>
                </a:lnTo>
                <a:lnTo>
                  <a:pt x="1832253" y="2770952"/>
                </a:lnTo>
                <a:lnTo>
                  <a:pt x="1922368" y="2775458"/>
                </a:lnTo>
                <a:lnTo>
                  <a:pt x="1928331" y="2770063"/>
                </a:lnTo>
                <a:lnTo>
                  <a:pt x="1929030" y="2756052"/>
                </a:lnTo>
                <a:lnTo>
                  <a:pt x="1923635" y="2750088"/>
                </a:lnTo>
                <a:lnTo>
                  <a:pt x="1833521" y="2745583"/>
                </a:lnTo>
                <a:close/>
              </a:path>
              <a:path w="7591425" h="3150235">
                <a:moveTo>
                  <a:pt x="1655942" y="2736703"/>
                </a:moveTo>
                <a:lnTo>
                  <a:pt x="1649980" y="2742098"/>
                </a:lnTo>
                <a:lnTo>
                  <a:pt x="1649279" y="2756109"/>
                </a:lnTo>
                <a:lnTo>
                  <a:pt x="1654674" y="2762072"/>
                </a:lnTo>
                <a:lnTo>
                  <a:pt x="1744789" y="2766578"/>
                </a:lnTo>
                <a:lnTo>
                  <a:pt x="1750753" y="2761183"/>
                </a:lnTo>
                <a:lnTo>
                  <a:pt x="1751453" y="2747172"/>
                </a:lnTo>
                <a:lnTo>
                  <a:pt x="1746058" y="2741209"/>
                </a:lnTo>
                <a:lnTo>
                  <a:pt x="1655942" y="2736703"/>
                </a:lnTo>
                <a:close/>
              </a:path>
              <a:path w="7591425" h="3150235">
                <a:moveTo>
                  <a:pt x="1478365" y="2727825"/>
                </a:moveTo>
                <a:lnTo>
                  <a:pt x="1472402" y="2733220"/>
                </a:lnTo>
                <a:lnTo>
                  <a:pt x="1471701" y="2747230"/>
                </a:lnTo>
                <a:lnTo>
                  <a:pt x="1477096" y="2753193"/>
                </a:lnTo>
                <a:lnTo>
                  <a:pt x="1567211" y="2757699"/>
                </a:lnTo>
                <a:lnTo>
                  <a:pt x="1573174" y="2752304"/>
                </a:lnTo>
                <a:lnTo>
                  <a:pt x="1573875" y="2738293"/>
                </a:lnTo>
                <a:lnTo>
                  <a:pt x="1568480" y="2732331"/>
                </a:lnTo>
                <a:lnTo>
                  <a:pt x="1478365" y="2727825"/>
                </a:lnTo>
                <a:close/>
              </a:path>
              <a:path w="7591425" h="3150235">
                <a:moveTo>
                  <a:pt x="1300787" y="2718946"/>
                </a:moveTo>
                <a:lnTo>
                  <a:pt x="1294823" y="2724341"/>
                </a:lnTo>
                <a:lnTo>
                  <a:pt x="1294123" y="2738351"/>
                </a:lnTo>
                <a:lnTo>
                  <a:pt x="1299518" y="2744315"/>
                </a:lnTo>
                <a:lnTo>
                  <a:pt x="1389633" y="2748821"/>
                </a:lnTo>
                <a:lnTo>
                  <a:pt x="1395596" y="2743426"/>
                </a:lnTo>
                <a:lnTo>
                  <a:pt x="1396296" y="2729415"/>
                </a:lnTo>
                <a:lnTo>
                  <a:pt x="1390902" y="2723451"/>
                </a:lnTo>
                <a:lnTo>
                  <a:pt x="1300787" y="2718946"/>
                </a:lnTo>
                <a:close/>
              </a:path>
              <a:path w="7591425" h="3150235">
                <a:moveTo>
                  <a:pt x="1220097" y="2577294"/>
                </a:moveTo>
                <a:lnTo>
                  <a:pt x="1216619" y="2577350"/>
                </a:lnTo>
                <a:lnTo>
                  <a:pt x="1207088" y="2581804"/>
                </a:lnTo>
                <a:lnTo>
                  <a:pt x="1204343" y="2589362"/>
                </a:lnTo>
                <a:lnTo>
                  <a:pt x="1242541" y="2671107"/>
                </a:lnTo>
                <a:lnTo>
                  <a:pt x="1250100" y="2673850"/>
                </a:lnTo>
                <a:lnTo>
                  <a:pt x="1262809" y="2667911"/>
                </a:lnTo>
                <a:lnTo>
                  <a:pt x="1265552" y="2660354"/>
                </a:lnTo>
                <a:lnTo>
                  <a:pt x="1228839" y="2581786"/>
                </a:lnTo>
                <a:lnTo>
                  <a:pt x="1226207" y="2579512"/>
                </a:lnTo>
                <a:lnTo>
                  <a:pt x="1220097" y="2577294"/>
                </a:lnTo>
                <a:close/>
              </a:path>
              <a:path w="7591425" h="3150235">
                <a:moveTo>
                  <a:pt x="1144826" y="2416213"/>
                </a:moveTo>
                <a:lnTo>
                  <a:pt x="1141347" y="2416270"/>
                </a:lnTo>
                <a:lnTo>
                  <a:pt x="1131816" y="2420724"/>
                </a:lnTo>
                <a:lnTo>
                  <a:pt x="1129071" y="2428281"/>
                </a:lnTo>
                <a:lnTo>
                  <a:pt x="1167269" y="2510025"/>
                </a:lnTo>
                <a:lnTo>
                  <a:pt x="1174828" y="2512769"/>
                </a:lnTo>
                <a:lnTo>
                  <a:pt x="1187537" y="2506831"/>
                </a:lnTo>
                <a:lnTo>
                  <a:pt x="1190282" y="2499272"/>
                </a:lnTo>
                <a:lnTo>
                  <a:pt x="1153568" y="2420706"/>
                </a:lnTo>
                <a:lnTo>
                  <a:pt x="1150936" y="2418431"/>
                </a:lnTo>
                <a:lnTo>
                  <a:pt x="1144826" y="2416213"/>
                </a:lnTo>
                <a:close/>
              </a:path>
              <a:path w="7591425" h="3150235">
                <a:moveTo>
                  <a:pt x="1069554" y="2255132"/>
                </a:moveTo>
                <a:lnTo>
                  <a:pt x="1066076" y="2255188"/>
                </a:lnTo>
                <a:lnTo>
                  <a:pt x="1056544" y="2259642"/>
                </a:lnTo>
                <a:lnTo>
                  <a:pt x="1053800" y="2267201"/>
                </a:lnTo>
                <a:lnTo>
                  <a:pt x="1091998" y="2348945"/>
                </a:lnTo>
                <a:lnTo>
                  <a:pt x="1099557" y="2351689"/>
                </a:lnTo>
                <a:lnTo>
                  <a:pt x="1112266" y="2345750"/>
                </a:lnTo>
                <a:lnTo>
                  <a:pt x="1115010" y="2338191"/>
                </a:lnTo>
                <a:lnTo>
                  <a:pt x="1078296" y="2259625"/>
                </a:lnTo>
                <a:lnTo>
                  <a:pt x="1075664" y="2257351"/>
                </a:lnTo>
                <a:lnTo>
                  <a:pt x="1069554" y="2255132"/>
                </a:lnTo>
                <a:close/>
              </a:path>
              <a:path w="7591425" h="3150235">
                <a:moveTo>
                  <a:pt x="994282" y="2094050"/>
                </a:moveTo>
                <a:lnTo>
                  <a:pt x="990804" y="2094108"/>
                </a:lnTo>
                <a:lnTo>
                  <a:pt x="981273" y="2098561"/>
                </a:lnTo>
                <a:lnTo>
                  <a:pt x="978528" y="2106119"/>
                </a:lnTo>
                <a:lnTo>
                  <a:pt x="1016726" y="2187864"/>
                </a:lnTo>
                <a:lnTo>
                  <a:pt x="1024285" y="2190607"/>
                </a:lnTo>
                <a:lnTo>
                  <a:pt x="1036994" y="2184669"/>
                </a:lnTo>
                <a:lnTo>
                  <a:pt x="1039738" y="2177111"/>
                </a:lnTo>
                <a:lnTo>
                  <a:pt x="1003025" y="2098544"/>
                </a:lnTo>
                <a:lnTo>
                  <a:pt x="1000392" y="2096269"/>
                </a:lnTo>
                <a:lnTo>
                  <a:pt x="994282" y="2094050"/>
                </a:lnTo>
                <a:close/>
              </a:path>
              <a:path w="7591425" h="3150235">
                <a:moveTo>
                  <a:pt x="919011" y="1932970"/>
                </a:moveTo>
                <a:lnTo>
                  <a:pt x="915534" y="1933027"/>
                </a:lnTo>
                <a:lnTo>
                  <a:pt x="906001" y="1937481"/>
                </a:lnTo>
                <a:lnTo>
                  <a:pt x="903258" y="1945039"/>
                </a:lnTo>
                <a:lnTo>
                  <a:pt x="941456" y="2026782"/>
                </a:lnTo>
                <a:lnTo>
                  <a:pt x="949013" y="2029527"/>
                </a:lnTo>
                <a:lnTo>
                  <a:pt x="961722" y="2023588"/>
                </a:lnTo>
                <a:lnTo>
                  <a:pt x="964467" y="2016029"/>
                </a:lnTo>
                <a:lnTo>
                  <a:pt x="927754" y="1937463"/>
                </a:lnTo>
                <a:lnTo>
                  <a:pt x="925122" y="1935189"/>
                </a:lnTo>
                <a:lnTo>
                  <a:pt x="919011" y="1932970"/>
                </a:lnTo>
                <a:close/>
              </a:path>
              <a:path w="7591425" h="3150235">
                <a:moveTo>
                  <a:pt x="843739" y="1771890"/>
                </a:moveTo>
                <a:lnTo>
                  <a:pt x="840262" y="1771945"/>
                </a:lnTo>
                <a:lnTo>
                  <a:pt x="830729" y="1776399"/>
                </a:lnTo>
                <a:lnTo>
                  <a:pt x="827986" y="1783958"/>
                </a:lnTo>
                <a:lnTo>
                  <a:pt x="866184" y="1865702"/>
                </a:lnTo>
                <a:lnTo>
                  <a:pt x="873742" y="1868446"/>
                </a:lnTo>
                <a:lnTo>
                  <a:pt x="886451" y="1862507"/>
                </a:lnTo>
                <a:lnTo>
                  <a:pt x="889195" y="1854949"/>
                </a:lnTo>
                <a:lnTo>
                  <a:pt x="852482" y="1776383"/>
                </a:lnTo>
                <a:lnTo>
                  <a:pt x="849850" y="1774107"/>
                </a:lnTo>
                <a:lnTo>
                  <a:pt x="843739" y="1771890"/>
                </a:lnTo>
                <a:close/>
              </a:path>
              <a:path w="7591425" h="3150235">
                <a:moveTo>
                  <a:pt x="768469" y="1610808"/>
                </a:moveTo>
                <a:lnTo>
                  <a:pt x="764990" y="1610865"/>
                </a:lnTo>
                <a:lnTo>
                  <a:pt x="755459" y="1615319"/>
                </a:lnTo>
                <a:lnTo>
                  <a:pt x="752715" y="1622877"/>
                </a:lnTo>
                <a:lnTo>
                  <a:pt x="790912" y="1704620"/>
                </a:lnTo>
                <a:lnTo>
                  <a:pt x="798470" y="1707365"/>
                </a:lnTo>
                <a:lnTo>
                  <a:pt x="811180" y="1701426"/>
                </a:lnTo>
                <a:lnTo>
                  <a:pt x="813923" y="1693867"/>
                </a:lnTo>
                <a:lnTo>
                  <a:pt x="777210" y="1615301"/>
                </a:lnTo>
                <a:lnTo>
                  <a:pt x="774579" y="1613027"/>
                </a:lnTo>
                <a:lnTo>
                  <a:pt x="768469" y="1610808"/>
                </a:lnTo>
                <a:close/>
              </a:path>
              <a:path w="7591425" h="3150235">
                <a:moveTo>
                  <a:pt x="693197" y="1449727"/>
                </a:moveTo>
                <a:lnTo>
                  <a:pt x="689719" y="1449783"/>
                </a:lnTo>
                <a:lnTo>
                  <a:pt x="680187" y="1454238"/>
                </a:lnTo>
                <a:lnTo>
                  <a:pt x="677443" y="1461796"/>
                </a:lnTo>
                <a:lnTo>
                  <a:pt x="715641" y="1543540"/>
                </a:lnTo>
                <a:lnTo>
                  <a:pt x="723200" y="1546284"/>
                </a:lnTo>
                <a:lnTo>
                  <a:pt x="735909" y="1540346"/>
                </a:lnTo>
                <a:lnTo>
                  <a:pt x="738652" y="1532787"/>
                </a:lnTo>
                <a:lnTo>
                  <a:pt x="701939" y="1454221"/>
                </a:lnTo>
                <a:lnTo>
                  <a:pt x="699307" y="1451946"/>
                </a:lnTo>
                <a:lnTo>
                  <a:pt x="693197" y="1449727"/>
                </a:lnTo>
                <a:close/>
              </a:path>
              <a:path w="7591425" h="3150235">
                <a:moveTo>
                  <a:pt x="617926" y="1288647"/>
                </a:moveTo>
                <a:lnTo>
                  <a:pt x="614447" y="1288703"/>
                </a:lnTo>
                <a:lnTo>
                  <a:pt x="604916" y="1293157"/>
                </a:lnTo>
                <a:lnTo>
                  <a:pt x="602171" y="1300716"/>
                </a:lnTo>
                <a:lnTo>
                  <a:pt x="640369" y="1382459"/>
                </a:lnTo>
                <a:lnTo>
                  <a:pt x="647928" y="1385204"/>
                </a:lnTo>
                <a:lnTo>
                  <a:pt x="660637" y="1379264"/>
                </a:lnTo>
                <a:lnTo>
                  <a:pt x="663381" y="1371706"/>
                </a:lnTo>
                <a:lnTo>
                  <a:pt x="626667" y="1293140"/>
                </a:lnTo>
                <a:lnTo>
                  <a:pt x="624036" y="1290866"/>
                </a:lnTo>
                <a:lnTo>
                  <a:pt x="617926" y="1288647"/>
                </a:lnTo>
                <a:close/>
              </a:path>
              <a:path w="7591425" h="3150235">
                <a:moveTo>
                  <a:pt x="542654" y="1127565"/>
                </a:moveTo>
                <a:lnTo>
                  <a:pt x="539175" y="1127622"/>
                </a:lnTo>
                <a:lnTo>
                  <a:pt x="529644" y="1132076"/>
                </a:lnTo>
                <a:lnTo>
                  <a:pt x="526900" y="1139634"/>
                </a:lnTo>
                <a:lnTo>
                  <a:pt x="565097" y="1221379"/>
                </a:lnTo>
                <a:lnTo>
                  <a:pt x="572656" y="1224122"/>
                </a:lnTo>
                <a:lnTo>
                  <a:pt x="585365" y="1218184"/>
                </a:lnTo>
                <a:lnTo>
                  <a:pt x="588110" y="1210624"/>
                </a:lnTo>
                <a:lnTo>
                  <a:pt x="551397" y="1132058"/>
                </a:lnTo>
                <a:lnTo>
                  <a:pt x="548764" y="1129784"/>
                </a:lnTo>
                <a:lnTo>
                  <a:pt x="542654" y="1127565"/>
                </a:lnTo>
                <a:close/>
              </a:path>
              <a:path w="7591425" h="3150235">
                <a:moveTo>
                  <a:pt x="467382" y="966485"/>
                </a:moveTo>
                <a:lnTo>
                  <a:pt x="463905" y="966541"/>
                </a:lnTo>
                <a:lnTo>
                  <a:pt x="454372" y="970995"/>
                </a:lnTo>
                <a:lnTo>
                  <a:pt x="451628" y="978554"/>
                </a:lnTo>
                <a:lnTo>
                  <a:pt x="489827" y="1060297"/>
                </a:lnTo>
                <a:lnTo>
                  <a:pt x="497385" y="1063042"/>
                </a:lnTo>
                <a:lnTo>
                  <a:pt x="510094" y="1057103"/>
                </a:lnTo>
                <a:lnTo>
                  <a:pt x="512838" y="1049544"/>
                </a:lnTo>
                <a:lnTo>
                  <a:pt x="476125" y="970978"/>
                </a:lnTo>
                <a:lnTo>
                  <a:pt x="473492" y="968703"/>
                </a:lnTo>
                <a:lnTo>
                  <a:pt x="467382" y="966485"/>
                </a:lnTo>
                <a:close/>
              </a:path>
              <a:path w="7591425" h="3150235">
                <a:moveTo>
                  <a:pt x="392111" y="805404"/>
                </a:moveTo>
                <a:lnTo>
                  <a:pt x="388633" y="805460"/>
                </a:lnTo>
                <a:lnTo>
                  <a:pt x="379101" y="809914"/>
                </a:lnTo>
                <a:lnTo>
                  <a:pt x="376358" y="817473"/>
                </a:lnTo>
                <a:lnTo>
                  <a:pt x="414555" y="899217"/>
                </a:lnTo>
                <a:lnTo>
                  <a:pt x="422113" y="901961"/>
                </a:lnTo>
                <a:lnTo>
                  <a:pt x="434822" y="896021"/>
                </a:lnTo>
                <a:lnTo>
                  <a:pt x="437567" y="888464"/>
                </a:lnTo>
                <a:lnTo>
                  <a:pt x="400853" y="809896"/>
                </a:lnTo>
                <a:lnTo>
                  <a:pt x="398222" y="807622"/>
                </a:lnTo>
                <a:lnTo>
                  <a:pt x="392111" y="805404"/>
                </a:lnTo>
                <a:close/>
              </a:path>
              <a:path w="7591425" h="3150235">
                <a:moveTo>
                  <a:pt x="316840" y="644323"/>
                </a:moveTo>
                <a:lnTo>
                  <a:pt x="313362" y="644380"/>
                </a:lnTo>
                <a:lnTo>
                  <a:pt x="303829" y="648834"/>
                </a:lnTo>
                <a:lnTo>
                  <a:pt x="301086" y="656391"/>
                </a:lnTo>
                <a:lnTo>
                  <a:pt x="339284" y="738135"/>
                </a:lnTo>
                <a:lnTo>
                  <a:pt x="346842" y="740879"/>
                </a:lnTo>
                <a:lnTo>
                  <a:pt x="359550" y="734941"/>
                </a:lnTo>
                <a:lnTo>
                  <a:pt x="362295" y="727382"/>
                </a:lnTo>
                <a:lnTo>
                  <a:pt x="325582" y="648816"/>
                </a:lnTo>
                <a:lnTo>
                  <a:pt x="322950" y="646541"/>
                </a:lnTo>
                <a:lnTo>
                  <a:pt x="316840" y="644323"/>
                </a:lnTo>
                <a:close/>
              </a:path>
              <a:path w="7591425" h="3150235">
                <a:moveTo>
                  <a:pt x="241569" y="483242"/>
                </a:moveTo>
                <a:lnTo>
                  <a:pt x="238090" y="483298"/>
                </a:lnTo>
                <a:lnTo>
                  <a:pt x="228559" y="487752"/>
                </a:lnTo>
                <a:lnTo>
                  <a:pt x="225814" y="495311"/>
                </a:lnTo>
                <a:lnTo>
                  <a:pt x="264012" y="577054"/>
                </a:lnTo>
                <a:lnTo>
                  <a:pt x="271571" y="579799"/>
                </a:lnTo>
                <a:lnTo>
                  <a:pt x="284280" y="573860"/>
                </a:lnTo>
                <a:lnTo>
                  <a:pt x="287023" y="566301"/>
                </a:lnTo>
                <a:lnTo>
                  <a:pt x="250310" y="487735"/>
                </a:lnTo>
                <a:lnTo>
                  <a:pt x="247679" y="485461"/>
                </a:lnTo>
                <a:lnTo>
                  <a:pt x="241569" y="483242"/>
                </a:lnTo>
                <a:close/>
              </a:path>
              <a:path w="7591425" h="3150235">
                <a:moveTo>
                  <a:pt x="166297" y="322162"/>
                </a:moveTo>
                <a:lnTo>
                  <a:pt x="162819" y="322218"/>
                </a:lnTo>
                <a:lnTo>
                  <a:pt x="153287" y="326671"/>
                </a:lnTo>
                <a:lnTo>
                  <a:pt x="150543" y="334230"/>
                </a:lnTo>
                <a:lnTo>
                  <a:pt x="188741" y="415974"/>
                </a:lnTo>
                <a:lnTo>
                  <a:pt x="196300" y="418719"/>
                </a:lnTo>
                <a:lnTo>
                  <a:pt x="209008" y="412779"/>
                </a:lnTo>
                <a:lnTo>
                  <a:pt x="211752" y="405221"/>
                </a:lnTo>
                <a:lnTo>
                  <a:pt x="175039" y="326654"/>
                </a:lnTo>
                <a:lnTo>
                  <a:pt x="172407" y="324379"/>
                </a:lnTo>
                <a:lnTo>
                  <a:pt x="166297" y="322162"/>
                </a:lnTo>
                <a:close/>
              </a:path>
              <a:path w="7591425" h="3150235">
                <a:moveTo>
                  <a:pt x="91025" y="161080"/>
                </a:moveTo>
                <a:lnTo>
                  <a:pt x="87547" y="161137"/>
                </a:lnTo>
                <a:lnTo>
                  <a:pt x="78016" y="165591"/>
                </a:lnTo>
                <a:lnTo>
                  <a:pt x="75271" y="173149"/>
                </a:lnTo>
                <a:lnTo>
                  <a:pt x="113469" y="254892"/>
                </a:lnTo>
                <a:lnTo>
                  <a:pt x="121028" y="257637"/>
                </a:lnTo>
                <a:lnTo>
                  <a:pt x="133737" y="251698"/>
                </a:lnTo>
                <a:lnTo>
                  <a:pt x="136481" y="244140"/>
                </a:lnTo>
                <a:lnTo>
                  <a:pt x="99768" y="165573"/>
                </a:lnTo>
                <a:lnTo>
                  <a:pt x="97135" y="163299"/>
                </a:lnTo>
                <a:lnTo>
                  <a:pt x="91025" y="161080"/>
                </a:lnTo>
                <a:close/>
              </a:path>
              <a:path w="7591425" h="3150235">
                <a:moveTo>
                  <a:pt x="15754" y="0"/>
                </a:moveTo>
                <a:lnTo>
                  <a:pt x="12275" y="55"/>
                </a:lnTo>
                <a:lnTo>
                  <a:pt x="2744" y="4511"/>
                </a:lnTo>
                <a:lnTo>
                  <a:pt x="0" y="12068"/>
                </a:lnTo>
                <a:lnTo>
                  <a:pt x="38199" y="93812"/>
                </a:lnTo>
                <a:lnTo>
                  <a:pt x="45756" y="96556"/>
                </a:lnTo>
                <a:lnTo>
                  <a:pt x="58465" y="90618"/>
                </a:lnTo>
                <a:lnTo>
                  <a:pt x="61210" y="83059"/>
                </a:lnTo>
                <a:lnTo>
                  <a:pt x="24497" y="4493"/>
                </a:lnTo>
                <a:lnTo>
                  <a:pt x="21864" y="2218"/>
                </a:lnTo>
                <a:lnTo>
                  <a:pt x="1575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0548" y="1951232"/>
            <a:ext cx="165516" cy="165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33749" y="4675882"/>
            <a:ext cx="165515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06947" y="4739541"/>
            <a:ext cx="165516" cy="165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0147" y="4968718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53349" y="4968718"/>
            <a:ext cx="165516" cy="165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26550" y="5070574"/>
            <a:ext cx="165516" cy="165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899750" y="5070574"/>
            <a:ext cx="165516" cy="16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31042" y="4341899"/>
            <a:ext cx="433524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57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52732" y="3203496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26628" y="2545378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00526" y="1229141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774421" y="893082"/>
            <a:ext cx="434798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b="1" spc="-15" dirty="0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r>
              <a:rPr sz="1804" b="1" spc="2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1844478" y="5360783"/>
          <a:ext cx="8638028" cy="559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4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9930">
                <a:tc>
                  <a:txBody>
                    <a:bodyPr/>
                    <a:lstStyle/>
                    <a:p>
                      <a:pPr marR="118745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ILSVRC'10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pPr marR="120014" algn="ctr">
                        <a:lnSpc>
                          <a:spcPts val="2075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ResNet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GoogleNet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075"/>
                        </a:lnSpc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VGG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075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AlexNet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3703440" y="6021661"/>
            <a:ext cx="4826703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ImageNet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Classification </a:t>
            </a:r>
            <a:r>
              <a:rPr sz="2406" spc="5" dirty="0">
                <a:solidFill>
                  <a:srgbClr val="595959"/>
                </a:solidFill>
                <a:latin typeface="Calibri"/>
                <a:cs typeface="Calibri"/>
              </a:rPr>
              <a:t>top-5 </a:t>
            </a:r>
            <a:r>
              <a:rPr sz="2406" spc="-10" dirty="0">
                <a:solidFill>
                  <a:srgbClr val="595959"/>
                </a:solidFill>
                <a:latin typeface="Calibri"/>
                <a:cs typeface="Calibri"/>
              </a:rPr>
              <a:t>error</a:t>
            </a:r>
            <a:r>
              <a:rPr sz="2406" spc="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5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3546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82" y="0"/>
                </a:moveTo>
                <a:lnTo>
                  <a:pt x="29218" y="0"/>
                </a:lnTo>
                <a:lnTo>
                  <a:pt x="17845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5" y="366003"/>
                </a:lnTo>
                <a:lnTo>
                  <a:pt x="29218" y="368300"/>
                </a:lnTo>
                <a:lnTo>
                  <a:pt x="1799582" y="368300"/>
                </a:lnTo>
                <a:lnTo>
                  <a:pt x="1810955" y="366003"/>
                </a:lnTo>
                <a:lnTo>
                  <a:pt x="1820242" y="359742"/>
                </a:lnTo>
                <a:lnTo>
                  <a:pt x="1826503" y="350455"/>
                </a:lnTo>
                <a:lnTo>
                  <a:pt x="1828800" y="339082"/>
                </a:lnTo>
                <a:lnTo>
                  <a:pt x="1828800" y="29217"/>
                </a:lnTo>
                <a:lnTo>
                  <a:pt x="1826503" y="17844"/>
                </a:lnTo>
                <a:lnTo>
                  <a:pt x="1820242" y="8557"/>
                </a:lnTo>
                <a:lnTo>
                  <a:pt x="1810955" y="2296"/>
                </a:lnTo>
                <a:lnTo>
                  <a:pt x="17995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435465" y="4424461"/>
            <a:ext cx="1833409" cy="369228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7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2" y="0"/>
                </a:lnTo>
                <a:lnTo>
                  <a:pt x="1810955" y="2296"/>
                </a:lnTo>
                <a:lnTo>
                  <a:pt x="1820242" y="8557"/>
                </a:lnTo>
                <a:lnTo>
                  <a:pt x="1826503" y="17845"/>
                </a:lnTo>
                <a:lnTo>
                  <a:pt x="1828800" y="29217"/>
                </a:lnTo>
                <a:lnTo>
                  <a:pt x="1828800" y="339082"/>
                </a:lnTo>
                <a:lnTo>
                  <a:pt x="1826503" y="350454"/>
                </a:lnTo>
                <a:lnTo>
                  <a:pt x="1820242" y="359742"/>
                </a:lnTo>
                <a:lnTo>
                  <a:pt x="1810955" y="366003"/>
                </a:lnTo>
                <a:lnTo>
                  <a:pt x="1799582" y="368300"/>
                </a:lnTo>
                <a:lnTo>
                  <a:pt x="29218" y="368300"/>
                </a:lnTo>
                <a:lnTo>
                  <a:pt x="17845" y="366003"/>
                </a:lnTo>
                <a:lnTo>
                  <a:pt x="8557" y="359742"/>
                </a:lnTo>
                <a:lnTo>
                  <a:pt x="2296" y="350454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76199" y="4442368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85669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856697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52850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2302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23028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58631" y="3442503"/>
            <a:ext cx="853681" cy="670858"/>
          </a:xfrm>
          <a:prstGeom prst="rect">
            <a:avLst/>
          </a:prstGeom>
        </p:spPr>
        <p:txBody>
          <a:bodyPr vert="horz" wrap="square" lIns="0" tIns="63660" rIns="0" bIns="0" rtlCol="0">
            <a:spAutoFit/>
          </a:bodyPr>
          <a:lstStyle/>
          <a:p>
            <a:pPr algn="ctr" defTabSz="916712">
              <a:spcBef>
                <a:spcPts val="501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8912" algn="ctr" defTabSz="916712">
              <a:spcBef>
                <a:spcPts val="401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7.3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3709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037096" y="3482293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1197" y="3352887"/>
            <a:ext cx="853681" cy="851263"/>
          </a:xfrm>
          <a:prstGeom prst="rect">
            <a:avLst/>
          </a:prstGeom>
        </p:spPr>
        <p:txBody>
          <a:bodyPr vert="horz" wrap="square" lIns="0" tIns="153420" rIns="0" bIns="0" rtlCol="0">
            <a:spAutoFit/>
          </a:bodyPr>
          <a:lstStyle/>
          <a:p>
            <a:pPr algn="ctr" defTabSz="916712">
              <a:spcBef>
                <a:spcPts val="1208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  <a:p>
            <a:pPr marL="35650" algn="ctr" defTabSz="916712">
              <a:spcBef>
                <a:spcPts val="1107"/>
              </a:spcBef>
            </a:pPr>
            <a:r>
              <a:rPr sz="1804" b="1" dirty="0">
                <a:solidFill>
                  <a:srgbClr val="404040"/>
                </a:solidFill>
                <a:latin typeface="Calibri"/>
                <a:cs typeface="Calibri"/>
              </a:rPr>
              <a:t>6.7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85648" y="1419709"/>
            <a:ext cx="1527840" cy="458352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2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49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49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2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78085" y="1416321"/>
            <a:ext cx="131903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b="1" spc="-15" dirty="0">
                <a:solidFill>
                  <a:srgbClr val="C00000"/>
                </a:solidFill>
                <a:latin typeface="Calibri"/>
                <a:cs typeface="Calibri"/>
              </a:rPr>
              <a:t>152</a:t>
            </a:r>
            <a:r>
              <a:rPr sz="2406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b="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59622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82" y="0"/>
                </a:moveTo>
                <a:lnTo>
                  <a:pt x="29217" y="0"/>
                </a:lnTo>
                <a:lnTo>
                  <a:pt x="17844" y="2296"/>
                </a:lnTo>
                <a:lnTo>
                  <a:pt x="8557" y="8557"/>
                </a:lnTo>
                <a:lnTo>
                  <a:pt x="2296" y="17844"/>
                </a:lnTo>
                <a:lnTo>
                  <a:pt x="0" y="29217"/>
                </a:lnTo>
                <a:lnTo>
                  <a:pt x="0" y="339082"/>
                </a:lnTo>
                <a:lnTo>
                  <a:pt x="2296" y="350455"/>
                </a:lnTo>
                <a:lnTo>
                  <a:pt x="8557" y="359742"/>
                </a:lnTo>
                <a:lnTo>
                  <a:pt x="17844" y="366003"/>
                </a:lnTo>
                <a:lnTo>
                  <a:pt x="29217" y="368300"/>
                </a:lnTo>
                <a:lnTo>
                  <a:pt x="1113782" y="368300"/>
                </a:lnTo>
                <a:lnTo>
                  <a:pt x="1125155" y="366003"/>
                </a:lnTo>
                <a:lnTo>
                  <a:pt x="1134442" y="359742"/>
                </a:lnTo>
                <a:lnTo>
                  <a:pt x="1140703" y="350455"/>
                </a:lnTo>
                <a:lnTo>
                  <a:pt x="1143000" y="339082"/>
                </a:lnTo>
                <a:lnTo>
                  <a:pt x="1143000" y="29217"/>
                </a:lnTo>
                <a:lnTo>
                  <a:pt x="1140703" y="17844"/>
                </a:lnTo>
                <a:lnTo>
                  <a:pt x="1134442" y="8557"/>
                </a:lnTo>
                <a:lnTo>
                  <a:pt x="1125155" y="2296"/>
                </a:lnTo>
                <a:lnTo>
                  <a:pt x="1113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596228" y="4424461"/>
            <a:ext cx="1145881" cy="369228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2" y="0"/>
                </a:lnTo>
                <a:lnTo>
                  <a:pt x="1125155" y="2296"/>
                </a:lnTo>
                <a:lnTo>
                  <a:pt x="1134442" y="8557"/>
                </a:lnTo>
                <a:lnTo>
                  <a:pt x="1140703" y="17844"/>
                </a:lnTo>
                <a:lnTo>
                  <a:pt x="1143000" y="29217"/>
                </a:lnTo>
                <a:lnTo>
                  <a:pt x="1143000" y="339082"/>
                </a:lnTo>
                <a:lnTo>
                  <a:pt x="1140703" y="350455"/>
                </a:lnTo>
                <a:lnTo>
                  <a:pt x="1134442" y="359742"/>
                </a:lnTo>
                <a:lnTo>
                  <a:pt x="1125155" y="366003"/>
                </a:lnTo>
                <a:lnTo>
                  <a:pt x="1113782" y="368300"/>
                </a:lnTo>
                <a:lnTo>
                  <a:pt x="29217" y="368300"/>
                </a:lnTo>
                <a:lnTo>
                  <a:pt x="17844" y="366003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85771" y="4442368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40820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909776" y="3749665"/>
            <a:ext cx="496548" cy="1101319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50"/>
                </a:lnTo>
                <a:lnTo>
                  <a:pt x="0" y="109855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09776" y="3749665"/>
            <a:ext cx="496548" cy="1101319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09777" y="3749665"/>
            <a:ext cx="0" cy="1101319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5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17427" y="2069040"/>
            <a:ext cx="496548" cy="2781943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  <a:lnTo>
                  <a:pt x="0" y="277495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17427" y="2069040"/>
            <a:ext cx="496548" cy="2781943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17426" y="2069040"/>
            <a:ext cx="0" cy="2781943"/>
          </a:xfrm>
          <a:custGeom>
            <a:avLst/>
            <a:gdLst/>
            <a:ahLst/>
            <a:cxnLst/>
            <a:rect l="l" t="t" r="r" b="b"/>
            <a:pathLst>
              <a:path h="2774950">
                <a:moveTo>
                  <a:pt x="0" y="277495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3237" y="2973013"/>
            <a:ext cx="496548" cy="1877971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495300" y="0"/>
                </a:moveTo>
                <a:lnTo>
                  <a:pt x="0" y="0"/>
                </a:lnTo>
                <a:lnTo>
                  <a:pt x="0" y="1873250"/>
                </a:lnTo>
                <a:lnTo>
                  <a:pt x="495300" y="1873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43966" y="2718373"/>
            <a:ext cx="496548" cy="2132611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495300" y="0"/>
                </a:moveTo>
                <a:lnTo>
                  <a:pt x="0" y="0"/>
                </a:lnTo>
                <a:lnTo>
                  <a:pt x="0" y="2127250"/>
                </a:lnTo>
                <a:lnTo>
                  <a:pt x="495300" y="2127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83237" y="2973013"/>
            <a:ext cx="496548" cy="1877971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0" y="0"/>
                </a:moveTo>
                <a:lnTo>
                  <a:pt x="495300" y="0"/>
                </a:lnTo>
                <a:lnTo>
                  <a:pt x="495300" y="1873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83237" y="2973013"/>
            <a:ext cx="0" cy="1877971"/>
          </a:xfrm>
          <a:custGeom>
            <a:avLst/>
            <a:gdLst/>
            <a:ahLst/>
            <a:cxnLst/>
            <a:rect l="l" t="t" r="r" b="b"/>
            <a:pathLst>
              <a:path h="1873250">
                <a:moveTo>
                  <a:pt x="0" y="1873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43966" y="2718373"/>
            <a:ext cx="496548" cy="2132611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0" y="0"/>
                </a:moveTo>
                <a:lnTo>
                  <a:pt x="495300" y="0"/>
                </a:lnTo>
                <a:lnTo>
                  <a:pt x="495300" y="2127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43965" y="2718373"/>
            <a:ext cx="0" cy="2132611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71320" y="4857349"/>
            <a:ext cx="7881110" cy="0"/>
          </a:xfrm>
          <a:custGeom>
            <a:avLst/>
            <a:gdLst/>
            <a:ahLst/>
            <a:cxnLst/>
            <a:rect l="l" t="t" r="r" b="b"/>
            <a:pathLst>
              <a:path w="7861300">
                <a:moveTo>
                  <a:pt x="0" y="0"/>
                </a:moveTo>
                <a:lnTo>
                  <a:pt x="7861300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44737" y="1107368"/>
            <a:ext cx="5935660" cy="3642627"/>
          </a:xfrm>
          <a:custGeom>
            <a:avLst/>
            <a:gdLst/>
            <a:ahLst/>
            <a:cxnLst/>
            <a:rect l="l" t="t" r="r" b="b"/>
            <a:pathLst>
              <a:path w="5920740" h="3633470">
                <a:moveTo>
                  <a:pt x="95013" y="3599770"/>
                </a:moveTo>
                <a:lnTo>
                  <a:pt x="5151" y="3607887"/>
                </a:lnTo>
                <a:lnTo>
                  <a:pt x="0" y="3614061"/>
                </a:lnTo>
                <a:lnTo>
                  <a:pt x="1261" y="3628033"/>
                </a:lnTo>
                <a:lnTo>
                  <a:pt x="7435" y="3633184"/>
                </a:lnTo>
                <a:lnTo>
                  <a:pt x="97298" y="3625067"/>
                </a:lnTo>
                <a:lnTo>
                  <a:pt x="102449" y="3618892"/>
                </a:lnTo>
                <a:lnTo>
                  <a:pt x="101188" y="3604922"/>
                </a:lnTo>
                <a:lnTo>
                  <a:pt x="95013" y="3599770"/>
                </a:lnTo>
                <a:close/>
              </a:path>
              <a:path w="5920740" h="3633470">
                <a:moveTo>
                  <a:pt x="272092" y="3583776"/>
                </a:moveTo>
                <a:lnTo>
                  <a:pt x="182231" y="3591894"/>
                </a:lnTo>
                <a:lnTo>
                  <a:pt x="177078" y="3598067"/>
                </a:lnTo>
                <a:lnTo>
                  <a:pt x="178341" y="3612038"/>
                </a:lnTo>
                <a:lnTo>
                  <a:pt x="184515" y="3617189"/>
                </a:lnTo>
                <a:lnTo>
                  <a:pt x="274377" y="3609073"/>
                </a:lnTo>
                <a:lnTo>
                  <a:pt x="279528" y="3602898"/>
                </a:lnTo>
                <a:lnTo>
                  <a:pt x="278267" y="3588928"/>
                </a:lnTo>
                <a:lnTo>
                  <a:pt x="272092" y="3583776"/>
                </a:lnTo>
                <a:close/>
              </a:path>
              <a:path w="5920740" h="3633470">
                <a:moveTo>
                  <a:pt x="449171" y="3567781"/>
                </a:moveTo>
                <a:lnTo>
                  <a:pt x="359309" y="3575899"/>
                </a:lnTo>
                <a:lnTo>
                  <a:pt x="354158" y="3582073"/>
                </a:lnTo>
                <a:lnTo>
                  <a:pt x="355419" y="3596044"/>
                </a:lnTo>
                <a:lnTo>
                  <a:pt x="361594" y="3601196"/>
                </a:lnTo>
                <a:lnTo>
                  <a:pt x="451457" y="3593078"/>
                </a:lnTo>
                <a:lnTo>
                  <a:pt x="456608" y="3586905"/>
                </a:lnTo>
                <a:lnTo>
                  <a:pt x="455345" y="3572934"/>
                </a:lnTo>
                <a:lnTo>
                  <a:pt x="449171" y="3567781"/>
                </a:lnTo>
                <a:close/>
              </a:path>
              <a:path w="5920740" h="3633470">
                <a:moveTo>
                  <a:pt x="626250" y="3551788"/>
                </a:moveTo>
                <a:lnTo>
                  <a:pt x="536388" y="3559905"/>
                </a:lnTo>
                <a:lnTo>
                  <a:pt x="531237" y="3566078"/>
                </a:lnTo>
                <a:lnTo>
                  <a:pt x="532499" y="3580049"/>
                </a:lnTo>
                <a:lnTo>
                  <a:pt x="538673" y="3585202"/>
                </a:lnTo>
                <a:lnTo>
                  <a:pt x="628535" y="3577085"/>
                </a:lnTo>
                <a:lnTo>
                  <a:pt x="633686" y="3570911"/>
                </a:lnTo>
                <a:lnTo>
                  <a:pt x="632425" y="3556939"/>
                </a:lnTo>
                <a:lnTo>
                  <a:pt x="626250" y="3551788"/>
                </a:lnTo>
                <a:close/>
              </a:path>
              <a:path w="5920740" h="3633470">
                <a:moveTo>
                  <a:pt x="803329" y="3535794"/>
                </a:moveTo>
                <a:lnTo>
                  <a:pt x="713468" y="3543910"/>
                </a:lnTo>
                <a:lnTo>
                  <a:pt x="708315" y="3550085"/>
                </a:lnTo>
                <a:lnTo>
                  <a:pt x="709578" y="3564055"/>
                </a:lnTo>
                <a:lnTo>
                  <a:pt x="715752" y="3569208"/>
                </a:lnTo>
                <a:lnTo>
                  <a:pt x="805614" y="3561091"/>
                </a:lnTo>
                <a:lnTo>
                  <a:pt x="810766" y="3554916"/>
                </a:lnTo>
                <a:lnTo>
                  <a:pt x="809504" y="3540945"/>
                </a:lnTo>
                <a:lnTo>
                  <a:pt x="803329" y="3535794"/>
                </a:lnTo>
                <a:close/>
              </a:path>
              <a:path w="5920740" h="3633470">
                <a:moveTo>
                  <a:pt x="980409" y="3519799"/>
                </a:moveTo>
                <a:lnTo>
                  <a:pt x="890546" y="3527916"/>
                </a:lnTo>
                <a:lnTo>
                  <a:pt x="885395" y="3534091"/>
                </a:lnTo>
                <a:lnTo>
                  <a:pt x="886656" y="3548061"/>
                </a:lnTo>
                <a:lnTo>
                  <a:pt x="892831" y="3553213"/>
                </a:lnTo>
                <a:lnTo>
                  <a:pt x="982694" y="3545097"/>
                </a:lnTo>
                <a:lnTo>
                  <a:pt x="987845" y="3538922"/>
                </a:lnTo>
                <a:lnTo>
                  <a:pt x="986584" y="3524951"/>
                </a:lnTo>
                <a:lnTo>
                  <a:pt x="980409" y="3519799"/>
                </a:lnTo>
                <a:close/>
              </a:path>
              <a:path w="5920740" h="3633470">
                <a:moveTo>
                  <a:pt x="1157488" y="3503805"/>
                </a:moveTo>
                <a:lnTo>
                  <a:pt x="1067625" y="3511922"/>
                </a:lnTo>
                <a:lnTo>
                  <a:pt x="1062474" y="3518096"/>
                </a:lnTo>
                <a:lnTo>
                  <a:pt x="1063736" y="3532068"/>
                </a:lnTo>
                <a:lnTo>
                  <a:pt x="1069911" y="3537219"/>
                </a:lnTo>
                <a:lnTo>
                  <a:pt x="1159772" y="3529102"/>
                </a:lnTo>
                <a:lnTo>
                  <a:pt x="1164925" y="3522927"/>
                </a:lnTo>
                <a:lnTo>
                  <a:pt x="1163662" y="3508956"/>
                </a:lnTo>
                <a:lnTo>
                  <a:pt x="1157488" y="3503805"/>
                </a:lnTo>
                <a:close/>
              </a:path>
              <a:path w="5920740" h="3633470">
                <a:moveTo>
                  <a:pt x="1334568" y="3487811"/>
                </a:moveTo>
                <a:lnTo>
                  <a:pt x="1244705" y="3495927"/>
                </a:lnTo>
                <a:lnTo>
                  <a:pt x="1239554" y="3502102"/>
                </a:lnTo>
                <a:lnTo>
                  <a:pt x="1240815" y="3516073"/>
                </a:lnTo>
                <a:lnTo>
                  <a:pt x="1246990" y="3521224"/>
                </a:lnTo>
                <a:lnTo>
                  <a:pt x="1336852" y="3513108"/>
                </a:lnTo>
                <a:lnTo>
                  <a:pt x="1342003" y="3506933"/>
                </a:lnTo>
                <a:lnTo>
                  <a:pt x="1340741" y="3492962"/>
                </a:lnTo>
                <a:lnTo>
                  <a:pt x="1334568" y="3487811"/>
                </a:lnTo>
                <a:close/>
              </a:path>
              <a:path w="5920740" h="3633470">
                <a:moveTo>
                  <a:pt x="1511646" y="3471816"/>
                </a:moveTo>
                <a:lnTo>
                  <a:pt x="1421784" y="3479933"/>
                </a:lnTo>
                <a:lnTo>
                  <a:pt x="1416632" y="3486108"/>
                </a:lnTo>
                <a:lnTo>
                  <a:pt x="1417895" y="3500079"/>
                </a:lnTo>
                <a:lnTo>
                  <a:pt x="1424068" y="3505230"/>
                </a:lnTo>
                <a:lnTo>
                  <a:pt x="1513931" y="3497113"/>
                </a:lnTo>
                <a:lnTo>
                  <a:pt x="1519082" y="3490939"/>
                </a:lnTo>
                <a:lnTo>
                  <a:pt x="1517821" y="3476967"/>
                </a:lnTo>
                <a:lnTo>
                  <a:pt x="1511646" y="3471816"/>
                </a:lnTo>
                <a:close/>
              </a:path>
              <a:path w="5920740" h="3633470">
                <a:moveTo>
                  <a:pt x="1688725" y="3455822"/>
                </a:moveTo>
                <a:lnTo>
                  <a:pt x="1598863" y="3463938"/>
                </a:lnTo>
                <a:lnTo>
                  <a:pt x="1593711" y="3470113"/>
                </a:lnTo>
                <a:lnTo>
                  <a:pt x="1594973" y="3484084"/>
                </a:lnTo>
                <a:lnTo>
                  <a:pt x="1601148" y="3489236"/>
                </a:lnTo>
                <a:lnTo>
                  <a:pt x="1691011" y="3481119"/>
                </a:lnTo>
                <a:lnTo>
                  <a:pt x="1696162" y="3474944"/>
                </a:lnTo>
                <a:lnTo>
                  <a:pt x="1694900" y="3460973"/>
                </a:lnTo>
                <a:lnTo>
                  <a:pt x="1688725" y="3455822"/>
                </a:lnTo>
                <a:close/>
              </a:path>
              <a:path w="5920740" h="3633470">
                <a:moveTo>
                  <a:pt x="1865805" y="3439828"/>
                </a:moveTo>
                <a:lnTo>
                  <a:pt x="1775942" y="3447945"/>
                </a:lnTo>
                <a:lnTo>
                  <a:pt x="1770791" y="3454119"/>
                </a:lnTo>
                <a:lnTo>
                  <a:pt x="1772052" y="3468090"/>
                </a:lnTo>
                <a:lnTo>
                  <a:pt x="1778227" y="3473241"/>
                </a:lnTo>
                <a:lnTo>
                  <a:pt x="1868089" y="3465125"/>
                </a:lnTo>
                <a:lnTo>
                  <a:pt x="1873241" y="3458950"/>
                </a:lnTo>
                <a:lnTo>
                  <a:pt x="1871978" y="3444980"/>
                </a:lnTo>
                <a:lnTo>
                  <a:pt x="1865805" y="3439828"/>
                </a:lnTo>
                <a:close/>
              </a:path>
              <a:path w="5920740" h="3633470">
                <a:moveTo>
                  <a:pt x="2041718" y="3420311"/>
                </a:moveTo>
                <a:lnTo>
                  <a:pt x="1980637" y="3429457"/>
                </a:lnTo>
                <a:lnTo>
                  <a:pt x="1953022" y="3431951"/>
                </a:lnTo>
                <a:lnTo>
                  <a:pt x="1947870" y="3438124"/>
                </a:lnTo>
                <a:lnTo>
                  <a:pt x="1949132" y="3452096"/>
                </a:lnTo>
                <a:lnTo>
                  <a:pt x="1955307" y="3457248"/>
                </a:lnTo>
                <a:lnTo>
                  <a:pt x="1982922" y="3454754"/>
                </a:lnTo>
                <a:lnTo>
                  <a:pt x="2045469" y="3445433"/>
                </a:lnTo>
                <a:lnTo>
                  <a:pt x="2050253" y="3438970"/>
                </a:lnTo>
                <a:lnTo>
                  <a:pt x="2048181" y="3425096"/>
                </a:lnTo>
                <a:lnTo>
                  <a:pt x="2041718" y="3420311"/>
                </a:lnTo>
                <a:close/>
              </a:path>
              <a:path w="5920740" h="3633470">
                <a:moveTo>
                  <a:pt x="2217567" y="3394049"/>
                </a:moveTo>
                <a:lnTo>
                  <a:pt x="2128329" y="3407376"/>
                </a:lnTo>
                <a:lnTo>
                  <a:pt x="2123546" y="3413841"/>
                </a:lnTo>
                <a:lnTo>
                  <a:pt x="2125618" y="3427714"/>
                </a:lnTo>
                <a:lnTo>
                  <a:pt x="2132081" y="3432498"/>
                </a:lnTo>
                <a:lnTo>
                  <a:pt x="2221320" y="3419170"/>
                </a:lnTo>
                <a:lnTo>
                  <a:pt x="2226102" y="3412707"/>
                </a:lnTo>
                <a:lnTo>
                  <a:pt x="2224031" y="3398832"/>
                </a:lnTo>
                <a:lnTo>
                  <a:pt x="2217567" y="3394049"/>
                </a:lnTo>
                <a:close/>
              </a:path>
              <a:path w="5920740" h="3633470">
                <a:moveTo>
                  <a:pt x="2393416" y="3367786"/>
                </a:moveTo>
                <a:lnTo>
                  <a:pt x="2304178" y="3381113"/>
                </a:lnTo>
                <a:lnTo>
                  <a:pt x="2299395" y="3387577"/>
                </a:lnTo>
                <a:lnTo>
                  <a:pt x="2301467" y="3401451"/>
                </a:lnTo>
                <a:lnTo>
                  <a:pt x="2307931" y="3406235"/>
                </a:lnTo>
                <a:lnTo>
                  <a:pt x="2397169" y="3392906"/>
                </a:lnTo>
                <a:lnTo>
                  <a:pt x="2401953" y="3386443"/>
                </a:lnTo>
                <a:lnTo>
                  <a:pt x="2399880" y="3372570"/>
                </a:lnTo>
                <a:lnTo>
                  <a:pt x="2393416" y="3367786"/>
                </a:lnTo>
                <a:close/>
              </a:path>
              <a:path w="5920740" h="3633470">
                <a:moveTo>
                  <a:pt x="2569267" y="3341522"/>
                </a:moveTo>
                <a:lnTo>
                  <a:pt x="2480028" y="3354851"/>
                </a:lnTo>
                <a:lnTo>
                  <a:pt x="2475245" y="3361314"/>
                </a:lnTo>
                <a:lnTo>
                  <a:pt x="2477316" y="3375187"/>
                </a:lnTo>
                <a:lnTo>
                  <a:pt x="2483780" y="3379971"/>
                </a:lnTo>
                <a:lnTo>
                  <a:pt x="2573018" y="3366644"/>
                </a:lnTo>
                <a:lnTo>
                  <a:pt x="2577802" y="3360179"/>
                </a:lnTo>
                <a:lnTo>
                  <a:pt x="2575730" y="3346306"/>
                </a:lnTo>
                <a:lnTo>
                  <a:pt x="2569267" y="3341522"/>
                </a:lnTo>
                <a:close/>
              </a:path>
              <a:path w="5920740" h="3633470">
                <a:moveTo>
                  <a:pt x="2745116" y="3315258"/>
                </a:moveTo>
                <a:lnTo>
                  <a:pt x="2655878" y="3328587"/>
                </a:lnTo>
                <a:lnTo>
                  <a:pt x="2651094" y="3335050"/>
                </a:lnTo>
                <a:lnTo>
                  <a:pt x="2653167" y="3348925"/>
                </a:lnTo>
                <a:lnTo>
                  <a:pt x="2659630" y="3353708"/>
                </a:lnTo>
                <a:lnTo>
                  <a:pt x="2748868" y="3340380"/>
                </a:lnTo>
                <a:lnTo>
                  <a:pt x="2753652" y="3333917"/>
                </a:lnTo>
                <a:lnTo>
                  <a:pt x="2751579" y="3320042"/>
                </a:lnTo>
                <a:lnTo>
                  <a:pt x="2745116" y="3315258"/>
                </a:lnTo>
                <a:close/>
              </a:path>
              <a:path w="5920740" h="3633470">
                <a:moveTo>
                  <a:pt x="2920965" y="3288996"/>
                </a:moveTo>
                <a:lnTo>
                  <a:pt x="2831727" y="3302323"/>
                </a:lnTo>
                <a:lnTo>
                  <a:pt x="2826943" y="3308788"/>
                </a:lnTo>
                <a:lnTo>
                  <a:pt x="2829016" y="3322661"/>
                </a:lnTo>
                <a:lnTo>
                  <a:pt x="2835479" y="3327445"/>
                </a:lnTo>
                <a:lnTo>
                  <a:pt x="2924718" y="3314117"/>
                </a:lnTo>
                <a:lnTo>
                  <a:pt x="2929501" y="3307654"/>
                </a:lnTo>
                <a:lnTo>
                  <a:pt x="2927430" y="3293779"/>
                </a:lnTo>
                <a:lnTo>
                  <a:pt x="2920965" y="3288996"/>
                </a:lnTo>
                <a:close/>
              </a:path>
              <a:path w="5920740" h="3633470">
                <a:moveTo>
                  <a:pt x="3096816" y="3262732"/>
                </a:moveTo>
                <a:lnTo>
                  <a:pt x="3007577" y="3276061"/>
                </a:lnTo>
                <a:lnTo>
                  <a:pt x="3002793" y="3282524"/>
                </a:lnTo>
                <a:lnTo>
                  <a:pt x="3004865" y="3296398"/>
                </a:lnTo>
                <a:lnTo>
                  <a:pt x="3011330" y="3301182"/>
                </a:lnTo>
                <a:lnTo>
                  <a:pt x="3100567" y="3287854"/>
                </a:lnTo>
                <a:lnTo>
                  <a:pt x="3105350" y="3281390"/>
                </a:lnTo>
                <a:lnTo>
                  <a:pt x="3103279" y="3267516"/>
                </a:lnTo>
                <a:lnTo>
                  <a:pt x="3096816" y="3262732"/>
                </a:lnTo>
                <a:close/>
              </a:path>
              <a:path w="5920740" h="3633470">
                <a:moveTo>
                  <a:pt x="3272665" y="3236469"/>
                </a:moveTo>
                <a:lnTo>
                  <a:pt x="3183427" y="3249797"/>
                </a:lnTo>
                <a:lnTo>
                  <a:pt x="3178643" y="3256260"/>
                </a:lnTo>
                <a:lnTo>
                  <a:pt x="3180715" y="3270135"/>
                </a:lnTo>
                <a:lnTo>
                  <a:pt x="3187179" y="3274918"/>
                </a:lnTo>
                <a:lnTo>
                  <a:pt x="3276417" y="3261591"/>
                </a:lnTo>
                <a:lnTo>
                  <a:pt x="3281201" y="3255126"/>
                </a:lnTo>
                <a:lnTo>
                  <a:pt x="3279128" y="3241253"/>
                </a:lnTo>
                <a:lnTo>
                  <a:pt x="3272665" y="3236469"/>
                </a:lnTo>
                <a:close/>
              </a:path>
              <a:path w="5920740" h="3633470">
                <a:moveTo>
                  <a:pt x="3448514" y="3210206"/>
                </a:moveTo>
                <a:lnTo>
                  <a:pt x="3359277" y="3223534"/>
                </a:lnTo>
                <a:lnTo>
                  <a:pt x="3354492" y="3229997"/>
                </a:lnTo>
                <a:lnTo>
                  <a:pt x="3356565" y="3243872"/>
                </a:lnTo>
                <a:lnTo>
                  <a:pt x="3363028" y="3248656"/>
                </a:lnTo>
                <a:lnTo>
                  <a:pt x="3452266" y="3235327"/>
                </a:lnTo>
                <a:lnTo>
                  <a:pt x="3457050" y="3228864"/>
                </a:lnTo>
                <a:lnTo>
                  <a:pt x="3454977" y="3214989"/>
                </a:lnTo>
                <a:lnTo>
                  <a:pt x="3448514" y="3210206"/>
                </a:lnTo>
                <a:close/>
              </a:path>
              <a:path w="5920740" h="3633470">
                <a:moveTo>
                  <a:pt x="3624364" y="3183943"/>
                </a:moveTo>
                <a:lnTo>
                  <a:pt x="3535126" y="3197270"/>
                </a:lnTo>
                <a:lnTo>
                  <a:pt x="3530342" y="3203735"/>
                </a:lnTo>
                <a:lnTo>
                  <a:pt x="3532414" y="3217608"/>
                </a:lnTo>
                <a:lnTo>
                  <a:pt x="3538877" y="3222392"/>
                </a:lnTo>
                <a:lnTo>
                  <a:pt x="3628116" y="3209063"/>
                </a:lnTo>
                <a:lnTo>
                  <a:pt x="3632899" y="3202600"/>
                </a:lnTo>
                <a:lnTo>
                  <a:pt x="3630828" y="3188727"/>
                </a:lnTo>
                <a:lnTo>
                  <a:pt x="3624364" y="3183943"/>
                </a:lnTo>
                <a:close/>
              </a:path>
              <a:path w="5920740" h="3633470">
                <a:moveTo>
                  <a:pt x="3800213" y="3157679"/>
                </a:moveTo>
                <a:lnTo>
                  <a:pt x="3710975" y="3171008"/>
                </a:lnTo>
                <a:lnTo>
                  <a:pt x="3706192" y="3177471"/>
                </a:lnTo>
                <a:lnTo>
                  <a:pt x="3708264" y="3191344"/>
                </a:lnTo>
                <a:lnTo>
                  <a:pt x="3714727" y="3196128"/>
                </a:lnTo>
                <a:lnTo>
                  <a:pt x="3803966" y="3182801"/>
                </a:lnTo>
                <a:lnTo>
                  <a:pt x="3808750" y="3176337"/>
                </a:lnTo>
                <a:lnTo>
                  <a:pt x="3806677" y="3162463"/>
                </a:lnTo>
                <a:lnTo>
                  <a:pt x="3800213" y="3157679"/>
                </a:lnTo>
                <a:close/>
              </a:path>
              <a:path w="5920740" h="3633470">
                <a:moveTo>
                  <a:pt x="3955877" y="3108275"/>
                </a:moveTo>
                <a:lnTo>
                  <a:pt x="3949539" y="3109725"/>
                </a:lnTo>
                <a:lnTo>
                  <a:pt x="3946649" y="3111660"/>
                </a:lnTo>
                <a:lnTo>
                  <a:pt x="3929927" y="3138307"/>
                </a:lnTo>
                <a:lnTo>
                  <a:pt x="3886826" y="3144744"/>
                </a:lnTo>
                <a:lnTo>
                  <a:pt x="3882042" y="3151207"/>
                </a:lnTo>
                <a:lnTo>
                  <a:pt x="3884114" y="3165082"/>
                </a:lnTo>
                <a:lnTo>
                  <a:pt x="3890577" y="3169865"/>
                </a:lnTo>
                <a:lnTo>
                  <a:pt x="3943121" y="3162018"/>
                </a:lnTo>
                <a:lnTo>
                  <a:pt x="3946366" y="3159895"/>
                </a:lnTo>
                <a:lnTo>
                  <a:pt x="3970027" y="3122189"/>
                </a:lnTo>
                <a:lnTo>
                  <a:pt x="3968234" y="3114351"/>
                </a:lnTo>
                <a:lnTo>
                  <a:pt x="3959321" y="3108759"/>
                </a:lnTo>
                <a:lnTo>
                  <a:pt x="3955877" y="3108275"/>
                </a:lnTo>
                <a:close/>
              </a:path>
              <a:path w="5920740" h="3633470">
                <a:moveTo>
                  <a:pt x="4050385" y="2957672"/>
                </a:moveTo>
                <a:lnTo>
                  <a:pt x="4044048" y="2959122"/>
                </a:lnTo>
                <a:lnTo>
                  <a:pt x="4041157" y="2961057"/>
                </a:lnTo>
                <a:lnTo>
                  <a:pt x="3995060" y="3034512"/>
                </a:lnTo>
                <a:lnTo>
                  <a:pt x="3996855" y="3042351"/>
                </a:lnTo>
                <a:lnTo>
                  <a:pt x="4008737" y="3049807"/>
                </a:lnTo>
                <a:lnTo>
                  <a:pt x="4016575" y="3048013"/>
                </a:lnTo>
                <a:lnTo>
                  <a:pt x="4064535" y="2971587"/>
                </a:lnTo>
                <a:lnTo>
                  <a:pt x="4062741" y="2963749"/>
                </a:lnTo>
                <a:lnTo>
                  <a:pt x="4053829" y="2958156"/>
                </a:lnTo>
                <a:lnTo>
                  <a:pt x="4050385" y="2957672"/>
                </a:lnTo>
                <a:close/>
              </a:path>
              <a:path w="5920740" h="3633470">
                <a:moveTo>
                  <a:pt x="4144892" y="2807070"/>
                </a:moveTo>
                <a:lnTo>
                  <a:pt x="4138556" y="2808519"/>
                </a:lnTo>
                <a:lnTo>
                  <a:pt x="4135664" y="2810454"/>
                </a:lnTo>
                <a:lnTo>
                  <a:pt x="4089568" y="2883909"/>
                </a:lnTo>
                <a:lnTo>
                  <a:pt x="4091362" y="2891748"/>
                </a:lnTo>
                <a:lnTo>
                  <a:pt x="4103245" y="2899204"/>
                </a:lnTo>
                <a:lnTo>
                  <a:pt x="4111082" y="2897411"/>
                </a:lnTo>
                <a:lnTo>
                  <a:pt x="4159042" y="2820984"/>
                </a:lnTo>
                <a:lnTo>
                  <a:pt x="4157249" y="2813146"/>
                </a:lnTo>
                <a:lnTo>
                  <a:pt x="4148338" y="2807553"/>
                </a:lnTo>
                <a:lnTo>
                  <a:pt x="4144892" y="2807070"/>
                </a:lnTo>
                <a:close/>
              </a:path>
              <a:path w="5920740" h="3633470">
                <a:moveTo>
                  <a:pt x="4239400" y="2656467"/>
                </a:moveTo>
                <a:lnTo>
                  <a:pt x="4233063" y="2657918"/>
                </a:lnTo>
                <a:lnTo>
                  <a:pt x="4230171" y="2659851"/>
                </a:lnTo>
                <a:lnTo>
                  <a:pt x="4184075" y="2733306"/>
                </a:lnTo>
                <a:lnTo>
                  <a:pt x="4185870" y="2741145"/>
                </a:lnTo>
                <a:lnTo>
                  <a:pt x="4197752" y="2748602"/>
                </a:lnTo>
                <a:lnTo>
                  <a:pt x="4205591" y="2746808"/>
                </a:lnTo>
                <a:lnTo>
                  <a:pt x="4253551" y="2670382"/>
                </a:lnTo>
                <a:lnTo>
                  <a:pt x="4251756" y="2662543"/>
                </a:lnTo>
                <a:lnTo>
                  <a:pt x="4242845" y="2656951"/>
                </a:lnTo>
                <a:lnTo>
                  <a:pt x="4239400" y="2656467"/>
                </a:lnTo>
                <a:close/>
              </a:path>
              <a:path w="5920740" h="3633470">
                <a:moveTo>
                  <a:pt x="4333908" y="2505864"/>
                </a:moveTo>
                <a:lnTo>
                  <a:pt x="4327571" y="2507315"/>
                </a:lnTo>
                <a:lnTo>
                  <a:pt x="4324680" y="2509249"/>
                </a:lnTo>
                <a:lnTo>
                  <a:pt x="4278584" y="2582705"/>
                </a:lnTo>
                <a:lnTo>
                  <a:pt x="4280378" y="2590543"/>
                </a:lnTo>
                <a:lnTo>
                  <a:pt x="4292260" y="2597999"/>
                </a:lnTo>
                <a:lnTo>
                  <a:pt x="4300099" y="2596206"/>
                </a:lnTo>
                <a:lnTo>
                  <a:pt x="4348059" y="2519779"/>
                </a:lnTo>
                <a:lnTo>
                  <a:pt x="4346265" y="2511940"/>
                </a:lnTo>
                <a:lnTo>
                  <a:pt x="4337353" y="2506348"/>
                </a:lnTo>
                <a:lnTo>
                  <a:pt x="4333908" y="2505864"/>
                </a:lnTo>
                <a:close/>
              </a:path>
              <a:path w="5920740" h="3633470">
                <a:moveTo>
                  <a:pt x="4428416" y="2355261"/>
                </a:moveTo>
                <a:lnTo>
                  <a:pt x="4422080" y="2356712"/>
                </a:lnTo>
                <a:lnTo>
                  <a:pt x="4419188" y="2358646"/>
                </a:lnTo>
                <a:lnTo>
                  <a:pt x="4373092" y="2432102"/>
                </a:lnTo>
                <a:lnTo>
                  <a:pt x="4374887" y="2439940"/>
                </a:lnTo>
                <a:lnTo>
                  <a:pt x="4386769" y="2447396"/>
                </a:lnTo>
                <a:lnTo>
                  <a:pt x="4394607" y="2445603"/>
                </a:lnTo>
                <a:lnTo>
                  <a:pt x="4442566" y="2369177"/>
                </a:lnTo>
                <a:lnTo>
                  <a:pt x="4440773" y="2361338"/>
                </a:lnTo>
                <a:lnTo>
                  <a:pt x="4431861" y="2355745"/>
                </a:lnTo>
                <a:lnTo>
                  <a:pt x="4428416" y="2355261"/>
                </a:lnTo>
                <a:close/>
              </a:path>
              <a:path w="5920740" h="3633470">
                <a:moveTo>
                  <a:pt x="4522924" y="2204660"/>
                </a:moveTo>
                <a:lnTo>
                  <a:pt x="4516587" y="2206110"/>
                </a:lnTo>
                <a:lnTo>
                  <a:pt x="4513695" y="2208043"/>
                </a:lnTo>
                <a:lnTo>
                  <a:pt x="4467600" y="2281499"/>
                </a:lnTo>
                <a:lnTo>
                  <a:pt x="4469394" y="2289338"/>
                </a:lnTo>
                <a:lnTo>
                  <a:pt x="4481277" y="2296795"/>
                </a:lnTo>
                <a:lnTo>
                  <a:pt x="4489114" y="2295000"/>
                </a:lnTo>
                <a:lnTo>
                  <a:pt x="4537075" y="2218574"/>
                </a:lnTo>
                <a:lnTo>
                  <a:pt x="4535281" y="2210735"/>
                </a:lnTo>
                <a:lnTo>
                  <a:pt x="4526370" y="2205144"/>
                </a:lnTo>
                <a:lnTo>
                  <a:pt x="4522924" y="2204660"/>
                </a:lnTo>
                <a:close/>
              </a:path>
              <a:path w="5920740" h="3633470">
                <a:moveTo>
                  <a:pt x="4617432" y="2054057"/>
                </a:moveTo>
                <a:lnTo>
                  <a:pt x="4611095" y="2055507"/>
                </a:lnTo>
                <a:lnTo>
                  <a:pt x="4608203" y="2057440"/>
                </a:lnTo>
                <a:lnTo>
                  <a:pt x="4562107" y="2130896"/>
                </a:lnTo>
                <a:lnTo>
                  <a:pt x="4563902" y="2138735"/>
                </a:lnTo>
                <a:lnTo>
                  <a:pt x="4575784" y="2146192"/>
                </a:lnTo>
                <a:lnTo>
                  <a:pt x="4583623" y="2144398"/>
                </a:lnTo>
                <a:lnTo>
                  <a:pt x="4631583" y="2067971"/>
                </a:lnTo>
                <a:lnTo>
                  <a:pt x="4629788" y="2060133"/>
                </a:lnTo>
                <a:lnTo>
                  <a:pt x="4620877" y="2054541"/>
                </a:lnTo>
                <a:lnTo>
                  <a:pt x="4617432" y="2054057"/>
                </a:lnTo>
                <a:close/>
              </a:path>
              <a:path w="5920740" h="3633470">
                <a:moveTo>
                  <a:pt x="4711940" y="1903454"/>
                </a:moveTo>
                <a:lnTo>
                  <a:pt x="4705604" y="1904904"/>
                </a:lnTo>
                <a:lnTo>
                  <a:pt x="4702710" y="1906838"/>
                </a:lnTo>
                <a:lnTo>
                  <a:pt x="4656616" y="1980294"/>
                </a:lnTo>
                <a:lnTo>
                  <a:pt x="4658410" y="1988132"/>
                </a:lnTo>
                <a:lnTo>
                  <a:pt x="4670292" y="1995589"/>
                </a:lnTo>
                <a:lnTo>
                  <a:pt x="4678131" y="1993795"/>
                </a:lnTo>
                <a:lnTo>
                  <a:pt x="4726090" y="1917368"/>
                </a:lnTo>
                <a:lnTo>
                  <a:pt x="4724297" y="1909531"/>
                </a:lnTo>
                <a:lnTo>
                  <a:pt x="4715385" y="1903938"/>
                </a:lnTo>
                <a:lnTo>
                  <a:pt x="4711940" y="1903454"/>
                </a:lnTo>
                <a:close/>
              </a:path>
              <a:path w="5920740" h="3633470">
                <a:moveTo>
                  <a:pt x="4806448" y="1752851"/>
                </a:moveTo>
                <a:lnTo>
                  <a:pt x="4800111" y="1754301"/>
                </a:lnTo>
                <a:lnTo>
                  <a:pt x="4797219" y="1756236"/>
                </a:lnTo>
                <a:lnTo>
                  <a:pt x="4751124" y="1829691"/>
                </a:lnTo>
                <a:lnTo>
                  <a:pt x="4752919" y="1837529"/>
                </a:lnTo>
                <a:lnTo>
                  <a:pt x="4764799" y="1844986"/>
                </a:lnTo>
                <a:lnTo>
                  <a:pt x="4772638" y="1843192"/>
                </a:lnTo>
                <a:lnTo>
                  <a:pt x="4820598" y="1766766"/>
                </a:lnTo>
                <a:lnTo>
                  <a:pt x="4818804" y="1758928"/>
                </a:lnTo>
                <a:lnTo>
                  <a:pt x="4809892" y="1753335"/>
                </a:lnTo>
                <a:lnTo>
                  <a:pt x="4806448" y="1752851"/>
                </a:lnTo>
                <a:close/>
              </a:path>
              <a:path w="5920740" h="3633470">
                <a:moveTo>
                  <a:pt x="4900955" y="1602249"/>
                </a:moveTo>
                <a:lnTo>
                  <a:pt x="4894618" y="1603700"/>
                </a:lnTo>
                <a:lnTo>
                  <a:pt x="4891726" y="1605633"/>
                </a:lnTo>
                <a:lnTo>
                  <a:pt x="4845631" y="1679088"/>
                </a:lnTo>
                <a:lnTo>
                  <a:pt x="4847426" y="1686928"/>
                </a:lnTo>
                <a:lnTo>
                  <a:pt x="4859307" y="1694384"/>
                </a:lnTo>
                <a:lnTo>
                  <a:pt x="4867146" y="1692589"/>
                </a:lnTo>
                <a:lnTo>
                  <a:pt x="4915105" y="1616163"/>
                </a:lnTo>
                <a:lnTo>
                  <a:pt x="4913311" y="1608325"/>
                </a:lnTo>
                <a:lnTo>
                  <a:pt x="4904399" y="1602733"/>
                </a:lnTo>
                <a:lnTo>
                  <a:pt x="4900955" y="1602249"/>
                </a:lnTo>
                <a:close/>
              </a:path>
              <a:path w="5920740" h="3633470">
                <a:moveTo>
                  <a:pt x="4995462" y="1451646"/>
                </a:moveTo>
                <a:lnTo>
                  <a:pt x="4989126" y="1453097"/>
                </a:lnTo>
                <a:lnTo>
                  <a:pt x="4986234" y="1455031"/>
                </a:lnTo>
                <a:lnTo>
                  <a:pt x="4940138" y="1528486"/>
                </a:lnTo>
                <a:lnTo>
                  <a:pt x="4941933" y="1536325"/>
                </a:lnTo>
                <a:lnTo>
                  <a:pt x="4953815" y="1543781"/>
                </a:lnTo>
                <a:lnTo>
                  <a:pt x="4961653" y="1541987"/>
                </a:lnTo>
                <a:lnTo>
                  <a:pt x="5009612" y="1465560"/>
                </a:lnTo>
                <a:lnTo>
                  <a:pt x="5007819" y="1457722"/>
                </a:lnTo>
                <a:lnTo>
                  <a:pt x="4998907" y="1452130"/>
                </a:lnTo>
                <a:lnTo>
                  <a:pt x="4995462" y="1451646"/>
                </a:lnTo>
                <a:close/>
              </a:path>
              <a:path w="5920740" h="3633470">
                <a:moveTo>
                  <a:pt x="5089969" y="1301043"/>
                </a:moveTo>
                <a:lnTo>
                  <a:pt x="5083633" y="1302494"/>
                </a:lnTo>
                <a:lnTo>
                  <a:pt x="5080741" y="1304428"/>
                </a:lnTo>
                <a:lnTo>
                  <a:pt x="5034647" y="1377883"/>
                </a:lnTo>
                <a:lnTo>
                  <a:pt x="5036440" y="1385722"/>
                </a:lnTo>
                <a:lnTo>
                  <a:pt x="5048322" y="1393178"/>
                </a:lnTo>
                <a:lnTo>
                  <a:pt x="5056160" y="1391385"/>
                </a:lnTo>
                <a:lnTo>
                  <a:pt x="5104119" y="1314958"/>
                </a:lnTo>
                <a:lnTo>
                  <a:pt x="5102326" y="1307120"/>
                </a:lnTo>
                <a:lnTo>
                  <a:pt x="5093415" y="1301527"/>
                </a:lnTo>
                <a:lnTo>
                  <a:pt x="5089969" y="1301043"/>
                </a:lnTo>
                <a:close/>
              </a:path>
              <a:path w="5920740" h="3633470">
                <a:moveTo>
                  <a:pt x="5184477" y="1150440"/>
                </a:moveTo>
                <a:lnTo>
                  <a:pt x="5178141" y="1151891"/>
                </a:lnTo>
                <a:lnTo>
                  <a:pt x="5175250" y="1153825"/>
                </a:lnTo>
                <a:lnTo>
                  <a:pt x="5129154" y="1227281"/>
                </a:lnTo>
                <a:lnTo>
                  <a:pt x="5130948" y="1235119"/>
                </a:lnTo>
                <a:lnTo>
                  <a:pt x="5142830" y="1242575"/>
                </a:lnTo>
                <a:lnTo>
                  <a:pt x="5150669" y="1240782"/>
                </a:lnTo>
                <a:lnTo>
                  <a:pt x="5198628" y="1164356"/>
                </a:lnTo>
                <a:lnTo>
                  <a:pt x="5196834" y="1156517"/>
                </a:lnTo>
                <a:lnTo>
                  <a:pt x="5187923" y="1150924"/>
                </a:lnTo>
                <a:lnTo>
                  <a:pt x="5184477" y="1150440"/>
                </a:lnTo>
                <a:close/>
              </a:path>
              <a:path w="5920740" h="3633470">
                <a:moveTo>
                  <a:pt x="5278986" y="999839"/>
                </a:moveTo>
                <a:lnTo>
                  <a:pt x="5272650" y="1001289"/>
                </a:lnTo>
                <a:lnTo>
                  <a:pt x="5269757" y="1003222"/>
                </a:lnTo>
                <a:lnTo>
                  <a:pt x="5223662" y="1076678"/>
                </a:lnTo>
                <a:lnTo>
                  <a:pt x="5225456" y="1084517"/>
                </a:lnTo>
                <a:lnTo>
                  <a:pt x="5237339" y="1091973"/>
                </a:lnTo>
                <a:lnTo>
                  <a:pt x="5245176" y="1090179"/>
                </a:lnTo>
                <a:lnTo>
                  <a:pt x="5293136" y="1013753"/>
                </a:lnTo>
                <a:lnTo>
                  <a:pt x="5291341" y="1005914"/>
                </a:lnTo>
                <a:lnTo>
                  <a:pt x="5282430" y="1000323"/>
                </a:lnTo>
                <a:lnTo>
                  <a:pt x="5278986" y="999839"/>
                </a:lnTo>
                <a:close/>
              </a:path>
              <a:path w="5920740" h="3633470">
                <a:moveTo>
                  <a:pt x="5373493" y="849236"/>
                </a:moveTo>
                <a:lnTo>
                  <a:pt x="5367157" y="850686"/>
                </a:lnTo>
                <a:lnTo>
                  <a:pt x="5364265" y="852620"/>
                </a:lnTo>
                <a:lnTo>
                  <a:pt x="5318169" y="926076"/>
                </a:lnTo>
                <a:lnTo>
                  <a:pt x="5319963" y="933914"/>
                </a:lnTo>
                <a:lnTo>
                  <a:pt x="5331846" y="941370"/>
                </a:lnTo>
                <a:lnTo>
                  <a:pt x="5339684" y="939577"/>
                </a:lnTo>
                <a:lnTo>
                  <a:pt x="5387643" y="863150"/>
                </a:lnTo>
                <a:lnTo>
                  <a:pt x="5385849" y="855313"/>
                </a:lnTo>
                <a:lnTo>
                  <a:pt x="5376938" y="849720"/>
                </a:lnTo>
                <a:lnTo>
                  <a:pt x="5373493" y="849236"/>
                </a:lnTo>
                <a:close/>
              </a:path>
              <a:path w="5920740" h="3633470">
                <a:moveTo>
                  <a:pt x="5468000" y="698633"/>
                </a:moveTo>
                <a:lnTo>
                  <a:pt x="5461664" y="700083"/>
                </a:lnTo>
                <a:lnTo>
                  <a:pt x="5458772" y="702017"/>
                </a:lnTo>
                <a:lnTo>
                  <a:pt x="5412677" y="775473"/>
                </a:lnTo>
                <a:lnTo>
                  <a:pt x="5414471" y="783311"/>
                </a:lnTo>
                <a:lnTo>
                  <a:pt x="5426353" y="790768"/>
                </a:lnTo>
                <a:lnTo>
                  <a:pt x="5434191" y="788974"/>
                </a:lnTo>
                <a:lnTo>
                  <a:pt x="5482151" y="712548"/>
                </a:lnTo>
                <a:lnTo>
                  <a:pt x="5480357" y="704710"/>
                </a:lnTo>
                <a:lnTo>
                  <a:pt x="5471445" y="699117"/>
                </a:lnTo>
                <a:lnTo>
                  <a:pt x="5468000" y="698633"/>
                </a:lnTo>
                <a:close/>
              </a:path>
              <a:path w="5920740" h="3633470">
                <a:moveTo>
                  <a:pt x="5562507" y="548031"/>
                </a:moveTo>
                <a:lnTo>
                  <a:pt x="5556171" y="549482"/>
                </a:lnTo>
                <a:lnTo>
                  <a:pt x="5553279" y="551414"/>
                </a:lnTo>
                <a:lnTo>
                  <a:pt x="5507184" y="624870"/>
                </a:lnTo>
                <a:lnTo>
                  <a:pt x="5508978" y="632710"/>
                </a:lnTo>
                <a:lnTo>
                  <a:pt x="5520860" y="640166"/>
                </a:lnTo>
                <a:lnTo>
                  <a:pt x="5528698" y="638371"/>
                </a:lnTo>
                <a:lnTo>
                  <a:pt x="5576658" y="561945"/>
                </a:lnTo>
                <a:lnTo>
                  <a:pt x="5574864" y="554107"/>
                </a:lnTo>
                <a:lnTo>
                  <a:pt x="5565952" y="548515"/>
                </a:lnTo>
                <a:lnTo>
                  <a:pt x="5562507" y="548031"/>
                </a:lnTo>
                <a:close/>
              </a:path>
              <a:path w="5920740" h="3633470">
                <a:moveTo>
                  <a:pt x="5657015" y="397428"/>
                </a:moveTo>
                <a:lnTo>
                  <a:pt x="5650679" y="398879"/>
                </a:lnTo>
                <a:lnTo>
                  <a:pt x="5647787" y="400813"/>
                </a:lnTo>
                <a:lnTo>
                  <a:pt x="5601691" y="474268"/>
                </a:lnTo>
                <a:lnTo>
                  <a:pt x="5603486" y="482107"/>
                </a:lnTo>
                <a:lnTo>
                  <a:pt x="5615368" y="489563"/>
                </a:lnTo>
                <a:lnTo>
                  <a:pt x="5623206" y="487770"/>
                </a:lnTo>
                <a:lnTo>
                  <a:pt x="5671165" y="411342"/>
                </a:lnTo>
                <a:lnTo>
                  <a:pt x="5669372" y="403504"/>
                </a:lnTo>
                <a:lnTo>
                  <a:pt x="5660461" y="397912"/>
                </a:lnTo>
                <a:lnTo>
                  <a:pt x="5657015" y="397428"/>
                </a:lnTo>
                <a:close/>
              </a:path>
              <a:path w="5920740" h="3633470">
                <a:moveTo>
                  <a:pt x="5751523" y="246825"/>
                </a:moveTo>
                <a:lnTo>
                  <a:pt x="5745187" y="248276"/>
                </a:lnTo>
                <a:lnTo>
                  <a:pt x="5742294" y="250210"/>
                </a:lnTo>
                <a:lnTo>
                  <a:pt x="5696200" y="323665"/>
                </a:lnTo>
                <a:lnTo>
                  <a:pt x="5697994" y="331504"/>
                </a:lnTo>
                <a:lnTo>
                  <a:pt x="5709876" y="338960"/>
                </a:lnTo>
                <a:lnTo>
                  <a:pt x="5717715" y="337167"/>
                </a:lnTo>
                <a:lnTo>
                  <a:pt x="5765674" y="260741"/>
                </a:lnTo>
                <a:lnTo>
                  <a:pt x="5763879" y="252902"/>
                </a:lnTo>
                <a:lnTo>
                  <a:pt x="5754969" y="247309"/>
                </a:lnTo>
                <a:lnTo>
                  <a:pt x="5751523" y="246825"/>
                </a:lnTo>
                <a:close/>
              </a:path>
              <a:path w="5920740" h="3633470">
                <a:moveTo>
                  <a:pt x="5846030" y="96224"/>
                </a:moveTo>
                <a:lnTo>
                  <a:pt x="5839694" y="97674"/>
                </a:lnTo>
                <a:lnTo>
                  <a:pt x="5836803" y="99607"/>
                </a:lnTo>
                <a:lnTo>
                  <a:pt x="5790707" y="173062"/>
                </a:lnTo>
                <a:lnTo>
                  <a:pt x="5792501" y="180901"/>
                </a:lnTo>
                <a:lnTo>
                  <a:pt x="5804383" y="188357"/>
                </a:lnTo>
                <a:lnTo>
                  <a:pt x="5812222" y="186564"/>
                </a:lnTo>
                <a:lnTo>
                  <a:pt x="5860181" y="110138"/>
                </a:lnTo>
                <a:lnTo>
                  <a:pt x="5858388" y="102299"/>
                </a:lnTo>
                <a:lnTo>
                  <a:pt x="5849476" y="96707"/>
                </a:lnTo>
                <a:lnTo>
                  <a:pt x="5846030" y="96224"/>
                </a:lnTo>
                <a:close/>
              </a:path>
              <a:path w="5920740" h="3633470">
                <a:moveTo>
                  <a:pt x="5906414" y="0"/>
                </a:moveTo>
                <a:lnTo>
                  <a:pt x="5900077" y="1450"/>
                </a:lnTo>
                <a:lnTo>
                  <a:pt x="5897185" y="3384"/>
                </a:lnTo>
                <a:lnTo>
                  <a:pt x="5885215" y="22461"/>
                </a:lnTo>
                <a:lnTo>
                  <a:pt x="5887008" y="30299"/>
                </a:lnTo>
                <a:lnTo>
                  <a:pt x="5898892" y="37755"/>
                </a:lnTo>
                <a:lnTo>
                  <a:pt x="5906730" y="35961"/>
                </a:lnTo>
                <a:lnTo>
                  <a:pt x="5920564" y="13914"/>
                </a:lnTo>
                <a:lnTo>
                  <a:pt x="5918770" y="6075"/>
                </a:lnTo>
                <a:lnTo>
                  <a:pt x="5909859" y="483"/>
                </a:lnTo>
                <a:lnTo>
                  <a:pt x="590641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92397" y="4675047"/>
            <a:ext cx="140052" cy="14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3124" y="4484068"/>
            <a:ext cx="140052" cy="14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87313" y="1046427"/>
            <a:ext cx="140052" cy="140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15848" y="4176188"/>
            <a:ext cx="165516" cy="165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19302" y="3346063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34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87393" y="2569879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5484" y="2311151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66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23576" y="1664331"/>
            <a:ext cx="280104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b="1" spc="-15" dirty="0">
                <a:solidFill>
                  <a:srgbClr val="404040"/>
                </a:solidFill>
                <a:latin typeface="Calibri"/>
                <a:cs typeface="Calibri"/>
              </a:rPr>
              <a:t>86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95837" y="4988191"/>
            <a:ext cx="1135058" cy="32140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HOG,</a:t>
            </a:r>
            <a:r>
              <a:rPr sz="2005" spc="-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25" dirty="0">
                <a:solidFill>
                  <a:prstClr val="black"/>
                </a:solidFill>
                <a:latin typeface="Calibri"/>
                <a:cs typeface="Calibri"/>
              </a:rPr>
              <a:t>DPM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91249" y="4988191"/>
            <a:ext cx="862593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50928" marR="5093" indent="-38197" defTabSz="916712">
              <a:spcBef>
                <a:spcPts val="100"/>
              </a:spcBef>
            </a:pPr>
            <a:r>
              <a:rPr sz="2005" spc="4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et  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(RCNN)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97568" y="4988191"/>
            <a:ext cx="790658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marR="5093" indent="152785" defTabSz="916712">
              <a:spcBef>
                <a:spcPts val="100"/>
              </a:spcBef>
            </a:pP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VGG 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005" spc="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NN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58205" y="4988191"/>
            <a:ext cx="1603596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marR="5093" indent="420159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ResNet 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(Faster</a:t>
            </a:r>
            <a:r>
              <a:rPr sz="2005" spc="-1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RCNN)*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49094" y="5806630"/>
            <a:ext cx="556770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spc="-35" dirty="0">
                <a:solidFill>
                  <a:srgbClr val="595959"/>
                </a:solidFill>
                <a:latin typeface="Calibri"/>
                <a:cs typeface="Calibri"/>
              </a:rPr>
              <a:t>PASCAL </a:t>
            </a:r>
            <a:r>
              <a:rPr sz="2406" spc="15" dirty="0">
                <a:solidFill>
                  <a:srgbClr val="595959"/>
                </a:solidFill>
                <a:latin typeface="Calibri"/>
                <a:cs typeface="Calibri"/>
              </a:rPr>
              <a:t>VOC </a:t>
            </a:r>
            <a:r>
              <a:rPr sz="2406" spc="-15" dirty="0">
                <a:solidFill>
                  <a:srgbClr val="595959"/>
                </a:solidFill>
                <a:latin typeface="Calibri"/>
                <a:cs typeface="Calibri"/>
              </a:rPr>
              <a:t>2007 </a:t>
            </a:r>
            <a:r>
              <a:rPr sz="2406" b="1" spc="-10" dirty="0">
                <a:solidFill>
                  <a:srgbClr val="C00000"/>
                </a:solidFill>
                <a:latin typeface="Calibri"/>
                <a:cs typeface="Calibri"/>
              </a:rPr>
              <a:t>Object </a:t>
            </a:r>
            <a:r>
              <a:rPr sz="2406" b="1" spc="-15" dirty="0">
                <a:solidFill>
                  <a:srgbClr val="C00000"/>
                </a:solidFill>
                <a:latin typeface="Calibri"/>
                <a:cs typeface="Calibri"/>
              </a:rPr>
              <a:t>Detection </a:t>
            </a:r>
            <a:r>
              <a:rPr sz="2406" spc="-5" dirty="0">
                <a:solidFill>
                  <a:srgbClr val="595959"/>
                </a:solidFill>
                <a:latin typeface="Calibri"/>
                <a:cs typeface="Calibri"/>
              </a:rPr>
              <a:t>mAP</a:t>
            </a:r>
            <a:r>
              <a:rPr sz="2406" spc="9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406" spc="-20" dirty="0">
                <a:solidFill>
                  <a:srgbClr val="595959"/>
                </a:solidFill>
                <a:latin typeface="Calibri"/>
                <a:cs typeface="Calibri"/>
              </a:rPr>
              <a:t>(%)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64156" y="416982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64156" y="416982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60" y="2375"/>
                </a:lnTo>
                <a:lnTo>
                  <a:pt x="30225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5" y="381000"/>
                </a:lnTo>
                <a:lnTo>
                  <a:pt x="18460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72310" y="4186892"/>
            <a:ext cx="72445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4" spc="3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4" spc="-15" dirty="0">
                <a:solidFill>
                  <a:prstClr val="black"/>
                </a:solidFill>
                <a:latin typeface="Calibri"/>
                <a:cs typeface="Calibri"/>
              </a:rPr>
              <a:t>ll</a:t>
            </a:r>
            <a:r>
              <a:rPr sz="1804" spc="-5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37617" y="39788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37617" y="39788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4" y="381000"/>
                </a:lnTo>
                <a:lnTo>
                  <a:pt x="18459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44010" y="4001496"/>
            <a:ext cx="739092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804" spc="-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398345" y="36605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5" y="0"/>
                </a:moveTo>
                <a:lnTo>
                  <a:pt x="30224" y="0"/>
                </a:lnTo>
                <a:lnTo>
                  <a:pt x="18459" y="2375"/>
                </a:lnTo>
                <a:lnTo>
                  <a:pt x="8852" y="8852"/>
                </a:lnTo>
                <a:lnTo>
                  <a:pt x="2375" y="18459"/>
                </a:lnTo>
                <a:lnTo>
                  <a:pt x="0" y="30224"/>
                </a:lnTo>
                <a:lnTo>
                  <a:pt x="0" y="350775"/>
                </a:lnTo>
                <a:lnTo>
                  <a:pt x="2375" y="362540"/>
                </a:lnTo>
                <a:lnTo>
                  <a:pt x="8852" y="372147"/>
                </a:lnTo>
                <a:lnTo>
                  <a:pt x="18459" y="378624"/>
                </a:lnTo>
                <a:lnTo>
                  <a:pt x="30224" y="381000"/>
                </a:lnTo>
                <a:lnTo>
                  <a:pt x="1341375" y="381000"/>
                </a:lnTo>
                <a:lnTo>
                  <a:pt x="1353140" y="378624"/>
                </a:lnTo>
                <a:lnTo>
                  <a:pt x="1362747" y="372147"/>
                </a:lnTo>
                <a:lnTo>
                  <a:pt x="1369224" y="362540"/>
                </a:lnTo>
                <a:lnTo>
                  <a:pt x="1371600" y="350775"/>
                </a:lnTo>
                <a:lnTo>
                  <a:pt x="1371600" y="30224"/>
                </a:lnTo>
                <a:lnTo>
                  <a:pt x="1369224" y="18459"/>
                </a:lnTo>
                <a:lnTo>
                  <a:pt x="1362747" y="8852"/>
                </a:lnTo>
                <a:lnTo>
                  <a:pt x="1353140" y="2375"/>
                </a:lnTo>
                <a:lnTo>
                  <a:pt x="1341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98345" y="3660541"/>
            <a:ext cx="1375056" cy="381961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75" y="0"/>
                </a:lnTo>
                <a:lnTo>
                  <a:pt x="1353140" y="2375"/>
                </a:lnTo>
                <a:lnTo>
                  <a:pt x="1362747" y="8852"/>
                </a:lnTo>
                <a:lnTo>
                  <a:pt x="1369224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4" y="362540"/>
                </a:lnTo>
                <a:lnTo>
                  <a:pt x="1362747" y="372147"/>
                </a:lnTo>
                <a:lnTo>
                  <a:pt x="1353140" y="378624"/>
                </a:lnTo>
                <a:lnTo>
                  <a:pt x="1341375" y="381000"/>
                </a:lnTo>
                <a:lnTo>
                  <a:pt x="30224" y="381000"/>
                </a:lnTo>
                <a:lnTo>
                  <a:pt x="18459" y="378624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51987" y="3677812"/>
            <a:ext cx="853681" cy="29049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804" spc="-10" dirty="0">
                <a:solidFill>
                  <a:prstClr val="black"/>
                </a:solidFill>
                <a:latin typeface="Calibri"/>
                <a:cs typeface="Calibri"/>
              </a:rPr>
              <a:t>16</a:t>
            </a:r>
            <a:r>
              <a:rPr sz="1804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4" spc="-5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180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308146" y="464808"/>
            <a:ext cx="1527840" cy="458352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1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49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49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1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96585" y="463209"/>
            <a:ext cx="1319035" cy="383086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406" b="1" spc="-15" dirty="0">
                <a:solidFill>
                  <a:srgbClr val="C00000"/>
                </a:solidFill>
                <a:latin typeface="Calibri"/>
                <a:cs typeface="Calibri"/>
              </a:rPr>
              <a:t>101</a:t>
            </a:r>
            <a:r>
              <a:rPr sz="2406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6" b="1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40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03846" y="6348395"/>
            <a:ext cx="2142796" cy="182583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1103" spc="-15" dirty="0">
                <a:solidFill>
                  <a:srgbClr val="7F7F7F"/>
                </a:solidFill>
                <a:latin typeface="Calibri"/>
                <a:cs typeface="Calibri"/>
              </a:rPr>
              <a:t>*w/</a:t>
            </a:r>
            <a:r>
              <a:rPr sz="1103" spc="-86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dirty="0">
                <a:solidFill>
                  <a:srgbClr val="7F7F7F"/>
                </a:solidFill>
                <a:latin typeface="Calibri"/>
                <a:cs typeface="Calibri"/>
              </a:rPr>
              <a:t>other</a:t>
            </a:r>
            <a:r>
              <a:rPr sz="1103" spc="-4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10" dirty="0">
                <a:solidFill>
                  <a:srgbClr val="7F7F7F"/>
                </a:solidFill>
                <a:latin typeface="Calibri"/>
                <a:cs typeface="Calibri"/>
              </a:rPr>
              <a:t>improvements</a:t>
            </a:r>
            <a:r>
              <a:rPr sz="1103" spc="-9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dirty="0">
                <a:solidFill>
                  <a:srgbClr val="7F7F7F"/>
                </a:solidFill>
                <a:latin typeface="Calibri"/>
                <a:cs typeface="Calibri"/>
              </a:rPr>
              <a:t>&amp;</a:t>
            </a:r>
            <a:r>
              <a:rPr sz="1103" spc="-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-40" dirty="0">
                <a:solidFill>
                  <a:srgbClr val="7F7F7F"/>
                </a:solidFill>
                <a:latin typeface="Calibri"/>
                <a:cs typeface="Calibri"/>
              </a:rPr>
              <a:t>more</a:t>
            </a:r>
            <a:r>
              <a:rPr sz="1103" spc="-11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103" spc="5" dirty="0">
                <a:solidFill>
                  <a:srgbClr val="7F7F7F"/>
                </a:solidFill>
                <a:latin typeface="Calibri"/>
                <a:cs typeface="Calibri"/>
              </a:rPr>
              <a:t>data</a:t>
            </a:r>
            <a:endParaRPr sz="110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5492" y="1725276"/>
            <a:ext cx="3144805" cy="1324129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2916760" y="0"/>
                </a:moveTo>
                <a:lnTo>
                  <a:pt x="220139" y="0"/>
                </a:lnTo>
                <a:lnTo>
                  <a:pt x="175773" y="4472"/>
                </a:lnTo>
                <a:lnTo>
                  <a:pt x="134451" y="17299"/>
                </a:lnTo>
                <a:lnTo>
                  <a:pt x="97057" y="37596"/>
                </a:lnTo>
                <a:lnTo>
                  <a:pt x="64477" y="64477"/>
                </a:lnTo>
                <a:lnTo>
                  <a:pt x="37596" y="97057"/>
                </a:lnTo>
                <a:lnTo>
                  <a:pt x="17299" y="134451"/>
                </a:lnTo>
                <a:lnTo>
                  <a:pt x="4472" y="175773"/>
                </a:lnTo>
                <a:lnTo>
                  <a:pt x="0" y="220139"/>
                </a:lnTo>
                <a:lnTo>
                  <a:pt x="0" y="1100660"/>
                </a:lnTo>
                <a:lnTo>
                  <a:pt x="4472" y="1145026"/>
                </a:lnTo>
                <a:lnTo>
                  <a:pt x="17299" y="1186348"/>
                </a:lnTo>
                <a:lnTo>
                  <a:pt x="37596" y="1223742"/>
                </a:lnTo>
                <a:lnTo>
                  <a:pt x="64477" y="1256322"/>
                </a:lnTo>
                <a:lnTo>
                  <a:pt x="97057" y="1283203"/>
                </a:lnTo>
                <a:lnTo>
                  <a:pt x="134451" y="1303500"/>
                </a:lnTo>
                <a:lnTo>
                  <a:pt x="175773" y="1316327"/>
                </a:lnTo>
                <a:lnTo>
                  <a:pt x="220139" y="1320800"/>
                </a:lnTo>
                <a:lnTo>
                  <a:pt x="2916760" y="1320800"/>
                </a:lnTo>
                <a:lnTo>
                  <a:pt x="2961126" y="1316327"/>
                </a:lnTo>
                <a:lnTo>
                  <a:pt x="3002448" y="1303500"/>
                </a:lnTo>
                <a:lnTo>
                  <a:pt x="3039842" y="1283203"/>
                </a:lnTo>
                <a:lnTo>
                  <a:pt x="3072422" y="1256322"/>
                </a:lnTo>
                <a:lnTo>
                  <a:pt x="3099303" y="1223742"/>
                </a:lnTo>
                <a:lnTo>
                  <a:pt x="3119600" y="1186348"/>
                </a:lnTo>
                <a:lnTo>
                  <a:pt x="3132427" y="1145026"/>
                </a:lnTo>
                <a:lnTo>
                  <a:pt x="3136900" y="1100660"/>
                </a:lnTo>
                <a:lnTo>
                  <a:pt x="3136900" y="220139"/>
                </a:lnTo>
                <a:lnTo>
                  <a:pt x="3132427" y="175773"/>
                </a:lnTo>
                <a:lnTo>
                  <a:pt x="3119600" y="134451"/>
                </a:lnTo>
                <a:lnTo>
                  <a:pt x="3099303" y="97057"/>
                </a:lnTo>
                <a:lnTo>
                  <a:pt x="3072422" y="64477"/>
                </a:lnTo>
                <a:lnTo>
                  <a:pt x="3039842" y="37596"/>
                </a:lnTo>
                <a:lnTo>
                  <a:pt x="3002448" y="17299"/>
                </a:lnTo>
                <a:lnTo>
                  <a:pt x="2961126" y="4472"/>
                </a:lnTo>
                <a:lnTo>
                  <a:pt x="2916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65492" y="1725276"/>
            <a:ext cx="3144805" cy="1324129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0" y="220138"/>
                </a:moveTo>
                <a:lnTo>
                  <a:pt x="4472" y="175773"/>
                </a:lnTo>
                <a:lnTo>
                  <a:pt x="17299" y="134450"/>
                </a:lnTo>
                <a:lnTo>
                  <a:pt x="37596" y="97057"/>
                </a:lnTo>
                <a:lnTo>
                  <a:pt x="64477" y="64477"/>
                </a:lnTo>
                <a:lnTo>
                  <a:pt x="97057" y="37596"/>
                </a:lnTo>
                <a:lnTo>
                  <a:pt x="134450" y="17299"/>
                </a:lnTo>
                <a:lnTo>
                  <a:pt x="175773" y="4472"/>
                </a:lnTo>
                <a:lnTo>
                  <a:pt x="220138" y="0"/>
                </a:lnTo>
                <a:lnTo>
                  <a:pt x="2916761" y="0"/>
                </a:lnTo>
                <a:lnTo>
                  <a:pt x="2961126" y="4472"/>
                </a:lnTo>
                <a:lnTo>
                  <a:pt x="3002448" y="17299"/>
                </a:lnTo>
                <a:lnTo>
                  <a:pt x="3039842" y="37596"/>
                </a:lnTo>
                <a:lnTo>
                  <a:pt x="3072422" y="64477"/>
                </a:lnTo>
                <a:lnTo>
                  <a:pt x="3099303" y="97057"/>
                </a:lnTo>
                <a:lnTo>
                  <a:pt x="3119600" y="134450"/>
                </a:lnTo>
                <a:lnTo>
                  <a:pt x="3132427" y="175773"/>
                </a:lnTo>
                <a:lnTo>
                  <a:pt x="3136900" y="220138"/>
                </a:lnTo>
                <a:lnTo>
                  <a:pt x="3136900" y="1100661"/>
                </a:lnTo>
                <a:lnTo>
                  <a:pt x="3132427" y="1145026"/>
                </a:lnTo>
                <a:lnTo>
                  <a:pt x="3119600" y="1186348"/>
                </a:lnTo>
                <a:lnTo>
                  <a:pt x="3099303" y="1223742"/>
                </a:lnTo>
                <a:lnTo>
                  <a:pt x="3072422" y="1256322"/>
                </a:lnTo>
                <a:lnTo>
                  <a:pt x="3039842" y="1283203"/>
                </a:lnTo>
                <a:lnTo>
                  <a:pt x="3002448" y="1303500"/>
                </a:lnTo>
                <a:lnTo>
                  <a:pt x="2961126" y="1316327"/>
                </a:lnTo>
                <a:lnTo>
                  <a:pt x="2916761" y="1320800"/>
                </a:lnTo>
                <a:lnTo>
                  <a:pt x="220138" y="1320800"/>
                </a:lnTo>
                <a:lnTo>
                  <a:pt x="175773" y="1316327"/>
                </a:lnTo>
                <a:lnTo>
                  <a:pt x="134450" y="1303500"/>
                </a:lnTo>
                <a:lnTo>
                  <a:pt x="97057" y="1283203"/>
                </a:lnTo>
                <a:lnTo>
                  <a:pt x="64477" y="1256322"/>
                </a:lnTo>
                <a:lnTo>
                  <a:pt x="37596" y="1223742"/>
                </a:lnTo>
                <a:lnTo>
                  <a:pt x="17299" y="1186348"/>
                </a:lnTo>
                <a:lnTo>
                  <a:pt x="4472" y="1145026"/>
                </a:lnTo>
                <a:lnTo>
                  <a:pt x="0" y="1100661"/>
                </a:lnTo>
                <a:lnTo>
                  <a:pt x="0" y="220138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58660" y="1918792"/>
            <a:ext cx="1525294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dirty="0">
                <a:solidFill>
                  <a:prstClr val="black"/>
                </a:solidFill>
                <a:latin typeface="Calibri"/>
                <a:cs typeface="Calibri"/>
              </a:rPr>
              <a:t>Engines</a:t>
            </a:r>
            <a:r>
              <a:rPr sz="2807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20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436648" y="2351680"/>
            <a:ext cx="2581413" cy="444834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visual</a:t>
            </a:r>
            <a:r>
              <a:rPr sz="2807" spc="-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807" spc="-5" dirty="0">
                <a:solidFill>
                  <a:prstClr val="black"/>
                </a:solidFill>
                <a:latin typeface="Calibri"/>
                <a:cs typeface="Calibri"/>
              </a:rPr>
              <a:t>recognition</a:t>
            </a:r>
            <a:endParaRPr sz="280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D4978B3-3365-49CD-A0E0-359C581EC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00" y="3391691"/>
            <a:ext cx="5560940" cy="31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3800575" y="2067690"/>
            <a:ext cx="0" cy="119681"/>
          </a:xfrm>
          <a:custGeom>
            <a:avLst/>
            <a:gdLst/>
            <a:ahLst/>
            <a:cxnLst/>
            <a:rect l="l" t="t" r="r" b="b"/>
            <a:pathLst>
              <a:path h="119380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7113" y="2132181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4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4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1709" y="1764669"/>
            <a:ext cx="2797858" cy="256505"/>
          </a:xfrm>
          <a:prstGeom prst="rect">
            <a:avLst/>
          </a:prstGeom>
          <a:solidFill>
            <a:srgbClr val="EEEAF2"/>
          </a:solidFill>
          <a:ln w="25834">
            <a:solidFill>
              <a:srgbClr val="7E7E7E"/>
            </a:solidFill>
          </a:ln>
        </p:spPr>
        <p:txBody>
          <a:bodyPr vert="horz" wrap="square" lIns="0" tIns="9549" rIns="0" bIns="0" rtlCol="0">
            <a:spAutoFit/>
          </a:bodyPr>
          <a:lstStyle/>
          <a:p>
            <a:pPr marL="294748" defTabSz="916712">
              <a:spcBef>
                <a:spcPts val="76"/>
              </a:spcBef>
            </a:pPr>
            <a:r>
              <a:rPr sz="1604" spc="15" dirty="0">
                <a:solidFill>
                  <a:srgbClr val="7F7F7F"/>
                </a:solidFill>
                <a:latin typeface="Calibri Light"/>
                <a:cs typeface="Calibri Light"/>
              </a:rPr>
              <a:t>11x11 conv, </a:t>
            </a:r>
            <a:r>
              <a:rPr sz="1604" spc="10" dirty="0">
                <a:solidFill>
                  <a:srgbClr val="7F7F7F"/>
                </a:solidFill>
                <a:latin typeface="Calibri Light"/>
                <a:cs typeface="Calibri Light"/>
              </a:rPr>
              <a:t>96, </a:t>
            </a:r>
            <a:r>
              <a:rPr sz="1604" spc="20" dirty="0">
                <a:solidFill>
                  <a:srgbClr val="7F7F7F"/>
                </a:solidFill>
                <a:latin typeface="Calibri Light"/>
                <a:cs typeface="Calibri Light"/>
              </a:rPr>
              <a:t>/4,</a:t>
            </a:r>
            <a:r>
              <a:rPr sz="1604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4" spc="2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604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0575" y="2650424"/>
            <a:ext cx="0" cy="119681"/>
          </a:xfrm>
          <a:custGeom>
            <a:avLst/>
            <a:gdLst/>
            <a:ahLst/>
            <a:cxnLst/>
            <a:rect l="l" t="t" r="r" b="b"/>
            <a:pathLst>
              <a:path h="119380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87113" y="2714915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4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4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01709" y="2347404"/>
            <a:ext cx="2797858" cy="282129"/>
          </a:xfrm>
          <a:prstGeom prst="rect">
            <a:avLst/>
          </a:prstGeom>
          <a:solidFill>
            <a:srgbClr val="EBF1DF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2281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5x5 conv,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2005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3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00575" y="3233159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7113" y="3297649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1709" y="2930138"/>
            <a:ext cx="2797858" cy="282129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3528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2005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00575" y="3815893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87113" y="3880382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1709" y="3512871"/>
            <a:ext cx="2797858" cy="282129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73528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2005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00575" y="4398626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87113" y="4463117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01709" y="4095606"/>
            <a:ext cx="2797858" cy="282129"/>
          </a:xfrm>
          <a:prstGeom prst="rect">
            <a:avLst/>
          </a:prstGeom>
          <a:solidFill>
            <a:srgbClr val="F2DCDA"/>
          </a:solidFill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2281" defTabSz="916712">
              <a:lnSpc>
                <a:spcPts val="2206"/>
              </a:lnSpc>
            </a:pPr>
            <a:r>
              <a:rPr sz="2005" spc="20" dirty="0">
                <a:solidFill>
                  <a:srgbClr val="7F7F7F"/>
                </a:solidFill>
                <a:latin typeface="Calibri Light"/>
                <a:cs typeface="Calibri Light"/>
              </a:rPr>
              <a:t>3x3 conv, </a:t>
            </a: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2005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2005" spc="3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00575" y="4981360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87113" y="5045851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01709" y="4678340"/>
            <a:ext cx="2797858" cy="303022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59"/>
                </a:moveTo>
                <a:lnTo>
                  <a:pt x="2790700" y="302259"/>
                </a:lnTo>
                <a:lnTo>
                  <a:pt x="2790700" y="0"/>
                </a:lnTo>
                <a:lnTo>
                  <a:pt x="0" y="0"/>
                </a:lnTo>
                <a:lnTo>
                  <a:pt x="0" y="30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01709" y="4678339"/>
            <a:ext cx="2797858" cy="282129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2206"/>
              </a:lnSpc>
            </a:pP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fc, 4096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00575" y="5564094"/>
            <a:ext cx="0" cy="119681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353"/>
                </a:lnTo>
              </a:path>
            </a:pathLst>
          </a:custGeom>
          <a:ln w="387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87113" y="5628585"/>
            <a:ext cx="227266" cy="227266"/>
          </a:xfrm>
          <a:custGeom>
            <a:avLst/>
            <a:gdLst/>
            <a:ahLst/>
            <a:cxnLst/>
            <a:rect l="l" t="t" r="r" b="b"/>
            <a:pathLst>
              <a:path w="226695" h="226695">
                <a:moveTo>
                  <a:pt x="0" y="0"/>
                </a:moveTo>
                <a:lnTo>
                  <a:pt x="113178" y="226307"/>
                </a:lnTo>
                <a:lnTo>
                  <a:pt x="213537" y="25631"/>
                </a:lnTo>
                <a:lnTo>
                  <a:pt x="89939" y="25631"/>
                </a:lnTo>
                <a:lnTo>
                  <a:pt x="44065" y="17087"/>
                </a:lnTo>
                <a:lnTo>
                  <a:pt x="0" y="0"/>
                </a:lnTo>
                <a:close/>
              </a:path>
              <a:path w="226695" h="226695">
                <a:moveTo>
                  <a:pt x="226355" y="0"/>
                </a:moveTo>
                <a:lnTo>
                  <a:pt x="182290" y="17087"/>
                </a:lnTo>
                <a:lnTo>
                  <a:pt x="136416" y="25631"/>
                </a:lnTo>
                <a:lnTo>
                  <a:pt x="213537" y="25631"/>
                </a:lnTo>
                <a:lnTo>
                  <a:pt x="2263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01709" y="5261073"/>
            <a:ext cx="2797858" cy="303022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59"/>
                </a:moveTo>
                <a:lnTo>
                  <a:pt x="2790700" y="302259"/>
                </a:lnTo>
                <a:lnTo>
                  <a:pt x="2790700" y="0"/>
                </a:lnTo>
                <a:lnTo>
                  <a:pt x="0" y="0"/>
                </a:lnTo>
                <a:lnTo>
                  <a:pt x="0" y="3022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01709" y="5261074"/>
            <a:ext cx="2797858" cy="282129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2206"/>
              </a:lnSpc>
            </a:pP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fc, 4096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01709" y="5843807"/>
            <a:ext cx="2797858" cy="303022"/>
          </a:xfrm>
          <a:custGeom>
            <a:avLst/>
            <a:gdLst/>
            <a:ahLst/>
            <a:cxnLst/>
            <a:rect l="l" t="t" r="r" b="b"/>
            <a:pathLst>
              <a:path w="2790825" h="302260">
                <a:moveTo>
                  <a:pt x="0" y="302260"/>
                </a:moveTo>
                <a:lnTo>
                  <a:pt x="2790700" y="302260"/>
                </a:lnTo>
                <a:lnTo>
                  <a:pt x="2790700" y="0"/>
                </a:lnTo>
                <a:lnTo>
                  <a:pt x="0" y="0"/>
                </a:lnTo>
                <a:lnTo>
                  <a:pt x="0" y="302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01709" y="5843808"/>
            <a:ext cx="2797858" cy="282129"/>
          </a:xfrm>
          <a:prstGeom prst="rect">
            <a:avLst/>
          </a:prstGeom>
          <a:ln w="25834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2206"/>
              </a:lnSpc>
            </a:pPr>
            <a:r>
              <a:rPr sz="2005" spc="10" dirty="0">
                <a:solidFill>
                  <a:srgbClr val="7F7F7F"/>
                </a:solidFill>
                <a:latin typeface="Calibri Light"/>
                <a:cs typeface="Calibri Light"/>
              </a:rPr>
              <a:t>fc, 1000</a:t>
            </a:r>
            <a:endParaRPr sz="2005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38403" y="1715409"/>
            <a:ext cx="1767839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5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764" y="613487"/>
            <a:ext cx="4531957" cy="69163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>
              <a:spcBef>
                <a:spcPts val="100"/>
              </a:spcBef>
            </a:pPr>
            <a:r>
              <a:rPr sz="4411" spc="-15" dirty="0"/>
              <a:t>Revolution </a:t>
            </a:r>
            <a:r>
              <a:rPr sz="4411" dirty="0"/>
              <a:t>of</a:t>
            </a:r>
            <a:r>
              <a:rPr sz="4411" spc="-35" dirty="0"/>
              <a:t> </a:t>
            </a:r>
            <a:r>
              <a:rPr sz="4411" dirty="0"/>
              <a:t>Depth</a:t>
            </a:r>
            <a:endParaRPr sz="4411"/>
          </a:p>
        </p:txBody>
      </p:sp>
      <p:sp>
        <p:nvSpPr>
          <p:cNvPr id="3" name="object 3"/>
          <p:cNvSpPr/>
          <p:nvPr/>
        </p:nvSpPr>
        <p:spPr>
          <a:xfrm>
            <a:off x="2993580" y="1862224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42402" y="1891308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2603" y="1725567"/>
            <a:ext cx="1262378" cy="115113"/>
          </a:xfrm>
          <a:prstGeom prst="rect">
            <a:avLst/>
          </a:prstGeom>
          <a:solidFill>
            <a:srgbClr val="EEEAF2"/>
          </a:solidFill>
          <a:ln w="11650">
            <a:solidFill>
              <a:srgbClr val="7E7E7E"/>
            </a:solidFill>
          </a:ln>
        </p:spPr>
        <p:txBody>
          <a:bodyPr vert="horz" wrap="square" lIns="0" tIns="7002" rIns="0" bIns="0" rtlCol="0">
            <a:spAutoFit/>
          </a:bodyPr>
          <a:lstStyle/>
          <a:p>
            <a:pPr marL="133050" defTabSz="916712">
              <a:spcBef>
                <a:spcPts val="56"/>
              </a:spcBef>
            </a:pPr>
            <a:r>
              <a:rPr sz="702" spc="15" dirty="0">
                <a:solidFill>
                  <a:srgbClr val="7F7F7F"/>
                </a:solidFill>
                <a:latin typeface="Calibri Light"/>
                <a:cs typeface="Calibri Light"/>
              </a:rPr>
              <a:t>11x11 </a:t>
            </a:r>
            <a:r>
              <a:rPr sz="702" spc="10" dirty="0">
                <a:solidFill>
                  <a:srgbClr val="7F7F7F"/>
                </a:solidFill>
                <a:latin typeface="Calibri Light"/>
                <a:cs typeface="Calibri Light"/>
              </a:rPr>
              <a:t>conv, 96, </a:t>
            </a:r>
            <a:r>
              <a:rPr sz="702" spc="15" dirty="0">
                <a:solidFill>
                  <a:srgbClr val="7F7F7F"/>
                </a:solidFill>
                <a:latin typeface="Calibri Light"/>
                <a:cs typeface="Calibri Light"/>
              </a:rPr>
              <a:t>/4,</a:t>
            </a:r>
            <a:r>
              <a:rPr sz="702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702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702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3580" y="2125025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42402" y="2154108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2603" y="1988367"/>
            <a:ext cx="1262378" cy="128240"/>
          </a:xfrm>
          <a:prstGeom prst="rect">
            <a:avLst/>
          </a:prstGeom>
          <a:solidFill>
            <a:srgbClr val="EBF1DF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7772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5x5 conv,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903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93580" y="2387827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42402" y="2416910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2603" y="2251169"/>
            <a:ext cx="1262378" cy="128240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3661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93580" y="2650629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42402" y="2679713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62603" y="2513971"/>
            <a:ext cx="1262378" cy="128240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3661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93580" y="2913430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42402" y="2942514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62603" y="2776772"/>
            <a:ext cx="1262378" cy="128240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7772" defTabSz="916712">
              <a:lnSpc>
                <a:spcPts val="993"/>
              </a:lnSpc>
            </a:pP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3x3 conv,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256,</a:t>
            </a:r>
            <a:r>
              <a:rPr sz="903" spc="-3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3580" y="3176232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42402" y="3205315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61"/>
                </a:lnTo>
                <a:lnTo>
                  <a:pt x="96078" y="12041"/>
                </a:lnTo>
                <a:lnTo>
                  <a:pt x="51050" y="12041"/>
                </a:lnTo>
                <a:lnTo>
                  <a:pt x="24994" y="9031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1"/>
                </a:lnTo>
                <a:lnTo>
                  <a:pt x="51050" y="12041"/>
                </a:lnTo>
                <a:lnTo>
                  <a:pt x="96078" y="12041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62603" y="3039574"/>
            <a:ext cx="1262378" cy="128240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3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0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93580" y="3439034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26"/>
                </a:lnTo>
              </a:path>
            </a:pathLst>
          </a:custGeom>
          <a:ln w="174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2402" y="3468117"/>
            <a:ext cx="102493" cy="102493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0" y="0"/>
                </a:moveTo>
                <a:lnTo>
                  <a:pt x="51050" y="102059"/>
                </a:lnTo>
                <a:lnTo>
                  <a:pt x="96078" y="12040"/>
                </a:lnTo>
                <a:lnTo>
                  <a:pt x="51050" y="12040"/>
                </a:lnTo>
                <a:lnTo>
                  <a:pt x="24994" y="9030"/>
                </a:lnTo>
                <a:lnTo>
                  <a:pt x="0" y="0"/>
                </a:lnTo>
                <a:close/>
              </a:path>
              <a:path w="102235" h="102235">
                <a:moveTo>
                  <a:pt x="102101" y="0"/>
                </a:moveTo>
                <a:lnTo>
                  <a:pt x="77107" y="9030"/>
                </a:lnTo>
                <a:lnTo>
                  <a:pt x="51050" y="12040"/>
                </a:lnTo>
                <a:lnTo>
                  <a:pt x="96078" y="12040"/>
                </a:lnTo>
                <a:lnTo>
                  <a:pt x="102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62603" y="3302376"/>
            <a:ext cx="1262378" cy="128240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3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0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62603" y="3565177"/>
            <a:ext cx="1262378" cy="128240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3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</a:t>
            </a:r>
            <a:r>
              <a:rPr sz="903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403" y="1715409"/>
            <a:ext cx="1767839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5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66653" y="1875923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14992" y="1904933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29723" y="1739065"/>
            <a:ext cx="1274473" cy="128240"/>
          </a:xfrm>
          <a:prstGeom prst="rect">
            <a:avLst/>
          </a:prstGeom>
          <a:solidFill>
            <a:srgbClr val="DBEEF3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676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66653" y="2139112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14992" y="2168121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29723" y="2002253"/>
            <a:ext cx="1274473" cy="128240"/>
          </a:xfrm>
          <a:prstGeom prst="rect">
            <a:avLst/>
          </a:prstGeom>
          <a:solidFill>
            <a:srgbClr val="DBEEF3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8965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64,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66653" y="2402300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14992" y="2431310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29723" y="2265441"/>
            <a:ext cx="1274473" cy="128240"/>
          </a:xfrm>
          <a:prstGeom prst="rect">
            <a:avLst/>
          </a:prstGeom>
          <a:solidFill>
            <a:srgbClr val="FDEBDD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666653" y="2665488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14992" y="2694496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29723" y="2528629"/>
            <a:ext cx="1274473" cy="128240"/>
          </a:xfrm>
          <a:prstGeom prst="rect">
            <a:avLst/>
          </a:prstGeom>
          <a:solidFill>
            <a:srgbClr val="FDEBDD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128,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66653" y="2928676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14992" y="2957685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29723" y="2791817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66653" y="3191864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14992" y="3220874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29723" y="3055004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66653" y="3455052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14992" y="3484061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29723" y="3318194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66653" y="3718240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14992" y="3747249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29723" y="3581381"/>
            <a:ext cx="1274473" cy="128240"/>
          </a:xfrm>
          <a:prstGeom prst="rect">
            <a:avLst/>
          </a:prstGeom>
          <a:solidFill>
            <a:srgbClr val="EEEAF2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3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256,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66653" y="3976048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614992" y="4005291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75" y="12075"/>
                </a:lnTo>
                <a:lnTo>
                  <a:pt x="51532" y="12075"/>
                </a:lnTo>
                <a:lnTo>
                  <a:pt x="25230" y="9056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6"/>
                </a:lnTo>
                <a:lnTo>
                  <a:pt x="51532" y="12075"/>
                </a:lnTo>
                <a:lnTo>
                  <a:pt x="96975" y="12075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29723" y="3839189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666653" y="4239236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614992" y="4268478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75" y="12076"/>
                </a:lnTo>
                <a:lnTo>
                  <a:pt x="51532" y="12076"/>
                </a:lnTo>
                <a:lnTo>
                  <a:pt x="25230" y="9057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57"/>
                </a:lnTo>
                <a:lnTo>
                  <a:pt x="51532" y="12076"/>
                </a:lnTo>
                <a:lnTo>
                  <a:pt x="96975" y="12076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029723" y="4102377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66653" y="4502541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14992" y="4531666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029723" y="4365682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666653" y="4765729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14992" y="4794854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29723" y="4628870"/>
            <a:ext cx="1274473" cy="128240"/>
          </a:xfrm>
          <a:prstGeom prst="rect">
            <a:avLst/>
          </a:prstGeom>
          <a:solidFill>
            <a:srgbClr val="EBF1DF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666653" y="5031537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614992" y="5060663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29723" y="4894678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666653" y="5294725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614992" y="5323852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9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29723" y="5157866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666653" y="5557913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614992" y="5587038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9"/>
                </a:lnTo>
                <a:lnTo>
                  <a:pt x="51532" y="12059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9"/>
                </a:lnTo>
                <a:lnTo>
                  <a:pt x="96984" y="12059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29723" y="5421054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844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903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666653" y="5821101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905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14992" y="5850227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29723" y="5684243"/>
            <a:ext cx="1274473" cy="128240"/>
          </a:xfrm>
          <a:prstGeom prst="rect">
            <a:avLst/>
          </a:prstGeom>
          <a:solidFill>
            <a:srgbClr val="F2DCDA"/>
          </a:solidFill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045" defTabSz="916712">
              <a:lnSpc>
                <a:spcPts val="996"/>
              </a:lnSpc>
            </a:pP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903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903" spc="1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666653" y="6086933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614992" y="6116059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1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4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4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029723" y="5950074"/>
            <a:ext cx="1274473" cy="128240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6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666653" y="6350121"/>
            <a:ext cx="0" cy="54111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882"/>
                </a:lnTo>
              </a:path>
            </a:pathLst>
          </a:custGeom>
          <a:ln w="17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614992" y="6379246"/>
            <a:ext cx="103766" cy="102493"/>
          </a:xfrm>
          <a:custGeom>
            <a:avLst/>
            <a:gdLst/>
            <a:ahLst/>
            <a:cxnLst/>
            <a:rect l="l" t="t" r="r" b="b"/>
            <a:pathLst>
              <a:path w="103504" h="102235">
                <a:moveTo>
                  <a:pt x="0" y="0"/>
                </a:moveTo>
                <a:lnTo>
                  <a:pt x="51532" y="102200"/>
                </a:lnTo>
                <a:lnTo>
                  <a:pt x="96984" y="12058"/>
                </a:lnTo>
                <a:lnTo>
                  <a:pt x="51532" y="12058"/>
                </a:lnTo>
                <a:lnTo>
                  <a:pt x="25230" y="9043"/>
                </a:lnTo>
                <a:lnTo>
                  <a:pt x="0" y="0"/>
                </a:lnTo>
                <a:close/>
              </a:path>
              <a:path w="103504" h="102235">
                <a:moveTo>
                  <a:pt x="103064" y="0"/>
                </a:moveTo>
                <a:lnTo>
                  <a:pt x="77834" y="9043"/>
                </a:lnTo>
                <a:lnTo>
                  <a:pt x="51532" y="12058"/>
                </a:lnTo>
                <a:lnTo>
                  <a:pt x="96984" y="12058"/>
                </a:lnTo>
                <a:lnTo>
                  <a:pt x="103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029723" y="6213262"/>
            <a:ext cx="1274473" cy="128240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6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029723" y="6476440"/>
            <a:ext cx="1274473" cy="128240"/>
          </a:xfrm>
          <a:prstGeom prst="rect">
            <a:avLst/>
          </a:prstGeom>
          <a:ln w="11668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 defTabSz="916712">
              <a:lnSpc>
                <a:spcPts val="996"/>
              </a:lnSpc>
            </a:pPr>
            <a:r>
              <a:rPr sz="903" spc="5" dirty="0">
                <a:solidFill>
                  <a:srgbClr val="7F7F7F"/>
                </a:solidFill>
                <a:latin typeface="Calibri Light"/>
                <a:cs typeface="Calibri Light"/>
              </a:rPr>
              <a:t>fc, </a:t>
            </a:r>
            <a:r>
              <a:rPr sz="903" spc="10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903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225882" y="1715409"/>
            <a:ext cx="1551394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VGG,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2005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63660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0095867" y="1271038"/>
            <a:ext cx="1178497" cy="5360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752888" y="6566126"/>
            <a:ext cx="80849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50" spc="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50" spc="2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50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3" name="object 133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10727392" y="6413810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727392" y="6277194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694074" y="6166151"/>
            <a:ext cx="196709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726500" y="6017422"/>
            <a:ext cx="1368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7374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727392" y="5880580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0694074" y="5769762"/>
            <a:ext cx="196709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727392" y="5620789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471568" y="5347389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642193" y="5484229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706820" y="5236495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471568" y="4950982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642193" y="5087542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706820" y="4840182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0727392" y="4691228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471568" y="4417734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642193" y="4554574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706820" y="4306933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0556993" y="4157979"/>
            <a:ext cx="67288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0570634" y="3910338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284172" y="3624732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0454573" y="3761572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0519423" y="3510567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284172" y="3221407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454573" y="3358248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519423" y="3110607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369372" y="2961654"/>
            <a:ext cx="673523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383012" y="2714200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403362" y="2565246"/>
            <a:ext cx="137506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7640" defTabSz="916712">
              <a:lnSpc>
                <a:spcPct val="132100"/>
              </a:lnSpc>
              <a:spcBef>
                <a:spcPts val="90"/>
              </a:spcBef>
            </a:pP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096551" y="2291752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267176" y="2428592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0331803" y="2180952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0096551" y="1895344"/>
            <a:ext cx="652515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0267176" y="2031999"/>
            <a:ext cx="48126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0331803" y="1784358"/>
            <a:ext cx="171246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0336947" y="1635590"/>
            <a:ext cx="162333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26737" marR="5093" indent="-14641" defTabSz="916712">
              <a:lnSpc>
                <a:spcPct val="132100"/>
              </a:lnSpc>
              <a:spcBef>
                <a:spcPts val="90"/>
              </a:spcBef>
            </a:pP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7x7</a:t>
            </a:r>
            <a:r>
              <a:rPr sz="1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0393299" y="1524604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386368" y="4021325"/>
            <a:ext cx="835219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  <a:tabLst>
                <a:tab pos="736552" algn="l"/>
              </a:tabLst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124568" y="3910338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1124568" y="3780415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1032603" y="3643762"/>
            <a:ext cx="233632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1086274" y="3510567"/>
            <a:ext cx="129865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5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max0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0198971" y="2825000"/>
            <a:ext cx="834583" cy="72485"/>
          </a:xfrm>
          <a:prstGeom prst="rect">
            <a:avLst/>
          </a:prstGeom>
        </p:spPr>
        <p:txBody>
          <a:bodyPr vert="horz" wrap="square" lIns="0" tIns="11459" rIns="0" bIns="0" rtlCol="0">
            <a:spAutoFit/>
          </a:bodyPr>
          <a:lstStyle/>
          <a:p>
            <a:pPr marL="12732" marR="5093" indent="26737" defTabSz="916712">
              <a:lnSpc>
                <a:spcPct val="132100"/>
              </a:lnSpc>
              <a:spcBef>
                <a:spcPts val="90"/>
              </a:spcBef>
              <a:tabLst>
                <a:tab pos="736552" algn="l"/>
              </a:tabLst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5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0937152" y="2714200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0937152" y="2584276"/>
            <a:ext cx="56021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0845020" y="2447435"/>
            <a:ext cx="233632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0898691" y="2310876"/>
            <a:ext cx="129865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5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max1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0301167" y="1401597"/>
            <a:ext cx="233632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354836" y="1275131"/>
            <a:ext cx="129865" cy="40439"/>
          </a:xfrm>
          <a:prstGeom prst="rect">
            <a:avLst/>
          </a:prstGeom>
        </p:spPr>
        <p:txBody>
          <a:bodyPr vert="horz" wrap="square" lIns="0" tIns="17188" rIns="0" bIns="0" rtlCol="0">
            <a:spAutoFit/>
          </a:bodyPr>
          <a:lstStyle/>
          <a:p>
            <a:pPr marL="12732" defTabSz="916712">
              <a:spcBef>
                <a:spcPts val="136"/>
              </a:spcBef>
            </a:pPr>
            <a:r>
              <a:rPr sz="150" spc="15" dirty="0">
                <a:solidFill>
                  <a:prstClr val="black"/>
                </a:solidFill>
                <a:latin typeface="Arial"/>
                <a:cs typeface="Arial"/>
              </a:rPr>
              <a:t>soft</a:t>
            </a:r>
            <a:r>
              <a:rPr sz="15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" spc="20" dirty="0">
                <a:solidFill>
                  <a:prstClr val="black"/>
                </a:solidFill>
                <a:latin typeface="Arial"/>
                <a:cs typeface="Arial"/>
              </a:rPr>
              <a:t>max2</a:t>
            </a:r>
            <a:endParaRPr sz="1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7675339" y="1715409"/>
            <a:ext cx="2187995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GoogleNet,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22</a:t>
            </a:r>
            <a:r>
              <a:rPr sz="2005" spc="-3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2547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6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4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403" y="1715409"/>
            <a:ext cx="1767839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15" dirty="0">
                <a:solidFill>
                  <a:prstClr val="black"/>
                </a:solidFill>
                <a:latin typeface="Calibri"/>
                <a:cs typeface="Calibri"/>
              </a:rPr>
              <a:t>AlexNet, </a:t>
            </a:r>
            <a:r>
              <a:rPr sz="2005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2005" spc="-2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2012)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36041" y="1715409"/>
            <a:ext cx="1946087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ResNet, </a:t>
            </a:r>
            <a:r>
              <a:rPr sz="2005" spc="-10" dirty="0">
                <a:solidFill>
                  <a:srgbClr val="C00000"/>
                </a:solidFill>
                <a:latin typeface="Calibri"/>
                <a:cs typeface="Calibri"/>
              </a:rPr>
              <a:t>152</a:t>
            </a:r>
            <a:r>
              <a:rPr sz="2005" spc="-1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srgbClr val="C00000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15278" algn="ctr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2015)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76576" y="179884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68367" y="18034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75381" y="178796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DBEEF3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75381" y="177709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76576" y="184068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68367" y="18453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75381" y="182980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DBEEF3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75381" y="181893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76576" y="188252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68367" y="18871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75381" y="187165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5381" y="1860770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6576" y="192436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68367" y="192898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75381" y="191348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75381" y="190261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76576" y="196620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68367" y="19708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75381" y="195532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75381" y="194445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76576" y="200804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68367" y="20126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75381" y="1997169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75381" y="198629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76576" y="20498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68367" y="20545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75381" y="203901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575381" y="2028132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76576" y="209173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68367" y="209634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75381" y="2080851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75381" y="2069971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76576" y="21327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68367" y="21373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5" y="2560"/>
                </a:lnTo>
                <a:lnTo>
                  <a:pt x="5156" y="2560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60"/>
                </a:lnTo>
                <a:lnTo>
                  <a:pt x="15085" y="2560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75381" y="2121834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75381" y="2110956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76576" y="217455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68367" y="217920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5" y="2559"/>
                </a:lnTo>
                <a:lnTo>
                  <a:pt x="5156" y="2559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9"/>
                </a:lnTo>
                <a:lnTo>
                  <a:pt x="15085" y="2559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575381" y="2163675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575381" y="2152797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76576" y="221641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68367" y="222104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575381" y="2205533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75381" y="2194656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76576" y="22582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668367" y="226288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575381" y="2247373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575381" y="2236495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676576" y="230050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668367" y="23051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575381" y="2289631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575381" y="227875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76576" y="234234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68367" y="234698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575381" y="233147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575381" y="2320592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76576" y="23841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668367" y="23888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5"/>
                </a:lnTo>
                <a:lnTo>
                  <a:pt x="5156" y="2555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5"/>
                </a:lnTo>
                <a:lnTo>
                  <a:pt x="15087" y="2555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575381" y="2373310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575381" y="236243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676576" y="242603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668367" y="24306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75381" y="2415151"/>
            <a:ext cx="202439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1702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575381" y="240427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676576" y="246829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668367" y="247292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9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575381" y="244653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676576" y="251013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5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668367" y="25147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187" y="16248"/>
                </a:lnTo>
                <a:lnTo>
                  <a:pt x="15087" y="2556"/>
                </a:lnTo>
                <a:lnTo>
                  <a:pt x="5156" y="2556"/>
                </a:lnTo>
                <a:lnTo>
                  <a:pt x="0" y="0"/>
                </a:lnTo>
                <a:close/>
              </a:path>
              <a:path w="16509" h="16510">
                <a:moveTo>
                  <a:pt x="16375" y="0"/>
                </a:moveTo>
                <a:lnTo>
                  <a:pt x="11220" y="2556"/>
                </a:lnTo>
                <a:lnTo>
                  <a:pt x="15087" y="2556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575381" y="248837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75381" y="253021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29" h="22225">
                <a:moveTo>
                  <a:pt x="0" y="21702"/>
                </a:moveTo>
                <a:lnTo>
                  <a:pt x="201880" y="21702"/>
                </a:lnTo>
                <a:lnTo>
                  <a:pt x="201880" y="0"/>
                </a:lnTo>
                <a:lnTo>
                  <a:pt x="0" y="0"/>
                </a:lnTo>
                <a:lnTo>
                  <a:pt x="0" y="2170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581632" y="1762202"/>
            <a:ext cx="190344" cy="834874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47109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marR="9549" indent="-25464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64, pool/2  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marR="5093" indent="-29920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128, pool/2  3x3 conv,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256  3x3 conv, 256,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4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512  3x3 conv, 512,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26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512  3x3 conv, 512,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009757" y="17207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001549" y="17253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908563" y="1709667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908563" y="169863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19764" y="613487"/>
            <a:ext cx="4531957" cy="1117389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4411" spc="-15" dirty="0">
                <a:solidFill>
                  <a:prstClr val="black"/>
                </a:solidFill>
                <a:latin typeface="Calibri Light"/>
                <a:cs typeface="Calibri Light"/>
              </a:rPr>
              <a:t>Revolution </a:t>
            </a:r>
            <a:r>
              <a:rPr sz="4411" dirty="0">
                <a:solidFill>
                  <a:prstClr val="black"/>
                </a:solidFill>
                <a:latin typeface="Calibri Light"/>
                <a:cs typeface="Calibri Light"/>
              </a:rPr>
              <a:t>of</a:t>
            </a:r>
            <a:r>
              <a:rPr sz="4411" spc="-3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4411" dirty="0">
                <a:solidFill>
                  <a:prstClr val="black"/>
                </a:solidFill>
                <a:latin typeface="Calibri Light"/>
                <a:cs typeface="Calibri Light"/>
              </a:rPr>
              <a:t>Depth</a:t>
            </a:r>
            <a:endParaRPr sz="4411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R="343767" algn="ctr" defTabSz="916712">
              <a:spcBef>
                <a:spcPts val="3173"/>
              </a:spcBef>
            </a:pP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11x11 conv, 96, /4,</a:t>
            </a:r>
            <a:r>
              <a:rPr sz="10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009757" y="176314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001549" y="176784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0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908563" y="175210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908563" y="174107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009757" y="18055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001549" y="181028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908563" y="179454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908563" y="178351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009757" y="18480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001549" y="185271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908563" y="1836987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908563" y="182595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009757" y="18904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001549" y="18951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0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908563" y="1879428"/>
            <a:ext cx="202439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880" y="0"/>
                </a:lnTo>
              </a:path>
            </a:pathLst>
          </a:custGeom>
          <a:ln w="22013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908563" y="186839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009757" y="19329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001549" y="193759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2"/>
                </a:lnTo>
                <a:lnTo>
                  <a:pt x="5156" y="2592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2"/>
                </a:lnTo>
                <a:lnTo>
                  <a:pt x="15087" y="2592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908563" y="1910833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009757" y="197534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001549" y="19800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0" y="0"/>
                </a:moveTo>
                <a:lnTo>
                  <a:pt x="8187" y="16482"/>
                </a:lnTo>
                <a:lnTo>
                  <a:pt x="15087" y="2593"/>
                </a:lnTo>
                <a:lnTo>
                  <a:pt x="5156" y="2593"/>
                </a:lnTo>
                <a:lnTo>
                  <a:pt x="0" y="0"/>
                </a:lnTo>
                <a:close/>
              </a:path>
              <a:path w="16510" h="16510">
                <a:moveTo>
                  <a:pt x="16375" y="0"/>
                </a:moveTo>
                <a:lnTo>
                  <a:pt x="11220" y="2593"/>
                </a:lnTo>
                <a:lnTo>
                  <a:pt x="15087" y="2593"/>
                </a:lnTo>
                <a:lnTo>
                  <a:pt x="16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908563" y="195327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908563" y="1995714"/>
            <a:ext cx="202439" cy="22281"/>
          </a:xfrm>
          <a:custGeom>
            <a:avLst/>
            <a:gdLst/>
            <a:ahLst/>
            <a:cxnLst/>
            <a:rect l="l" t="t" r="r" b="b"/>
            <a:pathLst>
              <a:path w="201930" h="22225">
                <a:moveTo>
                  <a:pt x="0" y="22013"/>
                </a:moveTo>
                <a:lnTo>
                  <a:pt x="201880" y="22013"/>
                </a:lnTo>
                <a:lnTo>
                  <a:pt x="201880" y="0"/>
                </a:lnTo>
                <a:lnTo>
                  <a:pt x="0" y="0"/>
                </a:lnTo>
                <a:lnTo>
                  <a:pt x="0" y="2201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914815" y="1726174"/>
            <a:ext cx="190344" cy="315630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12732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5x5 conv, 256,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42016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384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29282" defTabSz="916712">
              <a:lnSpc>
                <a:spcPct val="1852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conv, 384  3x3 conv, 256,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4096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64297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0153656" y="20457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0322598" y="26123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0314376" y="26255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0153654" y="3195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0145433" y="32424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0153654" y="23500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0145433" y="2397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10052287" y="2240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0052287" y="2130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153654" y="27728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10145433" y="28197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0052287" y="26629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0052287" y="25529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0052287" y="30856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0052287" y="29757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0153656" y="33138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0322598" y="38805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0314376" y="3893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0153654" y="446368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145433" y="4510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0153654" y="36182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0145433" y="36652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0052287" y="35083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0052287" y="33984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0153654" y="40409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0145433" y="40879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0052287" y="39310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052287" y="38211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0052287" y="43537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0052287" y="42438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0153656" y="45820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0322598" y="51486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0314376" y="51618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0153654" y="57318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10145433" y="57788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10153654" y="488641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10145433" y="4933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0052287" y="4776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0052287" y="46666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0153654" y="530913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0145433" y="53561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0052287" y="51992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0052287" y="50893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0052287" y="56219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EEAF2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0052287" y="55120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0153656" y="58502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0322598" y="64168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0314376" y="64300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10153654" y="700002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10145433" y="70469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0153654" y="61545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10145433" y="62015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0052287" y="6044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10052287" y="59347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10153654" y="657730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10145433" y="66242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052287" y="64673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0052287" y="6357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0052287" y="68901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10052287" y="6780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0153122" y="71183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0322066" y="76850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10313843" y="76981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0153121" y="826820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0144900" y="83151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0153121" y="74227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0144900" y="74697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0051756" y="73128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0051757" y="72029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0153121" y="78454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0144900" y="7892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0051756" y="77355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10051757" y="76256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0051756" y="81582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10051757" y="80483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0153656" y="83865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0322598" y="89531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10314376" y="89663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0153654" y="95363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0145433" y="9583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0153654" y="869092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0145433" y="8737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0052287" y="85810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10052287" y="84711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10153654" y="91136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0145433" y="9160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10052287" y="9003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10052287" y="8893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052287" y="94264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10052287" y="9316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0153122" y="96505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10322066" y="102172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10313843" y="10230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153121" y="1080039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0144900" y="108473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0153121" y="995494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10144900" y="100019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10051756" y="98450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10051757" y="97351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0153121" y="103776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10144900" y="104246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0051756" y="102677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10051757" y="101578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10051756" y="10690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10051757" y="105805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0153122" y="109228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10322066" y="114895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10313843" y="11502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10153121" y="1207270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10144900" y="12119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10153121" y="112272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10144900" y="11274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10051756" y="111173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10051757" y="110074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10153121" y="1164997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10144900" y="116969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10051756" y="115400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10051757" y="114301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10051756" y="119627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10051757" y="118528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10152593" y="121869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10321537" y="127535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0313316" y="12766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10152592" y="1333673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0144370" y="133837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10152592" y="1249128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0144370" y="125382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10051227" y="123813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10051226" y="122714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10152592" y="1291401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10144370" y="12960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10051227" y="128041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10051226" y="126941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10051227" y="132268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10051226" y="131169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10153122" y="1345923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10322066" y="140258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10313843" y="14039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10153121" y="1460904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10144900" y="14656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0153121" y="1376359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10144900" y="138105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0051756" y="13653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0051757" y="135437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0153121" y="1418631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10144900" y="142332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10051756" y="140764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10051757" y="13966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0051756" y="144991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10051757" y="14389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10152593" y="147232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10321537" y="152899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10313316" y="15302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0152592" y="1587306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10144370" y="15920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10152592" y="1502762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0144370" y="15074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10051227" y="149177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10051226" y="148078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10075556" y="578603"/>
            <a:ext cx="156604" cy="1058653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12732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1x2</a:t>
            </a:r>
            <a:r>
              <a:rPr sz="150" spc="-2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128,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/2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5464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82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24191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0152592" y="154503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10144370" y="15497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09">
                <a:moveTo>
                  <a:pt x="16403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10051227" y="153404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10051226" y="152305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10051227" y="157631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BF1DF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10051226" y="156532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10153122" y="1599143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10322066" y="165580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0313843" y="165708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10153121" y="17141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10144900" y="17188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10153121" y="16295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10144900" y="16342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10051756" y="161858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10051757" y="160759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10153121" y="167185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10144900" y="167654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10051756" y="166086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10051757" y="164987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10051756" y="170313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10051757" y="16921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10075023" y="1508180"/>
            <a:ext cx="156604" cy="212140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algn="ctr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128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indent="-1273" algn="ctr" defTabSz="916712">
              <a:lnSpc>
                <a:spcPct val="1845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conv, 512  1x1</a:t>
            </a:r>
            <a:r>
              <a:rPr sz="150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conv, 256,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/2  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10153656" y="172596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10322598" y="178262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10314376" y="178390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0153654" y="184094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10145433" y="184563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10153654" y="175639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10145433" y="176109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10052287" y="174540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10052287" y="173441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10153654" y="179866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10145433" y="18033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10052287" y="178767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10052287" y="177668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10052287" y="182994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10052287" y="181895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10153656" y="185318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10322598" y="190985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10314376" y="191116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10153654" y="196820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10145433" y="197286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10153654" y="18836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10145433" y="18883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10052287" y="18726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10052287" y="18616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10153654" y="192593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10145433" y="193059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10052287" y="191494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10052287" y="19039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10052287" y="19572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10052287" y="19462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10153656" y="198000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0322598" y="203667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10314376" y="203798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10153654" y="209502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10145433" y="209968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10153654" y="201048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10145433" y="201514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10052287" y="199949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10052287" y="198849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10153654" y="20527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10145433" y="205741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10052287" y="204176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10052287" y="203077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10052287" y="208403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10052287" y="207304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10153656" y="210727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10322598" y="216393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10314376" y="216521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10153654" y="222225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10145433" y="222691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10153654" y="213771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10145433" y="214237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10052287" y="212672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10052287" y="211572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10153654" y="21799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10145433" y="218464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10052287" y="216899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10052287" y="215800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10052287" y="221126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10052287" y="220027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10153656" y="223364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10322598" y="2290304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10314376" y="22916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10153654" y="234865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10145433" y="23533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10153654" y="22641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10145433" y="226877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10052287" y="225312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10052287" y="224213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10153654" y="230638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10145433" y="23110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10052287" y="229539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10052287" y="228440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10052287" y="23376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10052287" y="232667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10153656" y="236090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10322598" y="2417571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0314376" y="241884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10153654" y="24758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0145433" y="248054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10153654" y="23913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10145433" y="239600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10052287" y="238035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10052287" y="236936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10153654" y="243361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10145433" y="24382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10052287" y="242262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10052287" y="241163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10052287" y="246489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10052287" y="245390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10153656" y="248772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10322598" y="254438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10314376" y="25456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10153654" y="260270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10145433" y="26073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10153654" y="251816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10145433" y="252282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10052287" y="250716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10052287" y="249617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10153654" y="256043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10145433" y="25650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10052287" y="254944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10052287" y="253845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10052287" y="259171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10052287" y="258072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10153656" y="261495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63"/>
                </a:lnTo>
                <a:lnTo>
                  <a:pt x="139052" y="107621"/>
                </a:lnTo>
                <a:lnTo>
                  <a:pt x="89567" y="118209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10322598" y="267161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10314376" y="267289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10153654" y="272993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10145433" y="27346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10153654" y="264539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10145433" y="26500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10052287" y="263440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10052287" y="262340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10153654" y="26876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10145433" y="26923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10052287" y="267667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10052287" y="26656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10052287" y="271894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10052287" y="27079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10153389" y="274090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79"/>
                </a:lnTo>
                <a:lnTo>
                  <a:pt x="139053" y="107635"/>
                </a:lnTo>
                <a:lnTo>
                  <a:pt x="89567" y="118214"/>
                </a:lnTo>
                <a:lnTo>
                  <a:pt x="0" y="1222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10322331" y="279757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10314110" y="279888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" name="object 410"/>
          <p:cNvSpPr/>
          <p:nvPr/>
        </p:nvSpPr>
        <p:spPr>
          <a:xfrm>
            <a:off x="10153388" y="285592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1" name="object 411"/>
          <p:cNvSpPr/>
          <p:nvPr/>
        </p:nvSpPr>
        <p:spPr>
          <a:xfrm>
            <a:off x="10145167" y="286058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10153388" y="277138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10145167" y="277604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4" name="object 414"/>
          <p:cNvSpPr/>
          <p:nvPr/>
        </p:nvSpPr>
        <p:spPr>
          <a:xfrm>
            <a:off x="10052023" y="276038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10052023" y="274940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10153388" y="281365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7" name="object 417"/>
          <p:cNvSpPr/>
          <p:nvPr/>
        </p:nvSpPr>
        <p:spPr>
          <a:xfrm>
            <a:off x="10145167" y="281831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10052023" y="280266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10052023" y="279167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" name="object 420"/>
          <p:cNvSpPr/>
          <p:nvPr/>
        </p:nvSpPr>
        <p:spPr>
          <a:xfrm>
            <a:off x="10052023" y="284493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10052023" y="283394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10153389" y="286817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7"/>
                </a:lnTo>
                <a:lnTo>
                  <a:pt x="89567" y="118176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10322331" y="292483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4" name="object 424"/>
          <p:cNvSpPr/>
          <p:nvPr/>
        </p:nvSpPr>
        <p:spPr>
          <a:xfrm>
            <a:off x="10314110" y="292611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5" name="object 425"/>
          <p:cNvSpPr/>
          <p:nvPr/>
        </p:nvSpPr>
        <p:spPr>
          <a:xfrm>
            <a:off x="10153388" y="298315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6" name="object 426"/>
          <p:cNvSpPr/>
          <p:nvPr/>
        </p:nvSpPr>
        <p:spPr>
          <a:xfrm>
            <a:off x="10145167" y="298781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7" name="object 427"/>
          <p:cNvSpPr/>
          <p:nvPr/>
        </p:nvSpPr>
        <p:spPr>
          <a:xfrm>
            <a:off x="10153388" y="289861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" name="object 428"/>
          <p:cNvSpPr/>
          <p:nvPr/>
        </p:nvSpPr>
        <p:spPr>
          <a:xfrm>
            <a:off x="10145167" y="290327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" name="object 429"/>
          <p:cNvSpPr/>
          <p:nvPr/>
        </p:nvSpPr>
        <p:spPr>
          <a:xfrm>
            <a:off x="10052023" y="288762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" name="object 430"/>
          <p:cNvSpPr/>
          <p:nvPr/>
        </p:nvSpPr>
        <p:spPr>
          <a:xfrm>
            <a:off x="10052023" y="287663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1" name="object 431"/>
          <p:cNvSpPr/>
          <p:nvPr/>
        </p:nvSpPr>
        <p:spPr>
          <a:xfrm>
            <a:off x="10153388" y="294088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2" name="object 432"/>
          <p:cNvSpPr/>
          <p:nvPr/>
        </p:nvSpPr>
        <p:spPr>
          <a:xfrm>
            <a:off x="10145167" y="294554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3" name="object 433"/>
          <p:cNvSpPr/>
          <p:nvPr/>
        </p:nvSpPr>
        <p:spPr>
          <a:xfrm>
            <a:off x="10052023" y="292989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10052023" y="291890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5" name="object 435"/>
          <p:cNvSpPr/>
          <p:nvPr/>
        </p:nvSpPr>
        <p:spPr>
          <a:xfrm>
            <a:off x="10052023" y="297216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10052023" y="296117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10153389" y="299499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10322331" y="305165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9" name="object 439"/>
          <p:cNvSpPr/>
          <p:nvPr/>
        </p:nvSpPr>
        <p:spPr>
          <a:xfrm>
            <a:off x="10314110" y="30529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" name="object 440"/>
          <p:cNvSpPr/>
          <p:nvPr/>
        </p:nvSpPr>
        <p:spPr>
          <a:xfrm>
            <a:off x="10153388" y="310997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1" name="object 441"/>
          <p:cNvSpPr/>
          <p:nvPr/>
        </p:nvSpPr>
        <p:spPr>
          <a:xfrm>
            <a:off x="10145167" y="31146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" name="object 442"/>
          <p:cNvSpPr/>
          <p:nvPr/>
        </p:nvSpPr>
        <p:spPr>
          <a:xfrm>
            <a:off x="10153388" y="302542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3" name="object 443"/>
          <p:cNvSpPr/>
          <p:nvPr/>
        </p:nvSpPr>
        <p:spPr>
          <a:xfrm>
            <a:off x="10145167" y="303008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10052023" y="301443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5" name="object 445"/>
          <p:cNvSpPr/>
          <p:nvPr/>
        </p:nvSpPr>
        <p:spPr>
          <a:xfrm>
            <a:off x="10052023" y="300344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6" name="object 446"/>
          <p:cNvSpPr/>
          <p:nvPr/>
        </p:nvSpPr>
        <p:spPr>
          <a:xfrm>
            <a:off x="10153388" y="306770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7" name="object 447"/>
          <p:cNvSpPr/>
          <p:nvPr/>
        </p:nvSpPr>
        <p:spPr>
          <a:xfrm>
            <a:off x="10145167" y="30723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10052023" y="305670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9" name="object 449"/>
          <p:cNvSpPr/>
          <p:nvPr/>
        </p:nvSpPr>
        <p:spPr>
          <a:xfrm>
            <a:off x="10052023" y="304571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10052023" y="309898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1" name="object 451"/>
          <p:cNvSpPr/>
          <p:nvPr/>
        </p:nvSpPr>
        <p:spPr>
          <a:xfrm>
            <a:off x="10052023" y="308799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10153389" y="312222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5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1"/>
                </a:lnTo>
                <a:lnTo>
                  <a:pt x="160882" y="93057"/>
                </a:lnTo>
                <a:lnTo>
                  <a:pt x="139053" y="107603"/>
                </a:lnTo>
                <a:lnTo>
                  <a:pt x="89567" y="118178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10322331" y="317888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10314110" y="318016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" name="object 455"/>
          <p:cNvSpPr/>
          <p:nvPr/>
        </p:nvSpPr>
        <p:spPr>
          <a:xfrm>
            <a:off x="10153388" y="32372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10145167" y="32419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7" name="object 457"/>
          <p:cNvSpPr/>
          <p:nvPr/>
        </p:nvSpPr>
        <p:spPr>
          <a:xfrm>
            <a:off x="10153388" y="315265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10145167" y="315735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9" name="object 459"/>
          <p:cNvSpPr/>
          <p:nvPr/>
        </p:nvSpPr>
        <p:spPr>
          <a:xfrm>
            <a:off x="10052023" y="314166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10052023" y="313067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object 461"/>
          <p:cNvSpPr/>
          <p:nvPr/>
        </p:nvSpPr>
        <p:spPr>
          <a:xfrm>
            <a:off x="10153388" y="319493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2" name="object 462"/>
          <p:cNvSpPr/>
          <p:nvPr/>
        </p:nvSpPr>
        <p:spPr>
          <a:xfrm>
            <a:off x="10145167" y="319962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" name="object 463"/>
          <p:cNvSpPr/>
          <p:nvPr/>
        </p:nvSpPr>
        <p:spPr>
          <a:xfrm>
            <a:off x="10052023" y="318393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4" name="object 464"/>
          <p:cNvSpPr/>
          <p:nvPr/>
        </p:nvSpPr>
        <p:spPr>
          <a:xfrm>
            <a:off x="10052023" y="31729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5" name="object 465"/>
          <p:cNvSpPr/>
          <p:nvPr/>
        </p:nvSpPr>
        <p:spPr>
          <a:xfrm>
            <a:off x="10052023" y="32262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object 466"/>
          <p:cNvSpPr/>
          <p:nvPr/>
        </p:nvSpPr>
        <p:spPr>
          <a:xfrm>
            <a:off x="10052023" y="32152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" name="object 467"/>
          <p:cNvSpPr/>
          <p:nvPr/>
        </p:nvSpPr>
        <p:spPr>
          <a:xfrm>
            <a:off x="10153389" y="324817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1"/>
                </a:lnTo>
                <a:lnTo>
                  <a:pt x="160882" y="93079"/>
                </a:lnTo>
                <a:lnTo>
                  <a:pt x="139053" y="107636"/>
                </a:lnTo>
                <a:lnTo>
                  <a:pt x="89567" y="118215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8" name="object 468"/>
          <p:cNvSpPr/>
          <p:nvPr/>
        </p:nvSpPr>
        <p:spPr>
          <a:xfrm>
            <a:off x="10322331" y="330483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9" name="object 469"/>
          <p:cNvSpPr/>
          <p:nvPr/>
        </p:nvSpPr>
        <p:spPr>
          <a:xfrm>
            <a:off x="10314110" y="330615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0" name="object 470"/>
          <p:cNvSpPr/>
          <p:nvPr/>
        </p:nvSpPr>
        <p:spPr>
          <a:xfrm>
            <a:off x="10153388" y="336315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1" name="object 471"/>
          <p:cNvSpPr/>
          <p:nvPr/>
        </p:nvSpPr>
        <p:spPr>
          <a:xfrm>
            <a:off x="10145167" y="336785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2" name="object 472"/>
          <p:cNvSpPr/>
          <p:nvPr/>
        </p:nvSpPr>
        <p:spPr>
          <a:xfrm>
            <a:off x="10153388" y="327861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3" name="object 473"/>
          <p:cNvSpPr/>
          <p:nvPr/>
        </p:nvSpPr>
        <p:spPr>
          <a:xfrm>
            <a:off x="10145167" y="328330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4" name="object 474"/>
          <p:cNvSpPr/>
          <p:nvPr/>
        </p:nvSpPr>
        <p:spPr>
          <a:xfrm>
            <a:off x="10052023" y="326762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10052023" y="325663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6" name="object 476"/>
          <p:cNvSpPr/>
          <p:nvPr/>
        </p:nvSpPr>
        <p:spPr>
          <a:xfrm>
            <a:off x="10153388" y="33208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7" name="object 477"/>
          <p:cNvSpPr/>
          <p:nvPr/>
        </p:nvSpPr>
        <p:spPr>
          <a:xfrm>
            <a:off x="10145167" y="332557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8" name="object 478"/>
          <p:cNvSpPr/>
          <p:nvPr/>
        </p:nvSpPr>
        <p:spPr>
          <a:xfrm>
            <a:off x="10052023" y="330989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9" name="object 479"/>
          <p:cNvSpPr/>
          <p:nvPr/>
        </p:nvSpPr>
        <p:spPr>
          <a:xfrm>
            <a:off x="10052023" y="329890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0" name="object 480"/>
          <p:cNvSpPr/>
          <p:nvPr/>
        </p:nvSpPr>
        <p:spPr>
          <a:xfrm>
            <a:off x="10052023" y="335216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1" name="object 481"/>
          <p:cNvSpPr/>
          <p:nvPr/>
        </p:nvSpPr>
        <p:spPr>
          <a:xfrm>
            <a:off x="10052023" y="334117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2" name="object 482"/>
          <p:cNvSpPr/>
          <p:nvPr/>
        </p:nvSpPr>
        <p:spPr>
          <a:xfrm>
            <a:off x="10153389" y="3375443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10322331" y="343210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" name="object 484"/>
          <p:cNvSpPr/>
          <p:nvPr/>
        </p:nvSpPr>
        <p:spPr>
          <a:xfrm>
            <a:off x="10314110" y="343338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5" name="object 485"/>
          <p:cNvSpPr/>
          <p:nvPr/>
        </p:nvSpPr>
        <p:spPr>
          <a:xfrm>
            <a:off x="10153388" y="34904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10145167" y="349508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10153388" y="340587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8" name="object 488"/>
          <p:cNvSpPr/>
          <p:nvPr/>
        </p:nvSpPr>
        <p:spPr>
          <a:xfrm>
            <a:off x="10145167" y="341053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9" name="object 489"/>
          <p:cNvSpPr/>
          <p:nvPr/>
        </p:nvSpPr>
        <p:spPr>
          <a:xfrm>
            <a:off x="10052023" y="339488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10052023" y="338389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10153388" y="344815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10145167" y="345281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3" name="object 493"/>
          <p:cNvSpPr/>
          <p:nvPr/>
        </p:nvSpPr>
        <p:spPr>
          <a:xfrm>
            <a:off x="10052023" y="343716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4" name="object 494"/>
          <p:cNvSpPr/>
          <p:nvPr/>
        </p:nvSpPr>
        <p:spPr>
          <a:xfrm>
            <a:off x="10052023" y="342616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10052023" y="347943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6" name="object 496"/>
          <p:cNvSpPr/>
          <p:nvPr/>
        </p:nvSpPr>
        <p:spPr>
          <a:xfrm>
            <a:off x="10052023" y="34684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10153389" y="350225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2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2" y="93041"/>
                </a:lnTo>
                <a:lnTo>
                  <a:pt x="139053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8" name="object 498"/>
          <p:cNvSpPr/>
          <p:nvPr/>
        </p:nvSpPr>
        <p:spPr>
          <a:xfrm>
            <a:off x="10322331" y="355892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10314110" y="35602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10153388" y="361724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10145167" y="362189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10153388" y="353269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3" name="object 503"/>
          <p:cNvSpPr/>
          <p:nvPr/>
        </p:nvSpPr>
        <p:spPr>
          <a:xfrm>
            <a:off x="10145167" y="353735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4" name="object 504"/>
          <p:cNvSpPr/>
          <p:nvPr/>
        </p:nvSpPr>
        <p:spPr>
          <a:xfrm>
            <a:off x="10052023" y="352170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" name="object 505"/>
          <p:cNvSpPr/>
          <p:nvPr/>
        </p:nvSpPr>
        <p:spPr>
          <a:xfrm>
            <a:off x="10052023" y="351071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10153388" y="357496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7" name="object 507"/>
          <p:cNvSpPr/>
          <p:nvPr/>
        </p:nvSpPr>
        <p:spPr>
          <a:xfrm>
            <a:off x="10145167" y="357962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10052023" y="356397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10052023" y="355298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0" name="object 510"/>
          <p:cNvSpPr/>
          <p:nvPr/>
        </p:nvSpPr>
        <p:spPr>
          <a:xfrm>
            <a:off x="10052023" y="36062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1" name="object 511"/>
          <p:cNvSpPr/>
          <p:nvPr/>
        </p:nvSpPr>
        <p:spPr>
          <a:xfrm>
            <a:off x="10052023" y="359525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10153389" y="362949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2" y="93057"/>
                </a:lnTo>
                <a:lnTo>
                  <a:pt x="139053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10322331" y="368615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4" name="object 514"/>
          <p:cNvSpPr/>
          <p:nvPr/>
        </p:nvSpPr>
        <p:spPr>
          <a:xfrm>
            <a:off x="10314110" y="368743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10153388" y="374447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10145167" y="37491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7" name="object 517"/>
          <p:cNvSpPr/>
          <p:nvPr/>
        </p:nvSpPr>
        <p:spPr>
          <a:xfrm>
            <a:off x="10153388" y="365992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8" name="object 518"/>
          <p:cNvSpPr/>
          <p:nvPr/>
        </p:nvSpPr>
        <p:spPr>
          <a:xfrm>
            <a:off x="10145167" y="366462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9" name="object 519"/>
          <p:cNvSpPr/>
          <p:nvPr/>
        </p:nvSpPr>
        <p:spPr>
          <a:xfrm>
            <a:off x="10052023" y="364893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0" name="object 520"/>
          <p:cNvSpPr/>
          <p:nvPr/>
        </p:nvSpPr>
        <p:spPr>
          <a:xfrm>
            <a:off x="10052023" y="363794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10153388" y="370219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2" name="object 522"/>
          <p:cNvSpPr/>
          <p:nvPr/>
        </p:nvSpPr>
        <p:spPr>
          <a:xfrm>
            <a:off x="10145167" y="37068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28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6" y="2548"/>
                </a:lnTo>
                <a:lnTo>
                  <a:pt x="15128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10052023" y="369120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4" name="object 524"/>
          <p:cNvSpPr/>
          <p:nvPr/>
        </p:nvSpPr>
        <p:spPr>
          <a:xfrm>
            <a:off x="10052023" y="368021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10052023" y="373347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6" name="object 526"/>
          <p:cNvSpPr/>
          <p:nvPr/>
        </p:nvSpPr>
        <p:spPr>
          <a:xfrm>
            <a:off x="10052023" y="372248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10153656" y="375544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10322598" y="381210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10314376" y="381342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10153654" y="387042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1" name="object 531"/>
          <p:cNvSpPr/>
          <p:nvPr/>
        </p:nvSpPr>
        <p:spPr>
          <a:xfrm>
            <a:off x="10145433" y="38751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10153654" y="37858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10145433" y="379057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4" name="object 534"/>
          <p:cNvSpPr/>
          <p:nvPr/>
        </p:nvSpPr>
        <p:spPr>
          <a:xfrm>
            <a:off x="10052287" y="377488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5" name="object 535"/>
          <p:cNvSpPr/>
          <p:nvPr/>
        </p:nvSpPr>
        <p:spPr>
          <a:xfrm>
            <a:off x="10052287" y="376389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6" name="object 536"/>
          <p:cNvSpPr/>
          <p:nvPr/>
        </p:nvSpPr>
        <p:spPr>
          <a:xfrm>
            <a:off x="10153654" y="382815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7" name="object 537"/>
          <p:cNvSpPr/>
          <p:nvPr/>
        </p:nvSpPr>
        <p:spPr>
          <a:xfrm>
            <a:off x="10145433" y="383284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10052287" y="381715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object 539"/>
          <p:cNvSpPr/>
          <p:nvPr/>
        </p:nvSpPr>
        <p:spPr>
          <a:xfrm>
            <a:off x="10052287" y="380616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0" name="object 540"/>
          <p:cNvSpPr/>
          <p:nvPr/>
        </p:nvSpPr>
        <p:spPr>
          <a:xfrm>
            <a:off x="10052287" y="385943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10052287" y="38484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" name="object 542"/>
          <p:cNvSpPr txBox="1"/>
          <p:nvPr/>
        </p:nvSpPr>
        <p:spPr>
          <a:xfrm>
            <a:off x="10083378" y="1719540"/>
            <a:ext cx="140688" cy="2446213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marL="17188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6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7188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10153656" y="3882710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4" name="object 544"/>
          <p:cNvSpPr/>
          <p:nvPr/>
        </p:nvSpPr>
        <p:spPr>
          <a:xfrm>
            <a:off x="10322598" y="393937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0314376" y="394065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6" name="object 546"/>
          <p:cNvSpPr/>
          <p:nvPr/>
        </p:nvSpPr>
        <p:spPr>
          <a:xfrm>
            <a:off x="10153654" y="399769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7" name="object 547"/>
          <p:cNvSpPr/>
          <p:nvPr/>
        </p:nvSpPr>
        <p:spPr>
          <a:xfrm>
            <a:off x="10145433" y="400235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8" name="object 548"/>
          <p:cNvSpPr/>
          <p:nvPr/>
        </p:nvSpPr>
        <p:spPr>
          <a:xfrm>
            <a:off x="10153654" y="39131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10145433" y="391780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0" name="object 550"/>
          <p:cNvSpPr/>
          <p:nvPr/>
        </p:nvSpPr>
        <p:spPr>
          <a:xfrm>
            <a:off x="10052287" y="390215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1" name="object 551"/>
          <p:cNvSpPr/>
          <p:nvPr/>
        </p:nvSpPr>
        <p:spPr>
          <a:xfrm>
            <a:off x="10052287" y="389116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2" name="object 552"/>
          <p:cNvSpPr/>
          <p:nvPr/>
        </p:nvSpPr>
        <p:spPr>
          <a:xfrm>
            <a:off x="10153654" y="395541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10145433" y="396007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10052287" y="394442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5" name="object 555"/>
          <p:cNvSpPr/>
          <p:nvPr/>
        </p:nvSpPr>
        <p:spPr>
          <a:xfrm>
            <a:off x="10052287" y="393343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10052287" y="398670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7" name="object 557"/>
          <p:cNvSpPr/>
          <p:nvPr/>
        </p:nvSpPr>
        <p:spPr>
          <a:xfrm>
            <a:off x="10052287" y="397570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10153656" y="400952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9" name="object 559"/>
          <p:cNvSpPr/>
          <p:nvPr/>
        </p:nvSpPr>
        <p:spPr>
          <a:xfrm>
            <a:off x="10322598" y="406619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0" name="object 560"/>
          <p:cNvSpPr/>
          <p:nvPr/>
        </p:nvSpPr>
        <p:spPr>
          <a:xfrm>
            <a:off x="10314376" y="406746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10153654" y="412450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2" name="object 562"/>
          <p:cNvSpPr/>
          <p:nvPr/>
        </p:nvSpPr>
        <p:spPr>
          <a:xfrm>
            <a:off x="10145433" y="412916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10153654" y="40399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4" name="object 564"/>
          <p:cNvSpPr/>
          <p:nvPr/>
        </p:nvSpPr>
        <p:spPr>
          <a:xfrm>
            <a:off x="10145433" y="40446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5" name="object 565"/>
          <p:cNvSpPr/>
          <p:nvPr/>
        </p:nvSpPr>
        <p:spPr>
          <a:xfrm>
            <a:off x="10052287" y="402897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6" name="object 566"/>
          <p:cNvSpPr/>
          <p:nvPr/>
        </p:nvSpPr>
        <p:spPr>
          <a:xfrm>
            <a:off x="10052287" y="401798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7" name="object 567"/>
          <p:cNvSpPr/>
          <p:nvPr/>
        </p:nvSpPr>
        <p:spPr>
          <a:xfrm>
            <a:off x="10153654" y="408223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8" name="object 568"/>
          <p:cNvSpPr/>
          <p:nvPr/>
        </p:nvSpPr>
        <p:spPr>
          <a:xfrm>
            <a:off x="10145433" y="40868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10052287" y="407124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10052287" y="406025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10052287" y="411351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2" name="object 572"/>
          <p:cNvSpPr/>
          <p:nvPr/>
        </p:nvSpPr>
        <p:spPr>
          <a:xfrm>
            <a:off x="10052287" y="41025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3" name="object 573"/>
          <p:cNvSpPr/>
          <p:nvPr/>
        </p:nvSpPr>
        <p:spPr>
          <a:xfrm>
            <a:off x="10153656" y="413675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3"/>
                </a:lnTo>
                <a:lnTo>
                  <a:pt x="89567" y="118178"/>
                </a:lnTo>
                <a:lnTo>
                  <a:pt x="0" y="1222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4" name="object 574"/>
          <p:cNvSpPr/>
          <p:nvPr/>
        </p:nvSpPr>
        <p:spPr>
          <a:xfrm>
            <a:off x="10322598" y="419342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5" name="object 575"/>
          <p:cNvSpPr/>
          <p:nvPr/>
        </p:nvSpPr>
        <p:spPr>
          <a:xfrm>
            <a:off x="10314376" y="41946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10153654" y="425173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" name="object 577"/>
          <p:cNvSpPr/>
          <p:nvPr/>
        </p:nvSpPr>
        <p:spPr>
          <a:xfrm>
            <a:off x="10145433" y="42564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8" name="object 578"/>
          <p:cNvSpPr/>
          <p:nvPr/>
        </p:nvSpPr>
        <p:spPr>
          <a:xfrm>
            <a:off x="10153654" y="416719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9" name="object 579"/>
          <p:cNvSpPr/>
          <p:nvPr/>
        </p:nvSpPr>
        <p:spPr>
          <a:xfrm>
            <a:off x="10145433" y="41718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0" name="object 580"/>
          <p:cNvSpPr/>
          <p:nvPr/>
        </p:nvSpPr>
        <p:spPr>
          <a:xfrm>
            <a:off x="10052287" y="415620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10052287" y="414521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2" name="object 582"/>
          <p:cNvSpPr/>
          <p:nvPr/>
        </p:nvSpPr>
        <p:spPr>
          <a:xfrm>
            <a:off x="10153654" y="420946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10145433" y="421416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10052287" y="41984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" name="object 585"/>
          <p:cNvSpPr/>
          <p:nvPr/>
        </p:nvSpPr>
        <p:spPr>
          <a:xfrm>
            <a:off x="10052287" y="418748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6" name="object 586"/>
          <p:cNvSpPr/>
          <p:nvPr/>
        </p:nvSpPr>
        <p:spPr>
          <a:xfrm>
            <a:off x="10052287" y="424074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10052287" y="422975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8" name="object 588"/>
          <p:cNvSpPr/>
          <p:nvPr/>
        </p:nvSpPr>
        <p:spPr>
          <a:xfrm>
            <a:off x="10153919" y="426270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10322861" y="4319372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60"/>
                </a:moveTo>
                <a:lnTo>
                  <a:pt x="1404" y="2960"/>
                </a:lnTo>
              </a:path>
            </a:pathLst>
          </a:custGeom>
          <a:ln w="5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0" name="object 590"/>
          <p:cNvSpPr/>
          <p:nvPr/>
        </p:nvSpPr>
        <p:spPr>
          <a:xfrm>
            <a:off x="10314638" y="432068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" name="object 591"/>
          <p:cNvSpPr/>
          <p:nvPr/>
        </p:nvSpPr>
        <p:spPr>
          <a:xfrm>
            <a:off x="10153917" y="437769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2" name="object 592"/>
          <p:cNvSpPr/>
          <p:nvPr/>
        </p:nvSpPr>
        <p:spPr>
          <a:xfrm>
            <a:off x="10145696" y="438238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10153917" y="42931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10145696" y="429784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" name="object 595"/>
          <p:cNvSpPr/>
          <p:nvPr/>
        </p:nvSpPr>
        <p:spPr>
          <a:xfrm>
            <a:off x="10052552" y="428215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6" name="object 596"/>
          <p:cNvSpPr/>
          <p:nvPr/>
        </p:nvSpPr>
        <p:spPr>
          <a:xfrm>
            <a:off x="10052553" y="427116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7" name="object 597"/>
          <p:cNvSpPr/>
          <p:nvPr/>
        </p:nvSpPr>
        <p:spPr>
          <a:xfrm>
            <a:off x="10153917" y="433541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10145696" y="434011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9" name="object 599"/>
          <p:cNvSpPr/>
          <p:nvPr/>
        </p:nvSpPr>
        <p:spPr>
          <a:xfrm>
            <a:off x="10052552" y="432442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10052553" y="431343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1" name="object 601"/>
          <p:cNvSpPr/>
          <p:nvPr/>
        </p:nvSpPr>
        <p:spPr>
          <a:xfrm>
            <a:off x="10052552" y="436669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10052553" y="435570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10153919" y="438997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4" name="object 604"/>
          <p:cNvSpPr/>
          <p:nvPr/>
        </p:nvSpPr>
        <p:spPr>
          <a:xfrm>
            <a:off x="10322861" y="4446641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5" name="object 605"/>
          <p:cNvSpPr/>
          <p:nvPr/>
        </p:nvSpPr>
        <p:spPr>
          <a:xfrm>
            <a:off x="10314638" y="44479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10153917" y="450495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7" name="object 607"/>
          <p:cNvSpPr/>
          <p:nvPr/>
        </p:nvSpPr>
        <p:spPr>
          <a:xfrm>
            <a:off x="10145696" y="450961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10153917" y="44204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9" name="object 609"/>
          <p:cNvSpPr/>
          <p:nvPr/>
        </p:nvSpPr>
        <p:spPr>
          <a:xfrm>
            <a:off x="10145696" y="442507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10052552" y="440942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1" name="object 611"/>
          <p:cNvSpPr/>
          <p:nvPr/>
        </p:nvSpPr>
        <p:spPr>
          <a:xfrm>
            <a:off x="10052553" y="439843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0153917" y="446268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10145696" y="44673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10052552" y="445169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10052553" y="444070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" name="object 616"/>
          <p:cNvSpPr/>
          <p:nvPr/>
        </p:nvSpPr>
        <p:spPr>
          <a:xfrm>
            <a:off x="10052552" y="449396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10052553" y="448297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10153919" y="451679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" name="object 619"/>
          <p:cNvSpPr/>
          <p:nvPr/>
        </p:nvSpPr>
        <p:spPr>
          <a:xfrm>
            <a:off x="10322861" y="457345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" name="object 620"/>
          <p:cNvSpPr/>
          <p:nvPr/>
        </p:nvSpPr>
        <p:spPr>
          <a:xfrm>
            <a:off x="10314638" y="45747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1" name="object 621"/>
          <p:cNvSpPr/>
          <p:nvPr/>
        </p:nvSpPr>
        <p:spPr>
          <a:xfrm>
            <a:off x="10153917" y="463177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10145696" y="46364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3" name="object 623"/>
          <p:cNvSpPr/>
          <p:nvPr/>
        </p:nvSpPr>
        <p:spPr>
          <a:xfrm>
            <a:off x="10153917" y="454722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" name="object 624"/>
          <p:cNvSpPr/>
          <p:nvPr/>
        </p:nvSpPr>
        <p:spPr>
          <a:xfrm>
            <a:off x="10145696" y="455189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5" name="object 625"/>
          <p:cNvSpPr/>
          <p:nvPr/>
        </p:nvSpPr>
        <p:spPr>
          <a:xfrm>
            <a:off x="10052552" y="453623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" name="object 626"/>
          <p:cNvSpPr/>
          <p:nvPr/>
        </p:nvSpPr>
        <p:spPr>
          <a:xfrm>
            <a:off x="10052553" y="452524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7" name="object 627"/>
          <p:cNvSpPr/>
          <p:nvPr/>
        </p:nvSpPr>
        <p:spPr>
          <a:xfrm>
            <a:off x="10153917" y="458950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" name="object 628"/>
          <p:cNvSpPr/>
          <p:nvPr/>
        </p:nvSpPr>
        <p:spPr>
          <a:xfrm>
            <a:off x="10145696" y="45941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9" name="object 629"/>
          <p:cNvSpPr/>
          <p:nvPr/>
        </p:nvSpPr>
        <p:spPr>
          <a:xfrm>
            <a:off x="10052552" y="457851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0" name="object 630"/>
          <p:cNvSpPr/>
          <p:nvPr/>
        </p:nvSpPr>
        <p:spPr>
          <a:xfrm>
            <a:off x="10052553" y="45675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10052552" y="462078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2" name="object 632"/>
          <p:cNvSpPr/>
          <p:nvPr/>
        </p:nvSpPr>
        <p:spPr>
          <a:xfrm>
            <a:off x="10052553" y="460979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0153919" y="464402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4" name="object 634"/>
          <p:cNvSpPr/>
          <p:nvPr/>
        </p:nvSpPr>
        <p:spPr>
          <a:xfrm>
            <a:off x="10322861" y="470068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10314638" y="470196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6" name="object 636"/>
          <p:cNvSpPr/>
          <p:nvPr/>
        </p:nvSpPr>
        <p:spPr>
          <a:xfrm>
            <a:off x="10153917" y="475900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0145696" y="47637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8" name="object 638"/>
          <p:cNvSpPr/>
          <p:nvPr/>
        </p:nvSpPr>
        <p:spPr>
          <a:xfrm>
            <a:off x="10153917" y="467446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9" name="object 639"/>
          <p:cNvSpPr/>
          <p:nvPr/>
        </p:nvSpPr>
        <p:spPr>
          <a:xfrm>
            <a:off x="10145696" y="467915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6" y="2547"/>
                </a:lnTo>
                <a:lnTo>
                  <a:pt x="5163" y="2547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7"/>
                </a:lnTo>
                <a:lnTo>
                  <a:pt x="15126" y="2547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0" name="object 640"/>
          <p:cNvSpPr/>
          <p:nvPr/>
        </p:nvSpPr>
        <p:spPr>
          <a:xfrm>
            <a:off x="10052552" y="466347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1" name="object 641"/>
          <p:cNvSpPr/>
          <p:nvPr/>
        </p:nvSpPr>
        <p:spPr>
          <a:xfrm>
            <a:off x="10052553" y="465247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10153917" y="471673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3" name="object 643"/>
          <p:cNvSpPr/>
          <p:nvPr/>
        </p:nvSpPr>
        <p:spPr>
          <a:xfrm>
            <a:off x="10145696" y="472142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4" name="object 644"/>
          <p:cNvSpPr/>
          <p:nvPr/>
        </p:nvSpPr>
        <p:spPr>
          <a:xfrm>
            <a:off x="10052552" y="470574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5" name="object 645"/>
          <p:cNvSpPr/>
          <p:nvPr/>
        </p:nvSpPr>
        <p:spPr>
          <a:xfrm>
            <a:off x="10052553" y="469475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6" name="object 646"/>
          <p:cNvSpPr/>
          <p:nvPr/>
        </p:nvSpPr>
        <p:spPr>
          <a:xfrm>
            <a:off x="10052552" y="47480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10052553" y="473702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10153919" y="477042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10" y="30561"/>
                </a:lnTo>
                <a:lnTo>
                  <a:pt x="168003" y="51813"/>
                </a:lnTo>
                <a:lnTo>
                  <a:pt x="167482" y="77023"/>
                </a:lnTo>
                <a:lnTo>
                  <a:pt x="160884" y="93041"/>
                </a:lnTo>
                <a:lnTo>
                  <a:pt x="139054" y="107598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9" name="object 649"/>
          <p:cNvSpPr/>
          <p:nvPr/>
        </p:nvSpPr>
        <p:spPr>
          <a:xfrm>
            <a:off x="10322861" y="4827091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0" name="object 650"/>
          <p:cNvSpPr/>
          <p:nvPr/>
        </p:nvSpPr>
        <p:spPr>
          <a:xfrm>
            <a:off x="10314638" y="482836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10153917" y="488540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10145696" y="489006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3" name="object 653"/>
          <p:cNvSpPr/>
          <p:nvPr/>
        </p:nvSpPr>
        <p:spPr>
          <a:xfrm>
            <a:off x="10153917" y="480086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4" name="object 654"/>
          <p:cNvSpPr/>
          <p:nvPr/>
        </p:nvSpPr>
        <p:spPr>
          <a:xfrm>
            <a:off x="10145696" y="480552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10052552" y="478987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6" name="object 656"/>
          <p:cNvSpPr/>
          <p:nvPr/>
        </p:nvSpPr>
        <p:spPr>
          <a:xfrm>
            <a:off x="10052553" y="477888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7" name="object 657"/>
          <p:cNvSpPr/>
          <p:nvPr/>
        </p:nvSpPr>
        <p:spPr>
          <a:xfrm>
            <a:off x="10153917" y="484313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8" name="object 658"/>
          <p:cNvSpPr/>
          <p:nvPr/>
        </p:nvSpPr>
        <p:spPr>
          <a:xfrm>
            <a:off x="10145696" y="484779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9" name="object 659"/>
          <p:cNvSpPr/>
          <p:nvPr/>
        </p:nvSpPr>
        <p:spPr>
          <a:xfrm>
            <a:off x="10052552" y="483214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0" name="object 660"/>
          <p:cNvSpPr/>
          <p:nvPr/>
        </p:nvSpPr>
        <p:spPr>
          <a:xfrm>
            <a:off x="10052553" y="482115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1" name="object 661"/>
          <p:cNvSpPr/>
          <p:nvPr/>
        </p:nvSpPr>
        <p:spPr>
          <a:xfrm>
            <a:off x="10052552" y="48744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10052553" y="48634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10153919" y="4897657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10322861" y="4954320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5" name="object 665"/>
          <p:cNvSpPr/>
          <p:nvPr/>
        </p:nvSpPr>
        <p:spPr>
          <a:xfrm>
            <a:off x="10314638" y="495559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6" name="object 666"/>
          <p:cNvSpPr/>
          <p:nvPr/>
        </p:nvSpPr>
        <p:spPr>
          <a:xfrm>
            <a:off x="10153917" y="501263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7" name="object 667"/>
          <p:cNvSpPr/>
          <p:nvPr/>
        </p:nvSpPr>
        <p:spPr>
          <a:xfrm>
            <a:off x="10145696" y="501733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0153917" y="4928094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9" name="object 669"/>
          <p:cNvSpPr/>
          <p:nvPr/>
        </p:nvSpPr>
        <p:spPr>
          <a:xfrm>
            <a:off x="10145696" y="493279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0" name="object 670"/>
          <p:cNvSpPr/>
          <p:nvPr/>
        </p:nvSpPr>
        <p:spPr>
          <a:xfrm>
            <a:off x="10052552" y="491710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1" name="object 671"/>
          <p:cNvSpPr/>
          <p:nvPr/>
        </p:nvSpPr>
        <p:spPr>
          <a:xfrm>
            <a:off x="10052553" y="490611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2" name="object 672"/>
          <p:cNvSpPr/>
          <p:nvPr/>
        </p:nvSpPr>
        <p:spPr>
          <a:xfrm>
            <a:off x="10153917" y="497036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3" name="object 673"/>
          <p:cNvSpPr/>
          <p:nvPr/>
        </p:nvSpPr>
        <p:spPr>
          <a:xfrm>
            <a:off x="10145696" y="497506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4" name="object 674"/>
          <p:cNvSpPr/>
          <p:nvPr/>
        </p:nvSpPr>
        <p:spPr>
          <a:xfrm>
            <a:off x="10052552" y="495937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" name="object 675"/>
          <p:cNvSpPr/>
          <p:nvPr/>
        </p:nvSpPr>
        <p:spPr>
          <a:xfrm>
            <a:off x="10052553" y="494838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6" name="object 676"/>
          <p:cNvSpPr/>
          <p:nvPr/>
        </p:nvSpPr>
        <p:spPr>
          <a:xfrm>
            <a:off x="10052552" y="500164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7" name="object 677"/>
          <p:cNvSpPr/>
          <p:nvPr/>
        </p:nvSpPr>
        <p:spPr>
          <a:xfrm>
            <a:off x="10052553" y="499065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8" name="object 678"/>
          <p:cNvSpPr/>
          <p:nvPr/>
        </p:nvSpPr>
        <p:spPr>
          <a:xfrm>
            <a:off x="10153919" y="502447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57"/>
                </a:lnTo>
                <a:lnTo>
                  <a:pt x="139054" y="107602"/>
                </a:lnTo>
                <a:lnTo>
                  <a:pt x="89568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9" name="object 679"/>
          <p:cNvSpPr/>
          <p:nvPr/>
        </p:nvSpPr>
        <p:spPr>
          <a:xfrm>
            <a:off x="10322861" y="508113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0" name="object 680"/>
          <p:cNvSpPr/>
          <p:nvPr/>
        </p:nvSpPr>
        <p:spPr>
          <a:xfrm>
            <a:off x="10314638" y="508241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1" y="2585"/>
                </a:lnTo>
                <a:lnTo>
                  <a:pt x="5165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5"/>
                </a:lnTo>
                <a:lnTo>
                  <a:pt x="15111" y="2585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1" name="object 681"/>
          <p:cNvSpPr/>
          <p:nvPr/>
        </p:nvSpPr>
        <p:spPr>
          <a:xfrm>
            <a:off x="10153917" y="513945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2" name="object 682"/>
          <p:cNvSpPr/>
          <p:nvPr/>
        </p:nvSpPr>
        <p:spPr>
          <a:xfrm>
            <a:off x="10145696" y="514415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3" name="object 683"/>
          <p:cNvSpPr/>
          <p:nvPr/>
        </p:nvSpPr>
        <p:spPr>
          <a:xfrm>
            <a:off x="10153917" y="505491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4" name="object 684"/>
          <p:cNvSpPr/>
          <p:nvPr/>
        </p:nvSpPr>
        <p:spPr>
          <a:xfrm>
            <a:off x="10145696" y="505960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5" name="object 685"/>
          <p:cNvSpPr/>
          <p:nvPr/>
        </p:nvSpPr>
        <p:spPr>
          <a:xfrm>
            <a:off x="10052552" y="504392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6" name="object 686"/>
          <p:cNvSpPr/>
          <p:nvPr/>
        </p:nvSpPr>
        <p:spPr>
          <a:xfrm>
            <a:off x="10052553" y="503292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" name="object 687"/>
          <p:cNvSpPr/>
          <p:nvPr/>
        </p:nvSpPr>
        <p:spPr>
          <a:xfrm>
            <a:off x="10153917" y="509718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8" name="object 688"/>
          <p:cNvSpPr/>
          <p:nvPr/>
        </p:nvSpPr>
        <p:spPr>
          <a:xfrm>
            <a:off x="10145696" y="510187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379"/>
                </a:lnTo>
                <a:lnTo>
                  <a:pt x="15125" y="2548"/>
                </a:lnTo>
                <a:lnTo>
                  <a:pt x="5163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9" name="object 689"/>
          <p:cNvSpPr/>
          <p:nvPr/>
        </p:nvSpPr>
        <p:spPr>
          <a:xfrm>
            <a:off x="10052552" y="508619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0" name="object 690"/>
          <p:cNvSpPr/>
          <p:nvPr/>
        </p:nvSpPr>
        <p:spPr>
          <a:xfrm>
            <a:off x="10052553" y="507520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1" name="object 691"/>
          <p:cNvSpPr/>
          <p:nvPr/>
        </p:nvSpPr>
        <p:spPr>
          <a:xfrm>
            <a:off x="10052552" y="512846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2" name="object 692"/>
          <p:cNvSpPr/>
          <p:nvPr/>
        </p:nvSpPr>
        <p:spPr>
          <a:xfrm>
            <a:off x="10052553" y="511747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3" name="object 693"/>
          <p:cNvSpPr/>
          <p:nvPr/>
        </p:nvSpPr>
        <p:spPr>
          <a:xfrm>
            <a:off x="10153919" y="5151705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10" y="30570"/>
                </a:lnTo>
                <a:lnTo>
                  <a:pt x="168003" y="51832"/>
                </a:lnTo>
                <a:lnTo>
                  <a:pt x="167482" y="77060"/>
                </a:lnTo>
                <a:lnTo>
                  <a:pt x="160884" y="93079"/>
                </a:lnTo>
                <a:lnTo>
                  <a:pt x="139054" y="107635"/>
                </a:lnTo>
                <a:lnTo>
                  <a:pt x="89568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4" name="object 694"/>
          <p:cNvSpPr/>
          <p:nvPr/>
        </p:nvSpPr>
        <p:spPr>
          <a:xfrm>
            <a:off x="10322861" y="520836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5" name="object 695"/>
          <p:cNvSpPr/>
          <p:nvPr/>
        </p:nvSpPr>
        <p:spPr>
          <a:xfrm>
            <a:off x="10314638" y="520964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10" y="2586"/>
                </a:lnTo>
                <a:lnTo>
                  <a:pt x="5165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3" y="0"/>
                </a:moveTo>
                <a:lnTo>
                  <a:pt x="11242" y="2586"/>
                </a:lnTo>
                <a:lnTo>
                  <a:pt x="15110" y="2586"/>
                </a:lnTo>
                <a:lnTo>
                  <a:pt x="164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" name="object 696"/>
          <p:cNvSpPr/>
          <p:nvPr/>
        </p:nvSpPr>
        <p:spPr>
          <a:xfrm>
            <a:off x="10153917" y="526668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7" name="object 697"/>
          <p:cNvSpPr/>
          <p:nvPr/>
        </p:nvSpPr>
        <p:spPr>
          <a:xfrm>
            <a:off x="10145696" y="527138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8" name="object 698"/>
          <p:cNvSpPr/>
          <p:nvPr/>
        </p:nvSpPr>
        <p:spPr>
          <a:xfrm>
            <a:off x="10153917" y="518214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9" name="object 699"/>
          <p:cNvSpPr/>
          <p:nvPr/>
        </p:nvSpPr>
        <p:spPr>
          <a:xfrm>
            <a:off x="10145696" y="518683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3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0" name="object 700"/>
          <p:cNvSpPr/>
          <p:nvPr/>
        </p:nvSpPr>
        <p:spPr>
          <a:xfrm>
            <a:off x="10052552" y="517114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10052553" y="516015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2" name="object 702"/>
          <p:cNvSpPr/>
          <p:nvPr/>
        </p:nvSpPr>
        <p:spPr>
          <a:xfrm>
            <a:off x="10153917" y="522441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3" name="object 703"/>
          <p:cNvSpPr/>
          <p:nvPr/>
        </p:nvSpPr>
        <p:spPr>
          <a:xfrm>
            <a:off x="10145696" y="522911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3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42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0052552" y="521342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5" name="object 705"/>
          <p:cNvSpPr/>
          <p:nvPr/>
        </p:nvSpPr>
        <p:spPr>
          <a:xfrm>
            <a:off x="10052553" y="520243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" name="object 706"/>
          <p:cNvSpPr/>
          <p:nvPr/>
        </p:nvSpPr>
        <p:spPr>
          <a:xfrm>
            <a:off x="10052552" y="525569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7" name="object 707"/>
          <p:cNvSpPr/>
          <p:nvPr/>
        </p:nvSpPr>
        <p:spPr>
          <a:xfrm>
            <a:off x="10052553" y="524470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8" name="object 708"/>
          <p:cNvSpPr/>
          <p:nvPr/>
        </p:nvSpPr>
        <p:spPr>
          <a:xfrm>
            <a:off x="10153656" y="527769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9" name="object 709"/>
          <p:cNvSpPr/>
          <p:nvPr/>
        </p:nvSpPr>
        <p:spPr>
          <a:xfrm>
            <a:off x="10322598" y="533435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0" name="object 710"/>
          <p:cNvSpPr/>
          <p:nvPr/>
        </p:nvSpPr>
        <p:spPr>
          <a:xfrm>
            <a:off x="10314376" y="533563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1" name="object 711"/>
          <p:cNvSpPr/>
          <p:nvPr/>
        </p:nvSpPr>
        <p:spPr>
          <a:xfrm>
            <a:off x="10153654" y="539267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2" name="object 712"/>
          <p:cNvSpPr/>
          <p:nvPr/>
        </p:nvSpPr>
        <p:spPr>
          <a:xfrm>
            <a:off x="10145433" y="53973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10153654" y="530813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10145433" y="531278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5" name="object 715"/>
          <p:cNvSpPr/>
          <p:nvPr/>
        </p:nvSpPr>
        <p:spPr>
          <a:xfrm>
            <a:off x="10052287" y="529714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10052287" y="528614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" name="object 717"/>
          <p:cNvSpPr/>
          <p:nvPr/>
        </p:nvSpPr>
        <p:spPr>
          <a:xfrm>
            <a:off x="10153654" y="535040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10145433" y="535506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9" name="object 719"/>
          <p:cNvSpPr/>
          <p:nvPr/>
        </p:nvSpPr>
        <p:spPr>
          <a:xfrm>
            <a:off x="10052287" y="533941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0052287" y="532842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1" name="object 721"/>
          <p:cNvSpPr/>
          <p:nvPr/>
        </p:nvSpPr>
        <p:spPr>
          <a:xfrm>
            <a:off x="10052287" y="538168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10052287" y="537069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10153656" y="540492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4" name="object 724"/>
          <p:cNvSpPr/>
          <p:nvPr/>
        </p:nvSpPr>
        <p:spPr>
          <a:xfrm>
            <a:off x="10322598" y="5461588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5" name="object 725"/>
          <p:cNvSpPr/>
          <p:nvPr/>
        </p:nvSpPr>
        <p:spPr>
          <a:xfrm>
            <a:off x="10314376" y="546286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7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6" name="object 726"/>
          <p:cNvSpPr/>
          <p:nvPr/>
        </p:nvSpPr>
        <p:spPr>
          <a:xfrm>
            <a:off x="10153654" y="551990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7" name="object 727"/>
          <p:cNvSpPr/>
          <p:nvPr/>
        </p:nvSpPr>
        <p:spPr>
          <a:xfrm>
            <a:off x="10145433" y="552460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8" name="object 728"/>
          <p:cNvSpPr/>
          <p:nvPr/>
        </p:nvSpPr>
        <p:spPr>
          <a:xfrm>
            <a:off x="10153654" y="543536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9" name="object 729"/>
          <p:cNvSpPr/>
          <p:nvPr/>
        </p:nvSpPr>
        <p:spPr>
          <a:xfrm>
            <a:off x="10145433" y="544005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0" name="object 730"/>
          <p:cNvSpPr/>
          <p:nvPr/>
        </p:nvSpPr>
        <p:spPr>
          <a:xfrm>
            <a:off x="10052287" y="542437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1" name="object 731"/>
          <p:cNvSpPr/>
          <p:nvPr/>
        </p:nvSpPr>
        <p:spPr>
          <a:xfrm>
            <a:off x="10052287" y="541337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10153654" y="547763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3" name="object 733"/>
          <p:cNvSpPr/>
          <p:nvPr/>
        </p:nvSpPr>
        <p:spPr>
          <a:xfrm>
            <a:off x="10145433" y="548233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6" y="2547"/>
                </a:lnTo>
                <a:lnTo>
                  <a:pt x="5160" y="2547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7"/>
                </a:lnTo>
                <a:lnTo>
                  <a:pt x="15126" y="2547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10052287" y="5466642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5" name="object 735"/>
          <p:cNvSpPr/>
          <p:nvPr/>
        </p:nvSpPr>
        <p:spPr>
          <a:xfrm>
            <a:off x="10052287" y="5455652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6" name="object 736"/>
          <p:cNvSpPr/>
          <p:nvPr/>
        </p:nvSpPr>
        <p:spPr>
          <a:xfrm>
            <a:off x="10052287" y="55089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" name="object 737"/>
          <p:cNvSpPr/>
          <p:nvPr/>
        </p:nvSpPr>
        <p:spPr>
          <a:xfrm>
            <a:off x="10052287" y="5497924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8" name="object 738"/>
          <p:cNvSpPr/>
          <p:nvPr/>
        </p:nvSpPr>
        <p:spPr>
          <a:xfrm>
            <a:off x="10153656" y="553174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9" name="object 739"/>
          <p:cNvSpPr/>
          <p:nvPr/>
        </p:nvSpPr>
        <p:spPr>
          <a:xfrm>
            <a:off x="10322598" y="5588404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0" name="object 740"/>
          <p:cNvSpPr/>
          <p:nvPr/>
        </p:nvSpPr>
        <p:spPr>
          <a:xfrm>
            <a:off x="10314376" y="558968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1" name="object 741"/>
          <p:cNvSpPr/>
          <p:nvPr/>
        </p:nvSpPr>
        <p:spPr>
          <a:xfrm>
            <a:off x="10153654" y="564672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2" name="object 742"/>
          <p:cNvSpPr/>
          <p:nvPr/>
        </p:nvSpPr>
        <p:spPr>
          <a:xfrm>
            <a:off x="10145433" y="565141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3" name="object 743"/>
          <p:cNvSpPr/>
          <p:nvPr/>
        </p:nvSpPr>
        <p:spPr>
          <a:xfrm>
            <a:off x="10153654" y="55621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4" name="object 744"/>
          <p:cNvSpPr/>
          <p:nvPr/>
        </p:nvSpPr>
        <p:spPr>
          <a:xfrm>
            <a:off x="10145433" y="556687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10052287" y="555118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6" name="object 746"/>
          <p:cNvSpPr/>
          <p:nvPr/>
        </p:nvSpPr>
        <p:spPr>
          <a:xfrm>
            <a:off x="10052287" y="554019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" name="object 747"/>
          <p:cNvSpPr/>
          <p:nvPr/>
        </p:nvSpPr>
        <p:spPr>
          <a:xfrm>
            <a:off x="10153654" y="560445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8" name="object 748"/>
          <p:cNvSpPr/>
          <p:nvPr/>
        </p:nvSpPr>
        <p:spPr>
          <a:xfrm>
            <a:off x="10145433" y="560914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379"/>
                </a:lnTo>
                <a:lnTo>
                  <a:pt x="15125" y="2548"/>
                </a:lnTo>
                <a:lnTo>
                  <a:pt x="5160" y="2548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48"/>
                </a:lnTo>
                <a:lnTo>
                  <a:pt x="15125" y="2548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9" name="object 749"/>
          <p:cNvSpPr/>
          <p:nvPr/>
        </p:nvSpPr>
        <p:spPr>
          <a:xfrm>
            <a:off x="10052287" y="559345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10052287" y="558246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1" name="object 751"/>
          <p:cNvSpPr/>
          <p:nvPr/>
        </p:nvSpPr>
        <p:spPr>
          <a:xfrm>
            <a:off x="10052287" y="563573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0052287" y="562474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3" name="object 753"/>
          <p:cNvSpPr/>
          <p:nvPr/>
        </p:nvSpPr>
        <p:spPr>
          <a:xfrm>
            <a:off x="10153656" y="565897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79"/>
                </a:lnTo>
                <a:lnTo>
                  <a:pt x="139052" y="107635"/>
                </a:lnTo>
                <a:lnTo>
                  <a:pt x="89567" y="118214"/>
                </a:lnTo>
                <a:lnTo>
                  <a:pt x="0" y="122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4" name="object 754"/>
          <p:cNvSpPr/>
          <p:nvPr/>
        </p:nvSpPr>
        <p:spPr>
          <a:xfrm>
            <a:off x="10322598" y="5715636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5" name="object 755"/>
          <p:cNvSpPr/>
          <p:nvPr/>
        </p:nvSpPr>
        <p:spPr>
          <a:xfrm>
            <a:off x="10314376" y="571691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6" name="object 756"/>
          <p:cNvSpPr/>
          <p:nvPr/>
        </p:nvSpPr>
        <p:spPr>
          <a:xfrm>
            <a:off x="10153654" y="577395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7" name="object 757"/>
          <p:cNvSpPr/>
          <p:nvPr/>
        </p:nvSpPr>
        <p:spPr>
          <a:xfrm>
            <a:off x="10145433" y="577864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8" name="object 758"/>
          <p:cNvSpPr/>
          <p:nvPr/>
        </p:nvSpPr>
        <p:spPr>
          <a:xfrm>
            <a:off x="10153654" y="568940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9" name="object 759"/>
          <p:cNvSpPr/>
          <p:nvPr/>
        </p:nvSpPr>
        <p:spPr>
          <a:xfrm>
            <a:off x="10145433" y="56941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0" name="object 760"/>
          <p:cNvSpPr/>
          <p:nvPr/>
        </p:nvSpPr>
        <p:spPr>
          <a:xfrm>
            <a:off x="10052287" y="5678417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1" name="object 761"/>
          <p:cNvSpPr/>
          <p:nvPr/>
        </p:nvSpPr>
        <p:spPr>
          <a:xfrm>
            <a:off x="10052287" y="566742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2" name="object 762"/>
          <p:cNvSpPr/>
          <p:nvPr/>
        </p:nvSpPr>
        <p:spPr>
          <a:xfrm>
            <a:off x="10153654" y="573167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3" name="object 763"/>
          <p:cNvSpPr/>
          <p:nvPr/>
        </p:nvSpPr>
        <p:spPr>
          <a:xfrm>
            <a:off x="10145433" y="57363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4" name="object 764"/>
          <p:cNvSpPr/>
          <p:nvPr/>
        </p:nvSpPr>
        <p:spPr>
          <a:xfrm>
            <a:off x="10052287" y="572068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5" name="object 765"/>
          <p:cNvSpPr/>
          <p:nvPr/>
        </p:nvSpPr>
        <p:spPr>
          <a:xfrm>
            <a:off x="10052287" y="570969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6" name="object 766"/>
          <p:cNvSpPr/>
          <p:nvPr/>
        </p:nvSpPr>
        <p:spPr>
          <a:xfrm>
            <a:off x="10052287" y="576296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7" name="object 767"/>
          <p:cNvSpPr/>
          <p:nvPr/>
        </p:nvSpPr>
        <p:spPr>
          <a:xfrm>
            <a:off x="10052287" y="575197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8" name="object 768"/>
          <p:cNvSpPr/>
          <p:nvPr/>
        </p:nvSpPr>
        <p:spPr>
          <a:xfrm>
            <a:off x="10153656" y="5784962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2"/>
                </a:lnTo>
                <a:lnTo>
                  <a:pt x="156009" y="30561"/>
                </a:lnTo>
                <a:lnTo>
                  <a:pt x="168001" y="51813"/>
                </a:lnTo>
                <a:lnTo>
                  <a:pt x="167478" y="77023"/>
                </a:lnTo>
                <a:lnTo>
                  <a:pt x="160881" y="93041"/>
                </a:lnTo>
                <a:lnTo>
                  <a:pt x="139052" y="107598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9" name="object 769"/>
          <p:cNvSpPr/>
          <p:nvPr/>
        </p:nvSpPr>
        <p:spPr>
          <a:xfrm>
            <a:off x="10322598" y="584162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0" name="object 770"/>
          <p:cNvSpPr/>
          <p:nvPr/>
        </p:nvSpPr>
        <p:spPr>
          <a:xfrm>
            <a:off x="10314376" y="584290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1" name="object 771"/>
          <p:cNvSpPr/>
          <p:nvPr/>
        </p:nvSpPr>
        <p:spPr>
          <a:xfrm>
            <a:off x="10153654" y="589994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2" name="object 772"/>
          <p:cNvSpPr/>
          <p:nvPr/>
        </p:nvSpPr>
        <p:spPr>
          <a:xfrm>
            <a:off x="10145433" y="590460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3" name="object 773"/>
          <p:cNvSpPr/>
          <p:nvPr/>
        </p:nvSpPr>
        <p:spPr>
          <a:xfrm>
            <a:off x="10153654" y="581539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4" name="object 774"/>
          <p:cNvSpPr/>
          <p:nvPr/>
        </p:nvSpPr>
        <p:spPr>
          <a:xfrm>
            <a:off x="10145433" y="5820057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5" name="object 775"/>
          <p:cNvSpPr/>
          <p:nvPr/>
        </p:nvSpPr>
        <p:spPr>
          <a:xfrm>
            <a:off x="10052287" y="580440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6" name="object 776"/>
          <p:cNvSpPr/>
          <p:nvPr/>
        </p:nvSpPr>
        <p:spPr>
          <a:xfrm>
            <a:off x="10052287" y="579341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7" name="object 777"/>
          <p:cNvSpPr/>
          <p:nvPr/>
        </p:nvSpPr>
        <p:spPr>
          <a:xfrm>
            <a:off x="10153654" y="585767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8" name="object 778"/>
          <p:cNvSpPr/>
          <p:nvPr/>
        </p:nvSpPr>
        <p:spPr>
          <a:xfrm>
            <a:off x="10145433" y="586232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9" name="object 779"/>
          <p:cNvSpPr/>
          <p:nvPr/>
        </p:nvSpPr>
        <p:spPr>
          <a:xfrm>
            <a:off x="10052287" y="584667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0" name="object 780"/>
          <p:cNvSpPr/>
          <p:nvPr/>
        </p:nvSpPr>
        <p:spPr>
          <a:xfrm>
            <a:off x="10052287" y="583568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1" name="object 781"/>
          <p:cNvSpPr/>
          <p:nvPr/>
        </p:nvSpPr>
        <p:spPr>
          <a:xfrm>
            <a:off x="10052287" y="588895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2" name="object 782"/>
          <p:cNvSpPr/>
          <p:nvPr/>
        </p:nvSpPr>
        <p:spPr>
          <a:xfrm>
            <a:off x="10052287" y="5877960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3" name="object 783"/>
          <p:cNvSpPr/>
          <p:nvPr/>
        </p:nvSpPr>
        <p:spPr>
          <a:xfrm>
            <a:off x="10153656" y="5912191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4" name="object 784"/>
          <p:cNvSpPr/>
          <p:nvPr/>
        </p:nvSpPr>
        <p:spPr>
          <a:xfrm>
            <a:off x="10322598" y="5968855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5" name="object 785"/>
          <p:cNvSpPr/>
          <p:nvPr/>
        </p:nvSpPr>
        <p:spPr>
          <a:xfrm>
            <a:off x="10314376" y="59701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6" name="object 786"/>
          <p:cNvSpPr/>
          <p:nvPr/>
        </p:nvSpPr>
        <p:spPr>
          <a:xfrm>
            <a:off x="10153654" y="602717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7" name="object 787"/>
          <p:cNvSpPr/>
          <p:nvPr/>
        </p:nvSpPr>
        <p:spPr>
          <a:xfrm>
            <a:off x="10145433" y="603183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8" name="object 788"/>
          <p:cNvSpPr/>
          <p:nvPr/>
        </p:nvSpPr>
        <p:spPr>
          <a:xfrm>
            <a:off x="10153654" y="594262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9" name="object 789"/>
          <p:cNvSpPr/>
          <p:nvPr/>
        </p:nvSpPr>
        <p:spPr>
          <a:xfrm>
            <a:off x="10145433" y="594728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377" y="49"/>
                </a:moveTo>
                <a:lnTo>
                  <a:pt x="11238" y="2586"/>
                </a:lnTo>
                <a:lnTo>
                  <a:pt x="15109" y="2586"/>
                </a:lnTo>
                <a:lnTo>
                  <a:pt x="16377" y="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0" name="object 790"/>
          <p:cNvSpPr/>
          <p:nvPr/>
        </p:nvSpPr>
        <p:spPr>
          <a:xfrm>
            <a:off x="10052287" y="593163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1" name="object 791"/>
          <p:cNvSpPr/>
          <p:nvPr/>
        </p:nvSpPr>
        <p:spPr>
          <a:xfrm>
            <a:off x="10052287" y="5920647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2" name="object 792"/>
          <p:cNvSpPr/>
          <p:nvPr/>
        </p:nvSpPr>
        <p:spPr>
          <a:xfrm>
            <a:off x="10153654" y="598490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3" name="object 793"/>
          <p:cNvSpPr/>
          <p:nvPr/>
        </p:nvSpPr>
        <p:spPr>
          <a:xfrm>
            <a:off x="10145433" y="598956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4" name="object 794"/>
          <p:cNvSpPr/>
          <p:nvPr/>
        </p:nvSpPr>
        <p:spPr>
          <a:xfrm>
            <a:off x="10052287" y="5973909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5" name="object 795"/>
          <p:cNvSpPr/>
          <p:nvPr/>
        </p:nvSpPr>
        <p:spPr>
          <a:xfrm>
            <a:off x="10052287" y="596291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6" name="object 796"/>
          <p:cNvSpPr/>
          <p:nvPr/>
        </p:nvSpPr>
        <p:spPr>
          <a:xfrm>
            <a:off x="10052287" y="601618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7" name="object 797"/>
          <p:cNvSpPr/>
          <p:nvPr/>
        </p:nvSpPr>
        <p:spPr>
          <a:xfrm>
            <a:off x="10052287" y="600519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" name="object 798"/>
          <p:cNvSpPr/>
          <p:nvPr/>
        </p:nvSpPr>
        <p:spPr>
          <a:xfrm>
            <a:off x="10153656" y="6039008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5"/>
                </a:lnTo>
                <a:lnTo>
                  <a:pt x="156009" y="30570"/>
                </a:lnTo>
                <a:lnTo>
                  <a:pt x="168001" y="51832"/>
                </a:lnTo>
                <a:lnTo>
                  <a:pt x="167478" y="77060"/>
                </a:lnTo>
                <a:lnTo>
                  <a:pt x="160881" y="93057"/>
                </a:lnTo>
                <a:lnTo>
                  <a:pt x="139052" y="107602"/>
                </a:lnTo>
                <a:lnTo>
                  <a:pt x="89567" y="118177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9" name="object 799"/>
          <p:cNvSpPr/>
          <p:nvPr/>
        </p:nvSpPr>
        <p:spPr>
          <a:xfrm>
            <a:off x="10322598" y="609567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2"/>
                </a:moveTo>
                <a:lnTo>
                  <a:pt x="1404" y="2942"/>
                </a:lnTo>
              </a:path>
            </a:pathLst>
          </a:custGeom>
          <a:ln w="58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0" name="object 800"/>
          <p:cNvSpPr/>
          <p:nvPr/>
        </p:nvSpPr>
        <p:spPr>
          <a:xfrm>
            <a:off x="10314376" y="609695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1" name="object 801"/>
          <p:cNvSpPr/>
          <p:nvPr/>
        </p:nvSpPr>
        <p:spPr>
          <a:xfrm>
            <a:off x="10153654" y="6153989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2" name="object 802"/>
          <p:cNvSpPr/>
          <p:nvPr/>
        </p:nvSpPr>
        <p:spPr>
          <a:xfrm>
            <a:off x="10145433" y="615864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3" name="object 803"/>
          <p:cNvSpPr/>
          <p:nvPr/>
        </p:nvSpPr>
        <p:spPr>
          <a:xfrm>
            <a:off x="10153654" y="606944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4" name="object 804"/>
          <p:cNvSpPr/>
          <p:nvPr/>
        </p:nvSpPr>
        <p:spPr>
          <a:xfrm>
            <a:off x="10145433" y="607410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5" name="object 805"/>
          <p:cNvSpPr/>
          <p:nvPr/>
        </p:nvSpPr>
        <p:spPr>
          <a:xfrm>
            <a:off x="10052287" y="6058454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6" name="object 806"/>
          <p:cNvSpPr/>
          <p:nvPr/>
        </p:nvSpPr>
        <p:spPr>
          <a:xfrm>
            <a:off x="10052287" y="604746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7" name="object 807"/>
          <p:cNvSpPr/>
          <p:nvPr/>
        </p:nvSpPr>
        <p:spPr>
          <a:xfrm>
            <a:off x="10153654" y="6111717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8" name="object 808"/>
          <p:cNvSpPr/>
          <p:nvPr/>
        </p:nvSpPr>
        <p:spPr>
          <a:xfrm>
            <a:off x="10145433" y="611637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9" name="object 809"/>
          <p:cNvSpPr/>
          <p:nvPr/>
        </p:nvSpPr>
        <p:spPr>
          <a:xfrm>
            <a:off x="10052287" y="610072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0" name="object 810"/>
          <p:cNvSpPr/>
          <p:nvPr/>
        </p:nvSpPr>
        <p:spPr>
          <a:xfrm>
            <a:off x="10052287" y="608973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1" name="object 811"/>
          <p:cNvSpPr/>
          <p:nvPr/>
        </p:nvSpPr>
        <p:spPr>
          <a:xfrm>
            <a:off x="10052287" y="614299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2DCDA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2" name="object 812"/>
          <p:cNvSpPr/>
          <p:nvPr/>
        </p:nvSpPr>
        <p:spPr>
          <a:xfrm>
            <a:off x="10052287" y="613200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3" name="object 813"/>
          <p:cNvSpPr/>
          <p:nvPr/>
        </p:nvSpPr>
        <p:spPr>
          <a:xfrm>
            <a:off x="10153656" y="6164999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07"/>
                </a:lnTo>
                <a:lnTo>
                  <a:pt x="127008" y="14201"/>
                </a:lnTo>
                <a:lnTo>
                  <a:pt x="156009" y="30545"/>
                </a:lnTo>
                <a:lnTo>
                  <a:pt x="168001" y="51799"/>
                </a:lnTo>
                <a:lnTo>
                  <a:pt x="167478" y="77023"/>
                </a:lnTo>
                <a:lnTo>
                  <a:pt x="160881" y="93040"/>
                </a:lnTo>
                <a:lnTo>
                  <a:pt x="139052" y="107596"/>
                </a:lnTo>
                <a:lnTo>
                  <a:pt x="89567" y="118176"/>
                </a:lnTo>
                <a:lnTo>
                  <a:pt x="0" y="1222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4" name="object 814"/>
          <p:cNvSpPr/>
          <p:nvPr/>
        </p:nvSpPr>
        <p:spPr>
          <a:xfrm>
            <a:off x="10322598" y="6221637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5" name="object 815"/>
          <p:cNvSpPr/>
          <p:nvPr/>
        </p:nvSpPr>
        <p:spPr>
          <a:xfrm>
            <a:off x="10314376" y="622292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6" name="object 816"/>
          <p:cNvSpPr/>
          <p:nvPr/>
        </p:nvSpPr>
        <p:spPr>
          <a:xfrm>
            <a:off x="10153654" y="6279961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7" name="object 817"/>
          <p:cNvSpPr/>
          <p:nvPr/>
        </p:nvSpPr>
        <p:spPr>
          <a:xfrm>
            <a:off x="10145433" y="628463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8" name="object 818"/>
          <p:cNvSpPr/>
          <p:nvPr/>
        </p:nvSpPr>
        <p:spPr>
          <a:xfrm>
            <a:off x="10153654" y="619539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" name="object 819"/>
          <p:cNvSpPr/>
          <p:nvPr/>
        </p:nvSpPr>
        <p:spPr>
          <a:xfrm>
            <a:off x="10145433" y="620009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09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09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" name="object 820"/>
          <p:cNvSpPr/>
          <p:nvPr/>
        </p:nvSpPr>
        <p:spPr>
          <a:xfrm>
            <a:off x="10052287" y="618440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1" name="object 821"/>
          <p:cNvSpPr/>
          <p:nvPr/>
        </p:nvSpPr>
        <p:spPr>
          <a:xfrm>
            <a:off x="10052287" y="617341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2" name="object 822"/>
          <p:cNvSpPr/>
          <p:nvPr/>
        </p:nvSpPr>
        <p:spPr>
          <a:xfrm>
            <a:off x="10153654" y="623768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3" name="object 823"/>
          <p:cNvSpPr/>
          <p:nvPr/>
        </p:nvSpPr>
        <p:spPr>
          <a:xfrm>
            <a:off x="10145433" y="6242366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4" name="object 824"/>
          <p:cNvSpPr/>
          <p:nvPr/>
        </p:nvSpPr>
        <p:spPr>
          <a:xfrm>
            <a:off x="10052287" y="622669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5" name="object 825"/>
          <p:cNvSpPr/>
          <p:nvPr/>
        </p:nvSpPr>
        <p:spPr>
          <a:xfrm>
            <a:off x="10052287" y="621570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6" name="object 826"/>
          <p:cNvSpPr/>
          <p:nvPr/>
        </p:nvSpPr>
        <p:spPr>
          <a:xfrm>
            <a:off x="10052287" y="626896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7" name="object 827"/>
          <p:cNvSpPr/>
          <p:nvPr/>
        </p:nvSpPr>
        <p:spPr>
          <a:xfrm>
            <a:off x="10052287" y="6257979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8" name="object 828"/>
          <p:cNvSpPr/>
          <p:nvPr/>
        </p:nvSpPr>
        <p:spPr>
          <a:xfrm>
            <a:off x="10153656" y="6291796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1"/>
                </a:lnTo>
                <a:lnTo>
                  <a:pt x="156009" y="30562"/>
                </a:lnTo>
                <a:lnTo>
                  <a:pt x="168001" y="51820"/>
                </a:lnTo>
                <a:lnTo>
                  <a:pt x="167478" y="77041"/>
                </a:lnTo>
                <a:lnTo>
                  <a:pt x="160881" y="93058"/>
                </a:lnTo>
                <a:lnTo>
                  <a:pt x="139052" y="107615"/>
                </a:lnTo>
                <a:lnTo>
                  <a:pt x="89567" y="118195"/>
                </a:lnTo>
                <a:lnTo>
                  <a:pt x="0" y="1222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9" name="object 829"/>
          <p:cNvSpPr/>
          <p:nvPr/>
        </p:nvSpPr>
        <p:spPr>
          <a:xfrm>
            <a:off x="10322598" y="6348453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0" name="object 830"/>
          <p:cNvSpPr/>
          <p:nvPr/>
        </p:nvSpPr>
        <p:spPr>
          <a:xfrm>
            <a:off x="10314376" y="6349741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1" name="object 831"/>
          <p:cNvSpPr/>
          <p:nvPr/>
        </p:nvSpPr>
        <p:spPr>
          <a:xfrm>
            <a:off x="10153654" y="6406778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2" name="object 832"/>
          <p:cNvSpPr/>
          <p:nvPr/>
        </p:nvSpPr>
        <p:spPr>
          <a:xfrm>
            <a:off x="10145433" y="6411455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3" name="object 833"/>
          <p:cNvSpPr/>
          <p:nvPr/>
        </p:nvSpPr>
        <p:spPr>
          <a:xfrm>
            <a:off x="10153654" y="6322233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4" name="object 834"/>
          <p:cNvSpPr/>
          <p:nvPr/>
        </p:nvSpPr>
        <p:spPr>
          <a:xfrm>
            <a:off x="10145433" y="632691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5" name="object 835"/>
          <p:cNvSpPr/>
          <p:nvPr/>
        </p:nvSpPr>
        <p:spPr>
          <a:xfrm>
            <a:off x="10052287" y="6311241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6" name="object 836"/>
          <p:cNvSpPr/>
          <p:nvPr/>
        </p:nvSpPr>
        <p:spPr>
          <a:xfrm>
            <a:off x="10052287" y="630025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7" name="object 837"/>
          <p:cNvSpPr/>
          <p:nvPr/>
        </p:nvSpPr>
        <p:spPr>
          <a:xfrm>
            <a:off x="10153654" y="6364506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8" name="object 838"/>
          <p:cNvSpPr/>
          <p:nvPr/>
        </p:nvSpPr>
        <p:spPr>
          <a:xfrm>
            <a:off x="10145433" y="6369183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9" name="object 839"/>
          <p:cNvSpPr/>
          <p:nvPr/>
        </p:nvSpPr>
        <p:spPr>
          <a:xfrm>
            <a:off x="10052287" y="635351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0" name="object 840"/>
          <p:cNvSpPr/>
          <p:nvPr/>
        </p:nvSpPr>
        <p:spPr>
          <a:xfrm>
            <a:off x="10052287" y="634252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1" name="object 841"/>
          <p:cNvSpPr/>
          <p:nvPr/>
        </p:nvSpPr>
        <p:spPr>
          <a:xfrm>
            <a:off x="10052287" y="6395786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2" name="object 842"/>
          <p:cNvSpPr/>
          <p:nvPr/>
        </p:nvSpPr>
        <p:spPr>
          <a:xfrm>
            <a:off x="10052287" y="6384796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3" name="object 843"/>
          <p:cNvSpPr/>
          <p:nvPr/>
        </p:nvSpPr>
        <p:spPr>
          <a:xfrm>
            <a:off x="10153656" y="6418614"/>
            <a:ext cx="168699" cy="122864"/>
          </a:xfrm>
          <a:custGeom>
            <a:avLst/>
            <a:gdLst/>
            <a:ahLst/>
            <a:cxnLst/>
            <a:rect l="l" t="t" r="r" b="b"/>
            <a:pathLst>
              <a:path w="168275" h="122554">
                <a:moveTo>
                  <a:pt x="0" y="0"/>
                </a:moveTo>
                <a:lnTo>
                  <a:pt x="76503" y="3710"/>
                </a:lnTo>
                <a:lnTo>
                  <a:pt x="127008" y="14211"/>
                </a:lnTo>
                <a:lnTo>
                  <a:pt x="156009" y="30562"/>
                </a:lnTo>
                <a:lnTo>
                  <a:pt x="168001" y="51820"/>
                </a:lnTo>
                <a:lnTo>
                  <a:pt x="167478" y="77042"/>
                </a:lnTo>
                <a:lnTo>
                  <a:pt x="160881" y="93058"/>
                </a:lnTo>
                <a:lnTo>
                  <a:pt x="139052" y="107615"/>
                </a:lnTo>
                <a:lnTo>
                  <a:pt x="89567" y="118195"/>
                </a:lnTo>
                <a:lnTo>
                  <a:pt x="0" y="1222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4" name="object 844"/>
          <p:cNvSpPr/>
          <p:nvPr/>
        </p:nvSpPr>
        <p:spPr>
          <a:xfrm>
            <a:off x="10322598" y="6475269"/>
            <a:ext cx="0" cy="6366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1404" y="2949"/>
                </a:moveTo>
                <a:lnTo>
                  <a:pt x="1404" y="2949"/>
                </a:lnTo>
              </a:path>
            </a:pathLst>
          </a:custGeom>
          <a:ln w="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5" name="object 845"/>
          <p:cNvSpPr/>
          <p:nvPr/>
        </p:nvSpPr>
        <p:spPr>
          <a:xfrm>
            <a:off x="10314376" y="6476559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1" y="16416"/>
                </a:lnTo>
                <a:lnTo>
                  <a:pt x="15110" y="2586"/>
                </a:lnTo>
                <a:lnTo>
                  <a:pt x="5160" y="2586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6"/>
                </a:lnTo>
                <a:lnTo>
                  <a:pt x="15110" y="2586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6" name="object 846"/>
          <p:cNvSpPr/>
          <p:nvPr/>
        </p:nvSpPr>
        <p:spPr>
          <a:xfrm>
            <a:off x="10153654" y="6533595"/>
            <a:ext cx="0" cy="8912"/>
          </a:xfrm>
          <a:custGeom>
            <a:avLst/>
            <a:gdLst/>
            <a:ahLst/>
            <a:cxnLst/>
            <a:rect l="l" t="t" r="r" b="b"/>
            <a:pathLst>
              <a:path h="8890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7" name="object 847"/>
          <p:cNvSpPr/>
          <p:nvPr/>
        </p:nvSpPr>
        <p:spPr>
          <a:xfrm>
            <a:off x="10145433" y="6538272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09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8" name="object 848"/>
          <p:cNvSpPr/>
          <p:nvPr/>
        </p:nvSpPr>
        <p:spPr>
          <a:xfrm>
            <a:off x="10153654" y="6449050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9" name="object 849"/>
          <p:cNvSpPr/>
          <p:nvPr/>
        </p:nvSpPr>
        <p:spPr>
          <a:xfrm>
            <a:off x="10145433" y="6453728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0" name="object 850"/>
          <p:cNvSpPr/>
          <p:nvPr/>
        </p:nvSpPr>
        <p:spPr>
          <a:xfrm>
            <a:off x="10052287" y="6438058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1" name="object 851"/>
          <p:cNvSpPr/>
          <p:nvPr/>
        </p:nvSpPr>
        <p:spPr>
          <a:xfrm>
            <a:off x="10052287" y="6427068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2" name="object 852"/>
          <p:cNvSpPr/>
          <p:nvPr/>
        </p:nvSpPr>
        <p:spPr>
          <a:xfrm>
            <a:off x="10153654" y="6491322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3" name="object 853"/>
          <p:cNvSpPr/>
          <p:nvPr/>
        </p:nvSpPr>
        <p:spPr>
          <a:xfrm>
            <a:off x="10145433" y="6496000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1" y="2582"/>
                </a:lnTo>
                <a:lnTo>
                  <a:pt x="5160" y="2582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2"/>
                </a:lnTo>
                <a:lnTo>
                  <a:pt x="15111" y="2582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4" name="object 854"/>
          <p:cNvSpPr/>
          <p:nvPr/>
        </p:nvSpPr>
        <p:spPr>
          <a:xfrm>
            <a:off x="10052287" y="6480330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5" name="object 855"/>
          <p:cNvSpPr/>
          <p:nvPr/>
        </p:nvSpPr>
        <p:spPr>
          <a:xfrm>
            <a:off x="10052287" y="6469341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6" name="object 856"/>
          <p:cNvSpPr/>
          <p:nvPr/>
        </p:nvSpPr>
        <p:spPr>
          <a:xfrm>
            <a:off x="10052287" y="6522603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EAEFF5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7" name="object 857"/>
          <p:cNvSpPr/>
          <p:nvPr/>
        </p:nvSpPr>
        <p:spPr>
          <a:xfrm>
            <a:off x="10052287" y="651161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8" name="object 858"/>
          <p:cNvSpPr/>
          <p:nvPr/>
        </p:nvSpPr>
        <p:spPr>
          <a:xfrm>
            <a:off x="10052287" y="6553885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9" name="object 859"/>
          <p:cNvSpPr txBox="1"/>
          <p:nvPr/>
        </p:nvSpPr>
        <p:spPr>
          <a:xfrm>
            <a:off x="10075556" y="3876253"/>
            <a:ext cx="156604" cy="3048237"/>
          </a:xfrm>
          <a:prstGeom prst="rect">
            <a:avLst/>
          </a:prstGeom>
        </p:spPr>
        <p:txBody>
          <a:bodyPr vert="horz" wrap="square" lIns="0" tIns="12095" rIns="0" bIns="0" rtlCol="0">
            <a:spAutoFit/>
          </a:bodyPr>
          <a:lstStyle/>
          <a:p>
            <a:pPr algn="ctr" defTabSz="916712">
              <a:spcBef>
                <a:spcPts val="9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6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6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4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1024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algn="ctr" defTabSz="916712">
              <a:lnSpc>
                <a:spcPct val="182600"/>
              </a:lnSpc>
              <a:spcBef>
                <a:spcPts val="5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conv, 1024  1x1</a:t>
            </a:r>
            <a:r>
              <a:rPr sz="150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conv, 512,</a:t>
            </a:r>
            <a:r>
              <a:rPr sz="15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/2  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2048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2048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algn="ctr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512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12732" marR="5093" algn="ctr" defTabSz="916712">
              <a:lnSpc>
                <a:spcPct val="184500"/>
              </a:lnSpc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conv, 2048  ave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pool,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fc</a:t>
            </a:r>
            <a:r>
              <a:rPr sz="15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1000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0" name="object 860"/>
          <p:cNvSpPr/>
          <p:nvPr/>
        </p:nvSpPr>
        <p:spPr>
          <a:xfrm>
            <a:off x="10153654" y="192735"/>
            <a:ext cx="0" cy="8912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1" name="object 861"/>
          <p:cNvSpPr/>
          <p:nvPr/>
        </p:nvSpPr>
        <p:spPr>
          <a:xfrm>
            <a:off x="10145433" y="197434"/>
            <a:ext cx="16552" cy="16552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0" y="0"/>
                </a:moveTo>
                <a:lnTo>
                  <a:pt x="8200" y="16416"/>
                </a:lnTo>
                <a:lnTo>
                  <a:pt x="15110" y="2585"/>
                </a:lnTo>
                <a:lnTo>
                  <a:pt x="5160" y="2585"/>
                </a:lnTo>
                <a:lnTo>
                  <a:pt x="0" y="0"/>
                </a:lnTo>
                <a:close/>
              </a:path>
              <a:path w="16509" h="16510">
                <a:moveTo>
                  <a:pt x="16402" y="0"/>
                </a:moveTo>
                <a:lnTo>
                  <a:pt x="11238" y="2585"/>
                </a:lnTo>
                <a:lnTo>
                  <a:pt x="15110" y="2585"/>
                </a:lnTo>
                <a:lnTo>
                  <a:pt x="164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2" name="object 862"/>
          <p:cNvSpPr/>
          <p:nvPr/>
        </p:nvSpPr>
        <p:spPr>
          <a:xfrm>
            <a:off x="10052287" y="181745"/>
            <a:ext cx="203076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223" y="0"/>
                </a:lnTo>
              </a:path>
            </a:pathLst>
          </a:custGeom>
          <a:ln w="21926">
            <a:solidFill>
              <a:srgbClr val="FDEBDD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3" name="object 863"/>
          <p:cNvSpPr/>
          <p:nvPr/>
        </p:nvSpPr>
        <p:spPr>
          <a:xfrm>
            <a:off x="10052287" y="170753"/>
            <a:ext cx="203076" cy="22281"/>
          </a:xfrm>
          <a:custGeom>
            <a:avLst/>
            <a:gdLst/>
            <a:ahLst/>
            <a:cxnLst/>
            <a:rect l="l" t="t" r="r" b="b"/>
            <a:pathLst>
              <a:path w="202565" h="22225">
                <a:moveTo>
                  <a:pt x="0" y="21926"/>
                </a:moveTo>
                <a:lnTo>
                  <a:pt x="202223" y="21926"/>
                </a:lnTo>
                <a:lnTo>
                  <a:pt x="202223" y="0"/>
                </a:lnTo>
                <a:lnTo>
                  <a:pt x="0" y="0"/>
                </a:lnTo>
                <a:lnTo>
                  <a:pt x="0" y="2192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6712"/>
            <a:endParaRPr sz="1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4" name="object 864"/>
          <p:cNvSpPr txBox="1"/>
          <p:nvPr/>
        </p:nvSpPr>
        <p:spPr>
          <a:xfrm>
            <a:off x="10068563" y="158508"/>
            <a:ext cx="170609" cy="471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6712"/>
            <a:endParaRPr sz="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2" defTabSz="916712"/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7x7</a:t>
            </a:r>
            <a:r>
              <a:rPr sz="10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conv,</a:t>
            </a:r>
            <a:r>
              <a:rPr sz="10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64,</a:t>
            </a:r>
            <a:r>
              <a:rPr sz="10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/2,</a:t>
            </a:r>
            <a:r>
              <a:rPr sz="10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00" spc="5" dirty="0">
                <a:solidFill>
                  <a:srgbClr val="7F7F7F"/>
                </a:solidFill>
                <a:latin typeface="Calibri Light"/>
                <a:cs typeface="Calibri Light"/>
              </a:rPr>
              <a:t>pool/2</a:t>
            </a:r>
            <a:endParaRPr sz="100">
              <a:solidFill>
                <a:prstClr val="black"/>
              </a:solidFill>
              <a:latin typeface="Calibri Light"/>
              <a:cs typeface="Calibri Light"/>
            </a:endParaRPr>
          </a:p>
          <a:p>
            <a:pPr defTabSz="916712">
              <a:spcBef>
                <a:spcPts val="50"/>
              </a:spcBef>
            </a:pPr>
            <a:endParaRPr sz="10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/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2466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246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6923" defTabSz="916712">
              <a:spcBef>
                <a:spcPts val="156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3x3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64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2466" defTabSz="916712">
              <a:spcBef>
                <a:spcPts val="150"/>
              </a:spcBef>
            </a:pP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1x1 </a:t>
            </a:r>
            <a:r>
              <a:rPr sz="150" spc="-10" dirty="0">
                <a:solidFill>
                  <a:srgbClr val="7F7F7F"/>
                </a:solidFill>
                <a:latin typeface="Calibri Light"/>
                <a:cs typeface="Calibri Light"/>
              </a:rPr>
              <a:t>c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onv,</a:t>
            </a:r>
            <a:r>
              <a:rPr sz="15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50" spc="-5" dirty="0">
                <a:solidFill>
                  <a:srgbClr val="7F7F7F"/>
                </a:solidFill>
                <a:latin typeface="Calibri Light"/>
                <a:cs typeface="Calibri Light"/>
              </a:rPr>
              <a:t>256</a:t>
            </a:r>
            <a:endParaRPr sz="15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66" name="object 866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865" name="object 865"/>
          <p:cNvSpPr txBox="1"/>
          <p:nvPr/>
        </p:nvSpPr>
        <p:spPr>
          <a:xfrm>
            <a:off x="4225882" y="1715409"/>
            <a:ext cx="1551394" cy="629948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marL="12732" defTabSz="916712">
              <a:spcBef>
                <a:spcPts val="100"/>
              </a:spcBef>
            </a:pPr>
            <a:r>
              <a:rPr sz="2005" spc="5" dirty="0">
                <a:solidFill>
                  <a:prstClr val="black"/>
                </a:solidFill>
                <a:latin typeface="Calibri"/>
                <a:cs typeface="Calibri"/>
              </a:rPr>
              <a:t>VGG, </a:t>
            </a:r>
            <a:r>
              <a:rPr sz="2005" spc="-10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2005" spc="-9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10" dirty="0">
                <a:solidFill>
                  <a:prstClr val="black"/>
                </a:solidFill>
                <a:latin typeface="Calibri"/>
                <a:cs typeface="Calibri"/>
              </a:rPr>
              <a:t>layers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  <a:p>
            <a:pPr marL="63660" defTabSz="916712"/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(ILSVRC</a:t>
            </a:r>
            <a:r>
              <a:rPr sz="2005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05" spc="-15" dirty="0">
                <a:solidFill>
                  <a:prstClr val="black"/>
                </a:solidFill>
                <a:latin typeface="Calibri"/>
                <a:cs typeface="Calibri"/>
              </a:rPr>
              <a:t>2014)</a:t>
            </a:r>
            <a:endParaRPr sz="2005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9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4173265" y="7267588"/>
            <a:ext cx="9197028" cy="219942"/>
          </a:xfrm>
          <a:prstGeom prst="rect">
            <a:avLst/>
          </a:prstGeom>
        </p:spPr>
        <p:txBody>
          <a:bodyPr vert="horz" wrap="square" lIns="0" tIns="3820" rIns="0" bIns="0" rtlCol="0">
            <a:spAutoFit/>
          </a:bodyPr>
          <a:lstStyle/>
          <a:p>
            <a:pPr marL="12732" defTabSz="916712">
              <a:spcBef>
                <a:spcPts val="30"/>
              </a:spcBef>
            </a:pPr>
            <a:r>
              <a:rPr spc="-20" dirty="0"/>
              <a:t>Kaiming </a:t>
            </a:r>
            <a:r>
              <a:rPr spc="5" dirty="0"/>
              <a:t>He, </a:t>
            </a:r>
            <a:r>
              <a:rPr spc="-10" dirty="0"/>
              <a:t>Xiangyu </a:t>
            </a:r>
            <a:r>
              <a:rPr dirty="0"/>
              <a:t>Zhang, </a:t>
            </a:r>
            <a:r>
              <a:rPr spc="-30" dirty="0"/>
              <a:t>Shaoqing </a:t>
            </a:r>
            <a:r>
              <a:rPr spc="-5" dirty="0"/>
              <a:t>Ren, </a:t>
            </a:r>
            <a:r>
              <a:rPr dirty="0"/>
              <a:t>&amp; </a:t>
            </a:r>
            <a:r>
              <a:rPr spc="-15" dirty="0"/>
              <a:t>Jian </a:t>
            </a:r>
            <a:r>
              <a:rPr spc="-35" dirty="0"/>
              <a:t>Sun. </a:t>
            </a:r>
            <a:r>
              <a:rPr spc="5" dirty="0"/>
              <a:t>“Deep </a:t>
            </a:r>
            <a:r>
              <a:rPr spc="-15" dirty="0"/>
              <a:t>Residual </a:t>
            </a:r>
            <a:r>
              <a:rPr spc="-10" dirty="0"/>
              <a:t>Learning </a:t>
            </a:r>
            <a:r>
              <a:rPr spc="-25" dirty="0"/>
              <a:t>for </a:t>
            </a:r>
            <a:r>
              <a:rPr spc="15" dirty="0"/>
              <a:t>Image </a:t>
            </a:r>
            <a:r>
              <a:rPr spc="-15" dirty="0"/>
              <a:t>Recognition”. </a:t>
            </a:r>
            <a:r>
              <a:rPr spc="-20" dirty="0"/>
              <a:t>CVPR</a:t>
            </a:r>
            <a:r>
              <a:rPr spc="-115" dirty="0"/>
              <a:t> </a:t>
            </a:r>
            <a:r>
              <a:rPr spc="-10" dirty="0"/>
              <a:t>2016.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619" y="2710451"/>
            <a:ext cx="11505053" cy="1782572"/>
          </a:xfrm>
          <a:prstGeom prst="rect">
            <a:avLst/>
          </a:prstGeom>
        </p:spPr>
        <p:txBody>
          <a:bodyPr vert="horz" wrap="square" lIns="0" tIns="12732" rIns="0" bIns="0" rtlCol="0">
            <a:spAutoFit/>
          </a:bodyPr>
          <a:lstStyle/>
          <a:p>
            <a:pPr algn="ctr">
              <a:lnSpc>
                <a:spcPts val="6867"/>
              </a:lnSpc>
              <a:spcBef>
                <a:spcPts val="100"/>
              </a:spcBef>
            </a:pPr>
            <a:r>
              <a:rPr spc="15" dirty="0"/>
              <a:t>Is </a:t>
            </a:r>
            <a:r>
              <a:rPr spc="-10" dirty="0"/>
              <a:t>learning </a:t>
            </a:r>
            <a:r>
              <a:rPr spc="-20" dirty="0"/>
              <a:t>better</a:t>
            </a:r>
            <a:r>
              <a:rPr spc="-96" dirty="0"/>
              <a:t> </a:t>
            </a:r>
            <a:r>
              <a:rPr spc="-30" dirty="0"/>
              <a:t>networks</a:t>
            </a:r>
          </a:p>
          <a:p>
            <a:pPr algn="ctr">
              <a:lnSpc>
                <a:spcPts val="6867"/>
              </a:lnSpc>
            </a:pPr>
            <a:r>
              <a:rPr spc="-15" dirty="0"/>
              <a:t>as </a:t>
            </a:r>
            <a:r>
              <a:rPr spc="-25" dirty="0"/>
              <a:t>simple </a:t>
            </a:r>
            <a:r>
              <a:rPr spc="-15" dirty="0"/>
              <a:t>as </a:t>
            </a:r>
            <a:r>
              <a:rPr spc="-35" dirty="0"/>
              <a:t>stacking </a:t>
            </a:r>
            <a:r>
              <a:rPr spc="-40" dirty="0"/>
              <a:t>more</a:t>
            </a:r>
            <a:r>
              <a:rPr spc="386" dirty="0"/>
              <a:t> </a:t>
            </a:r>
            <a:r>
              <a:rPr spc="-56" dirty="0"/>
              <a:t>layers?</a:t>
            </a:r>
          </a:p>
        </p:txBody>
      </p:sp>
    </p:spTree>
    <p:extLst>
      <p:ext uri="{BB962C8B-B14F-4D97-AF65-F5344CB8AC3E}">
        <p14:creationId xmlns:p14="http://schemas.microsoft.com/office/powerpoint/2010/main" val="17420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6776</Words>
  <Application>Microsoft Office PowerPoint</Application>
  <PresentationFormat>Custom</PresentationFormat>
  <Paragraphs>1520</Paragraphs>
  <Slides>118</Slides>
  <Notes>75</Notes>
  <HiddenSlides>18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118</vt:i4>
      </vt:variant>
    </vt:vector>
  </HeadingPairs>
  <TitlesOfParts>
    <vt:vector size="142" baseType="lpstr">
      <vt:lpstr>Arial</vt:lpstr>
      <vt:lpstr>Arial Black</vt:lpstr>
      <vt:lpstr>Calibri</vt:lpstr>
      <vt:lpstr>Calibri Light</vt:lpstr>
      <vt:lpstr>Cambria Math</vt:lpstr>
      <vt:lpstr>CMSY7</vt:lpstr>
      <vt:lpstr>Courier New</vt:lpstr>
      <vt:lpstr>ETH Light</vt:lpstr>
      <vt:lpstr>Segoe UI Semilight</vt:lpstr>
      <vt:lpstr>Times</vt:lpstr>
      <vt:lpstr>Times New Roman</vt:lpstr>
      <vt:lpstr>Verdana</vt:lpstr>
      <vt:lpstr>1_Default Design</vt:lpstr>
      <vt:lpstr>3_Blank Presentation</vt:lpstr>
      <vt:lpstr>2_Default Design</vt:lpstr>
      <vt:lpstr>4_Default Design</vt:lpstr>
      <vt:lpstr>1_Office Theme</vt:lpstr>
      <vt:lpstr>2_Office Theme</vt:lpstr>
      <vt:lpstr>Office Theme</vt:lpstr>
      <vt:lpstr>4_Office Theme</vt:lpstr>
      <vt:lpstr>3_Office Theme</vt:lpstr>
      <vt:lpstr>Image</vt:lpstr>
      <vt:lpstr>Equation</vt:lpstr>
      <vt:lpstr>Photo Editor Photo</vt:lpstr>
      <vt:lpstr>Recognition Techniques, old and new</vt:lpstr>
      <vt:lpstr>PowerPoint Presentation</vt:lpstr>
      <vt:lpstr>Today’s outline</vt:lpstr>
      <vt:lpstr>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Within-class variations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Objects as texture</vt:lpstr>
      <vt:lpstr>Origin 1: Texture recognition</vt:lpstr>
      <vt:lpstr>Origin 1: Texture recognition</vt:lpstr>
      <vt:lpstr>Origin 2: Bag-of-words models</vt:lpstr>
      <vt:lpstr>Origin 2: Bag-of-words models</vt:lpstr>
      <vt:lpstr>Origin 2: Bag-of-words models</vt:lpstr>
      <vt:lpstr>Origin 2: Bag-of-words models</vt:lpstr>
      <vt:lpstr>Bag-of-features steps</vt:lpstr>
      <vt:lpstr>1. Feature extraction</vt:lpstr>
      <vt:lpstr>1. Feature extraction</vt:lpstr>
      <vt:lpstr>1. Feature extraction</vt:lpstr>
      <vt:lpstr>2. Learning the visual vocabulary</vt:lpstr>
      <vt:lpstr>2. Learning the visual vocabulary</vt:lpstr>
      <vt:lpstr>2. Learning the visual vocabulary</vt:lpstr>
      <vt:lpstr>K-means clustering</vt:lpstr>
      <vt:lpstr>Clustering and vector quantization</vt:lpstr>
      <vt:lpstr>Example codebook</vt:lpstr>
      <vt:lpstr>Another codebook</vt:lpstr>
      <vt:lpstr>Visual vocabularies: Issues</vt:lpstr>
      <vt:lpstr>But what about layout?</vt:lpstr>
      <vt:lpstr>Spatial pyramid</vt:lpstr>
      <vt:lpstr>Spatial pyramid representation</vt:lpstr>
      <vt:lpstr>Spatial pyramid representation</vt:lpstr>
      <vt:lpstr>Spatial pyramid representation</vt:lpstr>
      <vt:lpstr>Scene category dataset</vt:lpstr>
      <vt:lpstr>Caltech101 dataset</vt:lpstr>
      <vt:lpstr>Bags of features for action recognition</vt:lpstr>
      <vt:lpstr>History of ideas in recognition</vt:lpstr>
      <vt:lpstr>Beyond AlexNet</vt:lpstr>
      <vt:lpstr>Recap: Convolutional Network, AlexNet</vt:lpstr>
      <vt:lpstr>Recap: Convolutional Network Interpretation</vt:lpstr>
      <vt:lpstr>Beyond AlexNet</vt:lpstr>
      <vt:lpstr>VERY DEEP CONVOLUTIONAL NETWORKS FOR LARGE-SCALE IMAGE RECOGNITION</vt:lpstr>
      <vt:lpstr>PowerPoint Presentation</vt:lpstr>
      <vt:lpstr>PowerPoint Presentation</vt:lpstr>
      <vt:lpstr>PowerPoint Presentation</vt:lpstr>
      <vt:lpstr>Going Deeper with Convolutions</vt:lpstr>
      <vt:lpstr>PowerPoint Presentation</vt:lpstr>
      <vt:lpstr>PowerPoint Presentation</vt:lpstr>
      <vt:lpstr>PowerPoint Presentation</vt:lpstr>
      <vt:lpstr>PowerPoint Presentation</vt:lpstr>
      <vt:lpstr>ConvNet Depth</vt:lpstr>
      <vt:lpstr>Surely it would be ridiculous to go any deeper…</vt:lpstr>
      <vt:lpstr>PowerPoint Presentation</vt:lpstr>
      <vt:lpstr>PowerPoint Presentation</vt:lpstr>
      <vt:lpstr>ResNet @ ILSVRC &amp; COCO 2015 Competitions</vt:lpstr>
      <vt:lpstr>Revolution of Depth</vt:lpstr>
      <vt:lpstr>Revolution of Depth</vt:lpstr>
      <vt:lpstr>Revolution of Depth</vt:lpstr>
      <vt:lpstr>Revolution of Depth</vt:lpstr>
      <vt:lpstr>PowerPoint Presentation</vt:lpstr>
      <vt:lpstr>Is learning better networks as simple as stacking more layers?</vt:lpstr>
      <vt:lpstr>Simply stacking layers?</vt:lpstr>
      <vt:lpstr>Simply stacking layers?</vt:lpstr>
      <vt:lpstr>a shallower  model (18 layers)</vt:lpstr>
      <vt:lpstr>Deep Residual Learning</vt:lpstr>
      <vt:lpstr>Deep Residual Learning</vt:lpstr>
      <vt:lpstr>Deep Residual Learning</vt:lpstr>
      <vt:lpstr>PowerPoint Presentation</vt:lpstr>
      <vt:lpstr>CIFAR-10 experiments</vt:lpstr>
      <vt:lpstr>ImageNet experiments</vt:lpstr>
      <vt:lpstr>ImageNet experiments</vt:lpstr>
      <vt:lpstr>PowerPoint Presentation</vt:lpstr>
      <vt:lpstr>“Features matter.” (quote [Girshick et al. 2014], the R-CNN paper)</vt:lpstr>
      <vt:lpstr>Object Detection (brief)</vt:lpstr>
      <vt:lpstr>PowerPoint Presentation</vt:lpstr>
      <vt:lpstr>PowerPoint Presentation</vt:lpstr>
      <vt:lpstr>More Visual Recognition Tasks</vt:lpstr>
      <vt:lpstr>Potential Applications</vt:lpstr>
      <vt:lpstr>Conclusions</vt:lpstr>
      <vt:lpstr>Why does ResNet work so well?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33</cp:revision>
  <dcterms:created xsi:type="dcterms:W3CDTF">2015-11-30T20:34:04Z</dcterms:created>
  <dcterms:modified xsi:type="dcterms:W3CDTF">2023-10-26T14:11:07Z</dcterms:modified>
</cp:coreProperties>
</file>