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5.xml" ContentType="application/vnd.openxmlformats-officedocument.presentationml.tags+xml"/>
  <Override PartName="/ppt/notesSlides/notesSlide1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6.xml" ContentType="application/vnd.openxmlformats-officedocument.presentationml.notesSlide+xml"/>
  <Override PartName="/ppt/tags/tag8.xml" ContentType="application/vnd.openxmlformats-officedocument.presentationml.tags+xml"/>
  <Override PartName="/ppt/notesSlides/notesSlide17.xml" ContentType="application/vnd.openxmlformats-officedocument.presentationml.notesSlide+xml"/>
  <Override PartName="/ppt/tags/tag9.xml" ContentType="application/vnd.openxmlformats-officedocument.presentationml.tags+xml"/>
  <Override PartName="/ppt/notesSlides/notesSlide18.xml" ContentType="application/vnd.openxmlformats-officedocument.presentationml.notesSlide+xml"/>
  <Override PartName="/ppt/tags/tag10.xml" ContentType="application/vnd.openxmlformats-officedocument.presentationml.tags+xml"/>
  <Override PartName="/ppt/notesSlides/notesSlide19.xml" ContentType="application/vnd.openxmlformats-officedocument.presentationml.notesSlide+xml"/>
  <Override PartName="/ppt/tags/tag11.xml" ContentType="application/vnd.openxmlformats-officedocument.presentationml.tags+xml"/>
  <Override PartName="/ppt/notesSlides/notesSlide20.xml" ContentType="application/vnd.openxmlformats-officedocument.presentationml.notesSlide+xml"/>
  <Override PartName="/ppt/tags/tag12.xml" ContentType="application/vnd.openxmlformats-officedocument.presentationml.tags+xml"/>
  <Override PartName="/ppt/notesSlides/notesSlide21.xml" ContentType="application/vnd.openxmlformats-officedocument.presentationml.notesSlide+xml"/>
  <Override PartName="/ppt/tags/tag13.xml" ContentType="application/vnd.openxmlformats-officedocument.presentationml.tags+xml"/>
  <Override PartName="/ppt/notesSlides/notesSlide22.xml" ContentType="application/vnd.openxmlformats-officedocument.presentationml.notesSlide+xml"/>
  <Override PartName="/ppt/tags/tag14.xml" ContentType="application/vnd.openxmlformats-officedocument.presentationml.tags+xml"/>
  <Override PartName="/ppt/notesSlides/notesSlide23.xml" ContentType="application/vnd.openxmlformats-officedocument.presentationml.notesSlide+xml"/>
  <Override PartName="/ppt/tags/tag15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6.xml" ContentType="application/vnd.openxmlformats-officedocument.presentationml.tags+xml"/>
  <Override PartName="/ppt/notesSlides/notesSlide28.xml" ContentType="application/vnd.openxmlformats-officedocument.presentationml.notesSlide+xml"/>
  <Override PartName="/ppt/tags/tag17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82"/>
  </p:notesMasterIdLst>
  <p:sldIdLst>
    <p:sldId id="710" r:id="rId5"/>
    <p:sldId id="712" r:id="rId6"/>
    <p:sldId id="711" r:id="rId7"/>
    <p:sldId id="716" r:id="rId8"/>
    <p:sldId id="720" r:id="rId9"/>
    <p:sldId id="721" r:id="rId10"/>
    <p:sldId id="719" r:id="rId11"/>
    <p:sldId id="722" r:id="rId12"/>
    <p:sldId id="655" r:id="rId13"/>
    <p:sldId id="656" r:id="rId14"/>
    <p:sldId id="657" r:id="rId15"/>
    <p:sldId id="658" r:id="rId16"/>
    <p:sldId id="713" r:id="rId17"/>
    <p:sldId id="714" r:id="rId18"/>
    <p:sldId id="715" r:id="rId19"/>
    <p:sldId id="589" r:id="rId20"/>
    <p:sldId id="603" r:id="rId21"/>
    <p:sldId id="590" r:id="rId22"/>
    <p:sldId id="591" r:id="rId23"/>
    <p:sldId id="602" r:id="rId24"/>
    <p:sldId id="583" r:id="rId25"/>
    <p:sldId id="548" r:id="rId26"/>
    <p:sldId id="549" r:id="rId27"/>
    <p:sldId id="550" r:id="rId28"/>
    <p:sldId id="551" r:id="rId29"/>
    <p:sldId id="552" r:id="rId30"/>
    <p:sldId id="555" r:id="rId31"/>
    <p:sldId id="556" r:id="rId32"/>
    <p:sldId id="557" r:id="rId33"/>
    <p:sldId id="558" r:id="rId34"/>
    <p:sldId id="637" r:id="rId35"/>
    <p:sldId id="559" r:id="rId36"/>
    <p:sldId id="560" r:id="rId37"/>
    <p:sldId id="561" r:id="rId38"/>
    <p:sldId id="562" r:id="rId39"/>
    <p:sldId id="563" r:id="rId40"/>
    <p:sldId id="564" r:id="rId41"/>
    <p:sldId id="565" r:id="rId42"/>
    <p:sldId id="566" r:id="rId43"/>
    <p:sldId id="567" r:id="rId44"/>
    <p:sldId id="568" r:id="rId45"/>
    <p:sldId id="569" r:id="rId46"/>
    <p:sldId id="570" r:id="rId47"/>
    <p:sldId id="571" r:id="rId48"/>
    <p:sldId id="572" r:id="rId49"/>
    <p:sldId id="573" r:id="rId50"/>
    <p:sldId id="611" r:id="rId51"/>
    <p:sldId id="665" r:id="rId52"/>
    <p:sldId id="666" r:id="rId53"/>
    <p:sldId id="667" r:id="rId54"/>
    <p:sldId id="668" r:id="rId55"/>
    <p:sldId id="669" r:id="rId56"/>
    <p:sldId id="670" r:id="rId57"/>
    <p:sldId id="671" r:id="rId58"/>
    <p:sldId id="672" r:id="rId59"/>
    <p:sldId id="673" r:id="rId60"/>
    <p:sldId id="674" r:id="rId61"/>
    <p:sldId id="675" r:id="rId62"/>
    <p:sldId id="676" r:id="rId63"/>
    <p:sldId id="677" r:id="rId64"/>
    <p:sldId id="678" r:id="rId65"/>
    <p:sldId id="679" r:id="rId66"/>
    <p:sldId id="680" r:id="rId67"/>
    <p:sldId id="681" r:id="rId68"/>
    <p:sldId id="682" r:id="rId69"/>
    <p:sldId id="683" r:id="rId70"/>
    <p:sldId id="684" r:id="rId71"/>
    <p:sldId id="685" r:id="rId72"/>
    <p:sldId id="686" r:id="rId73"/>
    <p:sldId id="687" r:id="rId74"/>
    <p:sldId id="688" r:id="rId75"/>
    <p:sldId id="689" r:id="rId76"/>
    <p:sldId id="690" r:id="rId77"/>
    <p:sldId id="691" r:id="rId78"/>
    <p:sldId id="692" r:id="rId79"/>
    <p:sldId id="693" r:id="rId80"/>
    <p:sldId id="709" r:id="rId8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0" autoAdjust="0"/>
    <p:restoredTop sz="84895" autoAdjust="0"/>
  </p:normalViewPr>
  <p:slideViewPr>
    <p:cSldViewPr>
      <p:cViewPr varScale="1">
        <p:scale>
          <a:sx n="97" d="100"/>
          <a:sy n="97" d="100"/>
        </p:scale>
        <p:origin x="324" y="4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2933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viewProps" Target="view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61" Type="http://schemas.openxmlformats.org/officeDocument/2006/relationships/slide" Target="slides/slide57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7195DA-C8D4-4D1F-AF20-C12BB6DD0220}" type="datetimeFigureOut">
              <a:rPr lang="en-US"/>
              <a:pPr>
                <a:defRPr/>
              </a:pPr>
              <a:t>8/22/2024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BB0408-F7D0-4348-886E-24DD55A4A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45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BB0408-F7D0-4348-886E-24DD55A4A6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032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We</a:t>
            </a:r>
            <a:r>
              <a:rPr lang="en-US" baseline="0" dirty="0"/>
              <a:t> can use homogeneous coordinates to write camera matrix in linear form.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38E04A-61AE-4F70-8735-F6523DDCF32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202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785BA8-9F1F-4674-99F0-23342E48228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8393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Work through equations for u and v on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EB0E87-DCF3-4582-845A-38D3B57B677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3627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Work through equations for u and v on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EB0E87-DCF3-4582-845A-38D3B57B677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3929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How many known points are needed to estimate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46EC19-1308-44AF-BA44-14ED6A902D1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296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80FE3-9AC0-4B39-A7B2-F7C24CE2168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2891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60A6D6-689B-4B46-838E-0F8061D9F00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41596410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9436F3-0D03-45D2-B099-377BF8E2C0A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6324553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2E1DD7-FF0B-4A5D-8518-00EA74A02F5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33456972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A2054-6B15-41C9-9E8D-F3547F3D9EF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2757436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Partial eclipse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839A6-008C-4A28-B9D2-6B4E741E06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9461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F101F-2B19-4FAA-9E95-F533E70DE43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27262558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3B7F2C-1E38-4F95-965C-5A05BED0D89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400342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51B41-8DDD-491A-A25F-DCB9443C1C0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12617581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0801C-4353-4B1C-A021-89D58AD01B8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79234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2F8D7-23E9-4695-B427-4D258D242D2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5619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4179BA-3DF4-447D-85CA-D3D39FBFD2F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07508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406A51-AA08-4AB1-AF56-8A646C85724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06384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885407-F358-4B5A-8B99-3C173D13924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05973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845745-4F42-46BB-B71E-104EC65B523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49694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C88A6-F86C-435F-ABC1-493B59C832E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412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Go to board, sketch out various properties of vanishing points/lines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3A4356-9416-4106-923D-E0355B6D3A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9865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258D0-1CD3-4BA2-8B5A-7AC61B33B44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69917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Questions at this point?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30585A-45D5-41B7-8D7C-4008065DEE6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658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Go to board, sketch out various properties of vanishing points/lines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dirty="0"/>
              <a:t> Parallel</a:t>
            </a:r>
            <a:r>
              <a:rPr lang="en-US" baseline="0" dirty="0"/>
              <a:t> lines intersect at a point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/>
              <a:t> The intersection of red lines and blue lines form a parallelogram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/>
              <a:t> Sets of parallel lines on the same plane form a vanishing line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/>
              <a:t> Sets of parallel planes form a vanishing line 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/>
              <a:t> Not all lines that intersect are parallel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endParaRPr lang="en-US" baseline="0" dirty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181D85-CBA6-4C0A-A35C-88763F7F28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409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463FD3-32D0-4831-B3C1-2BB6345EAB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767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Being a little loose</a:t>
            </a:r>
            <a:r>
              <a:rPr lang="en-US" baseline="0" dirty="0"/>
              <a:t> about coordinates vs lengths</a:t>
            </a:r>
          </a:p>
          <a:p>
            <a:r>
              <a:rPr lang="en-US" baseline="0" dirty="0"/>
              <a:t>u and v prime because they are in the same coordinate system as x, y, and z but in later slides u and v will be –u’ and –v’ because they are in their own coordinate system which is mirrored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241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Append coordinate with value 1; proportional coordinate system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DA7F8-FAE2-423F-9DE2-2D112D9D8BF5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496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Q: Suppose we have a point in Cartesian coordinates.  What is that in homogeneous coordinates?  A: a ray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89A2B0-787D-42D0-B8C5-7BD2C7934DC8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328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Parallel lines intersect at different infinities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DFFFAC-D990-4F24-A67D-25E23AD921E8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948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03F4A-22E7-4867-8356-D6C974CA502A}" type="datetimeFigureOut">
              <a:rPr lang="en-US"/>
              <a:pPr>
                <a:defRPr/>
              </a:pPr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97EE5-9B1D-48EF-B619-A2DEE0A0D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7360-6A3D-47CE-A548-09EBFB85498A}" type="datetimeFigureOut">
              <a:rPr lang="en-US"/>
              <a:pPr>
                <a:defRPr/>
              </a:pPr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F3B5-752B-4349-9D9B-C9B01C764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D0CC-0C82-4AAA-B57A-F279565B300D}" type="datetimeFigureOut">
              <a:rPr lang="en-US"/>
              <a:pPr>
                <a:defRPr/>
              </a:pPr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2DC1-E254-43AF-9197-E67E86387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03F4A-22E7-4867-8356-D6C974CA50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97EE5-9B1D-48EF-B619-A2DEE0A0DD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655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1C0C8-AF91-49D9-81BD-D7B6B91E0A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499D-3621-477C-B4CA-E43E7D78A0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832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57E5-AF58-486B-A1AE-56BB4ADAE94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348A-37D4-4A78-85F8-F886D5A6E9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073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DFB9-EFA8-45B6-9197-429CE1B09F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592E-F22D-405C-9B5E-726500C88E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055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8C80F-442C-4ED8-A9E0-D8C369C96E4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D8F9-E9BD-4B4E-9B5E-5D693304FB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890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ACA9-DFA1-4CA8-9A25-B2A89A4B0C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5111-6A06-441B-B171-D84CCC4D9F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417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965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FB32-32D6-43D9-A2F3-25A29A2DBF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42B7-5FC1-43AF-B94E-1D756C54962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855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1C0C8-AF91-49D9-81BD-D7B6B91E0A25}" type="datetimeFigureOut">
              <a:rPr lang="en-US"/>
              <a:pPr>
                <a:defRPr/>
              </a:pPr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499D-3621-477C-B4CA-E43E7D78A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B9216-4BAF-43B7-9150-A906AA7D6F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232C-3F89-4DA4-B405-8EC82EF0A6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390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7360-6A3D-47CE-A548-09EBFB8549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F3B5-752B-4349-9D9B-C9B01C7642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4424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D0CC-0C82-4AAA-B57A-F279565B30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2DC1-E254-43AF-9197-E67E8638786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6126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8B8F3-0C44-4587-B21E-CC277F8ED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63CEA2-B190-446E-988A-AE981FEDC08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11251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7E897-9CCA-4650-89C9-FAE0562A6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3EFBBB-9496-4689-A798-1FE0B517848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5311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1D7C7-5066-48FA-AA0C-2B39BB9154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F06351-61C5-46BF-9AE3-3FBF1811A77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67996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B917B-204E-4F2F-80D3-9C12800F5A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8FDDBF-4B84-4967-980E-EED8B883E4E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431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6BFC8-0E75-4BA2-BF2D-C612EF4AAE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C9683B-BFA9-4003-8396-2DCC26D0EAD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94365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E43F4-6FAD-49F5-9427-CBFD431BF9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31EB63-D90E-4B3B-8FDE-8AFE84F9ED8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33647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4EB79-7650-4B89-B247-F08B0E34FB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80E203-517A-4EB6-847D-277D58442AF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8612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57E5-AF58-486B-A1AE-56BB4ADAE94A}" type="datetimeFigureOut">
              <a:rPr lang="en-US"/>
              <a:pPr>
                <a:defRPr/>
              </a:pPr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348A-37D4-4A78-85F8-F886D5A6E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A33FD-F194-4EDD-B575-A24E7FDF05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E388BF-3C66-491E-8EA9-9B587CD980A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42761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A8CC3-BB52-412E-B4DE-E25DAE597D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D40D8B-DAD9-42B1-AFCB-2F403B2648F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7851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A06A6-18BA-412A-8A9C-C1BE58B55C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D2C121-53EC-41B7-A049-308DE65D115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02052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5884D-EF1B-44DC-A077-D312C25A56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E0C01E-DEA3-4B54-B84E-20F8A317AD9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67372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42EDF7E-F0B2-46CE-8C8B-6A27622018D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03423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E07BD334-9FC8-4DD2-8E17-FF81602F4C9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16233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0CE1A45F-0E9F-463F-8ED1-538290CA1F6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26781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47CA58D8-FF85-48BF-89B9-A7AF08F788C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12879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487E9F93-A8E5-4579-969B-6CA0B57FCDB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01999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AA809E69-345E-4BE1-900F-787734F955B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4432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DFB9-EFA8-45B6-9197-429CE1B09FDC}" type="datetimeFigureOut">
              <a:rPr lang="en-US"/>
              <a:pPr>
                <a:defRPr/>
              </a:pPr>
              <a:t>8/22/2024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592E-F22D-405C-9B5E-726500C88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ABEF107C-F523-4CB8-9CDA-7AF3077B499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87731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8034EF46-BB8F-43DE-A11C-D666791AD87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8236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13C3E5C7-CDA5-4345-9585-89325588838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24787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B2F6F84C-DBA6-4E4C-8848-6F583E8F358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20638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D969A45F-2180-43DD-9439-70B2A5D5100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41934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C5B5A232-7A82-4F11-8E35-5DFF31E7388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1632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8C80F-442C-4ED8-A9E0-D8C369C96E47}" type="datetimeFigureOut">
              <a:rPr lang="en-US"/>
              <a:pPr>
                <a:defRPr/>
              </a:pPr>
              <a:t>8/22/2024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D8F9-E9BD-4B4E-9B5E-5D693304F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ACA9-DFA1-4CA8-9A25-B2A89A4B0C91}" type="datetimeFigureOut">
              <a:rPr lang="en-US"/>
              <a:pPr>
                <a:defRPr/>
              </a:pPr>
              <a:t>8/22/2024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5111-6A06-441B-B171-D84CCC4D9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/>
              <a:pPr>
                <a:defRPr/>
              </a:pPr>
              <a:t>8/22/2024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FB32-32D6-43D9-A2F3-25A29A2DBF26}" type="datetimeFigureOut">
              <a:rPr lang="en-US"/>
              <a:pPr>
                <a:defRPr/>
              </a:pPr>
              <a:t>8/22/2024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42B7-5FC1-43AF-B94E-1D756C549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B9216-4BAF-43B7-9150-A906AA7D6FC7}" type="datetimeFigureOut">
              <a:rPr lang="en-US"/>
              <a:pPr>
                <a:defRPr/>
              </a:pPr>
              <a:t>8/22/2024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232C-3F89-4DA4-B405-8EC82EF0A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2EADCD-5430-47CB-B558-01CE57ACCFDB}" type="datetimeFigureOut">
              <a:rPr lang="en-US"/>
              <a:pPr>
                <a:defRPr/>
              </a:pPr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8D95D2-85AF-416D-B7C8-431D4047B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2EADCD-5430-47CB-B558-01CE57ACCF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8D95D2-85AF-416D-B7C8-431D4047B9A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45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8A063CE-8F5D-440E-AAFD-C83F54B97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862FC848-B0EC-48B9-AB81-515881DF4BD9}" type="slidenum">
              <a:rPr lang="en-US" altLang="en-US" smtClean="0">
                <a:cs typeface="Arial" panose="020B0604020202020204" pitchFamily="34" charset="0"/>
              </a:rPr>
              <a:pPr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98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57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DABF1F4F-4701-4EE3-B4F0-9965CE4BDF6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154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oleObject" Target="../embeddings/oleObject7.bin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7.wm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8.bin"/><Relationship Id="rId10" Type="http://schemas.openxmlformats.org/officeDocument/2006/relationships/image" Target="../media/image16.wmf"/><Relationship Id="rId4" Type="http://schemas.openxmlformats.org/officeDocument/2006/relationships/image" Target="../media/image13.wmf"/><Relationship Id="rId9" Type="http://schemas.openxmlformats.org/officeDocument/2006/relationships/oleObject" Target="../embeddings/oleObject5.bin"/><Relationship Id="rId14" Type="http://schemas.openxmlformats.org/officeDocument/2006/relationships/image" Target="../media/image18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0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2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3.xml"/><Relationship Id="rId7" Type="http://schemas.openxmlformats.org/officeDocument/2006/relationships/image" Target="../media/image2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7.png"/><Relationship Id="rId4" Type="http://schemas.openxmlformats.org/officeDocument/2006/relationships/tags" Target="../tags/tag4.xml"/><Relationship Id="rId9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image" Target="../media/image29.wmf"/><Relationship Id="rId7" Type="http://schemas.openxmlformats.org/officeDocument/2006/relationships/image" Target="../media/image31.w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30.wm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32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39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39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wmf"/><Relationship Id="rId4" Type="http://schemas.openxmlformats.org/officeDocument/2006/relationships/oleObject" Target="../embeddings/oleObject25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wmf"/><Relationship Id="rId4" Type="http://schemas.openxmlformats.org/officeDocument/2006/relationships/oleObject" Target="../embeddings/oleObject27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oleObject" Target="../embeddings/oleObject28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wmf"/><Relationship Id="rId4" Type="http://schemas.openxmlformats.org/officeDocument/2006/relationships/oleObject" Target="../embeddings/oleObject29.bin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oleObject" Target="../embeddings/oleObject30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wmf"/><Relationship Id="rId4" Type="http://schemas.openxmlformats.org/officeDocument/2006/relationships/oleObject" Target="../embeddings/oleObject31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oleObject" Target="../embeddings/oleObject32.bin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oleObject" Target="../embeddings/oleObject33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wmf"/><Relationship Id="rId4" Type="http://schemas.openxmlformats.org/officeDocument/2006/relationships/oleObject" Target="../embeddings/oleObject34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36.bin"/><Relationship Id="rId4" Type="http://schemas.openxmlformats.org/officeDocument/2006/relationships/image" Target="../media/image48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3" Type="http://schemas.openxmlformats.org/officeDocument/2006/relationships/image" Target="../media/image51.wmf"/><Relationship Id="rId7" Type="http://schemas.openxmlformats.org/officeDocument/2006/relationships/image" Target="../media/image53.wmf"/><Relationship Id="rId2" Type="http://schemas.openxmlformats.org/officeDocument/2006/relationships/oleObject" Target="../embeddings/oleObject3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9.bin"/><Relationship Id="rId5" Type="http://schemas.openxmlformats.org/officeDocument/2006/relationships/image" Target="../media/image52.wmf"/><Relationship Id="rId4" Type="http://schemas.openxmlformats.org/officeDocument/2006/relationships/oleObject" Target="../embeddings/oleObject38.bin"/><Relationship Id="rId9" Type="http://schemas.openxmlformats.org/officeDocument/2006/relationships/image" Target="../media/image54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oleObject" Target="../embeddings/oleObject41.bin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oleObject" Target="../embeddings/oleObject42.bin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oleObject" Target="../embeddings/oleObject43.bin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oleObject" Target="../embeddings/oleObject44.bin"/><Relationship Id="rId5" Type="http://schemas.openxmlformats.org/officeDocument/2006/relationships/image" Target="../media/image61.png"/><Relationship Id="rId4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www.youtube.com/watch/OlumoQ05gS8" TargetMode="Externa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cvcl.mit.edu/hybridimage.htm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6.xml"/><Relationship Id="rId5" Type="http://schemas.openxmlformats.org/officeDocument/2006/relationships/image" Target="../media/image70.wmf"/><Relationship Id="rId4" Type="http://schemas.openxmlformats.org/officeDocument/2006/relationships/oleObject" Target="../embeddings/oleObject45.bin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72.wmf"/><Relationship Id="rId12" Type="http://schemas.openxmlformats.org/officeDocument/2006/relationships/image" Target="../media/image70.wmf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7.xml"/><Relationship Id="rId6" Type="http://schemas.openxmlformats.org/officeDocument/2006/relationships/oleObject" Target="../embeddings/oleObject47.bin"/><Relationship Id="rId11" Type="http://schemas.openxmlformats.org/officeDocument/2006/relationships/oleObject" Target="../embeddings/oleObject49.bin"/><Relationship Id="rId5" Type="http://schemas.openxmlformats.org/officeDocument/2006/relationships/image" Target="../media/image71.wmf"/><Relationship Id="rId10" Type="http://schemas.openxmlformats.org/officeDocument/2006/relationships/image" Target="../media/image69.png"/><Relationship Id="rId4" Type="http://schemas.openxmlformats.org/officeDocument/2006/relationships/oleObject" Target="../embeddings/oleObject46.bin"/><Relationship Id="rId9" Type="http://schemas.openxmlformats.org/officeDocument/2006/relationships/image" Target="../media/image73.wm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73.wmf"/><Relationship Id="rId12" Type="http://schemas.openxmlformats.org/officeDocument/2006/relationships/image" Target="../media/image71.wmf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8.xml"/><Relationship Id="rId6" Type="http://schemas.openxmlformats.org/officeDocument/2006/relationships/oleObject" Target="../embeddings/oleObject51.bin"/><Relationship Id="rId11" Type="http://schemas.openxmlformats.org/officeDocument/2006/relationships/oleObject" Target="../embeddings/oleObject53.bin"/><Relationship Id="rId5" Type="http://schemas.openxmlformats.org/officeDocument/2006/relationships/image" Target="../media/image72.wmf"/><Relationship Id="rId10" Type="http://schemas.openxmlformats.org/officeDocument/2006/relationships/image" Target="../media/image70.wmf"/><Relationship Id="rId4" Type="http://schemas.openxmlformats.org/officeDocument/2006/relationships/oleObject" Target="../embeddings/oleObject50.bin"/><Relationship Id="rId9" Type="http://schemas.openxmlformats.org/officeDocument/2006/relationships/oleObject" Target="../embeddings/oleObject52.bin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73.wmf"/><Relationship Id="rId12" Type="http://schemas.openxmlformats.org/officeDocument/2006/relationships/image" Target="../media/image71.wmf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9.xml"/><Relationship Id="rId6" Type="http://schemas.openxmlformats.org/officeDocument/2006/relationships/oleObject" Target="../embeddings/oleObject55.bin"/><Relationship Id="rId11" Type="http://schemas.openxmlformats.org/officeDocument/2006/relationships/oleObject" Target="../embeddings/oleObject57.bin"/><Relationship Id="rId5" Type="http://schemas.openxmlformats.org/officeDocument/2006/relationships/image" Target="../media/image72.wmf"/><Relationship Id="rId10" Type="http://schemas.openxmlformats.org/officeDocument/2006/relationships/image" Target="../media/image70.wmf"/><Relationship Id="rId4" Type="http://schemas.openxmlformats.org/officeDocument/2006/relationships/oleObject" Target="../embeddings/oleObject54.bin"/><Relationship Id="rId9" Type="http://schemas.openxmlformats.org/officeDocument/2006/relationships/oleObject" Target="../embeddings/oleObject56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mymodernmet.com/first-photograph-photography-history/" TargetMode="Externa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73.wmf"/><Relationship Id="rId12" Type="http://schemas.openxmlformats.org/officeDocument/2006/relationships/image" Target="../media/image71.wmf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0.xml"/><Relationship Id="rId6" Type="http://schemas.openxmlformats.org/officeDocument/2006/relationships/oleObject" Target="../embeddings/oleObject59.bin"/><Relationship Id="rId11" Type="http://schemas.openxmlformats.org/officeDocument/2006/relationships/oleObject" Target="../embeddings/oleObject61.bin"/><Relationship Id="rId5" Type="http://schemas.openxmlformats.org/officeDocument/2006/relationships/image" Target="../media/image72.wmf"/><Relationship Id="rId10" Type="http://schemas.openxmlformats.org/officeDocument/2006/relationships/image" Target="../media/image70.wmf"/><Relationship Id="rId4" Type="http://schemas.openxmlformats.org/officeDocument/2006/relationships/oleObject" Target="../embeddings/oleObject58.bin"/><Relationship Id="rId9" Type="http://schemas.openxmlformats.org/officeDocument/2006/relationships/oleObject" Target="../embeddings/oleObject60.bin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73.wmf"/><Relationship Id="rId12" Type="http://schemas.openxmlformats.org/officeDocument/2006/relationships/image" Target="../media/image71.wmf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1.xml"/><Relationship Id="rId6" Type="http://schemas.openxmlformats.org/officeDocument/2006/relationships/oleObject" Target="../embeddings/oleObject63.bin"/><Relationship Id="rId11" Type="http://schemas.openxmlformats.org/officeDocument/2006/relationships/oleObject" Target="../embeddings/oleObject65.bin"/><Relationship Id="rId5" Type="http://schemas.openxmlformats.org/officeDocument/2006/relationships/image" Target="../media/image72.wmf"/><Relationship Id="rId10" Type="http://schemas.openxmlformats.org/officeDocument/2006/relationships/image" Target="../media/image70.wmf"/><Relationship Id="rId4" Type="http://schemas.openxmlformats.org/officeDocument/2006/relationships/oleObject" Target="../embeddings/oleObject62.bin"/><Relationship Id="rId9" Type="http://schemas.openxmlformats.org/officeDocument/2006/relationships/oleObject" Target="../embeddings/oleObject64.bin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73.wmf"/><Relationship Id="rId12" Type="http://schemas.openxmlformats.org/officeDocument/2006/relationships/image" Target="../media/image71.wmf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2.xml"/><Relationship Id="rId6" Type="http://schemas.openxmlformats.org/officeDocument/2006/relationships/oleObject" Target="../embeddings/oleObject67.bin"/><Relationship Id="rId11" Type="http://schemas.openxmlformats.org/officeDocument/2006/relationships/oleObject" Target="../embeddings/oleObject69.bin"/><Relationship Id="rId5" Type="http://schemas.openxmlformats.org/officeDocument/2006/relationships/image" Target="../media/image72.wmf"/><Relationship Id="rId10" Type="http://schemas.openxmlformats.org/officeDocument/2006/relationships/image" Target="../media/image70.wmf"/><Relationship Id="rId4" Type="http://schemas.openxmlformats.org/officeDocument/2006/relationships/oleObject" Target="../embeddings/oleObject66.bin"/><Relationship Id="rId9" Type="http://schemas.openxmlformats.org/officeDocument/2006/relationships/oleObject" Target="../embeddings/oleObject68.bin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73.wmf"/><Relationship Id="rId12" Type="http://schemas.openxmlformats.org/officeDocument/2006/relationships/image" Target="../media/image71.wmf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3.xml"/><Relationship Id="rId6" Type="http://schemas.openxmlformats.org/officeDocument/2006/relationships/oleObject" Target="../embeddings/oleObject71.bin"/><Relationship Id="rId11" Type="http://schemas.openxmlformats.org/officeDocument/2006/relationships/oleObject" Target="../embeddings/oleObject73.bin"/><Relationship Id="rId5" Type="http://schemas.openxmlformats.org/officeDocument/2006/relationships/image" Target="../media/image72.wmf"/><Relationship Id="rId10" Type="http://schemas.openxmlformats.org/officeDocument/2006/relationships/image" Target="../media/image70.wmf"/><Relationship Id="rId4" Type="http://schemas.openxmlformats.org/officeDocument/2006/relationships/oleObject" Target="../embeddings/oleObject70.bin"/><Relationship Id="rId9" Type="http://schemas.openxmlformats.org/officeDocument/2006/relationships/oleObject" Target="../embeddings/oleObject72.bin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73.wmf"/><Relationship Id="rId12" Type="http://schemas.openxmlformats.org/officeDocument/2006/relationships/image" Target="../media/image71.wmf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4.xml"/><Relationship Id="rId6" Type="http://schemas.openxmlformats.org/officeDocument/2006/relationships/oleObject" Target="../embeddings/oleObject75.bin"/><Relationship Id="rId11" Type="http://schemas.openxmlformats.org/officeDocument/2006/relationships/oleObject" Target="../embeddings/oleObject77.bin"/><Relationship Id="rId5" Type="http://schemas.openxmlformats.org/officeDocument/2006/relationships/image" Target="../media/image72.wmf"/><Relationship Id="rId10" Type="http://schemas.openxmlformats.org/officeDocument/2006/relationships/image" Target="../media/image70.wmf"/><Relationship Id="rId4" Type="http://schemas.openxmlformats.org/officeDocument/2006/relationships/oleObject" Target="../embeddings/oleObject74.bin"/><Relationship Id="rId9" Type="http://schemas.openxmlformats.org/officeDocument/2006/relationships/oleObject" Target="../embeddings/oleObject76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5.xml"/><Relationship Id="rId5" Type="http://schemas.openxmlformats.org/officeDocument/2006/relationships/image" Target="../media/image70.wmf"/><Relationship Id="rId4" Type="http://schemas.openxmlformats.org/officeDocument/2006/relationships/oleObject" Target="../embeddings/oleObject78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6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7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4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bbH77rYaa8&amp;list=PLv0jwu7G_DFV6yW240e6CbiwCLaZ0Z6PV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back!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Optional project 0 is out.</a:t>
            </a:r>
          </a:p>
          <a:p>
            <a:r>
              <a:rPr lang="en-US" dirty="0"/>
              <a:t>Project 1 will be out soon.</a:t>
            </a:r>
          </a:p>
          <a:p>
            <a:r>
              <a:rPr lang="en-US" dirty="0"/>
              <a:t>Read </a:t>
            </a:r>
            <a:r>
              <a:rPr lang="en-US" dirty="0" err="1"/>
              <a:t>Szeliski</a:t>
            </a:r>
            <a:r>
              <a:rPr lang="en-US" dirty="0"/>
              <a:t> 2.1, especially 2.1.4 </a:t>
            </a:r>
          </a:p>
          <a:p>
            <a:r>
              <a:rPr lang="en-US" dirty="0"/>
              <a:t>Today</a:t>
            </a:r>
          </a:p>
          <a:p>
            <a:pPr lvl="1"/>
            <a:r>
              <a:rPr lang="en-US" dirty="0"/>
              <a:t>Image projection </a:t>
            </a:r>
          </a:p>
          <a:p>
            <a:pPr lvl="1"/>
            <a:r>
              <a:rPr lang="en-US" dirty="0"/>
              <a:t>Filtering</a:t>
            </a:r>
          </a:p>
        </p:txBody>
      </p:sp>
    </p:spTree>
    <p:extLst>
      <p:ext uri="{BB962C8B-B14F-4D97-AF65-F5344CB8AC3E}">
        <p14:creationId xmlns:p14="http://schemas.microsoft.com/office/powerpoint/2010/main" val="4007855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Length and area are not preserved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7716" y="1524000"/>
            <a:ext cx="8650287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8793166" y="6583366"/>
            <a:ext cx="17986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Figure by David Forsyth</a:t>
            </a: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9525000" y="34290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798" name="Rectangle 9"/>
          <p:cNvSpPr>
            <a:spLocks noChangeArrowheads="1"/>
          </p:cNvSpPr>
          <p:nvPr/>
        </p:nvSpPr>
        <p:spPr bwMode="auto">
          <a:xfrm>
            <a:off x="8559800" y="4343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799" name="Rectangle 10"/>
          <p:cNvSpPr>
            <a:spLocks noChangeArrowheads="1"/>
          </p:cNvSpPr>
          <p:nvPr/>
        </p:nvSpPr>
        <p:spPr bwMode="auto">
          <a:xfrm>
            <a:off x="9334500" y="42672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0" name="Text Box 11"/>
          <p:cNvSpPr txBox="1">
            <a:spLocks noChangeArrowheads="1"/>
          </p:cNvSpPr>
          <p:nvPr/>
        </p:nvSpPr>
        <p:spPr bwMode="auto">
          <a:xfrm>
            <a:off x="8839200" y="5257800"/>
            <a:ext cx="515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B’</a:t>
            </a:r>
          </a:p>
        </p:txBody>
      </p:sp>
      <p:sp>
        <p:nvSpPr>
          <p:cNvPr id="33801" name="Text Box 12"/>
          <p:cNvSpPr txBox="1">
            <a:spLocks noChangeArrowheads="1"/>
          </p:cNvSpPr>
          <p:nvPr/>
        </p:nvSpPr>
        <p:spPr bwMode="auto">
          <a:xfrm>
            <a:off x="8991601" y="4495800"/>
            <a:ext cx="4026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C’</a:t>
            </a:r>
          </a:p>
        </p:txBody>
      </p:sp>
      <p:sp>
        <p:nvSpPr>
          <p:cNvPr id="33802" name="Text Box 13"/>
          <p:cNvSpPr txBox="1">
            <a:spLocks noChangeArrowheads="1"/>
          </p:cNvSpPr>
          <p:nvPr/>
        </p:nvSpPr>
        <p:spPr bwMode="auto">
          <a:xfrm>
            <a:off x="9296403" y="3962400"/>
            <a:ext cx="372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A’</a:t>
            </a:r>
          </a:p>
        </p:txBody>
      </p:sp>
    </p:spTree>
    <p:extLst>
      <p:ext uri="{BB962C8B-B14F-4D97-AF65-F5344CB8AC3E}">
        <p14:creationId xmlns:p14="http://schemas.microsoft.com/office/powerpoint/2010/main" val="1892023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Projective Geometry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What is lost?</a:t>
            </a:r>
          </a:p>
          <a:p>
            <a:pPr eaLnBrk="1" hangingPunct="1"/>
            <a:r>
              <a:rPr lang="en-US"/>
              <a:t>Length</a:t>
            </a:r>
          </a:p>
          <a:p>
            <a:pPr eaLnBrk="1" hangingPunct="1"/>
            <a:r>
              <a:rPr lang="en-US"/>
              <a:t>Angles</a:t>
            </a: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3276603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 rot="5400000">
            <a:off x="3390900" y="4991100"/>
            <a:ext cx="1447800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4692650" y="4892675"/>
            <a:ext cx="3352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3" name="TextBox 26"/>
          <p:cNvSpPr txBox="1">
            <a:spLocks noChangeArrowheads="1"/>
          </p:cNvSpPr>
          <p:nvPr/>
        </p:nvSpPr>
        <p:spPr bwMode="auto">
          <a:xfrm>
            <a:off x="4800603" y="5029200"/>
            <a:ext cx="1622425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Perpendicular?</a:t>
            </a:r>
          </a:p>
        </p:txBody>
      </p:sp>
      <p:cxnSp>
        <p:nvCxnSpPr>
          <p:cNvPr id="28" name="Straight Connector 27"/>
          <p:cNvCxnSpPr/>
          <p:nvPr/>
        </p:nvCxnSpPr>
        <p:spPr>
          <a:xfrm rot="5400000" flipH="1" flipV="1">
            <a:off x="3733800" y="2725738"/>
            <a:ext cx="3276600" cy="28194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038600" y="3048000"/>
            <a:ext cx="5867400" cy="22860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6" name="TextBox 40"/>
          <p:cNvSpPr txBox="1">
            <a:spLocks noChangeArrowheads="1"/>
          </p:cNvSpPr>
          <p:nvPr/>
        </p:nvSpPr>
        <p:spPr bwMode="auto">
          <a:xfrm>
            <a:off x="6248400" y="3200400"/>
            <a:ext cx="998538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Parallel?</a:t>
            </a:r>
          </a:p>
        </p:txBody>
      </p:sp>
    </p:spTree>
    <p:extLst>
      <p:ext uri="{BB962C8B-B14F-4D97-AF65-F5344CB8AC3E}">
        <p14:creationId xmlns:p14="http://schemas.microsoft.com/office/powerpoint/2010/main" val="983246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Projective Geometry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What is preserved?</a:t>
            </a:r>
          </a:p>
          <a:p>
            <a:pPr eaLnBrk="1" hangingPunct="1"/>
            <a:r>
              <a:rPr lang="en-US"/>
              <a:t>Straight lines are still straight</a:t>
            </a: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3276603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 rot="5400000">
            <a:off x="3390900" y="4991100"/>
            <a:ext cx="1447800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4692650" y="4892675"/>
            <a:ext cx="3352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 flipH="1" flipV="1">
            <a:off x="3733800" y="2725738"/>
            <a:ext cx="3276600" cy="28194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038600" y="3048000"/>
            <a:ext cx="5867400" cy="22860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9585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Vanishing points and lines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800"/>
              <a:t>	Parallel lines in the world intersect in the image at a “vanishing point”</a:t>
            </a:r>
          </a:p>
        </p:txBody>
      </p:sp>
      <p:pic>
        <p:nvPicPr>
          <p:cNvPr id="3789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8166" y="2052638"/>
            <a:ext cx="3195637" cy="472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2199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Vanishing points and lines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	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514600" y="2895600"/>
            <a:ext cx="7239000" cy="1588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 flipH="1" flipV="1">
            <a:off x="3962400" y="3581400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5295900" y="3771900"/>
            <a:ext cx="2895600" cy="1143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9" name="TextBox 12"/>
          <p:cNvSpPr txBox="1">
            <a:spLocks noChangeArrowheads="1"/>
          </p:cNvSpPr>
          <p:nvPr/>
        </p:nvSpPr>
        <p:spPr bwMode="auto">
          <a:xfrm>
            <a:off x="5988050" y="2590803"/>
            <a:ext cx="3762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</a:p>
        </p:txBody>
      </p:sp>
      <p:sp>
        <p:nvSpPr>
          <p:cNvPr id="38920" name="TextBox 13"/>
          <p:cNvSpPr txBox="1">
            <a:spLocks noChangeArrowheads="1"/>
          </p:cNvSpPr>
          <p:nvPr/>
        </p:nvSpPr>
        <p:spPr bwMode="auto">
          <a:xfrm>
            <a:off x="4572000" y="2525716"/>
            <a:ext cx="1658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Vanishing Point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3124200" y="2895600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581400" y="2895600"/>
            <a:ext cx="4572000" cy="2971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3" name="TextBox 20"/>
          <p:cNvSpPr txBox="1">
            <a:spLocks noChangeArrowheads="1"/>
          </p:cNvSpPr>
          <p:nvPr/>
        </p:nvSpPr>
        <p:spPr bwMode="auto">
          <a:xfrm>
            <a:off x="7961316" y="2576516"/>
            <a:ext cx="3762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</a:p>
        </p:txBody>
      </p:sp>
      <p:sp>
        <p:nvSpPr>
          <p:cNvPr id="38924" name="TextBox 21"/>
          <p:cNvSpPr txBox="1">
            <a:spLocks noChangeArrowheads="1"/>
          </p:cNvSpPr>
          <p:nvPr/>
        </p:nvSpPr>
        <p:spPr bwMode="auto">
          <a:xfrm>
            <a:off x="8077200" y="2438400"/>
            <a:ext cx="1658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Vanishing Point</a:t>
            </a:r>
          </a:p>
        </p:txBody>
      </p:sp>
      <p:sp>
        <p:nvSpPr>
          <p:cNvPr id="38925" name="TextBox 22"/>
          <p:cNvSpPr txBox="1">
            <a:spLocks noChangeArrowheads="1"/>
          </p:cNvSpPr>
          <p:nvPr/>
        </p:nvSpPr>
        <p:spPr bwMode="auto">
          <a:xfrm>
            <a:off x="2438400" y="2895600"/>
            <a:ext cx="198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Vanishing Line</a:t>
            </a:r>
          </a:p>
        </p:txBody>
      </p:sp>
    </p:spTree>
    <p:extLst>
      <p:ext uri="{BB962C8B-B14F-4D97-AF65-F5344CB8AC3E}">
        <p14:creationId xmlns:p14="http://schemas.microsoft.com/office/powerpoint/2010/main" val="3011837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Vanishing points and lines</a:t>
            </a:r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	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3267078" y="2590800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9752381" imgH="7314286" progId="">
                  <p:embed/>
                </p:oleObj>
              </mc:Choice>
              <mc:Fallback>
                <p:oleObj name="Photo Editor Photo" r:id="rId3" imgW="9752381" imgH="7314286" progId="">
                  <p:embed/>
                  <p:pic>
                    <p:nvPicPr>
                      <p:cNvPr id="102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7078" y="2590800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3"/>
          <p:cNvSpPr>
            <a:spLocks noChangeShapeType="1"/>
          </p:cNvSpPr>
          <p:nvPr/>
        </p:nvSpPr>
        <p:spPr bwMode="auto">
          <a:xfrm flipH="1">
            <a:off x="1600200" y="32004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H="1" flipV="1">
            <a:off x="1600200" y="44958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H="1">
            <a:off x="1600200" y="41148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1600200" y="44958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1600200" y="42672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6324600" y="46482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6324600" y="35814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6324600" y="43434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6324600" y="45720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6324600" y="40386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8766178" y="4953005"/>
            <a:ext cx="1673225" cy="1103313"/>
            <a:chOff x="4562" y="3120"/>
            <a:chExt cx="1054" cy="695"/>
          </a:xfrm>
        </p:grpSpPr>
        <p:sp>
          <p:nvSpPr>
            <p:cNvPr id="1059" name="Text Box 14"/>
            <p:cNvSpPr txBox="1">
              <a:spLocks noChangeArrowheads="1"/>
            </p:cNvSpPr>
            <p:nvPr/>
          </p:nvSpPr>
          <p:spPr bwMode="auto">
            <a:xfrm>
              <a:off x="4562" y="3408"/>
              <a:ext cx="83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Vanishing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point</a:t>
              </a:r>
            </a:p>
          </p:txBody>
        </p:sp>
        <p:sp>
          <p:nvSpPr>
            <p:cNvPr id="1060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1568453" y="4451352"/>
            <a:ext cx="1433513" cy="1468438"/>
            <a:chOff x="28" y="2804"/>
            <a:chExt cx="903" cy="925"/>
          </a:xfrm>
        </p:grpSpPr>
        <p:sp>
          <p:nvSpPr>
            <p:cNvPr id="1054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55" name="Text Box 22"/>
            <p:cNvSpPr txBox="1">
              <a:spLocks noChangeArrowheads="1"/>
            </p:cNvSpPr>
            <p:nvPr/>
          </p:nvSpPr>
          <p:spPr bwMode="auto">
            <a:xfrm>
              <a:off x="98" y="3322"/>
              <a:ext cx="83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Vanishing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point</a:t>
              </a:r>
            </a:p>
          </p:txBody>
        </p:sp>
        <p:sp>
          <p:nvSpPr>
            <p:cNvPr id="1056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7" name="Line 24"/>
          <p:cNvSpPr>
            <a:spLocks noChangeShapeType="1"/>
          </p:cNvSpPr>
          <p:nvPr/>
        </p:nvSpPr>
        <p:spPr bwMode="auto">
          <a:xfrm flipV="1">
            <a:off x="3962400" y="19812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 flipV="1">
            <a:off x="4329113" y="19812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" name="Line 26"/>
          <p:cNvSpPr>
            <a:spLocks noChangeShapeType="1"/>
          </p:cNvSpPr>
          <p:nvPr/>
        </p:nvSpPr>
        <p:spPr bwMode="auto">
          <a:xfrm flipV="1">
            <a:off x="4849813" y="19812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 flipV="1">
            <a:off x="5638800" y="19812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 flipV="1">
            <a:off x="6248400" y="19812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" name="Line 29"/>
          <p:cNvSpPr>
            <a:spLocks noChangeShapeType="1"/>
          </p:cNvSpPr>
          <p:nvPr/>
        </p:nvSpPr>
        <p:spPr bwMode="auto">
          <a:xfrm flipV="1">
            <a:off x="7467600" y="19812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 flipV="1">
            <a:off x="6705600" y="19812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7805742" y="1676402"/>
            <a:ext cx="2557463" cy="923925"/>
            <a:chOff x="4080" y="1248"/>
            <a:chExt cx="1611" cy="582"/>
          </a:xfrm>
        </p:grpSpPr>
        <p:sp>
          <p:nvSpPr>
            <p:cNvPr id="1052" name="Text Box 32"/>
            <p:cNvSpPr txBox="1">
              <a:spLocks noChangeArrowheads="1"/>
            </p:cNvSpPr>
            <p:nvPr/>
          </p:nvSpPr>
          <p:spPr bwMode="auto">
            <a:xfrm>
              <a:off x="4229" y="1248"/>
              <a:ext cx="1462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Vertical vanishing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point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(at infinity)</a:t>
              </a:r>
            </a:p>
          </p:txBody>
        </p:sp>
        <p:sp>
          <p:nvSpPr>
            <p:cNvPr id="1053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051" name="TextBox 36"/>
          <p:cNvSpPr txBox="1">
            <a:spLocks noChangeArrowheads="1"/>
          </p:cNvSpPr>
          <p:nvPr/>
        </p:nvSpPr>
        <p:spPr bwMode="auto">
          <a:xfrm>
            <a:off x="1524003" y="6629403"/>
            <a:ext cx="2746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Slide from Efros, Photo from Criminisi</a:t>
            </a:r>
          </a:p>
        </p:txBody>
      </p:sp>
    </p:spTree>
    <p:extLst>
      <p:ext uri="{BB962C8B-B14F-4D97-AF65-F5344CB8AC3E}">
        <p14:creationId xmlns:p14="http://schemas.microsoft.com/office/powerpoint/2010/main" val="226982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200"/>
              <a:t>Projection: world coordinates</a:t>
            </a:r>
            <a:r>
              <a:rPr lang="en-US" sz="3200">
                <a:sym typeface="Wingdings" pitchFamily="2" charset="2"/>
              </a:rPr>
              <a:t>image coordinates</a:t>
            </a:r>
            <a:endParaRPr lang="en-US" sz="3200"/>
          </a:p>
        </p:txBody>
      </p:sp>
      <p:sp>
        <p:nvSpPr>
          <p:cNvPr id="6" name="Rectangle 5"/>
          <p:cNvSpPr/>
          <p:nvPr/>
        </p:nvSpPr>
        <p:spPr>
          <a:xfrm>
            <a:off x="1981200" y="1447800"/>
            <a:ext cx="3581400" cy="2514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grpSp>
        <p:nvGrpSpPr>
          <p:cNvPr id="3" name="Group 23"/>
          <p:cNvGrpSpPr>
            <a:grpSpLocks noChangeAspect="1"/>
          </p:cNvGrpSpPr>
          <p:nvPr/>
        </p:nvGrpSpPr>
        <p:grpSpPr>
          <a:xfrm rot="10800000">
            <a:off x="3429000" y="2162300"/>
            <a:ext cx="318038" cy="1567316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40" name="Rectangle 39"/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42" name="Straight Connector 41"/>
            <p:cNvCxnSpPr>
              <a:stCxn id="40" idx="0"/>
              <a:endCxn id="41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Connector 7"/>
          <p:cNvCxnSpPr/>
          <p:nvPr/>
        </p:nvCxnSpPr>
        <p:spPr>
          <a:xfrm rot="10800000" flipV="1">
            <a:off x="3581400" y="2619500"/>
            <a:ext cx="2057400" cy="10586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24"/>
          <p:cNvGrpSpPr/>
          <p:nvPr/>
        </p:nvGrpSpPr>
        <p:grpSpPr>
          <a:xfrm>
            <a:off x="7543803" y="1552703"/>
            <a:ext cx="464125" cy="2336241"/>
            <a:chOff x="7162800" y="1914134"/>
            <a:chExt cx="464125" cy="2336241"/>
          </a:xfrm>
        </p:grpSpPr>
        <p:grpSp>
          <p:nvGrpSpPr>
            <p:cNvPr id="5" name="Group 18"/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Freeform 33"/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186550" y="3076700"/>
            <a:ext cx="1138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Camera Center (0, 0, 0)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8113716" y="887413"/>
          <a:ext cx="1042987" cy="135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45760" imgH="711000" progId="Equation.3">
                  <p:embed/>
                </p:oleObj>
              </mc:Choice>
              <mc:Fallback>
                <p:oleObj name="Equation" r:id="rId3" imgW="54576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3716" y="887413"/>
                        <a:ext cx="1042987" cy="1358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567550" y="838203"/>
            <a:ext cx="3978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C000"/>
                </a:solidFill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12175" y="2964878"/>
            <a:ext cx="3978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1F497D"/>
                </a:solidFill>
              </a:rPr>
              <a:t>.</a:t>
            </a:r>
          </a:p>
        </p:txBody>
      </p:sp>
      <p:cxnSp>
        <p:nvCxnSpPr>
          <p:cNvPr id="14" name="Straight Connector 13"/>
          <p:cNvCxnSpPr/>
          <p:nvPr/>
        </p:nvCxnSpPr>
        <p:spPr>
          <a:xfrm rot="10800000">
            <a:off x="3886200" y="2619500"/>
            <a:ext cx="17526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10050" y="1898078"/>
            <a:ext cx="3978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6" name="Oval 15"/>
          <p:cNvSpPr/>
          <p:nvPr/>
        </p:nvSpPr>
        <p:spPr>
          <a:xfrm>
            <a:off x="5458095" y="2114800"/>
            <a:ext cx="304800" cy="9906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24400" y="2274125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</a:rPr>
              <a:t>f</a:t>
            </a:r>
          </a:p>
        </p:txBody>
      </p:sp>
      <p:cxnSp>
        <p:nvCxnSpPr>
          <p:cNvPr id="19" name="Straight Connector 18"/>
          <p:cNvCxnSpPr/>
          <p:nvPr/>
        </p:nvCxnSpPr>
        <p:spPr>
          <a:xfrm rot="5400000">
            <a:off x="7265225" y="2112325"/>
            <a:ext cx="990600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715000" y="2619500"/>
            <a:ext cx="2057400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647162" y="264345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</a:rPr>
              <a:t>z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713025" y="23147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</a:rPr>
              <a:t>y</a:t>
            </a:r>
          </a:p>
        </p:txBody>
      </p:sp>
      <p:graphicFrame>
        <p:nvGraphicFramePr>
          <p:cNvPr id="23" name="Object 3"/>
          <p:cNvGraphicFramePr>
            <a:graphicFrameLocks noChangeAspect="1"/>
          </p:cNvGraphicFramePr>
          <p:nvPr/>
        </p:nvGraphicFramePr>
        <p:xfrm>
          <a:off x="3475038" y="4238628"/>
          <a:ext cx="969962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07960" imgH="457200" progId="Equation.3">
                  <p:embed/>
                </p:oleObj>
              </mc:Choice>
              <mc:Fallback>
                <p:oleObj name="Equation" r:id="rId5" imgW="5079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5038" y="4238628"/>
                        <a:ext cx="969962" cy="873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5"/>
          <p:cNvSpPr txBox="1"/>
          <p:nvPr/>
        </p:nvSpPr>
        <p:spPr>
          <a:xfrm>
            <a:off x="5453145" y="1908640"/>
            <a:ext cx="3978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prstClr val="black"/>
                </a:solidFill>
              </a:rPr>
              <a:t>.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rot="10800000">
            <a:off x="7796150" y="1547750"/>
            <a:ext cx="3048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3582988" y="3762503"/>
            <a:ext cx="18502" cy="7182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10800000">
            <a:off x="3657600" y="3686300"/>
            <a:ext cx="2286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3352800" y="3152900"/>
            <a:ext cx="10668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594223" y="287921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</a:rPr>
              <a:t>v’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581399" y="3624471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</a:rPr>
              <a:t>u’</a:t>
            </a:r>
          </a:p>
        </p:txBody>
      </p:sp>
      <p:cxnSp>
        <p:nvCxnSpPr>
          <p:cNvPr id="17" name="Straight Connector 16"/>
          <p:cNvCxnSpPr>
            <a:stCxn id="34" idx="0"/>
          </p:cNvCxnSpPr>
          <p:nvPr/>
        </p:nvCxnSpPr>
        <p:spPr>
          <a:xfrm flipH="1">
            <a:off x="5638800" y="1560840"/>
            <a:ext cx="2110530" cy="11061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3" name="Object 3"/>
          <p:cNvGraphicFramePr>
            <a:graphicFrameLocks noChangeAspect="1"/>
          </p:cNvGraphicFramePr>
          <p:nvPr/>
        </p:nvGraphicFramePr>
        <p:xfrm>
          <a:off x="6953250" y="5175253"/>
          <a:ext cx="1333500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98400" imgH="393480" progId="Equation.3">
                  <p:embed/>
                </p:oleObj>
              </mc:Choice>
              <mc:Fallback>
                <p:oleObj name="Equation" r:id="rId7" imgW="6984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3250" y="5175253"/>
                        <a:ext cx="1333500" cy="752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3"/>
          <p:cNvGraphicFramePr>
            <a:graphicFrameLocks noChangeAspect="1"/>
          </p:cNvGraphicFramePr>
          <p:nvPr/>
        </p:nvGraphicFramePr>
        <p:xfrm>
          <a:off x="6894513" y="5935666"/>
          <a:ext cx="1357312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11000" imgH="393480" progId="Equation.3">
                  <p:embed/>
                </p:oleObj>
              </mc:Choice>
              <mc:Fallback>
                <p:oleObj name="Equation" r:id="rId9" imgW="7110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4513" y="5935666"/>
                        <a:ext cx="1357312" cy="752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3"/>
          <p:cNvGraphicFramePr>
            <a:graphicFrameLocks noChangeAspect="1"/>
          </p:cNvGraphicFramePr>
          <p:nvPr/>
        </p:nvGraphicFramePr>
        <p:xfrm>
          <a:off x="8837613" y="5184778"/>
          <a:ext cx="1262062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660240" imgH="393480" progId="Equation.3">
                  <p:embed/>
                </p:oleObj>
              </mc:Choice>
              <mc:Fallback>
                <p:oleObj name="Equation" r:id="rId11" imgW="6602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37613" y="5184778"/>
                        <a:ext cx="1262062" cy="752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3"/>
          <p:cNvGraphicFramePr>
            <a:graphicFrameLocks noChangeAspect="1"/>
          </p:cNvGraphicFramePr>
          <p:nvPr/>
        </p:nvGraphicFramePr>
        <p:xfrm>
          <a:off x="8864603" y="5935666"/>
          <a:ext cx="1236663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647640" imgH="393480" progId="Equation.3">
                  <p:embed/>
                </p:oleObj>
              </mc:Choice>
              <mc:Fallback>
                <p:oleObj name="Equation" r:id="rId13" imgW="6476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64603" y="5935666"/>
                        <a:ext cx="1236663" cy="752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ight Triangle 6"/>
          <p:cNvSpPr/>
          <p:nvPr/>
        </p:nvSpPr>
        <p:spPr>
          <a:xfrm flipV="1">
            <a:off x="3910792" y="2637084"/>
            <a:ext cx="1730143" cy="884116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Right Triangle 47"/>
          <p:cNvSpPr/>
          <p:nvPr/>
        </p:nvSpPr>
        <p:spPr>
          <a:xfrm rot="10800000" flipV="1">
            <a:off x="5692280" y="1588746"/>
            <a:ext cx="2043362" cy="1044174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194460" y="5367677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If x = 2, y = 3, z = 5, and f = 2</a:t>
            </a:r>
            <a:br>
              <a:rPr lang="en-US" sz="2400" dirty="0">
                <a:solidFill>
                  <a:prstClr val="black"/>
                </a:solidFill>
              </a:rPr>
            </a:br>
            <a:r>
              <a:rPr lang="en-US" sz="2400" dirty="0">
                <a:solidFill>
                  <a:prstClr val="black"/>
                </a:solidFill>
              </a:rPr>
              <a:t>What are u’ and v’?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86223" y="1918815"/>
            <a:ext cx="232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716045" y="2241103"/>
            <a:ext cx="232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450984" y="2565329"/>
            <a:ext cx="578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936973" y="2803336"/>
            <a:ext cx="232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?</a:t>
            </a:r>
          </a:p>
        </p:txBody>
      </p:sp>
      <p:graphicFrame>
        <p:nvGraphicFramePr>
          <p:cNvPr id="53" name="Object 3"/>
          <p:cNvGraphicFramePr>
            <a:graphicFrameLocks noChangeAspect="1"/>
          </p:cNvGraphicFramePr>
          <p:nvPr/>
        </p:nvGraphicFramePr>
        <p:xfrm>
          <a:off x="5159375" y="5911850"/>
          <a:ext cx="1066800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558720" imgH="419040" progId="Equation.3">
                  <p:embed/>
                </p:oleObj>
              </mc:Choice>
              <mc:Fallback>
                <p:oleObj name="Equation" r:id="rId15" imgW="55872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9375" y="5911850"/>
                        <a:ext cx="1066800" cy="801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L-Shape 24"/>
          <p:cNvSpPr/>
          <p:nvPr/>
        </p:nvSpPr>
        <p:spPr>
          <a:xfrm rot="5400000">
            <a:off x="7514611" y="2406022"/>
            <a:ext cx="217738" cy="206859"/>
          </a:xfrm>
          <a:prstGeom prst="corner">
            <a:avLst>
              <a:gd name="adj1" fmla="val 41763"/>
              <a:gd name="adj2" fmla="val 41763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4" name="L-Shape 53"/>
          <p:cNvSpPr/>
          <p:nvPr/>
        </p:nvSpPr>
        <p:spPr>
          <a:xfrm rot="16200000">
            <a:off x="3884955" y="2635012"/>
            <a:ext cx="217738" cy="206859"/>
          </a:xfrm>
          <a:prstGeom prst="corner">
            <a:avLst>
              <a:gd name="adj1" fmla="val 41763"/>
              <a:gd name="adj2" fmla="val 41763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Arc 25"/>
          <p:cNvSpPr/>
          <p:nvPr/>
        </p:nvSpPr>
        <p:spPr>
          <a:xfrm rot="1378401">
            <a:off x="5885995" y="2439544"/>
            <a:ext cx="251569" cy="251569"/>
          </a:xfrm>
          <a:prstGeom prst="arc">
            <a:avLst/>
          </a:prstGeom>
          <a:ln w="603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5" name="Arc 54"/>
          <p:cNvSpPr/>
          <p:nvPr/>
        </p:nvSpPr>
        <p:spPr>
          <a:xfrm rot="12192160">
            <a:off x="5144077" y="2590207"/>
            <a:ext cx="251569" cy="251569"/>
          </a:xfrm>
          <a:prstGeom prst="arc">
            <a:avLst/>
          </a:prstGeom>
          <a:ln w="603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7218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8" grpId="0" animBg="1"/>
      <p:bldP spid="49" grpId="0"/>
      <p:bldP spid="9" grpId="0"/>
      <p:bldP spid="50" grpId="0"/>
      <p:bldP spid="51" grpId="0"/>
      <p:bldP spid="52" grpId="0"/>
      <p:bldP spid="25" grpId="0" animBg="1"/>
      <p:bldP spid="54" grpId="0" animBg="1"/>
      <p:bldP spid="26" grpId="0" animBg="1"/>
      <p:bldP spid="5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200"/>
              <a:t>Projection: world coordinates</a:t>
            </a:r>
            <a:r>
              <a:rPr lang="en-US" sz="3200">
                <a:sym typeface="Wingdings" pitchFamily="2" charset="2"/>
              </a:rPr>
              <a:t>image coordinates</a:t>
            </a:r>
            <a:endParaRPr lang="en-US" sz="3200"/>
          </a:p>
        </p:txBody>
      </p:sp>
      <p:grpSp>
        <p:nvGrpSpPr>
          <p:cNvPr id="2" name="Group 3"/>
          <p:cNvGrpSpPr/>
          <p:nvPr/>
        </p:nvGrpSpPr>
        <p:grpSpPr>
          <a:xfrm>
            <a:off x="2286000" y="1905003"/>
            <a:ext cx="7186550" cy="3926775"/>
            <a:chOff x="0" y="1038100"/>
            <a:chExt cx="7186550" cy="3926775"/>
          </a:xfrm>
        </p:grpSpPr>
        <p:sp>
          <p:nvSpPr>
            <p:cNvPr id="6" name="Rectangle 5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3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40" name="Rectangle 39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Freeform 40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Connector 41"/>
              <p:cNvCxnSpPr>
                <a:stCxn id="40" idx="0"/>
                <a:endCxn id="41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7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5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5" name="Oval 34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8" name="Straight Connector 37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Freeform 33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205350" y="3276600"/>
              <a:ext cx="11380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Camera Center (</a:t>
              </a:r>
              <a:r>
                <a:rPr lang="en-US" dirty="0" err="1"/>
                <a:t>t</a:t>
              </a:r>
              <a:r>
                <a:rPr lang="en-US" baseline="-25000" dirty="0" err="1"/>
                <a:t>x</a:t>
              </a:r>
              <a:r>
                <a:rPr lang="en-US" dirty="0"/>
                <a:t>, </a:t>
              </a:r>
              <a:r>
                <a:rPr lang="en-US" dirty="0" err="1"/>
                <a:t>t</a:t>
              </a:r>
              <a:r>
                <a:rPr lang="en-US" baseline="-25000" dirty="0" err="1"/>
                <a:t>y</a:t>
              </a:r>
              <a:r>
                <a:rPr lang="en-US" dirty="0"/>
                <a:t>, </a:t>
              </a:r>
              <a:r>
                <a:rPr lang="en-US" dirty="0" err="1"/>
                <a:t>t</a:t>
              </a:r>
              <a:r>
                <a:rPr lang="en-US" baseline="-25000" dirty="0" err="1"/>
                <a:t>z</a:t>
              </a:r>
              <a:r>
                <a:rPr lang="en-US" dirty="0"/>
                <a:t>)</a:t>
              </a:r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558720" imgH="698400" progId="Equation.3">
                    <p:embed/>
                  </p:oleObj>
                </mc:Choice>
                <mc:Fallback>
                  <p:oleObj name="Equation" r:id="rId2" imgW="558720" imgH="698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5586350" y="1038100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rgbClr val="FFC000"/>
                  </a:solidFill>
                </a:rPr>
                <a:t>.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30975" y="3164775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chemeClr val="tx2"/>
                  </a:solidFill>
                </a:rPr>
                <a:t>.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728850" y="2097975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f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648200" y="2474025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Z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31825" y="25146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Y</a:t>
              </a:r>
            </a:p>
          </p:txBody>
        </p:sp>
        <p:graphicFrame>
          <p:nvGraphicFramePr>
            <p:cNvPr id="23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495000" imgH="469800" progId="Equation.3">
                    <p:embed/>
                  </p:oleObj>
                </mc:Choice>
                <mc:Fallback>
                  <p:oleObj name="Equation" r:id="rId4" imgW="495000" imgH="469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TextBox 5"/>
            <p:cNvSpPr txBox="1"/>
            <p:nvPr/>
          </p:nvSpPr>
          <p:spPr>
            <a:xfrm>
              <a:off x="3471945" y="2108537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00200" y="16002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Optical Center (</a:t>
              </a:r>
              <a:r>
                <a:rPr lang="en-US" i="1" dirty="0"/>
                <a:t>u</a:t>
              </a:r>
              <a:r>
                <a:rPr lang="en-US" i="1" baseline="-25000" dirty="0"/>
                <a:t>0</a:t>
              </a:r>
              <a:r>
                <a:rPr lang="en-US" dirty="0"/>
                <a:t>, </a:t>
              </a:r>
              <a:r>
                <a:rPr lang="en-US" i="1" dirty="0"/>
                <a:t>v</a:t>
              </a:r>
              <a:r>
                <a:rPr lang="en-US" i="1" baseline="-25000" dirty="0"/>
                <a:t>0</a:t>
              </a:r>
              <a:r>
                <a:rPr lang="en-US" dirty="0"/>
                <a:t>)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828800" y="312420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612075" y="376229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u</a:t>
              </a:r>
            </a:p>
          </p:txBody>
        </p:sp>
        <p:cxnSp>
          <p:nvCxnSpPr>
            <p:cNvPr id="17" name="Straight Connector 16"/>
            <p:cNvCxnSpPr>
              <a:stCxn id="34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itle 1"/>
          <p:cNvSpPr txBox="1">
            <a:spLocks/>
          </p:cNvSpPr>
          <p:nvPr/>
        </p:nvSpPr>
        <p:spPr bwMode="auto">
          <a:xfrm>
            <a:off x="2133600" y="580362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sz="3200" dirty="0"/>
              <a:t>How do we handle the general case?</a:t>
            </a:r>
          </a:p>
        </p:txBody>
      </p:sp>
    </p:spTree>
    <p:extLst>
      <p:ext uri="{BB962C8B-B14F-4D97-AF65-F5344CB8AC3E}">
        <p14:creationId xmlns:p14="http://schemas.microsoft.com/office/powerpoint/2010/main" val="40385443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Interlude: why does this matter?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22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Relating multiple views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4" t="56349" r="45870" b="14667"/>
          <a:stretch/>
        </p:blipFill>
        <p:spPr bwMode="auto">
          <a:xfrm>
            <a:off x="3731172" y="1876100"/>
            <a:ext cx="4729656" cy="3105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6424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8675" name="Picture 2" descr="C:\comp_photo\feifei_slides\feifei_slid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8534400" y="6477003"/>
            <a:ext cx="1905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200">
                <a:solidFill>
                  <a:srgbClr val="000000"/>
                </a:solidFill>
                <a:latin typeface="Gill Sans" charset="0"/>
              </a:rPr>
              <a:t>Slide credit Fei Fei Li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BA5A0A-C665-50DC-A603-5E88223FFC69}"/>
              </a:ext>
            </a:extLst>
          </p:cNvPr>
          <p:cNvSpPr/>
          <p:nvPr/>
        </p:nvSpPr>
        <p:spPr>
          <a:xfrm>
            <a:off x="5486400" y="4876800"/>
            <a:ext cx="44196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858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hotoTourismPreview_640x48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5420" y="3"/>
            <a:ext cx="9142580" cy="6857465"/>
          </a:xfrm>
        </p:spPr>
      </p:pic>
    </p:spTree>
    <p:extLst>
      <p:ext uri="{BB962C8B-B14F-4D97-AF65-F5344CB8AC3E}">
        <p14:creationId xmlns:p14="http://schemas.microsoft.com/office/powerpoint/2010/main" val="125051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200" dirty="0"/>
              <a:t>Projection: world </a:t>
            </a:r>
            <a:r>
              <a:rPr lang="en-US" sz="3200" dirty="0" err="1"/>
              <a:t>coordinates</a:t>
            </a:r>
            <a:r>
              <a:rPr lang="en-US" sz="3200" dirty="0" err="1">
                <a:sym typeface="Wingdings" pitchFamily="2" charset="2"/>
              </a:rPr>
              <a:t>image</a:t>
            </a:r>
            <a:r>
              <a:rPr lang="en-US" sz="3200" dirty="0">
                <a:sym typeface="Wingdings" pitchFamily="2" charset="2"/>
              </a:rPr>
              <a:t> coordinates</a:t>
            </a:r>
            <a:endParaRPr lang="en-US" sz="3200" dirty="0"/>
          </a:p>
        </p:txBody>
      </p:sp>
      <p:grpSp>
        <p:nvGrpSpPr>
          <p:cNvPr id="2" name="Group 3"/>
          <p:cNvGrpSpPr/>
          <p:nvPr/>
        </p:nvGrpSpPr>
        <p:grpSpPr>
          <a:xfrm>
            <a:off x="2286000" y="1905003"/>
            <a:ext cx="7186550" cy="3926775"/>
            <a:chOff x="0" y="1038100"/>
            <a:chExt cx="7186550" cy="3926775"/>
          </a:xfrm>
        </p:grpSpPr>
        <p:sp>
          <p:nvSpPr>
            <p:cNvPr id="6" name="Rectangle 5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3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40" name="Rectangle 39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Freeform 40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Connector 41"/>
              <p:cNvCxnSpPr>
                <a:stCxn id="40" idx="0"/>
                <a:endCxn id="41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7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5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5" name="Oval 34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8" name="Straight Connector 37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Freeform 33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205350" y="3276600"/>
              <a:ext cx="11380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Camera Center (</a:t>
              </a:r>
              <a:r>
                <a:rPr lang="en-US" dirty="0" err="1"/>
                <a:t>t</a:t>
              </a:r>
              <a:r>
                <a:rPr lang="en-US" baseline="-25000" dirty="0" err="1"/>
                <a:t>x</a:t>
              </a:r>
              <a:r>
                <a:rPr lang="en-US" dirty="0"/>
                <a:t>, </a:t>
              </a:r>
              <a:r>
                <a:rPr lang="en-US" dirty="0" err="1"/>
                <a:t>t</a:t>
              </a:r>
              <a:r>
                <a:rPr lang="en-US" baseline="-25000" dirty="0" err="1"/>
                <a:t>y</a:t>
              </a:r>
              <a:r>
                <a:rPr lang="en-US" dirty="0"/>
                <a:t>, </a:t>
              </a:r>
              <a:r>
                <a:rPr lang="en-US" dirty="0" err="1"/>
                <a:t>t</a:t>
              </a:r>
              <a:r>
                <a:rPr lang="en-US" baseline="-25000" dirty="0" err="1"/>
                <a:t>z</a:t>
              </a:r>
              <a:r>
                <a:rPr lang="en-US" dirty="0"/>
                <a:t>)</a:t>
              </a:r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558720" imgH="698400" progId="Equation.3">
                    <p:embed/>
                  </p:oleObj>
                </mc:Choice>
                <mc:Fallback>
                  <p:oleObj name="Equation" r:id="rId2" imgW="558720" imgH="698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5586350" y="1038100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rgbClr val="FFC000"/>
                  </a:solidFill>
                </a:rPr>
                <a:t>.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30975" y="3164775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chemeClr val="tx2"/>
                  </a:solidFill>
                </a:rPr>
                <a:t>.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728850" y="2097975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f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648200" y="2474025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Z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31825" y="25146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Y</a:t>
              </a:r>
            </a:p>
          </p:txBody>
        </p:sp>
        <p:graphicFrame>
          <p:nvGraphicFramePr>
            <p:cNvPr id="23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495000" imgH="469800" progId="Equation.3">
                    <p:embed/>
                  </p:oleObj>
                </mc:Choice>
                <mc:Fallback>
                  <p:oleObj name="Equation" r:id="rId4" imgW="495000" imgH="469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TextBox 5"/>
            <p:cNvSpPr txBox="1"/>
            <p:nvPr/>
          </p:nvSpPr>
          <p:spPr>
            <a:xfrm>
              <a:off x="3471945" y="2108537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00200" y="16002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Optical Center (</a:t>
              </a:r>
              <a:r>
                <a:rPr lang="en-US" i="1" dirty="0"/>
                <a:t>u</a:t>
              </a:r>
              <a:r>
                <a:rPr lang="en-US" i="1" baseline="-25000" dirty="0"/>
                <a:t>0</a:t>
              </a:r>
              <a:r>
                <a:rPr lang="en-US" dirty="0"/>
                <a:t>, </a:t>
              </a:r>
              <a:r>
                <a:rPr lang="en-US" i="1" dirty="0"/>
                <a:t>v</a:t>
              </a:r>
              <a:r>
                <a:rPr lang="en-US" i="1" baseline="-25000" dirty="0"/>
                <a:t>0</a:t>
              </a:r>
              <a:r>
                <a:rPr lang="en-US" dirty="0"/>
                <a:t>)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828800" y="312420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612075" y="376229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u</a:t>
              </a:r>
            </a:p>
          </p:txBody>
        </p:sp>
        <p:cxnSp>
          <p:nvCxnSpPr>
            <p:cNvPr id="17" name="Straight Connector 16"/>
            <p:cNvCxnSpPr>
              <a:stCxn id="34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itle 1"/>
          <p:cNvSpPr txBox="1">
            <a:spLocks/>
          </p:cNvSpPr>
          <p:nvPr/>
        </p:nvSpPr>
        <p:spPr bwMode="auto">
          <a:xfrm>
            <a:off x="2133600" y="580362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sz="3200" dirty="0"/>
              <a:t>How do we handle the general case?</a:t>
            </a:r>
          </a:p>
        </p:txBody>
      </p:sp>
    </p:spTree>
    <p:extLst>
      <p:ext uri="{BB962C8B-B14F-4D97-AF65-F5344CB8AC3E}">
        <p14:creationId xmlns:p14="http://schemas.microsoft.com/office/powerpoint/2010/main" val="13366109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Homogeneous coordinates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	Conversion</a:t>
            </a:r>
          </a:p>
          <a:p>
            <a:pPr eaLnBrk="1" hangingPunct="1">
              <a:buFont typeface="Arial" charset="0"/>
              <a:buNone/>
            </a:pPr>
            <a:endParaRPr lang="en-US" sz="3600"/>
          </a:p>
        </p:txBody>
      </p:sp>
      <p:sp>
        <p:nvSpPr>
          <p:cNvPr id="46084" name="Rectangle 22"/>
          <p:cNvSpPr>
            <a:spLocks noChangeArrowheads="1"/>
          </p:cNvSpPr>
          <p:nvPr/>
        </p:nvSpPr>
        <p:spPr bwMode="auto">
          <a:xfrm>
            <a:off x="2971800" y="1905000"/>
            <a:ext cx="7086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>
                <a:solidFill>
                  <a:prstClr val="black"/>
                </a:solidFill>
              </a:rPr>
              <a:t>Converting to </a:t>
            </a:r>
            <a:r>
              <a:rPr lang="en-US" sz="2400" i="1">
                <a:solidFill>
                  <a:prstClr val="black"/>
                </a:solidFill>
              </a:rPr>
              <a:t>homogeneous</a:t>
            </a:r>
            <a:r>
              <a:rPr lang="en-US" sz="2400">
                <a:solidFill>
                  <a:prstClr val="black"/>
                </a:solidFill>
              </a:rPr>
              <a:t> coordinates</a:t>
            </a:r>
          </a:p>
        </p:txBody>
      </p:sp>
      <p:sp>
        <p:nvSpPr>
          <p:cNvPr id="46085" name="Text Box 32"/>
          <p:cNvSpPr txBox="1">
            <a:spLocks noChangeArrowheads="1"/>
          </p:cNvSpPr>
          <p:nvPr/>
        </p:nvSpPr>
        <p:spPr bwMode="auto">
          <a:xfrm>
            <a:off x="3048003" y="3717928"/>
            <a:ext cx="2625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prstClr val="black"/>
                </a:solidFill>
              </a:rPr>
              <a:t>homogeneous image </a:t>
            </a:r>
          </a:p>
          <a:p>
            <a:pPr algn="ctr"/>
            <a:r>
              <a:rPr lang="en-US" sz="2000">
                <a:solidFill>
                  <a:prstClr val="black"/>
                </a:solidFill>
              </a:rPr>
              <a:t>coordinates</a:t>
            </a:r>
          </a:p>
        </p:txBody>
      </p:sp>
      <p:sp>
        <p:nvSpPr>
          <p:cNvPr id="46086" name="Text Box 33"/>
          <p:cNvSpPr txBox="1">
            <a:spLocks noChangeArrowheads="1"/>
          </p:cNvSpPr>
          <p:nvPr/>
        </p:nvSpPr>
        <p:spPr bwMode="auto">
          <a:xfrm>
            <a:off x="6629400" y="3706816"/>
            <a:ext cx="2611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prstClr val="black"/>
                </a:solidFill>
              </a:rPr>
              <a:t>homogeneous scene </a:t>
            </a:r>
          </a:p>
          <a:p>
            <a:pPr algn="ctr"/>
            <a:r>
              <a:rPr lang="en-US" sz="2000">
                <a:solidFill>
                  <a:prstClr val="black"/>
                </a:solidFill>
              </a:rPr>
              <a:t>coordinates</a:t>
            </a:r>
          </a:p>
        </p:txBody>
      </p:sp>
      <p:sp>
        <p:nvSpPr>
          <p:cNvPr id="46087" name="Rectangle 34"/>
          <p:cNvSpPr>
            <a:spLocks noChangeArrowheads="1"/>
          </p:cNvSpPr>
          <p:nvPr/>
        </p:nvSpPr>
        <p:spPr bwMode="auto">
          <a:xfrm>
            <a:off x="2895600" y="47244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>
                <a:solidFill>
                  <a:prstClr val="black"/>
                </a:solidFill>
              </a:rPr>
              <a:t>Converting </a:t>
            </a:r>
            <a:r>
              <a:rPr lang="en-US" sz="2400" i="1">
                <a:solidFill>
                  <a:prstClr val="black"/>
                </a:solidFill>
              </a:rPr>
              <a:t>from</a:t>
            </a:r>
            <a:r>
              <a:rPr lang="en-US" sz="2400">
                <a:solidFill>
                  <a:prstClr val="black"/>
                </a:solidFill>
              </a:rPr>
              <a:t> homogeneous coordinates</a:t>
            </a:r>
          </a:p>
        </p:txBody>
      </p:sp>
      <p:pic>
        <p:nvPicPr>
          <p:cNvPr id="46088" name="Picture 3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0400" y="2566988"/>
            <a:ext cx="1843088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9" name="Picture 3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78138" y="5380038"/>
            <a:ext cx="262255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0" name="Picture 41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19850" y="5235578"/>
            <a:ext cx="327660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1" name="Picture 43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34178" y="2414588"/>
            <a:ext cx="2112963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74941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Homogeneous coordinates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sz="3600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dirty="0"/>
              <a:t>Invariant to scaling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dirty="0"/>
              <a:t>Point in Cartesian is ray in Homogeneous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sz="3600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505200" y="2286000"/>
          <a:ext cx="4217988" cy="180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63560" imgH="711000" progId="Equation.3">
                  <p:embed/>
                </p:oleObj>
              </mc:Choice>
              <mc:Fallback>
                <p:oleObj name="Equation" r:id="rId3" imgW="166356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2286000"/>
                        <a:ext cx="4217988" cy="180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TextBox 19"/>
          <p:cNvSpPr txBox="1">
            <a:spLocks noChangeArrowheads="1"/>
          </p:cNvSpPr>
          <p:nvPr/>
        </p:nvSpPr>
        <p:spPr bwMode="auto">
          <a:xfrm>
            <a:off x="2971800" y="4038603"/>
            <a:ext cx="3048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prstClr val="black"/>
                </a:solidFill>
                <a:latin typeface="Calibri" pitchFamily="34" charset="0"/>
              </a:rPr>
              <a:t>Homogeneous Coordinates</a:t>
            </a:r>
          </a:p>
        </p:txBody>
      </p:sp>
      <p:sp>
        <p:nvSpPr>
          <p:cNvPr id="2054" name="TextBox 20"/>
          <p:cNvSpPr txBox="1">
            <a:spLocks noChangeArrowheads="1"/>
          </p:cNvSpPr>
          <p:nvPr/>
        </p:nvSpPr>
        <p:spPr bwMode="auto">
          <a:xfrm>
            <a:off x="5791200" y="4038603"/>
            <a:ext cx="2209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Calibri" pitchFamily="34" charset="0"/>
              </a:rPr>
              <a:t>Cartesian Coordinates</a:t>
            </a:r>
          </a:p>
        </p:txBody>
      </p:sp>
    </p:spTree>
    <p:extLst>
      <p:ext uri="{BB962C8B-B14F-4D97-AF65-F5344CB8AC3E}">
        <p14:creationId xmlns:p14="http://schemas.microsoft.com/office/powerpoint/2010/main" val="366104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itle 1"/>
          <p:cNvSpPr>
            <a:spLocks noGrp="1"/>
          </p:cNvSpPr>
          <p:nvPr>
            <p:ph type="title"/>
          </p:nvPr>
        </p:nvSpPr>
        <p:spPr>
          <a:xfrm>
            <a:off x="1905000" y="228600"/>
            <a:ext cx="8229600" cy="914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/>
              <a:t>Basic geometry in homogeneous coordinates</a:t>
            </a:r>
          </a:p>
        </p:txBody>
      </p:sp>
      <p:sp>
        <p:nvSpPr>
          <p:cNvPr id="3079" name="Content Placeholder 2"/>
          <p:cNvSpPr>
            <a:spLocks noGrp="1"/>
          </p:cNvSpPr>
          <p:nvPr>
            <p:ph idx="1"/>
          </p:nvPr>
        </p:nvSpPr>
        <p:spPr>
          <a:xfrm>
            <a:off x="1981200" y="1493838"/>
            <a:ext cx="8229600" cy="5135562"/>
          </a:xfrm>
        </p:spPr>
        <p:txBody>
          <a:bodyPr/>
          <a:lstStyle/>
          <a:p>
            <a:pPr eaLnBrk="1" hangingPunct="1"/>
            <a:r>
              <a:rPr lang="en-US"/>
              <a:t>Line equation:  ax + by + c = 0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Append 1 to pixel coordinate to get homogeneous coordinate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Line given by cross product of two points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Intersection of two lines given by cross product of the lines</a:t>
            </a:r>
          </a:p>
          <a:p>
            <a:pPr eaLnBrk="1" hangingPunct="1"/>
            <a:endParaRPr lang="en-US" b="1"/>
          </a:p>
          <a:p>
            <a:pPr eaLnBrk="1" hangingPunct="1"/>
            <a:endParaRPr lang="en-US" b="1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8534400" y="2689225"/>
          <a:ext cx="1341438" cy="163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83920" imgH="711000" progId="Equation.3">
                  <p:embed/>
                </p:oleObj>
              </mc:Choice>
              <mc:Fallback>
                <p:oleObj name="Equation" r:id="rId2" imgW="58392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34400" y="2689225"/>
                        <a:ext cx="1341438" cy="1633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8153400" y="4856163"/>
          <a:ext cx="20701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01440" imgH="241200" progId="Equation.3">
                  <p:embed/>
                </p:oleObj>
              </mc:Choice>
              <mc:Fallback>
                <p:oleObj name="Equation" r:id="rId4" imgW="9014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3400" y="4856163"/>
                        <a:ext cx="20701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7848603" y="6151566"/>
          <a:ext cx="2303463" cy="55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02960" imgH="241200" progId="Equation.3">
                  <p:embed/>
                </p:oleObj>
              </mc:Choice>
              <mc:Fallback>
                <p:oleObj name="Equation" r:id="rId6" imgW="10029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3" y="6151566"/>
                        <a:ext cx="2303463" cy="554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8231188" y="1046166"/>
          <a:ext cx="1631950" cy="163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11000" imgH="711000" progId="Equation.3">
                  <p:embed/>
                </p:oleObj>
              </mc:Choice>
              <mc:Fallback>
                <p:oleObj name="Equation" r:id="rId8" imgW="71100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1188" y="1046166"/>
                        <a:ext cx="1631950" cy="1633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08201739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/>
              <a:t>Another problem solved by homogeneous coordinates</a:t>
            </a:r>
          </a:p>
        </p:txBody>
      </p:sp>
      <p:cxnSp>
        <p:nvCxnSpPr>
          <p:cNvPr id="6" name="Straight Connector 5"/>
          <p:cNvCxnSpPr/>
          <p:nvPr/>
        </p:nvCxnSpPr>
        <p:spPr>
          <a:xfrm rot="5400000" flipH="1" flipV="1">
            <a:off x="3962400" y="3581400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124200" y="2895600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4724400" y="3733800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429000" y="3581400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1" name="TextBox 12"/>
          <p:cNvSpPr txBox="1">
            <a:spLocks noChangeArrowheads="1"/>
          </p:cNvSpPr>
          <p:nvPr/>
        </p:nvSpPr>
        <p:spPr bwMode="auto">
          <a:xfrm>
            <a:off x="4267200" y="2209803"/>
            <a:ext cx="3505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2000" dirty="0">
                <a:solidFill>
                  <a:prstClr val="black"/>
                </a:solidFill>
              </a:rPr>
              <a:t>Cartesian:  </a:t>
            </a:r>
            <a:r>
              <a:rPr lang="en-US" sz="2000" dirty="0">
                <a:solidFill>
                  <a:srgbClr val="1F497D"/>
                </a:solidFill>
              </a:rPr>
              <a:t>(</a:t>
            </a:r>
            <a:r>
              <a:rPr lang="en-US" sz="2000" dirty="0" err="1">
                <a:solidFill>
                  <a:srgbClr val="1F497D"/>
                </a:solidFill>
              </a:rPr>
              <a:t>Inf</a:t>
            </a:r>
            <a:r>
              <a:rPr lang="en-US" sz="2000" dirty="0">
                <a:solidFill>
                  <a:srgbClr val="1F497D"/>
                </a:solidFill>
              </a:rPr>
              <a:t>, </a:t>
            </a:r>
            <a:r>
              <a:rPr lang="en-US" sz="2000" dirty="0" err="1">
                <a:solidFill>
                  <a:srgbClr val="1F497D"/>
                </a:solidFill>
              </a:rPr>
              <a:t>Inf</a:t>
            </a:r>
            <a:r>
              <a:rPr lang="en-US" sz="2000" dirty="0">
                <a:solidFill>
                  <a:srgbClr val="1F497D"/>
                </a:solidFill>
              </a:rPr>
              <a:t>)</a:t>
            </a:r>
          </a:p>
          <a:p>
            <a:pPr marL="0" lvl="1"/>
            <a:r>
              <a:rPr lang="en-US" sz="2000" dirty="0">
                <a:solidFill>
                  <a:prstClr val="black"/>
                </a:solidFill>
              </a:rPr>
              <a:t>Homogeneous:  </a:t>
            </a:r>
            <a:r>
              <a:rPr lang="en-US" sz="2000" dirty="0">
                <a:solidFill>
                  <a:srgbClr val="1F497D"/>
                </a:solidFill>
              </a:rPr>
              <a:t>(1, 1, 0)</a:t>
            </a:r>
          </a:p>
        </p:txBody>
      </p:sp>
      <p:sp>
        <p:nvSpPr>
          <p:cNvPr id="47112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7467600" cy="1219200"/>
          </a:xfrm>
        </p:spPr>
        <p:txBody>
          <a:bodyPr/>
          <a:lstStyle/>
          <a:p>
            <a:pPr eaLnBrk="1" hangingPunct="1"/>
            <a:endParaRPr lang="en-US"/>
          </a:p>
          <a:p>
            <a:pPr eaLnBrk="1" hangingPunct="1">
              <a:buFont typeface="Arial" charset="0"/>
              <a:buNone/>
            </a:pPr>
            <a:r>
              <a:rPr lang="en-US"/>
              <a:t>	Intersection of parallel lines</a:t>
            </a:r>
          </a:p>
        </p:txBody>
      </p:sp>
      <p:sp>
        <p:nvSpPr>
          <p:cNvPr id="47113" name="TextBox 10"/>
          <p:cNvSpPr txBox="1">
            <a:spLocks noChangeArrowheads="1"/>
          </p:cNvSpPr>
          <p:nvPr/>
        </p:nvSpPr>
        <p:spPr bwMode="auto">
          <a:xfrm>
            <a:off x="7315200" y="2133603"/>
            <a:ext cx="3505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2000" dirty="0">
                <a:solidFill>
                  <a:prstClr val="black"/>
                </a:solidFill>
              </a:rPr>
              <a:t>Cartesian:  </a:t>
            </a:r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sz="2000" dirty="0" err="1">
                <a:solidFill>
                  <a:srgbClr val="FF0000"/>
                </a:solidFill>
              </a:rPr>
              <a:t>Inf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Inf</a:t>
            </a:r>
            <a:r>
              <a:rPr lang="en-US" sz="2000" dirty="0">
                <a:solidFill>
                  <a:srgbClr val="FF0000"/>
                </a:solidFill>
              </a:rPr>
              <a:t>) </a:t>
            </a:r>
            <a:endParaRPr lang="en-US" sz="2000" dirty="0">
              <a:solidFill>
                <a:srgbClr val="1F497D"/>
              </a:solidFill>
            </a:endParaRPr>
          </a:p>
          <a:p>
            <a:r>
              <a:rPr lang="en-US" sz="2000" dirty="0">
                <a:solidFill>
                  <a:prstClr val="black"/>
                </a:solidFill>
              </a:rPr>
              <a:t>Homogeneous:  </a:t>
            </a:r>
            <a:r>
              <a:rPr lang="en-US" sz="2000" dirty="0">
                <a:solidFill>
                  <a:srgbClr val="FF0000"/>
                </a:solidFill>
              </a:rPr>
              <a:t>(1, 2, 0) </a:t>
            </a:r>
          </a:p>
        </p:txBody>
      </p:sp>
    </p:spTree>
    <p:extLst>
      <p:ext uri="{BB962C8B-B14F-4D97-AF65-F5344CB8AC3E}">
        <p14:creationId xmlns:p14="http://schemas.microsoft.com/office/powerpoint/2010/main" val="259153764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139238" y="0"/>
            <a:ext cx="15287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Slide Credit: </a:t>
            </a:r>
            <a:r>
              <a:rPr lang="en-US" sz="1050" dirty="0" err="1">
                <a:solidFill>
                  <a:prstClr val="black"/>
                </a:solidFill>
              </a:rPr>
              <a:t>Savarese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981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</a:rPr>
              <a:t>Projection matrix</a:t>
            </a:r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/>
        </p:nvGraphicFramePr>
        <p:xfrm>
          <a:off x="2646363" y="4267200"/>
          <a:ext cx="297656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52200" imgH="215640" progId="Equation.3">
                  <p:embed/>
                </p:oleObj>
              </mc:Choice>
              <mc:Fallback>
                <p:oleObj name="Equation" r:id="rId3" imgW="9522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6363" y="4267200"/>
                        <a:ext cx="2976562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Box 11"/>
          <p:cNvSpPr txBox="1">
            <a:spLocks noChangeArrowheads="1"/>
          </p:cNvSpPr>
          <p:nvPr/>
        </p:nvSpPr>
        <p:spPr bwMode="auto">
          <a:xfrm>
            <a:off x="5943603" y="4191000"/>
            <a:ext cx="33952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x</a:t>
            </a:r>
            <a:r>
              <a:rPr lang="en-US" dirty="0">
                <a:solidFill>
                  <a:prstClr val="black"/>
                </a:solidFill>
              </a:rPr>
              <a:t>: Image Coordinates: (u,v,1)</a:t>
            </a:r>
          </a:p>
          <a:p>
            <a:r>
              <a:rPr lang="en-US" b="1" dirty="0">
                <a:solidFill>
                  <a:prstClr val="black"/>
                </a:solidFill>
              </a:rPr>
              <a:t>K</a:t>
            </a:r>
            <a:r>
              <a:rPr lang="en-US" dirty="0">
                <a:solidFill>
                  <a:prstClr val="black"/>
                </a:solidFill>
              </a:rPr>
              <a:t>: Intrinsic Matrix (3x3)</a:t>
            </a:r>
          </a:p>
          <a:p>
            <a:r>
              <a:rPr lang="en-US" b="1" dirty="0">
                <a:solidFill>
                  <a:prstClr val="black"/>
                </a:solidFill>
              </a:rPr>
              <a:t>R</a:t>
            </a:r>
            <a:r>
              <a:rPr lang="en-US" dirty="0">
                <a:solidFill>
                  <a:prstClr val="black"/>
                </a:solidFill>
              </a:rPr>
              <a:t>: Rotation (3x3) </a:t>
            </a:r>
          </a:p>
          <a:p>
            <a:r>
              <a:rPr lang="en-US" b="1" dirty="0">
                <a:solidFill>
                  <a:prstClr val="black"/>
                </a:solidFill>
              </a:rPr>
              <a:t>t</a:t>
            </a:r>
            <a:r>
              <a:rPr lang="en-US" dirty="0">
                <a:solidFill>
                  <a:prstClr val="black"/>
                </a:solidFill>
              </a:rPr>
              <a:t>: Translation (3x1)</a:t>
            </a:r>
          </a:p>
          <a:p>
            <a:r>
              <a:rPr lang="en-US" b="1" dirty="0">
                <a:solidFill>
                  <a:prstClr val="black"/>
                </a:solidFill>
              </a:rPr>
              <a:t>X</a:t>
            </a:r>
            <a:r>
              <a:rPr lang="en-US" dirty="0">
                <a:solidFill>
                  <a:prstClr val="black"/>
                </a:solidFill>
              </a:rPr>
              <a:t>: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World Coordinates: (X,Y,Z,1)</a:t>
            </a:r>
          </a:p>
        </p:txBody>
      </p:sp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1295403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Line 12"/>
          <p:cNvSpPr>
            <a:spLocks noChangeShapeType="1"/>
          </p:cNvSpPr>
          <p:nvPr/>
        </p:nvSpPr>
        <p:spPr bwMode="auto">
          <a:xfrm flipV="1">
            <a:off x="9220200" y="1219203"/>
            <a:ext cx="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4" name="Line 13"/>
          <p:cNvSpPr>
            <a:spLocks noChangeShapeType="1"/>
          </p:cNvSpPr>
          <p:nvPr/>
        </p:nvSpPr>
        <p:spPr bwMode="auto">
          <a:xfrm flipH="1">
            <a:off x="8686800" y="2438400"/>
            <a:ext cx="53340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5" name="Line 14"/>
          <p:cNvSpPr>
            <a:spLocks noChangeShapeType="1"/>
          </p:cNvSpPr>
          <p:nvPr/>
        </p:nvSpPr>
        <p:spPr bwMode="auto">
          <a:xfrm>
            <a:off x="9220200" y="2438400"/>
            <a:ext cx="685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6" name="Text Box 15"/>
          <p:cNvSpPr txBox="1">
            <a:spLocks noChangeArrowheads="1"/>
          </p:cNvSpPr>
          <p:nvPr/>
        </p:nvSpPr>
        <p:spPr bwMode="auto">
          <a:xfrm>
            <a:off x="9220200" y="2667003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7" name="Text Box 16"/>
          <p:cNvSpPr txBox="1">
            <a:spLocks noChangeArrowheads="1"/>
          </p:cNvSpPr>
          <p:nvPr/>
        </p:nvSpPr>
        <p:spPr bwMode="auto">
          <a:xfrm>
            <a:off x="9144000" y="2498725"/>
            <a:ext cx="506870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O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4108" name="Text Box 17"/>
          <p:cNvSpPr txBox="1">
            <a:spLocks noChangeArrowheads="1"/>
          </p:cNvSpPr>
          <p:nvPr/>
        </p:nvSpPr>
        <p:spPr bwMode="auto">
          <a:xfrm>
            <a:off x="8458200" y="2971803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i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4109" name="Text Box 18"/>
          <p:cNvSpPr txBox="1">
            <a:spLocks noChangeArrowheads="1"/>
          </p:cNvSpPr>
          <p:nvPr/>
        </p:nvSpPr>
        <p:spPr bwMode="auto">
          <a:xfrm>
            <a:off x="9525000" y="2057403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k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4110" name="Text Box 19"/>
          <p:cNvSpPr txBox="1">
            <a:spLocks noChangeArrowheads="1"/>
          </p:cNvSpPr>
          <p:nvPr/>
        </p:nvSpPr>
        <p:spPr bwMode="auto">
          <a:xfrm>
            <a:off x="9296400" y="1143003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j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4111" name="Freeform 22"/>
          <p:cNvSpPr>
            <a:spLocks/>
          </p:cNvSpPr>
          <p:nvPr/>
        </p:nvSpPr>
        <p:spPr bwMode="auto">
          <a:xfrm>
            <a:off x="5791200" y="1358900"/>
            <a:ext cx="3200400" cy="469900"/>
          </a:xfrm>
          <a:custGeom>
            <a:avLst/>
            <a:gdLst>
              <a:gd name="T0" fmla="*/ 0 w 2016"/>
              <a:gd name="T1" fmla="*/ 2147483647 h 296"/>
              <a:gd name="T2" fmla="*/ 2147483647 w 2016"/>
              <a:gd name="T3" fmla="*/ 2147483647 h 296"/>
              <a:gd name="T4" fmla="*/ 2147483647 w 2016"/>
              <a:gd name="T5" fmla="*/ 2147483647 h 296"/>
              <a:gd name="T6" fmla="*/ 2147483647 w 2016"/>
              <a:gd name="T7" fmla="*/ 2147483647 h 296"/>
              <a:gd name="T8" fmla="*/ 0 60000 65536"/>
              <a:gd name="T9" fmla="*/ 0 60000 65536"/>
              <a:gd name="T10" fmla="*/ 0 60000 65536"/>
              <a:gd name="T11" fmla="*/ 0 60000 65536"/>
              <a:gd name="T12" fmla="*/ 0 w 2016"/>
              <a:gd name="T13" fmla="*/ 0 h 296"/>
              <a:gd name="T14" fmla="*/ 2016 w 2016"/>
              <a:gd name="T15" fmla="*/ 296 h 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16" h="296">
                <a:moveTo>
                  <a:pt x="0" y="296"/>
                </a:moveTo>
                <a:cubicBezTo>
                  <a:pt x="188" y="224"/>
                  <a:pt x="376" y="152"/>
                  <a:pt x="624" y="104"/>
                </a:cubicBezTo>
                <a:cubicBezTo>
                  <a:pt x="872" y="56"/>
                  <a:pt x="1256" y="16"/>
                  <a:pt x="1488" y="8"/>
                </a:cubicBezTo>
                <a:cubicBezTo>
                  <a:pt x="1720" y="0"/>
                  <a:pt x="1868" y="28"/>
                  <a:pt x="2016" y="56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12" name="Text Box 23"/>
          <p:cNvSpPr txBox="1">
            <a:spLocks noChangeArrowheads="1"/>
          </p:cNvSpPr>
          <p:nvPr/>
        </p:nvSpPr>
        <p:spPr bwMode="auto">
          <a:xfrm>
            <a:off x="6705600" y="990603"/>
            <a:ext cx="496888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R,t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10432" y="1781175"/>
            <a:ext cx="38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46366" y="3048000"/>
            <a:ext cx="4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25363870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/>
              <a:t>Object Recognition (CVPR 2006)</a:t>
            </a:r>
          </a:p>
          <a:p>
            <a:pPr>
              <a:buFont typeface="Arial" charset="0"/>
              <a:buNone/>
            </a:pPr>
            <a:endParaRPr lang="en-US"/>
          </a:p>
          <a:p>
            <a:pPr>
              <a:buFont typeface="Arial" charset="0"/>
              <a:buNone/>
            </a:pPr>
            <a:endParaRPr lang="en-US"/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514603"/>
            <a:ext cx="8763000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191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/>
              <a:t>Inserting photographed objects into images (SIGGRAPH 2007)</a:t>
            </a:r>
          </a:p>
          <a:p>
            <a:pPr>
              <a:buFont typeface="Arial" charset="0"/>
              <a:buNone/>
            </a:pPr>
            <a:endParaRPr lang="en-US"/>
          </a:p>
          <a:p>
            <a:pPr>
              <a:buFont typeface="Arial" charset="0"/>
              <a:buNone/>
            </a:pPr>
            <a:endParaRPr lang="en-US"/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2590800"/>
            <a:ext cx="3657600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2590800"/>
            <a:ext cx="3657600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0" name="TextBox 5"/>
          <p:cNvSpPr txBox="1">
            <a:spLocks noChangeArrowheads="1"/>
          </p:cNvSpPr>
          <p:nvPr/>
        </p:nvSpPr>
        <p:spPr bwMode="auto">
          <a:xfrm>
            <a:off x="3505200" y="5410200"/>
            <a:ext cx="979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Original</a:t>
            </a:r>
          </a:p>
        </p:txBody>
      </p:sp>
      <p:sp>
        <p:nvSpPr>
          <p:cNvPr id="52231" name="TextBox 6"/>
          <p:cNvSpPr txBox="1">
            <a:spLocks noChangeArrowheads="1"/>
          </p:cNvSpPr>
          <p:nvPr/>
        </p:nvSpPr>
        <p:spPr bwMode="auto">
          <a:xfrm>
            <a:off x="7543800" y="5410200"/>
            <a:ext cx="1004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Created</a:t>
            </a:r>
          </a:p>
        </p:txBody>
      </p:sp>
    </p:spTree>
    <p:extLst>
      <p:ext uri="{BB962C8B-B14F-4D97-AF65-F5344CB8AC3E}">
        <p14:creationId xmlns:p14="http://schemas.microsoft.com/office/powerpoint/2010/main" val="28195984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Camera Model</a:t>
            </a:r>
          </a:p>
        </p:txBody>
      </p:sp>
      <p:graphicFrame>
        <p:nvGraphicFramePr>
          <p:cNvPr id="42" name="Object 3"/>
          <p:cNvGraphicFramePr>
            <a:graphicFrameLocks noChangeAspect="1"/>
          </p:cNvGraphicFramePr>
          <p:nvPr/>
        </p:nvGraphicFramePr>
        <p:xfrm>
          <a:off x="2743203" y="5456237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39600" imgH="215640" progId="Equation.3">
                  <p:embed/>
                </p:oleObj>
              </mc:Choice>
              <mc:Fallback>
                <p:oleObj name="Equation" r:id="rId2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3" y="5456237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Box 11"/>
          <p:cNvSpPr txBox="1">
            <a:spLocks noChangeArrowheads="1"/>
          </p:cNvSpPr>
          <p:nvPr/>
        </p:nvSpPr>
        <p:spPr bwMode="auto">
          <a:xfrm>
            <a:off x="6019803" y="5380040"/>
            <a:ext cx="3395663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x</a:t>
            </a:r>
            <a:r>
              <a:rPr lang="en-US" dirty="0">
                <a:solidFill>
                  <a:prstClr val="black"/>
                </a:solidFill>
              </a:rPr>
              <a:t>: Image Coordinates: (u,v,1)</a:t>
            </a:r>
          </a:p>
          <a:p>
            <a:r>
              <a:rPr lang="en-US" b="1" dirty="0">
                <a:solidFill>
                  <a:prstClr val="black"/>
                </a:solidFill>
              </a:rPr>
              <a:t>K</a:t>
            </a:r>
            <a:r>
              <a:rPr lang="en-US" dirty="0">
                <a:solidFill>
                  <a:prstClr val="black"/>
                </a:solidFill>
              </a:rPr>
              <a:t>: Intrinsic Matrix (3x3)</a:t>
            </a:r>
          </a:p>
          <a:p>
            <a:r>
              <a:rPr lang="en-US" b="1" dirty="0">
                <a:solidFill>
                  <a:prstClr val="black"/>
                </a:solidFill>
              </a:rPr>
              <a:t>R</a:t>
            </a:r>
            <a:r>
              <a:rPr lang="en-US" dirty="0">
                <a:solidFill>
                  <a:prstClr val="black"/>
                </a:solidFill>
              </a:rPr>
              <a:t>: Rotation (3x3) </a:t>
            </a:r>
          </a:p>
          <a:p>
            <a:r>
              <a:rPr lang="en-US" b="1" dirty="0">
                <a:solidFill>
                  <a:prstClr val="black"/>
                </a:solidFill>
              </a:rPr>
              <a:t>t</a:t>
            </a:r>
            <a:r>
              <a:rPr lang="en-US" dirty="0">
                <a:solidFill>
                  <a:prstClr val="black"/>
                </a:solidFill>
              </a:rPr>
              <a:t>: Translation (3x1)</a:t>
            </a:r>
          </a:p>
          <a:p>
            <a:r>
              <a:rPr lang="en-US" b="1" dirty="0">
                <a:solidFill>
                  <a:prstClr val="black"/>
                </a:solidFill>
              </a:rPr>
              <a:t>X</a:t>
            </a:r>
            <a:r>
              <a:rPr lang="en-US" dirty="0">
                <a:solidFill>
                  <a:prstClr val="black"/>
                </a:solidFill>
              </a:rPr>
              <a:t>: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World Coordinates: (X,Y,Z,1)</a:t>
            </a:r>
          </a:p>
        </p:txBody>
      </p:sp>
    </p:spTree>
    <p:extLst>
      <p:ext uri="{BB962C8B-B14F-4D97-AF65-F5344CB8AC3E}">
        <p14:creationId xmlns:p14="http://schemas.microsoft.com/office/powerpoint/2010/main" val="151898635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755" y="-1"/>
            <a:ext cx="767049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752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2590803" y="54102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01440" imgH="215640" progId="Equation.3">
                  <p:embed/>
                </p:oleObj>
              </mc:Choice>
              <mc:Fallback>
                <p:oleObj name="Equation" r:id="rId3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3" y="54102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7"/>
          <p:cNvGraphicFramePr>
            <a:graphicFrameLocks noChangeAspect="1"/>
          </p:cNvGraphicFramePr>
          <p:nvPr/>
        </p:nvGraphicFramePr>
        <p:xfrm>
          <a:off x="6024563" y="4711700"/>
          <a:ext cx="3516312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50960" imgH="927000" progId="Equation.3">
                  <p:embed/>
                </p:oleObj>
              </mc:Choice>
              <mc:Fallback>
                <p:oleObj name="Equation" r:id="rId5" imgW="16509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4563" y="4711700"/>
                        <a:ext cx="3516312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7136475" y="5045825"/>
            <a:ext cx="1371600" cy="1295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5" name="Line 9"/>
          <p:cNvSpPr>
            <a:spLocks noChangeShapeType="1"/>
          </p:cNvSpPr>
          <p:nvPr/>
        </p:nvSpPr>
        <p:spPr bwMode="auto">
          <a:xfrm flipV="1">
            <a:off x="8153400" y="4648200"/>
            <a:ext cx="381000" cy="381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6" name="Text Box 10"/>
          <p:cNvSpPr txBox="1">
            <a:spLocks noChangeArrowheads="1"/>
          </p:cNvSpPr>
          <p:nvPr/>
        </p:nvSpPr>
        <p:spPr bwMode="auto">
          <a:xfrm>
            <a:off x="8534400" y="42672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3" y="6604000"/>
            <a:ext cx="152876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Slide Credit: </a:t>
            </a:r>
            <a:r>
              <a:rPr lang="en-US" sz="1050" dirty="0" err="1">
                <a:solidFill>
                  <a:prstClr val="black"/>
                </a:solidFill>
              </a:rPr>
              <a:t>Savarese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981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</a:rPr>
              <a:t>Projection matrix</a:t>
            </a:r>
          </a:p>
        </p:txBody>
      </p:sp>
      <p:sp>
        <p:nvSpPr>
          <p:cNvPr id="5129" name="TextBox 17"/>
          <p:cNvSpPr txBox="1">
            <a:spLocks noChangeArrowheads="1"/>
          </p:cNvSpPr>
          <p:nvPr/>
        </p:nvSpPr>
        <p:spPr bwMode="auto">
          <a:xfrm>
            <a:off x="3043241" y="3276603"/>
            <a:ext cx="307657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>
                <a:solidFill>
                  <a:prstClr val="black"/>
                </a:solidFill>
              </a:rPr>
              <a:t> </a:t>
            </a:r>
            <a:r>
              <a:rPr lang="en-US" sz="2000">
                <a:solidFill>
                  <a:prstClr val="black"/>
                </a:solidFill>
              </a:rPr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Optical center at (0,0)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skew</a:t>
            </a:r>
          </a:p>
        </p:txBody>
      </p:sp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6096003" y="3276603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Camera at (0,0,0)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5562600" y="55626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13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35288" y="762000"/>
            <a:ext cx="6056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962900" y="1236662"/>
            <a:ext cx="38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32859" y="2357543"/>
            <a:ext cx="4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4162717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2590803" y="54102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01440" imgH="215640" progId="Equation.3">
                  <p:embed/>
                </p:oleObj>
              </mc:Choice>
              <mc:Fallback>
                <p:oleObj name="Equation" r:id="rId3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3" y="54102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7"/>
          <p:cNvGraphicFramePr>
            <a:graphicFrameLocks noChangeAspect="1"/>
          </p:cNvGraphicFramePr>
          <p:nvPr/>
        </p:nvGraphicFramePr>
        <p:xfrm>
          <a:off x="6024563" y="4711700"/>
          <a:ext cx="3516312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50960" imgH="927000" progId="Equation.3">
                  <p:embed/>
                </p:oleObj>
              </mc:Choice>
              <mc:Fallback>
                <p:oleObj name="Equation" r:id="rId5" imgW="16509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4563" y="4711700"/>
                        <a:ext cx="3516312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524003" y="6604000"/>
            <a:ext cx="152876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Slide Credit: </a:t>
            </a:r>
            <a:r>
              <a:rPr lang="en-US" sz="1050" dirty="0" err="1">
                <a:solidFill>
                  <a:prstClr val="black"/>
                </a:solidFill>
              </a:rPr>
              <a:t>Savarese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981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</a:rPr>
              <a:t>Projection matrix</a:t>
            </a:r>
          </a:p>
        </p:txBody>
      </p:sp>
      <p:sp>
        <p:nvSpPr>
          <p:cNvPr id="5129" name="TextBox 17"/>
          <p:cNvSpPr txBox="1">
            <a:spLocks noChangeArrowheads="1"/>
          </p:cNvSpPr>
          <p:nvPr/>
        </p:nvSpPr>
        <p:spPr bwMode="auto">
          <a:xfrm>
            <a:off x="3043241" y="3276603"/>
            <a:ext cx="307657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>
                <a:solidFill>
                  <a:prstClr val="black"/>
                </a:solidFill>
              </a:rPr>
              <a:t> </a:t>
            </a:r>
            <a:r>
              <a:rPr lang="en-US" sz="2000">
                <a:solidFill>
                  <a:prstClr val="black"/>
                </a:solidFill>
              </a:rPr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Optical center at (0,0)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skew</a:t>
            </a:r>
          </a:p>
        </p:txBody>
      </p:sp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6096003" y="3276603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Camera at (0,0,0)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5562600" y="55626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13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35288" y="762000"/>
            <a:ext cx="6056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962900" y="1236662"/>
            <a:ext cx="38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32859" y="2357543"/>
            <a:ext cx="4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1901459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Remove assumption: known optical center</a:t>
            </a: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2581278" y="38100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01440" imgH="215640" progId="Equation.3">
                  <p:embed/>
                </p:oleObj>
              </mc:Choice>
              <mc:Fallback>
                <p:oleObj name="Equation" r:id="rId2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1278" y="38100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7"/>
          <p:cNvGraphicFramePr>
            <a:graphicFrameLocks noChangeAspect="1"/>
          </p:cNvGraphicFramePr>
          <p:nvPr/>
        </p:nvGraphicFramePr>
        <p:xfrm>
          <a:off x="6169028" y="3111500"/>
          <a:ext cx="3654425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14320" imgH="927000" progId="Equation.3">
                  <p:embed/>
                </p:oleObj>
              </mc:Choice>
              <mc:Fallback>
                <p:oleObj name="Equation" r:id="rId4" imgW="17143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9028" y="3111500"/>
                        <a:ext cx="3654425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Rectangle 8"/>
          <p:cNvSpPr>
            <a:spLocks noChangeArrowheads="1"/>
          </p:cNvSpPr>
          <p:nvPr/>
        </p:nvSpPr>
        <p:spPr bwMode="auto">
          <a:xfrm>
            <a:off x="7331825" y="3352800"/>
            <a:ext cx="13716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150" name="TextBox 9"/>
          <p:cNvSpPr txBox="1">
            <a:spLocks noChangeArrowheads="1"/>
          </p:cNvSpPr>
          <p:nvPr/>
        </p:nvSpPr>
        <p:spPr bwMode="auto">
          <a:xfrm>
            <a:off x="3033716" y="1676400"/>
            <a:ext cx="3076575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>
                <a:solidFill>
                  <a:prstClr val="black"/>
                </a:solidFill>
              </a:rPr>
              <a:t> </a:t>
            </a:r>
            <a:r>
              <a:rPr lang="en-US" sz="2000">
                <a:solidFill>
                  <a:prstClr val="black"/>
                </a:solidFill>
              </a:rPr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skew</a:t>
            </a:r>
          </a:p>
        </p:txBody>
      </p:sp>
      <p:sp>
        <p:nvSpPr>
          <p:cNvPr id="6151" name="TextBox 10"/>
          <p:cNvSpPr txBox="1">
            <a:spLocks noChangeArrowheads="1"/>
          </p:cNvSpPr>
          <p:nvPr/>
        </p:nvSpPr>
        <p:spPr bwMode="auto">
          <a:xfrm>
            <a:off x="6086478" y="1676403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56388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152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Remove assumption: square pixels</a:t>
            </a: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2581278" y="38100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01440" imgH="215640" progId="Equation.3">
                  <p:embed/>
                </p:oleObj>
              </mc:Choice>
              <mc:Fallback>
                <p:oleObj name="Equation" r:id="rId2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1278" y="38100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7"/>
          <p:cNvGraphicFramePr>
            <a:graphicFrameLocks noChangeAspect="1"/>
          </p:cNvGraphicFramePr>
          <p:nvPr/>
        </p:nvGraphicFramePr>
        <p:xfrm>
          <a:off x="6142041" y="3073400"/>
          <a:ext cx="3652837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14320" imgH="927000" progId="Equation.3">
                  <p:embed/>
                </p:oleObj>
              </mc:Choice>
              <mc:Fallback>
                <p:oleObj name="Equation" r:id="rId4" imgW="17143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2041" y="3073400"/>
                        <a:ext cx="3652837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Rectangle 8"/>
          <p:cNvSpPr>
            <a:spLocks noChangeArrowheads="1"/>
          </p:cNvSpPr>
          <p:nvPr/>
        </p:nvSpPr>
        <p:spPr bwMode="auto">
          <a:xfrm>
            <a:off x="7272250" y="3352800"/>
            <a:ext cx="14478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174" name="TextBox 9"/>
          <p:cNvSpPr txBox="1">
            <a:spLocks noChangeArrowheads="1"/>
          </p:cNvSpPr>
          <p:nvPr/>
        </p:nvSpPr>
        <p:spPr bwMode="auto">
          <a:xfrm>
            <a:off x="3033716" y="1676400"/>
            <a:ext cx="30765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skew</a:t>
            </a:r>
          </a:p>
        </p:txBody>
      </p:sp>
      <p:sp>
        <p:nvSpPr>
          <p:cNvPr id="7175" name="TextBox 10"/>
          <p:cNvSpPr txBox="1">
            <a:spLocks noChangeArrowheads="1"/>
          </p:cNvSpPr>
          <p:nvPr/>
        </p:nvSpPr>
        <p:spPr bwMode="auto">
          <a:xfrm>
            <a:off x="6086478" y="1676403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55626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1685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Remove assumption: non-skewed pixels</a:t>
            </a:r>
          </a:p>
        </p:txBody>
      </p:sp>
      <p:graphicFrame>
        <p:nvGraphicFramePr>
          <p:cNvPr id="8194" name="Object 4"/>
          <p:cNvGraphicFramePr>
            <a:graphicFrameLocks noChangeAspect="1"/>
          </p:cNvGraphicFramePr>
          <p:nvPr/>
        </p:nvGraphicFramePr>
        <p:xfrm>
          <a:off x="2581278" y="38100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01440" imgH="215640" progId="Equation.3">
                  <p:embed/>
                </p:oleObj>
              </mc:Choice>
              <mc:Fallback>
                <p:oleObj name="Equation" r:id="rId2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1278" y="38100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7"/>
          <p:cNvGraphicFramePr>
            <a:graphicFrameLocks noChangeAspect="1"/>
          </p:cNvGraphicFramePr>
          <p:nvPr/>
        </p:nvGraphicFramePr>
        <p:xfrm>
          <a:off x="6167441" y="3111500"/>
          <a:ext cx="3654425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14320" imgH="927000" progId="Equation.3">
                  <p:embed/>
                </p:oleObj>
              </mc:Choice>
              <mc:Fallback>
                <p:oleObj name="Equation" r:id="rId4" imgW="17143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7441" y="3111500"/>
                        <a:ext cx="3654425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Rectangle 8"/>
          <p:cNvSpPr>
            <a:spLocks noChangeArrowheads="1"/>
          </p:cNvSpPr>
          <p:nvPr/>
        </p:nvSpPr>
        <p:spPr bwMode="auto">
          <a:xfrm>
            <a:off x="7272250" y="3386050"/>
            <a:ext cx="14478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198" name="TextBox 9"/>
          <p:cNvSpPr txBox="1">
            <a:spLocks noChangeArrowheads="1"/>
          </p:cNvSpPr>
          <p:nvPr/>
        </p:nvSpPr>
        <p:spPr bwMode="auto">
          <a:xfrm>
            <a:off x="3033716" y="1676403"/>
            <a:ext cx="3076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Intrinsic Assumptions</a:t>
            </a:r>
          </a:p>
        </p:txBody>
      </p:sp>
      <p:sp>
        <p:nvSpPr>
          <p:cNvPr id="8199" name="TextBox 10"/>
          <p:cNvSpPr txBox="1">
            <a:spLocks noChangeArrowheads="1"/>
          </p:cNvSpPr>
          <p:nvPr/>
        </p:nvSpPr>
        <p:spPr bwMode="auto">
          <a:xfrm>
            <a:off x="6086478" y="1676403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54864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201" name="TextBox 8"/>
          <p:cNvSpPr txBox="1">
            <a:spLocks noChangeArrowheads="1"/>
          </p:cNvSpPr>
          <p:nvPr/>
        </p:nvSpPr>
        <p:spPr bwMode="auto">
          <a:xfrm>
            <a:off x="2819403" y="6488116"/>
            <a:ext cx="6088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Note: different books use different notation for parameters</a:t>
            </a:r>
          </a:p>
        </p:txBody>
      </p:sp>
    </p:spTree>
    <p:extLst>
      <p:ext uri="{BB962C8B-B14F-4D97-AF65-F5344CB8AC3E}">
        <p14:creationId xmlns:p14="http://schemas.microsoft.com/office/powerpoint/2010/main" val="41536801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Oriented and Translated Camera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2286003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Line 12"/>
          <p:cNvSpPr>
            <a:spLocks noChangeShapeType="1"/>
          </p:cNvSpPr>
          <p:nvPr/>
        </p:nvSpPr>
        <p:spPr bwMode="auto">
          <a:xfrm flipV="1">
            <a:off x="8839200" y="2209803"/>
            <a:ext cx="15240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4277" name="Line 13"/>
          <p:cNvSpPr>
            <a:spLocks noChangeShapeType="1"/>
          </p:cNvSpPr>
          <p:nvPr/>
        </p:nvSpPr>
        <p:spPr bwMode="auto">
          <a:xfrm flipH="1">
            <a:off x="8229600" y="3429000"/>
            <a:ext cx="609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4278" name="Line 14"/>
          <p:cNvSpPr>
            <a:spLocks noChangeShapeType="1"/>
          </p:cNvSpPr>
          <p:nvPr/>
        </p:nvSpPr>
        <p:spPr bwMode="auto">
          <a:xfrm>
            <a:off x="8839200" y="3429000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4279" name="Text Box 15"/>
          <p:cNvSpPr txBox="1">
            <a:spLocks noChangeArrowheads="1"/>
          </p:cNvSpPr>
          <p:nvPr/>
        </p:nvSpPr>
        <p:spPr bwMode="auto">
          <a:xfrm>
            <a:off x="8839200" y="3657603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4280" name="Text Box 16"/>
          <p:cNvSpPr txBox="1">
            <a:spLocks noChangeArrowheads="1"/>
          </p:cNvSpPr>
          <p:nvPr/>
        </p:nvSpPr>
        <p:spPr bwMode="auto">
          <a:xfrm>
            <a:off x="8763000" y="3489325"/>
            <a:ext cx="506870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O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54281" name="Text Box 17"/>
          <p:cNvSpPr txBox="1">
            <a:spLocks noChangeArrowheads="1"/>
          </p:cNvSpPr>
          <p:nvPr/>
        </p:nvSpPr>
        <p:spPr bwMode="auto">
          <a:xfrm>
            <a:off x="8077200" y="3962403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i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54282" name="Text Box 18"/>
          <p:cNvSpPr txBox="1">
            <a:spLocks noChangeArrowheads="1"/>
          </p:cNvSpPr>
          <p:nvPr/>
        </p:nvSpPr>
        <p:spPr bwMode="auto">
          <a:xfrm>
            <a:off x="9144000" y="3048003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k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54283" name="Text Box 19"/>
          <p:cNvSpPr txBox="1">
            <a:spLocks noChangeArrowheads="1"/>
          </p:cNvSpPr>
          <p:nvPr/>
        </p:nvSpPr>
        <p:spPr bwMode="auto">
          <a:xfrm>
            <a:off x="8915400" y="2133603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j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cxnSp>
        <p:nvCxnSpPr>
          <p:cNvPr id="17" name="Straight Arrow Connector 16"/>
          <p:cNvCxnSpPr>
            <a:endCxn id="54276" idx="0"/>
          </p:cNvCxnSpPr>
          <p:nvPr/>
        </p:nvCxnSpPr>
        <p:spPr>
          <a:xfrm flipV="1">
            <a:off x="5105400" y="3425828"/>
            <a:ext cx="3733800" cy="231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85" name="TextBox 17"/>
          <p:cNvSpPr txBox="1">
            <a:spLocks noChangeArrowheads="1"/>
          </p:cNvSpPr>
          <p:nvPr/>
        </p:nvSpPr>
        <p:spPr bwMode="auto">
          <a:xfrm>
            <a:off x="7467603" y="2971800"/>
            <a:ext cx="32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1F497D"/>
                </a:solidFill>
              </a:rPr>
              <a:t>t</a:t>
            </a:r>
          </a:p>
        </p:txBody>
      </p:sp>
      <p:sp>
        <p:nvSpPr>
          <p:cNvPr id="22" name="Curved Left Arrow 21"/>
          <p:cNvSpPr/>
          <p:nvPr/>
        </p:nvSpPr>
        <p:spPr>
          <a:xfrm rot="19926854">
            <a:off x="9567866" y="1749428"/>
            <a:ext cx="739775" cy="172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4287" name="TextBox 22"/>
          <p:cNvSpPr txBox="1">
            <a:spLocks noChangeArrowheads="1"/>
          </p:cNvSpPr>
          <p:nvPr/>
        </p:nvSpPr>
        <p:spPr bwMode="auto">
          <a:xfrm>
            <a:off x="9296403" y="1219200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1F497D"/>
                </a:solidFill>
              </a:rPr>
              <a:t>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73480" y="2776987"/>
            <a:ext cx="38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86003" y="3989943"/>
            <a:ext cx="4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2261880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Allow camera translation</a:t>
            </a:r>
          </a:p>
        </p:txBody>
      </p:sp>
      <p:graphicFrame>
        <p:nvGraphicFramePr>
          <p:cNvPr id="9218" name="Object 4"/>
          <p:cNvGraphicFramePr>
            <a:graphicFrameLocks noChangeAspect="1"/>
          </p:cNvGraphicFramePr>
          <p:nvPr/>
        </p:nvGraphicFramePr>
        <p:xfrm>
          <a:off x="1828803" y="3810000"/>
          <a:ext cx="277812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88840" imgH="215640" progId="Equation.3">
                  <p:embed/>
                </p:oleObj>
              </mc:Choice>
              <mc:Fallback>
                <p:oleObj name="Equation" r:id="rId2" imgW="8888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3" y="3810000"/>
                        <a:ext cx="277812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7"/>
          <p:cNvGraphicFramePr>
            <a:graphicFrameLocks noChangeAspect="1"/>
          </p:cNvGraphicFramePr>
          <p:nvPr/>
        </p:nvGraphicFramePr>
        <p:xfrm>
          <a:off x="5454653" y="3111500"/>
          <a:ext cx="50847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387520" imgH="927000" progId="Equation.3">
                  <p:embed/>
                </p:oleObj>
              </mc:Choice>
              <mc:Fallback>
                <p:oleObj name="Equation" r:id="rId4" imgW="23875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4653" y="3111500"/>
                        <a:ext cx="50847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" name="TextBox 6"/>
          <p:cNvSpPr txBox="1">
            <a:spLocks noChangeArrowheads="1"/>
          </p:cNvSpPr>
          <p:nvPr/>
        </p:nvSpPr>
        <p:spPr bwMode="auto">
          <a:xfrm>
            <a:off x="3033716" y="1676403"/>
            <a:ext cx="3076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Intrinsic Assumptions</a:t>
            </a:r>
          </a:p>
        </p:txBody>
      </p:sp>
      <p:sp>
        <p:nvSpPr>
          <p:cNvPr id="9222" name="TextBox 7"/>
          <p:cNvSpPr txBox="1">
            <a:spLocks noChangeArrowheads="1"/>
          </p:cNvSpPr>
          <p:nvPr/>
        </p:nvSpPr>
        <p:spPr bwMode="auto">
          <a:xfrm>
            <a:off x="6086478" y="1676403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endParaRPr lang="en-US" sz="2000">
              <a:solidFill>
                <a:prstClr val="black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48006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059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/>
              <a:t>3D Rotation of Points</a:t>
            </a:r>
          </a:p>
        </p:txBody>
      </p:sp>
      <p:sp>
        <p:nvSpPr>
          <p:cNvPr id="393219" name="Text Box 3"/>
          <p:cNvSpPr txBox="1">
            <a:spLocks noChangeArrowheads="1"/>
          </p:cNvSpPr>
          <p:nvPr/>
        </p:nvSpPr>
        <p:spPr bwMode="auto">
          <a:xfrm>
            <a:off x="2057403" y="1443038"/>
            <a:ext cx="8012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>
                <a:solidFill>
                  <a:prstClr val="black"/>
                </a:solidFill>
              </a:rPr>
              <a:t>Rotation around the coordinate axes</a:t>
            </a:r>
            <a:r>
              <a:rPr lang="en-US" sz="24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2400">
                <a:solidFill>
                  <a:srgbClr val="CC3300"/>
                </a:solidFill>
              </a:rPr>
              <a:t>counter-clockwise</a:t>
            </a:r>
            <a:r>
              <a:rPr lang="en-US" sz="24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</p:txBody>
      </p:sp>
      <p:graphicFrame>
        <p:nvGraphicFramePr>
          <p:cNvPr id="393220" name="Object 4"/>
          <p:cNvGraphicFramePr>
            <a:graphicFrameLocks noChangeAspect="1"/>
          </p:cNvGraphicFramePr>
          <p:nvPr/>
        </p:nvGraphicFramePr>
        <p:xfrm>
          <a:off x="5562603" y="2276478"/>
          <a:ext cx="3470275" cy="404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828800" imgH="2133360" progId="Equation.3">
                  <p:embed/>
                </p:oleObj>
              </mc:Choice>
              <mc:Fallback>
                <p:oleObj name="Equation" r:id="rId2" imgW="1828800" imgH="2133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3" y="2276478"/>
                        <a:ext cx="3470275" cy="404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422525" y="2743200"/>
            <a:ext cx="2241550" cy="2286000"/>
            <a:chOff x="566" y="1680"/>
            <a:chExt cx="1412" cy="1440"/>
          </a:xfrm>
        </p:grpSpPr>
        <p:sp>
          <p:nvSpPr>
            <p:cNvPr id="10250" name="Line 6"/>
            <p:cNvSpPr>
              <a:spLocks noChangeShapeType="1"/>
            </p:cNvSpPr>
            <p:nvPr/>
          </p:nvSpPr>
          <p:spPr bwMode="auto">
            <a:xfrm flipV="1">
              <a:off x="730" y="1680"/>
              <a:ext cx="0" cy="144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251" name="Line 7"/>
            <p:cNvSpPr>
              <a:spLocks noChangeShapeType="1"/>
            </p:cNvSpPr>
            <p:nvPr/>
          </p:nvSpPr>
          <p:spPr bwMode="auto">
            <a:xfrm>
              <a:off x="586" y="2976"/>
              <a:ext cx="1392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252" name="Line 8"/>
            <p:cNvSpPr>
              <a:spLocks noChangeShapeType="1"/>
            </p:cNvSpPr>
            <p:nvPr/>
          </p:nvSpPr>
          <p:spPr bwMode="auto">
            <a:xfrm flipV="1">
              <a:off x="730" y="2304"/>
              <a:ext cx="71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3227" name="Text Box 11"/>
            <p:cNvSpPr txBox="1">
              <a:spLocks noChangeArrowheads="1"/>
            </p:cNvSpPr>
            <p:nvPr/>
          </p:nvSpPr>
          <p:spPr bwMode="auto">
            <a:xfrm>
              <a:off x="1680" y="2637"/>
              <a:ext cx="19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</a:t>
              </a:r>
            </a:p>
          </p:txBody>
        </p:sp>
        <p:sp>
          <p:nvSpPr>
            <p:cNvPr id="393231" name="Text Box 15"/>
            <p:cNvSpPr txBox="1">
              <a:spLocks noChangeArrowheads="1"/>
            </p:cNvSpPr>
            <p:nvPr/>
          </p:nvSpPr>
          <p:spPr bwMode="auto">
            <a:xfrm>
              <a:off x="1056" y="2016"/>
              <a:ext cx="25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</a:t>
              </a:r>
              <a:r>
                <a:rPr lang="en-US" sz="200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’</a:t>
              </a:r>
            </a:p>
          </p:txBody>
        </p:sp>
        <p:sp>
          <p:nvSpPr>
            <p:cNvPr id="10255" name="Line 16"/>
            <p:cNvSpPr>
              <a:spLocks noChangeShapeType="1"/>
            </p:cNvSpPr>
            <p:nvPr/>
          </p:nvSpPr>
          <p:spPr bwMode="auto">
            <a:xfrm flipV="1">
              <a:off x="720" y="2832"/>
              <a:ext cx="91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256" name="Line 17"/>
            <p:cNvSpPr>
              <a:spLocks noChangeShapeType="1"/>
            </p:cNvSpPr>
            <p:nvPr/>
          </p:nvSpPr>
          <p:spPr bwMode="auto">
            <a:xfrm>
              <a:off x="1632" y="283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3234" name="Text Box 18"/>
            <p:cNvSpPr txBox="1">
              <a:spLocks noChangeArrowheads="1"/>
            </p:cNvSpPr>
            <p:nvPr/>
          </p:nvSpPr>
          <p:spPr bwMode="auto">
            <a:xfrm>
              <a:off x="1574" y="2333"/>
              <a:ext cx="19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  <a:sym typeface="Symbol" pitchFamily="18" charset="2"/>
                </a:rPr>
                <a:t>g</a:t>
              </a:r>
              <a:endParaRPr lang="en-US" sz="24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endParaRPr>
            </a:p>
          </p:txBody>
        </p:sp>
        <p:sp>
          <p:nvSpPr>
            <p:cNvPr id="393236" name="Text Box 20"/>
            <p:cNvSpPr txBox="1">
              <a:spLocks noChangeArrowheads="1"/>
            </p:cNvSpPr>
            <p:nvPr/>
          </p:nvSpPr>
          <p:spPr bwMode="auto">
            <a:xfrm>
              <a:off x="566" y="2669"/>
              <a:ext cx="2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y</a:t>
              </a:r>
            </a:p>
          </p:txBody>
        </p:sp>
        <p:sp>
          <p:nvSpPr>
            <p:cNvPr id="10259" name="Arc 22"/>
            <p:cNvSpPr>
              <a:spLocks/>
            </p:cNvSpPr>
            <p:nvPr/>
          </p:nvSpPr>
          <p:spPr bwMode="auto">
            <a:xfrm>
              <a:off x="1440" y="2304"/>
              <a:ext cx="192" cy="5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0246" name="AutoShape 24"/>
          <p:cNvSpPr>
            <a:spLocks noChangeArrowheads="1"/>
          </p:cNvSpPr>
          <p:nvPr/>
        </p:nvSpPr>
        <p:spPr bwMode="auto">
          <a:xfrm rot="3319573" flipH="1">
            <a:off x="4114800" y="3276600"/>
            <a:ext cx="838200" cy="533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247" name="Line 25"/>
          <p:cNvSpPr>
            <a:spLocks noChangeShapeType="1"/>
          </p:cNvSpPr>
          <p:nvPr/>
        </p:nvSpPr>
        <p:spPr bwMode="auto">
          <a:xfrm flipH="1">
            <a:off x="1854200" y="4800600"/>
            <a:ext cx="838200" cy="12192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93242" name="Text Box 26"/>
          <p:cNvSpPr txBox="1">
            <a:spLocks noChangeArrowheads="1"/>
          </p:cNvSpPr>
          <p:nvPr/>
        </p:nvSpPr>
        <p:spPr bwMode="auto">
          <a:xfrm>
            <a:off x="1965328" y="5608638"/>
            <a:ext cx="347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z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139238" y="0"/>
            <a:ext cx="15287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Slide Credit: </a:t>
            </a:r>
            <a:r>
              <a:rPr lang="en-US" sz="1050" dirty="0" err="1">
                <a:solidFill>
                  <a:prstClr val="black"/>
                </a:solidFill>
              </a:rPr>
              <a:t>Saverese</a:t>
            </a:r>
            <a:endParaRPr lang="en-US" sz="10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0805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Allow camera rotation</a:t>
            </a: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4648203" y="21336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39600" imgH="215640" progId="Equation.3">
                  <p:embed/>
                </p:oleObj>
              </mc:Choice>
              <mc:Fallback>
                <p:oleObj name="Equation" r:id="rId2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3" y="21336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7"/>
          <p:cNvGraphicFramePr>
            <a:graphicFrameLocks noChangeAspect="1"/>
          </p:cNvGraphicFramePr>
          <p:nvPr/>
        </p:nvGraphicFramePr>
        <p:xfrm>
          <a:off x="3271838" y="3568700"/>
          <a:ext cx="5518150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590560" imgH="927000" progId="Equation.3">
                  <p:embed/>
                </p:oleObj>
              </mc:Choice>
              <mc:Fallback>
                <p:oleObj name="Equation" r:id="rId4" imgW="25905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1838" y="3568700"/>
                        <a:ext cx="5518150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5867400" y="29718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0255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Degrees of freedom</a:t>
            </a:r>
          </a:p>
        </p:txBody>
      </p:sp>
      <p:graphicFrame>
        <p:nvGraphicFramePr>
          <p:cNvPr id="12290" name="Object 4"/>
          <p:cNvGraphicFramePr>
            <a:graphicFrameLocks noChangeAspect="1"/>
          </p:cNvGraphicFramePr>
          <p:nvPr/>
        </p:nvGraphicFramePr>
        <p:xfrm>
          <a:off x="4648203" y="21336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39600" imgH="215640" progId="Equation.3">
                  <p:embed/>
                </p:oleObj>
              </mc:Choice>
              <mc:Fallback>
                <p:oleObj name="Equation" r:id="rId3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3" y="21336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7"/>
          <p:cNvGraphicFramePr>
            <a:graphicFrameLocks noChangeAspect="1"/>
          </p:cNvGraphicFramePr>
          <p:nvPr/>
        </p:nvGraphicFramePr>
        <p:xfrm>
          <a:off x="3273428" y="3568700"/>
          <a:ext cx="55165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590560" imgH="927000" progId="Equation.3">
                  <p:embed/>
                </p:oleObj>
              </mc:Choice>
              <mc:Fallback>
                <p:oleObj name="Equation" r:id="rId5" imgW="25905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3428" y="3568700"/>
                        <a:ext cx="55165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5867400" y="29718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4800600" y="3429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6781800" y="3429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265625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8229600" cy="838200"/>
          </a:xfrm>
        </p:spPr>
        <p:txBody>
          <a:bodyPr/>
          <a:lstStyle/>
          <a:p>
            <a:r>
              <a:rPr lang="en-US" dirty="0"/>
              <a:t>Camera </a:t>
            </a:r>
            <a:r>
              <a:rPr lang="en-US" dirty="0" err="1"/>
              <a:t>Obscura</a:t>
            </a:r>
            <a:r>
              <a:rPr lang="en-US" dirty="0"/>
              <a:t> used for Tracing</a:t>
            </a:r>
          </a:p>
        </p:txBody>
      </p:sp>
      <p:pic>
        <p:nvPicPr>
          <p:cNvPr id="18435" name="Picture 5" descr="obscura"/>
          <p:cNvPicPr>
            <a:picLocks noChangeAspect="1" noChangeArrowheads="1"/>
          </p:cNvPicPr>
          <p:nvPr/>
        </p:nvPicPr>
        <p:blipFill>
          <a:blip r:embed="rId2" cstate="print">
            <a:lum bright="-18000" contrast="30000"/>
          </a:blip>
          <a:srcRect l="2309" t="2110" r="2077" b="3014"/>
          <a:stretch>
            <a:fillRect/>
          </a:stretch>
        </p:blipFill>
        <p:spPr bwMode="auto">
          <a:xfrm>
            <a:off x="3111503" y="1438278"/>
            <a:ext cx="5260975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3200403" y="5715003"/>
            <a:ext cx="5565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Lens Based Camera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Obscura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, 1568</a:t>
            </a:r>
          </a:p>
        </p:txBody>
      </p:sp>
    </p:spTree>
    <p:extLst>
      <p:ext uri="{BB962C8B-B14F-4D97-AF65-F5344CB8AC3E}">
        <p14:creationId xmlns:p14="http://schemas.microsoft.com/office/powerpoint/2010/main" val="1549716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Vanishing Point = Projection from Infinity</a:t>
            </a:r>
          </a:p>
        </p:txBody>
      </p:sp>
      <p:graphicFrame>
        <p:nvGraphicFramePr>
          <p:cNvPr id="635906" name="Object 4"/>
          <p:cNvGraphicFramePr>
            <a:graphicFrameLocks noChangeAspect="1"/>
          </p:cNvGraphicFramePr>
          <p:nvPr/>
        </p:nvGraphicFramePr>
        <p:xfrm>
          <a:off x="2209800" y="1143003"/>
          <a:ext cx="8001000" cy="2607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844720" imgH="927000" progId="Equation.3">
                  <p:embed/>
                </p:oleObj>
              </mc:Choice>
              <mc:Fallback>
                <p:oleObj name="Equation" r:id="rId2" imgW="28447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1143003"/>
                        <a:ext cx="8001000" cy="26074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499" name="Object 7"/>
          <p:cNvGraphicFramePr>
            <a:graphicFrameLocks noChangeAspect="1"/>
          </p:cNvGraphicFramePr>
          <p:nvPr/>
        </p:nvGraphicFramePr>
        <p:xfrm>
          <a:off x="3379791" y="4419603"/>
          <a:ext cx="3730625" cy="148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52480" imgH="698400" progId="Equation.3">
                  <p:embed/>
                </p:oleObj>
              </mc:Choice>
              <mc:Fallback>
                <p:oleObj name="Equation" r:id="rId4" imgW="175248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9791" y="4419603"/>
                        <a:ext cx="3730625" cy="1489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0" name="Object 7"/>
          <p:cNvGraphicFramePr>
            <a:graphicFrameLocks noChangeAspect="1"/>
          </p:cNvGraphicFramePr>
          <p:nvPr/>
        </p:nvGraphicFramePr>
        <p:xfrm>
          <a:off x="7467600" y="4191000"/>
          <a:ext cx="1649412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74360" imgH="431640" progId="Equation.3">
                  <p:embed/>
                </p:oleObj>
              </mc:Choice>
              <mc:Fallback>
                <p:oleObj name="Equation" r:id="rId6" imgW="7743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4191000"/>
                        <a:ext cx="1649412" cy="920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1" name="Object 7"/>
          <p:cNvGraphicFramePr>
            <a:graphicFrameLocks noChangeAspect="1"/>
          </p:cNvGraphicFramePr>
          <p:nvPr/>
        </p:nvGraphicFramePr>
        <p:xfrm>
          <a:off x="7467603" y="5334000"/>
          <a:ext cx="1622425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61760" imgH="431640" progId="Equation.3">
                  <p:embed/>
                </p:oleObj>
              </mc:Choice>
              <mc:Fallback>
                <p:oleObj name="Equation" r:id="rId8" imgW="7617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3" y="5334000"/>
                        <a:ext cx="1622425" cy="920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39398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Orthographic Projection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/>
              <a:t>Special case of perspective projection</a:t>
            </a:r>
          </a:p>
          <a:p>
            <a:pPr lvl="1" eaLnBrk="1" hangingPunct="1"/>
            <a:r>
              <a:rPr lang="en-US" sz="2400" dirty="0"/>
              <a:t>Distance from the COP to the image plane is infinite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r>
              <a:rPr lang="en-US" sz="2400" dirty="0"/>
              <a:t>Also called “parallel projection”</a:t>
            </a:r>
          </a:p>
          <a:p>
            <a:pPr lvl="1" eaLnBrk="1" hangingPunct="1"/>
            <a:r>
              <a:rPr lang="en-US" sz="2400" dirty="0"/>
              <a:t>What’s the projection matrix?</a:t>
            </a:r>
          </a:p>
        </p:txBody>
      </p:sp>
      <p:sp>
        <p:nvSpPr>
          <p:cNvPr id="13317" name="Freeform 8"/>
          <p:cNvSpPr>
            <a:spLocks/>
          </p:cNvSpPr>
          <p:nvPr/>
        </p:nvSpPr>
        <p:spPr bwMode="auto">
          <a:xfrm>
            <a:off x="4259263" y="2606678"/>
            <a:ext cx="1638300" cy="1177925"/>
          </a:xfrm>
          <a:custGeom>
            <a:avLst/>
            <a:gdLst>
              <a:gd name="T0" fmla="*/ 0 w 1032"/>
              <a:gd name="T1" fmla="*/ 2147483647 h 742"/>
              <a:gd name="T2" fmla="*/ 2147483647 w 1032"/>
              <a:gd name="T3" fmla="*/ 0 h 742"/>
              <a:gd name="T4" fmla="*/ 2147483647 w 1032"/>
              <a:gd name="T5" fmla="*/ 2147483647 h 742"/>
              <a:gd name="T6" fmla="*/ 0 w 1032"/>
              <a:gd name="T7" fmla="*/ 2147483647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1032"/>
              <a:gd name="T13" fmla="*/ 0 h 742"/>
              <a:gd name="T14" fmla="*/ 1032 w 103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2" h="742">
                <a:moveTo>
                  <a:pt x="0" y="319"/>
                </a:moveTo>
                <a:lnTo>
                  <a:pt x="1032" y="0"/>
                </a:lnTo>
                <a:lnTo>
                  <a:pt x="401" y="742"/>
                </a:lnTo>
                <a:lnTo>
                  <a:pt x="0" y="319"/>
                </a:lnTo>
                <a:close/>
              </a:path>
            </a:pathLst>
          </a:custGeom>
          <a:noFill/>
          <a:ln w="349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18" name="Freeform 9"/>
          <p:cNvSpPr>
            <a:spLocks/>
          </p:cNvSpPr>
          <p:nvPr/>
        </p:nvSpPr>
        <p:spPr bwMode="auto">
          <a:xfrm>
            <a:off x="4235450" y="3054353"/>
            <a:ext cx="71438" cy="93663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2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19" name="Freeform 10"/>
          <p:cNvSpPr>
            <a:spLocks/>
          </p:cNvSpPr>
          <p:nvPr/>
        </p:nvSpPr>
        <p:spPr bwMode="auto">
          <a:xfrm>
            <a:off x="5849941" y="2547938"/>
            <a:ext cx="71437" cy="93662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3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3" y="59"/>
                </a:lnTo>
                <a:lnTo>
                  <a:pt x="8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8" y="7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0" name="Freeform 11"/>
          <p:cNvSpPr>
            <a:spLocks/>
          </p:cNvSpPr>
          <p:nvPr/>
        </p:nvSpPr>
        <p:spPr bwMode="auto">
          <a:xfrm>
            <a:off x="4860925" y="3736978"/>
            <a:ext cx="69850" cy="93663"/>
          </a:xfrm>
          <a:custGeom>
            <a:avLst/>
            <a:gdLst>
              <a:gd name="T0" fmla="*/ 2147483647 w 44"/>
              <a:gd name="T1" fmla="*/ 2147483647 h 59"/>
              <a:gd name="T2" fmla="*/ 2147483647 w 44"/>
              <a:gd name="T3" fmla="*/ 0 h 59"/>
              <a:gd name="T4" fmla="*/ 2147483647 w 44"/>
              <a:gd name="T5" fmla="*/ 2147483647 h 59"/>
              <a:gd name="T6" fmla="*/ 2147483647 w 44"/>
              <a:gd name="T7" fmla="*/ 2147483647 h 59"/>
              <a:gd name="T8" fmla="*/ 2147483647 w 44"/>
              <a:gd name="T9" fmla="*/ 2147483647 h 59"/>
              <a:gd name="T10" fmla="*/ 2147483647 w 44"/>
              <a:gd name="T11" fmla="*/ 2147483647 h 59"/>
              <a:gd name="T12" fmla="*/ 2147483647 w 44"/>
              <a:gd name="T13" fmla="*/ 2147483647 h 59"/>
              <a:gd name="T14" fmla="*/ 2147483647 w 44"/>
              <a:gd name="T15" fmla="*/ 2147483647 h 59"/>
              <a:gd name="T16" fmla="*/ 0 w 44"/>
              <a:gd name="T17" fmla="*/ 2147483647 h 59"/>
              <a:gd name="T18" fmla="*/ 0 w 44"/>
              <a:gd name="T19" fmla="*/ 2147483647 h 59"/>
              <a:gd name="T20" fmla="*/ 0 w 44"/>
              <a:gd name="T21" fmla="*/ 2147483647 h 59"/>
              <a:gd name="T22" fmla="*/ 2147483647 w 44"/>
              <a:gd name="T23" fmla="*/ 2147483647 h 59"/>
              <a:gd name="T24" fmla="*/ 2147483647 w 44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"/>
              <a:gd name="T40" fmla="*/ 0 h 59"/>
              <a:gd name="T41" fmla="*/ 44 w 44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" h="59">
                <a:moveTo>
                  <a:pt x="22" y="7"/>
                </a:moveTo>
                <a:lnTo>
                  <a:pt x="37" y="0"/>
                </a:lnTo>
                <a:lnTo>
                  <a:pt x="44" y="7"/>
                </a:lnTo>
                <a:lnTo>
                  <a:pt x="44" y="22"/>
                </a:lnTo>
                <a:lnTo>
                  <a:pt x="44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1" name="Freeform 12"/>
          <p:cNvSpPr>
            <a:spLocks/>
          </p:cNvSpPr>
          <p:nvPr/>
        </p:nvSpPr>
        <p:spPr bwMode="auto">
          <a:xfrm>
            <a:off x="3778250" y="1868491"/>
            <a:ext cx="2662238" cy="2574925"/>
          </a:xfrm>
          <a:custGeom>
            <a:avLst/>
            <a:gdLst>
              <a:gd name="T0" fmla="*/ 0 w 1842"/>
              <a:gd name="T1" fmla="*/ 2147483647 h 1847"/>
              <a:gd name="T2" fmla="*/ 2147483647 w 1842"/>
              <a:gd name="T3" fmla="*/ 0 h 1847"/>
              <a:gd name="T4" fmla="*/ 2147483647 w 1842"/>
              <a:gd name="T5" fmla="*/ 2147483647 h 1847"/>
              <a:gd name="T6" fmla="*/ 0 w 1842"/>
              <a:gd name="T7" fmla="*/ 2147483647 h 1847"/>
              <a:gd name="T8" fmla="*/ 0 w 1842"/>
              <a:gd name="T9" fmla="*/ 2147483647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2" name="Rectangle 13"/>
          <p:cNvSpPr>
            <a:spLocks noChangeArrowheads="1"/>
          </p:cNvSpPr>
          <p:nvPr/>
        </p:nvSpPr>
        <p:spPr bwMode="auto">
          <a:xfrm>
            <a:off x="5732466" y="2185991"/>
            <a:ext cx="607539" cy="23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Image</a:t>
            </a:r>
            <a:endParaRPr lang="en-US" sz="2000" b="1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323" name="Rectangle 14"/>
          <p:cNvSpPr>
            <a:spLocks noChangeArrowheads="1"/>
          </p:cNvSpPr>
          <p:nvPr/>
        </p:nvSpPr>
        <p:spPr bwMode="auto">
          <a:xfrm>
            <a:off x="7948613" y="2205038"/>
            <a:ext cx="5635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World</a:t>
            </a:r>
            <a:endParaRPr lang="en-US" sz="2000" b="1">
              <a:solidFill>
                <a:prstClr val="black"/>
              </a:solidFill>
              <a:latin typeface="Times New Roman" pitchFamily="18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7086603" y="2527300"/>
            <a:ext cx="1685925" cy="1284288"/>
            <a:chOff x="3978" y="2483"/>
            <a:chExt cx="1062" cy="809"/>
          </a:xfrm>
        </p:grpSpPr>
        <p:sp>
          <p:nvSpPr>
            <p:cNvPr id="13329" name="Freeform 16"/>
            <p:cNvSpPr>
              <a:spLocks/>
            </p:cNvSpPr>
            <p:nvPr/>
          </p:nvSpPr>
          <p:spPr bwMode="auto">
            <a:xfrm>
              <a:off x="3978" y="2802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30" name="Freeform 17"/>
            <p:cNvSpPr>
              <a:spLocks/>
            </p:cNvSpPr>
            <p:nvPr/>
          </p:nvSpPr>
          <p:spPr bwMode="auto">
            <a:xfrm>
              <a:off x="4995" y="2483"/>
              <a:ext cx="45" cy="59"/>
            </a:xfrm>
            <a:custGeom>
              <a:avLst/>
              <a:gdLst>
                <a:gd name="T0" fmla="*/ 22 w 45"/>
                <a:gd name="T1" fmla="*/ 8 h 59"/>
                <a:gd name="T2" fmla="*/ 37 w 45"/>
                <a:gd name="T3" fmla="*/ 0 h 59"/>
                <a:gd name="T4" fmla="*/ 45 w 45"/>
                <a:gd name="T5" fmla="*/ 8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8 h 59"/>
                <a:gd name="T24" fmla="*/ 22 w 45"/>
                <a:gd name="T25" fmla="*/ 8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8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31" name="Freeform 18"/>
            <p:cNvSpPr>
              <a:spLocks/>
            </p:cNvSpPr>
            <p:nvPr/>
          </p:nvSpPr>
          <p:spPr bwMode="auto">
            <a:xfrm>
              <a:off x="4371" y="3232"/>
              <a:ext cx="45" cy="60"/>
            </a:xfrm>
            <a:custGeom>
              <a:avLst/>
              <a:gdLst>
                <a:gd name="T0" fmla="*/ 23 w 45"/>
                <a:gd name="T1" fmla="*/ 8 h 60"/>
                <a:gd name="T2" fmla="*/ 37 w 45"/>
                <a:gd name="T3" fmla="*/ 0 h 60"/>
                <a:gd name="T4" fmla="*/ 45 w 45"/>
                <a:gd name="T5" fmla="*/ 8 h 60"/>
                <a:gd name="T6" fmla="*/ 45 w 45"/>
                <a:gd name="T7" fmla="*/ 22 h 60"/>
                <a:gd name="T8" fmla="*/ 45 w 45"/>
                <a:gd name="T9" fmla="*/ 37 h 60"/>
                <a:gd name="T10" fmla="*/ 37 w 45"/>
                <a:gd name="T11" fmla="*/ 52 h 60"/>
                <a:gd name="T12" fmla="*/ 23 w 45"/>
                <a:gd name="T13" fmla="*/ 60 h 60"/>
                <a:gd name="T14" fmla="*/ 8 w 45"/>
                <a:gd name="T15" fmla="*/ 60 h 60"/>
                <a:gd name="T16" fmla="*/ 0 w 45"/>
                <a:gd name="T17" fmla="*/ 52 h 60"/>
                <a:gd name="T18" fmla="*/ 0 w 45"/>
                <a:gd name="T19" fmla="*/ 37 h 60"/>
                <a:gd name="T20" fmla="*/ 0 w 45"/>
                <a:gd name="T21" fmla="*/ 22 h 60"/>
                <a:gd name="T22" fmla="*/ 8 w 45"/>
                <a:gd name="T23" fmla="*/ 8 h 60"/>
                <a:gd name="T24" fmla="*/ 23 w 45"/>
                <a:gd name="T25" fmla="*/ 8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60"/>
                <a:gd name="T41" fmla="*/ 45 w 45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60">
                  <a:moveTo>
                    <a:pt x="23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60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32" name="Freeform 19"/>
            <p:cNvSpPr>
              <a:spLocks/>
            </p:cNvSpPr>
            <p:nvPr/>
          </p:nvSpPr>
          <p:spPr bwMode="auto">
            <a:xfrm>
              <a:off x="4008" y="2520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3325" name="Line 20"/>
          <p:cNvSpPr>
            <a:spLocks noChangeShapeType="1"/>
          </p:cNvSpPr>
          <p:nvPr/>
        </p:nvSpPr>
        <p:spPr bwMode="auto">
          <a:xfrm flipV="1">
            <a:off x="4876800" y="3775078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6" name="Line 21"/>
          <p:cNvSpPr>
            <a:spLocks noChangeShapeType="1"/>
          </p:cNvSpPr>
          <p:nvPr/>
        </p:nvSpPr>
        <p:spPr bwMode="auto">
          <a:xfrm flipV="1">
            <a:off x="4251325" y="3071816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7" name="Line 22"/>
          <p:cNvSpPr>
            <a:spLocks noChangeShapeType="1"/>
          </p:cNvSpPr>
          <p:nvPr/>
        </p:nvSpPr>
        <p:spPr bwMode="auto">
          <a:xfrm flipV="1">
            <a:off x="5881691" y="2579691"/>
            <a:ext cx="2871787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8" name="Text Box 23"/>
          <p:cNvSpPr txBox="1">
            <a:spLocks noChangeArrowheads="1"/>
          </p:cNvSpPr>
          <p:nvPr/>
        </p:nvSpPr>
        <p:spPr bwMode="auto">
          <a:xfrm>
            <a:off x="9067800" y="6583366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prstClr val="black"/>
                </a:solidFill>
              </a:rPr>
              <a:t>Slide by Steve Seitz</a:t>
            </a:r>
          </a:p>
        </p:txBody>
      </p:sp>
      <p:graphicFrame>
        <p:nvGraphicFramePr>
          <p:cNvPr id="13314" name="Object 7"/>
          <p:cNvGraphicFramePr>
            <a:graphicFrameLocks noChangeAspect="1"/>
          </p:cNvGraphicFramePr>
          <p:nvPr/>
        </p:nvGraphicFramePr>
        <p:xfrm>
          <a:off x="6826250" y="4406900"/>
          <a:ext cx="3379788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87240" imgH="927000" progId="Equation.3">
                  <p:embed/>
                </p:oleObj>
              </mc:Choice>
              <mc:Fallback>
                <p:oleObj name="Equation" r:id="rId2" imgW="158724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6250" y="4406900"/>
                        <a:ext cx="3379788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055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Scaled Orthographic Projection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/>
              <a:t>Special case of perspective projection</a:t>
            </a:r>
          </a:p>
          <a:p>
            <a:pPr lvl="1" eaLnBrk="1" hangingPunct="1"/>
            <a:r>
              <a:rPr lang="en-US" sz="2400" dirty="0"/>
              <a:t>Object dimensions are small compared to distance to camera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r>
              <a:rPr lang="en-US" sz="2400" dirty="0"/>
              <a:t>Also called “weak perspective”</a:t>
            </a:r>
          </a:p>
          <a:p>
            <a:pPr lvl="1" eaLnBrk="1" hangingPunct="1"/>
            <a:r>
              <a:rPr lang="en-US" sz="2400" dirty="0"/>
              <a:t>What’s the projection matrix?</a:t>
            </a:r>
          </a:p>
        </p:txBody>
      </p:sp>
      <p:sp>
        <p:nvSpPr>
          <p:cNvPr id="13317" name="Freeform 8"/>
          <p:cNvSpPr>
            <a:spLocks/>
          </p:cNvSpPr>
          <p:nvPr/>
        </p:nvSpPr>
        <p:spPr bwMode="auto">
          <a:xfrm>
            <a:off x="4259263" y="2606678"/>
            <a:ext cx="1638300" cy="1177925"/>
          </a:xfrm>
          <a:custGeom>
            <a:avLst/>
            <a:gdLst>
              <a:gd name="T0" fmla="*/ 0 w 1032"/>
              <a:gd name="T1" fmla="*/ 2147483647 h 742"/>
              <a:gd name="T2" fmla="*/ 2147483647 w 1032"/>
              <a:gd name="T3" fmla="*/ 0 h 742"/>
              <a:gd name="T4" fmla="*/ 2147483647 w 1032"/>
              <a:gd name="T5" fmla="*/ 2147483647 h 742"/>
              <a:gd name="T6" fmla="*/ 0 w 1032"/>
              <a:gd name="T7" fmla="*/ 2147483647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1032"/>
              <a:gd name="T13" fmla="*/ 0 h 742"/>
              <a:gd name="T14" fmla="*/ 1032 w 103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2" h="742">
                <a:moveTo>
                  <a:pt x="0" y="319"/>
                </a:moveTo>
                <a:lnTo>
                  <a:pt x="1032" y="0"/>
                </a:lnTo>
                <a:lnTo>
                  <a:pt x="401" y="742"/>
                </a:lnTo>
                <a:lnTo>
                  <a:pt x="0" y="319"/>
                </a:lnTo>
                <a:close/>
              </a:path>
            </a:pathLst>
          </a:custGeom>
          <a:noFill/>
          <a:ln w="349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18" name="Freeform 9"/>
          <p:cNvSpPr>
            <a:spLocks/>
          </p:cNvSpPr>
          <p:nvPr/>
        </p:nvSpPr>
        <p:spPr bwMode="auto">
          <a:xfrm>
            <a:off x="4235450" y="3054353"/>
            <a:ext cx="71438" cy="93663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2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19" name="Freeform 10"/>
          <p:cNvSpPr>
            <a:spLocks/>
          </p:cNvSpPr>
          <p:nvPr/>
        </p:nvSpPr>
        <p:spPr bwMode="auto">
          <a:xfrm>
            <a:off x="5849941" y="2547938"/>
            <a:ext cx="71437" cy="93662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3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3" y="59"/>
                </a:lnTo>
                <a:lnTo>
                  <a:pt x="8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8" y="7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0" name="Freeform 11"/>
          <p:cNvSpPr>
            <a:spLocks/>
          </p:cNvSpPr>
          <p:nvPr/>
        </p:nvSpPr>
        <p:spPr bwMode="auto">
          <a:xfrm>
            <a:off x="4860925" y="3736978"/>
            <a:ext cx="69850" cy="93663"/>
          </a:xfrm>
          <a:custGeom>
            <a:avLst/>
            <a:gdLst>
              <a:gd name="T0" fmla="*/ 2147483647 w 44"/>
              <a:gd name="T1" fmla="*/ 2147483647 h 59"/>
              <a:gd name="T2" fmla="*/ 2147483647 w 44"/>
              <a:gd name="T3" fmla="*/ 0 h 59"/>
              <a:gd name="T4" fmla="*/ 2147483647 w 44"/>
              <a:gd name="T5" fmla="*/ 2147483647 h 59"/>
              <a:gd name="T6" fmla="*/ 2147483647 w 44"/>
              <a:gd name="T7" fmla="*/ 2147483647 h 59"/>
              <a:gd name="T8" fmla="*/ 2147483647 w 44"/>
              <a:gd name="T9" fmla="*/ 2147483647 h 59"/>
              <a:gd name="T10" fmla="*/ 2147483647 w 44"/>
              <a:gd name="T11" fmla="*/ 2147483647 h 59"/>
              <a:gd name="T12" fmla="*/ 2147483647 w 44"/>
              <a:gd name="T13" fmla="*/ 2147483647 h 59"/>
              <a:gd name="T14" fmla="*/ 2147483647 w 44"/>
              <a:gd name="T15" fmla="*/ 2147483647 h 59"/>
              <a:gd name="T16" fmla="*/ 0 w 44"/>
              <a:gd name="T17" fmla="*/ 2147483647 h 59"/>
              <a:gd name="T18" fmla="*/ 0 w 44"/>
              <a:gd name="T19" fmla="*/ 2147483647 h 59"/>
              <a:gd name="T20" fmla="*/ 0 w 44"/>
              <a:gd name="T21" fmla="*/ 2147483647 h 59"/>
              <a:gd name="T22" fmla="*/ 2147483647 w 44"/>
              <a:gd name="T23" fmla="*/ 2147483647 h 59"/>
              <a:gd name="T24" fmla="*/ 2147483647 w 44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"/>
              <a:gd name="T40" fmla="*/ 0 h 59"/>
              <a:gd name="T41" fmla="*/ 44 w 44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" h="59">
                <a:moveTo>
                  <a:pt x="22" y="7"/>
                </a:moveTo>
                <a:lnTo>
                  <a:pt x="37" y="0"/>
                </a:lnTo>
                <a:lnTo>
                  <a:pt x="44" y="7"/>
                </a:lnTo>
                <a:lnTo>
                  <a:pt x="44" y="22"/>
                </a:lnTo>
                <a:lnTo>
                  <a:pt x="44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1" name="Freeform 12"/>
          <p:cNvSpPr>
            <a:spLocks/>
          </p:cNvSpPr>
          <p:nvPr/>
        </p:nvSpPr>
        <p:spPr bwMode="auto">
          <a:xfrm>
            <a:off x="3778250" y="1868491"/>
            <a:ext cx="2662238" cy="2574925"/>
          </a:xfrm>
          <a:custGeom>
            <a:avLst/>
            <a:gdLst>
              <a:gd name="T0" fmla="*/ 0 w 1842"/>
              <a:gd name="T1" fmla="*/ 2147483647 h 1847"/>
              <a:gd name="T2" fmla="*/ 2147483647 w 1842"/>
              <a:gd name="T3" fmla="*/ 0 h 1847"/>
              <a:gd name="T4" fmla="*/ 2147483647 w 1842"/>
              <a:gd name="T5" fmla="*/ 2147483647 h 1847"/>
              <a:gd name="T6" fmla="*/ 0 w 1842"/>
              <a:gd name="T7" fmla="*/ 2147483647 h 1847"/>
              <a:gd name="T8" fmla="*/ 0 w 1842"/>
              <a:gd name="T9" fmla="*/ 2147483647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2" name="Rectangle 13"/>
          <p:cNvSpPr>
            <a:spLocks noChangeArrowheads="1"/>
          </p:cNvSpPr>
          <p:nvPr/>
        </p:nvSpPr>
        <p:spPr bwMode="auto">
          <a:xfrm>
            <a:off x="5732466" y="2185991"/>
            <a:ext cx="607539" cy="23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Image</a:t>
            </a:r>
            <a:endParaRPr lang="en-US" sz="2000" b="1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323" name="Rectangle 14"/>
          <p:cNvSpPr>
            <a:spLocks noChangeArrowheads="1"/>
          </p:cNvSpPr>
          <p:nvPr/>
        </p:nvSpPr>
        <p:spPr bwMode="auto">
          <a:xfrm>
            <a:off x="7948613" y="2205038"/>
            <a:ext cx="5635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World</a:t>
            </a:r>
            <a:endParaRPr lang="en-US" sz="2000" b="1">
              <a:solidFill>
                <a:prstClr val="black"/>
              </a:solidFill>
              <a:latin typeface="Times New Roman" pitchFamily="18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7086603" y="2527300"/>
            <a:ext cx="1685925" cy="1284288"/>
            <a:chOff x="3978" y="2483"/>
            <a:chExt cx="1062" cy="809"/>
          </a:xfrm>
        </p:grpSpPr>
        <p:sp>
          <p:nvSpPr>
            <p:cNvPr id="13329" name="Freeform 16"/>
            <p:cNvSpPr>
              <a:spLocks/>
            </p:cNvSpPr>
            <p:nvPr/>
          </p:nvSpPr>
          <p:spPr bwMode="auto">
            <a:xfrm>
              <a:off x="3978" y="2802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30" name="Freeform 17"/>
            <p:cNvSpPr>
              <a:spLocks/>
            </p:cNvSpPr>
            <p:nvPr/>
          </p:nvSpPr>
          <p:spPr bwMode="auto">
            <a:xfrm>
              <a:off x="4995" y="2483"/>
              <a:ext cx="45" cy="59"/>
            </a:xfrm>
            <a:custGeom>
              <a:avLst/>
              <a:gdLst>
                <a:gd name="T0" fmla="*/ 22 w 45"/>
                <a:gd name="T1" fmla="*/ 8 h 59"/>
                <a:gd name="T2" fmla="*/ 37 w 45"/>
                <a:gd name="T3" fmla="*/ 0 h 59"/>
                <a:gd name="T4" fmla="*/ 45 w 45"/>
                <a:gd name="T5" fmla="*/ 8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8 h 59"/>
                <a:gd name="T24" fmla="*/ 22 w 45"/>
                <a:gd name="T25" fmla="*/ 8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8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31" name="Freeform 18"/>
            <p:cNvSpPr>
              <a:spLocks/>
            </p:cNvSpPr>
            <p:nvPr/>
          </p:nvSpPr>
          <p:spPr bwMode="auto">
            <a:xfrm>
              <a:off x="4371" y="3232"/>
              <a:ext cx="45" cy="60"/>
            </a:xfrm>
            <a:custGeom>
              <a:avLst/>
              <a:gdLst>
                <a:gd name="T0" fmla="*/ 23 w 45"/>
                <a:gd name="T1" fmla="*/ 8 h 60"/>
                <a:gd name="T2" fmla="*/ 37 w 45"/>
                <a:gd name="T3" fmla="*/ 0 h 60"/>
                <a:gd name="T4" fmla="*/ 45 w 45"/>
                <a:gd name="T5" fmla="*/ 8 h 60"/>
                <a:gd name="T6" fmla="*/ 45 w 45"/>
                <a:gd name="T7" fmla="*/ 22 h 60"/>
                <a:gd name="T8" fmla="*/ 45 w 45"/>
                <a:gd name="T9" fmla="*/ 37 h 60"/>
                <a:gd name="T10" fmla="*/ 37 w 45"/>
                <a:gd name="T11" fmla="*/ 52 h 60"/>
                <a:gd name="T12" fmla="*/ 23 w 45"/>
                <a:gd name="T13" fmla="*/ 60 h 60"/>
                <a:gd name="T14" fmla="*/ 8 w 45"/>
                <a:gd name="T15" fmla="*/ 60 h 60"/>
                <a:gd name="T16" fmla="*/ 0 w 45"/>
                <a:gd name="T17" fmla="*/ 52 h 60"/>
                <a:gd name="T18" fmla="*/ 0 w 45"/>
                <a:gd name="T19" fmla="*/ 37 h 60"/>
                <a:gd name="T20" fmla="*/ 0 w 45"/>
                <a:gd name="T21" fmla="*/ 22 h 60"/>
                <a:gd name="T22" fmla="*/ 8 w 45"/>
                <a:gd name="T23" fmla="*/ 8 h 60"/>
                <a:gd name="T24" fmla="*/ 23 w 45"/>
                <a:gd name="T25" fmla="*/ 8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60"/>
                <a:gd name="T41" fmla="*/ 45 w 45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60">
                  <a:moveTo>
                    <a:pt x="23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60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32" name="Freeform 19"/>
            <p:cNvSpPr>
              <a:spLocks/>
            </p:cNvSpPr>
            <p:nvPr/>
          </p:nvSpPr>
          <p:spPr bwMode="auto">
            <a:xfrm>
              <a:off x="4008" y="2520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3325" name="Line 20"/>
          <p:cNvSpPr>
            <a:spLocks noChangeShapeType="1"/>
          </p:cNvSpPr>
          <p:nvPr/>
        </p:nvSpPr>
        <p:spPr bwMode="auto">
          <a:xfrm flipV="1">
            <a:off x="4876800" y="3775078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6" name="Line 21"/>
          <p:cNvSpPr>
            <a:spLocks noChangeShapeType="1"/>
          </p:cNvSpPr>
          <p:nvPr/>
        </p:nvSpPr>
        <p:spPr bwMode="auto">
          <a:xfrm flipV="1">
            <a:off x="4251325" y="3071816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7" name="Line 22"/>
          <p:cNvSpPr>
            <a:spLocks noChangeShapeType="1"/>
          </p:cNvSpPr>
          <p:nvPr/>
        </p:nvSpPr>
        <p:spPr bwMode="auto">
          <a:xfrm flipV="1">
            <a:off x="5881691" y="2579691"/>
            <a:ext cx="2871787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8" name="Text Box 23"/>
          <p:cNvSpPr txBox="1">
            <a:spLocks noChangeArrowheads="1"/>
          </p:cNvSpPr>
          <p:nvPr/>
        </p:nvSpPr>
        <p:spPr bwMode="auto">
          <a:xfrm>
            <a:off x="9067800" y="6583366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prstClr val="black"/>
                </a:solidFill>
              </a:rPr>
              <a:t>Slide by Steve Seitz</a:t>
            </a:r>
          </a:p>
        </p:txBody>
      </p:sp>
      <p:graphicFrame>
        <p:nvGraphicFramePr>
          <p:cNvPr id="13314" name="Object 7"/>
          <p:cNvGraphicFramePr>
            <a:graphicFrameLocks noChangeAspect="1"/>
          </p:cNvGraphicFramePr>
          <p:nvPr/>
        </p:nvGraphicFramePr>
        <p:xfrm>
          <a:off x="6757988" y="4406900"/>
          <a:ext cx="3516312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50960" imgH="927000" progId="Equation.3">
                  <p:embed/>
                </p:oleObj>
              </mc:Choice>
              <mc:Fallback>
                <p:oleObj name="Equation" r:id="rId2" imgW="16509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7988" y="4406900"/>
                        <a:ext cx="3516312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356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of View (Zoom, focal length)</a:t>
            </a:r>
          </a:p>
        </p:txBody>
      </p:sp>
      <p:pic>
        <p:nvPicPr>
          <p:cNvPr id="34819" name="Picture 5"/>
          <p:cNvPicPr>
            <a:picLocks noChangeAspect="1" noChangeArrowheads="1"/>
          </p:cNvPicPr>
          <p:nvPr/>
        </p:nvPicPr>
        <p:blipFill>
          <a:blip r:embed="rId2" cstate="print"/>
          <a:srcRect l="3999"/>
          <a:stretch>
            <a:fillRect/>
          </a:stretch>
        </p:blipFill>
        <p:spPr bwMode="auto">
          <a:xfrm>
            <a:off x="1676400" y="1054100"/>
            <a:ext cx="8839200" cy="572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89705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	Suppose we have two 3D cubes on the ground facing the viewer, one near, one far.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What would they look like in perspective?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What would they look like in weak perspective?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4146" name="Picture 2" descr="http://rememberwhen.gazettelive.co.uk/station%20road%20n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3124200"/>
            <a:ext cx="5143500" cy="3429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348134" y="6581004"/>
            <a:ext cx="2319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Photo credit: GazetteLive.co.uk</a:t>
            </a:r>
          </a:p>
        </p:txBody>
      </p:sp>
    </p:spTree>
    <p:extLst>
      <p:ext uri="{BB962C8B-B14F-4D97-AF65-F5344CB8AC3E}">
        <p14:creationId xmlns:p14="http://schemas.microsoft.com/office/powerpoint/2010/main" val="389424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Beyond Pinholes: Radial Distortion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667000"/>
            <a:ext cx="52959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2209800"/>
            <a:ext cx="305435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506539" y="6596066"/>
            <a:ext cx="1998663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Image from Martin </a:t>
            </a:r>
            <a:r>
              <a:rPr lang="en-US" sz="1050" dirty="0" err="1">
                <a:solidFill>
                  <a:prstClr val="black"/>
                </a:solidFill>
              </a:rPr>
              <a:t>Habbecke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56326" name="TextBox 7"/>
          <p:cNvSpPr txBox="1">
            <a:spLocks noChangeArrowheads="1"/>
          </p:cNvSpPr>
          <p:nvPr/>
        </p:nvSpPr>
        <p:spPr bwMode="auto">
          <a:xfrm>
            <a:off x="7543803" y="5943600"/>
            <a:ext cx="26130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prstClr val="black"/>
                </a:solidFill>
              </a:rPr>
              <a:t>Corrected Barrel Distortion</a:t>
            </a:r>
          </a:p>
        </p:txBody>
      </p:sp>
    </p:spTree>
    <p:extLst>
      <p:ext uri="{BB962C8B-B14F-4D97-AF65-F5344CB8AC3E}">
        <p14:creationId xmlns:p14="http://schemas.microsoft.com/office/powerpoint/2010/main" val="14515869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Things to remember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133600" y="1143003"/>
            <a:ext cx="43434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Vanishing points and vanishing lines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Pinhole camera model and camera projection matrix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Homogeneous coordinates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6246816" y="609600"/>
            <a:ext cx="4116387" cy="1862138"/>
            <a:chOff x="-28575" y="1676401"/>
            <a:chExt cx="9296400" cy="4754564"/>
          </a:xfrm>
        </p:grpSpPr>
        <p:graphicFrame>
          <p:nvGraphicFramePr>
            <p:cNvPr id="14339" name="Object 5"/>
            <p:cNvGraphicFramePr>
              <a:graphicFrameLocks noChangeAspect="1"/>
            </p:cNvGraphicFramePr>
            <p:nvPr/>
          </p:nvGraphicFramePr>
          <p:xfrm>
            <a:off x="1743075" y="2590800"/>
            <a:ext cx="4962525" cy="3721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3" imgW="9752381" imgH="7314286" progId="">
                    <p:embed/>
                  </p:oleObj>
                </mc:Choice>
                <mc:Fallback>
                  <p:oleObj name="Photo Editor Photo" r:id="rId3" imgW="9752381" imgH="7314286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3075" y="2590800"/>
                          <a:ext cx="4962525" cy="3721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345" name="Line 3"/>
            <p:cNvSpPr>
              <a:spLocks noChangeShapeType="1"/>
            </p:cNvSpPr>
            <p:nvPr/>
          </p:nvSpPr>
          <p:spPr bwMode="auto">
            <a:xfrm flipH="1">
              <a:off x="76200" y="3200400"/>
              <a:ext cx="5029200" cy="12954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46" name="Line 4"/>
            <p:cNvSpPr>
              <a:spLocks noChangeShapeType="1"/>
            </p:cNvSpPr>
            <p:nvPr/>
          </p:nvSpPr>
          <p:spPr bwMode="auto">
            <a:xfrm flipH="1" flipV="1">
              <a:off x="76200" y="4495800"/>
              <a:ext cx="3962400" cy="990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47" name="Line 5"/>
            <p:cNvSpPr>
              <a:spLocks noChangeShapeType="1"/>
            </p:cNvSpPr>
            <p:nvPr/>
          </p:nvSpPr>
          <p:spPr bwMode="auto">
            <a:xfrm flipH="1">
              <a:off x="76200" y="4114800"/>
              <a:ext cx="4038600" cy="3810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48" name="Line 6"/>
            <p:cNvSpPr>
              <a:spLocks noChangeShapeType="1"/>
            </p:cNvSpPr>
            <p:nvPr/>
          </p:nvSpPr>
          <p:spPr bwMode="auto">
            <a:xfrm>
              <a:off x="76200" y="4495800"/>
              <a:ext cx="4419600" cy="3048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49" name="Line 7"/>
            <p:cNvSpPr>
              <a:spLocks noChangeShapeType="1"/>
            </p:cNvSpPr>
            <p:nvPr/>
          </p:nvSpPr>
          <p:spPr bwMode="auto">
            <a:xfrm flipV="1">
              <a:off x="76200" y="4267200"/>
              <a:ext cx="4419600" cy="228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50" name="Line 8"/>
            <p:cNvSpPr>
              <a:spLocks noChangeShapeType="1"/>
            </p:cNvSpPr>
            <p:nvPr/>
          </p:nvSpPr>
          <p:spPr bwMode="auto">
            <a:xfrm flipV="1">
              <a:off x="4800600" y="46482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51" name="Line 9"/>
            <p:cNvSpPr>
              <a:spLocks noChangeShapeType="1"/>
            </p:cNvSpPr>
            <p:nvPr/>
          </p:nvSpPr>
          <p:spPr bwMode="auto">
            <a:xfrm>
              <a:off x="4800600" y="35814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52" name="Line 10"/>
            <p:cNvSpPr>
              <a:spLocks noChangeShapeType="1"/>
            </p:cNvSpPr>
            <p:nvPr/>
          </p:nvSpPr>
          <p:spPr bwMode="auto">
            <a:xfrm>
              <a:off x="4800600" y="4343400"/>
              <a:ext cx="4267200" cy="762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53" name="Line 11"/>
            <p:cNvSpPr>
              <a:spLocks noChangeShapeType="1"/>
            </p:cNvSpPr>
            <p:nvPr/>
          </p:nvSpPr>
          <p:spPr bwMode="auto">
            <a:xfrm flipV="1">
              <a:off x="4800600" y="4572000"/>
              <a:ext cx="4267200" cy="5334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54" name="Line 12"/>
            <p:cNvSpPr>
              <a:spLocks noChangeShapeType="1"/>
            </p:cNvSpPr>
            <p:nvPr/>
          </p:nvSpPr>
          <p:spPr bwMode="auto">
            <a:xfrm>
              <a:off x="4800600" y="4038600"/>
              <a:ext cx="4267200" cy="304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7058025" y="4953002"/>
              <a:ext cx="1857375" cy="1477963"/>
              <a:chOff x="4446" y="3120"/>
              <a:chExt cx="1170" cy="931"/>
            </a:xfrm>
          </p:grpSpPr>
          <p:sp>
            <p:nvSpPr>
              <p:cNvPr id="14374" name="Text Box 14"/>
              <p:cNvSpPr txBox="1">
                <a:spLocks noChangeArrowheads="1"/>
              </p:cNvSpPr>
              <p:nvPr/>
            </p:nvSpPr>
            <p:spPr bwMode="auto">
              <a:xfrm>
                <a:off x="4446" y="3408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14375" name="Line 15"/>
              <p:cNvSpPr>
                <a:spLocks noChangeShapeType="1"/>
              </p:cNvSpPr>
              <p:nvPr/>
            </p:nvSpPr>
            <p:spPr bwMode="auto">
              <a:xfrm flipV="1">
                <a:off x="4848" y="3120"/>
                <a:ext cx="768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4356" name="Line 16"/>
            <p:cNvSpPr>
              <a:spLocks noChangeShapeType="1"/>
            </p:cNvSpPr>
            <p:nvPr/>
          </p:nvSpPr>
          <p:spPr bwMode="auto">
            <a:xfrm>
              <a:off x="0" y="4495800"/>
              <a:ext cx="9144000" cy="0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0" y="2743200"/>
              <a:ext cx="1828800" cy="1600200"/>
              <a:chOff x="0" y="1728"/>
              <a:chExt cx="1152" cy="1008"/>
            </a:xfrm>
          </p:grpSpPr>
          <p:sp>
            <p:nvSpPr>
              <p:cNvPr id="14372" name="Text Box 18"/>
              <p:cNvSpPr txBox="1">
                <a:spLocks noChangeArrowheads="1"/>
              </p:cNvSpPr>
              <p:nvPr/>
            </p:nvSpPr>
            <p:spPr bwMode="auto">
              <a:xfrm>
                <a:off x="0" y="1728"/>
                <a:ext cx="1152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0000FF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333399"/>
                    </a:solidFill>
                    <a:latin typeface="Tahoma" pitchFamily="34" charset="0"/>
                  </a:rPr>
                  <a:t> </a:t>
                </a:r>
                <a:r>
                  <a:rPr lang="en-US" sz="1000" b="1">
                    <a:solidFill>
                      <a:srgbClr val="0000FF"/>
                    </a:solidFill>
                    <a:latin typeface="Tahoma" pitchFamily="34" charset="0"/>
                  </a:rPr>
                  <a:t>line</a:t>
                </a:r>
              </a:p>
            </p:txBody>
          </p:sp>
          <p:sp>
            <p:nvSpPr>
              <p:cNvPr id="14373" name="Line 19"/>
              <p:cNvSpPr>
                <a:spLocks noChangeShapeType="1"/>
              </p:cNvSpPr>
              <p:nvPr/>
            </p:nvSpPr>
            <p:spPr bwMode="auto">
              <a:xfrm>
                <a:off x="528" y="2208"/>
                <a:ext cx="192" cy="528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-28575" y="4451351"/>
              <a:ext cx="1843088" cy="1843088"/>
              <a:chOff x="-18" y="2804"/>
              <a:chExt cx="1161" cy="1161"/>
            </a:xfrm>
          </p:grpSpPr>
          <p:sp>
            <p:nvSpPr>
              <p:cNvPr id="14369" name="Oval 21"/>
              <p:cNvSpPr>
                <a:spLocks noChangeAspect="1" noChangeArrowheads="1"/>
              </p:cNvSpPr>
              <p:nvPr/>
            </p:nvSpPr>
            <p:spPr bwMode="auto">
              <a:xfrm>
                <a:off x="28" y="2804"/>
                <a:ext cx="63" cy="6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14370" name="Text Box 22"/>
              <p:cNvSpPr txBox="1">
                <a:spLocks noChangeArrowheads="1"/>
              </p:cNvSpPr>
              <p:nvPr/>
            </p:nvSpPr>
            <p:spPr bwMode="auto">
              <a:xfrm>
                <a:off x="-18" y="3322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14371" name="Line 23"/>
              <p:cNvSpPr>
                <a:spLocks noChangeShapeType="1"/>
              </p:cNvSpPr>
              <p:nvPr/>
            </p:nvSpPr>
            <p:spPr bwMode="auto">
              <a:xfrm flipH="1" flipV="1">
                <a:off x="96" y="2928"/>
                <a:ext cx="240" cy="43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4359" name="Line 24"/>
            <p:cNvSpPr>
              <a:spLocks noChangeShapeType="1"/>
            </p:cNvSpPr>
            <p:nvPr/>
          </p:nvSpPr>
          <p:spPr bwMode="auto">
            <a:xfrm flipV="1">
              <a:off x="2438400" y="1981200"/>
              <a:ext cx="0" cy="3124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60" name="Line 25"/>
            <p:cNvSpPr>
              <a:spLocks noChangeShapeType="1"/>
            </p:cNvSpPr>
            <p:nvPr/>
          </p:nvSpPr>
          <p:spPr bwMode="auto">
            <a:xfrm flipV="1">
              <a:off x="2805113" y="1981200"/>
              <a:ext cx="0" cy="3200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61" name="Line 26"/>
            <p:cNvSpPr>
              <a:spLocks noChangeShapeType="1"/>
            </p:cNvSpPr>
            <p:nvPr/>
          </p:nvSpPr>
          <p:spPr bwMode="auto">
            <a:xfrm flipV="1">
              <a:off x="3325813" y="1981200"/>
              <a:ext cx="0" cy="33528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62" name="Line 27"/>
            <p:cNvSpPr>
              <a:spLocks noChangeShapeType="1"/>
            </p:cNvSpPr>
            <p:nvPr/>
          </p:nvSpPr>
          <p:spPr bwMode="auto">
            <a:xfrm flipV="1">
              <a:off x="4114800" y="1981200"/>
              <a:ext cx="0" cy="3505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63" name="Line 28"/>
            <p:cNvSpPr>
              <a:spLocks noChangeShapeType="1"/>
            </p:cNvSpPr>
            <p:nvPr/>
          </p:nvSpPr>
          <p:spPr bwMode="auto">
            <a:xfrm flipV="1">
              <a:off x="4724400" y="1981200"/>
              <a:ext cx="0" cy="34290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64" name="Line 29"/>
            <p:cNvSpPr>
              <a:spLocks noChangeShapeType="1"/>
            </p:cNvSpPr>
            <p:nvPr/>
          </p:nvSpPr>
          <p:spPr bwMode="auto">
            <a:xfrm flipV="1">
              <a:off x="5943600" y="1981200"/>
              <a:ext cx="0" cy="32766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65" name="Line 30"/>
            <p:cNvSpPr>
              <a:spLocks noChangeShapeType="1"/>
            </p:cNvSpPr>
            <p:nvPr/>
          </p:nvSpPr>
          <p:spPr bwMode="auto">
            <a:xfrm flipV="1">
              <a:off x="5181600" y="1981200"/>
              <a:ext cx="0" cy="2057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7" name="Group 31"/>
            <p:cNvGrpSpPr>
              <a:grpSpLocks/>
            </p:cNvGrpSpPr>
            <p:nvPr/>
          </p:nvGrpSpPr>
          <p:grpSpPr bwMode="auto">
            <a:xfrm>
              <a:off x="6172200" y="1676401"/>
              <a:ext cx="3095625" cy="1414463"/>
              <a:chOff x="4011" y="1248"/>
              <a:chExt cx="1950" cy="891"/>
            </a:xfrm>
          </p:grpSpPr>
          <p:sp>
            <p:nvSpPr>
              <p:cNvPr id="14367" name="Text Box 32"/>
              <p:cNvSpPr txBox="1">
                <a:spLocks noChangeArrowheads="1"/>
              </p:cNvSpPr>
              <p:nvPr/>
            </p:nvSpPr>
            <p:spPr bwMode="auto">
              <a:xfrm>
                <a:off x="4011" y="1248"/>
                <a:ext cx="1950" cy="8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Vertical 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(at infinity)</a:t>
                </a:r>
              </a:p>
            </p:txBody>
          </p:sp>
          <p:sp>
            <p:nvSpPr>
              <p:cNvPr id="14368" name="Line 33"/>
              <p:cNvSpPr>
                <a:spLocks noChangeShapeType="1"/>
              </p:cNvSpPr>
              <p:nvPr/>
            </p:nvSpPr>
            <p:spPr bwMode="auto">
              <a:xfrm flipH="1" flipV="1">
                <a:off x="4080" y="1248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2982913"/>
            <a:ext cx="34226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3253" name="Object 3"/>
          <p:cNvGraphicFramePr>
            <a:graphicFrameLocks noChangeAspect="1"/>
          </p:cNvGraphicFramePr>
          <p:nvPr/>
        </p:nvGraphicFramePr>
        <p:xfrm>
          <a:off x="7162800" y="4267203"/>
          <a:ext cx="23622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39600" imgH="215640" progId="Equation.3">
                  <p:embed/>
                </p:oleObj>
              </mc:Choice>
              <mc:Fallback>
                <p:oleObj name="Equation" r:id="rId6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4267203"/>
                        <a:ext cx="2362200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Picture 3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15200" y="5029200"/>
            <a:ext cx="1843088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383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read your book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Lectures have assigned readings</a:t>
            </a:r>
          </a:p>
          <a:p>
            <a:r>
              <a:rPr lang="en-US" dirty="0" err="1"/>
              <a:t>Szeliski</a:t>
            </a:r>
            <a:r>
              <a:rPr lang="en-US" dirty="0"/>
              <a:t> 2.1 and especially 2.1.4 cover the geometry of image formation</a:t>
            </a:r>
          </a:p>
        </p:txBody>
      </p:sp>
    </p:spTree>
    <p:extLst>
      <p:ext uri="{BB962C8B-B14F-4D97-AF65-F5344CB8AC3E}">
        <p14:creationId xmlns:p14="http://schemas.microsoft.com/office/powerpoint/2010/main" val="25545026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ctrTitle"/>
          </p:nvPr>
        </p:nvSpPr>
        <p:spPr>
          <a:xfrm>
            <a:off x="2133600" y="0"/>
            <a:ext cx="7772400" cy="990600"/>
          </a:xfrm>
        </p:spPr>
        <p:txBody>
          <a:bodyPr/>
          <a:lstStyle/>
          <a:p>
            <a:pPr eaLnBrk="1" hangingPunct="1"/>
            <a:r>
              <a:rPr lang="en-US" altLang="en-US"/>
              <a:t>Image Filtering</a:t>
            </a:r>
          </a:p>
        </p:txBody>
      </p:sp>
      <p:sp>
        <p:nvSpPr>
          <p:cNvPr id="31747" name="Subtitle 2"/>
          <p:cNvSpPr>
            <a:spLocks noGrp="1"/>
          </p:cNvSpPr>
          <p:nvPr>
            <p:ph type="subTitle" idx="1"/>
          </p:nvPr>
        </p:nvSpPr>
        <p:spPr>
          <a:xfrm>
            <a:off x="2743200" y="5791200"/>
            <a:ext cx="6400800" cy="10668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James Hays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04200" y="6334128"/>
            <a:ext cx="246380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br>
              <a:rPr lang="en-US" sz="14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</a:br>
            <a:r>
              <a:rPr lang="en-US" sz="14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Many slides by Derek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Hoiem</a:t>
            </a:r>
            <a:endParaRPr lang="en-US" sz="1400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pic>
        <p:nvPicPr>
          <p:cNvPr id="31750" name="Picture 1" descr="C:\Users\hays\Desktop\143 Computer Vision\slides\04\IMG_1249_origin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1052516"/>
            <a:ext cx="52578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03346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1981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>
                <a:solidFill>
                  <a:prstClr val="white"/>
                </a:solidFill>
                <a:latin typeface="Calibri"/>
              </a:rPr>
              <a:t>Project 1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0" y="6327722"/>
            <a:ext cx="678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BBC Clip: </a:t>
            </a:r>
            <a:r>
              <a:rPr lang="en-US" dirty="0">
                <a:hlinkClick r:id="rId2"/>
              </a:rPr>
              <a:t>https://www.youtube.com/watch/OlumoQ05gS8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560296"/>
            <a:ext cx="4987352" cy="2792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2835106"/>
            <a:ext cx="6220842" cy="34926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0" y="560296"/>
            <a:ext cx="2320978" cy="190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3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First Photograph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1905000" y="1905000"/>
            <a:ext cx="3962400" cy="990600"/>
          </a:xfrm>
        </p:spPr>
        <p:txBody>
          <a:bodyPr>
            <a:normAutofit fontScale="92500"/>
          </a:bodyPr>
          <a:lstStyle/>
          <a:p>
            <a:pPr eaLnBrk="1" hangingPunct="1">
              <a:buFont typeface="Arial" charset="0"/>
              <a:buNone/>
            </a:pPr>
            <a:r>
              <a:rPr lang="en-US" sz="2400" dirty="0"/>
              <a:t>	Oldest surviving photograph</a:t>
            </a:r>
          </a:p>
          <a:p>
            <a:pPr lvl="1" eaLnBrk="1" hangingPunct="1"/>
            <a:r>
              <a:rPr lang="en-US" sz="2000" dirty="0"/>
              <a:t>Took 8 hours on pewter plate</a:t>
            </a:r>
          </a:p>
        </p:txBody>
      </p:sp>
      <p:pic>
        <p:nvPicPr>
          <p:cNvPr id="27652" name="Picture 3" descr="http://www.anomalies-unlimited.com/Odd%20Pics%202/Images/1P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2819403"/>
            <a:ext cx="32956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2514603" y="5334000"/>
            <a:ext cx="2352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Joseph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Niepce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1826</a:t>
            </a:r>
          </a:p>
        </p:txBody>
      </p:sp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2819400"/>
            <a:ext cx="3581400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TextBox 8"/>
          <p:cNvSpPr txBox="1">
            <a:spLocks noChangeArrowheads="1"/>
          </p:cNvSpPr>
          <p:nvPr/>
        </p:nvSpPr>
        <p:spPr bwMode="auto">
          <a:xfrm>
            <a:off x="6248400" y="2057400"/>
            <a:ext cx="4070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Photograph of the first photograph</a:t>
            </a:r>
          </a:p>
        </p:txBody>
      </p:sp>
      <p:sp>
        <p:nvSpPr>
          <p:cNvPr id="27656" name="TextBox 9"/>
          <p:cNvSpPr txBox="1">
            <a:spLocks noChangeArrowheads="1"/>
          </p:cNvSpPr>
          <p:nvPr/>
        </p:nvSpPr>
        <p:spPr bwMode="auto">
          <a:xfrm>
            <a:off x="6858003" y="5334000"/>
            <a:ext cx="2181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Stored at UT Austin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09800" y="6172200"/>
            <a:ext cx="8135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Niepce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later teamed up with Daguerre, who eventually created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Daguerrotypes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9723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8675" name="Picture 2" descr="C:\comp_photo\feifei_slides\feifei_slid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8534400" y="6477003"/>
            <a:ext cx="1905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200">
                <a:solidFill>
                  <a:srgbClr val="000000"/>
                </a:solidFill>
                <a:latin typeface="Gill Sans" charset="0"/>
              </a:rPr>
              <a:t>Slide credit Fei Fei Li</a:t>
            </a:r>
          </a:p>
        </p:txBody>
      </p:sp>
    </p:spTree>
    <p:extLst>
      <p:ext uri="{BB962C8B-B14F-4D97-AF65-F5344CB8AC3E}">
        <p14:creationId xmlns:p14="http://schemas.microsoft.com/office/powerpoint/2010/main" val="29660579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9699" name="Picture 2" descr="C:\comp_photo\feifei_slides\feifei_slide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Box 3"/>
          <p:cNvSpPr txBox="1">
            <a:spLocks noChangeArrowheads="1"/>
          </p:cNvSpPr>
          <p:nvPr/>
        </p:nvSpPr>
        <p:spPr bwMode="auto">
          <a:xfrm>
            <a:off x="8534400" y="6477003"/>
            <a:ext cx="1905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200">
                <a:solidFill>
                  <a:srgbClr val="000000"/>
                </a:solidFill>
                <a:latin typeface="Gill Sans" charset="0"/>
              </a:rPr>
              <a:t>Slide credit Fei Fei Li</a:t>
            </a:r>
          </a:p>
        </p:txBody>
      </p:sp>
    </p:spTree>
    <p:extLst>
      <p:ext uri="{BB962C8B-B14F-4D97-AF65-F5344CB8AC3E}">
        <p14:creationId xmlns:p14="http://schemas.microsoft.com/office/powerpoint/2010/main" val="41538824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0723" name="Picture 2" descr="C:\comp_photo\feifei_slides\feifei_slide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/>
          <a:stretch/>
        </p:blipFill>
        <p:spPr bwMode="auto">
          <a:xfrm>
            <a:off x="1524000" y="9906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Box 3"/>
          <p:cNvSpPr txBox="1">
            <a:spLocks noChangeArrowheads="1"/>
          </p:cNvSpPr>
          <p:nvPr/>
        </p:nvSpPr>
        <p:spPr bwMode="auto">
          <a:xfrm>
            <a:off x="8534400" y="6477003"/>
            <a:ext cx="1905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200">
                <a:solidFill>
                  <a:srgbClr val="000000"/>
                </a:solidFill>
                <a:latin typeface="Gill Sans" charset="0"/>
              </a:rPr>
              <a:t>Slide credit Fei Fei Li</a:t>
            </a:r>
          </a:p>
        </p:txBody>
      </p:sp>
    </p:spTree>
    <p:extLst>
      <p:ext uri="{BB962C8B-B14F-4D97-AF65-F5344CB8AC3E}">
        <p14:creationId xmlns:p14="http://schemas.microsoft.com/office/powerpoint/2010/main" val="30723662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Hybrid Images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2057400" y="5791200"/>
            <a:ext cx="7772400" cy="914400"/>
          </a:xfrm>
        </p:spPr>
        <p:txBody>
          <a:bodyPr>
            <a:normAutofit fontScale="92500" lnSpcReduction="10000"/>
          </a:bodyPr>
          <a:lstStyle/>
          <a:p>
            <a:pPr algn="ctr">
              <a:buFont typeface="Arial" charset="0"/>
              <a:buChar char="•"/>
              <a:defRPr/>
            </a:pPr>
            <a:r>
              <a:rPr lang="en-US"/>
              <a:t>A. Oliva, A. Torralba, P.G. Schyns, </a:t>
            </a:r>
            <a:br>
              <a:rPr lang="en-US"/>
            </a:br>
            <a:r>
              <a:rPr lang="en-US">
                <a:hlinkClick r:id="rId3"/>
              </a:rPr>
              <a:t>“Hybrid Images,”</a:t>
            </a:r>
            <a:r>
              <a:rPr lang="en-US"/>
              <a:t> SIGGRAPH 2006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57391"/>
            <a:ext cx="89916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3756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Upcoming classes: two views of filtering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/>
              <a:t>Image filters in spatial domain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Filter is a mathematical operation of a grid of numbers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Smoothing, sharpening, measuring texture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/>
              <a:t>Image filters in the frequency domain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Filtering is a way to modify the frequencies of images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 err="1"/>
              <a:t>Denoising</a:t>
            </a:r>
            <a:r>
              <a:rPr lang="en-US" dirty="0"/>
              <a:t>, sampling, image compression</a:t>
            </a:r>
          </a:p>
        </p:txBody>
      </p:sp>
    </p:spTree>
    <p:extLst>
      <p:ext uri="{BB962C8B-B14F-4D97-AF65-F5344CB8AC3E}">
        <p14:creationId xmlns:p14="http://schemas.microsoft.com/office/powerpoint/2010/main" val="31524423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Image filtering (or convolution)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5410200"/>
          </a:xfrm>
        </p:spPr>
        <p:txBody>
          <a:bodyPr/>
          <a:lstStyle/>
          <a:p>
            <a:endParaRPr lang="en-US" altLang="en-US" sz="2800" dirty="0"/>
          </a:p>
          <a:p>
            <a:r>
              <a:rPr lang="en-US" altLang="en-US" sz="2800" dirty="0"/>
              <a:t>Image filtering: compute function of local neighborhood at each position</a:t>
            </a:r>
          </a:p>
          <a:p>
            <a:endParaRPr lang="en-US" altLang="en-US" sz="2800" dirty="0"/>
          </a:p>
          <a:p>
            <a:r>
              <a:rPr lang="en-US" altLang="en-US" sz="2800" dirty="0"/>
              <a:t>Really important!</a:t>
            </a:r>
          </a:p>
          <a:p>
            <a:pPr lvl="1"/>
            <a:r>
              <a:rPr lang="en-US" altLang="en-US" sz="2400" dirty="0"/>
              <a:t>Enhance images</a:t>
            </a:r>
          </a:p>
          <a:p>
            <a:pPr lvl="2"/>
            <a:r>
              <a:rPr lang="en-US" altLang="en-US" sz="2000" dirty="0" err="1"/>
              <a:t>Denoise</a:t>
            </a:r>
            <a:r>
              <a:rPr lang="en-US" altLang="en-US" sz="2000" dirty="0"/>
              <a:t>, resize, increase contrast, etc.</a:t>
            </a:r>
            <a:endParaRPr lang="en-US" altLang="en-US" sz="2800" dirty="0"/>
          </a:p>
          <a:p>
            <a:pPr lvl="1"/>
            <a:r>
              <a:rPr lang="en-US" altLang="en-US" sz="2400" dirty="0"/>
              <a:t>Extract information from images</a:t>
            </a:r>
          </a:p>
          <a:p>
            <a:pPr lvl="2"/>
            <a:r>
              <a:rPr lang="en-US" altLang="en-US" sz="2000" dirty="0"/>
              <a:t>Texture, edges, distinctive points, etc.</a:t>
            </a:r>
          </a:p>
          <a:p>
            <a:pPr lvl="1"/>
            <a:r>
              <a:rPr lang="en-US" altLang="en-US" sz="2400" dirty="0"/>
              <a:t>Detect patterns</a:t>
            </a:r>
          </a:p>
          <a:p>
            <a:pPr lvl="2"/>
            <a:r>
              <a:rPr lang="en-US" altLang="en-US" sz="2000" dirty="0"/>
              <a:t>Template matching</a:t>
            </a:r>
          </a:p>
          <a:p>
            <a:pPr lvl="1"/>
            <a:r>
              <a:rPr lang="en-US" altLang="en-US" dirty="0"/>
              <a:t>Deep Convolutional Networks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2800" dirty="0"/>
          </a:p>
          <a:p>
            <a:endParaRPr lang="en-US" altLang="en-US" sz="2800" dirty="0"/>
          </a:p>
          <a:p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01886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4"/>
          <p:cNvGrpSpPr>
            <a:grpSpLocks/>
          </p:cNvGrpSpPr>
          <p:nvPr/>
        </p:nvGrpSpPr>
        <p:grpSpPr bwMode="auto">
          <a:xfrm>
            <a:off x="7010400" y="2514600"/>
            <a:ext cx="2274888" cy="1803400"/>
            <a:chOff x="3799" y="2064"/>
            <a:chExt cx="1433" cy="1136"/>
          </a:xfrm>
        </p:grpSpPr>
        <p:grpSp>
          <p:nvGrpSpPr>
            <p:cNvPr id="34822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4824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25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26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27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28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29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30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31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32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33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34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35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36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37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38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39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40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4823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819" name="Text Box 24"/>
          <p:cNvSpPr txBox="1">
            <a:spLocks noChangeArrowheads="1"/>
          </p:cNvSpPr>
          <p:nvPr/>
        </p:nvSpPr>
        <p:spPr bwMode="auto">
          <a:xfrm>
            <a:off x="7543803" y="6400800"/>
            <a:ext cx="30194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prstClr val="black"/>
                </a:solidFill>
              </a:rPr>
              <a:t>Slide credit: David Lowe (UBC)</a:t>
            </a:r>
          </a:p>
        </p:txBody>
      </p:sp>
      <p:graphicFrame>
        <p:nvGraphicFramePr>
          <p:cNvPr id="34820" name="Object 26"/>
          <p:cNvGraphicFramePr>
            <a:graphicFrameLocks noChangeAspect="1"/>
          </p:cNvGraphicFramePr>
          <p:nvPr/>
        </p:nvGraphicFramePr>
        <p:xfrm>
          <a:off x="7913688" y="1752603"/>
          <a:ext cx="1020762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68140" imgH="203112" progId="Equation.3">
                  <p:embed/>
                </p:oleObj>
              </mc:Choice>
              <mc:Fallback>
                <p:oleObj name="Equation" r:id="rId4" imgW="368140" imgH="203112" progId="Equation.3">
                  <p:embed/>
                  <p:pic>
                    <p:nvPicPr>
                      <p:cNvPr id="3482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3688" y="1752603"/>
                        <a:ext cx="1020762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16"/>
          <p:cNvSpPr txBox="1">
            <a:spLocks noChangeArrowheads="1"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Example: box f</a:t>
            </a:r>
            <a:r>
              <a:rPr lang="en-US" sz="3600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ilter</a:t>
            </a:r>
            <a:endParaRPr lang="en-US" sz="36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515089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1123" name="Group 3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61247" name="Group 127"/>
          <p:cNvGraphicFramePr>
            <a:graphicFrameLocks noGrp="1"/>
          </p:cNvGraphicFramePr>
          <p:nvPr/>
        </p:nvGraphicFramePr>
        <p:xfrm>
          <a:off x="6248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61371" name="Rectangle 251"/>
          <p:cNvSpPr>
            <a:spLocks noChangeArrowheads="1"/>
          </p:cNvSpPr>
          <p:nvPr/>
        </p:nvSpPr>
        <p:spPr bwMode="auto">
          <a:xfrm>
            <a:off x="6629403" y="2590800"/>
            <a:ext cx="365125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261500" name="Group 380"/>
          <p:cNvGraphicFramePr>
            <a:graphicFrameLocks noGrp="1"/>
          </p:cNvGraphicFramePr>
          <p:nvPr/>
        </p:nvGraphicFramePr>
        <p:xfrm>
          <a:off x="2235200" y="2287591"/>
          <a:ext cx="3556000" cy="3471863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61495" name="Rectangle 375"/>
          <p:cNvSpPr>
            <a:spLocks noChangeArrowheads="1"/>
          </p:cNvSpPr>
          <p:nvPr/>
        </p:nvSpPr>
        <p:spPr bwMode="auto">
          <a:xfrm>
            <a:off x="2209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6213" name="Text Box 376"/>
          <p:cNvSpPr txBox="1">
            <a:spLocks noChangeArrowheads="1"/>
          </p:cNvSpPr>
          <p:nvPr/>
        </p:nvSpPr>
        <p:spPr bwMode="auto">
          <a:xfrm>
            <a:off x="9286878" y="6550028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prstClr val="black"/>
                </a:solidFill>
              </a:rPr>
              <a:t>Credit: S. Seitz</a:t>
            </a:r>
          </a:p>
        </p:txBody>
      </p:sp>
      <p:sp>
        <p:nvSpPr>
          <p:cNvPr id="261499" name="Rectangle 379"/>
          <p:cNvSpPr>
            <a:spLocks noChangeArrowheads="1"/>
          </p:cNvSpPr>
          <p:nvPr/>
        </p:nvSpPr>
        <p:spPr bwMode="auto">
          <a:xfrm>
            <a:off x="6705600" y="2667000"/>
            <a:ext cx="152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36215" name="Object 381"/>
          <p:cNvGraphicFramePr>
            <a:graphicFrameLocks noChangeAspect="1"/>
          </p:cNvGraphicFramePr>
          <p:nvPr/>
        </p:nvGraphicFramePr>
        <p:xfrm>
          <a:off x="3359153" y="5943603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70100" imgH="355600" progId="Equation.3">
                  <p:embed/>
                </p:oleObj>
              </mc:Choice>
              <mc:Fallback>
                <p:oleObj name="Equation" r:id="rId4" imgW="2070100" imgH="355600" progId="Equation.3">
                  <p:embed/>
                  <p:pic>
                    <p:nvPicPr>
                      <p:cNvPr id="36215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3" y="5943603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216" name="Object 3"/>
          <p:cNvGraphicFramePr>
            <a:graphicFrameLocks noChangeAspect="1"/>
          </p:cNvGraphicFramePr>
          <p:nvPr/>
        </p:nvGraphicFramePr>
        <p:xfrm>
          <a:off x="7232653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30057" imgH="203112" progId="Equation.3">
                  <p:embed/>
                </p:oleObj>
              </mc:Choice>
              <mc:Fallback>
                <p:oleObj name="Equation" r:id="rId6" imgW="330057" imgH="203112" progId="Equation.3">
                  <p:embed/>
                  <p:pic>
                    <p:nvPicPr>
                      <p:cNvPr id="3621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3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217" name="Object 4"/>
          <p:cNvGraphicFramePr>
            <a:graphicFrameLocks noChangeAspect="1"/>
          </p:cNvGraphicFramePr>
          <p:nvPr/>
        </p:nvGraphicFramePr>
        <p:xfrm>
          <a:off x="3117850" y="1295403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55292" imgH="203024" progId="Equation.3">
                  <p:embed/>
                </p:oleObj>
              </mc:Choice>
              <mc:Fallback>
                <p:oleObj name="Equation" r:id="rId8" imgW="355292" imgH="203024" progId="Equation.3">
                  <p:embed/>
                  <p:pic>
                    <p:nvPicPr>
                      <p:cNvPr id="3621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1295403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6"/>
          <p:cNvSpPr txBox="1">
            <a:spLocks noChangeArrowheads="1"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Image filtering</a:t>
            </a:r>
          </a:p>
        </p:txBody>
      </p:sp>
      <p:grpSp>
        <p:nvGrpSpPr>
          <p:cNvPr id="36219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8"/>
            <a:chOff x="3799" y="2064"/>
            <a:chExt cx="1433" cy="1136"/>
          </a:xfrm>
        </p:grpSpPr>
        <p:grpSp>
          <p:nvGrpSpPr>
            <p:cNvPr id="36221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6223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24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25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26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27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28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29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30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31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32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33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34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35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36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37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38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39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6222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6220" name="Object 26"/>
          <p:cNvGraphicFramePr>
            <a:graphicFrameLocks noChangeAspect="1"/>
          </p:cNvGraphicFramePr>
          <p:nvPr/>
        </p:nvGraphicFramePr>
        <p:xfrm>
          <a:off x="8001003" y="533403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68140" imgH="203112" progId="Equation.3">
                  <p:embed/>
                </p:oleObj>
              </mc:Choice>
              <mc:Fallback>
                <p:oleObj name="Equation" r:id="rId11" imgW="368140" imgH="203112" progId="Equation.3">
                  <p:embed/>
                  <p:pic>
                    <p:nvPicPr>
                      <p:cNvPr id="3622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3" y="533403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539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371" grpId="0" animBg="1"/>
      <p:bldP spid="261495" grpId="0" animBg="1"/>
      <p:bldP spid="26149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3171" name="Group 3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63295" name="Group 127"/>
          <p:cNvGraphicFramePr>
            <a:graphicFrameLocks noGrp="1"/>
          </p:cNvGraphicFramePr>
          <p:nvPr/>
        </p:nvGraphicFramePr>
        <p:xfrm>
          <a:off x="6248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7112" name="Rectangle 251"/>
          <p:cNvSpPr>
            <a:spLocks noChangeArrowheads="1"/>
          </p:cNvSpPr>
          <p:nvPr/>
        </p:nvSpPr>
        <p:spPr bwMode="auto">
          <a:xfrm>
            <a:off x="6934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263420" name="Group 252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7236" name="Rectangle 375"/>
          <p:cNvSpPr>
            <a:spLocks noChangeArrowheads="1"/>
          </p:cNvSpPr>
          <p:nvPr/>
        </p:nvSpPr>
        <p:spPr bwMode="auto">
          <a:xfrm>
            <a:off x="2590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37237" name="Object 381"/>
          <p:cNvGraphicFramePr>
            <a:graphicFrameLocks noChangeAspect="1"/>
          </p:cNvGraphicFramePr>
          <p:nvPr/>
        </p:nvGraphicFramePr>
        <p:xfrm>
          <a:off x="7232653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0057" imgH="203112" progId="Equation.3">
                  <p:embed/>
                </p:oleObj>
              </mc:Choice>
              <mc:Fallback>
                <p:oleObj name="Equation" r:id="rId4" imgW="330057" imgH="203112" progId="Equation.3">
                  <p:embed/>
                  <p:pic>
                    <p:nvPicPr>
                      <p:cNvPr id="37237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3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238" name="Object 3"/>
          <p:cNvGraphicFramePr>
            <a:graphicFrameLocks noChangeAspect="1"/>
          </p:cNvGraphicFramePr>
          <p:nvPr/>
        </p:nvGraphicFramePr>
        <p:xfrm>
          <a:off x="3117850" y="1295403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3723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1295403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239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Image filtering</a:t>
            </a:r>
          </a:p>
        </p:txBody>
      </p:sp>
      <p:grpSp>
        <p:nvGrpSpPr>
          <p:cNvPr id="37240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8"/>
            <a:chOff x="3799" y="2064"/>
            <a:chExt cx="1433" cy="1136"/>
          </a:xfrm>
        </p:grpSpPr>
        <p:grpSp>
          <p:nvGrpSpPr>
            <p:cNvPr id="37244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7246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47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48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49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50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51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52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53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54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55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56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57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58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59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60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61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62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7245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7241" name="Object 26"/>
          <p:cNvGraphicFramePr>
            <a:graphicFrameLocks noChangeAspect="1"/>
          </p:cNvGraphicFramePr>
          <p:nvPr/>
        </p:nvGraphicFramePr>
        <p:xfrm>
          <a:off x="8001003" y="533403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37241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3" y="533403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242" name="Text Box 376"/>
          <p:cNvSpPr txBox="1">
            <a:spLocks noChangeArrowheads="1"/>
          </p:cNvSpPr>
          <p:nvPr/>
        </p:nvSpPr>
        <p:spPr bwMode="auto">
          <a:xfrm>
            <a:off x="9286878" y="6550028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prstClr val="black"/>
                </a:solidFill>
              </a:rPr>
              <a:t>Credit: S. Seitz</a:t>
            </a:r>
          </a:p>
        </p:txBody>
      </p:sp>
      <p:graphicFrame>
        <p:nvGraphicFramePr>
          <p:cNvPr id="37243" name="Object 5"/>
          <p:cNvGraphicFramePr>
            <a:graphicFrameLocks noChangeAspect="1"/>
          </p:cNvGraphicFramePr>
          <p:nvPr/>
        </p:nvGraphicFramePr>
        <p:xfrm>
          <a:off x="3359153" y="5943603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70100" imgH="355600" progId="Equation.3">
                  <p:embed/>
                </p:oleObj>
              </mc:Choice>
              <mc:Fallback>
                <p:oleObj name="Equation" r:id="rId11" imgW="2070100" imgH="355600" progId="Equation.3">
                  <p:embed/>
                  <p:pic>
                    <p:nvPicPr>
                      <p:cNvPr id="3724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3" y="5943603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19968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5219" name="Group 3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65343" name="Group 127"/>
          <p:cNvGraphicFramePr>
            <a:graphicFrameLocks noGrp="1"/>
          </p:cNvGraphicFramePr>
          <p:nvPr/>
        </p:nvGraphicFramePr>
        <p:xfrm>
          <a:off x="6248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8136" name="Rectangle 251"/>
          <p:cNvSpPr>
            <a:spLocks noChangeArrowheads="1"/>
          </p:cNvSpPr>
          <p:nvPr/>
        </p:nvSpPr>
        <p:spPr bwMode="auto">
          <a:xfrm>
            <a:off x="7315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265468" name="Group 252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8260" name="Rectangle 375"/>
          <p:cNvSpPr>
            <a:spLocks noChangeArrowheads="1"/>
          </p:cNvSpPr>
          <p:nvPr/>
        </p:nvSpPr>
        <p:spPr bwMode="auto">
          <a:xfrm>
            <a:off x="2971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38261" name="Object 381"/>
          <p:cNvGraphicFramePr>
            <a:graphicFrameLocks noChangeAspect="1"/>
          </p:cNvGraphicFramePr>
          <p:nvPr/>
        </p:nvGraphicFramePr>
        <p:xfrm>
          <a:off x="7232653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0057" imgH="203112" progId="Equation.3">
                  <p:embed/>
                </p:oleObj>
              </mc:Choice>
              <mc:Fallback>
                <p:oleObj name="Equation" r:id="rId4" imgW="330057" imgH="203112" progId="Equation.3">
                  <p:embed/>
                  <p:pic>
                    <p:nvPicPr>
                      <p:cNvPr id="38261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3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262" name="Object 3"/>
          <p:cNvGraphicFramePr>
            <a:graphicFrameLocks noChangeAspect="1"/>
          </p:cNvGraphicFramePr>
          <p:nvPr/>
        </p:nvGraphicFramePr>
        <p:xfrm>
          <a:off x="3117850" y="1295403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3826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1295403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263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Image filtering</a:t>
            </a:r>
          </a:p>
        </p:txBody>
      </p:sp>
      <p:grpSp>
        <p:nvGrpSpPr>
          <p:cNvPr id="38264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8"/>
            <a:chOff x="3799" y="2064"/>
            <a:chExt cx="1433" cy="1136"/>
          </a:xfrm>
        </p:grpSpPr>
        <p:grpSp>
          <p:nvGrpSpPr>
            <p:cNvPr id="38268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8270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1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2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3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4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5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6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7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8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9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80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81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82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83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84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85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86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8269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8265" name="Object 26"/>
          <p:cNvGraphicFramePr>
            <a:graphicFrameLocks noChangeAspect="1"/>
          </p:cNvGraphicFramePr>
          <p:nvPr/>
        </p:nvGraphicFramePr>
        <p:xfrm>
          <a:off x="8001003" y="533403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38265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3" y="533403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266" name="Text Box 376"/>
          <p:cNvSpPr txBox="1">
            <a:spLocks noChangeArrowheads="1"/>
          </p:cNvSpPr>
          <p:nvPr/>
        </p:nvSpPr>
        <p:spPr bwMode="auto">
          <a:xfrm>
            <a:off x="9286878" y="6550028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prstClr val="black"/>
                </a:solidFill>
              </a:rPr>
              <a:t>Credit: S. Seitz</a:t>
            </a:r>
          </a:p>
        </p:txBody>
      </p:sp>
      <p:graphicFrame>
        <p:nvGraphicFramePr>
          <p:cNvPr id="38267" name="Object 5"/>
          <p:cNvGraphicFramePr>
            <a:graphicFrameLocks noChangeAspect="1"/>
          </p:cNvGraphicFramePr>
          <p:nvPr/>
        </p:nvGraphicFramePr>
        <p:xfrm>
          <a:off x="3359153" y="5943603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70100" imgH="355600" progId="Equation.3">
                  <p:embed/>
                </p:oleObj>
              </mc:Choice>
              <mc:Fallback>
                <p:oleObj name="Equation" r:id="rId11" imgW="2070100" imgH="355600" progId="Equation.3">
                  <p:embed/>
                  <p:pic>
                    <p:nvPicPr>
                      <p:cNvPr id="3826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3" y="5943603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9192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23657-E0DB-46FB-81B5-8AE2C5D7A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building, boat, outdoor&#10;&#10;Description automatically generated">
            <a:extLst>
              <a:ext uri="{FF2B5EF4-FFF2-40B4-BE49-F238E27FC236}">
                <a16:creationId xmlns:a16="http://schemas.microsoft.com/office/drawing/2014/main" id="{039CAF7A-65F9-46DB-95BB-19ECEB770A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28600"/>
            <a:ext cx="6934200" cy="498337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C9A772-867D-4D89-B049-93987F525069}"/>
              </a:ext>
            </a:extLst>
          </p:cNvPr>
          <p:cNvSpPr txBox="1"/>
          <p:nvPr/>
        </p:nvSpPr>
        <p:spPr>
          <a:xfrm>
            <a:off x="1828800" y="5429071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“Louis Daguerre—the inventor of daguerreotype—shot what is not only the world's oldest photograph of Paris, but also the first photo with humans. The 10-minute long exposure was taken in 1839 in Place de la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République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and it's just possible to make out two blurry figures in the left-hand corner.”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6C5EC3-461A-4A70-820B-E3C5EBE95376}"/>
              </a:ext>
            </a:extLst>
          </p:cNvPr>
          <p:cNvSpPr txBox="1"/>
          <p:nvPr/>
        </p:nvSpPr>
        <p:spPr>
          <a:xfrm>
            <a:off x="11125200" y="64008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Source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337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7267" name="Group 3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67391" name="Group 127"/>
          <p:cNvGraphicFramePr>
            <a:graphicFrameLocks noGrp="1"/>
          </p:cNvGraphicFramePr>
          <p:nvPr/>
        </p:nvGraphicFramePr>
        <p:xfrm>
          <a:off x="6248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9160" name="Rectangle 251"/>
          <p:cNvSpPr>
            <a:spLocks noChangeArrowheads="1"/>
          </p:cNvSpPr>
          <p:nvPr/>
        </p:nvSpPr>
        <p:spPr bwMode="auto">
          <a:xfrm>
            <a:off x="7696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267516" name="Group 252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9284" name="Rectangle 375"/>
          <p:cNvSpPr>
            <a:spLocks noChangeArrowheads="1"/>
          </p:cNvSpPr>
          <p:nvPr/>
        </p:nvSpPr>
        <p:spPr bwMode="auto">
          <a:xfrm>
            <a:off x="32766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39285" name="Object 381"/>
          <p:cNvGraphicFramePr>
            <a:graphicFrameLocks noChangeAspect="1"/>
          </p:cNvGraphicFramePr>
          <p:nvPr/>
        </p:nvGraphicFramePr>
        <p:xfrm>
          <a:off x="7232653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0057" imgH="203112" progId="Equation.3">
                  <p:embed/>
                </p:oleObj>
              </mc:Choice>
              <mc:Fallback>
                <p:oleObj name="Equation" r:id="rId4" imgW="330057" imgH="203112" progId="Equation.3">
                  <p:embed/>
                  <p:pic>
                    <p:nvPicPr>
                      <p:cNvPr id="39285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3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286" name="Object 3"/>
          <p:cNvGraphicFramePr>
            <a:graphicFrameLocks noChangeAspect="1"/>
          </p:cNvGraphicFramePr>
          <p:nvPr/>
        </p:nvGraphicFramePr>
        <p:xfrm>
          <a:off x="3117850" y="1295403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3928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1295403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287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Image filtering</a:t>
            </a:r>
          </a:p>
        </p:txBody>
      </p:sp>
      <p:grpSp>
        <p:nvGrpSpPr>
          <p:cNvPr id="39288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8"/>
            <a:chOff x="3799" y="2064"/>
            <a:chExt cx="1433" cy="1136"/>
          </a:xfrm>
        </p:grpSpPr>
        <p:grpSp>
          <p:nvGrpSpPr>
            <p:cNvPr id="39292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9294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295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296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297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298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299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300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301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302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303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304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305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306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307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308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309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310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9293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9289" name="Object 26"/>
          <p:cNvGraphicFramePr>
            <a:graphicFrameLocks noChangeAspect="1"/>
          </p:cNvGraphicFramePr>
          <p:nvPr/>
        </p:nvGraphicFramePr>
        <p:xfrm>
          <a:off x="8001003" y="533403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39289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3" y="533403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290" name="Text Box 376"/>
          <p:cNvSpPr txBox="1">
            <a:spLocks noChangeArrowheads="1"/>
          </p:cNvSpPr>
          <p:nvPr/>
        </p:nvSpPr>
        <p:spPr bwMode="auto">
          <a:xfrm>
            <a:off x="9286878" y="6550028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prstClr val="black"/>
                </a:solidFill>
              </a:rPr>
              <a:t>Credit: S. Seitz</a:t>
            </a:r>
          </a:p>
        </p:txBody>
      </p:sp>
      <p:graphicFrame>
        <p:nvGraphicFramePr>
          <p:cNvPr id="39291" name="Object 5"/>
          <p:cNvGraphicFramePr>
            <a:graphicFrameLocks noChangeAspect="1"/>
          </p:cNvGraphicFramePr>
          <p:nvPr/>
        </p:nvGraphicFramePr>
        <p:xfrm>
          <a:off x="3359153" y="5943603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70100" imgH="355600" progId="Equation.3">
                  <p:embed/>
                </p:oleObj>
              </mc:Choice>
              <mc:Fallback>
                <p:oleObj name="Equation" r:id="rId11" imgW="2070100" imgH="355600" progId="Equation.3">
                  <p:embed/>
                  <p:pic>
                    <p:nvPicPr>
                      <p:cNvPr id="3929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3" y="5943603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53330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9315" name="Group 3"/>
          <p:cNvGraphicFramePr>
            <a:graphicFrameLocks noGrp="1"/>
          </p:cNvGraphicFramePr>
          <p:nvPr/>
        </p:nvGraphicFramePr>
        <p:xfrm>
          <a:off x="6248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0061" name="Rectangle 127"/>
          <p:cNvSpPr>
            <a:spLocks noChangeArrowheads="1"/>
          </p:cNvSpPr>
          <p:nvPr/>
        </p:nvSpPr>
        <p:spPr bwMode="auto">
          <a:xfrm>
            <a:off x="80010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269440" name="Group 128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0185" name="Rectangle 252"/>
          <p:cNvSpPr>
            <a:spLocks noChangeArrowheads="1"/>
          </p:cNvSpPr>
          <p:nvPr/>
        </p:nvSpPr>
        <p:spPr bwMode="auto">
          <a:xfrm>
            <a:off x="36576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40186" name="Object 381"/>
          <p:cNvGraphicFramePr>
            <a:graphicFrameLocks noChangeAspect="1"/>
          </p:cNvGraphicFramePr>
          <p:nvPr/>
        </p:nvGraphicFramePr>
        <p:xfrm>
          <a:off x="7232653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0057" imgH="203112" progId="Equation.3">
                  <p:embed/>
                </p:oleObj>
              </mc:Choice>
              <mc:Fallback>
                <p:oleObj name="Equation" r:id="rId4" imgW="330057" imgH="203112" progId="Equation.3">
                  <p:embed/>
                  <p:pic>
                    <p:nvPicPr>
                      <p:cNvPr id="40186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3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187" name="Object 3"/>
          <p:cNvGraphicFramePr>
            <a:graphicFrameLocks noChangeAspect="1"/>
          </p:cNvGraphicFramePr>
          <p:nvPr/>
        </p:nvGraphicFramePr>
        <p:xfrm>
          <a:off x="3117850" y="1295403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4018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1295403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188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Image filtering</a:t>
            </a:r>
          </a:p>
        </p:txBody>
      </p:sp>
      <p:grpSp>
        <p:nvGrpSpPr>
          <p:cNvPr id="40189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8"/>
            <a:chOff x="3799" y="2064"/>
            <a:chExt cx="1433" cy="1136"/>
          </a:xfrm>
        </p:grpSpPr>
        <p:grpSp>
          <p:nvGrpSpPr>
            <p:cNvPr id="40193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40195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196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197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198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199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200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201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202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203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204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05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06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07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08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09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10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11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0194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0190" name="Object 26"/>
          <p:cNvGraphicFramePr>
            <a:graphicFrameLocks noChangeAspect="1"/>
          </p:cNvGraphicFramePr>
          <p:nvPr/>
        </p:nvGraphicFramePr>
        <p:xfrm>
          <a:off x="8001003" y="533403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4019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3" y="533403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191" name="Text Box 376"/>
          <p:cNvSpPr txBox="1">
            <a:spLocks noChangeArrowheads="1"/>
          </p:cNvSpPr>
          <p:nvPr/>
        </p:nvSpPr>
        <p:spPr bwMode="auto">
          <a:xfrm>
            <a:off x="9286878" y="6550028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prstClr val="black"/>
                </a:solidFill>
              </a:rPr>
              <a:t>Credit: S. Seitz</a:t>
            </a:r>
          </a:p>
        </p:txBody>
      </p:sp>
      <p:graphicFrame>
        <p:nvGraphicFramePr>
          <p:cNvPr id="40192" name="Object 5"/>
          <p:cNvGraphicFramePr>
            <a:graphicFrameLocks noChangeAspect="1"/>
          </p:cNvGraphicFramePr>
          <p:nvPr/>
        </p:nvGraphicFramePr>
        <p:xfrm>
          <a:off x="3359153" y="5943603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70100" imgH="355600" progId="Equation.3">
                  <p:embed/>
                </p:oleObj>
              </mc:Choice>
              <mc:Fallback>
                <p:oleObj name="Equation" r:id="rId11" imgW="2070100" imgH="355600" progId="Equation.3">
                  <p:embed/>
                  <p:pic>
                    <p:nvPicPr>
                      <p:cNvPr id="4019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3" y="5943603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40724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9315" name="Group 3"/>
          <p:cNvGraphicFramePr>
            <a:graphicFrameLocks noGrp="1"/>
          </p:cNvGraphicFramePr>
          <p:nvPr/>
        </p:nvGraphicFramePr>
        <p:xfrm>
          <a:off x="6248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1085" name="Rectangle 127"/>
          <p:cNvSpPr>
            <a:spLocks noChangeArrowheads="1"/>
          </p:cNvSpPr>
          <p:nvPr/>
        </p:nvSpPr>
        <p:spPr bwMode="auto">
          <a:xfrm>
            <a:off x="7696200" y="43434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269440" name="Group 128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1209" name="Rectangle 252"/>
          <p:cNvSpPr>
            <a:spLocks noChangeArrowheads="1"/>
          </p:cNvSpPr>
          <p:nvPr/>
        </p:nvSpPr>
        <p:spPr bwMode="auto">
          <a:xfrm>
            <a:off x="3336925" y="40259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41210" name="Object 381"/>
          <p:cNvGraphicFramePr>
            <a:graphicFrameLocks noChangeAspect="1"/>
          </p:cNvGraphicFramePr>
          <p:nvPr/>
        </p:nvGraphicFramePr>
        <p:xfrm>
          <a:off x="7232653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0057" imgH="203112" progId="Equation.3">
                  <p:embed/>
                </p:oleObj>
              </mc:Choice>
              <mc:Fallback>
                <p:oleObj name="Equation" r:id="rId4" imgW="330057" imgH="203112" progId="Equation.3">
                  <p:embed/>
                  <p:pic>
                    <p:nvPicPr>
                      <p:cNvPr id="4121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3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211" name="Object 3"/>
          <p:cNvGraphicFramePr>
            <a:graphicFrameLocks noChangeAspect="1"/>
          </p:cNvGraphicFramePr>
          <p:nvPr/>
        </p:nvGraphicFramePr>
        <p:xfrm>
          <a:off x="3117850" y="1295403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4121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1295403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12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Image filtering</a:t>
            </a:r>
          </a:p>
        </p:txBody>
      </p:sp>
      <p:grpSp>
        <p:nvGrpSpPr>
          <p:cNvPr id="41213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8"/>
            <a:chOff x="3799" y="2064"/>
            <a:chExt cx="1433" cy="1136"/>
          </a:xfrm>
        </p:grpSpPr>
        <p:grpSp>
          <p:nvGrpSpPr>
            <p:cNvPr id="41218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41220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1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2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3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4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5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6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7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8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9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30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31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32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33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34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35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36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1219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1214" name="Object 26"/>
          <p:cNvGraphicFramePr>
            <a:graphicFrameLocks noChangeAspect="1"/>
          </p:cNvGraphicFramePr>
          <p:nvPr/>
        </p:nvGraphicFramePr>
        <p:xfrm>
          <a:off x="8001003" y="533403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41214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3" y="533403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15" name="Text Box 376"/>
          <p:cNvSpPr txBox="1">
            <a:spLocks noChangeArrowheads="1"/>
          </p:cNvSpPr>
          <p:nvPr/>
        </p:nvSpPr>
        <p:spPr bwMode="auto">
          <a:xfrm>
            <a:off x="9286878" y="6550028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prstClr val="black"/>
                </a:solidFill>
              </a:rPr>
              <a:t>Credit: S. Seitz</a:t>
            </a:r>
          </a:p>
        </p:txBody>
      </p:sp>
      <p:sp>
        <p:nvSpPr>
          <p:cNvPr id="41216" name="TextBox 31"/>
          <p:cNvSpPr txBox="1">
            <a:spLocks noChangeArrowheads="1"/>
          </p:cNvSpPr>
          <p:nvPr/>
        </p:nvSpPr>
        <p:spPr bwMode="auto">
          <a:xfrm>
            <a:off x="7740650" y="4351341"/>
            <a:ext cx="325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prstClr val="black"/>
                </a:solidFill>
              </a:rPr>
              <a:t>?</a:t>
            </a:r>
          </a:p>
        </p:txBody>
      </p:sp>
      <p:graphicFrame>
        <p:nvGraphicFramePr>
          <p:cNvPr id="41217" name="Object 5"/>
          <p:cNvGraphicFramePr>
            <a:graphicFrameLocks noChangeAspect="1"/>
          </p:cNvGraphicFramePr>
          <p:nvPr/>
        </p:nvGraphicFramePr>
        <p:xfrm>
          <a:off x="3359153" y="5943603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70100" imgH="355600" progId="Equation.3">
                  <p:embed/>
                </p:oleObj>
              </mc:Choice>
              <mc:Fallback>
                <p:oleObj name="Equation" r:id="rId11" imgW="2070100" imgH="355600" progId="Equation.3">
                  <p:embed/>
                  <p:pic>
                    <p:nvPicPr>
                      <p:cNvPr id="4121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3" y="5943603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35794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9315" name="Group 3"/>
          <p:cNvGraphicFramePr>
            <a:graphicFrameLocks noGrp="1"/>
          </p:cNvGraphicFramePr>
          <p:nvPr/>
        </p:nvGraphicFramePr>
        <p:xfrm>
          <a:off x="6248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2109" name="Rectangle 127"/>
          <p:cNvSpPr>
            <a:spLocks noChangeArrowheads="1"/>
          </p:cNvSpPr>
          <p:nvPr/>
        </p:nvSpPr>
        <p:spPr bwMode="auto">
          <a:xfrm>
            <a:off x="8382000" y="36576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269440" name="Group 128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2233" name="Rectangle 252"/>
          <p:cNvSpPr>
            <a:spLocks noChangeArrowheads="1"/>
          </p:cNvSpPr>
          <p:nvPr/>
        </p:nvSpPr>
        <p:spPr bwMode="auto">
          <a:xfrm>
            <a:off x="4038600" y="33528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42234" name="Object 381"/>
          <p:cNvGraphicFramePr>
            <a:graphicFrameLocks noChangeAspect="1"/>
          </p:cNvGraphicFramePr>
          <p:nvPr/>
        </p:nvGraphicFramePr>
        <p:xfrm>
          <a:off x="7232653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0057" imgH="203112" progId="Equation.3">
                  <p:embed/>
                </p:oleObj>
              </mc:Choice>
              <mc:Fallback>
                <p:oleObj name="Equation" r:id="rId4" imgW="330057" imgH="203112" progId="Equation.3">
                  <p:embed/>
                  <p:pic>
                    <p:nvPicPr>
                      <p:cNvPr id="42234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3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235" name="Object 3"/>
          <p:cNvGraphicFramePr>
            <a:graphicFrameLocks noChangeAspect="1"/>
          </p:cNvGraphicFramePr>
          <p:nvPr/>
        </p:nvGraphicFramePr>
        <p:xfrm>
          <a:off x="3117850" y="1295403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4223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1295403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236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Image filtering</a:t>
            </a:r>
          </a:p>
        </p:txBody>
      </p:sp>
      <p:grpSp>
        <p:nvGrpSpPr>
          <p:cNvPr id="42237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8"/>
            <a:chOff x="3799" y="2064"/>
            <a:chExt cx="1433" cy="1136"/>
          </a:xfrm>
        </p:grpSpPr>
        <p:grpSp>
          <p:nvGrpSpPr>
            <p:cNvPr id="42242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42244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45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46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47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48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49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50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51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52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53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54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55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56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57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58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59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60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2243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2238" name="Object 26"/>
          <p:cNvGraphicFramePr>
            <a:graphicFrameLocks noChangeAspect="1"/>
          </p:cNvGraphicFramePr>
          <p:nvPr/>
        </p:nvGraphicFramePr>
        <p:xfrm>
          <a:off x="8001003" y="533403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42238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3" y="533403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239" name="Text Box 376"/>
          <p:cNvSpPr txBox="1">
            <a:spLocks noChangeArrowheads="1"/>
          </p:cNvSpPr>
          <p:nvPr/>
        </p:nvSpPr>
        <p:spPr bwMode="auto">
          <a:xfrm>
            <a:off x="9286878" y="6550028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prstClr val="black"/>
                </a:solidFill>
              </a:rPr>
              <a:t>Credit: S. Seitz</a:t>
            </a:r>
          </a:p>
        </p:txBody>
      </p:sp>
      <p:sp>
        <p:nvSpPr>
          <p:cNvPr id="42240" name="TextBox 31"/>
          <p:cNvSpPr txBox="1">
            <a:spLocks noChangeArrowheads="1"/>
          </p:cNvSpPr>
          <p:nvPr/>
        </p:nvSpPr>
        <p:spPr bwMode="auto">
          <a:xfrm>
            <a:off x="8382000" y="3657600"/>
            <a:ext cx="325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prstClr val="black"/>
                </a:solidFill>
              </a:rPr>
              <a:t>?</a:t>
            </a:r>
          </a:p>
        </p:txBody>
      </p:sp>
      <p:graphicFrame>
        <p:nvGraphicFramePr>
          <p:cNvPr id="42241" name="Object 5"/>
          <p:cNvGraphicFramePr>
            <a:graphicFrameLocks noChangeAspect="1"/>
          </p:cNvGraphicFramePr>
          <p:nvPr/>
        </p:nvGraphicFramePr>
        <p:xfrm>
          <a:off x="3359153" y="5943603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70100" imgH="355600" progId="Equation.3">
                  <p:embed/>
                </p:oleObj>
              </mc:Choice>
              <mc:Fallback>
                <p:oleObj name="Equation" r:id="rId11" imgW="2070100" imgH="355600" progId="Equation.3">
                  <p:embed/>
                  <p:pic>
                    <p:nvPicPr>
                      <p:cNvPr id="4224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3" y="5943603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99643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1363" name="Group 3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71488" name="Group 128"/>
          <p:cNvGraphicFramePr>
            <a:graphicFrameLocks noGrp="1"/>
          </p:cNvGraphicFramePr>
          <p:nvPr>
            <p:ph idx="1"/>
          </p:nvPr>
        </p:nvGraphicFramePr>
        <p:xfrm>
          <a:off x="6248400" y="2286000"/>
          <a:ext cx="3581400" cy="3429000"/>
        </p:xfrm>
        <a:graphic>
          <a:graphicData uri="http://schemas.openxmlformats.org/drawingml/2006/table">
            <a:tbl>
              <a:tblPr/>
              <a:tblGrid>
                <a:gridCol w="357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3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03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71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71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03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036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718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43256" name="Object 381"/>
          <p:cNvGraphicFramePr>
            <a:graphicFrameLocks noChangeAspect="1"/>
          </p:cNvGraphicFramePr>
          <p:nvPr/>
        </p:nvGraphicFramePr>
        <p:xfrm>
          <a:off x="7232653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0057" imgH="203112" progId="Equation.3">
                  <p:embed/>
                </p:oleObj>
              </mc:Choice>
              <mc:Fallback>
                <p:oleObj name="Equation" r:id="rId4" imgW="330057" imgH="203112" progId="Equation.3">
                  <p:embed/>
                  <p:pic>
                    <p:nvPicPr>
                      <p:cNvPr id="43256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3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257" name="Object 3"/>
          <p:cNvGraphicFramePr>
            <a:graphicFrameLocks noChangeAspect="1"/>
          </p:cNvGraphicFramePr>
          <p:nvPr/>
        </p:nvGraphicFramePr>
        <p:xfrm>
          <a:off x="3117850" y="1295403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4325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1295403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258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Image filtering</a:t>
            </a:r>
          </a:p>
        </p:txBody>
      </p:sp>
      <p:grpSp>
        <p:nvGrpSpPr>
          <p:cNvPr id="43259" name="Group 4"/>
          <p:cNvGrpSpPr>
            <a:grpSpLocks/>
          </p:cNvGrpSpPr>
          <p:nvPr/>
        </p:nvGrpSpPr>
        <p:grpSpPr bwMode="auto">
          <a:xfrm>
            <a:off x="8001000" y="304800"/>
            <a:ext cx="685800" cy="584200"/>
            <a:chOff x="3799" y="2064"/>
            <a:chExt cx="1433" cy="1136"/>
          </a:xfrm>
        </p:grpSpPr>
        <p:grpSp>
          <p:nvGrpSpPr>
            <p:cNvPr id="43263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43265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66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67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68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69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70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71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72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73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74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75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76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77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78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79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80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81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3264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3260" name="Object 26"/>
          <p:cNvGraphicFramePr>
            <a:graphicFrameLocks noChangeAspect="1"/>
          </p:cNvGraphicFramePr>
          <p:nvPr/>
        </p:nvGraphicFramePr>
        <p:xfrm>
          <a:off x="6846888" y="228603"/>
          <a:ext cx="1020762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4326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6888" y="228603"/>
                        <a:ext cx="1020762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261" name="Text Box 376"/>
          <p:cNvSpPr txBox="1">
            <a:spLocks noChangeArrowheads="1"/>
          </p:cNvSpPr>
          <p:nvPr/>
        </p:nvSpPr>
        <p:spPr bwMode="auto">
          <a:xfrm>
            <a:off x="9286878" y="6550028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prstClr val="black"/>
                </a:solidFill>
              </a:rPr>
              <a:t>Credit: S. Seitz</a:t>
            </a:r>
          </a:p>
        </p:txBody>
      </p:sp>
      <p:graphicFrame>
        <p:nvGraphicFramePr>
          <p:cNvPr id="43262" name="Object 5"/>
          <p:cNvGraphicFramePr>
            <a:graphicFrameLocks noChangeAspect="1"/>
          </p:cNvGraphicFramePr>
          <p:nvPr/>
        </p:nvGraphicFramePr>
        <p:xfrm>
          <a:off x="3359153" y="5943603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70100" imgH="355600" progId="Equation.3">
                  <p:embed/>
                </p:oleObj>
              </mc:Choice>
              <mc:Fallback>
                <p:oleObj name="Equation" r:id="rId11" imgW="2070100" imgH="355600" progId="Equation.3">
                  <p:embed/>
                  <p:pic>
                    <p:nvPicPr>
                      <p:cNvPr id="4326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3" y="5943603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4948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2057400" y="1981200"/>
            <a:ext cx="4191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>
                <a:solidFill>
                  <a:prstClr val="black"/>
                </a:solidFill>
              </a:rPr>
              <a:t>What does it do?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400">
                <a:solidFill>
                  <a:prstClr val="black"/>
                </a:solidFill>
              </a:rPr>
              <a:t>Replaces each pixel with an average of its neighborhood</a:t>
            </a:r>
            <a:endParaRPr lang="en-US" altLang="en-US" sz="2000">
              <a:solidFill>
                <a:prstClr val="black"/>
              </a:solidFill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 sz="2000">
              <a:solidFill>
                <a:prstClr val="black"/>
              </a:solidFill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400">
                <a:solidFill>
                  <a:prstClr val="black"/>
                </a:solidFill>
              </a:rPr>
              <a:t>Achieve smoothing effect (remove sharp features)</a:t>
            </a:r>
          </a:p>
        </p:txBody>
      </p:sp>
      <p:grpSp>
        <p:nvGrpSpPr>
          <p:cNvPr id="44035" name="Group 4"/>
          <p:cNvGrpSpPr>
            <a:grpSpLocks/>
          </p:cNvGrpSpPr>
          <p:nvPr/>
        </p:nvGrpSpPr>
        <p:grpSpPr bwMode="auto">
          <a:xfrm>
            <a:off x="7010400" y="2514600"/>
            <a:ext cx="2274888" cy="1803400"/>
            <a:chOff x="3799" y="2064"/>
            <a:chExt cx="1433" cy="1136"/>
          </a:xfrm>
        </p:grpSpPr>
        <p:grpSp>
          <p:nvGrpSpPr>
            <p:cNvPr id="44039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44041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42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43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44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45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46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47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48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49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50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51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52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53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54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55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56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57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4040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36" name="Text Box 24"/>
          <p:cNvSpPr txBox="1">
            <a:spLocks noChangeArrowheads="1"/>
          </p:cNvSpPr>
          <p:nvPr/>
        </p:nvSpPr>
        <p:spPr bwMode="auto">
          <a:xfrm>
            <a:off x="7543803" y="6400800"/>
            <a:ext cx="30194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prstClr val="black"/>
                </a:solidFill>
              </a:rPr>
              <a:t>Slide credit: David Lowe (UBC)</a:t>
            </a:r>
          </a:p>
        </p:txBody>
      </p:sp>
      <p:graphicFrame>
        <p:nvGraphicFramePr>
          <p:cNvPr id="44037" name="Object 25"/>
          <p:cNvGraphicFramePr>
            <a:graphicFrameLocks noChangeAspect="1"/>
          </p:cNvGraphicFramePr>
          <p:nvPr/>
        </p:nvGraphicFramePr>
        <p:xfrm>
          <a:off x="7913688" y="1752603"/>
          <a:ext cx="1020762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68140" imgH="203112" progId="Equation.3">
                  <p:embed/>
                </p:oleObj>
              </mc:Choice>
              <mc:Fallback>
                <p:oleObj name="Equation" r:id="rId4" imgW="368140" imgH="203112" progId="Equation.3">
                  <p:embed/>
                  <p:pic>
                    <p:nvPicPr>
                      <p:cNvPr id="44037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3688" y="1752603"/>
                        <a:ext cx="1020762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16"/>
          <p:cNvSpPr txBox="1">
            <a:spLocks noChangeArrowheads="1"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Box Filter</a:t>
            </a:r>
          </a:p>
        </p:txBody>
      </p:sp>
    </p:spTree>
    <p:extLst>
      <p:ext uri="{BB962C8B-B14F-4D97-AF65-F5344CB8AC3E}">
        <p14:creationId xmlns:p14="http://schemas.microsoft.com/office/powerpoint/2010/main" val="13693432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9050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Smoothing with box filter</a:t>
            </a:r>
          </a:p>
        </p:txBody>
      </p:sp>
    </p:spTree>
    <p:extLst>
      <p:ext uri="{BB962C8B-B14F-4D97-AF65-F5344CB8AC3E}">
        <p14:creationId xmlns:p14="http://schemas.microsoft.com/office/powerpoint/2010/main" val="33191063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One more on board…</a:t>
            </a:r>
          </a:p>
        </p:txBody>
      </p:sp>
    </p:spTree>
    <p:extLst>
      <p:ext uri="{BB962C8B-B14F-4D97-AF65-F5344CB8AC3E}">
        <p14:creationId xmlns:p14="http://schemas.microsoft.com/office/powerpoint/2010/main" val="1464225180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Practice with linear filters</a:t>
            </a:r>
          </a:p>
        </p:txBody>
      </p:sp>
      <p:grpSp>
        <p:nvGrpSpPr>
          <p:cNvPr id="47107" name="Group 3"/>
          <p:cNvGrpSpPr>
            <a:grpSpLocks/>
          </p:cNvGrpSpPr>
          <p:nvPr/>
        </p:nvGrpSpPr>
        <p:grpSpPr bwMode="auto">
          <a:xfrm>
            <a:off x="5410200" y="2971800"/>
            <a:ext cx="1225550" cy="1295400"/>
            <a:chOff x="144" y="144"/>
            <a:chExt cx="1152" cy="1136"/>
          </a:xfrm>
        </p:grpSpPr>
        <p:sp>
          <p:nvSpPr>
            <p:cNvPr id="47112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7113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7114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7115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7116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47117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7118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7119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7120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7121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22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23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24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25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26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27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28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7108" name="Text Box 22"/>
          <p:cNvSpPr txBox="1">
            <a:spLocks noChangeArrowheads="1"/>
          </p:cNvSpPr>
          <p:nvPr/>
        </p:nvSpPr>
        <p:spPr bwMode="auto">
          <a:xfrm>
            <a:off x="2651128" y="4689475"/>
            <a:ext cx="954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Original</a:t>
            </a:r>
          </a:p>
        </p:txBody>
      </p:sp>
      <p:sp>
        <p:nvSpPr>
          <p:cNvPr id="47109" name="Text Box 23"/>
          <p:cNvSpPr txBox="1">
            <a:spLocks noChangeArrowheads="1"/>
          </p:cNvSpPr>
          <p:nvPr/>
        </p:nvSpPr>
        <p:spPr bwMode="auto">
          <a:xfrm>
            <a:off x="8382000" y="2971803"/>
            <a:ext cx="5651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>
                <a:solidFill>
                  <a:prstClr val="black"/>
                </a:solidFill>
                <a:latin typeface="Times" panose="02020603050405020304" pitchFamily="18" charset="0"/>
              </a:rPr>
              <a:t>?</a:t>
            </a:r>
          </a:p>
        </p:txBody>
      </p:sp>
      <p:pic>
        <p:nvPicPr>
          <p:cNvPr id="47110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3" y="2667003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1" name="Text Box 25"/>
          <p:cNvSpPr txBox="1">
            <a:spLocks noChangeArrowheads="1"/>
          </p:cNvSpPr>
          <p:nvPr/>
        </p:nvSpPr>
        <p:spPr bwMode="auto">
          <a:xfrm>
            <a:off x="8991603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black"/>
                </a:solidFill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155938697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Practice with linear filters</a:t>
            </a:r>
          </a:p>
        </p:txBody>
      </p:sp>
      <p:grpSp>
        <p:nvGrpSpPr>
          <p:cNvPr id="48131" name="Group 3"/>
          <p:cNvGrpSpPr>
            <a:grpSpLocks/>
          </p:cNvGrpSpPr>
          <p:nvPr/>
        </p:nvGrpSpPr>
        <p:grpSpPr bwMode="auto">
          <a:xfrm>
            <a:off x="5410200" y="2971800"/>
            <a:ext cx="1225550" cy="1295400"/>
            <a:chOff x="144" y="144"/>
            <a:chExt cx="1152" cy="1136"/>
          </a:xfrm>
        </p:grpSpPr>
        <p:sp>
          <p:nvSpPr>
            <p:cNvPr id="48137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8138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8139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8140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8141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48142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8143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8144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8145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8146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47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48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49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50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51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52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53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8132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3" y="2667003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3" name="Text Box 23"/>
          <p:cNvSpPr txBox="1">
            <a:spLocks noChangeArrowheads="1"/>
          </p:cNvSpPr>
          <p:nvPr/>
        </p:nvSpPr>
        <p:spPr bwMode="auto">
          <a:xfrm>
            <a:off x="2651128" y="4689475"/>
            <a:ext cx="954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Original</a:t>
            </a:r>
          </a:p>
        </p:txBody>
      </p:sp>
      <p:sp>
        <p:nvSpPr>
          <p:cNvPr id="48134" name="Text Box 24"/>
          <p:cNvSpPr txBox="1">
            <a:spLocks noChangeArrowheads="1"/>
          </p:cNvSpPr>
          <p:nvPr/>
        </p:nvSpPr>
        <p:spPr bwMode="auto">
          <a:xfrm>
            <a:off x="7848600" y="4724403"/>
            <a:ext cx="2133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Filtered </a:t>
            </a:r>
          </a:p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(no change)</a:t>
            </a:r>
          </a:p>
        </p:txBody>
      </p:sp>
      <p:pic>
        <p:nvPicPr>
          <p:cNvPr id="48135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3" y="2667003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6" name="Text Box 26"/>
          <p:cNvSpPr txBox="1">
            <a:spLocks noChangeArrowheads="1"/>
          </p:cNvSpPr>
          <p:nvPr/>
        </p:nvSpPr>
        <p:spPr bwMode="auto">
          <a:xfrm>
            <a:off x="8991603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black"/>
                </a:solidFill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2874351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533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874094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Practice with linear filters</a:t>
            </a:r>
          </a:p>
        </p:txBody>
      </p:sp>
      <p:grpSp>
        <p:nvGrpSpPr>
          <p:cNvPr id="49155" name="Group 3"/>
          <p:cNvGrpSpPr>
            <a:grpSpLocks/>
          </p:cNvGrpSpPr>
          <p:nvPr/>
        </p:nvGrpSpPr>
        <p:grpSpPr bwMode="auto">
          <a:xfrm>
            <a:off x="5410200" y="2971800"/>
            <a:ext cx="1225550" cy="1295400"/>
            <a:chOff x="144" y="144"/>
            <a:chExt cx="1152" cy="1136"/>
          </a:xfrm>
        </p:grpSpPr>
        <p:sp>
          <p:nvSpPr>
            <p:cNvPr id="49160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9161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9162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9163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49164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9165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9166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9167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9168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9169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70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71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72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73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74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75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76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9156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3" y="2667003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7" name="Text Box 22"/>
          <p:cNvSpPr txBox="1">
            <a:spLocks noChangeArrowheads="1"/>
          </p:cNvSpPr>
          <p:nvPr/>
        </p:nvSpPr>
        <p:spPr bwMode="auto">
          <a:xfrm>
            <a:off x="2651128" y="4689475"/>
            <a:ext cx="954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Original</a:t>
            </a:r>
          </a:p>
        </p:txBody>
      </p:sp>
      <p:sp>
        <p:nvSpPr>
          <p:cNvPr id="49158" name="Text Box 23"/>
          <p:cNvSpPr txBox="1">
            <a:spLocks noChangeArrowheads="1"/>
          </p:cNvSpPr>
          <p:nvPr/>
        </p:nvSpPr>
        <p:spPr bwMode="auto">
          <a:xfrm>
            <a:off x="8382000" y="2971803"/>
            <a:ext cx="5651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>
                <a:solidFill>
                  <a:prstClr val="black"/>
                </a:solidFill>
                <a:latin typeface="Times" panose="02020603050405020304" pitchFamily="18" charset="0"/>
              </a:rPr>
              <a:t>?</a:t>
            </a:r>
          </a:p>
        </p:txBody>
      </p:sp>
      <p:sp>
        <p:nvSpPr>
          <p:cNvPr id="49159" name="Text Box 24"/>
          <p:cNvSpPr txBox="1">
            <a:spLocks noChangeArrowheads="1"/>
          </p:cNvSpPr>
          <p:nvPr/>
        </p:nvSpPr>
        <p:spPr bwMode="auto">
          <a:xfrm>
            <a:off x="8991603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black"/>
                </a:solidFill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15892713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Practice with linear filters</a:t>
            </a:r>
          </a:p>
        </p:txBody>
      </p:sp>
      <p:grpSp>
        <p:nvGrpSpPr>
          <p:cNvPr id="50179" name="Group 3"/>
          <p:cNvGrpSpPr>
            <a:grpSpLocks/>
          </p:cNvGrpSpPr>
          <p:nvPr/>
        </p:nvGrpSpPr>
        <p:grpSpPr bwMode="auto">
          <a:xfrm>
            <a:off x="5410200" y="2971800"/>
            <a:ext cx="1225550" cy="1295400"/>
            <a:chOff x="144" y="144"/>
            <a:chExt cx="1152" cy="1136"/>
          </a:xfrm>
        </p:grpSpPr>
        <p:sp>
          <p:nvSpPr>
            <p:cNvPr id="50186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0187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0188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0189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0190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0191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0192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0193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0194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0195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96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97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98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99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00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01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02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0180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3" y="2667003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1" name="Text Box 22"/>
          <p:cNvSpPr txBox="1">
            <a:spLocks noChangeArrowheads="1"/>
          </p:cNvSpPr>
          <p:nvPr/>
        </p:nvSpPr>
        <p:spPr bwMode="auto">
          <a:xfrm>
            <a:off x="2651128" y="4689475"/>
            <a:ext cx="954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Original</a:t>
            </a:r>
          </a:p>
        </p:txBody>
      </p:sp>
      <p:pic>
        <p:nvPicPr>
          <p:cNvPr id="50182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/>
          <a:stretch>
            <a:fillRect/>
          </a:stretch>
        </p:blipFill>
        <p:spPr bwMode="auto">
          <a:xfrm>
            <a:off x="8001000" y="2667003"/>
            <a:ext cx="18288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Rectangle 24"/>
          <p:cNvSpPr>
            <a:spLocks noChangeArrowheads="1"/>
          </p:cNvSpPr>
          <p:nvPr/>
        </p:nvSpPr>
        <p:spPr bwMode="auto">
          <a:xfrm>
            <a:off x="8001000" y="2667000"/>
            <a:ext cx="1905000" cy="1828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0184" name="Text Box 25"/>
          <p:cNvSpPr txBox="1">
            <a:spLocks noChangeArrowheads="1"/>
          </p:cNvSpPr>
          <p:nvPr/>
        </p:nvSpPr>
        <p:spPr bwMode="auto">
          <a:xfrm>
            <a:off x="8077200" y="4724403"/>
            <a:ext cx="1217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Shifted left</a:t>
            </a:r>
          </a:p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By 1 pixel</a:t>
            </a:r>
          </a:p>
        </p:txBody>
      </p:sp>
      <p:sp>
        <p:nvSpPr>
          <p:cNvPr id="50185" name="Text Box 26"/>
          <p:cNvSpPr txBox="1">
            <a:spLocks noChangeArrowheads="1"/>
          </p:cNvSpPr>
          <p:nvPr/>
        </p:nvSpPr>
        <p:spPr bwMode="auto">
          <a:xfrm>
            <a:off x="8991603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black"/>
                </a:solidFill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37673986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Practice with linear filters</a:t>
            </a: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3" y="2590803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2193928" y="4613275"/>
            <a:ext cx="954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Original</a:t>
            </a:r>
          </a:p>
        </p:txBody>
      </p:sp>
      <p:grpSp>
        <p:nvGrpSpPr>
          <p:cNvPr id="51205" name="Group 5"/>
          <p:cNvGrpSpPr>
            <a:grpSpLocks/>
          </p:cNvGrpSpPr>
          <p:nvPr/>
        </p:nvGrpSpPr>
        <p:grpSpPr bwMode="auto">
          <a:xfrm>
            <a:off x="6477000" y="2895600"/>
            <a:ext cx="1371600" cy="1066800"/>
            <a:chOff x="3799" y="2064"/>
            <a:chExt cx="1433" cy="1136"/>
          </a:xfrm>
        </p:grpSpPr>
        <p:grpSp>
          <p:nvGrpSpPr>
            <p:cNvPr id="51228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51230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1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2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3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4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5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6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7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8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9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40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41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42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43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44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45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46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1229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206" name="Group 25"/>
          <p:cNvGrpSpPr>
            <a:grpSpLocks/>
          </p:cNvGrpSpPr>
          <p:nvPr/>
        </p:nvGrpSpPr>
        <p:grpSpPr bwMode="auto">
          <a:xfrm>
            <a:off x="4495800" y="2895600"/>
            <a:ext cx="1149350" cy="1066800"/>
            <a:chOff x="144" y="144"/>
            <a:chExt cx="1152" cy="1136"/>
          </a:xfrm>
        </p:grpSpPr>
        <p:sp>
          <p:nvSpPr>
            <p:cNvPr id="51211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1212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1213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1214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1215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51216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1217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1218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1219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1220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21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22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23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24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25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26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27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207" name="Text Box 43"/>
          <p:cNvSpPr txBox="1">
            <a:spLocks noChangeArrowheads="1"/>
          </p:cNvSpPr>
          <p:nvPr/>
        </p:nvSpPr>
        <p:spPr bwMode="auto">
          <a:xfrm>
            <a:off x="5867400" y="2819403"/>
            <a:ext cx="4381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>
                <a:solidFill>
                  <a:prstClr val="black"/>
                </a:solidFill>
                <a:latin typeface="Times" panose="02020603050405020304" pitchFamily="18" charset="0"/>
              </a:rPr>
              <a:t>-</a:t>
            </a:r>
          </a:p>
        </p:txBody>
      </p:sp>
      <p:sp>
        <p:nvSpPr>
          <p:cNvPr id="51208" name="Text Box 44"/>
          <p:cNvSpPr txBox="1">
            <a:spLocks noChangeArrowheads="1"/>
          </p:cNvSpPr>
          <p:nvPr/>
        </p:nvSpPr>
        <p:spPr bwMode="auto">
          <a:xfrm>
            <a:off x="8991600" y="2895603"/>
            <a:ext cx="5651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>
                <a:solidFill>
                  <a:prstClr val="black"/>
                </a:solidFill>
                <a:latin typeface="Times" panose="02020603050405020304" pitchFamily="18" charset="0"/>
              </a:rPr>
              <a:t>?</a:t>
            </a:r>
          </a:p>
        </p:txBody>
      </p:sp>
      <p:sp>
        <p:nvSpPr>
          <p:cNvPr id="51209" name="Text Box 45"/>
          <p:cNvSpPr txBox="1">
            <a:spLocks noChangeArrowheads="1"/>
          </p:cNvSpPr>
          <p:nvPr/>
        </p:nvSpPr>
        <p:spPr bwMode="auto">
          <a:xfrm>
            <a:off x="4419600" y="4343400"/>
            <a:ext cx="3657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(Note that filter sums to 1)</a:t>
            </a:r>
          </a:p>
        </p:txBody>
      </p:sp>
      <p:sp>
        <p:nvSpPr>
          <p:cNvPr id="51210" name="Text Box 46"/>
          <p:cNvSpPr txBox="1">
            <a:spLocks noChangeArrowheads="1"/>
          </p:cNvSpPr>
          <p:nvPr/>
        </p:nvSpPr>
        <p:spPr bwMode="auto">
          <a:xfrm>
            <a:off x="8991603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black"/>
                </a:solidFill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29559203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Practice with linear filters</a:t>
            </a: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3" y="2590803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2193928" y="4613275"/>
            <a:ext cx="954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Original</a:t>
            </a:r>
          </a:p>
        </p:txBody>
      </p:sp>
      <p:grpSp>
        <p:nvGrpSpPr>
          <p:cNvPr id="52229" name="Group 5"/>
          <p:cNvGrpSpPr>
            <a:grpSpLocks/>
          </p:cNvGrpSpPr>
          <p:nvPr/>
        </p:nvGrpSpPr>
        <p:grpSpPr bwMode="auto">
          <a:xfrm>
            <a:off x="6477000" y="2895600"/>
            <a:ext cx="1371600" cy="1066800"/>
            <a:chOff x="3799" y="2064"/>
            <a:chExt cx="1433" cy="1136"/>
          </a:xfrm>
        </p:grpSpPr>
        <p:grpSp>
          <p:nvGrpSpPr>
            <p:cNvPr id="52252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52254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55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56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57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58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59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60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61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62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63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64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65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66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67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68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69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70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2253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30" name="Group 25"/>
          <p:cNvGrpSpPr>
            <a:grpSpLocks/>
          </p:cNvGrpSpPr>
          <p:nvPr/>
        </p:nvGrpSpPr>
        <p:grpSpPr bwMode="auto">
          <a:xfrm>
            <a:off x="4495800" y="2895600"/>
            <a:ext cx="1149350" cy="1066800"/>
            <a:chOff x="144" y="144"/>
            <a:chExt cx="1152" cy="1136"/>
          </a:xfrm>
        </p:grpSpPr>
        <p:sp>
          <p:nvSpPr>
            <p:cNvPr id="52235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2236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2237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2238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2239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52240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2241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2242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2243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2244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45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46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47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48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49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50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51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231" name="Text Box 43"/>
          <p:cNvSpPr txBox="1">
            <a:spLocks noChangeArrowheads="1"/>
          </p:cNvSpPr>
          <p:nvPr/>
        </p:nvSpPr>
        <p:spPr bwMode="auto">
          <a:xfrm>
            <a:off x="5867400" y="2819403"/>
            <a:ext cx="4381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>
                <a:solidFill>
                  <a:prstClr val="black"/>
                </a:solidFill>
                <a:latin typeface="Times" panose="02020603050405020304" pitchFamily="18" charset="0"/>
              </a:rPr>
              <a:t>-</a:t>
            </a:r>
          </a:p>
        </p:txBody>
      </p:sp>
      <p:sp>
        <p:nvSpPr>
          <p:cNvPr id="52232" name="Text Box 44"/>
          <p:cNvSpPr txBox="1">
            <a:spLocks noChangeArrowheads="1"/>
          </p:cNvSpPr>
          <p:nvPr/>
        </p:nvSpPr>
        <p:spPr bwMode="auto">
          <a:xfrm>
            <a:off x="5943600" y="4724400"/>
            <a:ext cx="4419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prstClr val="black"/>
                </a:solidFill>
              </a:rPr>
              <a:t>Sharpening filter</a:t>
            </a:r>
          </a:p>
          <a:p>
            <a:pPr lvl="1" eaLnBrk="1" hangingPunct="1">
              <a:buFontTx/>
              <a:buChar char="-"/>
            </a:pPr>
            <a:r>
              <a:rPr lang="en-US" altLang="en-US">
                <a:solidFill>
                  <a:prstClr val="black"/>
                </a:solidFill>
              </a:rPr>
              <a:t> Accentuates differences with local average</a:t>
            </a:r>
          </a:p>
        </p:txBody>
      </p:sp>
      <p:pic>
        <p:nvPicPr>
          <p:cNvPr id="52233" name="Picture 4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3" y="2514603"/>
            <a:ext cx="187642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4" name="Text Box 46"/>
          <p:cNvSpPr txBox="1">
            <a:spLocks noChangeArrowheads="1"/>
          </p:cNvSpPr>
          <p:nvPr/>
        </p:nvSpPr>
        <p:spPr bwMode="auto">
          <a:xfrm>
            <a:off x="8991603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black"/>
                </a:solidFill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39759969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3"/>
          <a:stretch>
            <a:fillRect/>
          </a:stretch>
        </p:blipFill>
        <p:spPr bwMode="auto">
          <a:xfrm>
            <a:off x="2286003" y="1676400"/>
            <a:ext cx="7586663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Sharpening</a:t>
            </a:r>
          </a:p>
        </p:txBody>
      </p:sp>
      <p:sp>
        <p:nvSpPr>
          <p:cNvPr id="53252" name="Text Box 5"/>
          <p:cNvSpPr txBox="1">
            <a:spLocks noChangeArrowheads="1"/>
          </p:cNvSpPr>
          <p:nvPr/>
        </p:nvSpPr>
        <p:spPr bwMode="auto">
          <a:xfrm>
            <a:off x="8991603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black"/>
                </a:solidFill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162518975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Other filters</a:t>
            </a:r>
          </a:p>
        </p:txBody>
      </p:sp>
      <p:grpSp>
        <p:nvGrpSpPr>
          <p:cNvPr id="54275" name="Group 5"/>
          <p:cNvGrpSpPr>
            <a:grpSpLocks noChangeAspect="1"/>
          </p:cNvGrpSpPr>
          <p:nvPr/>
        </p:nvGrpSpPr>
        <p:grpSpPr bwMode="auto">
          <a:xfrm>
            <a:off x="5410200" y="3200400"/>
            <a:ext cx="1390650" cy="1371600"/>
            <a:chOff x="144" y="144"/>
            <a:chExt cx="1152" cy="1136"/>
          </a:xfrm>
        </p:grpSpPr>
        <p:sp>
          <p:nvSpPr>
            <p:cNvPr id="54280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54281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4282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4283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-2</a:t>
              </a:r>
            </a:p>
          </p:txBody>
        </p:sp>
        <p:sp>
          <p:nvSpPr>
            <p:cNvPr id="54284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4285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54286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54287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4288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4289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0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1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2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3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4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5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6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4276" name="Picture 4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5" descr="C:\Documents and Settings\Derek Hoiem\My Documents\Classes\Spring10 - Computer Vision\figs\einstein_sobel_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8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8001003" y="6019803"/>
            <a:ext cx="2009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prstClr val="black"/>
                </a:solidFill>
              </a:rPr>
              <a:t>Vertical Edge</a:t>
            </a:r>
          </a:p>
          <a:p>
            <a:pPr algn="ctr" eaLnBrk="1" hangingPunct="1"/>
            <a:r>
              <a:rPr lang="en-US" altLang="en-US" sz="2000">
                <a:solidFill>
                  <a:prstClr val="black"/>
                </a:solidFill>
              </a:rPr>
              <a:t>(absolute value)</a:t>
            </a: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5702300" y="4648200"/>
            <a:ext cx="774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</a:rPr>
              <a:t>Sobel</a:t>
            </a:r>
          </a:p>
        </p:txBody>
      </p:sp>
    </p:spTree>
    <p:extLst>
      <p:ext uri="{BB962C8B-B14F-4D97-AF65-F5344CB8AC3E}">
        <p14:creationId xmlns:p14="http://schemas.microsoft.com/office/powerpoint/2010/main" val="369595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Other filters</a:t>
            </a:r>
          </a:p>
        </p:txBody>
      </p:sp>
      <p:grpSp>
        <p:nvGrpSpPr>
          <p:cNvPr id="55299" name="Group 5"/>
          <p:cNvGrpSpPr>
            <a:grpSpLocks noChangeAspect="1"/>
          </p:cNvGrpSpPr>
          <p:nvPr/>
        </p:nvGrpSpPr>
        <p:grpSpPr bwMode="auto">
          <a:xfrm>
            <a:off x="5410200" y="3211513"/>
            <a:ext cx="1390650" cy="1371600"/>
            <a:chOff x="144" y="144"/>
            <a:chExt cx="1152" cy="1136"/>
          </a:xfrm>
        </p:grpSpPr>
        <p:sp>
          <p:nvSpPr>
            <p:cNvPr id="55304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55305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-2</a:t>
              </a:r>
            </a:p>
          </p:txBody>
        </p:sp>
        <p:sp>
          <p:nvSpPr>
            <p:cNvPr id="55306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55307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5308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5309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5310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5311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55312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5313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4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5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6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7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8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9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20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8001003" y="6019803"/>
            <a:ext cx="2009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prstClr val="black"/>
                </a:solidFill>
              </a:rPr>
              <a:t>Horizontal Edge</a:t>
            </a:r>
          </a:p>
          <a:p>
            <a:pPr algn="ctr" eaLnBrk="1" hangingPunct="1"/>
            <a:r>
              <a:rPr lang="en-US" altLang="en-US" sz="2000">
                <a:solidFill>
                  <a:prstClr val="black"/>
                </a:solidFill>
              </a:rPr>
              <a:t>(absolute value)</a:t>
            </a:r>
          </a:p>
        </p:txBody>
      </p:sp>
      <p:pic>
        <p:nvPicPr>
          <p:cNvPr id="55301" name="Picture 4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87" name="Picture 3" descr="C:\Documents and Settings\Derek Hoiem\My Documents\Classes\Spring10 - Computer Vision\figs\einstein_sobel_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8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5702300" y="4659316"/>
            <a:ext cx="774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</a:rPr>
              <a:t>Sobel</a:t>
            </a:r>
          </a:p>
        </p:txBody>
      </p:sp>
    </p:spTree>
    <p:extLst>
      <p:ext uri="{BB962C8B-B14F-4D97-AF65-F5344CB8AC3E}">
        <p14:creationId xmlns:p14="http://schemas.microsoft.com/office/powerpoint/2010/main" val="336858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49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Next class: Light and Color and</a:t>
            </a:r>
            <a:br>
              <a:rPr lang="en-US" altLang="en-US" dirty="0"/>
            </a:br>
            <a:r>
              <a:rPr lang="en-US" altLang="en-US" dirty="0"/>
              <a:t>                    Thinking in Frequency</a:t>
            </a:r>
          </a:p>
        </p:txBody>
      </p:sp>
      <p:sp>
        <p:nvSpPr>
          <p:cNvPr id="788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78852" name="Picture 6" descr="http://www.cs.brown.edu/courses/csci1950-g/results/final/spotaszn/images/dal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819400"/>
            <a:ext cx="1384300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247933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81000"/>
            <a:ext cx="42672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Great history lesson on the chemistry and engineering challenges of early photography from the “Technology Connections” YouTube channel.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609600"/>
            <a:ext cx="6225392" cy="5022467"/>
          </a:xfrm>
          <a:prstGeom prst="rect">
            <a:avLst/>
          </a:prstGeom>
        </p:spPr>
      </p:pic>
      <p:sp>
        <p:nvSpPr>
          <p:cNvPr id="5" name="Rectangle 4">
            <a:hlinkClick r:id="rId3"/>
          </p:cNvPr>
          <p:cNvSpPr/>
          <p:nvPr/>
        </p:nvSpPr>
        <p:spPr>
          <a:xfrm>
            <a:off x="1043792" y="6096000"/>
            <a:ext cx="1043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https://www.youtube.com/watch?v=wbbH77rYaa8&amp;list=PLv0jwu7G_DFV6yW240e6CbiwCLaZ0Z6PV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727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Projective Geometry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What is lost?</a:t>
            </a:r>
          </a:p>
          <a:p>
            <a:pPr eaLnBrk="1" hangingPunct="1"/>
            <a:r>
              <a:rPr lang="en-US"/>
              <a:t>Length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3276603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rot="16200000" flipH="1">
            <a:off x="5729288" y="5424488"/>
            <a:ext cx="304800" cy="304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096000" y="5791200"/>
            <a:ext cx="1219200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5" name="TextBox 10"/>
          <p:cNvSpPr txBox="1">
            <a:spLocks noChangeArrowheads="1"/>
          </p:cNvSpPr>
          <p:nvPr/>
        </p:nvSpPr>
        <p:spPr bwMode="auto">
          <a:xfrm>
            <a:off x="6096003" y="5257800"/>
            <a:ext cx="1719263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Which is closer?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2933701" y="3848103"/>
            <a:ext cx="2057400" cy="31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4763294" y="3923506"/>
            <a:ext cx="2057400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8" name="TextBox 14"/>
          <p:cNvSpPr txBox="1">
            <a:spLocks noChangeArrowheads="1"/>
          </p:cNvSpPr>
          <p:nvPr/>
        </p:nvSpPr>
        <p:spPr bwMode="auto">
          <a:xfrm>
            <a:off x="4038603" y="3200400"/>
            <a:ext cx="1503363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Who is taller?</a:t>
            </a:r>
          </a:p>
        </p:txBody>
      </p:sp>
    </p:spTree>
    <p:extLst>
      <p:ext uri="{BB962C8B-B14F-4D97-AF65-F5344CB8AC3E}">
        <p14:creationId xmlns:p14="http://schemas.microsoft.com/office/powerpoint/2010/main" val="34532361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z \\ w&#10;\end{array}&#10;\right]&#10;\Rightarrow&#10;(x/w,y/w, z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65.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,z) \Rightarrow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22545</TotalTime>
  <Words>3234</Words>
  <Application>Microsoft Office PowerPoint</Application>
  <PresentationFormat>Widescreen</PresentationFormat>
  <Paragraphs>1915</Paragraphs>
  <Slides>77</Slides>
  <Notes>31</Notes>
  <HiddenSlides>10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77</vt:i4>
      </vt:variant>
    </vt:vector>
  </HeadingPairs>
  <TitlesOfParts>
    <vt:vector size="95" baseType="lpstr">
      <vt:lpstr>Arial</vt:lpstr>
      <vt:lpstr>Calibri</vt:lpstr>
      <vt:lpstr>Comic Sans MS</vt:lpstr>
      <vt:lpstr>Futura Bk BT</vt:lpstr>
      <vt:lpstr>Gill Sans</vt:lpstr>
      <vt:lpstr>Helvetica</vt:lpstr>
      <vt:lpstr>Palatino Linotype</vt:lpstr>
      <vt:lpstr>Symbol</vt:lpstr>
      <vt:lpstr>Tahoma</vt:lpstr>
      <vt:lpstr>Times</vt:lpstr>
      <vt:lpstr>Times New Roman</vt:lpstr>
      <vt:lpstr>Wingdings</vt:lpstr>
      <vt:lpstr>Office Theme</vt:lpstr>
      <vt:lpstr>6_Office Theme</vt:lpstr>
      <vt:lpstr>1_Office Theme</vt:lpstr>
      <vt:lpstr>1_Blank Presentation</vt:lpstr>
      <vt:lpstr>Photo Editor Photo</vt:lpstr>
      <vt:lpstr>Equation</vt:lpstr>
      <vt:lpstr>Welcome back!</vt:lpstr>
      <vt:lpstr>PowerPoint Presentation</vt:lpstr>
      <vt:lpstr>PowerPoint Presentation</vt:lpstr>
      <vt:lpstr>Camera Obscura used for Tracing</vt:lpstr>
      <vt:lpstr>First Photograph</vt:lpstr>
      <vt:lpstr>PowerPoint Presentation</vt:lpstr>
      <vt:lpstr>PowerPoint Presentation</vt:lpstr>
      <vt:lpstr>PowerPoint Presentation</vt:lpstr>
      <vt:lpstr>Projective Geometry</vt:lpstr>
      <vt:lpstr>Length and area are not preserved</vt:lpstr>
      <vt:lpstr>Projective Geometry</vt:lpstr>
      <vt:lpstr>Projective Geometry</vt:lpstr>
      <vt:lpstr>Vanishing points and lines</vt:lpstr>
      <vt:lpstr>Vanishing points and lines</vt:lpstr>
      <vt:lpstr>Vanishing points and lines</vt:lpstr>
      <vt:lpstr>Projection: world coordinatesimage coordinates</vt:lpstr>
      <vt:lpstr>Projection: world coordinatesimage coordinates</vt:lpstr>
      <vt:lpstr>Interlude: why does this matter?</vt:lpstr>
      <vt:lpstr>Relating multiple views</vt:lpstr>
      <vt:lpstr>PowerPoint Presentation</vt:lpstr>
      <vt:lpstr>Projection: world coordinatesimage coordinates</vt:lpstr>
      <vt:lpstr>Homogeneous coordinates</vt:lpstr>
      <vt:lpstr>Homogeneous coordinates</vt:lpstr>
      <vt:lpstr>Basic geometry in homogeneous coordinates</vt:lpstr>
      <vt:lpstr>Another problem solved by homogeneous coordinates</vt:lpstr>
      <vt:lpstr>PowerPoint Presentation</vt:lpstr>
      <vt:lpstr>PowerPoint Presentation</vt:lpstr>
      <vt:lpstr>PowerPoint Presentation</vt:lpstr>
      <vt:lpstr>Pinhole Camera Model</vt:lpstr>
      <vt:lpstr>PowerPoint Presentation</vt:lpstr>
      <vt:lpstr>PowerPoint Presentation</vt:lpstr>
      <vt:lpstr>Remove assumption: known optical center</vt:lpstr>
      <vt:lpstr>Remove assumption: square pixels</vt:lpstr>
      <vt:lpstr>Remove assumption: non-skewed pixels</vt:lpstr>
      <vt:lpstr>Oriented and Translated Camera</vt:lpstr>
      <vt:lpstr>Allow camera translation</vt:lpstr>
      <vt:lpstr>3D Rotation of Points</vt:lpstr>
      <vt:lpstr>Allow camera rotation</vt:lpstr>
      <vt:lpstr>Degrees of freedom</vt:lpstr>
      <vt:lpstr>Vanishing Point = Projection from Infinity</vt:lpstr>
      <vt:lpstr>Orthographic Projection</vt:lpstr>
      <vt:lpstr>Scaled Orthographic Projection</vt:lpstr>
      <vt:lpstr>Field of View (Zoom, focal length)</vt:lpstr>
      <vt:lpstr>PowerPoint Presentation</vt:lpstr>
      <vt:lpstr>Beyond Pinholes: Radial Distortion</vt:lpstr>
      <vt:lpstr>Things to remember</vt:lpstr>
      <vt:lpstr>Reminder: read your book</vt:lpstr>
      <vt:lpstr>Image Filtering</vt:lpstr>
      <vt:lpstr>PowerPoint Presentation</vt:lpstr>
      <vt:lpstr>PowerPoint Presentation</vt:lpstr>
      <vt:lpstr>PowerPoint Presentation</vt:lpstr>
      <vt:lpstr>PowerPoint Presentation</vt:lpstr>
      <vt:lpstr>Hybrid Images</vt:lpstr>
      <vt:lpstr>Upcoming classes: two views of filtering</vt:lpstr>
      <vt:lpstr>Image filtering (or convolution)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One more on board…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Sharpening</vt:lpstr>
      <vt:lpstr>Other filters</vt:lpstr>
      <vt:lpstr>Other filters</vt:lpstr>
      <vt:lpstr>Next class: Light and Color and                     Thinking in Frequency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Hays, James H</cp:lastModifiedBy>
  <cp:revision>146</cp:revision>
  <dcterms:created xsi:type="dcterms:W3CDTF">2009-12-16T02:55:56Z</dcterms:created>
  <dcterms:modified xsi:type="dcterms:W3CDTF">2024-08-22T17:36:23Z</dcterms:modified>
</cp:coreProperties>
</file>