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0" r:id="rId2"/>
    <p:sldMasterId id="2147483723" r:id="rId3"/>
  </p:sldMasterIdLst>
  <p:notesMasterIdLst>
    <p:notesMasterId r:id="rId58"/>
  </p:notesMasterIdLst>
  <p:sldIdLst>
    <p:sldId id="642" r:id="rId4"/>
    <p:sldId id="643" r:id="rId5"/>
    <p:sldId id="582" r:id="rId6"/>
    <p:sldId id="583" r:id="rId7"/>
    <p:sldId id="584" r:id="rId8"/>
    <p:sldId id="585" r:id="rId9"/>
    <p:sldId id="708" r:id="rId10"/>
    <p:sldId id="709" r:id="rId11"/>
    <p:sldId id="711" r:id="rId12"/>
    <p:sldId id="698" r:id="rId13"/>
    <p:sldId id="699" r:id="rId14"/>
    <p:sldId id="700" r:id="rId15"/>
    <p:sldId id="701" r:id="rId16"/>
    <p:sldId id="702" r:id="rId17"/>
    <p:sldId id="703" r:id="rId18"/>
    <p:sldId id="704" r:id="rId19"/>
    <p:sldId id="705" r:id="rId20"/>
    <p:sldId id="706" r:id="rId21"/>
    <p:sldId id="707" r:id="rId22"/>
    <p:sldId id="590" r:id="rId23"/>
    <p:sldId id="712" r:id="rId24"/>
    <p:sldId id="713" r:id="rId25"/>
    <p:sldId id="591" r:id="rId26"/>
    <p:sldId id="592" r:id="rId27"/>
    <p:sldId id="593" r:id="rId28"/>
    <p:sldId id="594" r:id="rId29"/>
    <p:sldId id="576" r:id="rId30"/>
    <p:sldId id="595" r:id="rId31"/>
    <p:sldId id="596" r:id="rId32"/>
    <p:sldId id="601" r:id="rId33"/>
    <p:sldId id="603" r:id="rId34"/>
    <p:sldId id="655" r:id="rId35"/>
    <p:sldId id="662" r:id="rId36"/>
    <p:sldId id="663" r:id="rId37"/>
    <p:sldId id="664" r:id="rId38"/>
    <p:sldId id="665" r:id="rId39"/>
    <p:sldId id="670" r:id="rId40"/>
    <p:sldId id="666" r:id="rId41"/>
    <p:sldId id="667" r:id="rId42"/>
    <p:sldId id="668" r:id="rId43"/>
    <p:sldId id="604" r:id="rId44"/>
    <p:sldId id="605" r:id="rId45"/>
    <p:sldId id="606" r:id="rId46"/>
    <p:sldId id="607" r:id="rId47"/>
    <p:sldId id="608" r:id="rId48"/>
    <p:sldId id="609" r:id="rId49"/>
    <p:sldId id="610" r:id="rId50"/>
    <p:sldId id="611" r:id="rId51"/>
    <p:sldId id="612" r:id="rId52"/>
    <p:sldId id="613" r:id="rId53"/>
    <p:sldId id="614" r:id="rId54"/>
    <p:sldId id="615" r:id="rId55"/>
    <p:sldId id="616" r:id="rId56"/>
    <p:sldId id="617" r:id="rId5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84895" autoAdjust="0"/>
  </p:normalViewPr>
  <p:slideViewPr>
    <p:cSldViewPr>
      <p:cViewPr varScale="1">
        <p:scale>
          <a:sx n="115" d="100"/>
          <a:sy n="115" d="100"/>
        </p:scale>
        <p:origin x="1018" y="55"/>
      </p:cViewPr>
      <p:guideLst>
        <p:guide orient="horz" pos="2160"/>
        <p:guide pos="3840"/>
      </p:guideLst>
    </p:cSldViewPr>
  </p:slideViewPr>
  <p:outlineViewPr>
    <p:cViewPr>
      <p:scale>
        <a:sx n="33" d="100"/>
        <a:sy n="33" d="100"/>
      </p:scale>
      <p:origin x="0" y="12933"/>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_rels/viewProps.xml.rels><?xml version="1.0" encoding="UTF-8" standalone="yes"?>
<Relationships xmlns="http://schemas.openxmlformats.org/package/2006/relationships"><Relationship Id="rId1" Type="http://schemas.openxmlformats.org/officeDocument/2006/relationships/slide" Target="slides/slide2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87195DA-C8D4-4D1F-AF20-C12BB6DD0220}" type="datetimeFigureOut">
              <a:rPr lang="en-US"/>
              <a:pPr>
                <a:defRPr/>
              </a:pPr>
              <a:t>8/27/2024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EBB0408-F7D0-4348-886E-24DD55A4A6FC}" type="slidenum">
              <a:rPr lang="en-US"/>
              <a:pPr>
                <a:defRPr/>
              </a:pPr>
              <a:t>‹#›</a:t>
            </a:fld>
            <a:endParaRPr lang="en-US"/>
          </a:p>
        </p:txBody>
      </p:sp>
    </p:spTree>
    <p:extLst>
      <p:ext uri="{BB962C8B-B14F-4D97-AF65-F5344CB8AC3E}">
        <p14:creationId xmlns:p14="http://schemas.microsoft.com/office/powerpoint/2010/main" val="35161451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F55BE4-7FA0-42EB-853C-1FBF3E22D63A}" type="slidenum">
              <a:rPr lang="en-US" altLang="en-US" smtClean="0">
                <a:solidFill>
                  <a:srgbClr val="000000"/>
                </a:solidFill>
              </a:rPr>
              <a:pPr>
                <a:spcBef>
                  <a:spcPct val="0"/>
                </a:spcBef>
              </a:pPr>
              <a:t>2</a:t>
            </a:fld>
            <a:endParaRPr lang="en-US" altLang="en-US">
              <a:solidFill>
                <a:srgbClr val="000000"/>
              </a:solidFill>
            </a:endParaRPr>
          </a:p>
        </p:txBody>
      </p:sp>
    </p:spTree>
    <p:extLst>
      <p:ext uri="{BB962C8B-B14F-4D97-AF65-F5344CB8AC3E}">
        <p14:creationId xmlns:p14="http://schemas.microsoft.com/office/powerpoint/2010/main" val="3194370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87A8045-DC80-473A-9CFD-17DF1168E73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05475" name="Rectangle 2"/>
          <p:cNvSpPr>
            <a:spLocks noGrp="1" noRot="1" noChangeAspect="1" noChangeArrowheads="1" noTextEdi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248847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3246015-C3DA-4058-A31E-EE8FBFEAF23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0649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en-US"/>
          </a:p>
        </p:txBody>
      </p:sp>
    </p:spTree>
    <p:extLst>
      <p:ext uri="{BB962C8B-B14F-4D97-AF65-F5344CB8AC3E}">
        <p14:creationId xmlns:p14="http://schemas.microsoft.com/office/powerpoint/2010/main" val="2213915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58C5D3-4E1C-425C-8B76-D149936DFB09}" type="slidenum">
              <a:rPr lang="en-US" altLang="en-US" smtClean="0">
                <a:solidFill>
                  <a:srgbClr val="000000"/>
                </a:solidFill>
              </a:rPr>
              <a:pPr>
                <a:spcBef>
                  <a:spcPct val="0"/>
                </a:spcBef>
              </a:pPr>
              <a:t>20</a:t>
            </a:fld>
            <a:endParaRPr lang="en-US" altLang="en-US">
              <a:solidFill>
                <a:srgbClr val="000000"/>
              </a:solidFill>
            </a:endParaRPr>
          </a:p>
        </p:txBody>
      </p:sp>
    </p:spTree>
    <p:extLst>
      <p:ext uri="{BB962C8B-B14F-4D97-AF65-F5344CB8AC3E}">
        <p14:creationId xmlns:p14="http://schemas.microsoft.com/office/powerpoint/2010/main" val="4285654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15173F-758C-49F9-862D-A81654BC5B13}" type="slidenum">
              <a:rPr lang="en-US" altLang="en-US">
                <a:solidFill>
                  <a:prstClr val="black"/>
                </a:solidFill>
                <a:latin typeface="Gill Sans" charset="0"/>
              </a:rPr>
              <a:pPr eaLnBrk="1" hangingPunct="1"/>
              <a:t>23</a:t>
            </a:fld>
            <a:endParaRPr lang="en-US" altLang="en-US">
              <a:solidFill>
                <a:prstClr val="black"/>
              </a:solidFill>
              <a:latin typeface="Gill Sans" charset="0"/>
            </a:endParaRPr>
          </a:p>
        </p:txBody>
      </p:sp>
      <p:sp>
        <p:nvSpPr>
          <p:cNvPr id="109571" name="Rectangle 2"/>
          <p:cNvSpPr>
            <a:spLocks noGrp="1" noRot="1" noChangeAspect="1" noChangeArrowheads="1" noTextEdit="1"/>
          </p:cNvSpPr>
          <p:nvPr>
            <p:ph type="sldImg"/>
          </p:nvPr>
        </p:nvSpPr>
        <p:spPr bwMode="auto">
          <a:xfrm>
            <a:off x="331788" y="673100"/>
            <a:ext cx="614045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xfrm>
            <a:off x="896938" y="4351338"/>
            <a:ext cx="5083175" cy="413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93" tIns="44946" rIns="89893" bIns="44946" numCol="1" anchor="t" anchorCtr="0" compatLnSpc="1">
            <a:prstTxWarp prst="textNoShape">
              <a:avLst/>
            </a:prstTxWarp>
          </a:bodyPr>
          <a:lstStyle/>
          <a:p>
            <a:pPr eaLnBrk="1" hangingPunct="1"/>
            <a:r>
              <a:rPr lang="en-US" altLang="en-US"/>
              <a:t>Better at salt’n’pepper noise</a:t>
            </a:r>
          </a:p>
          <a:p>
            <a:pPr eaLnBrk="1" hangingPunct="1"/>
            <a:r>
              <a:rPr lang="en-US" altLang="en-US"/>
              <a:t>Not convolution: try a region with 1’s and a 2, and then 1’s and a 3</a:t>
            </a:r>
          </a:p>
        </p:txBody>
      </p:sp>
    </p:spTree>
    <p:extLst>
      <p:ext uri="{BB962C8B-B14F-4D97-AF65-F5344CB8AC3E}">
        <p14:creationId xmlns:p14="http://schemas.microsoft.com/office/powerpoint/2010/main" val="695189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A70F9E-42EB-46E2-A995-AD88C61CD3B9}" type="slidenum">
              <a:rPr lang="en-US" altLang="en-US">
                <a:solidFill>
                  <a:prstClr val="black"/>
                </a:solidFill>
                <a:latin typeface="Gill Sans" charset="0"/>
              </a:rPr>
              <a:pPr eaLnBrk="1" hangingPunct="1"/>
              <a:t>24</a:t>
            </a:fld>
            <a:endParaRPr lang="en-US" altLang="en-US">
              <a:solidFill>
                <a:prstClr val="black"/>
              </a:solidFill>
              <a:latin typeface="Gill Sans" charset="0"/>
            </a:endParaRPr>
          </a:p>
        </p:txBody>
      </p:sp>
      <p:sp>
        <p:nvSpPr>
          <p:cNvPr id="110595" name="Rectangle 2"/>
          <p:cNvSpPr>
            <a:spLocks noGrp="1" noRot="1" noChangeAspect="1" noChangeArrowheads="1" noTextEdit="1"/>
          </p:cNvSpPr>
          <p:nvPr>
            <p:ph type="sldImg"/>
          </p:nvPr>
        </p:nvSpPr>
        <p:spPr bwMode="auto">
          <a:xfrm>
            <a:off x="-1411288" y="382588"/>
            <a:ext cx="9688513"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en-US"/>
          </a:p>
        </p:txBody>
      </p:sp>
    </p:spTree>
    <p:extLst>
      <p:ext uri="{BB962C8B-B14F-4D97-AF65-F5344CB8AC3E}">
        <p14:creationId xmlns:p14="http://schemas.microsoft.com/office/powerpoint/2010/main" val="2369562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[0 -1/4 0;</a:t>
            </a:r>
          </a:p>
          <a:p>
            <a:r>
              <a:rPr lang="en-US" altLang="en-US"/>
              <a:t>-1/4 1 -1/4;</a:t>
            </a:r>
          </a:p>
          <a:p>
            <a:r>
              <a:rPr lang="en-US" altLang="en-US"/>
              <a:t>0 -1/4 0]</a:t>
            </a:r>
          </a:p>
          <a:p>
            <a:endParaRPr lang="en-US" altLang="en-US"/>
          </a:p>
          <a:p>
            <a:r>
              <a:rPr lang="en-US" altLang="en-US"/>
              <a:t>[0 -1 1]</a:t>
            </a:r>
          </a:p>
          <a:p>
            <a:endParaRPr lang="en-US" altLang="en-US"/>
          </a:p>
          <a:p>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736F3F-053C-4B7B-81E2-DC8E20B371F8}" type="slidenum">
              <a:rPr lang="en-US" altLang="en-US" smtClean="0">
                <a:solidFill>
                  <a:prstClr val="black"/>
                </a:solidFill>
              </a:rPr>
              <a:pPr>
                <a:spcBef>
                  <a:spcPct val="0"/>
                </a:spcBef>
              </a:pPr>
              <a:t>25</a:t>
            </a:fld>
            <a:endParaRPr lang="en-US" altLang="en-US">
              <a:solidFill>
                <a:prstClr val="black"/>
              </a:solidFill>
            </a:endParaRPr>
          </a:p>
        </p:txBody>
      </p:sp>
    </p:spTree>
    <p:extLst>
      <p:ext uri="{BB962C8B-B14F-4D97-AF65-F5344CB8AC3E}">
        <p14:creationId xmlns:p14="http://schemas.microsoft.com/office/powerpoint/2010/main" val="4284296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Courier New" panose="02070309020205020404" pitchFamily="49" charset="0"/>
                <a:cs typeface="Courier New" panose="02070309020205020404" pitchFamily="49" charset="0"/>
              </a:rPr>
              <a:t>a) G = D * B </a:t>
            </a:r>
          </a:p>
          <a:p>
            <a:r>
              <a:rPr lang="en-US" altLang="en-US">
                <a:latin typeface="Courier New" panose="02070309020205020404" pitchFamily="49" charset="0"/>
                <a:cs typeface="Courier New" panose="02070309020205020404" pitchFamily="49" charset="0"/>
              </a:rPr>
              <a:t>b) A = B * C</a:t>
            </a:r>
          </a:p>
          <a:p>
            <a:r>
              <a:rPr lang="en-US" altLang="en-US">
                <a:latin typeface="Courier New" panose="02070309020205020404" pitchFamily="49" charset="0"/>
                <a:cs typeface="Courier New" panose="02070309020205020404" pitchFamily="49" charset="0"/>
              </a:rPr>
              <a:t>c) F = D * E</a:t>
            </a:r>
          </a:p>
          <a:p>
            <a:r>
              <a:rPr lang="en-US" altLang="en-US">
                <a:latin typeface="Courier New" panose="02070309020205020404" pitchFamily="49" charset="0"/>
                <a:cs typeface="Courier New" panose="02070309020205020404" pitchFamily="49" charset="0"/>
              </a:rPr>
              <a:t>d) I = D * D</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786616-772A-48C6-9053-A43813ECC321}" type="slidenum">
              <a:rPr lang="en-US" altLang="en-US" smtClean="0">
                <a:solidFill>
                  <a:prstClr val="black"/>
                </a:solidFill>
              </a:rPr>
              <a:pPr>
                <a:spcBef>
                  <a:spcPct val="0"/>
                </a:spcBef>
              </a:pPr>
              <a:t>26</a:t>
            </a:fld>
            <a:endParaRPr lang="en-US" altLang="en-US">
              <a:solidFill>
                <a:prstClr val="black"/>
              </a:solidFill>
            </a:endParaRPr>
          </a:p>
        </p:txBody>
      </p:sp>
    </p:spTree>
    <p:extLst>
      <p:ext uri="{BB962C8B-B14F-4D97-AF65-F5344CB8AC3E}">
        <p14:creationId xmlns:p14="http://schemas.microsoft.com/office/powerpoint/2010/main" val="3092190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Things we can’t understand without thinking in frequency</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DA7F5F-D9CB-4FD8-9CE8-A77D8C2C2F3D}" type="slidenum">
              <a:rPr lang="en-US" altLang="en-US" smtClean="0">
                <a:solidFill>
                  <a:prstClr val="black"/>
                </a:solidFill>
              </a:rPr>
              <a:pPr>
                <a:spcBef>
                  <a:spcPct val="0"/>
                </a:spcBef>
              </a:pPr>
              <a:t>29</a:t>
            </a:fld>
            <a:endParaRPr lang="en-US" altLang="en-US">
              <a:solidFill>
                <a:prstClr val="black"/>
              </a:solidFill>
            </a:endParaRPr>
          </a:p>
        </p:txBody>
      </p:sp>
    </p:spTree>
    <p:extLst>
      <p:ext uri="{BB962C8B-B14F-4D97-AF65-F5344CB8AC3E}">
        <p14:creationId xmlns:p14="http://schemas.microsoft.com/office/powerpoint/2010/main" val="1495939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a:t>
            </a:r>
            <a:r>
              <a:rPr lang="en-US" baseline="0" dirty="0"/>
              <a:t> there negative values, even for the DC/constant term? From Wikipedia: “</a:t>
            </a:r>
            <a:r>
              <a:rPr lang="en-US" dirty="0"/>
              <a:t>The midpoint of the range (in this case, the value 128) is subtracted from each entry to produce a data range that is centered on zero”</a:t>
            </a:r>
          </a:p>
        </p:txBody>
      </p:sp>
      <p:sp>
        <p:nvSpPr>
          <p:cNvPr id="4" name="Slide Number Placeholder 3"/>
          <p:cNvSpPr>
            <a:spLocks noGrp="1"/>
          </p:cNvSpPr>
          <p:nvPr>
            <p:ph type="sldNum" sz="quarter" idx="10"/>
          </p:nvPr>
        </p:nvSpPr>
        <p:spPr/>
        <p:txBody>
          <a:bodyPr/>
          <a:lstStyle/>
          <a:p>
            <a:pPr>
              <a:defRPr/>
            </a:pPr>
            <a:fld id="{3EBB0408-F7D0-4348-886E-24DD55A4A6FC}" type="slidenum">
              <a:rPr lang="en-US" smtClean="0"/>
              <a:pPr>
                <a:defRPr/>
              </a:pPr>
              <a:t>37</a:t>
            </a:fld>
            <a:endParaRPr lang="en-US"/>
          </a:p>
        </p:txBody>
      </p:sp>
    </p:spTree>
    <p:extLst>
      <p:ext uri="{BB962C8B-B14F-4D97-AF65-F5344CB8AC3E}">
        <p14:creationId xmlns:p14="http://schemas.microsoft.com/office/powerpoint/2010/main" val="928521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https://en.wikipedia.org/wiki/JPEG</a:t>
            </a:r>
          </a:p>
        </p:txBody>
      </p:sp>
      <p:sp>
        <p:nvSpPr>
          <p:cNvPr id="4" name="Slide Number Placeholder 3"/>
          <p:cNvSpPr>
            <a:spLocks noGrp="1"/>
          </p:cNvSpPr>
          <p:nvPr>
            <p:ph type="sldNum" sz="quarter" idx="10"/>
          </p:nvPr>
        </p:nvSpPr>
        <p:spPr/>
        <p:txBody>
          <a:bodyPr/>
          <a:lstStyle/>
          <a:p>
            <a:pPr>
              <a:defRPr/>
            </a:pPr>
            <a:fld id="{3EBB0408-F7D0-4348-886E-24DD55A4A6FC}" type="slidenum">
              <a:rPr lang="en-US" smtClean="0"/>
              <a:pPr>
                <a:defRPr/>
              </a:pPr>
              <a:t>38</a:t>
            </a:fld>
            <a:endParaRPr lang="en-US"/>
          </a:p>
        </p:txBody>
      </p:sp>
    </p:spTree>
    <p:extLst>
      <p:ext uri="{BB962C8B-B14F-4D97-AF65-F5344CB8AC3E}">
        <p14:creationId xmlns:p14="http://schemas.microsoft.com/office/powerpoint/2010/main" val="1206499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780FE3-9AC0-4B39-A7B2-F7C24CE2168C}" type="slidenum">
              <a:rPr lang="en-US" altLang="en-US" smtClean="0">
                <a:solidFill>
                  <a:prstClr val="black"/>
                </a:solidFill>
              </a:rPr>
              <a:pPr>
                <a:spcBef>
                  <a:spcPct val="0"/>
                </a:spcBef>
              </a:pPr>
              <a:t>3</a:t>
            </a:fld>
            <a:endParaRPr lang="en-US" altLang="en-US">
              <a:solidFill>
                <a:prstClr val="black"/>
              </a:solidFill>
            </a:endParaRPr>
          </a:p>
        </p:txBody>
      </p:sp>
    </p:spTree>
    <p:extLst>
      <p:ext uri="{BB962C8B-B14F-4D97-AF65-F5344CB8AC3E}">
        <p14:creationId xmlns:p14="http://schemas.microsoft.com/office/powerpoint/2010/main" val="3624965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B97AA4-0F25-4711-91D4-A1BBE82FD726}" type="slidenum">
              <a:rPr lang="en-US" altLang="en-US" smtClean="0">
                <a:solidFill>
                  <a:prstClr val="black"/>
                </a:solidFill>
                <a:latin typeface="Calibri" panose="020F0502020204030204" pitchFamily="34" charset="0"/>
              </a:rPr>
              <a:pPr/>
              <a:t>42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996344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Questions at this point?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E30585A-45D5-41B7-8D7C-4008065DEE6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1471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0BA99E-2DF0-4DED-8163-E72D2AD79A3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9728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73108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e^0 = 1, e^-1 = .37, e^-2 = .14, etc.</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A0D527-A307-4DF0-8A2D-FC748D1F56F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34425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A9652DE-13FE-4E6D-9597-833EEB1CEBD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0137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Linear vs. quadratic in mask size</a:t>
            </a:r>
          </a:p>
        </p:txBody>
      </p:sp>
    </p:spTree>
    <p:extLst>
      <p:ext uri="{BB962C8B-B14F-4D97-AF65-F5344CB8AC3E}">
        <p14:creationId xmlns:p14="http://schemas.microsoft.com/office/powerpoint/2010/main" val="108891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EF09A52-45EB-4DFA-921A-6D04CD40D05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0240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657205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5B88FD5-8EAA-47C4-9689-ED6DBAA272F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0342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Convolution vs filtering doesn’t matter here</a:t>
            </a:r>
            <a:r>
              <a:rPr lang="en-US" altLang="en-US" baseline="0" dirty="0"/>
              <a:t> because the filter is symmetric</a:t>
            </a:r>
            <a:endParaRPr lang="en-US" altLang="en-US" dirty="0"/>
          </a:p>
        </p:txBody>
      </p:sp>
    </p:spTree>
    <p:extLst>
      <p:ext uri="{BB962C8B-B14F-4D97-AF65-F5344CB8AC3E}">
        <p14:creationId xmlns:p14="http://schemas.microsoft.com/office/powerpoint/2010/main" val="2346581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B6805C-C197-4DA7-9B8F-D8C7ADEF7DA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0445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08728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B8B8F3-0C44-4587-B21E-CC277F8EDB28}" type="datetimeFigureOut">
              <a:rPr lang="en-US">
                <a:solidFill>
                  <a:prstClr val="black">
                    <a:tint val="75000"/>
                  </a:prstClr>
                </a:solidFill>
              </a:rPr>
              <a:pPr>
                <a:def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D63CEA2-B190-446E-988A-AE981FEDC081}" type="slidenum">
              <a:rPr lang="en-US" altLang="en-US"/>
              <a:pPr/>
              <a:t>‹#›</a:t>
            </a:fld>
            <a:endParaRPr lang="en-US" altLang="en-US"/>
          </a:p>
        </p:txBody>
      </p:sp>
    </p:spTree>
    <p:extLst>
      <p:ext uri="{BB962C8B-B14F-4D97-AF65-F5344CB8AC3E}">
        <p14:creationId xmlns:p14="http://schemas.microsoft.com/office/powerpoint/2010/main" val="232537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7A06A6-18BA-412A-8A9C-C1BE58B55C17}" type="datetimeFigureOut">
              <a:rPr lang="en-US">
                <a:solidFill>
                  <a:prstClr val="black">
                    <a:tint val="75000"/>
                  </a:prstClr>
                </a:solidFill>
              </a:rPr>
              <a:pPr>
                <a:def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7D2C121-53EC-41B7-A049-308DE65D1150}" type="slidenum">
              <a:rPr lang="en-US" altLang="en-US"/>
              <a:pPr/>
              <a:t>‹#›</a:t>
            </a:fld>
            <a:endParaRPr lang="en-US" altLang="en-US"/>
          </a:p>
        </p:txBody>
      </p:sp>
    </p:spTree>
    <p:extLst>
      <p:ext uri="{BB962C8B-B14F-4D97-AF65-F5344CB8AC3E}">
        <p14:creationId xmlns:p14="http://schemas.microsoft.com/office/powerpoint/2010/main" val="91550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35884D-EF1B-44DC-A077-D312C25A56E0}" type="datetimeFigureOut">
              <a:rPr lang="en-US">
                <a:solidFill>
                  <a:prstClr val="black">
                    <a:tint val="75000"/>
                  </a:prstClr>
                </a:solidFill>
              </a:rPr>
              <a:pPr>
                <a:def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7E0C01E-DEA3-4B54-B84E-20F8A317AD9A}" type="slidenum">
              <a:rPr lang="en-US" altLang="en-US"/>
              <a:pPr/>
              <a:t>‹#›</a:t>
            </a:fld>
            <a:endParaRPr lang="en-US" altLang="en-US"/>
          </a:p>
        </p:txBody>
      </p:sp>
    </p:spTree>
    <p:extLst>
      <p:ext uri="{BB962C8B-B14F-4D97-AF65-F5344CB8AC3E}">
        <p14:creationId xmlns:p14="http://schemas.microsoft.com/office/powerpoint/2010/main" val="2094896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0C4A705-D313-4EFD-A6AB-F38D7C172FC4}" type="datetimeFigureOut">
              <a:rPr lang="en-US">
                <a:solidFill>
                  <a:prstClr val="black">
                    <a:tint val="75000"/>
                  </a:prstClr>
                </a:solidFill>
              </a:rPr>
              <a:pPr>
                <a:def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81F604-D907-4814-A2FA-CAABD1F0572C}" type="slidenum">
              <a:rPr lang="en-US" altLang="en-US"/>
              <a:pPr>
                <a:defRPr/>
              </a:pPr>
              <a:t>‹#›</a:t>
            </a:fld>
            <a:endParaRPr lang="en-US" altLang="en-US"/>
          </a:p>
        </p:txBody>
      </p:sp>
    </p:spTree>
    <p:extLst>
      <p:ext uri="{BB962C8B-B14F-4D97-AF65-F5344CB8AC3E}">
        <p14:creationId xmlns:p14="http://schemas.microsoft.com/office/powerpoint/2010/main" val="3421030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A16119F1-8371-4628-BAB9-691764FF1C0C}" type="datetimeFigureOut">
              <a:rPr lang="en-US">
                <a:solidFill>
                  <a:prstClr val="black">
                    <a:tint val="75000"/>
                  </a:prstClr>
                </a:solidFill>
              </a:rPr>
              <a:pPr>
                <a:def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03D575-D896-4DD7-9B23-6F4E8F41E272}" type="slidenum">
              <a:rPr lang="en-US" altLang="en-US"/>
              <a:pPr>
                <a:defRPr/>
              </a:pPr>
              <a:t>‹#›</a:t>
            </a:fld>
            <a:endParaRPr lang="en-US" altLang="en-US"/>
          </a:p>
        </p:txBody>
      </p:sp>
    </p:spTree>
    <p:extLst>
      <p:ext uri="{BB962C8B-B14F-4D97-AF65-F5344CB8AC3E}">
        <p14:creationId xmlns:p14="http://schemas.microsoft.com/office/powerpoint/2010/main" val="4146341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C2EA878-DEFB-4DB3-B543-3973160AA518}" type="datetimeFigureOut">
              <a:rPr lang="en-US">
                <a:solidFill>
                  <a:prstClr val="black">
                    <a:tint val="75000"/>
                  </a:prstClr>
                </a:solidFill>
              </a:rPr>
              <a:pPr>
                <a:def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DAA57A-B08C-4631-9664-78F05E26C068}" type="slidenum">
              <a:rPr lang="en-US" altLang="en-US"/>
              <a:pPr>
                <a:defRPr/>
              </a:pPr>
              <a:t>‹#›</a:t>
            </a:fld>
            <a:endParaRPr lang="en-US" altLang="en-US"/>
          </a:p>
        </p:txBody>
      </p:sp>
    </p:spTree>
    <p:extLst>
      <p:ext uri="{BB962C8B-B14F-4D97-AF65-F5344CB8AC3E}">
        <p14:creationId xmlns:p14="http://schemas.microsoft.com/office/powerpoint/2010/main" val="2509494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EB45440-B17A-4F27-940B-69E5A8129907}" type="datetimeFigureOut">
              <a:rPr lang="en-US">
                <a:solidFill>
                  <a:prstClr val="black">
                    <a:tint val="75000"/>
                  </a:prstClr>
                </a:solidFill>
              </a:rPr>
              <a:pPr>
                <a:defRPr/>
              </a:pPr>
              <a:t>8/27/2024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75A927-46BB-4438-9EF7-0111C7C3AF52}" type="slidenum">
              <a:rPr lang="en-US" altLang="en-US"/>
              <a:pPr>
                <a:defRPr/>
              </a:pPr>
              <a:t>‹#›</a:t>
            </a:fld>
            <a:endParaRPr lang="en-US" altLang="en-US"/>
          </a:p>
        </p:txBody>
      </p:sp>
    </p:spTree>
    <p:extLst>
      <p:ext uri="{BB962C8B-B14F-4D97-AF65-F5344CB8AC3E}">
        <p14:creationId xmlns:p14="http://schemas.microsoft.com/office/powerpoint/2010/main" val="3838047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438035C-F054-40BE-AC2B-6041898D2FCA}" type="datetimeFigureOut">
              <a:rPr lang="en-US">
                <a:solidFill>
                  <a:prstClr val="black">
                    <a:tint val="75000"/>
                  </a:prstClr>
                </a:solidFill>
              </a:rPr>
              <a:pPr>
                <a:defRPr/>
              </a:pPr>
              <a:t>8/27/2024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1EFF9D5-2088-4BF5-982E-0DBC07C78417}" type="slidenum">
              <a:rPr lang="en-US" altLang="en-US"/>
              <a:pPr>
                <a:defRPr/>
              </a:pPr>
              <a:t>‹#›</a:t>
            </a:fld>
            <a:endParaRPr lang="en-US" altLang="en-US"/>
          </a:p>
        </p:txBody>
      </p:sp>
    </p:spTree>
    <p:extLst>
      <p:ext uri="{BB962C8B-B14F-4D97-AF65-F5344CB8AC3E}">
        <p14:creationId xmlns:p14="http://schemas.microsoft.com/office/powerpoint/2010/main" val="2979358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12E9D5E-B77F-4EB0-95F9-6D34E3CA6C38}" type="datetimeFigureOut">
              <a:rPr lang="en-US">
                <a:solidFill>
                  <a:prstClr val="black">
                    <a:tint val="75000"/>
                  </a:prstClr>
                </a:solidFill>
              </a:rPr>
              <a:pPr>
                <a:defRPr/>
              </a:pPr>
              <a:t>8/27/2024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572601C-B815-4037-963E-16855F3DCB30}" type="slidenum">
              <a:rPr lang="en-US" altLang="en-US"/>
              <a:pPr>
                <a:defRPr/>
              </a:pPr>
              <a:t>‹#›</a:t>
            </a:fld>
            <a:endParaRPr lang="en-US" altLang="en-US"/>
          </a:p>
        </p:txBody>
      </p:sp>
    </p:spTree>
    <p:extLst>
      <p:ext uri="{BB962C8B-B14F-4D97-AF65-F5344CB8AC3E}">
        <p14:creationId xmlns:p14="http://schemas.microsoft.com/office/powerpoint/2010/main" val="2254577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14DB54-72E6-486F-84D8-6DEEA903B485}" type="datetimeFigureOut">
              <a:rPr lang="en-US">
                <a:solidFill>
                  <a:prstClr val="black">
                    <a:tint val="75000"/>
                  </a:prstClr>
                </a:solidFill>
              </a:rPr>
              <a:pPr>
                <a:defRPr/>
              </a:pPr>
              <a:t>8/27/2024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1F5221D-0DAF-447C-A187-EBAF4F7AEB52}" type="slidenum">
              <a:rPr lang="en-US" altLang="en-US"/>
              <a:pPr>
                <a:defRPr/>
              </a:pPr>
              <a:t>‹#›</a:t>
            </a:fld>
            <a:endParaRPr lang="en-US" altLang="en-US"/>
          </a:p>
        </p:txBody>
      </p:sp>
    </p:spTree>
    <p:extLst>
      <p:ext uri="{BB962C8B-B14F-4D97-AF65-F5344CB8AC3E}">
        <p14:creationId xmlns:p14="http://schemas.microsoft.com/office/powerpoint/2010/main" val="4095322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2292C37-6C2F-4849-A2B6-E5EA6A9539DD}" type="datetimeFigureOut">
              <a:rPr lang="en-US">
                <a:solidFill>
                  <a:prstClr val="black">
                    <a:tint val="75000"/>
                  </a:prstClr>
                </a:solidFill>
              </a:rPr>
              <a:pPr>
                <a:defRPr/>
              </a:pPr>
              <a:t>8/27/2024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DDF8BF0-A685-48C1-8377-3A1B91467E9F}" type="slidenum">
              <a:rPr lang="en-US" altLang="en-US"/>
              <a:pPr>
                <a:defRPr/>
              </a:pPr>
              <a:t>‹#›</a:t>
            </a:fld>
            <a:endParaRPr lang="en-US" altLang="en-US"/>
          </a:p>
        </p:txBody>
      </p:sp>
    </p:spTree>
    <p:extLst>
      <p:ext uri="{BB962C8B-B14F-4D97-AF65-F5344CB8AC3E}">
        <p14:creationId xmlns:p14="http://schemas.microsoft.com/office/powerpoint/2010/main" val="234424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4A87E897-9CCA-4650-89C9-FAE0562A6E16}" type="datetimeFigureOut">
              <a:rPr lang="en-US">
                <a:solidFill>
                  <a:prstClr val="black">
                    <a:tint val="75000"/>
                  </a:prstClr>
                </a:solidFill>
              </a:rPr>
              <a:pPr>
                <a:def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D3EFBBB-9496-4689-A798-1FE0B5178481}" type="slidenum">
              <a:rPr lang="en-US" altLang="en-US"/>
              <a:pPr/>
              <a:t>‹#›</a:t>
            </a:fld>
            <a:endParaRPr lang="en-US" altLang="en-US"/>
          </a:p>
        </p:txBody>
      </p:sp>
    </p:spTree>
    <p:extLst>
      <p:ext uri="{BB962C8B-B14F-4D97-AF65-F5344CB8AC3E}">
        <p14:creationId xmlns:p14="http://schemas.microsoft.com/office/powerpoint/2010/main" val="2648164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3A76618-B17D-4506-9C85-E6B6813E7695}" type="datetimeFigureOut">
              <a:rPr lang="en-US">
                <a:solidFill>
                  <a:prstClr val="black">
                    <a:tint val="75000"/>
                  </a:prstClr>
                </a:solidFill>
              </a:rPr>
              <a:pPr>
                <a:defRPr/>
              </a:pPr>
              <a:t>8/27/2024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F22266-52AA-4A33-84E9-45B28D9DBFD8}" type="slidenum">
              <a:rPr lang="en-US" altLang="en-US"/>
              <a:pPr>
                <a:defRPr/>
              </a:pPr>
              <a:t>‹#›</a:t>
            </a:fld>
            <a:endParaRPr lang="en-US" altLang="en-US"/>
          </a:p>
        </p:txBody>
      </p:sp>
    </p:spTree>
    <p:extLst>
      <p:ext uri="{BB962C8B-B14F-4D97-AF65-F5344CB8AC3E}">
        <p14:creationId xmlns:p14="http://schemas.microsoft.com/office/powerpoint/2010/main" val="2217250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17C2CEA-4109-47DA-9EC3-C0B08EB625DF}" type="datetimeFigureOut">
              <a:rPr lang="en-US">
                <a:solidFill>
                  <a:prstClr val="black">
                    <a:tint val="75000"/>
                  </a:prstClr>
                </a:solidFill>
              </a:rPr>
              <a:pPr>
                <a:def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D67FEB-CFF4-4C23-9F36-FBEF47197C62}" type="slidenum">
              <a:rPr lang="en-US" altLang="en-US"/>
              <a:pPr>
                <a:defRPr/>
              </a:pPr>
              <a:t>‹#›</a:t>
            </a:fld>
            <a:endParaRPr lang="en-US" altLang="en-US"/>
          </a:p>
        </p:txBody>
      </p:sp>
    </p:spTree>
    <p:extLst>
      <p:ext uri="{BB962C8B-B14F-4D97-AF65-F5344CB8AC3E}">
        <p14:creationId xmlns:p14="http://schemas.microsoft.com/office/powerpoint/2010/main" val="784602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1304BA2-4198-40E8-BC6A-175F3AEA0779}" type="datetimeFigureOut">
              <a:rPr lang="en-US">
                <a:solidFill>
                  <a:prstClr val="black">
                    <a:tint val="75000"/>
                  </a:prstClr>
                </a:solidFill>
              </a:rPr>
              <a:pPr>
                <a:def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B98B2A-C2ED-4DA2-A997-0232188A7854}" type="slidenum">
              <a:rPr lang="en-US" altLang="en-US"/>
              <a:pPr>
                <a:defRPr/>
              </a:pPr>
              <a:t>‹#›</a:t>
            </a:fld>
            <a:endParaRPr lang="en-US" altLang="en-US"/>
          </a:p>
        </p:txBody>
      </p:sp>
    </p:spTree>
    <p:extLst>
      <p:ext uri="{BB962C8B-B14F-4D97-AF65-F5344CB8AC3E}">
        <p14:creationId xmlns:p14="http://schemas.microsoft.com/office/powerpoint/2010/main" val="3699811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10363200" cy="838200"/>
          </a:xfrm>
        </p:spPr>
        <p:txBody>
          <a:bodyPr/>
          <a:lstStyle/>
          <a:p>
            <a:r>
              <a:rPr lang="en-US"/>
              <a:t>Click to edit Master title style</a:t>
            </a:r>
          </a:p>
        </p:txBody>
      </p:sp>
      <p:sp>
        <p:nvSpPr>
          <p:cNvPr id="3" name="Text Placeholder 2"/>
          <p:cNvSpPr>
            <a:spLocks noGrp="1"/>
          </p:cNvSpPr>
          <p:nvPr>
            <p:ph type="body" sz="half" idx="1"/>
          </p:nvPr>
        </p:nvSpPr>
        <p:spPr>
          <a:xfrm>
            <a:off x="914400" y="914400"/>
            <a:ext cx="508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08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A89821F-FA92-4B9E-8D8F-DAEF5024B752}" type="slidenum">
              <a:rPr lang="en-US" altLang="en-US"/>
              <a:pPr>
                <a:defRPr/>
              </a:pPr>
              <a:t>‹#›</a:t>
            </a:fld>
            <a:endParaRPr lang="en-US" altLang="en-US"/>
          </a:p>
        </p:txBody>
      </p:sp>
    </p:spTree>
    <p:extLst>
      <p:ext uri="{BB962C8B-B14F-4D97-AF65-F5344CB8AC3E}">
        <p14:creationId xmlns:p14="http://schemas.microsoft.com/office/powerpoint/2010/main" val="1780274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0C4A705-D313-4EFD-A6AB-F38D7C172FC4}" type="datetimeFigureOut">
              <a:rPr lang="en-US">
                <a:solidFill>
                  <a:prstClr val="black">
                    <a:tint val="75000"/>
                  </a:prstClr>
                </a:solidFill>
              </a:rPr>
              <a:pPr>
                <a:def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81F604-D907-4814-A2FA-CAABD1F0572C}" type="slidenum">
              <a:rPr lang="en-US" altLang="en-US"/>
              <a:pPr>
                <a:defRPr/>
              </a:pPr>
              <a:t>‹#›</a:t>
            </a:fld>
            <a:endParaRPr lang="en-US" altLang="en-US"/>
          </a:p>
        </p:txBody>
      </p:sp>
    </p:spTree>
    <p:extLst>
      <p:ext uri="{BB962C8B-B14F-4D97-AF65-F5344CB8AC3E}">
        <p14:creationId xmlns:p14="http://schemas.microsoft.com/office/powerpoint/2010/main" val="2873952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A16119F1-8371-4628-BAB9-691764FF1C0C}" type="datetimeFigureOut">
              <a:rPr lang="en-US">
                <a:solidFill>
                  <a:prstClr val="black">
                    <a:tint val="75000"/>
                  </a:prstClr>
                </a:solidFill>
              </a:rPr>
              <a:pPr>
                <a:def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03D575-D896-4DD7-9B23-6F4E8F41E272}" type="slidenum">
              <a:rPr lang="en-US" altLang="en-US"/>
              <a:pPr>
                <a:defRPr/>
              </a:pPr>
              <a:t>‹#›</a:t>
            </a:fld>
            <a:endParaRPr lang="en-US" altLang="en-US"/>
          </a:p>
        </p:txBody>
      </p:sp>
    </p:spTree>
    <p:extLst>
      <p:ext uri="{BB962C8B-B14F-4D97-AF65-F5344CB8AC3E}">
        <p14:creationId xmlns:p14="http://schemas.microsoft.com/office/powerpoint/2010/main" val="1956060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C2EA878-DEFB-4DB3-B543-3973160AA518}" type="datetimeFigureOut">
              <a:rPr lang="en-US">
                <a:solidFill>
                  <a:prstClr val="black">
                    <a:tint val="75000"/>
                  </a:prstClr>
                </a:solidFill>
              </a:rPr>
              <a:pPr>
                <a:def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DAA57A-B08C-4631-9664-78F05E26C068}" type="slidenum">
              <a:rPr lang="en-US" altLang="en-US"/>
              <a:pPr>
                <a:defRPr/>
              </a:pPr>
              <a:t>‹#›</a:t>
            </a:fld>
            <a:endParaRPr lang="en-US" altLang="en-US"/>
          </a:p>
        </p:txBody>
      </p:sp>
    </p:spTree>
    <p:extLst>
      <p:ext uri="{BB962C8B-B14F-4D97-AF65-F5344CB8AC3E}">
        <p14:creationId xmlns:p14="http://schemas.microsoft.com/office/powerpoint/2010/main" val="46304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EB45440-B17A-4F27-940B-69E5A8129907}" type="datetimeFigureOut">
              <a:rPr lang="en-US">
                <a:solidFill>
                  <a:prstClr val="black">
                    <a:tint val="75000"/>
                  </a:prstClr>
                </a:solidFill>
              </a:rPr>
              <a:pPr>
                <a:defRPr/>
              </a:pPr>
              <a:t>8/27/2024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75A927-46BB-4438-9EF7-0111C7C3AF52}" type="slidenum">
              <a:rPr lang="en-US" altLang="en-US"/>
              <a:pPr>
                <a:defRPr/>
              </a:pPr>
              <a:t>‹#›</a:t>
            </a:fld>
            <a:endParaRPr lang="en-US" altLang="en-US"/>
          </a:p>
        </p:txBody>
      </p:sp>
    </p:spTree>
    <p:extLst>
      <p:ext uri="{BB962C8B-B14F-4D97-AF65-F5344CB8AC3E}">
        <p14:creationId xmlns:p14="http://schemas.microsoft.com/office/powerpoint/2010/main" val="1392744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438035C-F054-40BE-AC2B-6041898D2FCA}" type="datetimeFigureOut">
              <a:rPr lang="en-US">
                <a:solidFill>
                  <a:prstClr val="black">
                    <a:tint val="75000"/>
                  </a:prstClr>
                </a:solidFill>
              </a:rPr>
              <a:pPr>
                <a:defRPr/>
              </a:pPr>
              <a:t>8/27/2024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1EFF9D5-2088-4BF5-982E-0DBC07C78417}" type="slidenum">
              <a:rPr lang="en-US" altLang="en-US"/>
              <a:pPr>
                <a:defRPr/>
              </a:pPr>
              <a:t>‹#›</a:t>
            </a:fld>
            <a:endParaRPr lang="en-US" altLang="en-US"/>
          </a:p>
        </p:txBody>
      </p:sp>
    </p:spTree>
    <p:extLst>
      <p:ext uri="{BB962C8B-B14F-4D97-AF65-F5344CB8AC3E}">
        <p14:creationId xmlns:p14="http://schemas.microsoft.com/office/powerpoint/2010/main" val="1087826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12E9D5E-B77F-4EB0-95F9-6D34E3CA6C38}" type="datetimeFigureOut">
              <a:rPr lang="en-US">
                <a:solidFill>
                  <a:prstClr val="black">
                    <a:tint val="75000"/>
                  </a:prstClr>
                </a:solidFill>
              </a:rPr>
              <a:pPr>
                <a:defRPr/>
              </a:pPr>
              <a:t>8/27/2024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572601C-B815-4037-963E-16855F3DCB30}" type="slidenum">
              <a:rPr lang="en-US" altLang="en-US"/>
              <a:pPr>
                <a:defRPr/>
              </a:pPr>
              <a:t>‹#›</a:t>
            </a:fld>
            <a:endParaRPr lang="en-US" altLang="en-US"/>
          </a:p>
        </p:txBody>
      </p:sp>
    </p:spTree>
    <p:extLst>
      <p:ext uri="{BB962C8B-B14F-4D97-AF65-F5344CB8AC3E}">
        <p14:creationId xmlns:p14="http://schemas.microsoft.com/office/powerpoint/2010/main" val="195771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CE1D7C7-5066-48FA-AA0C-2B39BB915435}" type="datetimeFigureOut">
              <a:rPr lang="en-US">
                <a:solidFill>
                  <a:prstClr val="black">
                    <a:tint val="75000"/>
                  </a:prstClr>
                </a:solidFill>
              </a:rPr>
              <a:pPr>
                <a:def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7F06351-61C5-46BF-9AE3-3FBF1811A770}" type="slidenum">
              <a:rPr lang="en-US" altLang="en-US"/>
              <a:pPr/>
              <a:t>‹#›</a:t>
            </a:fld>
            <a:endParaRPr lang="en-US" altLang="en-US"/>
          </a:p>
        </p:txBody>
      </p:sp>
    </p:spTree>
    <p:extLst>
      <p:ext uri="{BB962C8B-B14F-4D97-AF65-F5344CB8AC3E}">
        <p14:creationId xmlns:p14="http://schemas.microsoft.com/office/powerpoint/2010/main" val="2353606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14DB54-72E6-486F-84D8-6DEEA903B485}" type="datetimeFigureOut">
              <a:rPr lang="en-US">
                <a:solidFill>
                  <a:prstClr val="black">
                    <a:tint val="75000"/>
                  </a:prstClr>
                </a:solidFill>
              </a:rPr>
              <a:pPr>
                <a:defRPr/>
              </a:pPr>
              <a:t>8/27/2024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1F5221D-0DAF-447C-A187-EBAF4F7AEB52}" type="slidenum">
              <a:rPr lang="en-US" altLang="en-US"/>
              <a:pPr>
                <a:defRPr/>
              </a:pPr>
              <a:t>‹#›</a:t>
            </a:fld>
            <a:endParaRPr lang="en-US" altLang="en-US"/>
          </a:p>
        </p:txBody>
      </p:sp>
    </p:spTree>
    <p:extLst>
      <p:ext uri="{BB962C8B-B14F-4D97-AF65-F5344CB8AC3E}">
        <p14:creationId xmlns:p14="http://schemas.microsoft.com/office/powerpoint/2010/main" val="988660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2292C37-6C2F-4849-A2B6-E5EA6A9539DD}" type="datetimeFigureOut">
              <a:rPr lang="en-US">
                <a:solidFill>
                  <a:prstClr val="black">
                    <a:tint val="75000"/>
                  </a:prstClr>
                </a:solidFill>
              </a:rPr>
              <a:pPr>
                <a:defRPr/>
              </a:pPr>
              <a:t>8/27/2024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DDF8BF0-A685-48C1-8377-3A1B91467E9F}" type="slidenum">
              <a:rPr lang="en-US" altLang="en-US"/>
              <a:pPr>
                <a:defRPr/>
              </a:pPr>
              <a:t>‹#›</a:t>
            </a:fld>
            <a:endParaRPr lang="en-US" altLang="en-US"/>
          </a:p>
        </p:txBody>
      </p:sp>
    </p:spTree>
    <p:extLst>
      <p:ext uri="{BB962C8B-B14F-4D97-AF65-F5344CB8AC3E}">
        <p14:creationId xmlns:p14="http://schemas.microsoft.com/office/powerpoint/2010/main" val="2249830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3A76618-B17D-4506-9C85-E6B6813E7695}" type="datetimeFigureOut">
              <a:rPr lang="en-US">
                <a:solidFill>
                  <a:prstClr val="black">
                    <a:tint val="75000"/>
                  </a:prstClr>
                </a:solidFill>
              </a:rPr>
              <a:pPr>
                <a:defRPr/>
              </a:pPr>
              <a:t>8/27/2024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F22266-52AA-4A33-84E9-45B28D9DBFD8}" type="slidenum">
              <a:rPr lang="en-US" altLang="en-US"/>
              <a:pPr>
                <a:defRPr/>
              </a:pPr>
              <a:t>‹#›</a:t>
            </a:fld>
            <a:endParaRPr lang="en-US" altLang="en-US"/>
          </a:p>
        </p:txBody>
      </p:sp>
    </p:spTree>
    <p:extLst>
      <p:ext uri="{BB962C8B-B14F-4D97-AF65-F5344CB8AC3E}">
        <p14:creationId xmlns:p14="http://schemas.microsoft.com/office/powerpoint/2010/main" val="12676327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17C2CEA-4109-47DA-9EC3-C0B08EB625DF}" type="datetimeFigureOut">
              <a:rPr lang="en-US">
                <a:solidFill>
                  <a:prstClr val="black">
                    <a:tint val="75000"/>
                  </a:prstClr>
                </a:solidFill>
              </a:rPr>
              <a:pPr>
                <a:def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D67FEB-CFF4-4C23-9F36-FBEF47197C62}" type="slidenum">
              <a:rPr lang="en-US" altLang="en-US"/>
              <a:pPr>
                <a:defRPr/>
              </a:pPr>
              <a:t>‹#›</a:t>
            </a:fld>
            <a:endParaRPr lang="en-US" altLang="en-US"/>
          </a:p>
        </p:txBody>
      </p:sp>
    </p:spTree>
    <p:extLst>
      <p:ext uri="{BB962C8B-B14F-4D97-AF65-F5344CB8AC3E}">
        <p14:creationId xmlns:p14="http://schemas.microsoft.com/office/powerpoint/2010/main" val="4098457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1304BA2-4198-40E8-BC6A-175F3AEA0779}" type="datetimeFigureOut">
              <a:rPr lang="en-US">
                <a:solidFill>
                  <a:prstClr val="black">
                    <a:tint val="75000"/>
                  </a:prstClr>
                </a:solidFill>
              </a:rPr>
              <a:pPr>
                <a:defRPr/>
              </a:pPr>
              <a:t>8/27/2024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B98B2A-C2ED-4DA2-A997-0232188A7854}" type="slidenum">
              <a:rPr lang="en-US" altLang="en-US"/>
              <a:pPr>
                <a:defRPr/>
              </a:pPr>
              <a:t>‹#›</a:t>
            </a:fld>
            <a:endParaRPr lang="en-US" altLang="en-US"/>
          </a:p>
        </p:txBody>
      </p:sp>
    </p:spTree>
    <p:extLst>
      <p:ext uri="{BB962C8B-B14F-4D97-AF65-F5344CB8AC3E}">
        <p14:creationId xmlns:p14="http://schemas.microsoft.com/office/powerpoint/2010/main" val="1991052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10363200" cy="838200"/>
          </a:xfrm>
        </p:spPr>
        <p:txBody>
          <a:bodyPr/>
          <a:lstStyle/>
          <a:p>
            <a:r>
              <a:rPr lang="en-US"/>
              <a:t>Click to edit Master title style</a:t>
            </a:r>
          </a:p>
        </p:txBody>
      </p:sp>
      <p:sp>
        <p:nvSpPr>
          <p:cNvPr id="3" name="Text Placeholder 2"/>
          <p:cNvSpPr>
            <a:spLocks noGrp="1"/>
          </p:cNvSpPr>
          <p:nvPr>
            <p:ph type="body" sz="half" idx="1"/>
          </p:nvPr>
        </p:nvSpPr>
        <p:spPr>
          <a:xfrm>
            <a:off x="914400" y="914400"/>
            <a:ext cx="508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08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A89821F-FA92-4B9E-8D8F-DAEF5024B752}" type="slidenum">
              <a:rPr lang="en-US" altLang="en-US"/>
              <a:pPr>
                <a:defRPr/>
              </a:pPr>
              <a:t>‹#›</a:t>
            </a:fld>
            <a:endParaRPr lang="en-US" altLang="en-US"/>
          </a:p>
        </p:txBody>
      </p:sp>
    </p:spTree>
    <p:extLst>
      <p:ext uri="{BB962C8B-B14F-4D97-AF65-F5344CB8AC3E}">
        <p14:creationId xmlns:p14="http://schemas.microsoft.com/office/powerpoint/2010/main" val="215149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7FB917B-204E-4F2F-80D3-9C12800F5A41}" type="datetimeFigureOut">
              <a:rPr lang="en-US">
                <a:solidFill>
                  <a:prstClr val="black">
                    <a:tint val="75000"/>
                  </a:prstClr>
                </a:solidFill>
              </a:rPr>
              <a:pPr>
                <a:defRPr/>
              </a:pPr>
              <a:t>8/27/2024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18FDDBF-4B84-4967-980E-EED8B883E4E4}" type="slidenum">
              <a:rPr lang="en-US" altLang="en-US"/>
              <a:pPr/>
              <a:t>‹#›</a:t>
            </a:fld>
            <a:endParaRPr lang="en-US" altLang="en-US"/>
          </a:p>
        </p:txBody>
      </p:sp>
    </p:spTree>
    <p:extLst>
      <p:ext uri="{BB962C8B-B14F-4D97-AF65-F5344CB8AC3E}">
        <p14:creationId xmlns:p14="http://schemas.microsoft.com/office/powerpoint/2010/main" val="2352512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ED6BFC8-0E75-4BA2-BF2D-C612EF4AAE53}" type="datetimeFigureOut">
              <a:rPr lang="en-US">
                <a:solidFill>
                  <a:prstClr val="black">
                    <a:tint val="75000"/>
                  </a:prstClr>
                </a:solidFill>
              </a:rPr>
              <a:pPr>
                <a:defRPr/>
              </a:pPr>
              <a:t>8/27/2024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8C9683B-BFA9-4003-8396-2DCC26D0EAD5}" type="slidenum">
              <a:rPr lang="en-US" altLang="en-US"/>
              <a:pPr/>
              <a:t>‹#›</a:t>
            </a:fld>
            <a:endParaRPr lang="en-US" altLang="en-US"/>
          </a:p>
        </p:txBody>
      </p:sp>
    </p:spTree>
    <p:extLst>
      <p:ext uri="{BB962C8B-B14F-4D97-AF65-F5344CB8AC3E}">
        <p14:creationId xmlns:p14="http://schemas.microsoft.com/office/powerpoint/2010/main" val="1550160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D7E43F4-6FAD-49F5-9427-CBFD431BF9EC}" type="datetimeFigureOut">
              <a:rPr lang="en-US">
                <a:solidFill>
                  <a:prstClr val="black">
                    <a:tint val="75000"/>
                  </a:prstClr>
                </a:solidFill>
              </a:rPr>
              <a:pPr>
                <a:defRPr/>
              </a:pPr>
              <a:t>8/27/2024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131EB63-D90E-4B3B-8FDE-8AFE84F9ED8F}" type="slidenum">
              <a:rPr lang="en-US" altLang="en-US"/>
              <a:pPr/>
              <a:t>‹#›</a:t>
            </a:fld>
            <a:endParaRPr lang="en-US" altLang="en-US"/>
          </a:p>
        </p:txBody>
      </p:sp>
    </p:spTree>
    <p:extLst>
      <p:ext uri="{BB962C8B-B14F-4D97-AF65-F5344CB8AC3E}">
        <p14:creationId xmlns:p14="http://schemas.microsoft.com/office/powerpoint/2010/main" val="205420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54EB79-7650-4B89-B247-F08B0E34FB92}" type="datetimeFigureOut">
              <a:rPr lang="en-US">
                <a:solidFill>
                  <a:prstClr val="black">
                    <a:tint val="75000"/>
                  </a:prstClr>
                </a:solidFill>
              </a:rPr>
              <a:pPr>
                <a:defRPr/>
              </a:pPr>
              <a:t>8/27/2024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AE80E203-517A-4EB6-847D-277D58442AFB}" type="slidenum">
              <a:rPr lang="en-US" altLang="en-US"/>
              <a:pPr/>
              <a:t>‹#›</a:t>
            </a:fld>
            <a:endParaRPr lang="en-US" altLang="en-US"/>
          </a:p>
        </p:txBody>
      </p:sp>
    </p:spTree>
    <p:extLst>
      <p:ext uri="{BB962C8B-B14F-4D97-AF65-F5344CB8AC3E}">
        <p14:creationId xmlns:p14="http://schemas.microsoft.com/office/powerpoint/2010/main" val="304203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57A33FD-F194-4EDD-B575-A24E7FDF05DC}" type="datetimeFigureOut">
              <a:rPr lang="en-US">
                <a:solidFill>
                  <a:prstClr val="black">
                    <a:tint val="75000"/>
                  </a:prstClr>
                </a:solidFill>
              </a:rPr>
              <a:pPr>
                <a:defRPr/>
              </a:pPr>
              <a:t>8/27/2024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8E388BF-3C66-491E-8EA9-9B587CD980AC}" type="slidenum">
              <a:rPr lang="en-US" altLang="en-US"/>
              <a:pPr/>
              <a:t>‹#›</a:t>
            </a:fld>
            <a:endParaRPr lang="en-US" altLang="en-US"/>
          </a:p>
        </p:txBody>
      </p:sp>
    </p:spTree>
    <p:extLst>
      <p:ext uri="{BB962C8B-B14F-4D97-AF65-F5344CB8AC3E}">
        <p14:creationId xmlns:p14="http://schemas.microsoft.com/office/powerpoint/2010/main" val="391247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A8CC3-BB52-412E-B4DE-E25DAE597D8C}" type="datetimeFigureOut">
              <a:rPr lang="en-US">
                <a:solidFill>
                  <a:prstClr val="black">
                    <a:tint val="75000"/>
                  </a:prstClr>
                </a:solidFill>
              </a:rPr>
              <a:pPr>
                <a:defRPr/>
              </a:pPr>
              <a:t>8/27/2024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2D40D8B-DAD9-42B1-AFCB-2F403B2648F1}" type="slidenum">
              <a:rPr lang="en-US" altLang="en-US"/>
              <a:pPr/>
              <a:t>‹#›</a:t>
            </a:fld>
            <a:endParaRPr lang="en-US" altLang="en-US"/>
          </a:p>
        </p:txBody>
      </p:sp>
    </p:spTree>
    <p:extLst>
      <p:ext uri="{BB962C8B-B14F-4D97-AF65-F5344CB8AC3E}">
        <p14:creationId xmlns:p14="http://schemas.microsoft.com/office/powerpoint/2010/main" val="2615848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8A063CE-8F5D-440E-AAFD-C83F54B973C4}" type="datetimeFigureOut">
              <a:rPr lang="en-US">
                <a:solidFill>
                  <a:prstClr val="black">
                    <a:tint val="75000"/>
                  </a:prstClr>
                </a:solidFill>
              </a:rPr>
              <a:pPr>
                <a:defRPr/>
              </a:pPr>
              <a:t>8/27/2024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62FC848-B0EC-48B9-AB81-515881DF4BD9}" type="slidenum">
              <a:rPr lang="en-US" altLang="en-US" smtClean="0">
                <a:cs typeface="Arial" panose="020B0604020202020204" pitchFamily="34" charset="0"/>
              </a:rPr>
              <a:pPr/>
              <a:t>‹#›</a:t>
            </a:fld>
            <a:endParaRPr lang="en-US" altLang="en-US">
              <a:cs typeface="Arial" panose="020B0604020202020204" pitchFamily="34" charset="0"/>
            </a:endParaRPr>
          </a:p>
        </p:txBody>
      </p:sp>
    </p:spTree>
    <p:extLst>
      <p:ext uri="{BB962C8B-B14F-4D97-AF65-F5344CB8AC3E}">
        <p14:creationId xmlns:p14="http://schemas.microsoft.com/office/powerpoint/2010/main" val="20750812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0C3EB54-3B01-4734-B8FA-7B52A81912EB}" type="datetimeFigureOut">
              <a:rPr lang="en-US">
                <a:solidFill>
                  <a:prstClr val="black">
                    <a:tint val="75000"/>
                  </a:prstClr>
                </a:solidFill>
              </a:rPr>
              <a:pPr>
                <a:defRPr/>
              </a:pPr>
              <a:t>8/27/2024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EADDFC9-9522-423D-AF71-66FCB416E213}" type="slidenum">
              <a:rPr lang="en-US" altLang="en-US">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70070428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0C3EB54-3B01-4734-B8FA-7B52A81912EB}" type="datetimeFigureOut">
              <a:rPr lang="en-US">
                <a:solidFill>
                  <a:prstClr val="black">
                    <a:tint val="75000"/>
                  </a:prstClr>
                </a:solidFill>
              </a:rPr>
              <a:pPr>
                <a:defRPr/>
              </a:pPr>
              <a:t>8/27/2024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EADDFC9-9522-423D-AF71-66FCB416E213}" type="slidenum">
              <a:rPr lang="en-US" altLang="en-US">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7692191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5" Type="http://schemas.openxmlformats.org/officeDocument/2006/relationships/image" Target="../media/image3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5.xml"/><Relationship Id="rId5" Type="http://schemas.openxmlformats.org/officeDocument/2006/relationships/image" Target="../media/image9.pn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5.xml"/><Relationship Id="rId1" Type="http://schemas.openxmlformats.org/officeDocument/2006/relationships/vmlDrawing" Target="../drawings/vmlDrawing2.vml"/><Relationship Id="rId5" Type="http://schemas.openxmlformats.org/officeDocument/2006/relationships/image" Target="../media/image41.w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vmlDrawing" Target="../drawings/vmlDrawing3.v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46.jpe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jpeg"/></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hyperlink" Target="http://cvcl.mit.edu/hybridimage.htm"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flickr.com/photos/igorms/136916757/" TargetMode="External"/><Relationship Id="rId1" Type="http://schemas.openxmlformats.org/officeDocument/2006/relationships/slideLayout" Target="../slideLayouts/slideLayout25.xml"/><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5.xml"/><Relationship Id="rId1" Type="http://schemas.openxmlformats.org/officeDocument/2006/relationships/vmlDrawing" Target="../drawings/vmlDrawing4.vml"/><Relationship Id="rId5" Type="http://schemas.openxmlformats.org/officeDocument/2006/relationships/image" Target="../media/image57.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61.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5.xml"/><Relationship Id="rId5" Type="http://schemas.openxmlformats.org/officeDocument/2006/relationships/image" Target="../media/image63.png"/><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JPEG" TargetMode="External"/><Relationship Id="rId2" Type="http://schemas.openxmlformats.org/officeDocument/2006/relationships/hyperlink" Target="http://en.wikipedia.org/wiki/YCbCr" TargetMode="Externa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5.xml"/><Relationship Id="rId5" Type="http://schemas.openxmlformats.org/officeDocument/2006/relationships/image" Target="../media/image68.jpeg"/><Relationship Id="rId4" Type="http://schemas.openxmlformats.org/officeDocument/2006/relationships/image" Target="../media/image67.jpeg"/></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70.gif"/></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35.xml"/><Relationship Id="rId1" Type="http://schemas.openxmlformats.org/officeDocument/2006/relationships/vmlDrawing" Target="../drawings/vmlDrawing5.vml"/><Relationship Id="rId5" Type="http://schemas.openxmlformats.org/officeDocument/2006/relationships/image" Target="../media/image71.wmf"/><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5.xml"/><Relationship Id="rId5" Type="http://schemas.openxmlformats.org/officeDocument/2006/relationships/image" Target="../media/image76.png"/><Relationship Id="rId4" Type="http://schemas.openxmlformats.org/officeDocument/2006/relationships/image" Target="../media/image75.png"/></Relationships>
</file>

<file path=ppt/slides/_rels/slide4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5.xml"/><Relationship Id="rId5" Type="http://schemas.openxmlformats.org/officeDocument/2006/relationships/image" Target="../media/image77.png"/><Relationship Id="rId4" Type="http://schemas.openxmlformats.org/officeDocument/2006/relationships/image" Target="../media/image73.png"/></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25.xml"/><Relationship Id="rId5" Type="http://schemas.openxmlformats.org/officeDocument/2006/relationships/image" Target="../media/image77.png"/><Relationship Id="rId4" Type="http://schemas.openxmlformats.org/officeDocument/2006/relationships/image" Target="../media/image79.png"/></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8.png"/><Relationship Id="rId1" Type="http://schemas.openxmlformats.org/officeDocument/2006/relationships/slideLayout" Target="../slideLayouts/slideLayout25.xml"/><Relationship Id="rId5" Type="http://schemas.openxmlformats.org/officeDocument/2006/relationships/image" Target="../media/image77.png"/><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5.xml"/><Relationship Id="rId5" Type="http://schemas.openxmlformats.org/officeDocument/2006/relationships/image" Target="../media/image77.png"/><Relationship Id="rId4" Type="http://schemas.openxmlformats.org/officeDocument/2006/relationships/image" Target="../media/image8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5.xml"/><Relationship Id="rId5" Type="http://schemas.openxmlformats.org/officeDocument/2006/relationships/image" Target="../media/image77.png"/><Relationship Id="rId4" Type="http://schemas.openxmlformats.org/officeDocument/2006/relationships/image" Target="../media/image84.png"/></Relationships>
</file>

<file path=ppt/slides/_rels/slide5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25.xml"/><Relationship Id="rId1" Type="http://schemas.openxmlformats.org/officeDocument/2006/relationships/vmlDrawing" Target="../drawings/vmlDrawing6.vml"/><Relationship Id="rId6" Type="http://schemas.openxmlformats.org/officeDocument/2006/relationships/image" Target="../media/image77.png"/><Relationship Id="rId5" Type="http://schemas.openxmlformats.org/officeDocument/2006/relationships/image" Target="../media/image87.wmf"/><Relationship Id="rId4" Type="http://schemas.openxmlformats.org/officeDocument/2006/relationships/oleObject" Target="../embeddings/oleObject7.bin"/></Relationships>
</file>

<file path=ppt/slides/_rels/slide5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25.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hyperlink" Target="https://docs.scipy.org/doc/scipy/reference/generated/scipy.signal.convolve2d.html" TargetMode="External"/><Relationship Id="rId3" Type="http://schemas.openxmlformats.org/officeDocument/2006/relationships/notesSlide" Target="../notesSlides/notesSlide4.xml"/><Relationship Id="rId7" Type="http://schemas.openxmlformats.org/officeDocument/2006/relationships/image" Target="../media/image12.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sers\hays\Desktop\143 Computer Vision\slides\07\colo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52400"/>
            <a:ext cx="6172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3"/>
          <p:cNvSpPr txBox="1">
            <a:spLocks noChangeArrowheads="1"/>
          </p:cNvSpPr>
          <p:nvPr/>
        </p:nvSpPr>
        <p:spPr bwMode="auto">
          <a:xfrm>
            <a:off x="4343401" y="6477001"/>
            <a:ext cx="3667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a:solidFill>
                  <a:srgbClr val="000000"/>
                </a:solidFill>
                <a:cs typeface="Arial" panose="020B0604020202020204" pitchFamily="34" charset="0"/>
              </a:rPr>
              <a:t>The blue and green colors are actually the same</a:t>
            </a:r>
          </a:p>
        </p:txBody>
      </p:sp>
    </p:spTree>
    <p:extLst>
      <p:ext uri="{BB962C8B-B14F-4D97-AF65-F5344CB8AC3E}">
        <p14:creationId xmlns:p14="http://schemas.microsoft.com/office/powerpoint/2010/main" val="1023033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1676400" y="1447800"/>
            <a:ext cx="8839200" cy="4953000"/>
          </a:xfrm>
        </p:spPr>
        <p:txBody>
          <a:bodyPr/>
          <a:lstStyle/>
          <a:p>
            <a:pPr eaLnBrk="1" hangingPunct="1">
              <a:lnSpc>
                <a:spcPct val="80000"/>
              </a:lnSpc>
            </a:pPr>
            <a:r>
              <a:rPr lang="en-US" altLang="en-US" sz="2000" dirty="0"/>
              <a:t>Weight contributions of neighboring pixels by nearness</a:t>
            </a:r>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2000" dirty="0"/>
          </a:p>
          <a:p>
            <a:pPr eaLnBrk="1" hangingPunct="1">
              <a:lnSpc>
                <a:spcPct val="80000"/>
              </a:lnSpc>
            </a:pPr>
            <a:endParaRPr lang="en-US" altLang="en-US" sz="2000" dirty="0"/>
          </a:p>
          <a:p>
            <a:pPr eaLnBrk="1" hangingPunct="1">
              <a:lnSpc>
                <a:spcPct val="80000"/>
              </a:lnSpc>
              <a:buFont typeface="Arial" panose="020B0604020202020204" pitchFamily="34" charset="0"/>
              <a:buNone/>
            </a:pPr>
            <a:endParaRPr lang="en-US" altLang="en-US" sz="2000" dirty="0"/>
          </a:p>
          <a:p>
            <a:pPr eaLnBrk="1" hangingPunct="1">
              <a:lnSpc>
                <a:spcPct val="80000"/>
              </a:lnSpc>
              <a:buFontTx/>
              <a:buNone/>
            </a:pPr>
            <a:endParaRPr lang="en-US" altLang="en-US" sz="2000" dirty="0"/>
          </a:p>
          <a:p>
            <a:pPr eaLnBrk="1" hangingPunct="1">
              <a:lnSpc>
                <a:spcPct val="80000"/>
              </a:lnSpc>
              <a:buFontTx/>
              <a:buNone/>
            </a:pPr>
            <a:endParaRPr lang="en-US" altLang="en-US" sz="2000" dirty="0">
              <a:latin typeface="Courier New" panose="02070309020205020404" pitchFamily="49" charset="0"/>
            </a:endParaRPr>
          </a:p>
        </p:txBody>
      </p:sp>
      <p:pic>
        <p:nvPicPr>
          <p:cNvPr id="60419" name="Picture 4" descr="realgaussian"/>
          <p:cNvPicPr>
            <a:picLocks noChangeAspect="1" noChangeArrowheads="1"/>
          </p:cNvPicPr>
          <p:nvPr/>
        </p:nvPicPr>
        <p:blipFill>
          <a:blip r:embed="rId4">
            <a:extLst>
              <a:ext uri="{28A0092B-C50C-407E-A947-70E740481C1C}">
                <a14:useLocalDpi xmlns:a14="http://schemas.microsoft.com/office/drawing/2010/main" val="0"/>
              </a:ext>
            </a:extLst>
          </a:blip>
          <a:srcRect l="3360" t="15573" b="4480"/>
          <a:stretch>
            <a:fillRect/>
          </a:stretch>
        </p:blipFill>
        <p:spPr bwMode="auto">
          <a:xfrm>
            <a:off x="1752603" y="2057403"/>
            <a:ext cx="294322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057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6" descr="txp_fig"/>
          <p:cNvPicPr>
            <a:picLocks noChangeAspect="1" noChangeArrowheads="1"/>
          </p:cNvPicPr>
          <p:nvPr>
            <p:custDataLst>
              <p:tags r:id="rId1"/>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200" y="4419603"/>
            <a:ext cx="25146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 Box 7"/>
          <p:cNvSpPr txBox="1">
            <a:spLocks noChangeArrowheads="1"/>
          </p:cNvSpPr>
          <p:nvPr/>
        </p:nvSpPr>
        <p:spPr bwMode="auto">
          <a:xfrm>
            <a:off x="6961188" y="2343150"/>
            <a:ext cx="347821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0.003   0.013   0.022   0.013   0.003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0.013   0.059   0.097   0.059   0.013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0.022   0.097   0.159   0.097   0.022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0.013   0.059   0.097   0.059   0.013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0.003   0.013   0.022   0.013   0.003</a:t>
            </a:r>
          </a:p>
        </p:txBody>
      </p:sp>
      <p:sp>
        <p:nvSpPr>
          <p:cNvPr id="60423" name="Text Box 8"/>
          <p:cNvSpPr txBox="1">
            <a:spLocks noChangeArrowheads="1"/>
          </p:cNvSpPr>
          <p:nvPr/>
        </p:nvSpPr>
        <p:spPr bwMode="auto">
          <a:xfrm>
            <a:off x="8115300" y="3900488"/>
            <a:ext cx="1404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sym typeface="Symbol" panose="05050102010706020507" pitchFamily="18" charset="2"/>
              </a:rPr>
              <a:t>5 x 5,  = 1</a:t>
            </a: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60424" name="Rectangle 9"/>
          <p:cNvSpPr>
            <a:spLocks noChangeArrowheads="1"/>
          </p:cNvSpPr>
          <p:nvPr/>
        </p:nvSpPr>
        <p:spPr bwMode="auto">
          <a:xfrm>
            <a:off x="6934200" y="2057400"/>
            <a:ext cx="350520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185" name="Text Box 10"/>
          <p:cNvSpPr txBox="1">
            <a:spLocks noChangeArrowheads="1"/>
          </p:cNvSpPr>
          <p:nvPr/>
        </p:nvSpPr>
        <p:spPr bwMode="auto">
          <a:xfrm>
            <a:off x="7804150" y="6488116"/>
            <a:ext cx="2863850" cy="369887"/>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Times" pitchFamily="18" charset="0"/>
                <a:ea typeface="+mn-ea"/>
                <a:cs typeface="Arial" panose="020B0604020202020204" pitchFamily="34" charset="0"/>
              </a:rPr>
              <a:t>Slide credit: Christopher Rasmussen</a:t>
            </a:r>
            <a:r>
              <a:rPr kumimoji="0" lang="en-US" sz="1800" b="0" i="0" u="none" strike="noStrike" kern="1200" cap="none" spc="0" normalizeH="0" baseline="0" noProof="0" dirty="0">
                <a:ln>
                  <a:noFill/>
                </a:ln>
                <a:solidFill>
                  <a:prstClr val="white">
                    <a:lumMod val="50000"/>
                  </a:prstClr>
                </a:solidFill>
                <a:effectLst/>
                <a:uLnTx/>
                <a:uFillTx/>
                <a:latin typeface="Times" pitchFamily="18" charset="0"/>
                <a:ea typeface="+mn-ea"/>
                <a:cs typeface="Arial" panose="020B0604020202020204" pitchFamily="34" charset="0"/>
              </a:rPr>
              <a:t> </a:t>
            </a:r>
          </a:p>
        </p:txBody>
      </p:sp>
      <p:sp>
        <p:nvSpPr>
          <p:cNvPr id="11" name="Rectangle 16"/>
          <p:cNvSpPr txBox="1">
            <a:spLocks noChangeArrowheads="1"/>
          </p:cNvSpPr>
          <p:nvPr/>
        </p:nvSpPr>
        <p:spPr>
          <a:xfrm>
            <a:off x="1981200" y="0"/>
            <a:ext cx="8229600" cy="114300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Important filter: Gaussian</a:t>
            </a:r>
          </a:p>
        </p:txBody>
      </p:sp>
    </p:spTree>
    <p:extLst>
      <p:ext uri="{BB962C8B-B14F-4D97-AF65-F5344CB8AC3E}">
        <p14:creationId xmlns:p14="http://schemas.microsoft.com/office/powerpoint/2010/main" val="363509163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8288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16"/>
          <p:cNvSpPr txBox="1">
            <a:spLocks noChangeArrowheads="1"/>
          </p:cNvSpPr>
          <p:nvPr/>
        </p:nvSpPr>
        <p:spPr bwMode="auto">
          <a:xfrm>
            <a:off x="1981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Smoothing with Gaussian filter</a:t>
            </a:r>
          </a:p>
        </p:txBody>
      </p:sp>
    </p:spTree>
    <p:extLst>
      <p:ext uri="{BB962C8B-B14F-4D97-AF65-F5344CB8AC3E}">
        <p14:creationId xmlns:p14="http://schemas.microsoft.com/office/powerpoint/2010/main" val="200672970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8288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16"/>
          <p:cNvSpPr txBox="1">
            <a:spLocks noChangeArrowheads="1"/>
          </p:cNvSpPr>
          <p:nvPr/>
        </p:nvSpPr>
        <p:spPr bwMode="auto">
          <a:xfrm>
            <a:off x="1981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Smoothing with box filter</a:t>
            </a:r>
          </a:p>
        </p:txBody>
      </p:sp>
    </p:spTree>
    <p:extLst>
      <p:ext uri="{BB962C8B-B14F-4D97-AF65-F5344CB8AC3E}">
        <p14:creationId xmlns:p14="http://schemas.microsoft.com/office/powerpoint/2010/main" val="99927169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Gaussian filters</a:t>
            </a:r>
          </a:p>
        </p:txBody>
      </p:sp>
      <p:sp>
        <p:nvSpPr>
          <p:cNvPr id="1035267" name="Rectangle 3"/>
          <p:cNvSpPr>
            <a:spLocks noGrp="1" noChangeArrowheads="1"/>
          </p:cNvSpPr>
          <p:nvPr>
            <p:ph type="body" idx="1"/>
          </p:nvPr>
        </p:nvSpPr>
        <p:spPr/>
        <p:txBody>
          <a:bodyPr>
            <a:normAutofit lnSpcReduction="10000"/>
          </a:bodyPr>
          <a:lstStyle/>
          <a:p>
            <a:pPr>
              <a:buFontTx/>
              <a:buChar char="•"/>
              <a:defRPr/>
            </a:pPr>
            <a:r>
              <a:rPr lang="en-US" dirty="0"/>
              <a:t>Remove “high-frequency” components from the image (low-pass filter)</a:t>
            </a:r>
          </a:p>
          <a:p>
            <a:pPr lvl="1">
              <a:defRPr/>
            </a:pPr>
            <a:r>
              <a:rPr lang="en-US" dirty="0"/>
              <a:t>Images become more smooth</a:t>
            </a:r>
          </a:p>
          <a:p>
            <a:pPr>
              <a:buFontTx/>
              <a:buChar char="•"/>
              <a:defRPr/>
            </a:pPr>
            <a:r>
              <a:rPr lang="en-US" dirty="0"/>
              <a:t>Convolution with self is another Gaussian</a:t>
            </a:r>
          </a:p>
          <a:p>
            <a:pPr lvl="1">
              <a:buFont typeface="Arial" charset="0"/>
              <a:buChar char="–"/>
              <a:defRPr/>
            </a:pPr>
            <a:r>
              <a:rPr lang="en-US" dirty="0"/>
              <a:t>So can smooth with small-width kernel, repeat, and get same result as larger-width kernel would have</a:t>
            </a:r>
          </a:p>
          <a:p>
            <a:pPr lvl="1">
              <a:buFont typeface="Arial" charset="0"/>
              <a:buChar char="–"/>
              <a:defRPr/>
            </a:pPr>
            <a:r>
              <a:rPr lang="en-US" dirty="0"/>
              <a:t>Convolving two times with Gaussian kernel of width </a:t>
            </a:r>
            <a:r>
              <a:rPr lang="en-US" i="1" dirty="0"/>
              <a:t>σ</a:t>
            </a:r>
            <a:r>
              <a:rPr lang="en-US" dirty="0"/>
              <a:t> is same as convolving once with kernel of width  </a:t>
            </a:r>
            <a:r>
              <a:rPr lang="en-US" i="1" dirty="0"/>
              <a:t>σ</a:t>
            </a:r>
            <a:r>
              <a:rPr lang="en-US" dirty="0"/>
              <a:t>√2 </a:t>
            </a:r>
            <a:endParaRPr lang="en-US" i="1" dirty="0"/>
          </a:p>
          <a:p>
            <a:pPr>
              <a:buFontTx/>
              <a:buChar char="•"/>
              <a:defRPr/>
            </a:pPr>
            <a:r>
              <a:rPr lang="en-US" i="1" dirty="0"/>
              <a:t>Separable </a:t>
            </a:r>
            <a:r>
              <a:rPr lang="en-US" dirty="0"/>
              <a:t>kernel</a:t>
            </a:r>
          </a:p>
          <a:p>
            <a:pPr lvl="1">
              <a:buFont typeface="Arial" charset="0"/>
              <a:buChar char="–"/>
              <a:defRPr/>
            </a:pPr>
            <a:r>
              <a:rPr lang="en-US" dirty="0"/>
              <a:t>Factors into product of two 1D Gaussians</a:t>
            </a:r>
          </a:p>
        </p:txBody>
      </p:sp>
      <p:sp>
        <p:nvSpPr>
          <p:cNvPr id="51204" name="Text Box 5"/>
          <p:cNvSpPr txBox="1">
            <a:spLocks noChangeArrowheads="1"/>
          </p:cNvSpPr>
          <p:nvPr/>
        </p:nvSpPr>
        <p:spPr bwMode="auto">
          <a:xfrm>
            <a:off x="8839203" y="6553200"/>
            <a:ext cx="1800225" cy="3048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Arial" charset="0"/>
                <a:ea typeface="+mn-ea"/>
                <a:cs typeface="Arial" panose="020B0604020202020204" pitchFamily="34" charset="0"/>
              </a:rPr>
              <a:t>Source: K. </a:t>
            </a:r>
            <a:r>
              <a:rPr kumimoji="0" lang="en-US" sz="1400" b="0" i="0" u="none" strike="noStrike" kern="1200" cap="none" spc="0" normalizeH="0" baseline="0" noProof="0" dirty="0" err="1">
                <a:ln>
                  <a:noFill/>
                </a:ln>
                <a:solidFill>
                  <a:prstClr val="white">
                    <a:lumMod val="50000"/>
                  </a:prstClr>
                </a:solidFill>
                <a:effectLst/>
                <a:uLnTx/>
                <a:uFillTx/>
                <a:latin typeface="Arial" charset="0"/>
                <a:ea typeface="+mn-ea"/>
                <a:cs typeface="Arial" panose="020B0604020202020204" pitchFamily="34" charset="0"/>
              </a:rPr>
              <a:t>Grauman</a:t>
            </a:r>
            <a:endParaRPr kumimoji="0" lang="en-US" sz="1400" b="0" i="0" u="none" strike="noStrike" kern="1200" cap="none" spc="0" normalizeH="0" baseline="0" noProof="0" dirty="0">
              <a:ln>
                <a:noFill/>
              </a:ln>
              <a:solidFill>
                <a:prstClr val="white">
                  <a:lumMod val="50000"/>
                </a:prstClr>
              </a:solidFill>
              <a:effectLst/>
              <a:uLnTx/>
              <a:uFillTx/>
              <a:latin typeface="Arial" charset="0"/>
              <a:ea typeface="+mn-ea"/>
              <a:cs typeface="Arial" panose="020B0604020202020204" pitchFamily="34" charset="0"/>
            </a:endParaRPr>
          </a:p>
        </p:txBody>
      </p:sp>
    </p:spTree>
    <p:extLst>
      <p:ext uri="{BB962C8B-B14F-4D97-AF65-F5344CB8AC3E}">
        <p14:creationId xmlns:p14="http://schemas.microsoft.com/office/powerpoint/2010/main" val="2643888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5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52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352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52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526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352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5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2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209800" y="76200"/>
            <a:ext cx="7772400" cy="762000"/>
          </a:xfrm>
        </p:spPr>
        <p:txBody>
          <a:bodyPr/>
          <a:lstStyle/>
          <a:p>
            <a:r>
              <a:rPr lang="en-US" altLang="en-US"/>
              <a:t>Separability of the Gaussian filter</a:t>
            </a:r>
          </a:p>
        </p:txBody>
      </p:sp>
      <p:sp>
        <p:nvSpPr>
          <p:cNvPr id="64515" name="Rectangle 3"/>
          <p:cNvSpPr>
            <a:spLocks noGrp="1" noChangeArrowheads="1"/>
          </p:cNvSpPr>
          <p:nvPr>
            <p:ph type="body" idx="1"/>
          </p:nvPr>
        </p:nvSpPr>
        <p:spPr/>
        <p:txBody>
          <a:bodyPr/>
          <a:lstStyle/>
          <a:p>
            <a:endParaRPr lang="en-US" altLang="en-US"/>
          </a:p>
        </p:txBody>
      </p:sp>
      <p:pic>
        <p:nvPicPr>
          <p:cNvPr id="64516" name="Picture 4"/>
          <p:cNvPicPr>
            <a:picLocks noChangeAspect="1" noChangeArrowheads="1"/>
          </p:cNvPicPr>
          <p:nvPr/>
        </p:nvPicPr>
        <p:blipFill>
          <a:blip r:embed="rId3">
            <a:extLst>
              <a:ext uri="{28A0092B-C50C-407E-A947-70E740481C1C}">
                <a14:useLocalDpi xmlns:a14="http://schemas.microsoft.com/office/drawing/2010/main" val="0"/>
              </a:ext>
            </a:extLst>
          </a:blip>
          <a:srcRect t="9268"/>
          <a:stretch>
            <a:fillRect/>
          </a:stretch>
        </p:blipFill>
        <p:spPr bwMode="auto">
          <a:xfrm>
            <a:off x="2286003" y="1295400"/>
            <a:ext cx="7542213"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5"/>
          <p:cNvSpPr txBox="1">
            <a:spLocks noChangeArrowheads="1"/>
          </p:cNvSpPr>
          <p:nvPr/>
        </p:nvSpPr>
        <p:spPr bwMode="auto">
          <a:xfrm>
            <a:off x="8991603" y="6553200"/>
            <a:ext cx="1495425" cy="3048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Arial" charset="0"/>
                <a:ea typeface="+mn-ea"/>
                <a:cs typeface="Arial" panose="020B0604020202020204" pitchFamily="34" charset="0"/>
              </a:rPr>
              <a:t>Source: D. Lowe</a:t>
            </a:r>
          </a:p>
        </p:txBody>
      </p:sp>
    </p:spTree>
    <p:extLst>
      <p:ext uri="{BB962C8B-B14F-4D97-AF65-F5344CB8AC3E}">
        <p14:creationId xmlns:p14="http://schemas.microsoft.com/office/powerpoint/2010/main" val="118507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Separability example</a:t>
            </a:r>
          </a:p>
        </p:txBody>
      </p:sp>
      <p:pic>
        <p:nvPicPr>
          <p:cNvPr id="65539" name="Picture 6" descr="se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3" y="931866"/>
            <a:ext cx="4824413"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5054600" y="3876675"/>
            <a:ext cx="4241800" cy="2590800"/>
            <a:chOff x="1216" y="2442"/>
            <a:chExt cx="2672" cy="1632"/>
          </a:xfrm>
        </p:grpSpPr>
        <p:pic>
          <p:nvPicPr>
            <p:cNvPr id="65549" name="Picture 8" descr="sep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 y="2442"/>
              <a:ext cx="2672"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0" name="Text Box 5"/>
            <p:cNvSpPr txBox="1">
              <a:spLocks noChangeArrowheads="1"/>
            </p:cNvSpPr>
            <p:nvPr/>
          </p:nvSpPr>
          <p:spPr bwMode="auto">
            <a:xfrm>
              <a:off x="2016" y="2688"/>
              <a:ext cx="20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65551" name="Text Box 9"/>
            <p:cNvSpPr txBox="1">
              <a:spLocks noChangeArrowheads="1"/>
            </p:cNvSpPr>
            <p:nvPr/>
          </p:nvSpPr>
          <p:spPr bwMode="auto">
            <a:xfrm>
              <a:off x="2016" y="3504"/>
              <a:ext cx="20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65552" name="Text Box 10"/>
            <p:cNvSpPr txBox="1">
              <a:spLocks noChangeArrowheads="1"/>
            </p:cNvSpPr>
            <p:nvPr/>
          </p:nvSpPr>
          <p:spPr bwMode="auto">
            <a:xfrm>
              <a:off x="2892" y="2688"/>
              <a:ext cx="2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65553" name="Text Box 11"/>
            <p:cNvSpPr txBox="1">
              <a:spLocks noChangeArrowheads="1"/>
            </p:cNvSpPr>
            <p:nvPr/>
          </p:nvSpPr>
          <p:spPr bwMode="auto">
            <a:xfrm>
              <a:off x="2892" y="3456"/>
              <a:ext cx="2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p:txBody>
        </p:sp>
      </p:grpSp>
      <p:sp>
        <p:nvSpPr>
          <p:cNvPr id="1037325" name="Rectangle 13"/>
          <p:cNvSpPr>
            <a:spLocks noChangeArrowheads="1"/>
          </p:cNvSpPr>
          <p:nvPr/>
        </p:nvSpPr>
        <p:spPr bwMode="auto">
          <a:xfrm>
            <a:off x="7848600" y="990600"/>
            <a:ext cx="2057400" cy="167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37319" name="Picture 7" descr="se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3" y="2438400"/>
            <a:ext cx="3705225"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Text Box 14"/>
          <p:cNvSpPr txBox="1">
            <a:spLocks noChangeArrowheads="1"/>
          </p:cNvSpPr>
          <p:nvPr/>
        </p:nvSpPr>
        <p:spPr bwMode="auto">
          <a:xfrm>
            <a:off x="2647950" y="1408113"/>
            <a:ext cx="2305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2D convolution</a:t>
            </a: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(center location only)</a:t>
            </a:r>
          </a:p>
        </p:txBody>
      </p:sp>
      <p:sp>
        <p:nvSpPr>
          <p:cNvPr id="53256" name="Text Box 16"/>
          <p:cNvSpPr txBox="1">
            <a:spLocks noChangeArrowheads="1"/>
          </p:cNvSpPr>
          <p:nvPr/>
        </p:nvSpPr>
        <p:spPr bwMode="auto">
          <a:xfrm>
            <a:off x="8763003" y="6553200"/>
            <a:ext cx="1800225" cy="3048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white">
                    <a:lumMod val="50000"/>
                  </a:prstClr>
                </a:solidFill>
                <a:effectLst/>
                <a:uLnTx/>
                <a:uFillTx/>
                <a:latin typeface="Arial" charset="0"/>
                <a:ea typeface="+mn-ea"/>
                <a:cs typeface="Arial" panose="020B0604020202020204" pitchFamily="34" charset="0"/>
              </a:rPr>
              <a:t>Source: K. Grauman</a:t>
            </a:r>
          </a:p>
        </p:txBody>
      </p:sp>
      <p:sp>
        <p:nvSpPr>
          <p:cNvPr id="1037329" name="Text Box 17"/>
          <p:cNvSpPr txBox="1">
            <a:spLocks noChangeArrowheads="1"/>
          </p:cNvSpPr>
          <p:nvPr/>
        </p:nvSpPr>
        <p:spPr bwMode="auto">
          <a:xfrm>
            <a:off x="2711450" y="2667000"/>
            <a:ext cx="2178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filter factors</a:t>
            </a: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into a product of 1D</a:t>
            </a: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filters:</a:t>
            </a:r>
          </a:p>
        </p:txBody>
      </p:sp>
      <p:sp>
        <p:nvSpPr>
          <p:cNvPr id="1037330" name="Text Box 18"/>
          <p:cNvSpPr txBox="1">
            <a:spLocks noChangeArrowheads="1"/>
          </p:cNvSpPr>
          <p:nvPr/>
        </p:nvSpPr>
        <p:spPr bwMode="auto">
          <a:xfrm>
            <a:off x="2679700" y="4159250"/>
            <a:ext cx="221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Perform convolution</a:t>
            </a: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along rows:</a:t>
            </a:r>
          </a:p>
        </p:txBody>
      </p:sp>
      <p:sp>
        <p:nvSpPr>
          <p:cNvPr id="1037331" name="Text Box 19"/>
          <p:cNvSpPr txBox="1">
            <a:spLocks noChangeArrowheads="1"/>
          </p:cNvSpPr>
          <p:nvPr/>
        </p:nvSpPr>
        <p:spPr bwMode="auto">
          <a:xfrm>
            <a:off x="2279650" y="5454650"/>
            <a:ext cx="3054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Followed by convolution</a:t>
            </a: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along the remaining column:</a:t>
            </a:r>
          </a:p>
        </p:txBody>
      </p:sp>
      <p:sp>
        <p:nvSpPr>
          <p:cNvPr id="1037332" name="Rectangle 20"/>
          <p:cNvSpPr>
            <a:spLocks noChangeArrowheads="1"/>
          </p:cNvSpPr>
          <p:nvPr/>
        </p:nvSpPr>
        <p:spPr bwMode="auto">
          <a:xfrm>
            <a:off x="5562600" y="5181600"/>
            <a:ext cx="3657600" cy="137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7679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37325"/>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73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373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733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733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0373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325" grpId="0" animBg="1"/>
      <p:bldP spid="1037329" grpId="0"/>
      <p:bldP spid="1037330" grpId="0"/>
      <p:bldP spid="1037331" grpId="0"/>
      <p:bldP spid="10373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Separability</a:t>
            </a:r>
          </a:p>
        </p:txBody>
      </p:sp>
      <p:sp>
        <p:nvSpPr>
          <p:cNvPr id="66563" name="Content Placeholder 17"/>
          <p:cNvSpPr>
            <a:spLocks noGrp="1"/>
          </p:cNvSpPr>
          <p:nvPr>
            <p:ph idx="1"/>
          </p:nvPr>
        </p:nvSpPr>
        <p:spPr/>
        <p:txBody>
          <a:bodyPr/>
          <a:lstStyle/>
          <a:p>
            <a:pPr>
              <a:buFontTx/>
              <a:buChar char="•"/>
            </a:pPr>
            <a:r>
              <a:rPr lang="en-US" altLang="en-US"/>
              <a:t>Why is separability useful in practice?</a:t>
            </a:r>
          </a:p>
        </p:txBody>
      </p:sp>
    </p:spTree>
    <p:extLst>
      <p:ext uri="{BB962C8B-B14F-4D97-AF65-F5344CB8AC3E}">
        <p14:creationId xmlns:p14="http://schemas.microsoft.com/office/powerpoint/2010/main" val="3183218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a:t>Some practical matters</a:t>
            </a:r>
          </a:p>
        </p:txBody>
      </p:sp>
      <p:sp>
        <p:nvSpPr>
          <p:cNvPr id="67587" name="Content Placeholder 2"/>
          <p:cNvSpPr>
            <a:spLocks noGrp="1"/>
          </p:cNvSpPr>
          <p:nvPr>
            <p:ph idx="1"/>
          </p:nvPr>
        </p:nvSpPr>
        <p:spPr/>
        <p:txBody>
          <a:bodyPr/>
          <a:lstStyle/>
          <a:p>
            <a:endParaRPr lang="en-US" altLang="en-US"/>
          </a:p>
        </p:txBody>
      </p:sp>
    </p:spTree>
    <p:extLst>
      <p:ext uri="{BB962C8B-B14F-4D97-AF65-F5344CB8AC3E}">
        <p14:creationId xmlns:p14="http://schemas.microsoft.com/office/powerpoint/2010/main" val="65897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2209800" y="762000"/>
            <a:ext cx="8229600" cy="4724400"/>
          </a:xfrm>
        </p:spPr>
        <p:txBody>
          <a:bodyPr/>
          <a:lstStyle/>
          <a:p>
            <a:pPr eaLnBrk="1" hangingPunct="1">
              <a:buFont typeface="Arial" panose="020B0604020202020204" pitchFamily="34" charset="0"/>
              <a:buNone/>
            </a:pPr>
            <a:r>
              <a:rPr lang="en-US" altLang="en-US" sz="3600"/>
              <a:t>How big should the filter be?</a:t>
            </a:r>
          </a:p>
          <a:p>
            <a:pPr eaLnBrk="1" hangingPunct="1"/>
            <a:r>
              <a:rPr lang="en-US" altLang="en-US" sz="2800"/>
              <a:t>Values at edges should be near zero</a:t>
            </a:r>
          </a:p>
          <a:p>
            <a:pPr eaLnBrk="1" hangingPunct="1"/>
            <a:r>
              <a:rPr lang="en-US" altLang="en-US" sz="2800"/>
              <a:t>Rule of thumb for Gaussian: set filter half-width to about 3 </a:t>
            </a:r>
            <a:r>
              <a:rPr lang="en-US" altLang="en-US" sz="2800" i="1"/>
              <a:t>σ</a:t>
            </a:r>
            <a:endParaRPr lang="en-US" altLang="en-US" sz="2800"/>
          </a:p>
          <a:p>
            <a:pPr eaLnBrk="1" hangingPunct="1"/>
            <a:endParaRPr lang="en-US" altLang="en-US" sz="2800"/>
          </a:p>
        </p:txBody>
      </p:sp>
      <p:sp>
        <p:nvSpPr>
          <p:cNvPr id="68611" name="Picture 4"/>
          <p:cNvSpPr>
            <a:spLocks noChangeAspect="1" noChangeArrowheads="1"/>
          </p:cNvSpPr>
          <p:nvPr/>
        </p:nvSpPr>
        <p:spPr bwMode="auto">
          <a:xfrm>
            <a:off x="3962400" y="2895600"/>
            <a:ext cx="42672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612" name="Rectangle 2"/>
          <p:cNvSpPr>
            <a:spLocks noGrp="1" noChangeArrowheads="1"/>
          </p:cNvSpPr>
          <p:nvPr>
            <p:ph type="title"/>
          </p:nvPr>
        </p:nvSpPr>
        <p:spPr/>
        <p:txBody>
          <a:bodyPr/>
          <a:lstStyle/>
          <a:p>
            <a:r>
              <a:rPr lang="en-US" altLang="en-US"/>
              <a:t>Practical matters</a:t>
            </a:r>
          </a:p>
        </p:txBody>
      </p:sp>
    </p:spTree>
    <p:extLst>
      <p:ext uri="{BB962C8B-B14F-4D97-AF65-F5344CB8AC3E}">
        <p14:creationId xmlns:p14="http://schemas.microsoft.com/office/powerpoint/2010/main" val="2811747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Practical matters</a:t>
            </a:r>
          </a:p>
        </p:txBody>
      </p:sp>
      <p:sp>
        <p:nvSpPr>
          <p:cNvPr id="69635" name="Rectangle 3"/>
          <p:cNvSpPr>
            <a:spLocks noGrp="1" noChangeArrowheads="1"/>
          </p:cNvSpPr>
          <p:nvPr>
            <p:ph type="body" idx="1"/>
          </p:nvPr>
        </p:nvSpPr>
        <p:spPr/>
        <p:txBody>
          <a:bodyPr/>
          <a:lstStyle/>
          <a:p>
            <a:r>
              <a:rPr lang="en-US" altLang="en-US"/>
              <a:t>What about near the edge?</a:t>
            </a:r>
          </a:p>
          <a:p>
            <a:pPr lvl="1"/>
            <a:r>
              <a:rPr lang="en-US" altLang="en-US"/>
              <a:t>the filter window falls off the edge of the image</a:t>
            </a:r>
          </a:p>
          <a:p>
            <a:pPr lvl="1"/>
            <a:r>
              <a:rPr lang="en-US" altLang="en-US"/>
              <a:t>need to extrapolate</a:t>
            </a:r>
          </a:p>
          <a:p>
            <a:pPr lvl="1"/>
            <a:r>
              <a:rPr lang="en-US" altLang="en-US"/>
              <a:t>methods:</a:t>
            </a:r>
          </a:p>
          <a:p>
            <a:pPr lvl="2"/>
            <a:r>
              <a:rPr lang="en-US" altLang="en-US"/>
              <a:t>clip filter (black)</a:t>
            </a:r>
          </a:p>
          <a:p>
            <a:pPr lvl="2"/>
            <a:r>
              <a:rPr lang="en-US" altLang="en-US"/>
              <a:t>wrap around</a:t>
            </a:r>
          </a:p>
          <a:p>
            <a:pPr lvl="2"/>
            <a:r>
              <a:rPr lang="en-US" altLang="en-US"/>
              <a:t>copy edge</a:t>
            </a:r>
          </a:p>
          <a:p>
            <a:pPr lvl="2"/>
            <a:r>
              <a:rPr lang="en-US" altLang="en-US"/>
              <a:t>reflect across edge</a:t>
            </a:r>
          </a:p>
        </p:txBody>
      </p:sp>
      <p:pic>
        <p:nvPicPr>
          <p:cNvPr id="696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362200"/>
            <a:ext cx="4033838"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07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362200"/>
            <a:ext cx="4033838"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07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362200"/>
            <a:ext cx="4033838"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07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362200"/>
            <a:ext cx="4033838"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074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2362200"/>
            <a:ext cx="4033838"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074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2362200"/>
            <a:ext cx="4033838"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074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2362200"/>
            <a:ext cx="4033838"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074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2362200"/>
            <a:ext cx="4033838"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0748"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9800" y="2362200"/>
            <a:ext cx="4033838"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0749"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2362200"/>
            <a:ext cx="4033838"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0750"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9800" y="2362200"/>
            <a:ext cx="4033838"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0751"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19800" y="2362200"/>
            <a:ext cx="4033838"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0752"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19800" y="2362200"/>
            <a:ext cx="4033838"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9" name="Text Box 17"/>
          <p:cNvSpPr txBox="1">
            <a:spLocks noChangeArrowheads="1"/>
          </p:cNvSpPr>
          <p:nvPr/>
        </p:nvSpPr>
        <p:spPr bwMode="auto">
          <a:xfrm>
            <a:off x="8686800" y="6553200"/>
            <a:ext cx="189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Source: S. Marschner</a:t>
            </a:r>
          </a:p>
        </p:txBody>
      </p:sp>
    </p:spTree>
    <p:extLst>
      <p:ext uri="{BB962C8B-B14F-4D97-AF65-F5344CB8AC3E}">
        <p14:creationId xmlns:p14="http://schemas.microsoft.com/office/powerpoint/2010/main" val="1387295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407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407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407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1407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1407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1407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14074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14074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14074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14075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114075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1140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ays\Desktop\143 Computer Vision\slides\07\Q2NM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663" y="76200"/>
            <a:ext cx="6248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3"/>
          <p:cNvSpPr txBox="1">
            <a:spLocks noChangeArrowheads="1"/>
          </p:cNvSpPr>
          <p:nvPr/>
        </p:nvSpPr>
        <p:spPr bwMode="auto">
          <a:xfrm>
            <a:off x="2667001" y="6400801"/>
            <a:ext cx="6689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a:solidFill>
                  <a:srgbClr val="000000"/>
                </a:solidFill>
                <a:cs typeface="Arial" panose="020B0604020202020204" pitchFamily="34" charset="0"/>
              </a:rPr>
              <a:t>http://blogs.discovermagazine.com/badastronomy/2009/06/24/the-blue-and-the-green/</a:t>
            </a:r>
          </a:p>
        </p:txBody>
      </p:sp>
    </p:spTree>
    <p:extLst>
      <p:ext uri="{BB962C8B-B14F-4D97-AF65-F5344CB8AC3E}">
        <p14:creationId xmlns:p14="http://schemas.microsoft.com/office/powerpoint/2010/main" val="2611222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Recap of Filtering</a:t>
            </a:r>
          </a:p>
        </p:txBody>
      </p:sp>
      <p:sp>
        <p:nvSpPr>
          <p:cNvPr id="23555" name="Content Placeholder 2"/>
          <p:cNvSpPr>
            <a:spLocks noGrp="1"/>
          </p:cNvSpPr>
          <p:nvPr>
            <p:ph idx="1"/>
          </p:nvPr>
        </p:nvSpPr>
        <p:spPr>
          <a:xfrm>
            <a:off x="1295400" y="990600"/>
            <a:ext cx="6172200" cy="5638800"/>
          </a:xfrm>
        </p:spPr>
        <p:txBody>
          <a:bodyPr>
            <a:normAutofit/>
          </a:bodyPr>
          <a:lstStyle/>
          <a:p>
            <a:endParaRPr lang="en-US" altLang="en-US" sz="2800" dirty="0"/>
          </a:p>
          <a:p>
            <a:r>
              <a:rPr lang="en-US" altLang="en-US" sz="2800" dirty="0"/>
              <a:t>Linear filtering is dot product at each position</a:t>
            </a:r>
          </a:p>
          <a:p>
            <a:pPr lvl="1"/>
            <a:r>
              <a:rPr lang="en-US" altLang="en-US" sz="2400" dirty="0"/>
              <a:t>Not a matrix multiplication</a:t>
            </a:r>
          </a:p>
          <a:p>
            <a:pPr lvl="1"/>
            <a:r>
              <a:rPr lang="en-US" altLang="en-US" sz="2400" dirty="0"/>
              <a:t>Can smooth, sharpen, translate (among many other uses</a:t>
            </a:r>
            <a:r>
              <a:rPr lang="en-US" altLang="en-US" sz="2400" dirty="0" smtClean="0"/>
              <a:t>)</a:t>
            </a:r>
          </a:p>
          <a:p>
            <a:pPr lvl="1"/>
            <a:r>
              <a:rPr lang="en-US" altLang="en-US" sz="2400" dirty="0" smtClean="0"/>
              <a:t>Linear filters “</a:t>
            </a:r>
            <a:r>
              <a:rPr lang="en-US" altLang="en-US" sz="2400" i="1" dirty="0" smtClean="0"/>
              <a:t>look for” features that resemble the filter itself</a:t>
            </a:r>
          </a:p>
          <a:p>
            <a:pPr lvl="1"/>
            <a:endParaRPr lang="en-US" altLang="en-US" sz="2400" i="1" dirty="0"/>
          </a:p>
          <a:p>
            <a:r>
              <a:rPr lang="en-US" altLang="en-US" sz="2800" dirty="0" smtClean="0"/>
              <a:t>Be </a:t>
            </a:r>
            <a:r>
              <a:rPr lang="en-US" altLang="en-US" sz="2800" dirty="0"/>
              <a:t>aware of details for filter size, extrapolation, </a:t>
            </a:r>
            <a:r>
              <a:rPr lang="en-US" altLang="en-US" sz="2800" dirty="0" smtClean="0"/>
              <a:t>cropping</a:t>
            </a:r>
          </a:p>
          <a:p>
            <a:pPr>
              <a:buFont typeface="Arial" panose="020B0604020202020204" pitchFamily="34" charset="0"/>
              <a:buNone/>
            </a:pPr>
            <a:endParaRPr lang="en-US" altLang="en-US" sz="2800" dirty="0"/>
          </a:p>
        </p:txBody>
      </p:sp>
      <p:pic>
        <p:nvPicPr>
          <p:cNvPr id="23556"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752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4800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5"/>
          <p:cNvGrpSpPr>
            <a:grpSpLocks noChangeAspect="1"/>
          </p:cNvGrpSpPr>
          <p:nvPr/>
        </p:nvGrpSpPr>
        <p:grpSpPr bwMode="auto">
          <a:xfrm>
            <a:off x="9327621" y="1822483"/>
            <a:ext cx="1004358" cy="990600"/>
            <a:chOff x="144" y="144"/>
            <a:chExt cx="1152" cy="1136"/>
          </a:xfrm>
        </p:grpSpPr>
        <p:sp>
          <p:nvSpPr>
            <p:cNvPr id="27"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28"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29"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30"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31"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32"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33"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34"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35"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36"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44" name="Picture 5" descr="C:\Documents and Settings\Derek Hoiem\My Documents\Classes\Spring10 - Computer Vision\figs\einstein_sobel_v.png"/>
          <p:cNvPicPr>
            <a:picLocks noChangeAspect="1" noChangeArrowheads="1"/>
          </p:cNvPicPr>
          <p:nvPr/>
        </p:nvPicPr>
        <p:blipFill rotWithShape="1">
          <a:blip r:embed="rId5">
            <a:extLst>
              <a:ext uri="{28A0092B-C50C-407E-A947-70E740481C1C}">
                <a14:useLocalDpi xmlns:a14="http://schemas.microsoft.com/office/drawing/2010/main" val="0"/>
              </a:ext>
            </a:extLst>
          </a:blip>
          <a:srcRect l="25197" t="37705" r="58005" b="49180"/>
          <a:stretch/>
        </p:blipFill>
        <p:spPr bwMode="auto">
          <a:xfrm>
            <a:off x="10820400" y="1822483"/>
            <a:ext cx="1061354" cy="106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1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990600"/>
            <a:ext cx="5486400" cy="5135563"/>
          </a:xfrm>
        </p:spPr>
        <p:txBody>
          <a:bodyPr>
            <a:normAutofit fontScale="92500" lnSpcReduction="20000"/>
          </a:bodyPr>
          <a:lstStyle/>
          <a:p>
            <a:pPr marL="0" indent="0">
              <a:buNone/>
            </a:pPr>
            <a:r>
              <a:rPr lang="en-US" altLang="en-US" dirty="0"/>
              <a:t>Why do we care so much about </a:t>
            </a:r>
            <a:r>
              <a:rPr lang="en-US" altLang="en-US" dirty="0" smtClean="0"/>
              <a:t>filtering/convolution</a:t>
            </a:r>
            <a:r>
              <a:rPr lang="en-US" altLang="en-US" dirty="0"/>
              <a:t>? </a:t>
            </a:r>
            <a:endParaRPr lang="en-US" altLang="en-US" dirty="0" smtClean="0"/>
          </a:p>
          <a:p>
            <a:r>
              <a:rPr lang="en-US" altLang="en-US" dirty="0" smtClean="0"/>
              <a:t>Pixels are individually weak and noisy signals. Reasoning over neighborhoods helps.</a:t>
            </a:r>
          </a:p>
          <a:p>
            <a:pPr marL="0" indent="0">
              <a:buNone/>
            </a:pPr>
            <a:endParaRPr lang="en-US" altLang="en-US" dirty="0"/>
          </a:p>
          <a:p>
            <a:pPr marL="0" indent="0">
              <a:buNone/>
            </a:pPr>
            <a:r>
              <a:rPr lang="en-US" altLang="en-US" dirty="0" smtClean="0"/>
              <a:t>Surely </a:t>
            </a:r>
            <a:r>
              <a:rPr lang="en-US" altLang="en-US" dirty="0"/>
              <a:t>there are other ways to extract information from </a:t>
            </a:r>
            <a:r>
              <a:rPr lang="en-US" altLang="en-US" dirty="0" smtClean="0"/>
              <a:t>images?</a:t>
            </a:r>
          </a:p>
          <a:p>
            <a:r>
              <a:rPr lang="en-US" altLang="en-US" dirty="0" smtClean="0"/>
              <a:t>Yes, but they may be more brittle, slower to compute, or less easy to plug into machine learning tools.</a:t>
            </a:r>
            <a:endParaRPr lang="en-US" altLang="en-US" dirty="0"/>
          </a:p>
        </p:txBody>
      </p:sp>
      <p:pic>
        <p:nvPicPr>
          <p:cNvPr id="4" name="Picture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685800"/>
            <a:ext cx="533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953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to Filtering - Viola Jones Face Detection</a:t>
            </a:r>
            <a:endParaRPr lang="en-US" dirty="0"/>
          </a:p>
        </p:txBody>
      </p:sp>
      <p:sp>
        <p:nvSpPr>
          <p:cNvPr id="3" name="Content Placeholder 2"/>
          <p:cNvSpPr>
            <a:spLocks noGrp="1"/>
          </p:cNvSpPr>
          <p:nvPr>
            <p:ph idx="1"/>
          </p:nvPr>
        </p:nvSpPr>
        <p:spPr>
          <a:xfrm>
            <a:off x="685800" y="6248400"/>
            <a:ext cx="10972800" cy="487362"/>
          </a:xfrm>
        </p:spPr>
        <p:txBody>
          <a:bodyPr>
            <a:normAutofit/>
          </a:bodyPr>
          <a:lstStyle/>
          <a:p>
            <a:pPr marL="0" indent="0" algn="ctr">
              <a:buNone/>
            </a:pPr>
            <a:r>
              <a:rPr lang="en-US" sz="1800" dirty="0" smtClean="0"/>
              <a:t>Viola, Jones. Rapid </a:t>
            </a:r>
            <a:r>
              <a:rPr lang="en-US" sz="1800" dirty="0"/>
              <a:t>object detection using a boosted cascade of simple </a:t>
            </a:r>
            <a:r>
              <a:rPr lang="en-US" sz="1800" dirty="0" smtClean="0"/>
              <a:t>features. CVPR 2001. </a:t>
            </a:r>
            <a:endParaRPr lang="en-US" sz="1800" dirty="0"/>
          </a:p>
        </p:txBody>
      </p:sp>
      <p:pic>
        <p:nvPicPr>
          <p:cNvPr id="4" name="Picture 3"/>
          <p:cNvPicPr>
            <a:picLocks noChangeAspect="1"/>
          </p:cNvPicPr>
          <p:nvPr/>
        </p:nvPicPr>
        <p:blipFill>
          <a:blip r:embed="rId2"/>
          <a:stretch>
            <a:fillRect/>
          </a:stretch>
        </p:blipFill>
        <p:spPr>
          <a:xfrm>
            <a:off x="990600" y="1371600"/>
            <a:ext cx="4495800" cy="4066460"/>
          </a:xfrm>
          <a:prstGeom prst="rect">
            <a:avLst/>
          </a:prstGeom>
        </p:spPr>
      </p:pic>
      <p:pic>
        <p:nvPicPr>
          <p:cNvPr id="5" name="Picture 4"/>
          <p:cNvPicPr>
            <a:picLocks noChangeAspect="1"/>
          </p:cNvPicPr>
          <p:nvPr/>
        </p:nvPicPr>
        <p:blipFill>
          <a:blip r:embed="rId3"/>
          <a:stretch>
            <a:fillRect/>
          </a:stretch>
        </p:blipFill>
        <p:spPr>
          <a:xfrm>
            <a:off x="6705600" y="1123066"/>
            <a:ext cx="4233006" cy="4715927"/>
          </a:xfrm>
          <a:prstGeom prst="rect">
            <a:avLst/>
          </a:prstGeom>
        </p:spPr>
      </p:pic>
    </p:spTree>
    <p:extLst>
      <p:ext uri="{BB962C8B-B14F-4D97-AF65-F5344CB8AC3E}">
        <p14:creationId xmlns:p14="http://schemas.microsoft.com/office/powerpoint/2010/main" val="3996516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3"/>
          <p:cNvSpPr>
            <a:spLocks noGrp="1"/>
          </p:cNvSpPr>
          <p:nvPr>
            <p:ph type="ftr" sz="quarter" idx="11"/>
          </p:nvPr>
        </p:nvSpPr>
        <p:spPr>
          <a:xfrm>
            <a:off x="1981200" y="6386514"/>
            <a:ext cx="2514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fontAlgn="base" hangingPunct="1">
              <a:spcBef>
                <a:spcPct val="0"/>
              </a:spcBef>
              <a:spcAft>
                <a:spcPct val="0"/>
              </a:spcAft>
            </a:pPr>
            <a:r>
              <a:rPr lang="en-US" altLang="en-US">
                <a:solidFill>
                  <a:prstClr val="black"/>
                </a:solidFill>
                <a:latin typeface="Gill Sans" charset="0"/>
              </a:rPr>
              <a:t>© 2006 Steve Marschner • </a:t>
            </a:r>
            <a:fld id="{3AE7C433-F137-4E4F-88B6-171194EBCF5B}" type="slidenum">
              <a:rPr lang="en-US" altLang="en-US" smtClean="0">
                <a:solidFill>
                  <a:prstClr val="black"/>
                </a:solidFill>
                <a:latin typeface="Gill Sans" charset="0"/>
              </a:rPr>
              <a:pPr algn="l" eaLnBrk="1" fontAlgn="base" hangingPunct="1">
                <a:spcBef>
                  <a:spcPct val="0"/>
                </a:spcBef>
                <a:spcAft>
                  <a:spcPct val="0"/>
                </a:spcAft>
              </a:pPr>
              <a:t>23</a:t>
            </a:fld>
            <a:endParaRPr lang="en-US" altLang="en-US">
              <a:solidFill>
                <a:prstClr val="black"/>
              </a:solidFill>
              <a:latin typeface="Gill Sans" charset="0"/>
            </a:endParaRPr>
          </a:p>
        </p:txBody>
      </p:sp>
      <p:sp>
        <p:nvSpPr>
          <p:cNvPr id="72707" name="Rectangle 2"/>
          <p:cNvSpPr>
            <a:spLocks noGrp="1" noChangeArrowheads="1"/>
          </p:cNvSpPr>
          <p:nvPr>
            <p:ph type="title"/>
          </p:nvPr>
        </p:nvSpPr>
        <p:spPr/>
        <p:txBody>
          <a:bodyPr/>
          <a:lstStyle/>
          <a:p>
            <a:pPr eaLnBrk="1" hangingPunct="1"/>
            <a:r>
              <a:rPr lang="en-US" altLang="en-US"/>
              <a:t>Median filters</a:t>
            </a:r>
          </a:p>
        </p:txBody>
      </p:sp>
      <p:graphicFrame>
        <p:nvGraphicFramePr>
          <p:cNvPr id="72708" name="Object 3"/>
          <p:cNvGraphicFramePr>
            <a:graphicFrameLocks noChangeAspect="1"/>
          </p:cNvGraphicFramePr>
          <p:nvPr/>
        </p:nvGraphicFramePr>
        <p:xfrm>
          <a:off x="1531938" y="1"/>
          <a:ext cx="1219200" cy="149225"/>
        </p:xfrm>
        <a:graphic>
          <a:graphicData uri="http://schemas.openxmlformats.org/presentationml/2006/ole">
            <mc:AlternateContent xmlns:mc="http://schemas.openxmlformats.org/markup-compatibility/2006">
              <mc:Choice xmlns:v="urn:schemas-microsoft-com:vml" Requires="v">
                <p:oleObj spid="_x0000_s2055"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938" y="1"/>
                        <a:ext cx="1219200"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709" name="Rectangle 4"/>
          <p:cNvSpPr>
            <a:spLocks noGrp="1" noChangeArrowheads="1"/>
          </p:cNvSpPr>
          <p:nvPr>
            <p:ph type="body" idx="1"/>
          </p:nvPr>
        </p:nvSpPr>
        <p:spPr>
          <a:xfrm>
            <a:off x="1981200" y="1473200"/>
            <a:ext cx="8534400" cy="4649788"/>
          </a:xfrm>
          <a:noFill/>
        </p:spPr>
        <p:txBody>
          <a:bodyPr/>
          <a:lstStyle/>
          <a:p>
            <a:pPr eaLnBrk="1" hangingPunct="1"/>
            <a:r>
              <a:rPr lang="en-US" altLang="en-US"/>
              <a:t>A </a:t>
            </a:r>
            <a:r>
              <a:rPr lang="en-US" altLang="en-US" b="1"/>
              <a:t>Median Filter</a:t>
            </a:r>
            <a:r>
              <a:rPr lang="en-US" altLang="en-US"/>
              <a:t> operates over a window by selecting the median intensity in the window.</a:t>
            </a:r>
          </a:p>
          <a:p>
            <a:pPr eaLnBrk="1" hangingPunct="1"/>
            <a:r>
              <a:rPr lang="en-US" altLang="en-US"/>
              <a:t>What advantage does a median filter have over a mean filter?</a:t>
            </a:r>
          </a:p>
          <a:p>
            <a:pPr eaLnBrk="1" hangingPunct="1"/>
            <a:r>
              <a:rPr lang="en-US" altLang="en-US"/>
              <a:t>Is a median filter a kind of convolution?</a:t>
            </a:r>
          </a:p>
          <a:p>
            <a:pPr eaLnBrk="1" hangingPunct="1"/>
            <a:endParaRPr lang="en-US" altLang="en-US"/>
          </a:p>
        </p:txBody>
      </p:sp>
      <p:sp>
        <p:nvSpPr>
          <p:cNvPr id="72710" name="Text Box 5"/>
          <p:cNvSpPr txBox="1">
            <a:spLocks noChangeArrowheads="1"/>
          </p:cNvSpPr>
          <p:nvPr/>
        </p:nvSpPr>
        <p:spPr bwMode="auto">
          <a:xfrm>
            <a:off x="8216900" y="6477000"/>
            <a:ext cx="23749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solidFill>
                  <a:prstClr val="black"/>
                </a:solidFill>
              </a:rPr>
              <a:t>Slide by Steve Seitz</a:t>
            </a:r>
          </a:p>
        </p:txBody>
      </p:sp>
    </p:spTree>
    <p:extLst>
      <p:ext uri="{BB962C8B-B14F-4D97-AF65-F5344CB8AC3E}">
        <p14:creationId xmlns:p14="http://schemas.microsoft.com/office/powerpoint/2010/main" val="3229252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3"/>
          <p:cNvSpPr>
            <a:spLocks noGrp="1"/>
          </p:cNvSpPr>
          <p:nvPr>
            <p:ph type="ftr" sz="quarter" idx="11"/>
          </p:nvPr>
        </p:nvSpPr>
        <p:spPr>
          <a:xfrm>
            <a:off x="1981200" y="6376989"/>
            <a:ext cx="2286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fontAlgn="base" hangingPunct="1">
              <a:spcBef>
                <a:spcPct val="0"/>
              </a:spcBef>
              <a:spcAft>
                <a:spcPct val="0"/>
              </a:spcAft>
            </a:pPr>
            <a:r>
              <a:rPr lang="en-US" altLang="en-US">
                <a:solidFill>
                  <a:prstClr val="black"/>
                </a:solidFill>
                <a:latin typeface="Gill Sans" charset="0"/>
              </a:rPr>
              <a:t>© 2006 Steve Marschner • </a:t>
            </a:r>
            <a:fld id="{532DF987-B42B-48D6-9ABD-128887809D38}" type="slidenum">
              <a:rPr lang="en-US" altLang="en-US" smtClean="0">
                <a:solidFill>
                  <a:prstClr val="black"/>
                </a:solidFill>
                <a:latin typeface="Gill Sans" charset="0"/>
              </a:rPr>
              <a:pPr algn="l" eaLnBrk="1" fontAlgn="base" hangingPunct="1">
                <a:spcBef>
                  <a:spcPct val="0"/>
                </a:spcBef>
                <a:spcAft>
                  <a:spcPct val="0"/>
                </a:spcAft>
              </a:pPr>
              <a:t>24</a:t>
            </a:fld>
            <a:endParaRPr lang="en-US" altLang="en-US">
              <a:solidFill>
                <a:prstClr val="black"/>
              </a:solidFill>
              <a:latin typeface="Gill Sans" charset="0"/>
            </a:endParaRPr>
          </a:p>
        </p:txBody>
      </p:sp>
      <p:sp>
        <p:nvSpPr>
          <p:cNvPr id="2052" name="Rectangle 2"/>
          <p:cNvSpPr>
            <a:spLocks noGrp="1" noChangeArrowheads="1"/>
          </p:cNvSpPr>
          <p:nvPr>
            <p:ph type="title"/>
          </p:nvPr>
        </p:nvSpPr>
        <p:spPr>
          <a:xfrm>
            <a:off x="2209800" y="171450"/>
            <a:ext cx="8458200" cy="571500"/>
          </a:xfrm>
        </p:spPr>
        <p:txBody>
          <a:bodyPr>
            <a:normAutofit fontScale="90000"/>
          </a:bodyPr>
          <a:lstStyle/>
          <a:p>
            <a:pPr eaLnBrk="1" hangingPunct="1">
              <a:defRPr/>
            </a:pPr>
            <a:r>
              <a:rPr lang="en-US"/>
              <a:t>Comparison: salt and pepper noise</a:t>
            </a:r>
          </a:p>
        </p:txBody>
      </p:sp>
      <p:graphicFrame>
        <p:nvGraphicFramePr>
          <p:cNvPr id="73732" name="Object 3"/>
          <p:cNvGraphicFramePr>
            <a:graphicFrameLocks noChangeAspect="1"/>
          </p:cNvGraphicFramePr>
          <p:nvPr/>
        </p:nvGraphicFramePr>
        <p:xfrm>
          <a:off x="1531938" y="1"/>
          <a:ext cx="1219200" cy="149225"/>
        </p:xfrm>
        <a:graphic>
          <a:graphicData uri="http://schemas.openxmlformats.org/presentationml/2006/ole">
            <mc:AlternateContent xmlns:mc="http://schemas.openxmlformats.org/markup-compatibility/2006">
              <mc:Choice xmlns:v="urn:schemas-microsoft-com:vml" Requires="v">
                <p:oleObj spid="_x0000_s3079"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938" y="1"/>
                        <a:ext cx="1219200"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3733" name="Picture 4" descr="s_and_p_noise_compa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971551"/>
            <a:ext cx="723900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5"/>
          <p:cNvSpPr txBox="1">
            <a:spLocks noChangeArrowheads="1"/>
          </p:cNvSpPr>
          <p:nvPr/>
        </p:nvSpPr>
        <p:spPr bwMode="auto">
          <a:xfrm>
            <a:off x="8216900" y="6477000"/>
            <a:ext cx="23749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solidFill>
                  <a:prstClr val="black"/>
                </a:solidFill>
              </a:rPr>
              <a:t>Slide by Steve Seitz</a:t>
            </a:r>
          </a:p>
        </p:txBody>
      </p:sp>
    </p:spTree>
    <p:extLst>
      <p:ext uri="{BB962C8B-B14F-4D97-AF65-F5344CB8AC3E}">
        <p14:creationId xmlns:p14="http://schemas.microsoft.com/office/powerpoint/2010/main" val="2135262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Review: questions</a:t>
            </a:r>
          </a:p>
        </p:txBody>
      </p:sp>
      <p:sp>
        <p:nvSpPr>
          <p:cNvPr id="25603" name="Content Placeholder 2"/>
          <p:cNvSpPr>
            <a:spLocks noGrp="1"/>
          </p:cNvSpPr>
          <p:nvPr>
            <p:ph idx="1"/>
          </p:nvPr>
        </p:nvSpPr>
        <p:spPr/>
        <p:txBody>
          <a:bodyPr/>
          <a:lstStyle/>
          <a:p>
            <a:pPr marL="514350" indent="-514350">
              <a:buFont typeface="Calibri" panose="020F0502020204030204" pitchFamily="34" charset="0"/>
              <a:buAutoNum type="arabicPeriod"/>
            </a:pPr>
            <a:r>
              <a:rPr lang="en-US" altLang="en-US"/>
              <a:t>Write down a 3x3 filter that returns a positive value if the average value of the 4-adjacent neighbors is less than the center and a negative value otherwise</a:t>
            </a:r>
          </a:p>
          <a:p>
            <a:pPr marL="514350" indent="-514350">
              <a:buFont typeface="Calibri" panose="020F0502020204030204" pitchFamily="34" charset="0"/>
              <a:buAutoNum type="arabicPeriod"/>
            </a:pPr>
            <a:endParaRPr lang="en-US" altLang="en-US"/>
          </a:p>
          <a:p>
            <a:pPr marL="514350" indent="-514350">
              <a:buFont typeface="Calibri" panose="020F0502020204030204" pitchFamily="34" charset="0"/>
              <a:buAutoNum type="arabicPeriod"/>
            </a:pPr>
            <a:r>
              <a:rPr lang="en-US" altLang="en-US"/>
              <a:t>Write down a filter that will compute the gradient in the x-direction:</a:t>
            </a:r>
          </a:p>
          <a:p>
            <a:pPr marL="514350" indent="-514350">
              <a:buNone/>
            </a:pPr>
            <a:r>
              <a:rPr lang="en-US" altLang="en-US"/>
              <a:t>	</a:t>
            </a:r>
            <a:r>
              <a:rPr lang="en-US" altLang="en-US" sz="2000">
                <a:latin typeface="Courier New" panose="02070309020205020404" pitchFamily="49" charset="0"/>
                <a:cs typeface="Courier New" panose="02070309020205020404" pitchFamily="49" charset="0"/>
              </a:rPr>
              <a:t>gradx(y,x) = im(y,x+1)-im(y,x) for each x, y</a:t>
            </a:r>
          </a:p>
          <a:p>
            <a:pPr marL="514350" indent="-514350">
              <a:buNone/>
            </a:pPr>
            <a:r>
              <a:rPr lang="en-US" altLang="en-US" sz="2000">
                <a:latin typeface="Courier New" panose="02070309020205020404" pitchFamily="49" charset="0"/>
                <a:cs typeface="Courier New" panose="02070309020205020404" pitchFamily="49" charset="0"/>
              </a:rPr>
              <a:t>	</a:t>
            </a:r>
            <a:endParaRPr lang="en-US" altLang="en-US"/>
          </a:p>
        </p:txBody>
      </p:sp>
      <p:sp>
        <p:nvSpPr>
          <p:cNvPr id="4" name="TextBox 3"/>
          <p:cNvSpPr txBox="1"/>
          <p:nvPr/>
        </p:nvSpPr>
        <p:spPr>
          <a:xfrm>
            <a:off x="9466264" y="6550026"/>
            <a:ext cx="1201737" cy="307975"/>
          </a:xfrm>
          <a:prstGeom prst="rect">
            <a:avLst/>
          </a:prstGeom>
          <a:noFill/>
        </p:spPr>
        <p:txBody>
          <a:bodyPr wrap="none">
            <a:spAutoFit/>
          </a:bodyPr>
          <a:lstStyle/>
          <a:p>
            <a:pPr>
              <a:defRPr/>
            </a:pPr>
            <a:r>
              <a:rPr lang="en-US" sz="1400" dirty="0">
                <a:solidFill>
                  <a:prstClr val="white">
                    <a:lumMod val="50000"/>
                  </a:prstClr>
                </a:solidFill>
                <a:cs typeface="Arial" panose="020B0604020202020204" pitchFamily="34" charset="0"/>
              </a:rPr>
              <a:t>Slide: </a:t>
            </a:r>
            <a:r>
              <a:rPr lang="en-US" sz="1400" dirty="0" err="1">
                <a:solidFill>
                  <a:prstClr val="white">
                    <a:lumMod val="50000"/>
                  </a:prstClr>
                </a:solidFill>
                <a:cs typeface="Arial" panose="020B0604020202020204" pitchFamily="34" charset="0"/>
              </a:rPr>
              <a:t>Hoiem</a:t>
            </a:r>
            <a:endParaRPr lang="en-US" sz="14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4244947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Review: questions</a:t>
            </a:r>
          </a:p>
        </p:txBody>
      </p:sp>
      <p:sp>
        <p:nvSpPr>
          <p:cNvPr id="27651" name="Content Placeholder 2"/>
          <p:cNvSpPr>
            <a:spLocks noGrp="1"/>
          </p:cNvSpPr>
          <p:nvPr>
            <p:ph idx="1"/>
          </p:nvPr>
        </p:nvSpPr>
        <p:spPr>
          <a:xfrm>
            <a:off x="1981200" y="990600"/>
            <a:ext cx="8229600" cy="609600"/>
          </a:xfrm>
        </p:spPr>
        <p:txBody>
          <a:bodyPr/>
          <a:lstStyle/>
          <a:p>
            <a:pPr marL="514350" indent="-514350">
              <a:buNone/>
            </a:pPr>
            <a:r>
              <a:rPr lang="en-US" altLang="en-US"/>
              <a:t>3.  Fill in the blanks:</a:t>
            </a:r>
          </a:p>
        </p:txBody>
      </p:sp>
      <p:pic>
        <p:nvPicPr>
          <p:cNvPr id="27652" name="Picture 3" descr="C:\Users\Hoiem\Documents\Classes\Computational Photography - Fall 2010\lectures\figs\filters\fil_pairs\sobel_gaus.png"/>
          <p:cNvPicPr>
            <a:picLocks noChangeAspect="1" noChangeArrowheads="1"/>
          </p:cNvPicPr>
          <p:nvPr/>
        </p:nvPicPr>
        <p:blipFill>
          <a:blip r:embed="rId3" cstate="print">
            <a:extLst>
              <a:ext uri="{28A0092B-C50C-407E-A947-70E740481C1C}">
                <a14:useLocalDpi xmlns:a14="http://schemas.microsoft.com/office/drawing/2010/main" val="0"/>
              </a:ext>
            </a:extLst>
          </a:blip>
          <a:srcRect l="15788" t="3510" r="14474" b="3510"/>
          <a:stretch>
            <a:fillRect/>
          </a:stretch>
        </p:blipFill>
        <p:spPr bwMode="auto">
          <a:xfrm>
            <a:off x="8610600" y="1066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C:\Users\Hoiem\Documents\Classes\Computational Photography - Fall 2010\lectures\figs\filters\fil_pairs\fil_sobel.png"/>
          <p:cNvPicPr>
            <a:picLocks noChangeAspect="1" noChangeArrowheads="1"/>
          </p:cNvPicPr>
          <p:nvPr/>
        </p:nvPicPr>
        <p:blipFill>
          <a:blip r:embed="rId4">
            <a:extLst>
              <a:ext uri="{28A0092B-C50C-407E-A947-70E740481C1C}">
                <a14:useLocalDpi xmlns:a14="http://schemas.microsoft.com/office/drawing/2010/main" val="0"/>
              </a:ext>
            </a:extLst>
          </a:blip>
          <a:srcRect l="16667" t="4167" r="13542" b="4167"/>
          <a:stretch>
            <a:fillRect/>
          </a:stretch>
        </p:blipFill>
        <p:spPr bwMode="auto">
          <a:xfrm>
            <a:off x="8915400" y="2667001"/>
            <a:ext cx="5905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descr="C:\Users\Hoiem\Documents\Classes\Computational Photography - Fall 2010\lectures\figs\filters\fil_pairs\fil_gaus.png"/>
          <p:cNvPicPr>
            <a:picLocks noChangeAspect="1" noChangeArrowheads="1"/>
          </p:cNvPicPr>
          <p:nvPr/>
        </p:nvPicPr>
        <p:blipFill>
          <a:blip r:embed="rId5" cstate="print">
            <a:extLst>
              <a:ext uri="{28A0092B-C50C-407E-A947-70E740481C1C}">
                <a14:useLocalDpi xmlns:a14="http://schemas.microsoft.com/office/drawing/2010/main" val="0"/>
              </a:ext>
            </a:extLst>
          </a:blip>
          <a:srcRect l="17708" t="5556" r="16667" b="6944"/>
          <a:stretch>
            <a:fillRect/>
          </a:stretch>
        </p:blipFill>
        <p:spPr bwMode="auto">
          <a:xfrm>
            <a:off x="8610600" y="3733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descr="C:\Users\Hoiem\Documents\Classes\Computational Photography - Fall 2010\lectures\figs\filters\fil_pairs\im_shif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3657600"/>
            <a:ext cx="23891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7" descr="C:\Users\Hoiem\Documents\Classes\Computational Photography - Fall 2010\lectures\figs\filters\fil_pairs\im_ori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08346" y="5116512"/>
            <a:ext cx="2248122"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Box 11"/>
          <p:cNvSpPr txBox="1">
            <a:spLocks noChangeArrowheads="1"/>
          </p:cNvSpPr>
          <p:nvPr/>
        </p:nvSpPr>
        <p:spPr bwMode="auto">
          <a:xfrm>
            <a:off x="5562601" y="838200"/>
            <a:ext cx="25812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solidFill>
                  <a:prstClr val="black"/>
                </a:solidFill>
                <a:latin typeface="Courier New" panose="02070309020205020404" pitchFamily="49" charset="0"/>
                <a:cs typeface="Courier New" panose="02070309020205020404" pitchFamily="49" charset="0"/>
              </a:rPr>
              <a:t>a) _ = D * B </a:t>
            </a:r>
          </a:p>
          <a:p>
            <a:pPr>
              <a:spcBef>
                <a:spcPct val="0"/>
              </a:spcBef>
              <a:buFontTx/>
              <a:buNone/>
            </a:pPr>
            <a:r>
              <a:rPr lang="en-US" altLang="en-US" sz="2400">
                <a:solidFill>
                  <a:prstClr val="black"/>
                </a:solidFill>
                <a:latin typeface="Courier New" panose="02070309020205020404" pitchFamily="49" charset="0"/>
                <a:cs typeface="Courier New" panose="02070309020205020404" pitchFamily="49" charset="0"/>
              </a:rPr>
              <a:t>b) A = _ * _</a:t>
            </a:r>
          </a:p>
          <a:p>
            <a:pPr>
              <a:spcBef>
                <a:spcPct val="0"/>
              </a:spcBef>
              <a:buFontTx/>
              <a:buNone/>
            </a:pPr>
            <a:r>
              <a:rPr lang="en-US" altLang="en-US" sz="2400">
                <a:solidFill>
                  <a:prstClr val="black"/>
                </a:solidFill>
                <a:latin typeface="Courier New" panose="02070309020205020404" pitchFamily="49" charset="0"/>
                <a:cs typeface="Courier New" panose="02070309020205020404" pitchFamily="49" charset="0"/>
              </a:rPr>
              <a:t>c) F = D * _</a:t>
            </a:r>
          </a:p>
          <a:p>
            <a:pPr>
              <a:spcBef>
                <a:spcPct val="0"/>
              </a:spcBef>
              <a:buFontTx/>
              <a:buNone/>
            </a:pPr>
            <a:r>
              <a:rPr lang="en-US" altLang="en-US" sz="2400">
                <a:solidFill>
                  <a:prstClr val="black"/>
                </a:solidFill>
                <a:latin typeface="Courier New" panose="02070309020205020404" pitchFamily="49" charset="0"/>
                <a:cs typeface="Courier New" panose="02070309020205020404" pitchFamily="49" charset="0"/>
              </a:rPr>
              <a:t>d) _ = D * D</a:t>
            </a:r>
          </a:p>
          <a:p>
            <a:pPr>
              <a:spcBef>
                <a:spcPct val="0"/>
              </a:spcBef>
              <a:buFontTx/>
              <a:buNone/>
            </a:pPr>
            <a:endParaRPr lang="en-US" altLang="en-US">
              <a:solidFill>
                <a:prstClr val="black"/>
              </a:solidFill>
              <a:latin typeface="Arial" panose="020B0604020202020204" pitchFamily="34" charset="0"/>
              <a:cs typeface="Arial" panose="020B0604020202020204" pitchFamily="34" charset="0"/>
            </a:endParaRPr>
          </a:p>
        </p:txBody>
      </p:sp>
      <p:sp>
        <p:nvSpPr>
          <p:cNvPr id="27658" name="TextBox 12"/>
          <p:cNvSpPr txBox="1">
            <a:spLocks noChangeArrowheads="1"/>
          </p:cNvSpPr>
          <p:nvPr/>
        </p:nvSpPr>
        <p:spPr bwMode="auto">
          <a:xfrm>
            <a:off x="8382000" y="9906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prstClr val="black"/>
                </a:solidFill>
                <a:latin typeface="Arial" panose="020B0604020202020204" pitchFamily="34" charset="0"/>
                <a:cs typeface="Arial" panose="020B0604020202020204" pitchFamily="34" charset="0"/>
              </a:rPr>
              <a:t>A</a:t>
            </a:r>
          </a:p>
        </p:txBody>
      </p:sp>
      <p:sp>
        <p:nvSpPr>
          <p:cNvPr id="27659" name="TextBox 13"/>
          <p:cNvSpPr txBox="1">
            <a:spLocks noChangeArrowheads="1"/>
          </p:cNvSpPr>
          <p:nvPr/>
        </p:nvSpPr>
        <p:spPr bwMode="auto">
          <a:xfrm>
            <a:off x="8686800" y="2667000"/>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prstClr val="black"/>
                </a:solidFill>
                <a:latin typeface="Arial" panose="020B0604020202020204" pitchFamily="34" charset="0"/>
                <a:cs typeface="Arial" panose="020B0604020202020204" pitchFamily="34" charset="0"/>
              </a:rPr>
              <a:t>B</a:t>
            </a:r>
          </a:p>
        </p:txBody>
      </p:sp>
      <p:sp>
        <p:nvSpPr>
          <p:cNvPr id="27660" name="TextBox 14"/>
          <p:cNvSpPr txBox="1">
            <a:spLocks noChangeArrowheads="1"/>
          </p:cNvSpPr>
          <p:nvPr/>
        </p:nvSpPr>
        <p:spPr bwMode="auto">
          <a:xfrm>
            <a:off x="8305800" y="37338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prstClr val="black"/>
                </a:solidFill>
                <a:latin typeface="Arial" panose="020B0604020202020204" pitchFamily="34" charset="0"/>
                <a:cs typeface="Arial" panose="020B0604020202020204" pitchFamily="34" charset="0"/>
              </a:rPr>
              <a:t>C</a:t>
            </a:r>
          </a:p>
        </p:txBody>
      </p:sp>
      <p:sp>
        <p:nvSpPr>
          <p:cNvPr id="27661" name="TextBox 15"/>
          <p:cNvSpPr txBox="1">
            <a:spLocks noChangeArrowheads="1"/>
          </p:cNvSpPr>
          <p:nvPr/>
        </p:nvSpPr>
        <p:spPr bwMode="auto">
          <a:xfrm>
            <a:off x="7848600" y="51816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prstClr val="black"/>
                </a:solidFill>
                <a:latin typeface="Arial" panose="020B0604020202020204" pitchFamily="34" charset="0"/>
                <a:cs typeface="Arial" panose="020B0604020202020204" pitchFamily="34" charset="0"/>
              </a:rPr>
              <a:t>D</a:t>
            </a:r>
          </a:p>
        </p:txBody>
      </p:sp>
      <p:pic>
        <p:nvPicPr>
          <p:cNvPr id="27662" name="Picture 8" descr="C:\Users\Hoiem\Documents\Classes\Computational Photography - Fall 2010\lectures\figs\filters\fil_pairs\fil_shift.png"/>
          <p:cNvPicPr>
            <a:picLocks noChangeAspect="1" noChangeArrowheads="1"/>
          </p:cNvPicPr>
          <p:nvPr/>
        </p:nvPicPr>
        <p:blipFill>
          <a:blip r:embed="rId8">
            <a:extLst>
              <a:ext uri="{28A0092B-C50C-407E-A947-70E740481C1C}">
                <a14:useLocalDpi xmlns:a14="http://schemas.microsoft.com/office/drawing/2010/main" val="0"/>
              </a:ext>
            </a:extLst>
          </a:blip>
          <a:srcRect l="9375" t="41667" r="7292" b="41666"/>
          <a:stretch>
            <a:fillRect/>
          </a:stretch>
        </p:blipFill>
        <p:spPr bwMode="auto">
          <a:xfrm>
            <a:off x="2057400" y="2971801"/>
            <a:ext cx="2438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TextBox 17"/>
          <p:cNvSpPr txBox="1">
            <a:spLocks noChangeArrowheads="1"/>
          </p:cNvSpPr>
          <p:nvPr/>
        </p:nvSpPr>
        <p:spPr bwMode="auto">
          <a:xfrm>
            <a:off x="1752600" y="292735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prstClr val="black"/>
                </a:solidFill>
                <a:latin typeface="Arial" panose="020B0604020202020204" pitchFamily="34" charset="0"/>
                <a:cs typeface="Arial" panose="020B0604020202020204" pitchFamily="34" charset="0"/>
              </a:rPr>
              <a:t>E</a:t>
            </a:r>
          </a:p>
        </p:txBody>
      </p:sp>
      <p:pic>
        <p:nvPicPr>
          <p:cNvPr id="27664" name="Picture 9" descr="C:\Users\Hoiem\Documents\Classes\Computational Photography - Fall 2010\lectures\figs\filters\fil_pairs\im_gau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57400" y="5257800"/>
            <a:ext cx="19113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5" name="TextBox 19"/>
          <p:cNvSpPr txBox="1">
            <a:spLocks noChangeArrowheads="1"/>
          </p:cNvSpPr>
          <p:nvPr/>
        </p:nvSpPr>
        <p:spPr bwMode="auto">
          <a:xfrm>
            <a:off x="1676400" y="3810000"/>
            <a:ext cx="32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prstClr val="black"/>
                </a:solidFill>
                <a:latin typeface="Arial" panose="020B0604020202020204" pitchFamily="34" charset="0"/>
                <a:cs typeface="Arial" panose="020B0604020202020204" pitchFamily="34" charset="0"/>
              </a:rPr>
              <a:t>F</a:t>
            </a:r>
          </a:p>
        </p:txBody>
      </p:sp>
      <p:pic>
        <p:nvPicPr>
          <p:cNvPr id="27666" name="Picture 10" descr="C:\Users\Hoiem\Documents\Classes\Computational Photography - Fall 2010\lectures\figs\filters\fil_pairs\im_sobel.png"/>
          <p:cNvPicPr>
            <a:picLocks noChangeAspect="1" noChangeArrowheads="1"/>
          </p:cNvPicPr>
          <p:nvPr/>
        </p:nvPicPr>
        <p:blipFill>
          <a:blip r:embed="rId10" cstate="print">
            <a:extLst>
              <a:ext uri="{28A0092B-C50C-407E-A947-70E740481C1C}">
                <a14:useLocalDpi xmlns:a14="http://schemas.microsoft.com/office/drawing/2010/main" val="0"/>
              </a:ext>
            </a:extLst>
          </a:blip>
          <a:srcRect l="9375" t="13889" r="8333" b="13889"/>
          <a:stretch>
            <a:fillRect/>
          </a:stretch>
        </p:blipFill>
        <p:spPr bwMode="auto">
          <a:xfrm>
            <a:off x="4953000" y="3352801"/>
            <a:ext cx="26670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7" name="TextBox 21"/>
          <p:cNvSpPr txBox="1">
            <a:spLocks noChangeArrowheads="1"/>
          </p:cNvSpPr>
          <p:nvPr/>
        </p:nvSpPr>
        <p:spPr bwMode="auto">
          <a:xfrm>
            <a:off x="4724400" y="3352800"/>
            <a:ext cx="363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prstClr val="black"/>
                </a:solidFill>
                <a:latin typeface="Arial" panose="020B0604020202020204" pitchFamily="34" charset="0"/>
                <a:cs typeface="Arial" panose="020B0604020202020204" pitchFamily="34" charset="0"/>
              </a:rPr>
              <a:t>G</a:t>
            </a:r>
          </a:p>
        </p:txBody>
      </p:sp>
      <p:sp>
        <p:nvSpPr>
          <p:cNvPr id="27668" name="TextBox 22"/>
          <p:cNvSpPr txBox="1">
            <a:spLocks noChangeArrowheads="1"/>
          </p:cNvSpPr>
          <p:nvPr/>
        </p:nvSpPr>
        <p:spPr bwMode="auto">
          <a:xfrm>
            <a:off x="1600200" y="52578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prstClr val="black"/>
                </a:solidFill>
                <a:latin typeface="Arial" panose="020B0604020202020204" pitchFamily="34" charset="0"/>
                <a:cs typeface="Arial" panose="020B0604020202020204" pitchFamily="34" charset="0"/>
              </a:rPr>
              <a:t>H</a:t>
            </a:r>
          </a:p>
        </p:txBody>
      </p:sp>
      <p:pic>
        <p:nvPicPr>
          <p:cNvPr id="27669" name="Picture 11" descr="C:\Users\Hoiem\Documents\Classes\Computational Photography - Fall 2010\lectures\figs\filters\fil_pairs\im_im.png"/>
          <p:cNvPicPr>
            <a:picLocks noChangeAspect="1" noChangeArrowheads="1"/>
          </p:cNvPicPr>
          <p:nvPr/>
        </p:nvPicPr>
        <p:blipFill>
          <a:blip r:embed="rId11" cstate="print">
            <a:extLst>
              <a:ext uri="{28A0092B-C50C-407E-A947-70E740481C1C}">
                <a14:useLocalDpi xmlns:a14="http://schemas.microsoft.com/office/drawing/2010/main" val="0"/>
              </a:ext>
            </a:extLst>
          </a:blip>
          <a:srcRect l="7292" t="12500" r="7292" b="12500"/>
          <a:stretch>
            <a:fillRect/>
          </a:stretch>
        </p:blipFill>
        <p:spPr bwMode="auto">
          <a:xfrm>
            <a:off x="5029200" y="5181600"/>
            <a:ext cx="25463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0" name="TextBox 24"/>
          <p:cNvSpPr txBox="1">
            <a:spLocks noChangeArrowheads="1"/>
          </p:cNvSpPr>
          <p:nvPr/>
        </p:nvSpPr>
        <p:spPr bwMode="auto">
          <a:xfrm>
            <a:off x="4724400" y="5257800"/>
            <a:ext cx="24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prstClr val="black"/>
                </a:solidFill>
                <a:latin typeface="Arial" panose="020B0604020202020204" pitchFamily="34" charset="0"/>
                <a:cs typeface="Arial" panose="020B0604020202020204" pitchFamily="34" charset="0"/>
              </a:rPr>
              <a:t>I</a:t>
            </a:r>
          </a:p>
        </p:txBody>
      </p:sp>
      <p:cxnSp>
        <p:nvCxnSpPr>
          <p:cNvPr id="27" name="Straight Arrow Connector 26"/>
          <p:cNvCxnSpPr>
            <a:stCxn id="27672" idx="1"/>
          </p:cNvCxnSpPr>
          <p:nvPr/>
        </p:nvCxnSpPr>
        <p:spPr>
          <a:xfrm rot="10800000" flipV="1">
            <a:off x="7391400" y="795338"/>
            <a:ext cx="381000" cy="1190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72" name="TextBox 27"/>
          <p:cNvSpPr txBox="1">
            <a:spLocks noChangeArrowheads="1"/>
          </p:cNvSpPr>
          <p:nvPr/>
        </p:nvSpPr>
        <p:spPr bwMode="auto">
          <a:xfrm>
            <a:off x="7772401" y="609600"/>
            <a:ext cx="1979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prstClr val="black"/>
                </a:solidFill>
                <a:latin typeface="Arial" panose="020B0604020202020204" pitchFamily="34" charset="0"/>
                <a:cs typeface="Arial" panose="020B0604020202020204" pitchFamily="34" charset="0"/>
              </a:rPr>
              <a:t>Filtering Operator</a:t>
            </a:r>
          </a:p>
        </p:txBody>
      </p:sp>
      <p:sp>
        <p:nvSpPr>
          <p:cNvPr id="25" name="TextBox 24"/>
          <p:cNvSpPr txBox="1"/>
          <p:nvPr/>
        </p:nvSpPr>
        <p:spPr>
          <a:xfrm>
            <a:off x="9466264" y="6550026"/>
            <a:ext cx="1201737" cy="307975"/>
          </a:xfrm>
          <a:prstGeom prst="rect">
            <a:avLst/>
          </a:prstGeom>
          <a:noFill/>
        </p:spPr>
        <p:txBody>
          <a:bodyPr wrap="none">
            <a:spAutoFit/>
          </a:bodyPr>
          <a:lstStyle/>
          <a:p>
            <a:pPr>
              <a:defRPr/>
            </a:pPr>
            <a:r>
              <a:rPr lang="en-US" sz="1400" dirty="0">
                <a:solidFill>
                  <a:prstClr val="white">
                    <a:lumMod val="50000"/>
                  </a:prstClr>
                </a:solidFill>
                <a:cs typeface="Arial" panose="020B0604020202020204" pitchFamily="34" charset="0"/>
              </a:rPr>
              <a:t>Slide: </a:t>
            </a:r>
            <a:r>
              <a:rPr lang="en-US" sz="1400" dirty="0" err="1">
                <a:solidFill>
                  <a:prstClr val="white">
                    <a:lumMod val="50000"/>
                  </a:prstClr>
                </a:solidFill>
                <a:cs typeface="Arial" panose="020B0604020202020204" pitchFamily="34" charset="0"/>
              </a:rPr>
              <a:t>Hoiem</a:t>
            </a:r>
            <a:endParaRPr lang="en-US" sz="14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1657507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dirty="0"/>
              <a:t>Thinking in Frequency</a:t>
            </a:r>
          </a:p>
        </p:txBody>
      </p:sp>
      <p:sp>
        <p:nvSpPr>
          <p:cNvPr id="78851" name="Content Placeholder 2"/>
          <p:cNvSpPr>
            <a:spLocks noGrp="1"/>
          </p:cNvSpPr>
          <p:nvPr>
            <p:ph idx="1"/>
          </p:nvPr>
        </p:nvSpPr>
        <p:spPr/>
        <p:txBody>
          <a:bodyPr/>
          <a:lstStyle/>
          <a:p>
            <a:endParaRPr lang="en-US" altLang="en-US"/>
          </a:p>
        </p:txBody>
      </p:sp>
      <p:pic>
        <p:nvPicPr>
          <p:cNvPr id="78852" name="Picture 6" descr="http://www.cs.brown.edu/courses/csci1950-g/results/final/spotaszn/images/da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819400"/>
            <a:ext cx="138430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924800" y="6550026"/>
            <a:ext cx="2743200" cy="307975"/>
          </a:xfrm>
          <a:prstGeom prst="rect">
            <a:avLst/>
          </a:prstGeom>
          <a:noFill/>
        </p:spPr>
        <p:txBody>
          <a:bodyPr wrap="none">
            <a:spAutoFit/>
          </a:bodyPr>
          <a:lstStyle/>
          <a:p>
            <a:pPr>
              <a:defRPr/>
            </a:pPr>
            <a:r>
              <a:rPr lang="en-US" sz="1400" dirty="0">
                <a:solidFill>
                  <a:prstClr val="white">
                    <a:lumMod val="50000"/>
                  </a:prstClr>
                </a:solidFill>
                <a:cs typeface="Arial" panose="020B0604020202020204" pitchFamily="34" charset="0"/>
              </a:rPr>
              <a:t>Slides: </a:t>
            </a:r>
            <a:r>
              <a:rPr lang="en-US" sz="1400" dirty="0" err="1">
                <a:solidFill>
                  <a:prstClr val="white">
                    <a:lumMod val="50000"/>
                  </a:prstClr>
                </a:solidFill>
                <a:cs typeface="Arial" panose="020B0604020202020204" pitchFamily="34" charset="0"/>
              </a:rPr>
              <a:t>Hoiem</a:t>
            </a:r>
            <a:r>
              <a:rPr lang="en-US" sz="1400" dirty="0">
                <a:solidFill>
                  <a:prstClr val="white">
                    <a:lumMod val="50000"/>
                  </a:prstClr>
                </a:solidFill>
                <a:cs typeface="Arial" panose="020B0604020202020204" pitchFamily="34" charset="0"/>
              </a:rPr>
              <a:t>, </a:t>
            </a:r>
            <a:r>
              <a:rPr lang="en-US" sz="1400" dirty="0" err="1">
                <a:solidFill>
                  <a:prstClr val="white">
                    <a:lumMod val="50000"/>
                  </a:prstClr>
                </a:solidFill>
                <a:cs typeface="Arial" panose="020B0604020202020204" pitchFamily="34" charset="0"/>
              </a:rPr>
              <a:t>Efros</a:t>
            </a:r>
            <a:r>
              <a:rPr lang="en-US" sz="1400" dirty="0">
                <a:solidFill>
                  <a:prstClr val="white">
                    <a:lumMod val="50000"/>
                  </a:prstClr>
                </a:solidFill>
                <a:cs typeface="Arial" panose="020B0604020202020204" pitchFamily="34" charset="0"/>
              </a:rPr>
              <a:t>, and others</a:t>
            </a:r>
          </a:p>
        </p:txBody>
      </p:sp>
    </p:spTree>
    <p:extLst>
      <p:ext uri="{BB962C8B-B14F-4D97-AF65-F5344CB8AC3E}">
        <p14:creationId xmlns:p14="http://schemas.microsoft.com/office/powerpoint/2010/main" val="396065151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This lecture</a:t>
            </a:r>
          </a:p>
        </p:txBody>
      </p:sp>
      <p:sp>
        <p:nvSpPr>
          <p:cNvPr id="29699" name="Content Placeholder 2"/>
          <p:cNvSpPr>
            <a:spLocks noGrp="1"/>
          </p:cNvSpPr>
          <p:nvPr>
            <p:ph idx="1"/>
          </p:nvPr>
        </p:nvSpPr>
        <p:spPr/>
        <p:txBody>
          <a:bodyPr/>
          <a:lstStyle/>
          <a:p>
            <a:endParaRPr lang="en-US" altLang="en-US" dirty="0"/>
          </a:p>
          <a:p>
            <a:r>
              <a:rPr lang="en-US" altLang="en-US" dirty="0"/>
              <a:t>Fourier transform and frequency domain</a:t>
            </a:r>
          </a:p>
          <a:p>
            <a:pPr lvl="1"/>
            <a:r>
              <a:rPr lang="en-US" altLang="en-US" dirty="0"/>
              <a:t>Frequency view of filtering</a:t>
            </a:r>
          </a:p>
          <a:p>
            <a:r>
              <a:rPr lang="en-US" altLang="en-US" dirty="0"/>
              <a:t>Reminder: Read your textbook</a:t>
            </a:r>
          </a:p>
          <a:p>
            <a:pPr lvl="1"/>
            <a:r>
              <a:rPr lang="en-US" altLang="en-US" dirty="0"/>
              <a:t>Today’s lecture covers material in 3.4</a:t>
            </a:r>
          </a:p>
        </p:txBody>
      </p:sp>
      <p:sp>
        <p:nvSpPr>
          <p:cNvPr id="4" name="TextBox 3"/>
          <p:cNvSpPr txBox="1"/>
          <p:nvPr/>
        </p:nvSpPr>
        <p:spPr>
          <a:xfrm>
            <a:off x="9466264" y="6550026"/>
            <a:ext cx="1201737" cy="307975"/>
          </a:xfrm>
          <a:prstGeom prst="rect">
            <a:avLst/>
          </a:prstGeom>
          <a:noFill/>
        </p:spPr>
        <p:txBody>
          <a:bodyPr wrap="none">
            <a:spAutoFit/>
          </a:bodyPr>
          <a:lstStyle/>
          <a:p>
            <a:pPr>
              <a:defRPr/>
            </a:pPr>
            <a:r>
              <a:rPr lang="en-US" sz="1400" dirty="0">
                <a:solidFill>
                  <a:prstClr val="white">
                    <a:lumMod val="50000"/>
                  </a:prstClr>
                </a:solidFill>
                <a:cs typeface="Arial" panose="020B0604020202020204" pitchFamily="34" charset="0"/>
              </a:rPr>
              <a:t>Slide: </a:t>
            </a:r>
            <a:r>
              <a:rPr lang="en-US" sz="1400" dirty="0" err="1">
                <a:solidFill>
                  <a:prstClr val="white">
                    <a:lumMod val="50000"/>
                  </a:prstClr>
                </a:solidFill>
                <a:cs typeface="Arial" panose="020B0604020202020204" pitchFamily="34" charset="0"/>
              </a:rPr>
              <a:t>Hoiem</a:t>
            </a:r>
            <a:endParaRPr lang="en-US" sz="14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3265825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1"/>
            <a:ext cx="8229600" cy="5135563"/>
          </a:xfrm>
        </p:spPr>
        <p:txBody>
          <a:bodyPr/>
          <a:lstStyle/>
          <a:p>
            <a:pPr marL="0">
              <a:buNone/>
              <a:defRPr/>
            </a:pPr>
            <a:r>
              <a:rPr lang="en-US" b="1" dirty="0">
                <a:solidFill>
                  <a:schemeClr val="tx2">
                    <a:lumMod val="75000"/>
                  </a:schemeClr>
                </a:solidFill>
              </a:rPr>
              <a:t>Why does the Gaussian give a nice smooth image, but the square filter give edgy artifacts?</a:t>
            </a:r>
          </a:p>
        </p:txBody>
      </p:sp>
      <p:pic>
        <p:nvPicPr>
          <p:cNvPr id="307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Box 7"/>
          <p:cNvSpPr txBox="1">
            <a:spLocks noChangeArrowheads="1"/>
          </p:cNvSpPr>
          <p:nvPr/>
        </p:nvSpPr>
        <p:spPr bwMode="auto">
          <a:xfrm>
            <a:off x="1524001" y="19812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prstClr val="black"/>
                </a:solidFill>
                <a:latin typeface="Arial" panose="020B0604020202020204" pitchFamily="34" charset="0"/>
                <a:cs typeface="Arial" panose="020B0604020202020204" pitchFamily="34" charset="0"/>
              </a:rPr>
              <a:t>Gaussian</a:t>
            </a:r>
          </a:p>
        </p:txBody>
      </p:sp>
      <p:sp>
        <p:nvSpPr>
          <p:cNvPr id="30728" name="TextBox 8"/>
          <p:cNvSpPr txBox="1">
            <a:spLocks noChangeArrowheads="1"/>
          </p:cNvSpPr>
          <p:nvPr/>
        </p:nvSpPr>
        <p:spPr bwMode="auto">
          <a:xfrm>
            <a:off x="6172201" y="1981200"/>
            <a:ext cx="108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prstClr val="black"/>
                </a:solidFill>
                <a:latin typeface="Arial" panose="020B0604020202020204" pitchFamily="34" charset="0"/>
                <a:cs typeface="Arial" panose="020B0604020202020204" pitchFamily="34" charset="0"/>
              </a:rPr>
              <a:t>Box filter</a:t>
            </a:r>
          </a:p>
        </p:txBody>
      </p:sp>
    </p:spTree>
    <p:extLst>
      <p:ext uri="{BB962C8B-B14F-4D97-AF65-F5344CB8AC3E}">
        <p14:creationId xmlns:p14="http://schemas.microsoft.com/office/powerpoint/2010/main" val="617394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a:t>Hybrid Images</a:t>
            </a:r>
          </a:p>
        </p:txBody>
      </p:sp>
      <p:sp>
        <p:nvSpPr>
          <p:cNvPr id="44035" name="Content Placeholder 2"/>
          <p:cNvSpPr>
            <a:spLocks noGrp="1"/>
          </p:cNvSpPr>
          <p:nvPr>
            <p:ph idx="1"/>
          </p:nvPr>
        </p:nvSpPr>
        <p:spPr>
          <a:xfrm>
            <a:off x="2057400" y="5791200"/>
            <a:ext cx="7772400" cy="914400"/>
          </a:xfrm>
        </p:spPr>
        <p:txBody>
          <a:bodyPr>
            <a:normAutofit fontScale="92500" lnSpcReduction="10000"/>
          </a:bodyPr>
          <a:lstStyle/>
          <a:p>
            <a:pPr algn="ctr">
              <a:buFont typeface="Arial" charset="0"/>
              <a:buChar char="•"/>
              <a:defRPr/>
            </a:pPr>
            <a:r>
              <a:rPr lang="en-US"/>
              <a:t>A. Oliva, A. Torralba, P.G. Schyns, </a:t>
            </a:r>
            <a:br>
              <a:rPr lang="en-US"/>
            </a:br>
            <a:r>
              <a:rPr lang="en-US">
                <a:hlinkClick r:id="rId3"/>
              </a:rPr>
              <a:t>“Hybrid Images,”</a:t>
            </a:r>
            <a:r>
              <a:rPr lang="en-US"/>
              <a:t> SIGGRAPH 2006</a:t>
            </a:r>
          </a:p>
        </p:txBody>
      </p:sp>
      <p:pic>
        <p:nvPicPr>
          <p:cNvPr id="327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957389"/>
            <a:ext cx="89916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415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85801"/>
            <a:ext cx="8229600" cy="4906963"/>
          </a:xfrm>
        </p:spPr>
        <p:txBody>
          <a:bodyPr/>
          <a:lstStyle/>
          <a:p>
            <a:pPr marL="0">
              <a:buNone/>
              <a:defRPr/>
            </a:pPr>
            <a:r>
              <a:rPr lang="en-US" b="1" dirty="0">
                <a:solidFill>
                  <a:schemeClr val="tx2">
                    <a:lumMod val="75000"/>
                  </a:schemeClr>
                </a:solidFill>
              </a:rPr>
              <a:t>Why does a lower resolution image still make sense to us?  What do we lose?</a:t>
            </a:r>
          </a:p>
        </p:txBody>
      </p:sp>
      <p:sp>
        <p:nvSpPr>
          <p:cNvPr id="17" name="Right Arrow 16"/>
          <p:cNvSpPr/>
          <p:nvPr/>
        </p:nvSpPr>
        <p:spPr>
          <a:xfrm>
            <a:off x="7010400" y="4191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7892" name="TextBox 18"/>
          <p:cNvSpPr txBox="1">
            <a:spLocks noChangeArrowheads="1"/>
          </p:cNvSpPr>
          <p:nvPr/>
        </p:nvSpPr>
        <p:spPr bwMode="auto">
          <a:xfrm>
            <a:off x="4495801" y="6550026"/>
            <a:ext cx="472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a:solidFill>
                  <a:prstClr val="black"/>
                </a:solidFill>
                <a:latin typeface="Arial" panose="020B0604020202020204" pitchFamily="34" charset="0"/>
                <a:cs typeface="Arial" panose="020B0604020202020204" pitchFamily="34" charset="0"/>
              </a:rPr>
              <a:t>Image: </a:t>
            </a:r>
            <a:r>
              <a:rPr lang="en-US" altLang="en-US" sz="1400">
                <a:solidFill>
                  <a:prstClr val="black"/>
                </a:solidFill>
                <a:latin typeface="Arial" panose="020B0604020202020204" pitchFamily="34" charset="0"/>
                <a:cs typeface="Arial" panose="020B0604020202020204" pitchFamily="34" charset="0"/>
                <a:hlinkClick r:id="rId2"/>
              </a:rPr>
              <a:t>http://www.flickr.com/photos/igorms/136916757/ </a:t>
            </a:r>
            <a:endParaRPr lang="en-US" altLang="en-US" sz="1400">
              <a:solidFill>
                <a:prstClr val="black"/>
              </a:solidFill>
              <a:latin typeface="Arial" panose="020B0604020202020204" pitchFamily="34" charset="0"/>
              <a:cs typeface="Arial" panose="020B0604020202020204" pitchFamily="34" charset="0"/>
            </a:endParaRPr>
          </a:p>
        </p:txBody>
      </p:sp>
      <p:pic>
        <p:nvPicPr>
          <p:cNvPr id="37893" name="Picture 4" descr="http://farm1.static.flickr.com/47/136916757_8237b4a9f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667000"/>
            <a:ext cx="47625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4" descr="http://farm1.static.flickr.com/47/136916757_8237b4a9f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657600"/>
            <a:ext cx="20081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466264" y="6550026"/>
            <a:ext cx="1201737" cy="307975"/>
          </a:xfrm>
          <a:prstGeom prst="rect">
            <a:avLst/>
          </a:prstGeom>
          <a:noFill/>
        </p:spPr>
        <p:txBody>
          <a:bodyPr wrap="none">
            <a:spAutoFit/>
          </a:bodyPr>
          <a:lstStyle/>
          <a:p>
            <a:pPr>
              <a:defRPr/>
            </a:pPr>
            <a:r>
              <a:rPr lang="en-US" sz="1400" dirty="0">
                <a:solidFill>
                  <a:prstClr val="white">
                    <a:lumMod val="50000"/>
                  </a:prstClr>
                </a:solidFill>
                <a:cs typeface="Arial" panose="020B0604020202020204" pitchFamily="34" charset="0"/>
              </a:rPr>
              <a:t>Slide: </a:t>
            </a:r>
            <a:r>
              <a:rPr lang="en-US" sz="1400" dirty="0" err="1">
                <a:solidFill>
                  <a:prstClr val="white">
                    <a:lumMod val="50000"/>
                  </a:prstClr>
                </a:solidFill>
                <a:cs typeface="Arial" panose="020B0604020202020204" pitchFamily="34" charset="0"/>
              </a:rPr>
              <a:t>Hoiem</a:t>
            </a:r>
            <a:endParaRPr lang="en-US" sz="14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248487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Thinking in terms of frequency</a:t>
            </a:r>
          </a:p>
        </p:txBody>
      </p:sp>
      <p:sp>
        <p:nvSpPr>
          <p:cNvPr id="39939" name="Content Placeholder 2"/>
          <p:cNvSpPr>
            <a:spLocks noGrp="1"/>
          </p:cNvSpPr>
          <p:nvPr>
            <p:ph idx="1"/>
          </p:nvPr>
        </p:nvSpPr>
        <p:spPr/>
        <p:txBody>
          <a:bodyPr/>
          <a:lstStyle/>
          <a:p>
            <a:pPr>
              <a:buFont typeface="Arial" panose="020B0604020202020204" pitchFamily="34" charset="0"/>
              <a:buNone/>
            </a:pPr>
            <a:endParaRPr lang="en-US" altLang="en-US"/>
          </a:p>
        </p:txBody>
      </p:sp>
    </p:spTree>
    <p:extLst>
      <p:ext uri="{BB962C8B-B14F-4D97-AF65-F5344CB8AC3E}">
        <p14:creationId xmlns:p14="http://schemas.microsoft.com/office/powerpoint/2010/main" val="200016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Change of Basis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600023" y="914400"/>
            <a:ext cx="6991953" cy="5929300"/>
          </a:xfrm>
          <a:prstGeom prst="rect">
            <a:avLst/>
          </a:prstGeom>
        </p:spPr>
      </p:pic>
    </p:spTree>
    <p:extLst>
      <p:ext uri="{BB962C8B-B14F-4D97-AF65-F5344CB8AC3E}">
        <p14:creationId xmlns:p14="http://schemas.microsoft.com/office/powerpoint/2010/main" val="2132903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Change of Basis</a:t>
            </a:r>
          </a:p>
        </p:txBody>
      </p:sp>
      <p:sp>
        <p:nvSpPr>
          <p:cNvPr id="5" name="Content Placeholder 2"/>
          <p:cNvSpPr>
            <a:spLocks noGrp="1"/>
          </p:cNvSpPr>
          <p:nvPr>
            <p:ph idx="1"/>
          </p:nvPr>
        </p:nvSpPr>
        <p:spPr>
          <a:xfrm>
            <a:off x="990600" y="917713"/>
            <a:ext cx="8229600" cy="4373563"/>
          </a:xfrm>
        </p:spPr>
        <p:txBody>
          <a:bodyPr/>
          <a:lstStyle/>
          <a:p>
            <a:pPr marL="0" eaLnBrk="1" hangingPunct="1">
              <a:buNone/>
              <a:defRPr/>
            </a:pPr>
            <a:r>
              <a:rPr lang="en-US" b="1" dirty="0">
                <a:solidFill>
                  <a:schemeClr val="tx2">
                    <a:lumMod val="75000"/>
                  </a:schemeClr>
                </a:solidFill>
              </a:rPr>
              <a:t>For vectors and for image patches</a:t>
            </a:r>
          </a:p>
        </p:txBody>
      </p:sp>
    </p:spTree>
    <p:extLst>
      <p:ext uri="{BB962C8B-B14F-4D97-AF65-F5344CB8AC3E}">
        <p14:creationId xmlns:p14="http://schemas.microsoft.com/office/powerpoint/2010/main" val="2360837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4373563"/>
          </a:xfrm>
        </p:spPr>
        <p:txBody>
          <a:bodyPr/>
          <a:lstStyle/>
          <a:p>
            <a:pPr marL="0" eaLnBrk="1" hangingPunct="1">
              <a:buNone/>
              <a:defRPr/>
            </a:pPr>
            <a:r>
              <a:rPr lang="en-US" b="1" dirty="0">
                <a:solidFill>
                  <a:schemeClr val="tx2">
                    <a:lumMod val="75000"/>
                  </a:schemeClr>
                </a:solidFill>
              </a:rPr>
              <a:t>How is it that a 4MP image can be compressed to a few hundred KB without a noticeable change?</a:t>
            </a:r>
          </a:p>
        </p:txBody>
      </p:sp>
      <p:sp>
        <p:nvSpPr>
          <p:cNvPr id="50179" name="Title 4"/>
          <p:cNvSpPr>
            <a:spLocks noGrp="1"/>
          </p:cNvSpPr>
          <p:nvPr>
            <p:ph type="title"/>
          </p:nvPr>
        </p:nvSpPr>
        <p:spPr/>
        <p:txBody>
          <a:bodyPr/>
          <a:lstStyle/>
          <a:p>
            <a:pPr eaLnBrk="1" hangingPunct="1"/>
            <a:r>
              <a:rPr lang="en-US" altLang="en-US" dirty="0"/>
              <a:t>Related concept: Image Compression</a:t>
            </a:r>
          </a:p>
        </p:txBody>
      </p:sp>
    </p:spTree>
    <p:extLst>
      <p:ext uri="{BB962C8B-B14F-4D97-AF65-F5344CB8AC3E}">
        <p14:creationId xmlns:p14="http://schemas.microsoft.com/office/powerpoint/2010/main" val="223771920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09800" y="76200"/>
            <a:ext cx="8229600" cy="838200"/>
          </a:xfrm>
        </p:spPr>
        <p:txBody>
          <a:bodyPr/>
          <a:lstStyle/>
          <a:p>
            <a:pPr eaLnBrk="1" hangingPunct="1"/>
            <a:r>
              <a:rPr lang="en-US" altLang="en-US" dirty="0" err="1"/>
              <a:t>Lossy</a:t>
            </a:r>
            <a:r>
              <a:rPr lang="en-US" altLang="en-US" dirty="0"/>
              <a:t> Image Compression (JPEG)</a:t>
            </a:r>
          </a:p>
        </p:txBody>
      </p:sp>
      <p:graphicFrame>
        <p:nvGraphicFramePr>
          <p:cNvPr id="51203" name="Object 4"/>
          <p:cNvGraphicFramePr>
            <a:graphicFrameLocks noChangeAspect="1"/>
          </p:cNvGraphicFramePr>
          <p:nvPr/>
        </p:nvGraphicFramePr>
        <p:xfrm>
          <a:off x="6553200" y="1240631"/>
          <a:ext cx="4572000" cy="4529138"/>
        </p:xfrm>
        <a:graphic>
          <a:graphicData uri="http://schemas.openxmlformats.org/presentationml/2006/ole">
            <mc:AlternateContent xmlns:mc="http://schemas.openxmlformats.org/markup-compatibility/2006">
              <mc:Choice xmlns:v="urn:schemas-microsoft-com:vml" Requires="v">
                <p:oleObj spid="_x0000_s4103" name="Bitmap Image" r:id="rId3" imgW="4990476" imgH="4944165" progId="PBrush">
                  <p:embed/>
                </p:oleObj>
              </mc:Choice>
              <mc:Fallback>
                <p:oleObj name="Bitmap Image" r:id="rId3" imgW="4990476" imgH="4944165" progId="PBrush">
                  <p:embed/>
                  <p:pic>
                    <p:nvPicPr>
                      <p:cNvPr id="51203"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40631"/>
                        <a:ext cx="4572000" cy="452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5" name="Rectangle 6"/>
          <p:cNvSpPr>
            <a:spLocks noChangeArrowheads="1"/>
          </p:cNvSpPr>
          <p:nvPr/>
        </p:nvSpPr>
        <p:spPr bwMode="auto">
          <a:xfrm>
            <a:off x="4038600" y="6096000"/>
            <a:ext cx="4942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chemeClr val="tx2"/>
                </a:solidFill>
                <a:latin typeface="Arial" panose="020B0604020202020204" pitchFamily="34" charset="0"/>
              </a:rPr>
              <a:t>Block-based Discrete Cosine Transform (DCT)</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1185381"/>
            <a:ext cx="3971227" cy="4591014"/>
          </a:xfrm>
          <a:prstGeom prst="rect">
            <a:avLst/>
          </a:prstGeom>
        </p:spPr>
      </p:pic>
      <p:sp>
        <p:nvSpPr>
          <p:cNvPr id="3" name="Rectangle 2"/>
          <p:cNvSpPr/>
          <p:nvPr/>
        </p:nvSpPr>
        <p:spPr>
          <a:xfrm>
            <a:off x="8532024" y="6452672"/>
            <a:ext cx="3659976" cy="369332"/>
          </a:xfrm>
          <a:prstGeom prst="rect">
            <a:avLst/>
          </a:prstGeom>
        </p:spPr>
        <p:txBody>
          <a:bodyPr wrap="none">
            <a:spAutoFit/>
          </a:bodyPr>
          <a:lstStyle/>
          <a:p>
            <a:r>
              <a:rPr lang="en-US" dirty="0"/>
              <a:t>https://en.wikipedia.org/wiki/JPEG</a:t>
            </a:r>
          </a:p>
        </p:txBody>
      </p:sp>
    </p:spTree>
    <p:extLst>
      <p:ext uri="{BB962C8B-B14F-4D97-AF65-F5344CB8AC3E}">
        <p14:creationId xmlns:p14="http://schemas.microsoft.com/office/powerpoint/2010/main" val="225877397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a:t>Using DCT in JPEG </a:t>
            </a:r>
            <a:r>
              <a:rPr lang="en-US" altLang="en-US">
                <a:solidFill>
                  <a:schemeClr val="accent2"/>
                </a:solidFill>
                <a:latin typeface="Comic Sans MS" panose="030F0702030302020204" pitchFamily="66" charset="0"/>
              </a:rPr>
              <a:t>  </a:t>
            </a:r>
          </a:p>
        </p:txBody>
      </p:sp>
      <p:sp>
        <p:nvSpPr>
          <p:cNvPr id="52227" name="Rectangle 3"/>
          <p:cNvSpPr>
            <a:spLocks noGrp="1" noChangeArrowheads="1"/>
          </p:cNvSpPr>
          <p:nvPr>
            <p:ph type="body" idx="1"/>
          </p:nvPr>
        </p:nvSpPr>
        <p:spPr/>
        <p:txBody>
          <a:bodyPr/>
          <a:lstStyle/>
          <a:p>
            <a:pPr eaLnBrk="1" hangingPunct="1"/>
            <a:r>
              <a:rPr lang="en-US" altLang="en-US" dirty="0"/>
              <a:t>The first coefficient </a:t>
            </a:r>
            <a:r>
              <a:rPr lang="en-US" altLang="en-US" dirty="0">
                <a:latin typeface="Times New Roman" panose="02020603050405020304" pitchFamily="18" charset="0"/>
                <a:cs typeface="Times New Roman" panose="02020603050405020304" pitchFamily="18" charset="0"/>
              </a:rPr>
              <a:t>B(0,0)</a:t>
            </a:r>
            <a:r>
              <a:rPr lang="en-US" altLang="en-US" dirty="0"/>
              <a:t> is the DC component, the average intensity</a:t>
            </a:r>
          </a:p>
          <a:p>
            <a:pPr eaLnBrk="1" hangingPunct="1"/>
            <a:r>
              <a:rPr lang="en-US" altLang="en-US" dirty="0"/>
              <a:t>The top-left </a:t>
            </a:r>
            <a:r>
              <a:rPr lang="en-US" altLang="en-US" dirty="0" err="1"/>
              <a:t>coeffs</a:t>
            </a:r>
            <a:r>
              <a:rPr lang="en-US" altLang="en-US" dirty="0"/>
              <a:t> represent low frequencies, the bottom right – high frequencies</a:t>
            </a:r>
          </a:p>
          <a:p>
            <a:pPr eaLnBrk="1" hangingPunct="1"/>
            <a:endParaRPr lang="en-US" altLang="en-US" dirty="0"/>
          </a:p>
        </p:txBody>
      </p:sp>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581401"/>
            <a:ext cx="26670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522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505201"/>
            <a:ext cx="2819400"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67027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923256"/>
            <a:ext cx="3281017" cy="324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G=&#10;\begin{array}{c}&#10;u \\&#10;\longrightarrow \\&#10;\left[&#10;\begin{array}{rrrrrrrr}&#10; -415.38 &amp; -30.19 &amp; -61.20 &amp;  27.24 &amp;  56.13 &amp; -20.10 &amp; -2.39 &amp;  0.46 \\&#10;    4.47 &amp; -21.86 &amp; -60.76 &amp;  10.25 &amp;  13.15 &amp;  -7.09 &amp; -8.54 &amp;  4.88 \\&#10;  -46.83 &amp;   7.37 &amp;  77.13 &amp; -24.56 &amp; -28.91 &amp;   9.93 &amp;  5.42 &amp; -5.65 \\&#10;  -48.53 &amp;  12.07 &amp;  34.10 &amp; -14.76 &amp; -10.24 &amp;   6.30 &amp;  1.83 &amp;  1.95 \\&#10;   12.12 &amp;  -6.55 &amp; -13.20 &amp;  -3.95 &amp;  -1.88 &amp;   1.75 &amp; -2.79 &amp;  3.14 \\&#10;   -7.73 &amp;   2.91 &amp;   2.38 &amp;  -5.94 &amp;  -2.38 &amp;   0.94 &amp;  4.30 &amp;  1.85 \\&#10;   -1.03 &amp;   0.18 &amp;   0.42 &amp;  -2.42 &amp;  -0.88 &amp;  -3.02 &amp;  4.12 &amp; -0.66 \\&#10;   -0.17 &amp;   0.14 &amp;  -1.07 &amp;  -4.19 &amp;  -1.17 &amp;  -0.10 &amp;  0.50 &amp;  1.68&#10;\end{array}&#10;\right]&#10;\end{array}&#10;\Bigg\downarrow 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375" y="2743200"/>
            <a:ext cx="48990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2438400"/>
            <a:ext cx="2004876" cy="2004876"/>
          </a:xfrm>
          <a:prstGeom prst="rect">
            <a:avLst/>
          </a:prstGeom>
        </p:spPr>
      </p:pic>
      <p:sp>
        <p:nvSpPr>
          <p:cNvPr id="4" name="TextBox 3"/>
          <p:cNvSpPr txBox="1"/>
          <p:nvPr/>
        </p:nvSpPr>
        <p:spPr>
          <a:xfrm>
            <a:off x="460513" y="4648200"/>
            <a:ext cx="2057400" cy="369332"/>
          </a:xfrm>
          <a:prstGeom prst="rect">
            <a:avLst/>
          </a:prstGeom>
          <a:noFill/>
        </p:spPr>
        <p:txBody>
          <a:bodyPr wrap="square" rtlCol="0">
            <a:spAutoFit/>
          </a:bodyPr>
          <a:lstStyle/>
          <a:p>
            <a:r>
              <a:rPr lang="en-US" dirty="0"/>
              <a:t>8x8 image patch</a:t>
            </a:r>
          </a:p>
        </p:txBody>
      </p:sp>
      <p:sp>
        <p:nvSpPr>
          <p:cNvPr id="10" name="TextBox 9"/>
          <p:cNvSpPr txBox="1"/>
          <p:nvPr/>
        </p:nvSpPr>
        <p:spPr>
          <a:xfrm>
            <a:off x="3736008" y="5157508"/>
            <a:ext cx="2057400" cy="369332"/>
          </a:xfrm>
          <a:prstGeom prst="rect">
            <a:avLst/>
          </a:prstGeom>
          <a:noFill/>
        </p:spPr>
        <p:txBody>
          <a:bodyPr wrap="square" rtlCol="0">
            <a:spAutoFit/>
          </a:bodyPr>
          <a:lstStyle/>
          <a:p>
            <a:r>
              <a:rPr lang="en-US" dirty="0"/>
              <a:t>DCT bases</a:t>
            </a:r>
          </a:p>
        </p:txBody>
      </p:sp>
      <p:sp>
        <p:nvSpPr>
          <p:cNvPr id="11" name="TextBox 10"/>
          <p:cNvSpPr txBox="1"/>
          <p:nvPr/>
        </p:nvSpPr>
        <p:spPr>
          <a:xfrm>
            <a:off x="7543800" y="4562979"/>
            <a:ext cx="3351696" cy="646331"/>
          </a:xfrm>
          <a:prstGeom prst="rect">
            <a:avLst/>
          </a:prstGeom>
          <a:noFill/>
        </p:spPr>
        <p:txBody>
          <a:bodyPr wrap="square" rtlCol="0">
            <a:spAutoFit/>
          </a:bodyPr>
          <a:lstStyle/>
          <a:p>
            <a:r>
              <a:rPr lang="en-US" dirty="0"/>
              <a:t>Patch representation after projecting on to DCT bases</a:t>
            </a:r>
          </a:p>
        </p:txBody>
      </p:sp>
      <p:sp>
        <p:nvSpPr>
          <p:cNvPr id="9" name="Rectangle 2"/>
          <p:cNvSpPr txBox="1">
            <a:spLocks noChangeArrowheads="1"/>
          </p:cNvSpPr>
          <p:nvPr/>
        </p:nvSpPr>
        <p:spPr bwMode="auto">
          <a:xfrm>
            <a:off x="2209800" y="762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a:lstStyle>
          <a:p>
            <a:pPr eaLnBrk="1" hangingPunct="1"/>
            <a:r>
              <a:rPr lang="en-US" altLang="en-US"/>
              <a:t>Lossy Image Compression (JPEG)</a:t>
            </a:r>
            <a:endParaRPr lang="en-US" altLang="en-US" dirty="0"/>
          </a:p>
        </p:txBody>
      </p:sp>
    </p:spTree>
    <p:extLst>
      <p:ext uri="{BB962C8B-B14F-4D97-AF65-F5344CB8AC3E}">
        <p14:creationId xmlns:p14="http://schemas.microsoft.com/office/powerpoint/2010/main" val="154676845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a:t>Image compression using DCT</a:t>
            </a:r>
            <a:endParaRPr lang="en-US" altLang="en-US">
              <a:solidFill>
                <a:schemeClr val="accent2"/>
              </a:solidFill>
              <a:latin typeface="Comic Sans MS" panose="030F0702030302020204" pitchFamily="66" charset="0"/>
            </a:endParaRPr>
          </a:p>
        </p:txBody>
      </p:sp>
      <p:sp>
        <p:nvSpPr>
          <p:cNvPr id="53251" name="Rectangle 3"/>
          <p:cNvSpPr>
            <a:spLocks noGrp="1" noChangeArrowheads="1"/>
          </p:cNvSpPr>
          <p:nvPr>
            <p:ph type="body" idx="1"/>
          </p:nvPr>
        </p:nvSpPr>
        <p:spPr/>
        <p:txBody>
          <a:bodyPr/>
          <a:lstStyle/>
          <a:p>
            <a:pPr eaLnBrk="1" hangingPunct="1"/>
            <a:r>
              <a:rPr lang="en-US" altLang="en-US" sz="2400">
                <a:sym typeface="Wingdings" panose="05000000000000000000" pitchFamily="2" charset="2"/>
              </a:rPr>
              <a:t>Quantize </a:t>
            </a:r>
          </a:p>
          <a:p>
            <a:pPr lvl="1" eaLnBrk="1" hangingPunct="1"/>
            <a:r>
              <a:rPr lang="en-US" altLang="en-US" sz="2000">
                <a:sym typeface="Wingdings" panose="05000000000000000000" pitchFamily="2" charset="2"/>
              </a:rPr>
              <a:t>More coarsely for high frequencies (which also tend to have smaller values)</a:t>
            </a:r>
          </a:p>
          <a:p>
            <a:pPr lvl="1" eaLnBrk="1" hangingPunct="1"/>
            <a:r>
              <a:rPr lang="en-US" altLang="en-US" sz="2000">
                <a:sym typeface="Wingdings" panose="05000000000000000000" pitchFamily="2" charset="2"/>
              </a:rPr>
              <a:t>Many quantized high frequency values will be zero</a:t>
            </a:r>
          </a:p>
          <a:p>
            <a:pPr eaLnBrk="1" hangingPunct="1"/>
            <a:r>
              <a:rPr lang="en-US" altLang="en-US" sz="2400">
                <a:sym typeface="Wingdings" panose="05000000000000000000" pitchFamily="2" charset="2"/>
              </a:rPr>
              <a:t>Encode</a:t>
            </a:r>
          </a:p>
          <a:p>
            <a:pPr lvl="1" eaLnBrk="1" hangingPunct="1"/>
            <a:r>
              <a:rPr lang="en-US" altLang="en-US" sz="2000">
                <a:sym typeface="Wingdings" panose="05000000000000000000" pitchFamily="2" charset="2"/>
              </a:rPr>
              <a:t>Can decode with inverse dct</a:t>
            </a:r>
          </a:p>
        </p:txBody>
      </p:sp>
      <p:pic>
        <p:nvPicPr>
          <p:cNvPr id="53252" name="Picture 8" descr="G=&#10;\begin{array}{c}&#10;u \\&#10;\longrightarrow \\&#10;\left[&#10;\begin{array}{rrrrrrrr}&#10; -415.38 &amp; -30.19 &amp; -61.20 &amp;  27.24 &amp;  56.13 &amp; -20.10 &amp; -2.39 &amp;  0.46 \\&#10;    4.47 &amp; -21.86 &amp; -60.76 &amp;  10.25 &amp;  13.15 &amp;  -7.09 &amp; -8.54 &amp;  4.88 \\&#10;  -46.83 &amp;   7.37 &amp;  77.13 &amp; -24.56 &amp; -28.91 &amp;   9.93 &amp;  5.42 &amp; -5.65 \\&#10;  -48.53 &amp;  12.07 &amp;  34.10 &amp; -14.76 &amp; -10.24 &amp;   6.30 &amp;  1.83 &amp;  1.95 \\&#10;   12.12 &amp;  -6.55 &amp; -13.20 &amp;  -3.95 &amp;  -1.88 &amp;   1.75 &amp; -2.79 &amp;  3.14 \\&#10;   -7.73 &amp;   2.91 &amp;   2.38 &amp;  -5.94 &amp;  -2.38 &amp;   0.94 &amp;  4.30 &amp;  1.85 \\&#10;   -1.03 &amp;   0.18 &amp;   0.42 &amp;  -2.42 &amp;  -0.88 &amp;  -3.02 &amp;  4.12 &amp; -0.66 \\&#10;   -0.17 &amp;   0.14 &amp;  -1.07 &amp;  -4.19 &amp;  -1.17 &amp;  -0.10 &amp;  0.50 &amp;  1.68&#10;\end{array}&#10;\right]&#10;\end{array}&#10;\Bigg\downarrow 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3343276"/>
            <a:ext cx="48990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10" descr="Q=&#10;\begin{bmatrix}&#10; 16 &amp; 11 &amp; 10 &amp; 16 &amp; 24 &amp; 40 &amp; 51 &amp; 61 \\&#10; 12 &amp; 12 &amp; 14 &amp; 19 &amp; 26 &amp; 58 &amp; 60 &amp; 55 \\&#10; 14 &amp; 13 &amp; 16 &amp; 24 &amp; 40 &amp; 57 &amp; 69 &amp; 56 \\&#10; 14 &amp; 17 &amp; 22 &amp; 29 &amp; 51 &amp; 87 &amp; 80 &amp; 62 \\&#10; 18 &amp; 22 &amp; 37 &amp; 56 &amp; 68 &amp; 109 &amp; 103 &amp; 77 \\&#10; 24 &amp; 35 &amp; 55 &amp; 64 &amp; 81 &amp; 104 &amp; 113 &amp; 92 \\&#10; 49 &amp; 64 &amp; 78 &amp; 87 &amp; 103 &amp; 121 &amp; 120 &amp; 101 \\&#10; 72 &amp; 92 &amp; 95 &amp; 98 &amp; 112 &amp; 100 &amp; 103 &amp; 99&#10;\end{bmatr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343401"/>
            <a:ext cx="32004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12" descr="B=&#10;\left[&#10;\begin{array}{rrrrrrrr}&#10; -26 &amp; -3 &amp; -6 &amp; 2 &amp; 2 &amp; -1 &amp; 0 &amp; 0 \\&#10; 0 &amp; -2 &amp; -4 &amp; 1 &amp; 1 &amp; 0 &amp; 0 &amp; 0 \\&#10; -3 &amp; 1 &amp; 5 &amp; -1 &amp; -1 &amp; 0 &amp; 0 &amp; 0 \\&#10; -3 &amp; 1 &amp; 2 &amp; -1 &amp; 0 &amp; 0 &amp; 0 &amp; 0 \\&#10; 1 &amp; 0 &amp; 0 &amp; 0 &amp; 0 &amp; 0 &amp; 0 &amp; 0 \\&#10; 0 &amp; 0 &amp; 0 &amp; 0 &amp; 0 &amp; 0 &amp; 0 &amp; 0 \\&#10; 0 &amp; 0 &amp; 0 &amp; 0 &amp; 0 &amp; 0 &amp; 0 &amp; 0 \\&#10; 0 &amp; 0 &amp; 0 &amp; 0 &amp; 0 &amp; 0 &amp; 0 &amp; 0&#10;\end{array}&#10;\ri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5535614"/>
            <a:ext cx="25908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own Arrow 14"/>
          <p:cNvSpPr/>
          <p:nvPr/>
        </p:nvSpPr>
        <p:spPr>
          <a:xfrm>
            <a:off x="3886200" y="49530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56" name="TextBox 15"/>
          <p:cNvSpPr txBox="1">
            <a:spLocks noChangeArrowheads="1"/>
          </p:cNvSpPr>
          <p:nvPr/>
        </p:nvSpPr>
        <p:spPr bwMode="auto">
          <a:xfrm>
            <a:off x="7696200" y="3886200"/>
            <a:ext cx="204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Quantization table</a:t>
            </a:r>
          </a:p>
        </p:txBody>
      </p:sp>
      <p:sp>
        <p:nvSpPr>
          <p:cNvPr id="53257" name="TextBox 16"/>
          <p:cNvSpPr txBox="1">
            <a:spLocks noChangeArrowheads="1"/>
          </p:cNvSpPr>
          <p:nvPr/>
        </p:nvSpPr>
        <p:spPr bwMode="auto">
          <a:xfrm>
            <a:off x="1524001" y="3211514"/>
            <a:ext cx="1825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Filter responses</a:t>
            </a:r>
          </a:p>
        </p:txBody>
      </p:sp>
      <p:sp>
        <p:nvSpPr>
          <p:cNvPr id="53258" name="TextBox 17"/>
          <p:cNvSpPr txBox="1">
            <a:spLocks noChangeArrowheads="1"/>
          </p:cNvSpPr>
          <p:nvPr/>
        </p:nvSpPr>
        <p:spPr bwMode="auto">
          <a:xfrm>
            <a:off x="1524001" y="5181600"/>
            <a:ext cx="196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Quantized values</a:t>
            </a:r>
          </a:p>
        </p:txBody>
      </p:sp>
    </p:spTree>
    <p:extLst>
      <p:ext uri="{BB962C8B-B14F-4D97-AF65-F5344CB8AC3E}">
        <p14:creationId xmlns:p14="http://schemas.microsoft.com/office/powerpoint/2010/main" val="180144411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a:t>JPEG Compression Summary</a:t>
            </a:r>
          </a:p>
        </p:txBody>
      </p:sp>
      <p:sp>
        <p:nvSpPr>
          <p:cNvPr id="3" name="Content Placeholder 2"/>
          <p:cNvSpPr>
            <a:spLocks noGrp="1"/>
          </p:cNvSpPr>
          <p:nvPr>
            <p:ph idx="1"/>
          </p:nvPr>
        </p:nvSpPr>
        <p:spPr/>
        <p:txBody>
          <a:bodyPr/>
          <a:lstStyle/>
          <a:p>
            <a:pPr marL="514350" indent="-514350" eaLnBrk="1" hangingPunct="1">
              <a:buFont typeface="Calibri" panose="020F0502020204030204" pitchFamily="34" charset="0"/>
              <a:buAutoNum type="arabicPeriod"/>
            </a:pPr>
            <a:r>
              <a:rPr lang="en-US" altLang="en-US" dirty="0"/>
              <a:t>Convert image to </a:t>
            </a:r>
            <a:r>
              <a:rPr lang="en-US" altLang="en-US" dirty="0" err="1"/>
              <a:t>YCrCb</a:t>
            </a:r>
            <a:endParaRPr lang="en-US" altLang="en-US" dirty="0"/>
          </a:p>
          <a:p>
            <a:pPr marL="514350" indent="-514350" eaLnBrk="1" hangingPunct="1">
              <a:buFont typeface="Calibri" panose="020F0502020204030204" pitchFamily="34" charset="0"/>
              <a:buAutoNum type="arabicPeriod"/>
            </a:pPr>
            <a:r>
              <a:rPr lang="en-US" altLang="en-US" dirty="0"/>
              <a:t>Subsample color by factor of 2</a:t>
            </a:r>
          </a:p>
          <a:p>
            <a:pPr marL="914400" lvl="1" indent="-514350" eaLnBrk="1" hangingPunct="1"/>
            <a:r>
              <a:rPr lang="en-US" altLang="en-US" dirty="0"/>
              <a:t>People have bad </a:t>
            </a:r>
            <a:r>
              <a:rPr lang="en-US" altLang="en-US" dirty="0" smtClean="0"/>
              <a:t>spatial sensitivity </a:t>
            </a:r>
            <a:r>
              <a:rPr lang="en-US" altLang="en-US" dirty="0"/>
              <a:t>for color</a:t>
            </a:r>
          </a:p>
          <a:p>
            <a:pPr marL="514350" indent="-514350" eaLnBrk="1" hangingPunct="1">
              <a:buFont typeface="Calibri" panose="020F0502020204030204" pitchFamily="34" charset="0"/>
              <a:buAutoNum type="arabicPeriod"/>
            </a:pPr>
            <a:r>
              <a:rPr lang="en-US" altLang="en-US" dirty="0"/>
              <a:t>Split into blocks (8x8, typically), subtract 128</a:t>
            </a:r>
          </a:p>
          <a:p>
            <a:pPr marL="514350" indent="-514350" eaLnBrk="1" hangingPunct="1">
              <a:buFont typeface="Calibri" panose="020F0502020204030204" pitchFamily="34" charset="0"/>
              <a:buAutoNum type="arabicPeriod"/>
            </a:pPr>
            <a:r>
              <a:rPr lang="en-US" altLang="en-US" dirty="0"/>
              <a:t>For each block</a:t>
            </a:r>
          </a:p>
          <a:p>
            <a:pPr marL="914400" lvl="1" indent="-514350" eaLnBrk="1" hangingPunct="1">
              <a:buFont typeface="Calibri" panose="020F0502020204030204" pitchFamily="34" charset="0"/>
              <a:buAutoNum type="alphaLcPeriod"/>
            </a:pPr>
            <a:r>
              <a:rPr lang="en-US" altLang="en-US" dirty="0"/>
              <a:t>Compute DCT coefficients</a:t>
            </a:r>
          </a:p>
          <a:p>
            <a:pPr marL="914400" lvl="1" indent="-514350" eaLnBrk="1" hangingPunct="1">
              <a:buFont typeface="Calibri" panose="020F0502020204030204" pitchFamily="34" charset="0"/>
              <a:buAutoNum type="alphaLcPeriod"/>
            </a:pPr>
            <a:r>
              <a:rPr lang="en-US" altLang="en-US" dirty="0"/>
              <a:t>Coarsely quantize</a:t>
            </a:r>
          </a:p>
          <a:p>
            <a:pPr marL="1314450" lvl="2" indent="-514350" eaLnBrk="1" hangingPunct="1"/>
            <a:r>
              <a:rPr lang="en-US" altLang="en-US" dirty="0"/>
              <a:t>Many high frequency components will become zero</a:t>
            </a:r>
          </a:p>
          <a:p>
            <a:pPr marL="914400" lvl="1" indent="-514350" eaLnBrk="1" hangingPunct="1">
              <a:buFont typeface="Calibri" panose="020F0502020204030204" pitchFamily="34" charset="0"/>
              <a:buAutoNum type="alphaLcPeriod"/>
            </a:pPr>
            <a:r>
              <a:rPr lang="en-US" altLang="en-US" dirty="0"/>
              <a:t>Encode (e.g., with Huffman coding)</a:t>
            </a:r>
          </a:p>
          <a:p>
            <a:pPr marL="514350" indent="-514350" eaLnBrk="1" hangingPunct="1">
              <a:buFont typeface="Calibri" panose="020F0502020204030204" pitchFamily="34" charset="0"/>
              <a:buAutoNum type="arabicPeriod"/>
            </a:pPr>
            <a:endParaRPr lang="en-US" altLang="en-US" dirty="0"/>
          </a:p>
        </p:txBody>
      </p:sp>
      <p:sp>
        <p:nvSpPr>
          <p:cNvPr id="54276" name="TextBox 3"/>
          <p:cNvSpPr txBox="1">
            <a:spLocks noChangeArrowheads="1"/>
          </p:cNvSpPr>
          <p:nvPr/>
        </p:nvSpPr>
        <p:spPr bwMode="auto">
          <a:xfrm>
            <a:off x="7034214" y="6211888"/>
            <a:ext cx="3633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hlinkClick r:id="rId2"/>
              </a:rPr>
              <a:t>http://en.wikipedia.org/wiki/YCbCr</a:t>
            </a: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hlinkClick r:id="rId3"/>
              </a:rPr>
              <a:t>http://en.wikipedia.org/wiki/JPEG</a:t>
            </a:r>
            <a:endParaRPr lang="en-US" altLang="en-US" sz="1800">
              <a:latin typeface="Arial" panose="020B0604020202020204" pitchFamily="34" charset="0"/>
            </a:endParaRPr>
          </a:p>
        </p:txBody>
      </p:sp>
    </p:spTree>
    <p:extLst>
      <p:ext uri="{BB962C8B-B14F-4D97-AF65-F5344CB8AC3E}">
        <p14:creationId xmlns:p14="http://schemas.microsoft.com/office/powerpoint/2010/main" val="38180933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533401"/>
            <a:ext cx="8229600" cy="4983163"/>
          </a:xfrm>
        </p:spPr>
        <p:txBody>
          <a:bodyPr/>
          <a:lstStyle/>
          <a:p>
            <a:pPr marL="0">
              <a:buNone/>
              <a:defRPr/>
            </a:pPr>
            <a:r>
              <a:rPr lang="en-US" b="1" dirty="0">
                <a:solidFill>
                  <a:schemeClr val="tx2">
                    <a:lumMod val="75000"/>
                  </a:schemeClr>
                </a:solidFill>
              </a:rPr>
              <a:t>Why do we get different, distance-dependent interpretations of hybrid images?</a:t>
            </a:r>
          </a:p>
        </p:txBody>
      </p:sp>
      <p:pic>
        <p:nvPicPr>
          <p:cNvPr id="34819"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l="40038"/>
          <a:stretch>
            <a:fillRect/>
          </a:stretch>
        </p:blipFill>
        <p:spPr bwMode="auto">
          <a:xfrm>
            <a:off x="2459038" y="2378075"/>
            <a:ext cx="342265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3383" r="74422" b="49260"/>
          <a:stretch>
            <a:fillRect/>
          </a:stretch>
        </p:blipFill>
        <p:spPr bwMode="auto">
          <a:xfrm>
            <a:off x="8077200" y="1981200"/>
            <a:ext cx="16906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54123" r="74422" b="3593"/>
          <a:stretch>
            <a:fillRect/>
          </a:stretch>
        </p:blipFill>
        <p:spPr bwMode="auto">
          <a:xfrm>
            <a:off x="8153400" y="4800601"/>
            <a:ext cx="152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12"/>
          <p:cNvSpPr txBox="1">
            <a:spLocks noChangeArrowheads="1"/>
          </p:cNvSpPr>
          <p:nvPr/>
        </p:nvSpPr>
        <p:spPr bwMode="auto">
          <a:xfrm>
            <a:off x="6705601" y="3962400"/>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200" b="1">
                <a:solidFill>
                  <a:prstClr val="black"/>
                </a:solidFill>
                <a:latin typeface="Arial" panose="020B0604020202020204" pitchFamily="34" charset="0"/>
                <a:cs typeface="Arial" panose="020B0604020202020204" pitchFamily="34" charset="0"/>
              </a:rPr>
              <a:t>?</a:t>
            </a:r>
          </a:p>
        </p:txBody>
      </p:sp>
      <p:cxnSp>
        <p:nvCxnSpPr>
          <p:cNvPr id="15" name="Straight Arrow Connector 14"/>
          <p:cNvCxnSpPr/>
          <p:nvPr/>
        </p:nvCxnSpPr>
        <p:spPr>
          <a:xfrm flipV="1">
            <a:off x="6172200" y="3276600"/>
            <a:ext cx="17526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248400" y="4343400"/>
            <a:ext cx="1828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466264" y="6550026"/>
            <a:ext cx="1201737" cy="307975"/>
          </a:xfrm>
          <a:prstGeom prst="rect">
            <a:avLst/>
          </a:prstGeom>
          <a:noFill/>
        </p:spPr>
        <p:txBody>
          <a:bodyPr wrap="none">
            <a:spAutoFit/>
          </a:bodyPr>
          <a:lstStyle/>
          <a:p>
            <a:pPr>
              <a:defRPr/>
            </a:pPr>
            <a:r>
              <a:rPr lang="en-US" sz="1400" dirty="0">
                <a:solidFill>
                  <a:prstClr val="white">
                    <a:lumMod val="50000"/>
                  </a:prstClr>
                </a:solidFill>
                <a:cs typeface="Arial" panose="020B0604020202020204" pitchFamily="34" charset="0"/>
              </a:rPr>
              <a:t>Slide: </a:t>
            </a:r>
            <a:r>
              <a:rPr lang="en-US" sz="1400" dirty="0" err="1">
                <a:solidFill>
                  <a:prstClr val="white">
                    <a:lumMod val="50000"/>
                  </a:prstClr>
                </a:solidFill>
                <a:cs typeface="Arial" panose="020B0604020202020204" pitchFamily="34" charset="0"/>
              </a:rPr>
              <a:t>Hoiem</a:t>
            </a:r>
            <a:endParaRPr lang="en-US" sz="14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292284931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a:t>Lossless compression (PNG)</a:t>
            </a:r>
          </a:p>
        </p:txBody>
      </p:sp>
      <p:sp>
        <p:nvSpPr>
          <p:cNvPr id="3" name="Content Placeholder 2"/>
          <p:cNvSpPr>
            <a:spLocks noGrp="1"/>
          </p:cNvSpPr>
          <p:nvPr>
            <p:ph idx="1"/>
          </p:nvPr>
        </p:nvSpPr>
        <p:spPr>
          <a:xfrm>
            <a:off x="1981200" y="990601"/>
            <a:ext cx="6705600" cy="5135563"/>
          </a:xfrm>
        </p:spPr>
        <p:txBody>
          <a:bodyPr/>
          <a:lstStyle/>
          <a:p>
            <a:pPr eaLnBrk="1" hangingPunct="1">
              <a:buFont typeface="Arial" charset="0"/>
              <a:buChar char="•"/>
              <a:defRPr/>
            </a:pPr>
            <a:endParaRPr lang="en-US" dirty="0"/>
          </a:p>
          <a:p>
            <a:pPr marL="514350" indent="-514350" eaLnBrk="1" hangingPunct="1">
              <a:buFont typeface="+mj-lt"/>
              <a:buAutoNum type="arabicPeriod"/>
              <a:defRPr/>
            </a:pPr>
            <a:r>
              <a:rPr lang="en-US" dirty="0"/>
              <a:t>Predict that a pixel’s value based on its upper-left neighborhood</a:t>
            </a:r>
          </a:p>
          <a:p>
            <a:pPr marL="514350" indent="-514350" eaLnBrk="1" hangingPunct="1">
              <a:buFont typeface="+mj-lt"/>
              <a:buAutoNum type="arabicPeriod"/>
              <a:defRPr/>
            </a:pPr>
            <a:r>
              <a:rPr lang="en-US" dirty="0"/>
              <a:t>Store difference of predicted and actual value</a:t>
            </a:r>
          </a:p>
          <a:p>
            <a:pPr marL="514350" indent="-514350" eaLnBrk="1" hangingPunct="1">
              <a:buFont typeface="+mj-lt"/>
              <a:buAutoNum type="arabicPeriod"/>
              <a:defRPr/>
            </a:pPr>
            <a:r>
              <a:rPr lang="en-US" dirty="0" err="1"/>
              <a:t>Pkzip</a:t>
            </a:r>
            <a:r>
              <a:rPr lang="en-US" dirty="0"/>
              <a:t> it (DEFLATE algorithm)</a:t>
            </a:r>
          </a:p>
          <a:p>
            <a:pPr eaLnBrk="1" hangingPunct="1">
              <a:buFont typeface="Arial" charset="0"/>
              <a:buChar char="•"/>
              <a:defRPr/>
            </a:pPr>
            <a:endParaRPr lang="en-US" dirty="0"/>
          </a:p>
          <a:p>
            <a:pPr marL="971550" lvl="1" indent="-514350" eaLnBrk="1" hangingPunct="1">
              <a:buFont typeface="+mj-lt"/>
              <a:buAutoNum type="arabicPeriod"/>
              <a:defRPr/>
            </a:pPr>
            <a:endParaRPr lang="en-US" dirty="0"/>
          </a:p>
          <a:p>
            <a:pPr marL="971550" lvl="1" indent="-514350" eaLnBrk="1" hangingPunct="1">
              <a:buFont typeface="+mj-lt"/>
              <a:buAutoNum type="arabicPeriod"/>
              <a:defRPr/>
            </a:pPr>
            <a:endParaRPr lang="en-US" dirty="0"/>
          </a:p>
        </p:txBody>
      </p:sp>
      <p:pic>
        <p:nvPicPr>
          <p:cNvPr id="55300" name="Picture 4" descr="http://upload.wikimedia.org/wikipedia/commons/thumb/3/39/Pixel-prediction.svg/161px-Pixel-predic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1" y="1447801"/>
            <a:ext cx="1533525" cy="1495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3441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09800" y="76200"/>
            <a:ext cx="8458200" cy="838200"/>
          </a:xfrm>
        </p:spPr>
        <p:txBody>
          <a:bodyPr>
            <a:normAutofit fontScale="90000"/>
          </a:bodyPr>
          <a:lstStyle/>
          <a:p>
            <a:pPr>
              <a:defRPr/>
            </a:pPr>
            <a:r>
              <a:rPr lang="en-US" dirty="0"/>
              <a:t>Jean </a:t>
            </a:r>
            <a:r>
              <a:rPr lang="en-US" dirty="0" err="1"/>
              <a:t>Baptiste</a:t>
            </a:r>
            <a:r>
              <a:rPr lang="en-US" dirty="0"/>
              <a:t> Joseph Fourier (1768-1830)</a:t>
            </a:r>
          </a:p>
        </p:txBody>
      </p:sp>
      <p:sp>
        <p:nvSpPr>
          <p:cNvPr id="25603" name="Rectangle 3"/>
          <p:cNvSpPr>
            <a:spLocks noGrp="1" noChangeArrowheads="1"/>
          </p:cNvSpPr>
          <p:nvPr>
            <p:ph type="body" idx="1"/>
          </p:nvPr>
        </p:nvSpPr>
        <p:spPr>
          <a:xfrm>
            <a:off x="1981200" y="914400"/>
            <a:ext cx="3810000" cy="5943600"/>
          </a:xfrm>
        </p:spPr>
        <p:txBody>
          <a:bodyPr>
            <a:normAutofit lnSpcReduction="10000"/>
          </a:bodyPr>
          <a:lstStyle/>
          <a:p>
            <a:pPr>
              <a:buFont typeface="Arial" charset="0"/>
              <a:buNone/>
              <a:defRPr/>
            </a:pPr>
            <a:r>
              <a:rPr lang="en-US" sz="2800" dirty="0"/>
              <a:t>had crazy idea (1807):</a:t>
            </a:r>
          </a:p>
          <a:p>
            <a:pPr>
              <a:buFont typeface="Arial" charset="0"/>
              <a:buNone/>
              <a:defRPr/>
            </a:pPr>
            <a:r>
              <a:rPr lang="en-US" sz="2000" i="1" dirty="0"/>
              <a:t>	</a:t>
            </a:r>
            <a:r>
              <a:rPr lang="en-US" sz="2000" b="1" i="1" dirty="0"/>
              <a:t>Any</a:t>
            </a:r>
            <a:r>
              <a:rPr lang="en-US" sz="2000" i="1" dirty="0"/>
              <a:t> </a:t>
            </a:r>
            <a:r>
              <a:rPr lang="en-US" sz="2000" i="1" dirty="0" err="1"/>
              <a:t>univariate</a:t>
            </a:r>
            <a:r>
              <a:rPr lang="en-US" sz="2000" i="1" dirty="0"/>
              <a:t> function can be rewritten as a weighted sum of </a:t>
            </a:r>
            <a:r>
              <a:rPr lang="en-US" sz="2000" i="1" dirty="0" err="1"/>
              <a:t>sines</a:t>
            </a:r>
            <a:r>
              <a:rPr lang="en-US" sz="2000" i="1" dirty="0"/>
              <a:t> and cosines of different frequencies. </a:t>
            </a:r>
          </a:p>
          <a:p>
            <a:pPr>
              <a:buFont typeface="Arial" charset="0"/>
              <a:buChar char="•"/>
              <a:defRPr/>
            </a:pPr>
            <a:r>
              <a:rPr lang="en-US" sz="2800" dirty="0"/>
              <a:t>Don’t believe it?  </a:t>
            </a:r>
          </a:p>
          <a:p>
            <a:pPr lvl="1">
              <a:buFont typeface="Arial" charset="0"/>
              <a:buChar char="–"/>
              <a:defRPr/>
            </a:pPr>
            <a:r>
              <a:rPr lang="en-US" sz="2400" dirty="0"/>
              <a:t>Neither did Lagrange, Laplace, Poisson and other big wigs</a:t>
            </a:r>
          </a:p>
          <a:p>
            <a:pPr lvl="1">
              <a:buFont typeface="Arial" charset="0"/>
              <a:buChar char="–"/>
              <a:defRPr/>
            </a:pPr>
            <a:r>
              <a:rPr lang="en-US" sz="2400" dirty="0"/>
              <a:t>Not translated into English until 1878!</a:t>
            </a:r>
          </a:p>
          <a:p>
            <a:pPr>
              <a:buFont typeface="Arial" charset="0"/>
              <a:buChar char="•"/>
              <a:defRPr/>
            </a:pPr>
            <a:r>
              <a:rPr lang="en-US" sz="2800" dirty="0"/>
              <a:t> But it’s (mostly) true!</a:t>
            </a:r>
          </a:p>
          <a:p>
            <a:pPr lvl="1">
              <a:buFont typeface="Arial" charset="0"/>
              <a:buChar char="–"/>
              <a:defRPr/>
            </a:pPr>
            <a:r>
              <a:rPr lang="en-US" sz="2400" dirty="0"/>
              <a:t>called Fourier Series</a:t>
            </a:r>
          </a:p>
          <a:p>
            <a:pPr lvl="1">
              <a:buFont typeface="Arial" charset="0"/>
              <a:buChar char="–"/>
              <a:defRPr/>
            </a:pPr>
            <a:r>
              <a:rPr lang="en-US" sz="2400" dirty="0"/>
              <a:t>there are some subtle restrictions</a:t>
            </a:r>
          </a:p>
          <a:p>
            <a:pPr lvl="1">
              <a:buFont typeface="Arial" charset="0"/>
              <a:buChar char="–"/>
              <a:defRPr/>
            </a:pPr>
            <a:endParaRPr lang="en-US" sz="2400" dirty="0"/>
          </a:p>
        </p:txBody>
      </p:sp>
      <p:pic>
        <p:nvPicPr>
          <p:cNvPr id="25604" name="Picture 4" descr="J.B.J. Fourier (public domai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838200"/>
            <a:ext cx="4800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2" descr="http://upload.wikimedia.org/wikipedia/commons/thumb/d/d8/Langrange_portrait.jpg/225px-Langrange_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3276601"/>
            <a:ext cx="21431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descr="http://upload.wikimedia.org/wikipedia/commons/0/03/Legend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3657600"/>
            <a:ext cx="152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http://upload.wikimedia.org/wikipedia/commons/thumb/e/e3/Pierre-Simon_Laplace.jpg/225px-Pierre-Simon_Lapla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1" y="2971800"/>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5334000" y="762000"/>
            <a:ext cx="5334000" cy="1600200"/>
          </a:xfrm>
          <a:prstGeom prst="wedgeRoundRectCallout">
            <a:avLst>
              <a:gd name="adj1" fmla="val -8228"/>
              <a:gd name="adj2" fmla="val 8434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a:solidFill>
                  <a:prstClr val="black"/>
                </a:solidFill>
              </a:rPr>
              <a:t>...the manner in which the author arrives at these equations is not exempt of difficulties and...his analysis to integrate them still leaves something to be desired on the score of generality and even </a:t>
            </a:r>
            <a:r>
              <a:rPr lang="en-US" i="1" dirty="0" err="1">
                <a:solidFill>
                  <a:prstClr val="black"/>
                </a:solidFill>
              </a:rPr>
              <a:t>rigour</a:t>
            </a:r>
            <a:r>
              <a:rPr lang="en-US" dirty="0">
                <a:solidFill>
                  <a:prstClr val="black"/>
                </a:solidFill>
              </a:rPr>
              <a:t>.</a:t>
            </a:r>
          </a:p>
          <a:p>
            <a:pPr algn="ctr">
              <a:defRPr/>
            </a:pPr>
            <a:endParaRPr lang="en-US" dirty="0">
              <a:solidFill>
                <a:prstClr val="white"/>
              </a:solidFill>
            </a:endParaRPr>
          </a:p>
        </p:txBody>
      </p:sp>
      <p:sp>
        <p:nvSpPr>
          <p:cNvPr id="11" name="TextBox 10"/>
          <p:cNvSpPr txBox="1">
            <a:spLocks noChangeArrowheads="1"/>
          </p:cNvSpPr>
          <p:nvPr/>
        </p:nvSpPr>
        <p:spPr bwMode="auto">
          <a:xfrm>
            <a:off x="6172201" y="3200400"/>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solidFill>
                  <a:prstClr val="black"/>
                </a:solidFill>
                <a:latin typeface="Arial" panose="020B0604020202020204" pitchFamily="34" charset="0"/>
                <a:cs typeface="Arial" panose="020B0604020202020204" pitchFamily="34" charset="0"/>
              </a:rPr>
              <a:t>Laplace</a:t>
            </a:r>
          </a:p>
        </p:txBody>
      </p:sp>
      <p:sp>
        <p:nvSpPr>
          <p:cNvPr id="12" name="TextBox 11"/>
          <p:cNvSpPr txBox="1">
            <a:spLocks noChangeArrowheads="1"/>
          </p:cNvSpPr>
          <p:nvPr/>
        </p:nvSpPr>
        <p:spPr bwMode="auto">
          <a:xfrm>
            <a:off x="7620001" y="54864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solidFill>
                  <a:prstClr val="white"/>
                </a:solidFill>
                <a:latin typeface="Arial" panose="020B0604020202020204" pitchFamily="34" charset="0"/>
                <a:cs typeface="Arial" panose="020B0604020202020204" pitchFamily="34" charset="0"/>
              </a:rPr>
              <a:t>Lagrange</a:t>
            </a:r>
          </a:p>
        </p:txBody>
      </p:sp>
      <p:sp>
        <p:nvSpPr>
          <p:cNvPr id="13" name="TextBox 12"/>
          <p:cNvSpPr txBox="1">
            <a:spLocks noChangeArrowheads="1"/>
          </p:cNvSpPr>
          <p:nvPr/>
        </p:nvSpPr>
        <p:spPr bwMode="auto">
          <a:xfrm>
            <a:off x="9583738" y="5278439"/>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solidFill>
                  <a:prstClr val="black"/>
                </a:solidFill>
                <a:latin typeface="Arial" panose="020B0604020202020204" pitchFamily="34" charset="0"/>
                <a:cs typeface="Arial" panose="020B0604020202020204" pitchFamily="34" charset="0"/>
              </a:rPr>
              <a:t>Legendre</a:t>
            </a:r>
          </a:p>
        </p:txBody>
      </p:sp>
    </p:spTree>
    <p:extLst>
      <p:ext uri="{BB962C8B-B14F-4D97-AF65-F5344CB8AC3E}">
        <p14:creationId xmlns:p14="http://schemas.microsoft.com/office/powerpoint/2010/main" val="3808279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3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560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5529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530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530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5603">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60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1" grpId="1"/>
      <p:bldP spid="12" grpId="0"/>
      <p:bldP spid="12" grpId="1"/>
      <p:bldP spid="13" grpId="0"/>
      <p:bldP spid="13"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altLang="en-US"/>
          </a:p>
        </p:txBody>
      </p:sp>
      <p:pic>
        <p:nvPicPr>
          <p:cNvPr id="41987" name="Picture 6"/>
          <p:cNvPicPr>
            <a:picLocks noChangeAspect="1"/>
          </p:cNvPicPr>
          <p:nvPr/>
        </p:nvPicPr>
        <p:blipFill>
          <a:blip r:embed="rId3">
            <a:extLst>
              <a:ext uri="{28A0092B-C50C-407E-A947-70E740481C1C}">
                <a14:useLocalDpi xmlns:a14="http://schemas.microsoft.com/office/drawing/2010/main" val="0"/>
              </a:ext>
            </a:extLst>
          </a:blip>
          <a:srcRect l="12500" t="12889" r="35001" b="41779"/>
          <a:stretch>
            <a:fillRect/>
          </a:stretch>
        </p:blipFill>
        <p:spPr bwMode="auto">
          <a:xfrm>
            <a:off x="1524000" y="0"/>
            <a:ext cx="9144000"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962400"/>
            <a:ext cx="4762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1962150" y="5029200"/>
            <a:ext cx="29908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solidFill>
                  <a:prstClr val="black"/>
                </a:solidFill>
                <a:latin typeface="Arial" panose="020B0604020202020204" pitchFamily="34" charset="0"/>
                <a:cs typeface="Arial" panose="020B0604020202020204" pitchFamily="34" charset="0"/>
              </a:rPr>
              <a:t>How would math have changed if the Slanket or Snuggie had been invented?</a:t>
            </a:r>
          </a:p>
        </p:txBody>
      </p:sp>
    </p:spTree>
    <p:extLst>
      <p:ext uri="{BB962C8B-B14F-4D97-AF65-F5344CB8AC3E}">
        <p14:creationId xmlns:p14="http://schemas.microsoft.com/office/powerpoint/2010/main" val="2461910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A sum of sines</a:t>
            </a:r>
          </a:p>
        </p:txBody>
      </p:sp>
      <p:sp>
        <p:nvSpPr>
          <p:cNvPr id="44035" name="Rectangle 3"/>
          <p:cNvSpPr>
            <a:spLocks noGrp="1" noChangeArrowheads="1"/>
          </p:cNvSpPr>
          <p:nvPr>
            <p:ph type="body" sz="half" idx="1"/>
          </p:nvPr>
        </p:nvSpPr>
        <p:spPr>
          <a:xfrm>
            <a:off x="2209800" y="914400"/>
            <a:ext cx="3810000" cy="5943600"/>
          </a:xfrm>
        </p:spPr>
        <p:txBody>
          <a:bodyPr/>
          <a:lstStyle/>
          <a:p>
            <a:pPr marL="0" indent="0">
              <a:buNone/>
            </a:pPr>
            <a:r>
              <a:rPr lang="en-US" altLang="en-US" sz="2400"/>
              <a:t>Our building block:</a:t>
            </a:r>
          </a:p>
          <a:p>
            <a:pPr marL="0" indent="0">
              <a:buNone/>
            </a:pPr>
            <a:r>
              <a:rPr lang="en-US" altLang="en-US" sz="2400"/>
              <a:t>	</a:t>
            </a:r>
          </a:p>
          <a:p>
            <a:pPr marL="0" indent="0"/>
            <a:endParaRPr lang="en-US" altLang="en-US" sz="2400"/>
          </a:p>
          <a:p>
            <a:pPr marL="0" indent="0">
              <a:buNone/>
            </a:pPr>
            <a:r>
              <a:rPr lang="en-US" altLang="en-US" sz="2400"/>
              <a:t>Add enough of them to get any signal </a:t>
            </a:r>
            <a:r>
              <a:rPr lang="en-US" altLang="en-US" sz="2400" i="1"/>
              <a:t>g(x)</a:t>
            </a:r>
            <a:r>
              <a:rPr lang="en-US" altLang="en-US" sz="2400"/>
              <a:t> you want!</a:t>
            </a:r>
          </a:p>
          <a:p>
            <a:pPr marL="0" indent="0">
              <a:buNone/>
            </a:pPr>
            <a:endParaRPr lang="en-US" altLang="en-US" sz="2400"/>
          </a:p>
        </p:txBody>
      </p:sp>
      <p:pic>
        <p:nvPicPr>
          <p:cNvPr id="44036" name="Picture 4" descr="The image “http://mcdb.colorado.edu/courses/3280/images/crystal/fourier.gif”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t="2469" b="1234"/>
          <a:stretch>
            <a:fillRect/>
          </a:stretch>
        </p:blipFill>
        <p:spPr bwMode="auto">
          <a:xfrm>
            <a:off x="6191250" y="914400"/>
            <a:ext cx="44005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4037" name="Object 5"/>
          <p:cNvGraphicFramePr>
            <a:graphicFrameLocks noGrp="1" noChangeAspect="1"/>
          </p:cNvGraphicFramePr>
          <p:nvPr>
            <p:ph sz="half" idx="2"/>
          </p:nvPr>
        </p:nvGraphicFramePr>
        <p:xfrm>
          <a:off x="2819400" y="1443038"/>
          <a:ext cx="2514600" cy="609600"/>
        </p:xfrm>
        <a:graphic>
          <a:graphicData uri="http://schemas.openxmlformats.org/presentationml/2006/ole">
            <mc:AlternateContent xmlns:mc="http://schemas.openxmlformats.org/markup-compatibility/2006">
              <mc:Choice xmlns:v="urn:schemas-microsoft-com:vml" Requires="v">
                <p:oleObj spid="_x0000_s5127" name="Equation" r:id="rId4" imgW="837836" imgH="203112" progId="Equation.3">
                  <p:embed/>
                </p:oleObj>
              </mc:Choice>
              <mc:Fallback>
                <p:oleObj name="Equation" r:id="rId4" imgW="837836" imgH="20311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443038"/>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96369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Frequency Spectra</a:t>
            </a:r>
          </a:p>
        </p:txBody>
      </p:sp>
      <p:sp>
        <p:nvSpPr>
          <p:cNvPr id="45059" name="Rectangle 3"/>
          <p:cNvSpPr>
            <a:spLocks noGrp="1" noChangeArrowheads="1"/>
          </p:cNvSpPr>
          <p:nvPr>
            <p:ph type="body" idx="1"/>
          </p:nvPr>
        </p:nvSpPr>
        <p:spPr/>
        <p:txBody>
          <a:bodyPr/>
          <a:lstStyle/>
          <a:p>
            <a:r>
              <a:rPr lang="en-US" altLang="en-US">
                <a:latin typeface="Arial Unicode MS" panose="020B0604020202020204" pitchFamily="34" charset="-128"/>
                <a:ea typeface="Arial Unicode MS" panose="020B0604020202020204" pitchFamily="34" charset="-128"/>
                <a:cs typeface="Arial Unicode MS" panose="020B0604020202020204" pitchFamily="34" charset="-128"/>
              </a:rPr>
              <a:t>example : </a:t>
            </a:r>
            <a:r>
              <a:rPr lang="en-US" altLang="en-US" i="1">
                <a:latin typeface="Times New Roman" panose="02020603050405020304" pitchFamily="18" charset="0"/>
                <a:ea typeface="Arial Unicode MS" panose="020B0604020202020204" pitchFamily="34" charset="-128"/>
                <a:cs typeface="Times New Roman" panose="02020603050405020304" pitchFamily="18" charset="0"/>
              </a:rPr>
              <a:t>g</a:t>
            </a:r>
            <a:r>
              <a:rPr lang="en-US" altLang="en-US">
                <a:latin typeface="Times New Roman" panose="02020603050405020304" pitchFamily="18" charset="0"/>
                <a:ea typeface="Arial Unicode MS" panose="020B0604020202020204" pitchFamily="34" charset="-128"/>
                <a:cs typeface="Times New Roman" panose="02020603050405020304" pitchFamily="18" charset="0"/>
              </a:rPr>
              <a:t>(</a:t>
            </a:r>
            <a:r>
              <a:rPr lang="en-US" altLang="en-US" i="1">
                <a:solidFill>
                  <a:schemeClr val="hlink"/>
                </a:solidFill>
                <a:latin typeface="Times New Roman" panose="02020603050405020304" pitchFamily="18" charset="0"/>
                <a:ea typeface="Arial Unicode MS" panose="020B0604020202020204" pitchFamily="34" charset="-128"/>
                <a:cs typeface="Times New Roman" panose="02020603050405020304" pitchFamily="18" charset="0"/>
              </a:rPr>
              <a:t>t</a:t>
            </a:r>
            <a:r>
              <a:rPr lang="en-US" altLang="en-US">
                <a:latin typeface="Times New Roman" panose="02020603050405020304" pitchFamily="18" charset="0"/>
                <a:ea typeface="Arial Unicode MS" panose="020B0604020202020204" pitchFamily="34" charset="-128"/>
                <a:cs typeface="Times New Roman" panose="02020603050405020304" pitchFamily="18" charset="0"/>
              </a:rPr>
              <a:t>)</a:t>
            </a:r>
            <a:r>
              <a:rPr lang="en-US" altLang="en-US" i="1">
                <a:latin typeface="Times New Roman" panose="02020603050405020304" pitchFamily="18" charset="0"/>
                <a:ea typeface="Arial Unicode MS" panose="020B0604020202020204" pitchFamily="34" charset="-128"/>
                <a:cs typeface="Times New Roman" panose="02020603050405020304" pitchFamily="18" charset="0"/>
              </a:rPr>
              <a:t> = </a:t>
            </a:r>
            <a:r>
              <a:rPr lang="en-US" altLang="en-US">
                <a:latin typeface="Times New Roman" panose="02020603050405020304" pitchFamily="18" charset="0"/>
                <a:ea typeface="Arial Unicode MS" panose="020B0604020202020204" pitchFamily="34" charset="-128"/>
                <a:cs typeface="Times New Roman" panose="02020603050405020304" pitchFamily="18" charset="0"/>
              </a:rPr>
              <a:t>sin(</a:t>
            </a:r>
            <a:r>
              <a:rPr lang="en-US" altLang="en-US" i="1">
                <a:latin typeface="Times New Roman" panose="02020603050405020304" pitchFamily="18" charset="0"/>
                <a:ea typeface="Arial Unicode MS" panose="020B0604020202020204" pitchFamily="34" charset="-128"/>
                <a:cs typeface="Times New Roman" panose="02020603050405020304" pitchFamily="18" charset="0"/>
              </a:rPr>
              <a:t>2</a:t>
            </a:r>
            <a:r>
              <a:rPr lang="el-GR" altLang="en-US" i="1">
                <a:latin typeface="Times New Roman" panose="02020603050405020304" pitchFamily="18" charset="0"/>
                <a:ea typeface="Arial Unicode MS" panose="020B0604020202020204" pitchFamily="34" charset="-128"/>
                <a:cs typeface="Times New Roman" panose="02020603050405020304" pitchFamily="18" charset="0"/>
              </a:rPr>
              <a:t>π</a:t>
            </a:r>
            <a:r>
              <a:rPr lang="en-US" altLang="en-US" i="1">
                <a:latin typeface="Times New Roman" panose="02020603050405020304" pitchFamily="18" charset="0"/>
                <a:ea typeface="Arial Unicode MS" panose="020B0604020202020204" pitchFamily="34" charset="-128"/>
                <a:cs typeface="Times New Roman" panose="02020603050405020304" pitchFamily="18" charset="0"/>
              </a:rPr>
              <a:t>f </a:t>
            </a:r>
            <a:r>
              <a:rPr lang="en-US" altLang="en-US" i="1">
                <a:solidFill>
                  <a:schemeClr val="hlink"/>
                </a:solidFill>
                <a:latin typeface="Times New Roman" panose="02020603050405020304" pitchFamily="18" charset="0"/>
                <a:ea typeface="Arial Unicode MS" panose="020B0604020202020204" pitchFamily="34" charset="-128"/>
                <a:cs typeface="Times New Roman" panose="02020603050405020304" pitchFamily="18" charset="0"/>
              </a:rPr>
              <a:t>t</a:t>
            </a:r>
            <a:r>
              <a:rPr lang="en-US" altLang="en-US">
                <a:latin typeface="Times New Roman" panose="02020603050405020304" pitchFamily="18" charset="0"/>
                <a:ea typeface="Arial Unicode MS" panose="020B0604020202020204" pitchFamily="34" charset="-128"/>
                <a:cs typeface="Times New Roman" panose="02020603050405020304" pitchFamily="18" charset="0"/>
              </a:rPr>
              <a:t>)</a:t>
            </a:r>
            <a:r>
              <a:rPr lang="en-US" altLang="en-US" i="1">
                <a:latin typeface="Times New Roman" panose="02020603050405020304" pitchFamily="18" charset="0"/>
                <a:ea typeface="Arial Unicode MS" panose="020B0604020202020204" pitchFamily="34" charset="-128"/>
                <a:cs typeface="Times New Roman" panose="02020603050405020304" pitchFamily="18" charset="0"/>
              </a:rPr>
              <a:t> + </a:t>
            </a:r>
            <a:r>
              <a:rPr lang="en-US" altLang="en-US">
                <a:latin typeface="Times New Roman" panose="02020603050405020304" pitchFamily="18" charset="0"/>
                <a:ea typeface="Arial Unicode MS" panose="020B0604020202020204" pitchFamily="34" charset="-128"/>
                <a:cs typeface="Times New Roman" panose="02020603050405020304" pitchFamily="18" charset="0"/>
              </a:rPr>
              <a:t>(</a:t>
            </a:r>
            <a:r>
              <a:rPr lang="en-US" altLang="en-US" i="1">
                <a:latin typeface="Times New Roman" panose="02020603050405020304" pitchFamily="18" charset="0"/>
                <a:ea typeface="Arial Unicode MS" panose="020B0604020202020204" pitchFamily="34" charset="-128"/>
                <a:cs typeface="Times New Roman" panose="02020603050405020304" pitchFamily="18" charset="0"/>
              </a:rPr>
              <a:t>1/3</a:t>
            </a:r>
            <a:r>
              <a:rPr lang="en-US" altLang="en-US">
                <a:latin typeface="Times New Roman" panose="02020603050405020304" pitchFamily="18" charset="0"/>
                <a:ea typeface="Arial Unicode MS" panose="020B0604020202020204" pitchFamily="34" charset="-128"/>
                <a:cs typeface="Times New Roman" panose="02020603050405020304" pitchFamily="18" charset="0"/>
              </a:rPr>
              <a:t>)sin(</a:t>
            </a:r>
            <a:r>
              <a:rPr lang="en-US" altLang="en-US" i="1">
                <a:latin typeface="Times New Roman" panose="02020603050405020304" pitchFamily="18" charset="0"/>
                <a:ea typeface="Arial Unicode MS" panose="020B0604020202020204" pitchFamily="34" charset="-128"/>
                <a:cs typeface="Times New Roman" panose="02020603050405020304" pitchFamily="18" charset="0"/>
              </a:rPr>
              <a:t>2</a:t>
            </a:r>
            <a:r>
              <a:rPr lang="el-GR" altLang="en-US" i="1">
                <a:latin typeface="Times New Roman" panose="02020603050405020304" pitchFamily="18" charset="0"/>
                <a:ea typeface="Arial Unicode MS" panose="020B0604020202020204" pitchFamily="34" charset="-128"/>
                <a:cs typeface="Times New Roman" panose="02020603050405020304" pitchFamily="18" charset="0"/>
              </a:rPr>
              <a:t>π</a:t>
            </a:r>
            <a:r>
              <a:rPr lang="en-US" altLang="en-US">
                <a:latin typeface="Times New Roman" panose="02020603050405020304" pitchFamily="18" charset="0"/>
                <a:ea typeface="Arial Unicode MS" panose="020B0604020202020204" pitchFamily="34" charset="-128"/>
                <a:cs typeface="Times New Roman" panose="02020603050405020304" pitchFamily="18" charset="0"/>
              </a:rPr>
              <a:t>(</a:t>
            </a:r>
            <a:r>
              <a:rPr lang="en-US" altLang="en-US" i="1">
                <a:latin typeface="Times New Roman" panose="02020603050405020304" pitchFamily="18" charset="0"/>
                <a:ea typeface="Arial Unicode MS" panose="020B0604020202020204" pitchFamily="34" charset="-128"/>
                <a:cs typeface="Times New Roman" panose="02020603050405020304" pitchFamily="18" charset="0"/>
              </a:rPr>
              <a:t>3f</a:t>
            </a:r>
            <a:r>
              <a:rPr lang="en-US" altLang="en-US">
                <a:latin typeface="Times New Roman" panose="02020603050405020304" pitchFamily="18" charset="0"/>
                <a:ea typeface="Arial Unicode MS" panose="020B0604020202020204" pitchFamily="34" charset="-128"/>
                <a:cs typeface="Times New Roman" panose="02020603050405020304" pitchFamily="18" charset="0"/>
              </a:rPr>
              <a:t>) </a:t>
            </a:r>
            <a:r>
              <a:rPr lang="en-US" altLang="en-US" i="1">
                <a:solidFill>
                  <a:schemeClr val="hlink"/>
                </a:solidFill>
                <a:latin typeface="Times New Roman" panose="02020603050405020304" pitchFamily="18" charset="0"/>
                <a:ea typeface="Arial Unicode MS" panose="020B0604020202020204" pitchFamily="34" charset="-128"/>
                <a:cs typeface="Times New Roman" panose="02020603050405020304" pitchFamily="18" charset="0"/>
              </a:rPr>
              <a:t>t</a:t>
            </a:r>
            <a:r>
              <a:rPr lang="en-US" altLang="en-US">
                <a:latin typeface="Times New Roman" panose="02020603050405020304" pitchFamily="18" charset="0"/>
                <a:ea typeface="Arial Unicode MS" panose="020B0604020202020204" pitchFamily="34" charset="-128"/>
                <a:cs typeface="Times New Roman" panose="02020603050405020304" pitchFamily="18" charset="0"/>
              </a:rPr>
              <a:t>)</a:t>
            </a:r>
          </a:p>
        </p:txBody>
      </p:sp>
      <p:pic>
        <p:nvPicPr>
          <p:cNvPr id="45060" name="Picture 4"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300" y="2335214"/>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2362201"/>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a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300" y="2360614"/>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7"/>
          <p:cNvSpPr txBox="1">
            <a:spLocks noChangeArrowheads="1"/>
          </p:cNvSpPr>
          <p:nvPr/>
        </p:nvSpPr>
        <p:spPr bwMode="auto">
          <a:xfrm>
            <a:off x="4381500" y="3124201"/>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5064" name="Text Box 8"/>
          <p:cNvSpPr txBox="1">
            <a:spLocks noChangeArrowheads="1"/>
          </p:cNvSpPr>
          <p:nvPr/>
        </p:nvSpPr>
        <p:spPr bwMode="auto">
          <a:xfrm>
            <a:off x="7353300" y="3200401"/>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45065" name="Picture 9" descr="a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474345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9477376" y="6550026"/>
            <a:ext cx="1190625" cy="307975"/>
          </a:xfrm>
          <a:prstGeom prst="rect">
            <a:avLst/>
          </a:prstGeom>
          <a:noFill/>
        </p:spPr>
        <p:txBody>
          <a:bodyPr wrap="none">
            <a:spAutoFit/>
          </a:bodyPr>
          <a:lstStyle/>
          <a:p>
            <a:pPr>
              <a:defRPr/>
            </a:pPr>
            <a:r>
              <a:rPr lang="en-US" sz="1400" dirty="0">
                <a:solidFill>
                  <a:prstClr val="white">
                    <a:lumMod val="50000"/>
                  </a:prstClr>
                </a:solidFill>
                <a:cs typeface="Arial" panose="020B0604020202020204" pitchFamily="34" charset="0"/>
              </a:rPr>
              <a:t>Slides: Efros</a:t>
            </a:r>
          </a:p>
        </p:txBody>
      </p:sp>
    </p:spTree>
    <p:extLst>
      <p:ext uri="{BB962C8B-B14F-4D97-AF65-F5344CB8AC3E}">
        <p14:creationId xmlns:p14="http://schemas.microsoft.com/office/powerpoint/2010/main" val="11186337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Frequency Spectra</a:t>
            </a:r>
          </a:p>
        </p:txBody>
      </p:sp>
      <p:sp>
        <p:nvSpPr>
          <p:cNvPr id="46083" name="Rectangle 3"/>
          <p:cNvSpPr>
            <a:spLocks noGrp="1" noChangeArrowheads="1"/>
          </p:cNvSpPr>
          <p:nvPr>
            <p:ph type="body" idx="1"/>
          </p:nvPr>
        </p:nvSpPr>
        <p:spPr/>
        <p:txBody>
          <a:bodyPr/>
          <a:lstStyle/>
          <a:p>
            <a:endParaRPr lang="en-US" altLang="en-US" sz="2400">
              <a:ea typeface="Arial Unicode MS" panose="020B0604020202020204" pitchFamily="34" charset="-128"/>
              <a:cs typeface="Times New Roman" panose="02020603050405020304" pitchFamily="18" charset="0"/>
            </a:endParaRPr>
          </a:p>
        </p:txBody>
      </p:sp>
      <p:pic>
        <p:nvPicPr>
          <p:cNvPr id="46084" name="Picture 2" descr="File:Waveforms.svg"/>
          <p:cNvPicPr>
            <a:picLocks noChangeAspect="1" noChangeArrowheads="1"/>
          </p:cNvPicPr>
          <p:nvPr/>
        </p:nvPicPr>
        <p:blipFill>
          <a:blip r:embed="rId2">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9667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52676"/>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6" descr="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351089"/>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7"/>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7109" name="Text Box 8"/>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47110" name="Picture 9" descr="a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684714"/>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 Box 10"/>
          <p:cNvSpPr txBox="1">
            <a:spLocks noChangeArrowheads="1"/>
          </p:cNvSpPr>
          <p:nvPr/>
        </p:nvSpPr>
        <p:spPr bwMode="auto">
          <a:xfrm>
            <a:off x="4572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7112" name="Rectangle 13"/>
          <p:cNvSpPr>
            <a:spLocks noGrp="1" noChangeArrowheads="1"/>
          </p:cNvSpPr>
          <p:nvPr>
            <p:ph type="title"/>
          </p:nvPr>
        </p:nvSpPr>
        <p:spPr/>
        <p:txBody>
          <a:bodyPr/>
          <a:lstStyle/>
          <a:p>
            <a:r>
              <a:rPr lang="en-US" altLang="en-US"/>
              <a:t>Frequency Spectra</a:t>
            </a:r>
          </a:p>
        </p:txBody>
      </p:sp>
      <p:pic>
        <p:nvPicPr>
          <p:cNvPr id="47113"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2956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8131" name="Text Box 6"/>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8132" name="Text Box 7"/>
          <p:cNvSpPr txBox="1">
            <a:spLocks noChangeArrowheads="1"/>
          </p:cNvSpPr>
          <p:nvPr/>
        </p:nvSpPr>
        <p:spPr bwMode="auto">
          <a:xfrm>
            <a:off x="4572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48133" name="Picture 8"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98714"/>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9" descr="a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681538"/>
            <a:ext cx="251460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10" descr="a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2476500"/>
            <a:ext cx="2438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Rectangle 13"/>
          <p:cNvSpPr>
            <a:spLocks noGrp="1" noChangeArrowheads="1"/>
          </p:cNvSpPr>
          <p:nvPr>
            <p:ph type="title"/>
          </p:nvPr>
        </p:nvSpPr>
        <p:spPr/>
        <p:txBody>
          <a:bodyPr/>
          <a:lstStyle/>
          <a:p>
            <a:r>
              <a:rPr lang="en-US" altLang="en-US"/>
              <a:t>Frequency Spectra</a:t>
            </a:r>
          </a:p>
        </p:txBody>
      </p:sp>
      <p:pic>
        <p:nvPicPr>
          <p:cNvPr id="48137"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3057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9155" name="Text Box 6"/>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9156" name="Text Box 7"/>
          <p:cNvSpPr txBox="1">
            <a:spLocks noChangeArrowheads="1"/>
          </p:cNvSpPr>
          <p:nvPr/>
        </p:nvSpPr>
        <p:spPr bwMode="auto">
          <a:xfrm>
            <a:off x="4572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49157" name="Picture 8" descr="a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514601"/>
            <a:ext cx="25146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9" descr="a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665664"/>
            <a:ext cx="251460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0" descr="a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514601"/>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Rectangle 13"/>
          <p:cNvSpPr>
            <a:spLocks noGrp="1" noChangeArrowheads="1"/>
          </p:cNvSpPr>
          <p:nvPr>
            <p:ph type="title"/>
          </p:nvPr>
        </p:nvSpPr>
        <p:spPr/>
        <p:txBody>
          <a:bodyPr/>
          <a:lstStyle/>
          <a:p>
            <a:r>
              <a:rPr lang="en-US" altLang="en-US"/>
              <a:t>Frequency Spectra</a:t>
            </a:r>
          </a:p>
        </p:txBody>
      </p:sp>
      <p:pic>
        <p:nvPicPr>
          <p:cNvPr id="49161"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356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50179" name="Text Box 6"/>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50180" name="Text Box 7"/>
          <p:cNvSpPr txBox="1">
            <a:spLocks noChangeArrowheads="1"/>
          </p:cNvSpPr>
          <p:nvPr/>
        </p:nvSpPr>
        <p:spPr bwMode="auto">
          <a:xfrm>
            <a:off x="4572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50181" name="Picture 8" descr="a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463800"/>
            <a:ext cx="25717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9" descr="a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1" y="2438401"/>
            <a:ext cx="26003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100" y="4668839"/>
            <a:ext cx="25527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Rectangle 14"/>
          <p:cNvSpPr>
            <a:spLocks noGrp="1" noChangeArrowheads="1"/>
          </p:cNvSpPr>
          <p:nvPr>
            <p:ph type="title"/>
          </p:nvPr>
        </p:nvSpPr>
        <p:spPr/>
        <p:txBody>
          <a:bodyPr/>
          <a:lstStyle/>
          <a:p>
            <a:r>
              <a:rPr lang="en-US" altLang="en-US"/>
              <a:t>Frequency Spectra</a:t>
            </a:r>
          </a:p>
        </p:txBody>
      </p:sp>
      <p:pic>
        <p:nvPicPr>
          <p:cNvPr id="50185"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218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63246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l="8447" t="22408"/>
          <a:stretch>
            <a:fillRect/>
          </a:stretch>
        </p:blipFill>
        <p:spPr bwMode="auto">
          <a:xfrm>
            <a:off x="4724400" y="3124200"/>
            <a:ext cx="66055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419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51203" name="Text Box 6"/>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51204" name="Text Box 7"/>
          <p:cNvSpPr txBox="1">
            <a:spLocks noChangeArrowheads="1"/>
          </p:cNvSpPr>
          <p:nvPr/>
        </p:nvSpPr>
        <p:spPr bwMode="auto">
          <a:xfrm>
            <a:off x="4610100" y="53609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51205" name="Picture 8" descr="a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6338"/>
            <a:ext cx="25908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9" descr="a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4668838"/>
            <a:ext cx="25146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1" y="2446339"/>
            <a:ext cx="2601913"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Rectangle 12"/>
          <p:cNvSpPr>
            <a:spLocks noGrp="1" noChangeArrowheads="1"/>
          </p:cNvSpPr>
          <p:nvPr>
            <p:ph type="body" idx="1"/>
          </p:nvPr>
        </p:nvSpPr>
        <p:spPr/>
        <p:txBody>
          <a:bodyPr/>
          <a:lstStyle/>
          <a:p>
            <a:pPr>
              <a:buFont typeface="Arial" panose="020B0604020202020204" pitchFamily="34" charset="0"/>
              <a:buNone/>
            </a:pPr>
            <a:endParaRPr lang="ru-RU" altLang="en-US"/>
          </a:p>
        </p:txBody>
      </p:sp>
      <p:sp>
        <p:nvSpPr>
          <p:cNvPr id="51209" name="Rectangle 14"/>
          <p:cNvSpPr>
            <a:spLocks noGrp="1" noChangeArrowheads="1"/>
          </p:cNvSpPr>
          <p:nvPr>
            <p:ph type="title"/>
          </p:nvPr>
        </p:nvSpPr>
        <p:spPr/>
        <p:txBody>
          <a:bodyPr/>
          <a:lstStyle/>
          <a:p>
            <a:r>
              <a:rPr lang="en-US" altLang="en-US"/>
              <a:t>Frequency Spectra</a:t>
            </a:r>
          </a:p>
        </p:txBody>
      </p:sp>
      <p:pic>
        <p:nvPicPr>
          <p:cNvPr id="51210"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075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C0504D"/>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52227" name="Picture 6" descr="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450" y="406400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2228" name="Object 8"/>
          <p:cNvGraphicFramePr>
            <a:graphicFrameLocks noChangeAspect="1"/>
          </p:cNvGraphicFramePr>
          <p:nvPr/>
        </p:nvGraphicFramePr>
        <p:xfrm>
          <a:off x="5076826" y="2870201"/>
          <a:ext cx="2352675" cy="989013"/>
        </p:xfrm>
        <a:graphic>
          <a:graphicData uri="http://schemas.openxmlformats.org/presentationml/2006/ole">
            <mc:AlternateContent xmlns:mc="http://schemas.openxmlformats.org/markup-compatibility/2006">
              <mc:Choice xmlns:v="urn:schemas-microsoft-com:vml" Requires="v">
                <p:oleObj spid="_x0000_s6151" name="Equation" r:id="rId4" imgW="1028254" imgH="431613" progId="">
                  <p:embed/>
                </p:oleObj>
              </mc:Choice>
              <mc:Fallback>
                <p:oleObj name="Equation" r:id="rId4" imgW="1028254" imgH="43161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6" y="2870201"/>
                        <a:ext cx="2352675" cy="9890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9" name="Rectangle 10"/>
          <p:cNvSpPr>
            <a:spLocks noGrp="1" noChangeArrowheads="1"/>
          </p:cNvSpPr>
          <p:nvPr>
            <p:ph type="title"/>
          </p:nvPr>
        </p:nvSpPr>
        <p:spPr/>
        <p:txBody>
          <a:bodyPr/>
          <a:lstStyle/>
          <a:p>
            <a:r>
              <a:rPr lang="en-US" altLang="en-US"/>
              <a:t>Frequency Spectra</a:t>
            </a:r>
          </a:p>
        </p:txBody>
      </p:sp>
      <p:sp>
        <p:nvSpPr>
          <p:cNvPr id="52230" name="Rectangle 11"/>
          <p:cNvSpPr>
            <a:spLocks noGrp="1" noChangeArrowheads="1"/>
          </p:cNvSpPr>
          <p:nvPr>
            <p:ph type="body" idx="1"/>
          </p:nvPr>
        </p:nvSpPr>
        <p:spPr/>
        <p:txBody>
          <a:bodyPr/>
          <a:lstStyle/>
          <a:p>
            <a:endParaRPr lang="ru-RU" altLang="en-US"/>
          </a:p>
        </p:txBody>
      </p:sp>
      <p:pic>
        <p:nvPicPr>
          <p:cNvPr id="52231" name="Picture 2" descr="File:Waveforms.svg"/>
          <p:cNvPicPr>
            <a:picLocks noChangeAspect="1" noChangeArrowheads="1"/>
          </p:cNvPicPr>
          <p:nvPr/>
        </p:nvPicPr>
        <p:blipFill>
          <a:blip r:embed="rId6">
            <a:extLst>
              <a:ext uri="{28A0092B-C50C-407E-A947-70E740481C1C}">
                <a14:useLocalDpi xmlns:a14="http://schemas.microsoft.com/office/drawing/2010/main" val="0"/>
              </a:ext>
            </a:extLst>
          </a:blip>
          <a:srcRect l="5263" t="29333" r="46317" b="53333"/>
          <a:stretch>
            <a:fillRect/>
          </a:stretch>
        </p:blipFill>
        <p:spPr bwMode="auto">
          <a:xfrm>
            <a:off x="1905000" y="25146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3746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a:t>Example: Music</a:t>
            </a:r>
          </a:p>
        </p:txBody>
      </p:sp>
      <p:sp>
        <p:nvSpPr>
          <p:cNvPr id="53251" name="Content Placeholder 2"/>
          <p:cNvSpPr>
            <a:spLocks noGrp="1"/>
          </p:cNvSpPr>
          <p:nvPr>
            <p:ph idx="1"/>
          </p:nvPr>
        </p:nvSpPr>
        <p:spPr/>
        <p:txBody>
          <a:bodyPr/>
          <a:lstStyle/>
          <a:p>
            <a:r>
              <a:rPr lang="en-US" altLang="en-US"/>
              <a:t>We think of music in terms of frequencies at different magnitudes</a:t>
            </a:r>
          </a:p>
        </p:txBody>
      </p:sp>
      <p:pic>
        <p:nvPicPr>
          <p:cNvPr id="53252" name="Picture 4" descr="File:Voice waveform and 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667000"/>
            <a:ext cx="762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466264" y="6550026"/>
            <a:ext cx="1201737" cy="307975"/>
          </a:xfrm>
          <a:prstGeom prst="rect">
            <a:avLst/>
          </a:prstGeom>
          <a:noFill/>
        </p:spPr>
        <p:txBody>
          <a:bodyPr wrap="none">
            <a:spAutoFit/>
          </a:bodyPr>
          <a:lstStyle/>
          <a:p>
            <a:pPr>
              <a:defRPr/>
            </a:pPr>
            <a:r>
              <a:rPr lang="en-US" sz="1400" dirty="0">
                <a:solidFill>
                  <a:prstClr val="white">
                    <a:lumMod val="50000"/>
                  </a:prstClr>
                </a:solidFill>
                <a:cs typeface="Arial" panose="020B0604020202020204" pitchFamily="34" charset="0"/>
              </a:rPr>
              <a:t>Slide: </a:t>
            </a:r>
            <a:r>
              <a:rPr lang="en-US" sz="1400" dirty="0" err="1">
                <a:solidFill>
                  <a:prstClr val="white">
                    <a:lumMod val="50000"/>
                  </a:prstClr>
                </a:solidFill>
                <a:cs typeface="Arial" panose="020B0604020202020204" pitchFamily="34" charset="0"/>
              </a:rPr>
              <a:t>Hoiem</a:t>
            </a:r>
            <a:endParaRPr lang="en-US" sz="14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29010759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a:t>Other signals</a:t>
            </a:r>
          </a:p>
        </p:txBody>
      </p:sp>
      <p:sp>
        <p:nvSpPr>
          <p:cNvPr id="54275" name="Content Placeholder 2"/>
          <p:cNvSpPr>
            <a:spLocks noGrp="1"/>
          </p:cNvSpPr>
          <p:nvPr>
            <p:ph idx="1"/>
          </p:nvPr>
        </p:nvSpPr>
        <p:spPr/>
        <p:txBody>
          <a:bodyPr/>
          <a:lstStyle/>
          <a:p>
            <a:r>
              <a:rPr lang="en-US" altLang="en-US"/>
              <a:t>We can also think of all kinds of other signals the same way</a:t>
            </a:r>
          </a:p>
        </p:txBody>
      </p:sp>
      <p:pic>
        <p:nvPicPr>
          <p:cNvPr id="54276" name="Picture 2" descr="http://www.noiseaddicts.com/wp-content/uploads/2008/11/cartoon_fourier_cat-7441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819401"/>
            <a:ext cx="47625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Box 5"/>
          <p:cNvSpPr txBox="1">
            <a:spLocks noChangeArrowheads="1"/>
          </p:cNvSpPr>
          <p:nvPr/>
        </p:nvSpPr>
        <p:spPr bwMode="auto">
          <a:xfrm>
            <a:off x="6019801" y="62484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prstClr val="black"/>
                </a:solidFill>
                <a:latin typeface="Arial" panose="020B0604020202020204" pitchFamily="34" charset="0"/>
                <a:cs typeface="Arial" panose="020B0604020202020204" pitchFamily="34" charset="0"/>
              </a:rPr>
              <a:t>xkcd.com</a:t>
            </a:r>
          </a:p>
        </p:txBody>
      </p:sp>
    </p:spTree>
    <p:extLst>
      <p:ext uri="{BB962C8B-B14F-4D97-AF65-F5344CB8AC3E}">
        <p14:creationId xmlns:p14="http://schemas.microsoft.com/office/powerpoint/2010/main" val="33922527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a:t>Fourier analysis in images</a:t>
            </a:r>
          </a:p>
        </p:txBody>
      </p:sp>
      <p:grpSp>
        <p:nvGrpSpPr>
          <p:cNvPr id="2" name="Group 1"/>
          <p:cNvGrpSpPr/>
          <p:nvPr/>
        </p:nvGrpSpPr>
        <p:grpSpPr>
          <a:xfrm>
            <a:off x="914400" y="1447800"/>
            <a:ext cx="10363199" cy="4495800"/>
            <a:chOff x="762000" y="1981200"/>
            <a:chExt cx="6400800" cy="2514600"/>
          </a:xfrm>
        </p:grpSpPr>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05" name="TextBox 11"/>
            <p:cNvSpPr txBox="1">
              <a:spLocks noChangeArrowheads="1"/>
            </p:cNvSpPr>
            <p:nvPr/>
          </p:nvSpPr>
          <p:spPr bwMode="auto">
            <a:xfrm>
              <a:off x="762000" y="2362200"/>
              <a:ext cx="1254859" cy="26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prstClr val="black"/>
                  </a:solidFill>
                  <a:latin typeface="Arial" panose="020B0604020202020204" pitchFamily="34" charset="0"/>
                  <a:cs typeface="Arial" panose="020B0604020202020204" pitchFamily="34" charset="0"/>
                </a:rPr>
                <a:t>Intensity Image</a:t>
              </a:r>
            </a:p>
          </p:txBody>
        </p:sp>
        <p:sp>
          <p:nvSpPr>
            <p:cNvPr id="55306" name="TextBox 12"/>
            <p:cNvSpPr txBox="1">
              <a:spLocks noChangeArrowheads="1"/>
            </p:cNvSpPr>
            <p:nvPr/>
          </p:nvSpPr>
          <p:spPr bwMode="auto">
            <a:xfrm>
              <a:off x="838200" y="3733800"/>
              <a:ext cx="1162860" cy="26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prstClr val="black"/>
                  </a:solidFill>
                  <a:latin typeface="Arial" panose="020B0604020202020204" pitchFamily="34" charset="0"/>
                  <a:cs typeface="Arial" panose="020B0604020202020204" pitchFamily="34" charset="0"/>
                </a:rPr>
                <a:t>Fourier Image</a:t>
              </a:r>
            </a:p>
          </p:txBody>
        </p:sp>
      </p:grpSp>
      <p:sp>
        <p:nvSpPr>
          <p:cNvPr id="55307" name="TextBox 13"/>
          <p:cNvSpPr txBox="1">
            <a:spLocks noChangeArrowheads="1"/>
          </p:cNvSpPr>
          <p:nvPr/>
        </p:nvSpPr>
        <p:spPr bwMode="auto">
          <a:xfrm>
            <a:off x="4937126" y="6488114"/>
            <a:ext cx="573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prstClr val="black"/>
                </a:solidFill>
                <a:latin typeface="Arial" panose="020B0604020202020204" pitchFamily="34" charset="0"/>
                <a:cs typeface="Arial" panose="020B0604020202020204" pitchFamily="34" charset="0"/>
              </a:rPr>
              <a:t>http://sharp.bu.edu/~slehar/fourier/fourier.html#filtering</a:t>
            </a:r>
          </a:p>
        </p:txBody>
      </p:sp>
    </p:spTree>
    <p:extLst>
      <p:ext uri="{BB962C8B-B14F-4D97-AF65-F5344CB8AC3E}">
        <p14:creationId xmlns:p14="http://schemas.microsoft.com/office/powerpoint/2010/main" val="204373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altLang="en-US"/>
          </a:p>
        </p:txBody>
      </p:sp>
      <p:sp>
        <p:nvSpPr>
          <p:cNvPr id="36867" name="Content Placeholder 2"/>
          <p:cNvSpPr>
            <a:spLocks noGrp="1"/>
          </p:cNvSpPr>
          <p:nvPr>
            <p:ph idx="1"/>
          </p:nvPr>
        </p:nvSpPr>
        <p:spPr/>
        <p:txBody>
          <a:bodyPr/>
          <a:lstStyle/>
          <a:p>
            <a:endParaRPr lang="en-US" alt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0988" y="381000"/>
            <a:ext cx="908526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565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a:t>Other filters</a:t>
            </a:r>
          </a:p>
        </p:txBody>
      </p:sp>
      <p:grpSp>
        <p:nvGrpSpPr>
          <p:cNvPr id="54275" name="Group 5"/>
          <p:cNvGrpSpPr>
            <a:grpSpLocks noChangeAspect="1"/>
          </p:cNvGrpSpPr>
          <p:nvPr/>
        </p:nvGrpSpPr>
        <p:grpSpPr bwMode="auto">
          <a:xfrm>
            <a:off x="5410200" y="3200400"/>
            <a:ext cx="1390650" cy="1371600"/>
            <a:chOff x="144" y="144"/>
            <a:chExt cx="1152" cy="1136"/>
          </a:xfrm>
        </p:grpSpPr>
        <p:sp>
          <p:nvSpPr>
            <p:cNvPr id="54280"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54281"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54282"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54283"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54284"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54285"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54286"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54287"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54288"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54289"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290"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291"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292"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293"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294"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295"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296"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54276" name="Picture 4" descr="C:\Documents and Settings\Derek Hoiem\My Documents\Classes\Spring10 - Computer Vision\figs\einst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3" y="1371600"/>
            <a:ext cx="36290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5" descr="C:\Documents and Settings\Derek Hoiem\My Documents\Classes\Spring10 - Computer Vision\figs\einstein_sobel_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978" y="1371600"/>
            <a:ext cx="36290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67"/>
          <p:cNvSpPr txBox="1">
            <a:spLocks noChangeArrowheads="1"/>
          </p:cNvSpPr>
          <p:nvPr/>
        </p:nvSpPr>
        <p:spPr bwMode="auto">
          <a:xfrm>
            <a:off x="8001003" y="6019803"/>
            <a:ext cx="2009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Vertical Edge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(absolute value)</a:t>
            </a:r>
          </a:p>
        </p:txBody>
      </p:sp>
      <p:sp>
        <p:nvSpPr>
          <p:cNvPr id="69" name="TextBox 68"/>
          <p:cNvSpPr txBox="1">
            <a:spLocks noChangeArrowheads="1"/>
          </p:cNvSpPr>
          <p:nvPr/>
        </p:nvSpPr>
        <p:spPr bwMode="auto">
          <a:xfrm>
            <a:off x="5702300" y="4648200"/>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Sobel</a:t>
            </a:r>
          </a:p>
        </p:txBody>
      </p:sp>
    </p:spTree>
    <p:extLst>
      <p:ext uri="{BB962C8B-B14F-4D97-AF65-F5344CB8AC3E}">
        <p14:creationId xmlns:p14="http://schemas.microsoft.com/office/powerpoint/2010/main" val="1177445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6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a:t>Other filters</a:t>
            </a:r>
          </a:p>
        </p:txBody>
      </p:sp>
      <p:grpSp>
        <p:nvGrpSpPr>
          <p:cNvPr id="55299" name="Group 5"/>
          <p:cNvGrpSpPr>
            <a:grpSpLocks noChangeAspect="1"/>
          </p:cNvGrpSpPr>
          <p:nvPr/>
        </p:nvGrpSpPr>
        <p:grpSpPr bwMode="auto">
          <a:xfrm>
            <a:off x="5410200" y="3211513"/>
            <a:ext cx="1390650" cy="1371600"/>
            <a:chOff x="144" y="144"/>
            <a:chExt cx="1152" cy="1136"/>
          </a:xfrm>
        </p:grpSpPr>
        <p:sp>
          <p:nvSpPr>
            <p:cNvPr id="55304"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55305"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55306"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55307"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55308"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55309"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55310"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55311"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55312"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55313"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314"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315"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316"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317"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318"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319"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320"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7" name="TextBox 66"/>
          <p:cNvSpPr txBox="1">
            <a:spLocks noChangeArrowheads="1"/>
          </p:cNvSpPr>
          <p:nvPr/>
        </p:nvSpPr>
        <p:spPr bwMode="auto">
          <a:xfrm>
            <a:off x="8001003" y="6019803"/>
            <a:ext cx="2009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Horizontal Edge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(absolute value)</a:t>
            </a:r>
          </a:p>
        </p:txBody>
      </p:sp>
      <p:pic>
        <p:nvPicPr>
          <p:cNvPr id="55301" name="Picture 4" descr="C:\Documents and Settings\Derek Hoiem\My Documents\Classes\Spring10 - Computer Vision\figs\einst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3" y="1371600"/>
            <a:ext cx="36290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87" name="Picture 3" descr="C:\Documents and Settings\Derek Hoiem\My Documents\Classes\Spring10 - Computer Vision\figs\einstein_sobel_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8" y="1371600"/>
            <a:ext cx="36290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8"/>
          <p:cNvSpPr txBox="1">
            <a:spLocks noChangeArrowheads="1"/>
          </p:cNvSpPr>
          <p:nvPr/>
        </p:nvSpPr>
        <p:spPr bwMode="auto">
          <a:xfrm>
            <a:off x="5702300" y="4659316"/>
            <a:ext cx="77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Sobel</a:t>
            </a:r>
          </a:p>
        </p:txBody>
      </p:sp>
    </p:spTree>
    <p:extLst>
      <p:ext uri="{BB962C8B-B14F-4D97-AF65-F5344CB8AC3E}">
        <p14:creationId xmlns:p14="http://schemas.microsoft.com/office/powerpoint/2010/main" val="1994228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5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dirty="0"/>
              <a:t>Filtering vs. Convolution</a:t>
            </a:r>
          </a:p>
        </p:txBody>
      </p:sp>
      <p:sp>
        <p:nvSpPr>
          <p:cNvPr id="57347" name="Content Placeholder 2"/>
          <p:cNvSpPr>
            <a:spLocks noGrp="1"/>
          </p:cNvSpPr>
          <p:nvPr>
            <p:ph idx="1"/>
          </p:nvPr>
        </p:nvSpPr>
        <p:spPr>
          <a:xfrm>
            <a:off x="609600" y="1447800"/>
            <a:ext cx="10972800" cy="4678363"/>
          </a:xfrm>
        </p:spPr>
        <p:txBody>
          <a:bodyPr/>
          <a:lstStyle/>
          <a:p>
            <a:r>
              <a:rPr lang="en-US" altLang="en-US" dirty="0"/>
              <a:t>2d filtering</a:t>
            </a:r>
          </a:p>
          <a:p>
            <a:pPr lvl="1"/>
            <a:endParaRPr lang="en-US" altLang="en-US" dirty="0"/>
          </a:p>
          <a:p>
            <a:pPr>
              <a:buFont typeface="Arial" panose="020B0604020202020204" pitchFamily="34" charset="0"/>
              <a:buNone/>
            </a:pPr>
            <a:endParaRPr lang="en-US" altLang="en-US" dirty="0"/>
          </a:p>
          <a:p>
            <a:pPr>
              <a:buFont typeface="Arial" panose="020B0604020202020204" pitchFamily="34" charset="0"/>
              <a:buNone/>
            </a:pPr>
            <a:endParaRPr lang="en-US" altLang="en-US" dirty="0"/>
          </a:p>
          <a:p>
            <a:r>
              <a:rPr lang="en-US" altLang="en-US" dirty="0"/>
              <a:t>2d convolution</a:t>
            </a:r>
          </a:p>
        </p:txBody>
      </p:sp>
      <p:graphicFrame>
        <p:nvGraphicFramePr>
          <p:cNvPr id="57348" name="Object 381"/>
          <p:cNvGraphicFramePr>
            <a:graphicFrameLocks noChangeAspect="1"/>
          </p:cNvGraphicFramePr>
          <p:nvPr>
            <p:extLst/>
          </p:nvPr>
        </p:nvGraphicFramePr>
        <p:xfrm>
          <a:off x="3429000" y="4739765"/>
          <a:ext cx="4997450" cy="874712"/>
        </p:xfrm>
        <a:graphic>
          <a:graphicData uri="http://schemas.openxmlformats.org/presentationml/2006/ole">
            <mc:AlternateContent xmlns:mc="http://schemas.openxmlformats.org/markup-compatibility/2006">
              <mc:Choice xmlns:v="urn:schemas-microsoft-com:vml" Requires="v">
                <p:oleObj spid="_x0000_s1036" name="Equation" r:id="rId4" imgW="2031840" imgH="355320" progId="Equation.3">
                  <p:embed/>
                </p:oleObj>
              </mc:Choice>
              <mc:Fallback>
                <p:oleObj name="Equation" r:id="rId4" imgW="2031840" imgH="355320" progId="Equation.3">
                  <p:embed/>
                  <p:pic>
                    <p:nvPicPr>
                      <p:cNvPr id="57348" name="Object 381"/>
                      <p:cNvPicPr>
                        <a:picLocks noChangeAspect="1" noChangeArrowheads="1"/>
                      </p:cNvPicPr>
                      <p:nvPr/>
                    </p:nvPicPr>
                    <p:blipFill>
                      <a:blip r:embed="rId5"/>
                      <a:srcRect/>
                      <a:stretch>
                        <a:fillRect/>
                      </a:stretch>
                    </p:blipFill>
                    <p:spPr bwMode="auto">
                      <a:xfrm>
                        <a:off x="3429000" y="4739765"/>
                        <a:ext cx="4997450"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49" name="TextBox 5"/>
          <p:cNvSpPr txBox="1">
            <a:spLocks noChangeArrowheads="1"/>
          </p:cNvSpPr>
          <p:nvPr/>
        </p:nvSpPr>
        <p:spPr bwMode="auto">
          <a:xfrm>
            <a:off x="6553200" y="1204692"/>
            <a:ext cx="2941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a:ea typeface="+mn-ea"/>
                <a:cs typeface="Arial" panose="020B0604020202020204" pitchFamily="34" charset="0"/>
              </a:rPr>
              <a:t>I=image,  size m x n</a:t>
            </a:r>
          </a:p>
        </p:txBody>
      </p:sp>
      <p:sp>
        <p:nvSpPr>
          <p:cNvPr id="57350" name="TextBox 6"/>
          <p:cNvSpPr txBox="1">
            <a:spLocks noChangeArrowheads="1"/>
          </p:cNvSpPr>
          <p:nvPr/>
        </p:nvSpPr>
        <p:spPr bwMode="auto">
          <a:xfrm>
            <a:off x="6553200" y="794822"/>
            <a:ext cx="342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urier"/>
                <a:ea typeface="+mn-ea"/>
                <a:cs typeface="Arial" panose="020B0604020202020204" pitchFamily="34" charset="0"/>
              </a:rPr>
              <a:t>f=filter, size k x l</a:t>
            </a:r>
          </a:p>
        </p:txBody>
      </p:sp>
      <p:graphicFrame>
        <p:nvGraphicFramePr>
          <p:cNvPr id="57353" name="Object 3"/>
          <p:cNvGraphicFramePr>
            <a:graphicFrameLocks noChangeAspect="1"/>
          </p:cNvGraphicFramePr>
          <p:nvPr>
            <p:extLst/>
          </p:nvPr>
        </p:nvGraphicFramePr>
        <p:xfrm>
          <a:off x="3425952" y="2353358"/>
          <a:ext cx="4997450" cy="874713"/>
        </p:xfrm>
        <a:graphic>
          <a:graphicData uri="http://schemas.openxmlformats.org/presentationml/2006/ole">
            <mc:AlternateContent xmlns:mc="http://schemas.openxmlformats.org/markup-compatibility/2006">
              <mc:Choice xmlns:v="urn:schemas-microsoft-com:vml" Requires="v">
                <p:oleObj spid="_x0000_s1037" name="Equation" r:id="rId6" imgW="2031840" imgH="355320" progId="Equation.3">
                  <p:embed/>
                </p:oleObj>
              </mc:Choice>
              <mc:Fallback>
                <p:oleObj name="Equation" r:id="rId6" imgW="2031840" imgH="355320" progId="Equation.3">
                  <p:embed/>
                  <p:pic>
                    <p:nvPicPr>
                      <p:cNvPr id="57353" name="Object 3"/>
                      <p:cNvPicPr>
                        <a:picLocks noChangeAspect="1" noChangeArrowheads="1"/>
                      </p:cNvPicPr>
                      <p:nvPr/>
                    </p:nvPicPr>
                    <p:blipFill>
                      <a:blip r:embed="rId7"/>
                      <a:srcRect/>
                      <a:stretch>
                        <a:fillRect/>
                      </a:stretch>
                    </p:blipFill>
                    <p:spPr bwMode="auto">
                      <a:xfrm>
                        <a:off x="3425952" y="2353358"/>
                        <a:ext cx="4997450"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p:cNvSpPr/>
          <p:nvPr/>
        </p:nvSpPr>
        <p:spPr>
          <a:xfrm>
            <a:off x="609600" y="6416455"/>
            <a:ext cx="11430000"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mn-ea"/>
                <a:cs typeface="+mn-cs"/>
              </a:rPr>
              <a:t>In Python you can use </a:t>
            </a:r>
            <a:r>
              <a:rPr kumimoji="0" lang="en-US" altLang="en-US" sz="1800" b="0" i="0" u="none" strike="noStrike" kern="1200" cap="none" spc="0" normalizeH="0" baseline="0" noProof="0" dirty="0">
                <a:ln>
                  <a:noFill/>
                </a:ln>
                <a:solidFill>
                  <a:prstClr val="black"/>
                </a:solidFill>
                <a:effectLst/>
                <a:uLnTx/>
                <a:uFillTx/>
                <a:latin typeface="Arial" charset="0"/>
                <a:ea typeface="+mn-ea"/>
                <a:cs typeface="+mn-cs"/>
                <a:hlinkClick r:id="rId8"/>
              </a:rPr>
              <a:t>https://docs.scipy.org/doc/scipy/reference/generated/scipy.signal.convolve2d.html</a:t>
            </a:r>
            <a:endParaRPr kumimoji="0" lang="en-US" altLang="en-US" sz="1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836065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 G_{\sigma} =  \frac{1}{2 \pi \sigma^{2}} e^{-\frac{(x^{2} + y^{2})}{2 \sigma^{2}}} \]&#10;\end{document}&#10;"/>
  <p:tag name="EXTERNALNAME" val="txp_fig"/>
  <p:tag name="BLEND" val="False"/>
  <p:tag name="TRANSPARENT" val="True"/>
  <p:tag name="KEEPFILES" val="False"/>
  <p:tag name="DEBUGPAUSE" val="False"/>
  <p:tag name="RESOLUTION" val="300"/>
  <p:tag name="TIMEOUT" val="(none)"/>
  <p:tag name="BOXWIDTH" val="348"/>
  <p:tag name="BOXHEIGHT" val="296"/>
  <p:tag name="BOXFONT" val="10"/>
  <p:tag name="BOXWRAP" val="False"/>
  <p:tag name="WORKAROUNDTRANSPARENCYBUG" val="False"/>
  <p:tag name="BITMAPFORMAT" val="bmpmono"/>
  <p:tag name="DEBUGINTERACTIVE" val="True"/>
  <p:tag name="ORIGWIDTH" val="194.875"/>
  <p:tag name="PICTUREFILESIZE" val="2169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22278</TotalTime>
  <Words>1472</Words>
  <Application>Microsoft Office PowerPoint</Application>
  <PresentationFormat>Widescreen</PresentationFormat>
  <Paragraphs>317</Paragraphs>
  <Slides>54</Slides>
  <Notes>20</Notes>
  <HiddenSlides>2</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2</vt:i4>
      </vt:variant>
      <vt:variant>
        <vt:lpstr>Slide Titles</vt:lpstr>
      </vt:variant>
      <vt:variant>
        <vt:i4>54</vt:i4>
      </vt:variant>
    </vt:vector>
  </HeadingPairs>
  <TitlesOfParts>
    <vt:vector size="71" baseType="lpstr">
      <vt:lpstr>Arial</vt:lpstr>
      <vt:lpstr>Arial Unicode MS</vt:lpstr>
      <vt:lpstr>Calibri</vt:lpstr>
      <vt:lpstr>Comic Sans MS</vt:lpstr>
      <vt:lpstr>Courier</vt:lpstr>
      <vt:lpstr>Courier New</vt:lpstr>
      <vt:lpstr>Gill Sans</vt:lpstr>
      <vt:lpstr>Symbol</vt:lpstr>
      <vt:lpstr>Tahoma</vt:lpstr>
      <vt:lpstr>Times</vt:lpstr>
      <vt:lpstr>Times New Roman</vt:lpstr>
      <vt:lpstr>Wingdings</vt:lpstr>
      <vt:lpstr>1_Office Theme</vt:lpstr>
      <vt:lpstr>3_Office Theme</vt:lpstr>
      <vt:lpstr>Office Theme</vt:lpstr>
      <vt:lpstr>Equation</vt:lpstr>
      <vt:lpstr>Bitmap Image</vt:lpstr>
      <vt:lpstr>PowerPoint Presentation</vt:lpstr>
      <vt:lpstr>PowerPoint Presentation</vt:lpstr>
      <vt:lpstr>Hybrid Images</vt:lpstr>
      <vt:lpstr>PowerPoint Presentation</vt:lpstr>
      <vt:lpstr>PowerPoint Presentation</vt:lpstr>
      <vt:lpstr>PowerPoint Presentation</vt:lpstr>
      <vt:lpstr>Other filters</vt:lpstr>
      <vt:lpstr>Other filters</vt:lpstr>
      <vt:lpstr>Filtering vs. Convolution</vt:lpstr>
      <vt:lpstr>PowerPoint Presentation</vt:lpstr>
      <vt:lpstr>PowerPoint Presentation</vt:lpstr>
      <vt:lpstr>PowerPoint Presentation</vt:lpstr>
      <vt:lpstr>Gaussian filters</vt:lpstr>
      <vt:lpstr>Separability of the Gaussian filter</vt:lpstr>
      <vt:lpstr>Separability example</vt:lpstr>
      <vt:lpstr>Separability</vt:lpstr>
      <vt:lpstr>Some practical matters</vt:lpstr>
      <vt:lpstr>Practical matters</vt:lpstr>
      <vt:lpstr>Practical matters</vt:lpstr>
      <vt:lpstr>Recap of Filtering</vt:lpstr>
      <vt:lpstr>PowerPoint Presentation</vt:lpstr>
      <vt:lpstr>Alternative to Filtering - Viola Jones Face Detection</vt:lpstr>
      <vt:lpstr>Median filters</vt:lpstr>
      <vt:lpstr>Comparison: salt and pepper noise</vt:lpstr>
      <vt:lpstr>Review: questions</vt:lpstr>
      <vt:lpstr>Review: questions</vt:lpstr>
      <vt:lpstr>Thinking in Frequency</vt:lpstr>
      <vt:lpstr>This lecture</vt:lpstr>
      <vt:lpstr>PowerPoint Presentation</vt:lpstr>
      <vt:lpstr>PowerPoint Presentation</vt:lpstr>
      <vt:lpstr>Thinking in terms of frequency</vt:lpstr>
      <vt:lpstr>Background: Change of Basis</vt:lpstr>
      <vt:lpstr>Background: Change of Basis</vt:lpstr>
      <vt:lpstr>Related concept: Image Compression</vt:lpstr>
      <vt:lpstr>Lossy Image Compression (JPEG)</vt:lpstr>
      <vt:lpstr>Using DCT in JPEG   </vt:lpstr>
      <vt:lpstr>PowerPoint Presentation</vt:lpstr>
      <vt:lpstr>Image compression using DCT</vt:lpstr>
      <vt:lpstr>JPEG Compression Summary</vt:lpstr>
      <vt:lpstr>Lossless compression (PNG)</vt:lpstr>
      <vt:lpstr>Jean Baptiste Joseph Fourier (1768-1830)</vt:lpstr>
      <vt:lpstr>PowerPoint Presentation</vt:lpstr>
      <vt:lpstr>A sum of sines</vt:lpstr>
      <vt:lpstr>Frequency Spectra</vt:lpstr>
      <vt:lpstr>Frequency Spectra</vt:lpstr>
      <vt:lpstr>Frequency Spectra</vt:lpstr>
      <vt:lpstr>Frequency Spectra</vt:lpstr>
      <vt:lpstr>Frequency Spectra</vt:lpstr>
      <vt:lpstr>Frequency Spectra</vt:lpstr>
      <vt:lpstr>Frequency Spectra</vt:lpstr>
      <vt:lpstr>Frequency Spectra</vt:lpstr>
      <vt:lpstr>Example: Music</vt:lpstr>
      <vt:lpstr>Other signals</vt:lpstr>
      <vt:lpstr>Fourier analysis in images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James Hays</cp:lastModifiedBy>
  <cp:revision>146</cp:revision>
  <dcterms:created xsi:type="dcterms:W3CDTF">2009-12-16T02:55:56Z</dcterms:created>
  <dcterms:modified xsi:type="dcterms:W3CDTF">2024-08-27T17:02:04Z</dcterms:modified>
</cp:coreProperties>
</file>