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736" r:id="rId2"/>
  </p:sldMasterIdLst>
  <p:notesMasterIdLst>
    <p:notesMasterId r:id="rId43"/>
  </p:notesMasterIdLst>
  <p:sldIdLst>
    <p:sldId id="718" r:id="rId3"/>
    <p:sldId id="678" r:id="rId4"/>
    <p:sldId id="679" r:id="rId5"/>
    <p:sldId id="716" r:id="rId6"/>
    <p:sldId id="594" r:id="rId7"/>
    <p:sldId id="616" r:id="rId8"/>
    <p:sldId id="617" r:id="rId9"/>
    <p:sldId id="618" r:id="rId10"/>
    <p:sldId id="619" r:id="rId11"/>
    <p:sldId id="620" r:id="rId12"/>
    <p:sldId id="621" r:id="rId13"/>
    <p:sldId id="622" r:id="rId14"/>
    <p:sldId id="623" r:id="rId15"/>
    <p:sldId id="624" r:id="rId16"/>
    <p:sldId id="669" r:id="rId17"/>
    <p:sldId id="625" r:id="rId18"/>
    <p:sldId id="626" r:id="rId19"/>
    <p:sldId id="627" r:id="rId20"/>
    <p:sldId id="714" r:id="rId21"/>
    <p:sldId id="628" r:id="rId22"/>
    <p:sldId id="715" r:id="rId23"/>
    <p:sldId id="629" r:id="rId24"/>
    <p:sldId id="630" r:id="rId25"/>
    <p:sldId id="631" r:id="rId26"/>
    <p:sldId id="632" r:id="rId27"/>
    <p:sldId id="638" r:id="rId28"/>
    <p:sldId id="639" r:id="rId29"/>
    <p:sldId id="640" r:id="rId30"/>
    <p:sldId id="641" r:id="rId31"/>
    <p:sldId id="644" r:id="rId32"/>
    <p:sldId id="645" r:id="rId33"/>
    <p:sldId id="646" r:id="rId34"/>
    <p:sldId id="647" r:id="rId35"/>
    <p:sldId id="648" r:id="rId36"/>
    <p:sldId id="649" r:id="rId37"/>
    <p:sldId id="650" r:id="rId38"/>
    <p:sldId id="651" r:id="rId39"/>
    <p:sldId id="652" r:id="rId40"/>
    <p:sldId id="653" r:id="rId41"/>
    <p:sldId id="654" r:id="rId4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4895" autoAdjust="0"/>
  </p:normalViewPr>
  <p:slideViewPr>
    <p:cSldViewPr>
      <p:cViewPr varScale="1">
        <p:scale>
          <a:sx n="97" d="100"/>
          <a:sy n="97" d="100"/>
        </p:scale>
        <p:origin x="324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58C5D3-4E1C-425C-8B76-D149936DFB0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54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Random filter is easier to invert / </a:t>
            </a:r>
            <a:r>
              <a:rPr lang="en-US" dirty="0" err="1"/>
              <a:t>deconvolve</a:t>
            </a:r>
            <a:r>
              <a:rPr lang="en-US" dirty="0"/>
              <a:t>. The inversion</a:t>
            </a:r>
            <a:r>
              <a:rPr lang="en-US" baseline="0" dirty="0"/>
              <a:t> isn’t perfect, still.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1724F-377A-42A1-BD28-C2898AAE5859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49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657577-2637-4D99-BDF4-BF55D712705F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59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786616-772A-48C6-9053-A43813ECC321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67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Things we can’t understand without thinking in frequency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6EAC94-5B3A-4F8F-B3D0-C8AA702D27C5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531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657577-2637-4D99-BDF4-BF55D712705F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27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1724F-377A-42A1-BD28-C2898AAE5859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925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works… if everything is double</a:t>
            </a:r>
            <a:r>
              <a:rPr lang="en-US" baseline="0" dirty="0"/>
              <a:t> precision with no noise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1724F-377A-42A1-BD28-C2898AAE5859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9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1724F-377A-42A1-BD28-C2898AAE5859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48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1724F-377A-42A1-BD28-C2898AAE5859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41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41724F-377A-42A1-BD28-C2898AAE5859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55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4A705-D313-4EFD-A6AB-F38D7C172F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1F604-D907-4814-A2FA-CAABD1F057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952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C2CEA-4109-47DA-9EC3-C0B08EB625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67FEB-CFF4-4C23-9F36-FBEF47197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8457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04BA2-4198-40E8-BC6A-175F3AEA07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98B2A-C2ED-4DA2-A997-0232188A78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052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4A705-D313-4EFD-A6AB-F38D7C172F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1F604-D907-4814-A2FA-CAABD1F057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946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119F1-8371-4628-BAB9-691764FF1C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3D575-D896-4DD7-9B23-6F4E8F41E2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143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EA878-DEFB-4DB3-B543-3973160AA5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AA57A-B08C-4631-9664-78F05E26C0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8955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45440-B17A-4F27-940B-69E5A81299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5A927-46BB-4438-9EF7-0111C7C3AF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57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8035C-F054-40BE-AC2B-6041898D2F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FF9D5-2088-4BF5-982E-0DBC07C784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023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E9D5E-B77F-4EB0-95F9-6D34E3CA6C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2601C-B815-4037-963E-16855F3DCB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7470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4DB54-72E6-486F-84D8-6DEEA903B4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5221D-0DAF-447C-A187-EBAF4F7AEB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60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2C37-6C2F-4849-A2B6-E5EA6A9539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8BF0-A685-48C1-8377-3A1B91467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81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119F1-8371-4628-BAB9-691764FF1C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3D575-D896-4DD7-9B23-6F4E8F41E2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060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76618-B17D-4506-9C85-E6B6813E76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22266-52AA-4A33-84E9-45B28D9DBF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655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C2CEA-4109-47DA-9EC3-C0B08EB625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67FEB-CFF4-4C23-9F36-FBEF47197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0737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04BA2-4198-40E8-BC6A-175F3AEA07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98B2A-C2ED-4DA2-A997-0232188A78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780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9821F-FA92-4B9E-8D8F-DAEF5024B7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00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EA878-DEFB-4DB3-B543-3973160AA5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AA57A-B08C-4631-9664-78F05E26C0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04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45440-B17A-4F27-940B-69E5A81299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5A927-46BB-4438-9EF7-0111C7C3AF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74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8035C-F054-40BE-AC2B-6041898D2F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FF9D5-2088-4BF5-982E-0DBC07C784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82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E9D5E-B77F-4EB0-95F9-6D34E3CA6C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2601C-B815-4037-963E-16855F3DCB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713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4DB54-72E6-486F-84D8-6DEEA903B4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5221D-0DAF-447C-A187-EBAF4F7AEB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660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2C37-6C2F-4849-A2B6-E5EA6A9539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8BF0-A685-48C1-8377-3A1B91467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830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76618-B17D-4506-9C85-E6B6813E76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22266-52AA-4A33-84E9-45B28D9DBF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632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C3EB54-3B01-4734-B8FA-7B52A81912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EADDFC9-9522-423D-AF71-66FCB416E213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2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C3EB54-3B01-4734-B8FA-7B52A81912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EADDFC9-9522-423D-AF71-66FCB416E213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25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comp_photo\rotsnak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496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9"/>
          <p:cNvSpPr>
            <a:spLocks noChangeArrowheads="1"/>
          </p:cNvSpPr>
          <p:nvPr/>
        </p:nvSpPr>
        <p:spPr bwMode="auto">
          <a:xfrm>
            <a:off x="1981200" y="609600"/>
            <a:ext cx="84582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0"/>
            <a:ext cx="5097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9244" name="Text Box 12"/>
          <p:cNvSpPr txBox="1">
            <a:spLocks noChangeArrowheads="1"/>
          </p:cNvSpPr>
          <p:nvPr/>
        </p:nvSpPr>
        <p:spPr bwMode="auto">
          <a:xfrm>
            <a:off x="1524001" y="3200401"/>
            <a:ext cx="3497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Salvador Dali invented Hybrid Images?</a:t>
            </a:r>
            <a:endParaRPr lang="ru-RU" alt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524001" y="5915026"/>
            <a:ext cx="37946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Salvador Dali</a:t>
            </a:r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“Gala Contemplating the Mediterranean Sea, 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at 20 meters becomes the portrait 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Abraham Lincoln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1976</a:t>
            </a:r>
            <a:endParaRPr lang="ru-RU" alt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83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24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1981200" y="609600"/>
            <a:ext cx="84582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93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0"/>
            <a:ext cx="5084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995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1981200" y="609600"/>
            <a:ext cx="84582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6042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2" t="7170" r="10422" b="11575"/>
          <a:stretch>
            <a:fillRect/>
          </a:stretch>
        </p:blipFill>
        <p:spPr bwMode="auto">
          <a:xfrm>
            <a:off x="5562600" y="0"/>
            <a:ext cx="510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124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Fourier Bases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t="19524" r="7715" b="18698"/>
          <a:stretch>
            <a:fillRect/>
          </a:stretch>
        </p:blipFill>
        <p:spPr bwMode="auto">
          <a:xfrm>
            <a:off x="1752600" y="1371601"/>
            <a:ext cx="86868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6096000" y="2895600"/>
            <a:ext cx="44196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4422" name="Text Box 6"/>
          <p:cNvSpPr txBox="1">
            <a:spLocks noChangeArrowheads="1"/>
          </p:cNvSpPr>
          <p:nvPr/>
        </p:nvSpPr>
        <p:spPr bwMode="auto">
          <a:xfrm>
            <a:off x="2992438" y="6248401"/>
            <a:ext cx="6361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change of basis is the Fourier Transform</a:t>
            </a:r>
          </a:p>
        </p:txBody>
      </p:sp>
      <p:sp>
        <p:nvSpPr>
          <p:cNvPr id="61446" name="Text Box 10"/>
          <p:cNvSpPr txBox="1">
            <a:spLocks noChangeArrowheads="1"/>
          </p:cNvSpPr>
          <p:nvPr/>
        </p:nvSpPr>
        <p:spPr bwMode="auto">
          <a:xfrm>
            <a:off x="2819401" y="990600"/>
            <a:ext cx="6792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Teases away fast vs. slow changes in the image.</a:t>
            </a:r>
          </a:p>
        </p:txBody>
      </p:sp>
      <p:pic>
        <p:nvPicPr>
          <p:cNvPr id="6144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124200"/>
            <a:ext cx="21510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17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Fourier Bases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t="19524" r="7715" b="18698"/>
          <a:stretch>
            <a:fillRect/>
          </a:stretch>
        </p:blipFill>
        <p:spPr bwMode="auto">
          <a:xfrm>
            <a:off x="1752600" y="1371601"/>
            <a:ext cx="86868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521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This looks a lot like DCT in JPEG compression</a:t>
            </a:r>
            <a:endParaRPr lang="en-US" altLang="en-US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23256"/>
            <a:ext cx="3281017" cy="324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G=&#10;\begin{array}{c}&#10;u \\&#10;\longrightarrow \\&#10;\left[&#10;\begin{array}{rrrrrrrr}&#10; -415.38 &amp; -30.19 &amp; -61.20 &amp;  27.24 &amp;  56.13 &amp; -20.10 &amp; -2.39 &amp;  0.46 \\&#10;    4.47 &amp; -21.86 &amp; -60.76 &amp;  10.25 &amp;  13.15 &amp;  -7.09 &amp; -8.54 &amp;  4.88 \\&#10;  -46.83 &amp;   7.37 &amp;  77.13 &amp; -24.56 &amp; -28.91 &amp;   9.93 &amp;  5.42 &amp; -5.65 \\&#10;  -48.53 &amp;  12.07 &amp;  34.10 &amp; -14.76 &amp; -10.24 &amp;   6.30 &amp;  1.83 &amp;  1.95 \\&#10;   12.12 &amp;  -6.55 &amp; -13.20 &amp;  -3.95 &amp;  -1.88 &amp;   1.75 &amp; -2.79 &amp;  3.14 \\&#10;   -7.73 &amp;   2.91 &amp;   2.38 &amp;  -5.94 &amp;  -2.38 &amp;   0.94 &amp;  4.30 &amp;  1.85 \\&#10;   -1.03 &amp;   0.18 &amp;   0.42 &amp;  -2.42 &amp;  -0.88 &amp;  -3.02 &amp;  4.12 &amp; -0.66 \\&#10;   -0.17 &amp;   0.14 &amp;  -1.07 &amp;  -4.19 &amp;  -1.17 &amp;  -0.10 &amp;  0.50 &amp;  1.68&#10;\end{array}&#10;\right]&#10;\end{array}&#10;\Bigg\downarrow 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2743200"/>
            <a:ext cx="48990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8400"/>
            <a:ext cx="2004876" cy="20048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0513" y="4648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8x8 image patch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6008" y="515750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DCT bases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43800" y="4562979"/>
            <a:ext cx="3351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Patch representation after projecting on to DCT bases</a:t>
            </a:r>
          </a:p>
        </p:txBody>
      </p:sp>
    </p:spTree>
    <p:extLst>
      <p:ext uri="{BB962C8B-B14F-4D97-AF65-F5344CB8AC3E}">
        <p14:creationId xmlns:p14="http://schemas.microsoft.com/office/powerpoint/2010/main" val="114210554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Man-made Scene</a:t>
            </a:r>
          </a:p>
        </p:txBody>
      </p:sp>
      <p:pic>
        <p:nvPicPr>
          <p:cNvPr id="634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6476" r="9428" b="11046"/>
          <a:stretch>
            <a:fillRect/>
          </a:stretch>
        </p:blipFill>
        <p:spPr bwMode="auto">
          <a:xfrm>
            <a:off x="6400801" y="2209800"/>
            <a:ext cx="37750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51076"/>
            <a:ext cx="38862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588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dirty="0"/>
              <a:t>Can change spectrum, then reconstruct</a:t>
            </a:r>
          </a:p>
        </p:txBody>
      </p:sp>
      <p:pic>
        <p:nvPicPr>
          <p:cNvPr id="645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11314"/>
            <a:ext cx="8534400" cy="46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343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Low and High Pass filtering</a:t>
            </a:r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20776"/>
            <a:ext cx="73914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998914"/>
            <a:ext cx="739140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341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Fourier transform can be thought of as a change of basis onto which “building blocks”: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6731" r="6666" b="5765"/>
          <a:stretch/>
        </p:blipFill>
        <p:spPr bwMode="auto">
          <a:xfrm>
            <a:off x="1947708" y="2819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t="19524" r="48697" b="23598"/>
          <a:stretch/>
        </p:blipFill>
        <p:spPr bwMode="auto">
          <a:xfrm>
            <a:off x="5050554" y="2813669"/>
            <a:ext cx="2286000" cy="229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5424" r="23729" b="43784"/>
          <a:stretch/>
        </p:blipFill>
        <p:spPr>
          <a:xfrm>
            <a:off x="8153400" y="2773567"/>
            <a:ext cx="2377666" cy="237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85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projection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4627563" y="3679962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600" imgH="215640" progId="Equation.3">
                  <p:embed/>
                </p:oleObj>
              </mc:Choice>
              <mc:Fallback>
                <p:oleObj name="Equation" r:id="rId2" imgW="939600" imgH="215640" progId="Equation.3">
                  <p:embed/>
                  <p:pic>
                    <p:nvPicPr>
                      <p:cNvPr id="1126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7563" y="3679962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3336925" y="4881562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90560" imgH="927000" progId="Equation.3">
                  <p:embed/>
                </p:oleObj>
              </mc:Choice>
              <mc:Fallback>
                <p:oleObj name="Equation" r:id="rId4" imgW="2590560" imgH="927000" progId="Equation.3">
                  <p:embed/>
                  <p:pic>
                    <p:nvPicPr>
                      <p:cNvPr id="112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6925" y="4881562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5867400" y="4572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3388" y="1141224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001000" y="1615886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0957" y="2736767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64993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Computing the Fourier Transform</a:t>
            </a:r>
          </a:p>
        </p:txBody>
      </p:sp>
      <p:sp>
        <p:nvSpPr>
          <p:cNvPr id="66563" name="TextBox 4"/>
          <p:cNvSpPr txBox="1">
            <a:spLocks noChangeArrowheads="1"/>
          </p:cNvSpPr>
          <p:nvPr/>
        </p:nvSpPr>
        <p:spPr bwMode="auto">
          <a:xfrm>
            <a:off x="2209801" y="2133599"/>
            <a:ext cx="135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</a:p>
        </p:txBody>
      </p:sp>
      <p:pic>
        <p:nvPicPr>
          <p:cNvPr id="66564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599"/>
            <a:ext cx="3467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38600"/>
            <a:ext cx="35433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7"/>
          <p:cNvSpPr txBox="1">
            <a:spLocks noChangeArrowheads="1"/>
          </p:cNvSpPr>
          <p:nvPr/>
        </p:nvSpPr>
        <p:spPr bwMode="auto">
          <a:xfrm>
            <a:off x="2133600" y="3809999"/>
            <a:ext cx="103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Discrete</a:t>
            </a:r>
          </a:p>
        </p:txBody>
      </p:sp>
      <p:sp>
        <p:nvSpPr>
          <p:cNvPr id="66567" name="TextBox 8"/>
          <p:cNvSpPr txBox="1">
            <a:spLocks noChangeArrowheads="1"/>
          </p:cNvSpPr>
          <p:nvPr/>
        </p:nvSpPr>
        <p:spPr bwMode="auto">
          <a:xfrm>
            <a:off x="2224549" y="5252884"/>
            <a:ext cx="1485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= -N/2..N/2</a:t>
            </a:r>
          </a:p>
        </p:txBody>
      </p:sp>
      <p:pic>
        <p:nvPicPr>
          <p:cNvPr id="665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34480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TextBox 11"/>
          <p:cNvSpPr txBox="1">
            <a:spLocks noChangeArrowheads="1"/>
          </p:cNvSpPr>
          <p:nvPr/>
        </p:nvSpPr>
        <p:spPr bwMode="auto">
          <a:xfrm>
            <a:off x="1371600" y="5915024"/>
            <a:ext cx="3941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Fourier Transform (FFT): </a:t>
            </a:r>
            <a:r>
              <a:rPr lang="en-US" altLang="en-US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NlogN</a:t>
            </a: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990600"/>
            <a:ext cx="2514600" cy="2514600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067800" y="3550053"/>
            <a:ext cx="1804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Euler’s Formula</a:t>
            </a:r>
          </a:p>
        </p:txBody>
      </p:sp>
    </p:spTree>
    <p:extLst>
      <p:ext uri="{BB962C8B-B14F-4D97-AF65-F5344CB8AC3E}">
        <p14:creationId xmlns:p14="http://schemas.microsoft.com/office/powerpoint/2010/main" val="237367379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91A178-57C9-2238-678C-563333599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28600"/>
            <a:ext cx="9163024" cy="59543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204E81-8E55-1241-C3A8-C8E3526454C3}"/>
              </a:ext>
            </a:extLst>
          </p:cNvPr>
          <p:cNvSpPr txBox="1"/>
          <p:nvPr/>
        </p:nvSpPr>
        <p:spPr>
          <a:xfrm>
            <a:off x="3048000" y="64008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https://youtu.be/spUNpyF58BY?si=93x8YxT5n45OA3CD</a:t>
            </a:r>
          </a:p>
        </p:txBody>
      </p:sp>
    </p:spTree>
    <p:extLst>
      <p:ext uri="{BB962C8B-B14F-4D97-AF65-F5344CB8AC3E}">
        <p14:creationId xmlns:p14="http://schemas.microsoft.com/office/powerpoint/2010/main" val="3509350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Convolution Theorem</a:t>
            </a: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057400" y="914400"/>
            <a:ext cx="79248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The Fourier transform of the convolution of two functions is the product of their Fourier transforms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b="1" dirty="0"/>
              <a:t>Convolution</a:t>
            </a:r>
            <a:r>
              <a:rPr lang="en-US" altLang="en-US" dirty="0"/>
              <a:t> in spatial domain is equivalent to </a:t>
            </a:r>
            <a:r>
              <a:rPr lang="en-US" altLang="en-US" b="1" dirty="0"/>
              <a:t>multiplication</a:t>
            </a:r>
            <a:r>
              <a:rPr lang="en-US" altLang="en-US" dirty="0"/>
              <a:t> in frequency domain!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</p:txBody>
      </p:sp>
      <p:graphicFrame>
        <p:nvGraphicFramePr>
          <p:cNvPr id="67588" name="Object 4"/>
          <p:cNvGraphicFramePr>
            <a:graphicFrameLocks noChangeAspect="1"/>
          </p:cNvGraphicFramePr>
          <p:nvPr/>
        </p:nvGraphicFramePr>
        <p:xfrm>
          <a:off x="3921126" y="2051050"/>
          <a:ext cx="4003675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31366" imgH="203112" progId="Equation.3">
                  <p:embed/>
                </p:oleObj>
              </mc:Choice>
              <mc:Fallback>
                <p:oleObj name="Equation" r:id="rId2" imgW="1231366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1126" y="2051050"/>
                        <a:ext cx="4003675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521200" y="4267201"/>
          <a:ext cx="44704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20800" imgH="228600" progId="Equation.3">
                  <p:embed/>
                </p:oleObj>
              </mc:Choice>
              <mc:Fallback>
                <p:oleObj name="Equation" r:id="rId4" imgW="1320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4267201"/>
                        <a:ext cx="44704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692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5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Properties of Fourier Transforms</a:t>
            </a:r>
          </a:p>
        </p:txBody>
      </p:sp>
      <p:sp>
        <p:nvSpPr>
          <p:cNvPr id="68611" name="Content Placeholder 5"/>
          <p:cNvSpPr>
            <a:spLocks noGrp="1"/>
          </p:cNvSpPr>
          <p:nvPr>
            <p:ph idx="1"/>
          </p:nvPr>
        </p:nvSpPr>
        <p:spPr>
          <a:xfrm>
            <a:off x="2057400" y="1066801"/>
            <a:ext cx="8229600" cy="5135563"/>
          </a:xfrm>
        </p:spPr>
        <p:txBody>
          <a:bodyPr/>
          <a:lstStyle/>
          <a:p>
            <a:endParaRPr lang="en-US" altLang="en-US"/>
          </a:p>
          <a:p>
            <a:r>
              <a:rPr lang="en-US" altLang="en-US"/>
              <a:t>Linearity</a:t>
            </a:r>
          </a:p>
          <a:p>
            <a:endParaRPr lang="en-US" altLang="en-US"/>
          </a:p>
          <a:p>
            <a:r>
              <a:rPr lang="en-US" altLang="en-US"/>
              <a:t>Fourier transform of a real signal is symmetric about the origin</a:t>
            </a:r>
          </a:p>
          <a:p>
            <a:endParaRPr lang="en-US" altLang="en-US"/>
          </a:p>
          <a:p>
            <a:r>
              <a:rPr lang="en-US" altLang="en-US"/>
              <a:t>The energy of the signal is the same as the energy of its Fourier transform</a:t>
            </a:r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68612" name="Picture 2" descr="\begin{displaymath}{\cal F}[a x(t)+b y(t)]=a{\cal F}[x(t)]+b{\cal F}[y(t)] \end{displaymath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8"/>
          <a:stretch>
            <a:fillRect/>
          </a:stretch>
        </p:blipFill>
        <p:spPr bwMode="auto">
          <a:xfrm>
            <a:off x="4191001" y="1600200"/>
            <a:ext cx="57896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Box 9"/>
          <p:cNvSpPr txBox="1">
            <a:spLocks noChangeArrowheads="1"/>
          </p:cNvSpPr>
          <p:nvPr/>
        </p:nvSpPr>
        <p:spPr bwMode="auto">
          <a:xfrm>
            <a:off x="8097838" y="6488114"/>
            <a:ext cx="257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Szeliski Book (3.4)</a:t>
            </a:r>
          </a:p>
        </p:txBody>
      </p:sp>
    </p:spTree>
    <p:extLst>
      <p:ext uri="{BB962C8B-B14F-4D97-AF65-F5344CB8AC3E}">
        <p14:creationId xmlns:p14="http://schemas.microsoft.com/office/powerpoint/2010/main" val="2882737980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Filtering in spatial domain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9" t="12923" r="12308" b="45232"/>
          <a:stretch>
            <a:fillRect/>
          </a:stretch>
        </p:blipFill>
        <p:spPr bwMode="auto">
          <a:xfrm>
            <a:off x="5486400" y="3733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6" name="Group 5"/>
          <p:cNvGrpSpPr>
            <a:grpSpLocks noChangeAspect="1"/>
          </p:cNvGrpSpPr>
          <p:nvPr/>
        </p:nvGrpSpPr>
        <p:grpSpPr bwMode="auto">
          <a:xfrm>
            <a:off x="8382000" y="0"/>
            <a:ext cx="1390650" cy="1371600"/>
            <a:chOff x="144" y="144"/>
            <a:chExt cx="1152" cy="1136"/>
          </a:xfrm>
        </p:grpSpPr>
        <p:sp>
          <p:nvSpPr>
            <p:cNvPr id="69641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2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69642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2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9643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2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9644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2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</a:p>
          </p:txBody>
        </p:sp>
        <p:sp>
          <p:nvSpPr>
            <p:cNvPr id="69645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2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9646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2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9647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2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  <p:sp>
          <p:nvSpPr>
            <p:cNvPr id="69648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2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9649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2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9650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eaLnBrk="0" hangingPunct="0"/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1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eaLnBrk="0" hangingPunct="0"/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2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eaLnBrk="0" hangingPunct="0"/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3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eaLnBrk="0" hangingPunct="0"/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4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eaLnBrk="0" hangingPunct="0"/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5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eaLnBrk="0" hangingPunct="0"/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6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eaLnBrk="0" hangingPunct="0"/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657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pPr eaLnBrk="0" hangingPunct="0"/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96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59259" r="44444" b="5185"/>
          <a:stretch>
            <a:fillRect/>
          </a:stretch>
        </p:blipFill>
        <p:spPr bwMode="auto">
          <a:xfrm>
            <a:off x="6997700" y="2743200"/>
            <a:ext cx="36703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14815" r="44444" b="46667"/>
          <a:stretch>
            <a:fillRect/>
          </a:stretch>
        </p:blipFill>
        <p:spPr bwMode="auto">
          <a:xfrm>
            <a:off x="1524000" y="2667000"/>
            <a:ext cx="33528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876800" y="3581401"/>
            <a:ext cx="623888" cy="1446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dirty="0">
                <a:solidFill>
                  <a:srgbClr val="4F81BD">
                    <a:lumMod val="75000"/>
                  </a:srgbClr>
                </a:solidFill>
                <a:cs typeface="Arial" panose="020B0604020202020204" pitchFamily="34" charset="0"/>
              </a:rPr>
              <a:t>*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24601" y="3632200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rgbClr val="4F81BD">
                    <a:lumMod val="75000"/>
                  </a:srgbClr>
                </a:solidFill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878310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Filtering in frequency domain</a:t>
            </a:r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45232" r="61539" b="12923"/>
          <a:stretch>
            <a:fillRect/>
          </a:stretch>
        </p:blipFill>
        <p:spPr bwMode="auto">
          <a:xfrm>
            <a:off x="9067800" y="533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3" t="52437" r="24097" b="18646"/>
          <a:stretch>
            <a:fillRect/>
          </a:stretch>
        </p:blipFill>
        <p:spPr bwMode="auto">
          <a:xfrm>
            <a:off x="8001000" y="2514600"/>
            <a:ext cx="22860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59259" r="44444" b="5185"/>
          <a:stretch>
            <a:fillRect/>
          </a:stretch>
        </p:blipFill>
        <p:spPr bwMode="auto">
          <a:xfrm>
            <a:off x="1524000" y="4867276"/>
            <a:ext cx="28194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9" t="62222" r="14815" b="8148"/>
          <a:stretch>
            <a:fillRect/>
          </a:stretch>
        </p:blipFill>
        <p:spPr bwMode="auto">
          <a:xfrm>
            <a:off x="6248400" y="4789488"/>
            <a:ext cx="28956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9" t="14815" r="9259" b="46667"/>
          <a:stretch>
            <a:fillRect/>
          </a:stretch>
        </p:blipFill>
        <p:spPr bwMode="auto">
          <a:xfrm>
            <a:off x="5029200" y="2362201"/>
            <a:ext cx="24384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14815" r="44444" b="46667"/>
          <a:stretch>
            <a:fillRect/>
          </a:stretch>
        </p:blipFill>
        <p:spPr bwMode="auto">
          <a:xfrm>
            <a:off x="1524000" y="2286001"/>
            <a:ext cx="281940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ight Arrow 28"/>
          <p:cNvSpPr/>
          <p:nvPr/>
        </p:nvSpPr>
        <p:spPr>
          <a:xfrm rot="5400000">
            <a:off x="8953500" y="1790700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4419600" y="3200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Multiply 32"/>
          <p:cNvSpPr/>
          <p:nvPr/>
        </p:nvSpPr>
        <p:spPr>
          <a:xfrm>
            <a:off x="7543800" y="3048000"/>
            <a:ext cx="381000" cy="533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 rot="10800000">
            <a:off x="4800600" y="5791200"/>
            <a:ext cx="914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0669" name="TextBox 34"/>
          <p:cNvSpPr txBox="1">
            <a:spLocks noChangeArrowheads="1"/>
          </p:cNvSpPr>
          <p:nvPr/>
        </p:nvSpPr>
        <p:spPr bwMode="auto">
          <a:xfrm>
            <a:off x="4419601" y="2743200"/>
            <a:ext cx="60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70670" name="TextBox 35"/>
          <p:cNvSpPr txBox="1">
            <a:spLocks noChangeArrowheads="1"/>
          </p:cNvSpPr>
          <p:nvPr/>
        </p:nvSpPr>
        <p:spPr bwMode="auto">
          <a:xfrm>
            <a:off x="8839201" y="1752600"/>
            <a:ext cx="60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70671" name="TextBox 37"/>
          <p:cNvSpPr txBox="1">
            <a:spLocks noChangeArrowheads="1"/>
          </p:cNvSpPr>
          <p:nvPr/>
        </p:nvSpPr>
        <p:spPr bwMode="auto">
          <a:xfrm>
            <a:off x="4572000" y="5334000"/>
            <a:ext cx="1416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Inverse FFT</a:t>
            </a:r>
          </a:p>
        </p:txBody>
      </p:sp>
      <p:sp>
        <p:nvSpPr>
          <p:cNvPr id="39" name="TextBox 38"/>
          <p:cNvSpPr txBox="1"/>
          <p:nvPr/>
        </p:nvSpPr>
        <p:spPr>
          <a:xfrm rot="5400000">
            <a:off x="7430294" y="3923507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rgbClr val="4F81BD">
                    <a:lumMod val="75000"/>
                  </a:srgbClr>
                </a:solidFill>
                <a:cs typeface="Arial" panose="020B0604020202020204" pitchFamily="34" charset="0"/>
              </a:rPr>
              <a:t>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66264" y="6550026"/>
            <a:ext cx="12017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Slide: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Hoiem</a:t>
            </a:r>
            <a:endParaRPr lang="en-US" sz="14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136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09601"/>
            <a:ext cx="8229600" cy="5135563"/>
          </a:xfrm>
        </p:spPr>
        <p:txBody>
          <a:bodyPr/>
          <a:lstStyle/>
          <a:p>
            <a:pPr marL="0">
              <a:buNone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Why does the Gaussian give a nice smooth image, but the square filter give edgy artifacts?</a:t>
            </a: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TextBox 7"/>
          <p:cNvSpPr txBox="1">
            <a:spLocks noChangeArrowheads="1"/>
          </p:cNvSpPr>
          <p:nvPr/>
        </p:nvSpPr>
        <p:spPr bwMode="auto">
          <a:xfrm>
            <a:off x="1524001" y="19812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Gaussian</a:t>
            </a:r>
          </a:p>
        </p:txBody>
      </p:sp>
      <p:sp>
        <p:nvSpPr>
          <p:cNvPr id="74760" name="TextBox 8"/>
          <p:cNvSpPr txBox="1">
            <a:spLocks noChangeArrowheads="1"/>
          </p:cNvSpPr>
          <p:nvPr/>
        </p:nvSpPr>
        <p:spPr bwMode="auto">
          <a:xfrm>
            <a:off x="6172201" y="19812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 filter</a:t>
            </a:r>
          </a:p>
        </p:txBody>
      </p:sp>
      <p:sp>
        <p:nvSpPr>
          <p:cNvPr id="74761" name="TextBox 9"/>
          <p:cNvSpPr txBox="1">
            <a:spLocks noChangeArrowheads="1"/>
          </p:cNvSpPr>
          <p:nvPr/>
        </p:nvSpPr>
        <p:spPr bwMode="auto">
          <a:xfrm>
            <a:off x="4876801" y="0"/>
            <a:ext cx="1641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Filtering</a:t>
            </a:r>
          </a:p>
        </p:txBody>
      </p:sp>
    </p:spTree>
    <p:extLst>
      <p:ext uri="{BB962C8B-B14F-4D97-AF65-F5344CB8AC3E}">
        <p14:creationId xmlns:p14="http://schemas.microsoft.com/office/powerpoint/2010/main" val="348630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3999"/>
          <a:stretch>
            <a:fillRect/>
          </a:stretch>
        </p:blipFill>
        <p:spPr bwMode="auto">
          <a:xfrm>
            <a:off x="1524000" y="2133600"/>
            <a:ext cx="89789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Box 7"/>
          <p:cNvSpPr txBox="1">
            <a:spLocks noChangeArrowheads="1"/>
          </p:cNvSpPr>
          <p:nvPr/>
        </p:nvSpPr>
        <p:spPr bwMode="auto">
          <a:xfrm>
            <a:off x="5181600" y="1524001"/>
            <a:ext cx="1485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Gaussian</a:t>
            </a:r>
          </a:p>
        </p:txBody>
      </p:sp>
      <p:sp>
        <p:nvSpPr>
          <p:cNvPr id="76804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124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t="9814" r="3384" b="5122"/>
          <a:stretch>
            <a:fillRect/>
          </a:stretch>
        </p:blipFill>
        <p:spPr bwMode="auto">
          <a:xfrm>
            <a:off x="1752600" y="2133600"/>
            <a:ext cx="8686800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Box 7"/>
          <p:cNvSpPr txBox="1">
            <a:spLocks noChangeArrowheads="1"/>
          </p:cNvSpPr>
          <p:nvPr/>
        </p:nvSpPr>
        <p:spPr bwMode="auto">
          <a:xfrm>
            <a:off x="5181601" y="1524001"/>
            <a:ext cx="1484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 Filter</a:t>
            </a:r>
          </a:p>
        </p:txBody>
      </p:sp>
      <p:sp>
        <p:nvSpPr>
          <p:cNvPr id="77828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442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convolution invertible?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convolution is just multiplication in the Fourier domain, isn’t deconvolution just division?</a:t>
            </a:r>
          </a:p>
          <a:p>
            <a:r>
              <a:rPr lang="en-US" dirty="0"/>
              <a:t>Sometimes, it clearly is invertible (e.g. a convolution with an identity filter)</a:t>
            </a:r>
          </a:p>
          <a:p>
            <a:r>
              <a:rPr lang="en-US" dirty="0"/>
              <a:t>In one case, it clearly isn’t invertible (e.g. convolution with an all zero filter)</a:t>
            </a:r>
          </a:p>
          <a:p>
            <a:r>
              <a:rPr lang="en-US" dirty="0"/>
              <a:t>What about for common filters like a Gaussian?</a:t>
            </a:r>
          </a:p>
        </p:txBody>
      </p:sp>
    </p:spTree>
    <p:extLst>
      <p:ext uri="{BB962C8B-B14F-4D97-AF65-F5344CB8AC3E}">
        <p14:creationId xmlns:p14="http://schemas.microsoft.com/office/powerpoint/2010/main" val="149325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Relating multiple views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981200"/>
            <a:ext cx="8915400" cy="30949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00" y="6477001"/>
            <a:ext cx="8839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/>
              <a:t>Figure Credit: Bundler: Structure from Motion (</a:t>
            </a:r>
            <a:r>
              <a:rPr lang="en-US" sz="1400" b="1" dirty="0" err="1"/>
              <a:t>SfM</a:t>
            </a:r>
            <a:r>
              <a:rPr lang="en-US" sz="1400" b="1" dirty="0"/>
              <a:t>) for Unordered Image Collections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1898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you can’t invert multiplication by 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it’s not quite zero, is it…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t="10002" r="2409" b="4319"/>
          <a:stretch/>
        </p:blipFill>
        <p:spPr bwMode="auto">
          <a:xfrm>
            <a:off x="1676400" y="1981200"/>
            <a:ext cx="8915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681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experiment on Novak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71601"/>
            <a:ext cx="9144000" cy="5147187"/>
          </a:xfrm>
        </p:spPr>
      </p:pic>
    </p:spTree>
    <p:extLst>
      <p:ext uri="{BB962C8B-B14F-4D97-AF65-F5344CB8AC3E}">
        <p14:creationId xmlns:p14="http://schemas.microsoft.com/office/powerpoint/2010/main" val="2126284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6" t="31159" r="22734" b="34714"/>
          <a:stretch/>
        </p:blipFill>
        <p:spPr>
          <a:xfrm>
            <a:off x="1661663" y="1350371"/>
            <a:ext cx="2971800" cy="1752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0" t="5550" r="13805" b="4280"/>
          <a:stretch/>
        </p:blipFill>
        <p:spPr>
          <a:xfrm>
            <a:off x="5105400" y="1349343"/>
            <a:ext cx="1828800" cy="1754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2" t="44444" r="9705" b="21112"/>
          <a:stretch/>
        </p:blipFill>
        <p:spPr>
          <a:xfrm>
            <a:off x="7315200" y="1351782"/>
            <a:ext cx="3048000" cy="1749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4280" r="11900" b="3010"/>
          <a:stretch/>
        </p:blipFill>
        <p:spPr>
          <a:xfrm>
            <a:off x="1615133" y="3930398"/>
            <a:ext cx="2915433" cy="2564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5550" r="9995" b="1740"/>
          <a:stretch/>
        </p:blipFill>
        <p:spPr>
          <a:xfrm>
            <a:off x="4974860" y="4094657"/>
            <a:ext cx="2544861" cy="2160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5550" r="9995" b="3010"/>
          <a:stretch/>
        </p:blipFill>
        <p:spPr>
          <a:xfrm>
            <a:off x="7893204" y="3999535"/>
            <a:ext cx="2774797" cy="23504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63373" y="1905001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53045" y="1811173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26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292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24148" y="4631358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63562" y="4554049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96200" y="3222569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iFFT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3276600" y="3329912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6553200" y="3361166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 rot="10800000">
            <a:off x="9601200" y="3283848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03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Deconvolution?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6" t="31159" r="22734" b="34714"/>
          <a:stretch/>
        </p:blipFill>
        <p:spPr>
          <a:xfrm>
            <a:off x="1735443" y="1267956"/>
            <a:ext cx="3217557" cy="18975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0" t="5550" r="13805" b="4280"/>
          <a:stretch/>
        </p:blipFill>
        <p:spPr>
          <a:xfrm>
            <a:off x="5105400" y="1349343"/>
            <a:ext cx="1828800" cy="1754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2" t="44444" r="9705" b="21112"/>
          <a:stretch/>
        </p:blipFill>
        <p:spPr>
          <a:xfrm>
            <a:off x="7315200" y="1351782"/>
            <a:ext cx="3048000" cy="1749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4280" r="11900" b="3010"/>
          <a:stretch/>
        </p:blipFill>
        <p:spPr>
          <a:xfrm>
            <a:off x="1615133" y="3930398"/>
            <a:ext cx="2915433" cy="2564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5550" r="9995" b="1740"/>
          <a:stretch/>
        </p:blipFill>
        <p:spPr>
          <a:xfrm>
            <a:off x="4974860" y="4094657"/>
            <a:ext cx="2544861" cy="2160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5550" r="9995" b="3010"/>
          <a:stretch/>
        </p:blipFill>
        <p:spPr>
          <a:xfrm>
            <a:off x="7893204" y="3999535"/>
            <a:ext cx="2774797" cy="23504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26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iFFT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19900" y="4578733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4407" y="4638285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96200" y="3222569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7" name="Down Arrow 16"/>
          <p:cNvSpPr/>
          <p:nvPr/>
        </p:nvSpPr>
        <p:spPr>
          <a:xfrm rot="10800000">
            <a:off x="3276600" y="3329912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6553200" y="3361166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9601200" y="3283848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86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under more realistic conditions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0" t="5550" r="13805" b="4280"/>
          <a:stretch/>
        </p:blipFill>
        <p:spPr>
          <a:xfrm>
            <a:off x="5105400" y="1349343"/>
            <a:ext cx="1828800" cy="1754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2" t="44444" r="9705" b="21112"/>
          <a:stretch/>
        </p:blipFill>
        <p:spPr>
          <a:xfrm>
            <a:off x="7315200" y="1351782"/>
            <a:ext cx="3048000" cy="1749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4280" r="11900" b="3010"/>
          <a:stretch/>
        </p:blipFill>
        <p:spPr>
          <a:xfrm>
            <a:off x="1615133" y="3930398"/>
            <a:ext cx="2915433" cy="2564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5550" r="9995" b="1740"/>
          <a:stretch/>
        </p:blipFill>
        <p:spPr>
          <a:xfrm>
            <a:off x="4974860" y="4094657"/>
            <a:ext cx="2544861" cy="2160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5550" r="9995" b="3010"/>
          <a:stretch/>
        </p:blipFill>
        <p:spPr>
          <a:xfrm>
            <a:off x="7893204" y="3999535"/>
            <a:ext cx="2774797" cy="23504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26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iFFT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19900" y="4578733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4407" y="4638285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96200" y="3222569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7" name="Down Arrow 16"/>
          <p:cNvSpPr/>
          <p:nvPr/>
        </p:nvSpPr>
        <p:spPr>
          <a:xfrm rot="10800000">
            <a:off x="3276600" y="3329912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6553200" y="3361166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9601200" y="3283848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5200" y="9906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 noise, .000001 magnitude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4" t="31111" r="23137" b="35556"/>
          <a:stretch/>
        </p:blipFill>
        <p:spPr>
          <a:xfrm>
            <a:off x="1676400" y="1248320"/>
            <a:ext cx="3352800" cy="189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8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under more realistic conditions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0" t="5550" r="13805" b="4280"/>
          <a:stretch/>
        </p:blipFill>
        <p:spPr>
          <a:xfrm>
            <a:off x="5105400" y="1349343"/>
            <a:ext cx="1828800" cy="1754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2" t="44444" r="9705" b="21112"/>
          <a:stretch/>
        </p:blipFill>
        <p:spPr>
          <a:xfrm>
            <a:off x="7315200" y="1351782"/>
            <a:ext cx="3048000" cy="1749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4280" r="11900" b="3010"/>
          <a:stretch/>
        </p:blipFill>
        <p:spPr>
          <a:xfrm>
            <a:off x="1615133" y="3930398"/>
            <a:ext cx="2915433" cy="2564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5550" r="9995" b="1740"/>
          <a:stretch/>
        </p:blipFill>
        <p:spPr>
          <a:xfrm>
            <a:off x="4974860" y="4094657"/>
            <a:ext cx="2544861" cy="2160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5550" r="9995" b="3010"/>
          <a:stretch/>
        </p:blipFill>
        <p:spPr>
          <a:xfrm>
            <a:off x="7893204" y="3999535"/>
            <a:ext cx="2774797" cy="23504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26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iFFT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19900" y="4578733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4407" y="4638285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96200" y="3222569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7" name="Down Arrow 16"/>
          <p:cNvSpPr/>
          <p:nvPr/>
        </p:nvSpPr>
        <p:spPr>
          <a:xfrm rot="10800000">
            <a:off x="3276600" y="3329912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6553200" y="3361166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9601200" y="3283848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5200" y="9906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 noise, .0001 magnitude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7" t="31112" r="23136" b="34444"/>
          <a:stretch/>
        </p:blipFill>
        <p:spPr>
          <a:xfrm>
            <a:off x="1694228" y="1212244"/>
            <a:ext cx="3334973" cy="198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0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under more realistic conditions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0" t="5550" r="13805" b="4280"/>
          <a:stretch/>
        </p:blipFill>
        <p:spPr>
          <a:xfrm>
            <a:off x="5105400" y="1349343"/>
            <a:ext cx="1828800" cy="1754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2" t="44444" r="9705" b="21112"/>
          <a:stretch/>
        </p:blipFill>
        <p:spPr>
          <a:xfrm>
            <a:off x="7315200" y="1351782"/>
            <a:ext cx="3048000" cy="1749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4280" r="11900" b="3010"/>
          <a:stretch/>
        </p:blipFill>
        <p:spPr>
          <a:xfrm>
            <a:off x="1615133" y="3930398"/>
            <a:ext cx="2915433" cy="2564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5550" r="9995" b="1740"/>
          <a:stretch/>
        </p:blipFill>
        <p:spPr>
          <a:xfrm>
            <a:off x="4974860" y="4094657"/>
            <a:ext cx="2544861" cy="2160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5550" r="9995" b="3010"/>
          <a:stretch/>
        </p:blipFill>
        <p:spPr>
          <a:xfrm>
            <a:off x="7893204" y="3999535"/>
            <a:ext cx="2774797" cy="23504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26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iFFT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19900" y="4578733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4407" y="4638285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96200" y="3222569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7" name="Down Arrow 16"/>
          <p:cNvSpPr/>
          <p:nvPr/>
        </p:nvSpPr>
        <p:spPr>
          <a:xfrm rot="10800000">
            <a:off x="3276600" y="3329912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6553200" y="3361166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9601200" y="3283848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5200" y="9906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 noise, .001 magnitude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4" t="31112" r="23137" b="34444"/>
          <a:stretch/>
        </p:blipFill>
        <p:spPr>
          <a:xfrm>
            <a:off x="1615133" y="1152184"/>
            <a:ext cx="3414068" cy="19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3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987998"/>
            <a:ext cx="3390400" cy="2542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42" y="4024537"/>
            <a:ext cx="3200400" cy="2400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58" y="4058989"/>
            <a:ext cx="3112457" cy="23343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a random filter…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iFFT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3222569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19900" y="4578733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74407" y="4638285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96200" y="3222569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FFT</a:t>
            </a:r>
          </a:p>
        </p:txBody>
      </p:sp>
      <p:sp>
        <p:nvSpPr>
          <p:cNvPr id="14" name="Down Arrow 13"/>
          <p:cNvSpPr/>
          <p:nvPr/>
        </p:nvSpPr>
        <p:spPr>
          <a:xfrm rot="10800000">
            <a:off x="3276600" y="3329912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6553200" y="3361166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9601200" y="3283848"/>
            <a:ext cx="44226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15200" y="9906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 noise, .001 magnitude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22" y="1470504"/>
            <a:ext cx="1949956" cy="14624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7" t="30000" r="21070" b="33333"/>
          <a:stretch/>
        </p:blipFill>
        <p:spPr>
          <a:xfrm>
            <a:off x="7391400" y="1294576"/>
            <a:ext cx="3048000" cy="18626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4" t="30000" r="22104" b="34444"/>
          <a:stretch/>
        </p:blipFill>
        <p:spPr>
          <a:xfrm>
            <a:off x="1684556" y="1193518"/>
            <a:ext cx="3344644" cy="198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7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Deconvolution is hard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Active research area.</a:t>
            </a:r>
          </a:p>
          <a:p>
            <a:r>
              <a:rPr lang="en-US" dirty="0"/>
              <a:t>Even if you know the filter (non-blind deconvolution), it is still very hard and requires strong </a:t>
            </a:r>
            <a:r>
              <a:rPr lang="en-US" i="1" dirty="0"/>
              <a:t>regularization.</a:t>
            </a:r>
          </a:p>
          <a:p>
            <a:r>
              <a:rPr lang="en-US" dirty="0"/>
              <a:t>If you don’t know the filter (blind deconvolution) it is harder still. </a:t>
            </a:r>
          </a:p>
        </p:txBody>
      </p:sp>
    </p:spTree>
    <p:extLst>
      <p:ext uri="{BB962C8B-B14F-4D97-AF65-F5344CB8AC3E}">
        <p14:creationId xmlns:p14="http://schemas.microsoft.com/office/powerpoint/2010/main" val="17622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Deconvolution 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79607"/>
            <a:ext cx="4953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Edge-based Blur Kernel Estimation Using Patch Priors.</a:t>
            </a:r>
          </a:p>
          <a:p>
            <a:r>
              <a:rPr lang="en-US" sz="1100" dirty="0" err="1"/>
              <a:t>Libin</a:t>
            </a:r>
            <a:r>
              <a:rPr lang="en-US" sz="1100" dirty="0"/>
              <a:t> Sun, </a:t>
            </a:r>
            <a:r>
              <a:rPr lang="en-US" sz="1100" dirty="0" err="1"/>
              <a:t>Sunghyun</a:t>
            </a:r>
            <a:r>
              <a:rPr lang="en-US" sz="1100" dirty="0"/>
              <a:t> Cho, </a:t>
            </a:r>
            <a:r>
              <a:rPr lang="en-US" sz="1100" dirty="0" err="1"/>
              <a:t>Jue</a:t>
            </a:r>
            <a:r>
              <a:rPr lang="en-US" sz="1100" dirty="0"/>
              <a:t> Wang, and James Hays.</a:t>
            </a:r>
          </a:p>
          <a:p>
            <a:r>
              <a:rPr lang="en-US" sz="1100" dirty="0"/>
              <a:t>IEEE International Conference on  Computational Photography 2013.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12192000" cy="300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76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Recap of Filtering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752600" y="990600"/>
            <a:ext cx="5715000" cy="5638800"/>
          </a:xfrm>
        </p:spPr>
        <p:txBody>
          <a:bodyPr>
            <a:normAutofit lnSpcReduction="10000"/>
          </a:bodyPr>
          <a:lstStyle/>
          <a:p>
            <a:endParaRPr lang="en-US" altLang="en-US" sz="2800" dirty="0"/>
          </a:p>
          <a:p>
            <a:r>
              <a:rPr lang="en-US" altLang="en-US" sz="2800" dirty="0"/>
              <a:t>Linear filtering is dot product at each position</a:t>
            </a:r>
          </a:p>
          <a:p>
            <a:pPr lvl="1"/>
            <a:r>
              <a:rPr lang="en-US" altLang="en-US" sz="2400" dirty="0"/>
              <a:t>Not a matrix multiplication</a:t>
            </a:r>
          </a:p>
          <a:p>
            <a:pPr lvl="1"/>
            <a:r>
              <a:rPr lang="en-US" altLang="en-US" sz="2400" dirty="0"/>
              <a:t>Can smooth, sharpen, translate (among many other uses)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200" dirty="0"/>
          </a:p>
          <a:p>
            <a:pPr>
              <a:buFont typeface="Arial" panose="020B0604020202020204" pitchFamily="34" charset="0"/>
              <a:buNone/>
            </a:pPr>
            <a:endParaRPr lang="en-US" altLang="en-US" sz="1200" dirty="0"/>
          </a:p>
          <a:p>
            <a:r>
              <a:rPr lang="en-US" altLang="en-US" sz="2800" dirty="0"/>
              <a:t>We can use the Fourier transform to represent images in the frequency domain. </a:t>
            </a:r>
          </a:p>
          <a:p>
            <a:pPr lvl="1"/>
            <a:r>
              <a:rPr lang="en-US" altLang="en-US" sz="2400" dirty="0"/>
              <a:t>Filtering in the spatial domain is multiplication in the frequency domain.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/>
          </a:p>
          <a:p>
            <a:pPr>
              <a:buFont typeface="Arial" panose="020B0604020202020204" pitchFamily="34" charset="0"/>
              <a:buNone/>
            </a:pPr>
            <a:endParaRPr lang="en-US" altLang="en-US" sz="2800" dirty="0"/>
          </a:p>
        </p:txBody>
      </p:sp>
      <p:pic>
        <p:nvPicPr>
          <p:cNvPr id="23556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752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7" name="Group 4"/>
          <p:cNvGrpSpPr>
            <a:grpSpLocks noChangeAspect="1"/>
          </p:cNvGrpSpPr>
          <p:nvPr/>
        </p:nvGrpSpPr>
        <p:grpSpPr bwMode="auto">
          <a:xfrm>
            <a:off x="8991600" y="1890714"/>
            <a:ext cx="1143000" cy="973137"/>
            <a:chOff x="3799" y="2064"/>
            <a:chExt cx="1433" cy="1136"/>
          </a:xfrm>
        </p:grpSpPr>
        <p:grpSp>
          <p:nvGrpSpPr>
            <p:cNvPr id="23559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3561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2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3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4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5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6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7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8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9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70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1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2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3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4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5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6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7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560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7">
            <a:extLst>
              <a:ext uri="{FF2B5EF4-FFF2-40B4-BE49-F238E27FC236}">
                <a16:creationId xmlns:a16="http://schemas.microsoft.com/office/drawing/2014/main" id="{8BBFA0D8-C9AE-4989-B0D1-B3855E80E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6476" r="9428" b="11046"/>
          <a:stretch>
            <a:fillRect/>
          </a:stretch>
        </p:blipFill>
        <p:spPr bwMode="auto">
          <a:xfrm>
            <a:off x="9740155" y="4150659"/>
            <a:ext cx="1842245" cy="145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2804EE86-FA27-483D-82D1-03E15B2AE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9" y="4158346"/>
            <a:ext cx="1896475" cy="143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850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909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90493"/>
            <a:ext cx="4953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Edge-based Blur Kernel Estimation Using Patch Priors.</a:t>
            </a:r>
          </a:p>
          <a:p>
            <a:r>
              <a:rPr lang="en-US" sz="1100" dirty="0" err="1"/>
              <a:t>Libin</a:t>
            </a:r>
            <a:r>
              <a:rPr lang="en-US" sz="1100" dirty="0"/>
              <a:t> Sun, </a:t>
            </a:r>
            <a:r>
              <a:rPr lang="en-US" sz="1100" dirty="0" err="1"/>
              <a:t>Sunghyun</a:t>
            </a:r>
            <a:r>
              <a:rPr lang="en-US" sz="1100" dirty="0"/>
              <a:t> Cho, </a:t>
            </a:r>
            <a:r>
              <a:rPr lang="en-US" sz="1100" dirty="0" err="1"/>
              <a:t>Jue</a:t>
            </a:r>
            <a:r>
              <a:rPr lang="en-US" sz="1100" dirty="0"/>
              <a:t> Wang, and James Hays.</a:t>
            </a:r>
          </a:p>
          <a:p>
            <a:r>
              <a:rPr lang="en-US" sz="1100" dirty="0"/>
              <a:t>IEEE International Conference on  Computational Photography 2013.</a:t>
            </a:r>
          </a:p>
        </p:txBody>
      </p:sp>
    </p:spTree>
    <p:extLst>
      <p:ext uri="{BB962C8B-B14F-4D97-AF65-F5344CB8AC3E}">
        <p14:creationId xmlns:p14="http://schemas.microsoft.com/office/powerpoint/2010/main" val="3958703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Canvas Quiz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609600"/>
          </a:xfrm>
        </p:spPr>
        <p:txBody>
          <a:bodyPr/>
          <a:lstStyle/>
          <a:p>
            <a:pPr marL="514350" indent="-514350">
              <a:buNone/>
            </a:pPr>
            <a:r>
              <a:rPr lang="en-US" altLang="en-US" dirty="0"/>
              <a:t>Fill in the blanks:</a:t>
            </a:r>
          </a:p>
        </p:txBody>
      </p:sp>
      <p:pic>
        <p:nvPicPr>
          <p:cNvPr id="27652" name="Picture 3" descr="C:\Users\Hoiem\Documents\Classes\Computational Photography - Fall 2010\lectures\figs\filters\fil_pairs\sobel_ga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 t="3510" r="14474" b="3510"/>
          <a:stretch>
            <a:fillRect/>
          </a:stretch>
        </p:blipFill>
        <p:spPr bwMode="auto">
          <a:xfrm>
            <a:off x="8639057" y="1067084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C:\Users\Hoiem\Documents\Classes\Computational Photography - Fall 2010\lectures\figs\filters\fil_pairs\fil_sobe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4167" r="13542" b="4167"/>
          <a:stretch>
            <a:fillRect/>
          </a:stretch>
        </p:blipFill>
        <p:spPr bwMode="auto">
          <a:xfrm>
            <a:off x="8939331" y="2693603"/>
            <a:ext cx="5905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 descr="C:\Users\Hoiem\Documents\Classes\Computational Photography - Fall 2010\lectures\figs\filters\fil_pairs\fil_gau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5556" r="16667" b="6944"/>
          <a:stretch>
            <a:fillRect/>
          </a:stretch>
        </p:blipFill>
        <p:spPr bwMode="auto">
          <a:xfrm>
            <a:off x="8705390" y="3616326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C:\Users\Hoiem\Documents\Classes\Computational Photography - Fall 2010\lectures\figs\filters\fil_pairs\im_shif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9" y="3314930"/>
            <a:ext cx="2389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7" descr="C:\Users\Hoiem\Documents\Classes\Computational Photography - Fall 2010\lectures\figs\filters\fil_pairs\im_or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346" y="4922840"/>
            <a:ext cx="2551850" cy="162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Box 11"/>
          <p:cNvSpPr txBox="1">
            <a:spLocks noChangeArrowheads="1"/>
          </p:cNvSpPr>
          <p:nvPr/>
        </p:nvSpPr>
        <p:spPr bwMode="auto">
          <a:xfrm>
            <a:off x="5562601" y="838200"/>
            <a:ext cx="2581156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1) _ = D * B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2) A = _ * 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3) F = D * 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4) _ = D * D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8" name="TextBox 12"/>
          <p:cNvSpPr txBox="1">
            <a:spLocks noChangeArrowheads="1"/>
          </p:cNvSpPr>
          <p:nvPr/>
        </p:nvSpPr>
        <p:spPr bwMode="auto">
          <a:xfrm>
            <a:off x="8382000" y="99060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7659" name="TextBox 13"/>
          <p:cNvSpPr txBox="1">
            <a:spLocks noChangeArrowheads="1"/>
          </p:cNvSpPr>
          <p:nvPr/>
        </p:nvSpPr>
        <p:spPr bwMode="auto">
          <a:xfrm>
            <a:off x="8686800" y="2667000"/>
            <a:ext cx="30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7660" name="TextBox 14"/>
          <p:cNvSpPr txBox="1">
            <a:spLocks noChangeArrowheads="1"/>
          </p:cNvSpPr>
          <p:nvPr/>
        </p:nvSpPr>
        <p:spPr bwMode="auto">
          <a:xfrm>
            <a:off x="8305800" y="37338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7661" name="TextBox 15"/>
          <p:cNvSpPr txBox="1">
            <a:spLocks noChangeArrowheads="1"/>
          </p:cNvSpPr>
          <p:nvPr/>
        </p:nvSpPr>
        <p:spPr bwMode="auto">
          <a:xfrm>
            <a:off x="7848600" y="51816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27662" name="Picture 8" descr="C:\Users\Hoiem\Documents\Classes\Computational Photography - Fall 2010\lectures\figs\filters\fil_pairs\fil_shif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41667" r="7292" b="41666"/>
          <a:stretch>
            <a:fillRect/>
          </a:stretch>
        </p:blipFill>
        <p:spPr bwMode="auto">
          <a:xfrm>
            <a:off x="1181101" y="2659473"/>
            <a:ext cx="2438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TextBox 17"/>
          <p:cNvSpPr txBox="1">
            <a:spLocks noChangeArrowheads="1"/>
          </p:cNvSpPr>
          <p:nvPr/>
        </p:nvSpPr>
        <p:spPr bwMode="auto">
          <a:xfrm>
            <a:off x="876301" y="2615022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pic>
        <p:nvPicPr>
          <p:cNvPr id="27664" name="Picture 9" descr="C:\Users\Hoiem\Documents\Classes\Computational Photography - Fall 2010\lectures\figs\filters\fil_pairs\im_gau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6" y="5129262"/>
            <a:ext cx="19113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5" name="TextBox 19"/>
          <p:cNvSpPr txBox="1">
            <a:spLocks noChangeArrowheads="1"/>
          </p:cNvSpPr>
          <p:nvPr/>
        </p:nvSpPr>
        <p:spPr bwMode="auto">
          <a:xfrm>
            <a:off x="833439" y="3467330"/>
            <a:ext cx="32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pic>
        <p:nvPicPr>
          <p:cNvPr id="27666" name="Picture 10" descr="C:\Users\Hoiem\Documents\Classes\Computational Photography - Fall 2010\lectures\figs\filters\fil_pairs\im_sobe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3889" r="8333" b="13889"/>
          <a:stretch>
            <a:fillRect/>
          </a:stretch>
        </p:blipFill>
        <p:spPr bwMode="auto">
          <a:xfrm>
            <a:off x="4594977" y="2671883"/>
            <a:ext cx="2549981" cy="167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7" name="TextBox 21"/>
          <p:cNvSpPr txBox="1">
            <a:spLocks noChangeArrowheads="1"/>
          </p:cNvSpPr>
          <p:nvPr/>
        </p:nvSpPr>
        <p:spPr bwMode="auto">
          <a:xfrm>
            <a:off x="4216691" y="2932752"/>
            <a:ext cx="36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7668" name="TextBox 22"/>
          <p:cNvSpPr txBox="1">
            <a:spLocks noChangeArrowheads="1"/>
          </p:cNvSpPr>
          <p:nvPr/>
        </p:nvSpPr>
        <p:spPr bwMode="auto">
          <a:xfrm>
            <a:off x="769936" y="5129262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pic>
        <p:nvPicPr>
          <p:cNvPr id="27669" name="Picture 11" descr="C:\Users\Hoiem\Documents\Classes\Computational Photography - Fall 2010\lectures\figs\filters\fil_pairs\im_im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t="12500" r="7292" b="12500"/>
          <a:stretch>
            <a:fillRect/>
          </a:stretch>
        </p:blipFill>
        <p:spPr bwMode="auto">
          <a:xfrm>
            <a:off x="4334741" y="4724400"/>
            <a:ext cx="324080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0" name="TextBox 24"/>
          <p:cNvSpPr txBox="1">
            <a:spLocks noChangeArrowheads="1"/>
          </p:cNvSpPr>
          <p:nvPr/>
        </p:nvSpPr>
        <p:spPr bwMode="auto">
          <a:xfrm>
            <a:off x="4111804" y="4759374"/>
            <a:ext cx="24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cxnSp>
        <p:nvCxnSpPr>
          <p:cNvPr id="27" name="Straight Arrow Connector 26"/>
          <p:cNvCxnSpPr>
            <a:stCxn id="27672" idx="1"/>
          </p:cNvCxnSpPr>
          <p:nvPr/>
        </p:nvCxnSpPr>
        <p:spPr>
          <a:xfrm rot="10800000" flipV="1">
            <a:off x="7391400" y="795338"/>
            <a:ext cx="381000" cy="1190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72" name="TextBox 27"/>
          <p:cNvSpPr txBox="1">
            <a:spLocks noChangeArrowheads="1"/>
          </p:cNvSpPr>
          <p:nvPr/>
        </p:nvSpPr>
        <p:spPr bwMode="auto">
          <a:xfrm>
            <a:off x="7772401" y="609600"/>
            <a:ext cx="1979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Filtering Operator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66264" y="6550026"/>
            <a:ext cx="12017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Slide: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Hoiem</a:t>
            </a:r>
            <a:endParaRPr lang="en-US" sz="14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800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signals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We can also think of all kinds of other signals the same way</a:t>
            </a:r>
          </a:p>
        </p:txBody>
      </p:sp>
      <p:pic>
        <p:nvPicPr>
          <p:cNvPr id="54276" name="Picture 2" descr="http://www.noiseaddicts.com/wp-content/uploads/2008/11/cartoon_fourier_cat-7441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19401"/>
            <a:ext cx="47625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6019801" y="6248400"/>
            <a:ext cx="115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xkcd.com</a:t>
            </a:r>
          </a:p>
        </p:txBody>
      </p:sp>
    </p:spTree>
    <p:extLst>
      <p:ext uri="{BB962C8B-B14F-4D97-AF65-F5344CB8AC3E}">
        <p14:creationId xmlns:p14="http://schemas.microsoft.com/office/powerpoint/2010/main" val="3392252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Fourier analysis in images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4400" y="1447800"/>
            <a:ext cx="10363199" cy="4495800"/>
            <a:chOff x="762000" y="1981200"/>
            <a:chExt cx="6400800" cy="2514600"/>
          </a:xfrm>
        </p:grpSpPr>
        <p:pic>
          <p:nvPicPr>
            <p:cNvPr id="5529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1981200"/>
              <a:ext cx="1219200" cy="1219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30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3276600"/>
              <a:ext cx="1219200" cy="1219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30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1981200"/>
              <a:ext cx="1219200" cy="1219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302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1981200"/>
              <a:ext cx="1219200" cy="1219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303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276600"/>
              <a:ext cx="1219200" cy="1219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304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3276600"/>
              <a:ext cx="1219200" cy="1219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305" name="TextBox 11"/>
            <p:cNvSpPr txBox="1">
              <a:spLocks noChangeArrowheads="1"/>
            </p:cNvSpPr>
            <p:nvPr/>
          </p:nvSpPr>
          <p:spPr bwMode="auto">
            <a:xfrm>
              <a:off x="762000" y="2362200"/>
              <a:ext cx="1254859" cy="264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Intensity Image</a:t>
              </a:r>
            </a:p>
          </p:txBody>
        </p:sp>
        <p:sp>
          <p:nvSpPr>
            <p:cNvPr id="55306" name="TextBox 12"/>
            <p:cNvSpPr txBox="1">
              <a:spLocks noChangeArrowheads="1"/>
            </p:cNvSpPr>
            <p:nvPr/>
          </p:nvSpPr>
          <p:spPr bwMode="auto">
            <a:xfrm>
              <a:off x="838200" y="3733800"/>
              <a:ext cx="1162860" cy="264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Fourier Image</a:t>
              </a:r>
            </a:p>
          </p:txBody>
        </p:sp>
      </p:grpSp>
      <p:sp>
        <p:nvSpPr>
          <p:cNvPr id="55307" name="TextBox 13"/>
          <p:cNvSpPr txBox="1">
            <a:spLocks noChangeArrowheads="1"/>
          </p:cNvSpPr>
          <p:nvPr/>
        </p:nvSpPr>
        <p:spPr bwMode="auto">
          <a:xfrm>
            <a:off x="4937126" y="6488114"/>
            <a:ext cx="5730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http://sharp.bu.edu/~slehar/fourier/fourier.html#filtering</a:t>
            </a:r>
          </a:p>
        </p:txBody>
      </p:sp>
    </p:spTree>
    <p:extLst>
      <p:ext uri="{BB962C8B-B14F-4D97-AF65-F5344CB8AC3E}">
        <p14:creationId xmlns:p14="http://schemas.microsoft.com/office/powerpoint/2010/main" val="204373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Signals can be composed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133600"/>
            <a:ext cx="12192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429000"/>
            <a:ext cx="12192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33600"/>
            <a:ext cx="12192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29000"/>
            <a:ext cx="12192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33600"/>
            <a:ext cx="12192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0"/>
            <a:ext cx="12192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9" name="TextBox 10"/>
          <p:cNvSpPr txBox="1">
            <a:spLocks noChangeArrowheads="1"/>
          </p:cNvSpPr>
          <p:nvPr/>
        </p:nvSpPr>
        <p:spPr bwMode="auto">
          <a:xfrm>
            <a:off x="5029200" y="3124200"/>
            <a:ext cx="42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6330" name="TextBox 11"/>
          <p:cNvSpPr txBox="1">
            <a:spLocks noChangeArrowheads="1"/>
          </p:cNvSpPr>
          <p:nvPr/>
        </p:nvSpPr>
        <p:spPr bwMode="auto">
          <a:xfrm>
            <a:off x="7239000" y="3124200"/>
            <a:ext cx="42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6331" name="TextBox 12"/>
          <p:cNvSpPr txBox="1">
            <a:spLocks noChangeArrowheads="1"/>
          </p:cNvSpPr>
          <p:nvPr/>
        </p:nvSpPr>
        <p:spPr bwMode="auto">
          <a:xfrm>
            <a:off x="4795838" y="6211888"/>
            <a:ext cx="5872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http://sharp.bu.edu/~slehar/fourier/fourier.html#filtering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More: http://www.cs.unm.edu/~brayer/vision/fourier.html</a:t>
            </a:r>
          </a:p>
        </p:txBody>
      </p:sp>
    </p:spTree>
    <p:extLst>
      <p:ext uri="{BB962C8B-B14F-4D97-AF65-F5344CB8AC3E}">
        <p14:creationId xmlns:p14="http://schemas.microsoft.com/office/powerpoint/2010/main" val="76226952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Fourier Transform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/>
              <a:t>Fourier transform stores the magnitude and phase at each frequency</a:t>
            </a:r>
          </a:p>
          <a:p>
            <a:pPr lvl="1"/>
            <a:r>
              <a:rPr lang="en-US" altLang="en-US" sz="2000"/>
              <a:t>Magnitude encodes how much signal there is at a particular frequency</a:t>
            </a:r>
          </a:p>
          <a:p>
            <a:pPr lvl="1"/>
            <a:r>
              <a:rPr lang="en-US" altLang="en-US" sz="2000"/>
              <a:t>Phase encodes spatial information (indirectly)</a:t>
            </a:r>
          </a:p>
          <a:p>
            <a:pPr lvl="1"/>
            <a:r>
              <a:rPr lang="en-US" altLang="en-US" sz="2000"/>
              <a:t>For mathematical convenience, this is often notated in terms of real and complex numbers</a:t>
            </a:r>
          </a:p>
          <a:p>
            <a:endParaRPr lang="en-US" altLang="en-US" sz="2400"/>
          </a:p>
          <a:p>
            <a:endParaRPr lang="en-US" altLang="en-US" sz="2400"/>
          </a:p>
          <a:p>
            <a:endParaRPr lang="en-US" altLang="en-US" sz="2400"/>
          </a:p>
        </p:txBody>
      </p:sp>
      <p:graphicFrame>
        <p:nvGraphicFramePr>
          <p:cNvPr id="14350" name="Object 27"/>
          <p:cNvGraphicFramePr>
            <a:graphicFrameLocks noChangeAspect="1"/>
          </p:cNvGraphicFramePr>
          <p:nvPr/>
        </p:nvGraphicFramePr>
        <p:xfrm>
          <a:off x="3429000" y="3830638"/>
          <a:ext cx="29337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71600" imgH="279400" progId="Equation.3">
                  <p:embed/>
                </p:oleObj>
              </mc:Choice>
              <mc:Fallback>
                <p:oleObj name="Equation" r:id="rId2" imgW="1371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830638"/>
                        <a:ext cx="29337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51" name="Object 28"/>
          <p:cNvGraphicFramePr>
            <a:graphicFrameLocks noChangeAspect="1"/>
          </p:cNvGraphicFramePr>
          <p:nvPr/>
        </p:nvGraphicFramePr>
        <p:xfrm>
          <a:off x="8140700" y="3733800"/>
          <a:ext cx="2070100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100" imgH="419100" progId="Equation.3">
                  <p:embed/>
                </p:oleObj>
              </mc:Choice>
              <mc:Fallback>
                <p:oleObj name="Equation" r:id="rId4" imgW="927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0700" y="3733800"/>
                        <a:ext cx="2070100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057400" y="4049714"/>
            <a:ext cx="1676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Amplitude: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239000" y="4049714"/>
            <a:ext cx="1676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Phase:</a:t>
            </a:r>
          </a:p>
        </p:txBody>
      </p:sp>
    </p:spTree>
    <p:extLst>
      <p:ext uri="{BB962C8B-B14F-4D97-AF65-F5344CB8AC3E}">
        <p14:creationId xmlns:p14="http://schemas.microsoft.com/office/powerpoint/2010/main" val="2539788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22715</TotalTime>
  <Words>845</Words>
  <Application>Microsoft Office PowerPoint</Application>
  <PresentationFormat>Widescreen</PresentationFormat>
  <Paragraphs>198</Paragraphs>
  <Slides>40</Slides>
  <Notes>11</Notes>
  <HiddenSlides>3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Comic Sans MS</vt:lpstr>
      <vt:lpstr>Courier New</vt:lpstr>
      <vt:lpstr>Office Theme</vt:lpstr>
      <vt:lpstr>4_Office Theme</vt:lpstr>
      <vt:lpstr>Equation</vt:lpstr>
      <vt:lpstr>PowerPoint Presentation</vt:lpstr>
      <vt:lpstr>Recap: projection</vt:lpstr>
      <vt:lpstr>Relating multiple views</vt:lpstr>
      <vt:lpstr>Recap of Filtering</vt:lpstr>
      <vt:lpstr>Canvas Quiz</vt:lpstr>
      <vt:lpstr>Other signals</vt:lpstr>
      <vt:lpstr>Fourier analysis in images</vt:lpstr>
      <vt:lpstr>Signals can be composed</vt:lpstr>
      <vt:lpstr>Fourier Transform</vt:lpstr>
      <vt:lpstr>PowerPoint Presentation</vt:lpstr>
      <vt:lpstr>PowerPoint Presentation</vt:lpstr>
      <vt:lpstr>PowerPoint Presentation</vt:lpstr>
      <vt:lpstr>Fourier Bases</vt:lpstr>
      <vt:lpstr>Fourier Bases</vt:lpstr>
      <vt:lpstr>This looks a lot like DCT in JPEG compression</vt:lpstr>
      <vt:lpstr>Man-made Scene</vt:lpstr>
      <vt:lpstr>Can change spectrum, then reconstruct</vt:lpstr>
      <vt:lpstr>Low and High Pass filtering</vt:lpstr>
      <vt:lpstr>Quiz</vt:lpstr>
      <vt:lpstr>Computing the Fourier Transform</vt:lpstr>
      <vt:lpstr>PowerPoint Presentation</vt:lpstr>
      <vt:lpstr>The Convolution Theorem</vt:lpstr>
      <vt:lpstr>Properties of Fourier Transforms</vt:lpstr>
      <vt:lpstr>Filtering in spatial domain</vt:lpstr>
      <vt:lpstr>Filtering in frequency domain</vt:lpstr>
      <vt:lpstr>PowerPoint Presentation</vt:lpstr>
      <vt:lpstr>PowerPoint Presentation</vt:lpstr>
      <vt:lpstr>PowerPoint Presentation</vt:lpstr>
      <vt:lpstr>Is convolution invertible?</vt:lpstr>
      <vt:lpstr>But you can’t invert multiplication by 0</vt:lpstr>
      <vt:lpstr>Let’s experiment on Novak</vt:lpstr>
      <vt:lpstr>Convolution</vt:lpstr>
      <vt:lpstr>Deconvolution?</vt:lpstr>
      <vt:lpstr>But under more realistic conditions</vt:lpstr>
      <vt:lpstr>But under more realistic conditions</vt:lpstr>
      <vt:lpstr>But under more realistic conditions</vt:lpstr>
      <vt:lpstr>With a random filter…</vt:lpstr>
      <vt:lpstr>Deconvolution is hard</vt:lpstr>
      <vt:lpstr>Blind Deconvolution Example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Hays, James H</cp:lastModifiedBy>
  <cp:revision>149</cp:revision>
  <dcterms:created xsi:type="dcterms:W3CDTF">2009-12-16T02:55:56Z</dcterms:created>
  <dcterms:modified xsi:type="dcterms:W3CDTF">2024-08-29T17:44:19Z</dcterms:modified>
</cp:coreProperties>
</file>