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5"/>
  </p:notesMasterIdLst>
  <p:sldIdLst>
    <p:sldId id="590" r:id="rId3"/>
    <p:sldId id="674" r:id="rId4"/>
    <p:sldId id="676" r:id="rId5"/>
    <p:sldId id="612" r:id="rId6"/>
    <p:sldId id="613" r:id="rId7"/>
    <p:sldId id="614" r:id="rId8"/>
    <p:sldId id="615" r:id="rId9"/>
    <p:sldId id="616" r:id="rId10"/>
    <p:sldId id="617" r:id="rId11"/>
    <p:sldId id="618" r:id="rId12"/>
    <p:sldId id="619" r:id="rId13"/>
    <p:sldId id="620" r:id="rId14"/>
    <p:sldId id="621" r:id="rId15"/>
    <p:sldId id="622" r:id="rId16"/>
    <p:sldId id="623" r:id="rId17"/>
    <p:sldId id="624" r:id="rId18"/>
    <p:sldId id="625" r:id="rId19"/>
    <p:sldId id="626" r:id="rId20"/>
    <p:sldId id="627" r:id="rId21"/>
    <p:sldId id="628" r:id="rId22"/>
    <p:sldId id="629" r:id="rId23"/>
    <p:sldId id="630" r:id="rId24"/>
    <p:sldId id="631" r:id="rId25"/>
    <p:sldId id="632" r:id="rId26"/>
    <p:sldId id="633" r:id="rId27"/>
    <p:sldId id="634" r:id="rId28"/>
    <p:sldId id="635" r:id="rId29"/>
    <p:sldId id="636" r:id="rId30"/>
    <p:sldId id="667" r:id="rId31"/>
    <p:sldId id="668" r:id="rId32"/>
    <p:sldId id="672" r:id="rId33"/>
    <p:sldId id="673" r:id="rId34"/>
    <p:sldId id="669" r:id="rId35"/>
    <p:sldId id="670" r:id="rId36"/>
    <p:sldId id="762" r:id="rId37"/>
    <p:sldId id="671" r:id="rId38"/>
    <p:sldId id="687" r:id="rId39"/>
    <p:sldId id="717" r:id="rId40"/>
    <p:sldId id="688" r:id="rId41"/>
    <p:sldId id="718" r:id="rId42"/>
    <p:sldId id="719" r:id="rId43"/>
    <p:sldId id="720" r:id="rId44"/>
    <p:sldId id="721" r:id="rId45"/>
    <p:sldId id="722" r:id="rId46"/>
    <p:sldId id="723" r:id="rId47"/>
    <p:sldId id="724" r:id="rId48"/>
    <p:sldId id="725" r:id="rId49"/>
    <p:sldId id="726" r:id="rId50"/>
    <p:sldId id="727" r:id="rId51"/>
    <p:sldId id="728" r:id="rId52"/>
    <p:sldId id="729" r:id="rId53"/>
    <p:sldId id="730" r:id="rId54"/>
    <p:sldId id="731" r:id="rId55"/>
    <p:sldId id="732" r:id="rId56"/>
    <p:sldId id="733" r:id="rId57"/>
    <p:sldId id="734" r:id="rId58"/>
    <p:sldId id="735" r:id="rId59"/>
    <p:sldId id="736" r:id="rId60"/>
    <p:sldId id="737" r:id="rId61"/>
    <p:sldId id="739" r:id="rId62"/>
    <p:sldId id="740" r:id="rId63"/>
    <p:sldId id="741" r:id="rId64"/>
    <p:sldId id="742" r:id="rId65"/>
    <p:sldId id="743" r:id="rId66"/>
    <p:sldId id="744" r:id="rId67"/>
    <p:sldId id="745" r:id="rId68"/>
    <p:sldId id="746" r:id="rId69"/>
    <p:sldId id="747" r:id="rId70"/>
    <p:sldId id="748" r:id="rId71"/>
    <p:sldId id="749" r:id="rId72"/>
    <p:sldId id="750" r:id="rId73"/>
    <p:sldId id="751" r:id="rId74"/>
    <p:sldId id="752" r:id="rId75"/>
    <p:sldId id="753" r:id="rId76"/>
    <p:sldId id="754" r:id="rId77"/>
    <p:sldId id="755" r:id="rId78"/>
    <p:sldId id="756" r:id="rId79"/>
    <p:sldId id="757" r:id="rId80"/>
    <p:sldId id="758" r:id="rId81"/>
    <p:sldId id="759" r:id="rId82"/>
    <p:sldId id="760" r:id="rId83"/>
    <p:sldId id="761" r:id="rId8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 autoAdjust="0"/>
    <p:restoredTop sz="84895" autoAdjust="0"/>
  </p:normalViewPr>
  <p:slideViewPr>
    <p:cSldViewPr>
      <p:cViewPr varScale="1">
        <p:scale>
          <a:sx n="115" d="100"/>
          <a:sy n="115" d="100"/>
        </p:scale>
        <p:origin x="1018" y="6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933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9/3/2024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58C5D3-4E1C-425C-8B76-D149936DFB09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654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https://en.wikipedia.org/wiki/The_dress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BB0408-F7D0-4348-886E-24DD55A4A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968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December 6</a:t>
            </a:r>
            <a:r>
              <a:rPr lang="en-US" baseline="30000" dirty="0" smtClean="0"/>
              <a:t>th</a:t>
            </a:r>
            <a:r>
              <a:rPr lang="en-US" dirty="0" smtClean="0"/>
              <a:t>,</a:t>
            </a:r>
            <a:r>
              <a:rPr lang="en-US" baseline="0" dirty="0" smtClean="0"/>
              <a:t> 2021 New York 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BB0408-F7D0-4348-886E-24DD55A4A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899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December 6</a:t>
            </a:r>
            <a:r>
              <a:rPr lang="en-US" baseline="30000" dirty="0" smtClean="0"/>
              <a:t>th</a:t>
            </a:r>
            <a:r>
              <a:rPr lang="en-US" dirty="0" smtClean="0"/>
              <a:t>,</a:t>
            </a:r>
            <a:r>
              <a:rPr lang="en-US" baseline="0" dirty="0" smtClean="0"/>
              <a:t> 2021 New York 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BB0408-F7D0-4348-886E-24DD55A4A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329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maybe some cameras don’t</a:t>
            </a:r>
            <a:r>
              <a:rPr lang="en-US" baseline="0" dirty="0" smtClean="0"/>
              <a:t> have enough dynamic range at the moment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BB0408-F7D0-4348-886E-24DD55A4A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38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http://en.wikipedia.org/wiki/Rolling_shutter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Even DSLRs have this problem.</a:t>
            </a: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43D516B-043B-4583-8E34-F22A3B4CF6AC}" type="slidenum">
              <a:rPr lang="en-US" altLang="en-US" sz="1200">
                <a:solidFill>
                  <a:prstClr val="black"/>
                </a:solidFill>
              </a:rPr>
              <a:pPr/>
              <a:t>22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498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Tapetum lucidum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AE7B687-15AC-45A4-BCEC-FF91BC75BEA0}" type="slidenum">
              <a:rPr lang="en-US" altLang="en-US" sz="1200">
                <a:solidFill>
                  <a:prstClr val="black"/>
                </a:solidFill>
              </a:rPr>
              <a:pPr/>
              <a:t>29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121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Animals with Tapetum Lucidum also have RPE, just not in the same part of the eye.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019DD66-4D31-41D9-8A6C-1383686514DF}" type="slidenum">
              <a:rPr lang="en-US" altLang="en-US" sz="1200">
                <a:solidFill>
                  <a:prstClr val="black"/>
                </a:solidFill>
              </a:rPr>
              <a:pPr/>
              <a:t>30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4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Yes, and you can see them!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54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EAF3532-D9B4-4B98-AEB4-9C6F5686FB78}" type="slidenum">
              <a:rPr lang="en-US" altLang="en-US" sz="1200">
                <a:solidFill>
                  <a:prstClr val="black"/>
                </a:solidFill>
              </a:rPr>
              <a:pPr/>
              <a:t>36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93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822903A-7AE4-428F-B6AD-4DA8D70035EB}" type="slidenum">
              <a:rPr lang="en-US" altLang="en-US" sz="1200">
                <a:solidFill>
                  <a:prstClr val="black"/>
                </a:solidFill>
              </a:rPr>
              <a:pPr/>
              <a:t>39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>
                <a:sym typeface="Symbol" pitchFamily="18" charset="2"/>
              </a:rPr>
              <a:t>  </a:t>
            </a:r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At least 3 spectral bands required (e.g. R,G,B)</a:t>
            </a:r>
            <a:r>
              <a:rPr lang="en-US">
                <a:sym typeface="Symbol" pitchFamily="18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0278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Because that’s where the Sun’s peak radiation was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Because the atmosphere is fairly transparent in that range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Because biology has many important markers in that range (but that’s because of the previous two reasons)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96FCAE-7EBA-4381-8606-9C83EA7AAC2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774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Metamerism can be illuminant based or observer based. Color blindness produced well known instances of metamerism.</a:t>
            </a: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90F7B6-BDBA-488C-A132-3661A1A7BF3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384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/>
              <a:pPr>
                <a:defRPr/>
              </a:pPr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/>
              <a:pPr>
                <a:defRPr/>
              </a:pPr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/>
              <a:pPr>
                <a:defRPr/>
              </a:pPr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E07BD334-9FC8-4DD2-8E17-FF81602F4C9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420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0CE1A45F-0E9F-463F-8ED1-538290CA1F6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423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47CA58D8-FF85-48BF-89B9-A7AF08F788C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7938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487E9F93-A8E5-4579-969B-6CA0B57FCD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5918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AA809E69-345E-4BE1-900F-787734F955B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598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ABEF107C-F523-4CB8-9CDA-7AF3077B499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7068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8034EF46-BB8F-43DE-A11C-D666791AD87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6774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13C3E5C7-CDA5-4345-9585-89325588838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2328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/>
              <a:pPr>
                <a:defRPr/>
              </a:pPr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B2F6F84C-DBA6-4E4C-8848-6F583E8F358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952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D969A45F-2180-43DD-9439-70B2A5D5100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0309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pPr>
              <a:defRPr/>
            </a:pPr>
            <a:fld id="{C5B5A232-7A82-4F11-8E35-5DFF31E7388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028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/>
              <a:pPr>
                <a:defRPr/>
              </a:pPr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/>
              <a:pPr>
                <a:defRPr/>
              </a:pPr>
              <a:t>9/3/2024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/>
              <a:pPr>
                <a:defRPr/>
              </a:pPr>
              <a:t>9/3/2024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/>
              <a:pPr>
                <a:defRPr/>
              </a:pPr>
              <a:t>9/3/2024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9/3/2024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/>
              <a:pPr>
                <a:defRPr/>
              </a:pPr>
              <a:t>9/3/2024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/>
              <a:pPr>
                <a:defRPr/>
              </a:pPr>
              <a:t>9/3/2024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/>
              <a:pPr>
                <a:defRPr/>
              </a:pPr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5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ABF1F4F-4701-4EE3-B4F0-9965CE4BDF6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247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electronics.howstuffworks.com/digital-camera.htm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xis.com/products/video/camera/progressive_scan.htm" TargetMode="Externa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xis.com/products/video/camera/progressive_scan.htm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xis.com/products/video/camera/progressive_scan.htm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_W-IXqoxH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amma_correction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hyperlink" Target="https://youtu.be/3BJU2drrtCM" TargetMode="External"/><Relationship Id="rId4" Type="http://schemas.openxmlformats.org/officeDocument/2006/relationships/hyperlink" Target="https://youtu.be/Fmg9ZOHESgQ?t=21s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en.wikipedia.org/wiki/Impossible_colors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1.jpeg"/><Relationship Id="rId4" Type="http://schemas.openxmlformats.org/officeDocument/2006/relationships/image" Target="../media/image8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Recap of Filtering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1752600" y="990600"/>
            <a:ext cx="5715000" cy="5638800"/>
          </a:xfrm>
        </p:spPr>
        <p:txBody>
          <a:bodyPr>
            <a:normAutofit lnSpcReduction="10000"/>
          </a:bodyPr>
          <a:lstStyle/>
          <a:p>
            <a:endParaRPr lang="en-US" altLang="en-US" sz="2800" dirty="0"/>
          </a:p>
          <a:p>
            <a:r>
              <a:rPr lang="en-US" altLang="en-US" sz="2800" dirty="0"/>
              <a:t>Linear filtering is dot product at each position</a:t>
            </a:r>
          </a:p>
          <a:p>
            <a:pPr lvl="1"/>
            <a:r>
              <a:rPr lang="en-US" altLang="en-US" sz="2400" dirty="0"/>
              <a:t>Not a matrix multiplication</a:t>
            </a:r>
          </a:p>
          <a:p>
            <a:pPr lvl="1"/>
            <a:r>
              <a:rPr lang="en-US" altLang="en-US" sz="2400" dirty="0"/>
              <a:t>Can smooth, sharpen, translate (among many other uses)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1200" dirty="0"/>
          </a:p>
          <a:p>
            <a:pPr>
              <a:buFont typeface="Arial" panose="020B0604020202020204" pitchFamily="34" charset="0"/>
              <a:buNone/>
            </a:pPr>
            <a:endParaRPr lang="en-US" altLang="en-US" sz="1200" dirty="0"/>
          </a:p>
          <a:p>
            <a:r>
              <a:rPr lang="en-US" altLang="en-US" sz="2800" dirty="0"/>
              <a:t>We can use the Fourier transform to represent images in the frequency domain. </a:t>
            </a:r>
          </a:p>
          <a:p>
            <a:pPr lvl="1"/>
            <a:r>
              <a:rPr lang="en-US" altLang="en-US" sz="2400" dirty="0"/>
              <a:t>Filtering in the spatial domain is multiplication in the frequency domain.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800" dirty="0"/>
          </a:p>
          <a:p>
            <a:pPr>
              <a:buFont typeface="Arial" panose="020B0604020202020204" pitchFamily="34" charset="0"/>
              <a:buNone/>
            </a:pPr>
            <a:endParaRPr lang="en-US" altLang="en-US" sz="2800" dirty="0"/>
          </a:p>
        </p:txBody>
      </p:sp>
      <p:pic>
        <p:nvPicPr>
          <p:cNvPr id="23556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7526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7" name="Group 4"/>
          <p:cNvGrpSpPr>
            <a:grpSpLocks noChangeAspect="1"/>
          </p:cNvGrpSpPr>
          <p:nvPr/>
        </p:nvGrpSpPr>
        <p:grpSpPr bwMode="auto">
          <a:xfrm>
            <a:off x="8991600" y="1890714"/>
            <a:ext cx="1143000" cy="973137"/>
            <a:chOff x="3799" y="2064"/>
            <a:chExt cx="1433" cy="1136"/>
          </a:xfrm>
        </p:grpSpPr>
        <p:grpSp>
          <p:nvGrpSpPr>
            <p:cNvPr id="23559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23561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62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63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64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65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66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67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68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69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3570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eaLnBrk="0" hangingPunct="0"/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71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eaLnBrk="0" hangingPunct="0"/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72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eaLnBrk="0" hangingPunct="0"/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73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eaLnBrk="0" hangingPunct="0"/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74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eaLnBrk="0" hangingPunct="0"/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75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eaLnBrk="0" hangingPunct="0"/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76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eaLnBrk="0" hangingPunct="0"/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77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eaLnBrk="0" hangingPunct="0"/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560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7">
            <a:extLst>
              <a:ext uri="{FF2B5EF4-FFF2-40B4-BE49-F238E27FC236}">
                <a16:creationId xmlns:a16="http://schemas.microsoft.com/office/drawing/2014/main" id="{8BBFA0D8-C9AE-4989-B0D1-B3855E80E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6476" r="9428" b="11046"/>
          <a:stretch>
            <a:fillRect/>
          </a:stretch>
        </p:blipFill>
        <p:spPr bwMode="auto">
          <a:xfrm>
            <a:off x="9740155" y="4150659"/>
            <a:ext cx="1842245" cy="145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2804EE86-FA27-483D-82D1-03E15B2AE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9" y="4158346"/>
            <a:ext cx="1896475" cy="143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16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7" name="TextBox 23"/>
          <p:cNvSpPr txBox="1">
            <a:spLocks noChangeArrowheads="1"/>
          </p:cNvSpPr>
          <p:nvPr/>
        </p:nvSpPr>
        <p:spPr bwMode="auto">
          <a:xfrm>
            <a:off x="8704263" y="2563813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968" name="TextBox 25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rot="5400000">
            <a:off x="7184232" y="4653757"/>
            <a:ext cx="595313" cy="47625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0800000" flipV="1">
            <a:off x="7731125" y="4503738"/>
            <a:ext cx="228600" cy="762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576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1" name="TextBox 23"/>
          <p:cNvSpPr txBox="1">
            <a:spLocks noChangeArrowheads="1"/>
          </p:cNvSpPr>
          <p:nvPr/>
        </p:nvSpPr>
        <p:spPr bwMode="auto">
          <a:xfrm>
            <a:off x="8704264" y="2563814"/>
            <a:ext cx="384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r>
              <a:rPr lang="en-US" altLang="en-US" sz="1800" baseline="-2500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992" name="TextBox 25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7327107" y="3813970"/>
            <a:ext cx="714375" cy="595312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7029450" y="4111625"/>
            <a:ext cx="952500" cy="357188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8101013" y="4111625"/>
            <a:ext cx="952500" cy="357188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6" name="TextBox 38"/>
          <p:cNvSpPr txBox="1">
            <a:spLocks noChangeArrowheads="1"/>
          </p:cNvSpPr>
          <p:nvPr/>
        </p:nvSpPr>
        <p:spPr bwMode="auto">
          <a:xfrm>
            <a:off x="7162801" y="3352800"/>
            <a:ext cx="385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r>
              <a:rPr lang="en-US" altLang="en-US" sz="1800" baseline="-2500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296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5" name="TextBox 23"/>
          <p:cNvSpPr txBox="1">
            <a:spLocks noChangeArrowheads="1"/>
          </p:cNvSpPr>
          <p:nvPr/>
        </p:nvSpPr>
        <p:spPr bwMode="auto">
          <a:xfrm>
            <a:off x="8704263" y="2563813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3016" name="TextBox 25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7241382" y="3909220"/>
            <a:ext cx="714375" cy="59531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6477000" y="4191000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8153400" y="4191000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827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9" name="TextBox 23"/>
          <p:cNvSpPr txBox="1">
            <a:spLocks noChangeArrowheads="1"/>
          </p:cNvSpPr>
          <p:nvPr/>
        </p:nvSpPr>
        <p:spPr bwMode="auto">
          <a:xfrm>
            <a:off x="8785226" y="2563814"/>
            <a:ext cx="511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t=1</a:t>
            </a:r>
          </a:p>
        </p:txBody>
      </p:sp>
      <p:sp>
        <p:nvSpPr>
          <p:cNvPr id="44040" name="TextBox 25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7284245" y="3848895"/>
            <a:ext cx="714375" cy="5953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6986588" y="4146550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932738" y="4146550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44" name="TextBox 38"/>
          <p:cNvSpPr txBox="1">
            <a:spLocks noChangeArrowheads="1"/>
          </p:cNvSpPr>
          <p:nvPr/>
        </p:nvSpPr>
        <p:spPr bwMode="auto">
          <a:xfrm>
            <a:off x="7391401" y="3429000"/>
            <a:ext cx="511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t=n</a:t>
            </a:r>
          </a:p>
        </p:txBody>
      </p:sp>
    </p:spTree>
    <p:extLst>
      <p:ext uri="{BB962C8B-B14F-4D97-AF65-F5344CB8AC3E}">
        <p14:creationId xmlns:p14="http://schemas.microsoft.com/office/powerpoint/2010/main" val="720673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 err="1"/>
              <a:t>Interreflection</a:t>
            </a:r>
            <a:endParaRPr lang="en-US" b="1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3" name="TextBox 23"/>
          <p:cNvSpPr txBox="1">
            <a:spLocks noChangeArrowheads="1"/>
          </p:cNvSpPr>
          <p:nvPr/>
        </p:nvSpPr>
        <p:spPr bwMode="auto">
          <a:xfrm>
            <a:off x="8704263" y="2563813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064" name="TextBox 25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7274720" y="3831432"/>
            <a:ext cx="714375" cy="5953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477000" y="3733800"/>
            <a:ext cx="16002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5400000">
            <a:off x="6727032" y="3899694"/>
            <a:ext cx="727075" cy="46513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16200000" flipV="1">
            <a:off x="6447631" y="4067969"/>
            <a:ext cx="439738" cy="38100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9" name="TextBox 47"/>
          <p:cNvSpPr txBox="1">
            <a:spLocks noChangeArrowheads="1"/>
          </p:cNvSpPr>
          <p:nvPr/>
        </p:nvSpPr>
        <p:spPr bwMode="auto">
          <a:xfrm>
            <a:off x="6477000" y="5029200"/>
            <a:ext cx="2787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(Specular Interreflection)</a:t>
            </a:r>
          </a:p>
        </p:txBody>
      </p:sp>
    </p:spTree>
    <p:extLst>
      <p:ext uri="{BB962C8B-B14F-4D97-AF65-F5344CB8AC3E}">
        <p14:creationId xmlns:p14="http://schemas.microsoft.com/office/powerpoint/2010/main" val="2649885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Lambertian Reflectance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In computer vision, the complexity of light transport is mostly ignored.</a:t>
            </a:r>
          </a:p>
          <a:p>
            <a:r>
              <a:rPr lang="en-US" altLang="en-US" dirty="0"/>
              <a:t>Surfaces are often assumed to be ideal diffuse reflectors with no dependence on viewing direction.</a:t>
            </a:r>
          </a:p>
        </p:txBody>
      </p:sp>
      <p:pic>
        <p:nvPicPr>
          <p:cNvPr id="3" name="Picture 2" descr="A diagram of a light&#10;&#10;Description automatically generated">
            <a:extLst>
              <a:ext uri="{FF2B5EF4-FFF2-40B4-BE49-F238E27FC236}">
                <a16:creationId xmlns:a16="http://schemas.microsoft.com/office/drawing/2014/main" id="{8F778D96-F3A7-E8DD-8D75-364E276A8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231421"/>
            <a:ext cx="4035768" cy="31644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8E2929-E89B-65DA-2A22-EAD5743F95E7}"/>
              </a:ext>
            </a:extLst>
          </p:cNvPr>
          <p:cNvSpPr txBox="1"/>
          <p:nvPr/>
        </p:nvSpPr>
        <p:spPr>
          <a:xfrm>
            <a:off x="6705600" y="64008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https://en.wikipedia.org/wiki/Lambertian_reflectance</a:t>
            </a:r>
          </a:p>
        </p:txBody>
      </p:sp>
    </p:spTree>
    <p:extLst>
      <p:ext uri="{BB962C8B-B14F-4D97-AF65-F5344CB8AC3E}">
        <p14:creationId xmlns:p14="http://schemas.microsoft.com/office/powerpoint/2010/main" val="2234461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Digital camera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3810000"/>
            <a:ext cx="8001000" cy="19050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en-US"/>
              <a:t>A digital camera replaces film with a sensor array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Each cell in the array is light-sensitive diode that converts photons to electrons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Two common types</a:t>
            </a:r>
          </a:p>
          <a:p>
            <a:pPr lvl="2">
              <a:lnSpc>
                <a:spcPct val="90000"/>
              </a:lnSpc>
            </a:pPr>
            <a:r>
              <a:rPr lang="en-US" altLang="en-US" sz="1600"/>
              <a:t>Charge Coupled Device (CCD)</a:t>
            </a:r>
            <a:r>
              <a:rPr lang="en-US" altLang="en-US"/>
              <a:t> </a:t>
            </a:r>
          </a:p>
          <a:p>
            <a:pPr lvl="2">
              <a:lnSpc>
                <a:spcPct val="90000"/>
              </a:lnSpc>
            </a:pPr>
            <a:r>
              <a:rPr lang="en-US" altLang="en-US" sz="1600"/>
              <a:t>CMOS</a:t>
            </a:r>
          </a:p>
          <a:p>
            <a:pPr lvl="1">
              <a:lnSpc>
                <a:spcPct val="90000"/>
              </a:lnSpc>
            </a:pPr>
            <a:r>
              <a:rPr lang="en-US" altLang="en-US" sz="1600">
                <a:hlinkClick r:id="rId2"/>
              </a:rPr>
              <a:t>http://electronics.howstuffworks.com/digital-camera.htm</a:t>
            </a:r>
            <a:r>
              <a:rPr lang="en-US" altLang="en-US" sz="1600"/>
              <a:t> </a:t>
            </a:r>
          </a:p>
          <a:p>
            <a:pPr lvl="2">
              <a:lnSpc>
                <a:spcPct val="90000"/>
              </a:lnSpc>
            </a:pPr>
            <a:endParaRPr lang="en-US" altLang="en-US" sz="1600"/>
          </a:p>
        </p:txBody>
      </p:sp>
      <p:pic>
        <p:nvPicPr>
          <p:cNvPr id="47108" name="Picture 4" descr="PowerShot SD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933450"/>
            <a:ext cx="6697663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983511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1295400"/>
            <a:ext cx="51974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Sensor Array</a:t>
            </a:r>
          </a:p>
        </p:txBody>
      </p:sp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066800"/>
            <a:ext cx="19097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8229601" y="3087688"/>
            <a:ext cx="2098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CMOS sensor</a:t>
            </a:r>
          </a:p>
        </p:txBody>
      </p:sp>
    </p:spTree>
    <p:extLst>
      <p:ext uri="{BB962C8B-B14F-4D97-AF65-F5344CB8AC3E}">
        <p14:creationId xmlns:p14="http://schemas.microsoft.com/office/powerpoint/2010/main" val="538628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90600"/>
            <a:ext cx="503555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Sampling and Quantization</a:t>
            </a:r>
          </a:p>
        </p:txBody>
      </p:sp>
    </p:spTree>
    <p:extLst>
      <p:ext uri="{BB962C8B-B14F-4D97-AF65-F5344CB8AC3E}">
        <p14:creationId xmlns:p14="http://schemas.microsoft.com/office/powerpoint/2010/main" val="333057049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Interlace vs. progressive scan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353284" name="Picture 4" descr="dvd-benchmark-part-5-tomato-featheri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048001"/>
            <a:ext cx="24384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interlac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6" y="1371600"/>
            <a:ext cx="58070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3286" name="Picture 6" descr="progressi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873626"/>
            <a:ext cx="142875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3505201" y="6583364"/>
            <a:ext cx="46894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  <a:hlinkClick r:id="rId5"/>
              </a:rPr>
              <a:t>http://www.axis.com/products/video/camera/progressive_scan.htm</a:t>
            </a:r>
            <a:r>
              <a:rPr lang="en-US" altLang="en-US" sz="120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79798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lecture</a:t>
            </a:r>
          </a:p>
        </p:txBody>
      </p:sp>
      <p:sp>
        <p:nvSpPr>
          <p:cNvPr id="3" name="Content Placeholder 16"/>
          <p:cNvSpPr txBox="1">
            <a:spLocks/>
          </p:cNvSpPr>
          <p:nvPr/>
        </p:nvSpPr>
        <p:spPr>
          <a:xfrm>
            <a:off x="1981200" y="990601"/>
            <a:ext cx="8229600" cy="51355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Image Formation</a:t>
            </a:r>
          </a:p>
          <a:p>
            <a:pPr>
              <a:defRPr/>
            </a:pPr>
            <a:r>
              <a:rPr lang="en-US" dirty="0"/>
              <a:t>Biological Vision</a:t>
            </a:r>
          </a:p>
          <a:p>
            <a:pPr>
              <a:defRPr/>
            </a:pPr>
            <a:r>
              <a:rPr lang="en-US" dirty="0"/>
              <a:t>Light and Color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443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Progressive scan or Global shutter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51204" name="Picture 4" descr="prog-sc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988" y="1068388"/>
            <a:ext cx="7313612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3505201" y="6583364"/>
            <a:ext cx="46894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  <a:hlinkClick r:id="rId3"/>
              </a:rPr>
              <a:t>http://www.axis.com/products/video/camera/progressive_scan.htm</a:t>
            </a:r>
            <a:r>
              <a:rPr lang="en-US" altLang="en-US" sz="120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120125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Interlaced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52228" name="Picture 4" descr="interlac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8" y="1008063"/>
            <a:ext cx="7085012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3505201" y="6583364"/>
            <a:ext cx="46894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  <a:hlinkClick r:id="rId3"/>
              </a:rPr>
              <a:t>http://www.axis.com/products/video/camera/progressive_scan.htm</a:t>
            </a:r>
            <a:r>
              <a:rPr lang="en-US" altLang="en-US" sz="120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82585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Rolling Shutter</a:t>
            </a:r>
          </a:p>
        </p:txBody>
      </p:sp>
      <p:pic>
        <p:nvPicPr>
          <p:cNvPr id="53251" name="Picture 2" descr="C:\Documents and Settings\James\Desktop\cs 129 comp_photo\hays_slides_2012\3\Turboprop_Rolling_Shut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1219200"/>
            <a:ext cx="3533775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3" descr="C:\Documents and Settings\James\Desktop\cs 129 comp_photo\hays_slides_2012\3\CMOS_rolling_shutter_distor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95489"/>
            <a:ext cx="4211638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046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Eye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4648200"/>
            <a:ext cx="7772400" cy="152400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/>
              <a:t>The human eye is a camera!</a:t>
            </a:r>
          </a:p>
          <a:p>
            <a:pPr lvl="1"/>
            <a:r>
              <a:rPr lang="en-US" altLang="en-US" b="1"/>
              <a:t>Iris</a:t>
            </a:r>
            <a:r>
              <a:rPr lang="en-US" altLang="en-US"/>
              <a:t> - </a:t>
            </a:r>
            <a:r>
              <a:rPr lang="en-US" altLang="en-US" sz="1800"/>
              <a:t>colored annulus with radial muscles</a:t>
            </a:r>
          </a:p>
          <a:p>
            <a:pPr lvl="1"/>
            <a:r>
              <a:rPr lang="en-US" altLang="en-US" b="1"/>
              <a:t>Pupil</a:t>
            </a:r>
            <a:r>
              <a:rPr lang="en-US" altLang="en-US"/>
              <a:t> - </a:t>
            </a:r>
            <a:r>
              <a:rPr lang="en-US" altLang="en-US" sz="1800"/>
              <a:t>the hole (aperture) whose size is controlled by the iris</a:t>
            </a:r>
          </a:p>
          <a:p>
            <a:pPr lvl="1"/>
            <a:r>
              <a:rPr lang="en-US" altLang="en-US" sz="1800"/>
              <a:t>What’s the “film”?</a:t>
            </a:r>
          </a:p>
        </p:txBody>
      </p:sp>
      <p:pic>
        <p:nvPicPr>
          <p:cNvPr id="55300" name="Picture 4" descr="humaney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8" y="1066800"/>
            <a:ext cx="5484812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2209800" y="6096000"/>
            <a:ext cx="777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/>
            <a:r>
              <a:rPr lang="en-US" altLang="en-US" sz="1600">
                <a:solidFill>
                  <a:prstClr val="black"/>
                </a:solidFill>
              </a:rPr>
              <a:t>photoreceptor cells (rods and cones) in the </a:t>
            </a:r>
            <a:r>
              <a:rPr lang="en-US" altLang="en-US" sz="1600" b="1">
                <a:solidFill>
                  <a:prstClr val="black"/>
                </a:solidFill>
              </a:rPr>
              <a:t>retina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42799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1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8763000" cy="1066800"/>
          </a:xfrm>
        </p:spPr>
        <p:txBody>
          <a:bodyPr/>
          <a:lstStyle/>
          <a:p>
            <a:r>
              <a:rPr lang="en-US" dirty="0"/>
              <a:t>Aside: why do we care about human vision in this class?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981200" y="1371601"/>
            <a:ext cx="8229600" cy="47545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dirty="0">
                <a:solidFill>
                  <a:prstClr val="black"/>
                </a:solidFill>
              </a:rPr>
              <a:t>We don’t, necessarily.</a:t>
            </a:r>
          </a:p>
          <a:p>
            <a:pPr lvl="1" eaLnBrk="1" hangingPunct="1"/>
            <a:endParaRPr lang="en-US" dirty="0">
              <a:solidFill>
                <a:prstClr val="black"/>
              </a:solidFill>
            </a:endParaRPr>
          </a:p>
          <a:p>
            <a:pPr lvl="1" eaLnBrk="1" hangingPunct="1"/>
            <a:endParaRPr lang="en-US" dirty="0">
              <a:solidFill>
                <a:prstClr val="black"/>
              </a:solidFill>
            </a:endParaRPr>
          </a:p>
          <a:p>
            <a:pPr eaLnBrk="1" hangingPunct="1"/>
            <a:endParaRPr lang="en-US" dirty="0">
              <a:solidFill>
                <a:prstClr val="black"/>
              </a:solidFill>
            </a:endParaRPr>
          </a:p>
          <a:p>
            <a:pPr eaLnBrk="1" hangingPunct="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47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Ornithopters</a:t>
            </a:r>
            <a:endParaRPr lang="en-US" dirty="0"/>
          </a:p>
        </p:txBody>
      </p:sp>
      <p:pic>
        <p:nvPicPr>
          <p:cNvPr id="128004" name="Picture 4" descr="https://upload.wikimedia.org/wikipedia/commons/0/0e/Edward_Frost_ornithop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390775"/>
            <a:ext cx="3238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6" name="Picture 6" descr="https://upload.wikimedia.org/wikipedia/commons/5/50/Leonardo_da_Vinci_helicopter_and_lifting_w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8"/>
          <a:stretch/>
        </p:blipFill>
        <p:spPr bwMode="auto">
          <a:xfrm>
            <a:off x="2133600" y="2667001"/>
            <a:ext cx="346710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705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914400"/>
          </a:xfrm>
        </p:spPr>
        <p:txBody>
          <a:bodyPr/>
          <a:lstStyle/>
          <a:p>
            <a:r>
              <a:rPr lang="en-US" dirty="0"/>
              <a:t>Why do we care about human vision?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981200" y="1371601"/>
            <a:ext cx="8229600" cy="47545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dirty="0">
                <a:solidFill>
                  <a:prstClr val="black"/>
                </a:solidFill>
              </a:rPr>
              <a:t>We don’t, necessarily.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</a:rPr>
              <a:t>But cameras necessarily imitate the frequency response of the human eye, so we should know that much.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</a:rPr>
              <a:t>Also, computer vision probably wouldn’t get as much scrutiny if biological vision (especially human vision) hadn’t proved that it was possible to make important judgements from 2d images.</a:t>
            </a:r>
          </a:p>
          <a:p>
            <a:pPr lvl="1" eaLnBrk="1" hangingPunct="1"/>
            <a:endParaRPr lang="en-US" dirty="0">
              <a:solidFill>
                <a:prstClr val="black"/>
              </a:solidFill>
            </a:endParaRPr>
          </a:p>
          <a:p>
            <a:pPr lvl="1" eaLnBrk="1" hangingPunct="1"/>
            <a:endParaRPr lang="en-US" dirty="0">
              <a:solidFill>
                <a:prstClr val="black"/>
              </a:solidFill>
            </a:endParaRPr>
          </a:p>
          <a:p>
            <a:pPr eaLnBrk="1" hangingPunct="1"/>
            <a:endParaRPr lang="en-US" dirty="0">
              <a:solidFill>
                <a:prstClr val="black"/>
              </a:solidFill>
            </a:endParaRPr>
          </a:p>
          <a:p>
            <a:pPr eaLnBrk="1" hangingPunct="1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08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534400" cy="914400"/>
          </a:xfrm>
        </p:spPr>
        <p:txBody>
          <a:bodyPr/>
          <a:lstStyle/>
          <a:p>
            <a:r>
              <a:rPr lang="en-US" dirty="0"/>
              <a:t>Does computer vision “understand” images?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981200" y="1371601"/>
            <a:ext cx="8229600" cy="47545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prstClr val="black"/>
                </a:solidFill>
              </a:rPr>
              <a:t>"Can machines fly?" The answer is yes, because airplanes fly.</a:t>
            </a:r>
          </a:p>
          <a:p>
            <a:pPr marL="0" indent="0">
              <a:buNone/>
            </a:pPr>
            <a:endParaRPr lang="en-US" sz="32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prstClr val="black"/>
                </a:solidFill>
              </a:rPr>
              <a:t>"Can machines swim?" The answer is no, because submarines don't swim.</a:t>
            </a:r>
          </a:p>
          <a:p>
            <a:pPr marL="0" indent="0">
              <a:buNone/>
            </a:pPr>
            <a:endParaRPr lang="en-US" sz="32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prstClr val="black"/>
                </a:solidFill>
              </a:rPr>
              <a:t>"Can machines think?" Is this question like the first, or like the second?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63000" y="65152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prstClr val="black"/>
                </a:solidFill>
              </a:rPr>
              <a:t>Source: </a:t>
            </a:r>
            <a:r>
              <a:rPr lang="en-US" sz="1400" dirty="0" err="1">
                <a:solidFill>
                  <a:prstClr val="black"/>
                </a:solidFill>
              </a:rPr>
              <a:t>Norvig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38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Retina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14400"/>
            <a:ext cx="6705600" cy="50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734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Retina up-close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" b="15567"/>
          <a:stretch>
            <a:fillRect/>
          </a:stretch>
        </p:blipFill>
        <p:spPr bwMode="auto">
          <a:xfrm>
            <a:off x="2895600" y="1066800"/>
            <a:ext cx="6172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562601" y="5181600"/>
            <a:ext cx="957263" cy="914400"/>
            <a:chOff x="2544" y="3264"/>
            <a:chExt cx="603" cy="576"/>
          </a:xfrm>
        </p:grpSpPr>
        <p:sp>
          <p:nvSpPr>
            <p:cNvPr id="57349" name="Text Box 4"/>
            <p:cNvSpPr txBox="1">
              <a:spLocks noChangeArrowheads="1"/>
            </p:cNvSpPr>
            <p:nvPr/>
          </p:nvSpPr>
          <p:spPr bwMode="auto">
            <a:xfrm>
              <a:off x="2544" y="3513"/>
              <a:ext cx="6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Light</a:t>
              </a:r>
            </a:p>
          </p:txBody>
        </p:sp>
        <p:sp>
          <p:nvSpPr>
            <p:cNvPr id="57350" name="Line 5"/>
            <p:cNvSpPr>
              <a:spLocks noChangeShapeType="1"/>
            </p:cNvSpPr>
            <p:nvPr/>
          </p:nvSpPr>
          <p:spPr bwMode="auto">
            <a:xfrm flipV="1">
              <a:off x="2784" y="326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7351" name="Line 6"/>
            <p:cNvSpPr>
              <a:spLocks noChangeShapeType="1"/>
            </p:cNvSpPr>
            <p:nvPr/>
          </p:nvSpPr>
          <p:spPr bwMode="auto">
            <a:xfrm flipV="1">
              <a:off x="2880" y="326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7352" name="Line 7"/>
            <p:cNvSpPr>
              <a:spLocks noChangeShapeType="1"/>
            </p:cNvSpPr>
            <p:nvPr/>
          </p:nvSpPr>
          <p:spPr bwMode="auto">
            <a:xfrm flipV="1">
              <a:off x="2976" y="326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99167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762000" y="-314326"/>
            <a:ext cx="10363200" cy="838200"/>
          </a:xfrm>
        </p:spPr>
        <p:txBody>
          <a:bodyPr/>
          <a:lstStyle/>
          <a:p>
            <a:endParaRPr lang="en-US" altLang="en-US" dirty="0"/>
          </a:p>
        </p:txBody>
      </p:sp>
      <p:pic>
        <p:nvPicPr>
          <p:cNvPr id="28675" name="Picture 2" descr="C:\comp_photo\feifei_slides\feifei_slid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8534400" y="6477001"/>
            <a:ext cx="1905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en-US" sz="1200">
                <a:solidFill>
                  <a:srgbClr val="000000"/>
                </a:solidFill>
                <a:latin typeface="Gill Sans" charset="0"/>
              </a:rPr>
              <a:t>Slide credit Fei Fei Li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BE7231-7D14-4167-95A8-05C427734CC7}"/>
              </a:ext>
            </a:extLst>
          </p:cNvPr>
          <p:cNvSpPr/>
          <p:nvPr/>
        </p:nvSpPr>
        <p:spPr bwMode="auto">
          <a:xfrm>
            <a:off x="5562600" y="4724400"/>
            <a:ext cx="44958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7210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458200" cy="838200"/>
          </a:xfrm>
        </p:spPr>
        <p:txBody>
          <a:bodyPr/>
          <a:lstStyle/>
          <a:p>
            <a:r>
              <a:rPr lang="en-US" altLang="en-US" dirty="0"/>
              <a:t>What humans don’t have: </a:t>
            </a:r>
            <a:r>
              <a:rPr lang="en-US" altLang="en-US" dirty="0" err="1"/>
              <a:t>tapetum</a:t>
            </a:r>
            <a:r>
              <a:rPr lang="en-US" altLang="en-US" dirty="0"/>
              <a:t> </a:t>
            </a:r>
            <a:r>
              <a:rPr lang="en-US" altLang="en-US" dirty="0" err="1"/>
              <a:t>lucidum</a:t>
            </a:r>
            <a:r>
              <a:rPr lang="en-US" altLang="en-US" dirty="0"/>
              <a:t> </a:t>
            </a:r>
          </a:p>
        </p:txBody>
      </p:sp>
      <p:pic>
        <p:nvPicPr>
          <p:cNvPr id="59395" name="Picture 2" descr="C:\Documents and Settings\James\Desktop\comp_photo\hays_slides_2011\3\Lepilemur_randrianasoli_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942798"/>
            <a:ext cx="2667000" cy="349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3" descr="C:\Documents and Settings\James\Desktop\comp_photo\hays_slides_2011\3\Animaleyeslightu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912468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4" descr="C:\Documents and Settings\James\Desktop\comp_photo\hays_slides_2011\3\Aye-aye_(Daubentonia_madagascariensis)_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60463"/>
            <a:ext cx="353695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4" t="28555" r="8606" b="40486"/>
          <a:stretch/>
        </p:blipFill>
        <p:spPr>
          <a:xfrm>
            <a:off x="2209800" y="4800600"/>
            <a:ext cx="3352800" cy="99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57912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Human eyes can reflect a tiny bit and blood in the retina makes this reflection red.</a:t>
            </a:r>
          </a:p>
        </p:txBody>
      </p:sp>
    </p:spTree>
    <p:extLst>
      <p:ext uri="{BB962C8B-B14F-4D97-AF65-F5344CB8AC3E}">
        <p14:creationId xmlns:p14="http://schemas.microsoft.com/office/powerpoint/2010/main" val="128049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524000"/>
          </a:xfrm>
        </p:spPr>
        <p:txBody>
          <a:bodyPr/>
          <a:lstStyle/>
          <a:p>
            <a:r>
              <a:rPr lang="en-US" dirty="0"/>
              <a:t>Wait, the blood vessels are in front of the photoreceptors??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4600" y="6248401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hlinkClick r:id="rId3"/>
              </a:rPr>
              <a:t>https://www.youtube.com/watch?v=L_W-IXqoxHA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882" y="1752600"/>
            <a:ext cx="4968236" cy="412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599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733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8534401" y="63849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2286001" y="1143000"/>
            <a:ext cx="312938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srgbClr val="FF0000"/>
                </a:solidFill>
                <a:latin typeface="Helvetica" panose="020B0604020202020204" pitchFamily="34" charset="0"/>
              </a:rPr>
              <a:t>C</a:t>
            </a:r>
            <a:r>
              <a:rPr lang="en-US" altLang="en-US" sz="2400" b="1">
                <a:solidFill>
                  <a:srgbClr val="00FF00"/>
                </a:solidFill>
                <a:latin typeface="Helvetica" panose="020B0604020202020204" pitchFamily="34" charset="0"/>
              </a:rPr>
              <a:t>on</a:t>
            </a:r>
            <a:r>
              <a:rPr lang="en-US" altLang="en-US" sz="2400" b="1">
                <a:solidFill>
                  <a:srgbClr val="800080"/>
                </a:solidFill>
                <a:latin typeface="Helvetica" panose="020B0604020202020204" pitchFamily="34" charset="0"/>
              </a:rPr>
              <a:t>es</a:t>
            </a:r>
            <a:endParaRPr lang="en-US" altLang="en-US" sz="2400">
              <a:solidFill>
                <a:srgbClr val="800080"/>
              </a:solidFill>
              <a:latin typeface="Helvetica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cone-shaped 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less sensitive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operate in high light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color vision</a:t>
            </a:r>
            <a:endParaRPr lang="en-US" altLang="en-US" sz="2400" b="1">
              <a:solidFill>
                <a:prstClr val="black"/>
              </a:solidFill>
              <a:latin typeface="Helvetica" panose="020B0604020202020204" pitchFamily="34" charset="0"/>
            </a:endParaRP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2057400" y="182564"/>
            <a:ext cx="68595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>
                <a:solidFill>
                  <a:prstClr val="black"/>
                </a:solidFill>
                <a:latin typeface="Helvetica" panose="020B0604020202020204" pitchFamily="34" charset="0"/>
              </a:rPr>
              <a:t>Two types of light-sensitive receptors</a:t>
            </a:r>
          </a:p>
        </p:txBody>
      </p:sp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1143000"/>
            <a:ext cx="166052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2362200" y="3352800"/>
            <a:ext cx="273504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>
                <a:solidFill>
                  <a:prstClr val="black"/>
                </a:solidFill>
                <a:latin typeface="Helvetica" panose="020B0604020202020204" pitchFamily="34" charset="0"/>
              </a:rPr>
              <a:t>Rods</a:t>
            </a: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rod-shaped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highly sensitive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operate at night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  <a:latin typeface="Helvetica" panose="020B0604020202020204" pitchFamily="34" charset="0"/>
              </a:rPr>
              <a:t>   gray-scale vision</a:t>
            </a:r>
          </a:p>
          <a:p>
            <a:pPr>
              <a:spcBef>
                <a:spcPct val="0"/>
              </a:spcBef>
            </a:pPr>
            <a:endParaRPr lang="en-US" altLang="en-US" sz="2400">
              <a:solidFill>
                <a:prstClr val="black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1277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Rod / Cone sensitivity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90600"/>
            <a:ext cx="670560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8363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Gamma Curve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2133600" y="1219200"/>
                <a:ext cx="740042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𝑒𝑛𝑐𝑜𝑑𝑒𝑑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𝑏𝑟𝑖𝑔h𝑡𝑛𝑒𝑠𝑠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𝑚𝑒𝑎𝑠𝑢𝑟𝑒𝑑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𝑏𝑟𝑖𝑔h𝑡𝑛𝑒𝑠𝑠</m:t>
                          </m:r>
                        </m:e>
                        <m:sup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1219200"/>
                <a:ext cx="7400423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3586338" y="6400800"/>
            <a:ext cx="5019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https://en.wikipedia.org/wiki/Gamma_correction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3547813" y="2133600"/>
                <a:ext cx="39932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 smtClean="0"/>
                  <a:t> will typically take values less than 1</a:t>
                </a:r>
                <a:endParaRPr lang="en-US" dirty="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7813" y="2133600"/>
                <a:ext cx="3993209" cy="369332"/>
              </a:xfrm>
              <a:prstGeom prst="rect">
                <a:avLst/>
              </a:prstGeom>
              <a:blipFill>
                <a:blip r:embed="rId4"/>
                <a:stretch>
                  <a:fillRect t="-8197" r="-305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0"/>
            <a:ext cx="13716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38400" y="3866166"/>
            <a:ext cx="632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this class (e.g. for project 1), you are manipulating </a:t>
            </a:r>
            <a:r>
              <a:rPr lang="en-US" i="1" dirty="0" smtClean="0"/>
              <a:t>encoded</a:t>
            </a:r>
            <a:r>
              <a:rPr lang="en-US" dirty="0" smtClean="0"/>
              <a:t> brightness values. A pixel with value of “100” is not necessarily twice as bright as a pixel with value “50”.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90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8534401" y="63849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>
                <a:solidFill>
                  <a:prstClr val="white"/>
                </a:solidFill>
                <a:latin typeface="EngraversGothic BT Regular" charset="0"/>
              </a:rPr>
              <a:t>© Stephen E. Palmer, 2002</a:t>
            </a: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2209801" y="182564"/>
            <a:ext cx="5800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>
                <a:solidFill>
                  <a:prstClr val="black"/>
                </a:solidFill>
                <a:latin typeface="Helvetica" panose="020B0604020202020204" pitchFamily="34" charset="0"/>
              </a:rPr>
              <a:t>Distribution of Rods and Cones</a:t>
            </a: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990600"/>
            <a:ext cx="52959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2209801" y="5715000"/>
            <a:ext cx="8666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Night Sky: why are there more stars off-center?</a:t>
            </a:r>
            <a:br>
              <a:rPr lang="en-US" altLang="en-US" sz="2400">
                <a:solidFill>
                  <a:prstClr val="black"/>
                </a:solidFill>
              </a:rPr>
            </a:br>
            <a:r>
              <a:rPr lang="en-US" altLang="en-US" sz="2400">
                <a:solidFill>
                  <a:prstClr val="black"/>
                </a:solidFill>
              </a:rPr>
              <a:t>Averted vision: http://en.wikipedia.org/wiki/Averted_vision</a:t>
            </a:r>
          </a:p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5074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Eye Movements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2286000" y="990600"/>
            <a:ext cx="7772400" cy="5181600"/>
          </a:xfrm>
        </p:spPr>
        <p:txBody>
          <a:bodyPr/>
          <a:lstStyle/>
          <a:p>
            <a:r>
              <a:rPr lang="en-US" altLang="en-US" dirty="0"/>
              <a:t>Saccades</a:t>
            </a:r>
          </a:p>
          <a:p>
            <a:r>
              <a:rPr lang="en-US" altLang="en-US" dirty="0"/>
              <a:t>	</a:t>
            </a:r>
            <a:r>
              <a:rPr lang="en-US" altLang="en-US" sz="2000" dirty="0"/>
              <a:t>Can be consciously controlled. Related to perceptual attention.</a:t>
            </a:r>
          </a:p>
          <a:p>
            <a:r>
              <a:rPr lang="en-US" altLang="en-US" sz="2000" dirty="0"/>
              <a:t>	200ms to initiation, 20 to 200ms to carry out. Large amplitude.</a:t>
            </a:r>
            <a:endParaRPr lang="en-US" altLang="en-US" dirty="0"/>
          </a:p>
          <a:p>
            <a:r>
              <a:rPr lang="en-US" altLang="en-US" dirty="0" err="1"/>
              <a:t>Microsaccades</a:t>
            </a:r>
            <a:endParaRPr lang="en-US" altLang="en-US" dirty="0"/>
          </a:p>
          <a:p>
            <a:r>
              <a:rPr lang="en-US" altLang="en-US" dirty="0"/>
              <a:t>	</a:t>
            </a:r>
            <a:r>
              <a:rPr lang="en-US" altLang="en-US" sz="2000" dirty="0"/>
              <a:t>Involuntary. Smaller amplitude. Especially evident during prolonged fixation. Function debated.</a:t>
            </a:r>
            <a:endParaRPr lang="en-US" altLang="en-US" dirty="0"/>
          </a:p>
          <a:p>
            <a:r>
              <a:rPr lang="en-US" altLang="en-US" dirty="0"/>
              <a:t>Ocular </a:t>
            </a:r>
            <a:r>
              <a:rPr lang="en-US" altLang="en-US" dirty="0" err="1"/>
              <a:t>microtremor</a:t>
            </a:r>
            <a:r>
              <a:rPr lang="en-US" altLang="en-US" dirty="0"/>
              <a:t> (OMT)</a:t>
            </a:r>
          </a:p>
          <a:p>
            <a:r>
              <a:rPr lang="en-US" altLang="en-US" sz="2000" dirty="0"/>
              <a:t>	Involuntary. high frequency (up to 80Hz), small amplitude.</a:t>
            </a:r>
          </a:p>
          <a:p>
            <a:endParaRPr lang="en-US" altLang="en-US" sz="2000" dirty="0"/>
          </a:p>
          <a:p>
            <a:r>
              <a:rPr lang="en-US" altLang="en-US" sz="2800" dirty="0"/>
              <a:t>Smooth pursuit – tracking an object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8872718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/>
              <a:t>Slow </a:t>
            </a:r>
            <a:r>
              <a:rPr lang="en-US" dirty="0" err="1"/>
              <a:t>mo</a:t>
            </a:r>
            <a:r>
              <a:rPr lang="en-US" dirty="0"/>
              <a:t> guys – Saccades and CRTs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828801"/>
            <a:ext cx="8229600" cy="4297363"/>
          </a:xfrm>
        </p:spPr>
        <p:txBody>
          <a:bodyPr/>
          <a:lstStyle/>
          <a:p>
            <a:r>
              <a:rPr lang="en-US" dirty="0">
                <a:hlinkClick r:id="rId4"/>
              </a:rPr>
              <a:t>https://youtu.be/Fmg9ZOHESgQ?t=21s</a:t>
            </a:r>
            <a:endParaRPr lang="en-US" dirty="0"/>
          </a:p>
          <a:p>
            <a:r>
              <a:rPr lang="en-US" dirty="0">
                <a:hlinkClick r:id="rId5"/>
              </a:rPr>
              <a:t>https://youtu.be/3BJU2drrtCM</a:t>
            </a:r>
            <a:endParaRPr lang="en-US" dirty="0"/>
          </a:p>
          <a:p>
            <a:endParaRPr lang="en-US" dirty="0"/>
          </a:p>
        </p:txBody>
      </p:sp>
      <p:pic>
        <p:nvPicPr>
          <p:cNvPr id="4" name="My_Iris_Wobbles_Eye_In_Slow_Mo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0" y="3048000"/>
            <a:ext cx="6096000" cy="34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3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Electromagnetic Spectrum</a:t>
            </a:r>
          </a:p>
        </p:txBody>
      </p:sp>
      <p:pic>
        <p:nvPicPr>
          <p:cNvPr id="66563" name="Picture 3" descr="spec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 descr="equilumin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14600"/>
            <a:ext cx="5867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7478714" y="6546850"/>
            <a:ext cx="3189287" cy="311150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400">
                <a:solidFill>
                  <a:srgbClr val="4F81BD"/>
                </a:solidFill>
                <a:sym typeface="Symbol" panose="05050102010706020507" pitchFamily="18" charset="2"/>
              </a:rPr>
              <a:t>http://www.yorku.ca/eye/photopik.htm</a:t>
            </a: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2009776" y="5181600"/>
            <a:ext cx="5457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srgbClr val="1F497D"/>
                </a:solidFill>
              </a:rPr>
              <a:t>Human Luminance Sensitivity Function</a:t>
            </a:r>
          </a:p>
        </p:txBody>
      </p:sp>
    </p:spTree>
    <p:extLst>
      <p:ext uri="{BB962C8B-B14F-4D97-AF65-F5344CB8AC3E}">
        <p14:creationId xmlns:p14="http://schemas.microsoft.com/office/powerpoint/2010/main" val="369844361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3" b="17790"/>
          <a:stretch>
            <a:fillRect/>
          </a:stretch>
        </p:blipFill>
        <p:spPr bwMode="auto">
          <a:xfrm>
            <a:off x="2057400" y="1752600"/>
            <a:ext cx="4267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Formation</a:t>
            </a:r>
          </a:p>
        </p:txBody>
      </p:sp>
      <p:pic>
        <p:nvPicPr>
          <p:cNvPr id="34820" name="Picture 5" descr="humaney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 r="17021"/>
          <a:stretch>
            <a:fillRect/>
          </a:stretch>
        </p:blipFill>
        <p:spPr bwMode="auto">
          <a:xfrm>
            <a:off x="7315200" y="4114800"/>
            <a:ext cx="24384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7" b="18367"/>
          <a:stretch>
            <a:fillRect/>
          </a:stretch>
        </p:blipFill>
        <p:spPr bwMode="auto">
          <a:xfrm>
            <a:off x="7696200" y="1371600"/>
            <a:ext cx="17589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 Box 7"/>
          <p:cNvSpPr txBox="1">
            <a:spLocks noChangeArrowheads="1"/>
          </p:cNvSpPr>
          <p:nvPr/>
        </p:nvSpPr>
        <p:spPr bwMode="auto">
          <a:xfrm>
            <a:off x="7467600" y="3429000"/>
            <a:ext cx="2203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Digital Camera</a:t>
            </a:r>
          </a:p>
        </p:txBody>
      </p:sp>
      <p:sp>
        <p:nvSpPr>
          <p:cNvPr id="34823" name="Text Box 8"/>
          <p:cNvSpPr txBox="1">
            <a:spLocks noChangeArrowheads="1"/>
          </p:cNvSpPr>
          <p:nvPr/>
        </p:nvSpPr>
        <p:spPr bwMode="auto">
          <a:xfrm>
            <a:off x="7772401" y="6324600"/>
            <a:ext cx="1319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The Eye</a:t>
            </a:r>
          </a:p>
        </p:txBody>
      </p:sp>
      <p:sp>
        <p:nvSpPr>
          <p:cNvPr id="34824" name="Text Box 9"/>
          <p:cNvSpPr txBox="1">
            <a:spLocks noChangeArrowheads="1"/>
          </p:cNvSpPr>
          <p:nvPr/>
        </p:nvSpPr>
        <p:spPr bwMode="auto">
          <a:xfrm>
            <a:off x="5013326" y="5221288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>
                <a:solidFill>
                  <a:prstClr val="black"/>
                </a:solidFill>
              </a:rPr>
              <a:t>Film</a:t>
            </a:r>
          </a:p>
        </p:txBody>
      </p:sp>
    </p:spTree>
    <p:extLst>
      <p:ext uri="{BB962C8B-B14F-4D97-AF65-F5344CB8AC3E}">
        <p14:creationId xmlns:p14="http://schemas.microsoft.com/office/powerpoint/2010/main" val="10772251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286000"/>
            <a:ext cx="7772400" cy="1143000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1905000" y="1676400"/>
            <a:ext cx="8458200" cy="4800600"/>
          </a:xfrm>
          <a:prstGeom prst="rect">
            <a:avLst/>
          </a:prstGeom>
          <a:gradFill rotWithShape="0">
            <a:gsLst>
              <a:gs pos="0">
                <a:srgbClr val="133825"/>
              </a:gs>
              <a:gs pos="100000">
                <a:srgbClr val="28785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68613" name="Text Box 12"/>
          <p:cNvSpPr txBox="1">
            <a:spLocks noChangeArrowheads="1"/>
          </p:cNvSpPr>
          <p:nvPr/>
        </p:nvSpPr>
        <p:spPr bwMode="auto">
          <a:xfrm>
            <a:off x="3048001" y="1951038"/>
            <a:ext cx="70135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Why do we see light of these wavelengths?</a:t>
            </a:r>
          </a:p>
        </p:txBody>
      </p:sp>
      <p:sp>
        <p:nvSpPr>
          <p:cNvPr id="68614" name="Rectangle 13"/>
          <p:cNvSpPr>
            <a:spLocks noChangeArrowheads="1"/>
          </p:cNvSpPr>
          <p:nvPr/>
        </p:nvSpPr>
        <p:spPr bwMode="auto">
          <a:xfrm>
            <a:off x="8458201" y="61563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+mn-cs"/>
              </a:rPr>
              <a:t>© Stephen E. Palmer, 2002</a:t>
            </a:r>
          </a:p>
        </p:txBody>
      </p:sp>
      <p:pic>
        <p:nvPicPr>
          <p:cNvPr id="68615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2559050"/>
            <a:ext cx="4416425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2447" name="Text Box 15"/>
          <p:cNvSpPr txBox="1">
            <a:spLocks noChangeArrowheads="1"/>
          </p:cNvSpPr>
          <p:nvPr/>
        </p:nvSpPr>
        <p:spPr bwMode="auto">
          <a:xfrm>
            <a:off x="5715001" y="3048000"/>
            <a:ext cx="45005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…because that’s where the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Sun radiates EM energy</a:t>
            </a:r>
          </a:p>
        </p:txBody>
      </p:sp>
      <p:sp>
        <p:nvSpPr>
          <p:cNvPr id="68617" name="Rectangle 16"/>
          <p:cNvSpPr>
            <a:spLocks noChangeArrowheads="1"/>
          </p:cNvSpPr>
          <p:nvPr/>
        </p:nvSpPr>
        <p:spPr bwMode="auto">
          <a:xfrm>
            <a:off x="2209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Visible Light</a:t>
            </a:r>
          </a:p>
        </p:txBody>
      </p:sp>
    </p:spTree>
    <p:extLst>
      <p:ext uri="{BB962C8B-B14F-4D97-AF65-F5344CB8AC3E}">
        <p14:creationId xmlns:p14="http://schemas.microsoft.com/office/powerpoint/2010/main" val="130440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447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4254501" y="182564"/>
            <a:ext cx="4149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The Physics of Light</a:t>
            </a: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2879725" y="1349376"/>
            <a:ext cx="70118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Any patch of light can be completely described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physically by its spectrum: the number of photons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(per time unit) at each wavelength 400 - 700 nm.</a:t>
            </a:r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 flipV="1">
            <a:off x="8555038" y="4267200"/>
            <a:ext cx="0" cy="8382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2" name="Line 6"/>
          <p:cNvSpPr>
            <a:spLocks noChangeShapeType="1"/>
          </p:cNvSpPr>
          <p:nvPr/>
        </p:nvSpPr>
        <p:spPr bwMode="auto">
          <a:xfrm flipV="1">
            <a:off x="8382000" y="4038600"/>
            <a:ext cx="0" cy="1066800"/>
          </a:xfrm>
          <a:prstGeom prst="line">
            <a:avLst/>
          </a:prstGeom>
          <a:noFill/>
          <a:ln w="1016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3" name="Line 7"/>
          <p:cNvSpPr>
            <a:spLocks noChangeShapeType="1"/>
          </p:cNvSpPr>
          <p:nvPr/>
        </p:nvSpPr>
        <p:spPr bwMode="auto">
          <a:xfrm flipV="1">
            <a:off x="8208963" y="3810000"/>
            <a:ext cx="0" cy="1295400"/>
          </a:xfrm>
          <a:prstGeom prst="line">
            <a:avLst/>
          </a:prstGeom>
          <a:noFill/>
          <a:ln w="1016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4" name="Line 8"/>
          <p:cNvSpPr>
            <a:spLocks noChangeShapeType="1"/>
          </p:cNvSpPr>
          <p:nvPr/>
        </p:nvSpPr>
        <p:spPr bwMode="auto">
          <a:xfrm flipV="1">
            <a:off x="8035925" y="3886200"/>
            <a:ext cx="0" cy="1219200"/>
          </a:xfrm>
          <a:prstGeom prst="line">
            <a:avLst/>
          </a:prstGeom>
          <a:noFill/>
          <a:ln w="1016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5" name="Line 9"/>
          <p:cNvSpPr>
            <a:spLocks noChangeShapeType="1"/>
          </p:cNvSpPr>
          <p:nvPr/>
        </p:nvSpPr>
        <p:spPr bwMode="auto">
          <a:xfrm flipH="1" flipV="1">
            <a:off x="7858126" y="4038600"/>
            <a:ext cx="4763" cy="1066800"/>
          </a:xfrm>
          <a:prstGeom prst="line">
            <a:avLst/>
          </a:prstGeom>
          <a:noFill/>
          <a:ln w="1016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6" name="Line 10"/>
          <p:cNvSpPr>
            <a:spLocks noChangeShapeType="1"/>
          </p:cNvSpPr>
          <p:nvPr/>
        </p:nvSpPr>
        <p:spPr bwMode="auto">
          <a:xfrm flipV="1">
            <a:off x="7689850" y="3886200"/>
            <a:ext cx="0" cy="1219200"/>
          </a:xfrm>
          <a:prstGeom prst="line">
            <a:avLst/>
          </a:prstGeom>
          <a:noFill/>
          <a:ln w="1016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7" name="Line 11"/>
          <p:cNvSpPr>
            <a:spLocks noChangeShapeType="1"/>
          </p:cNvSpPr>
          <p:nvPr/>
        </p:nvSpPr>
        <p:spPr bwMode="auto">
          <a:xfrm flipV="1">
            <a:off x="7516813" y="3657600"/>
            <a:ext cx="0" cy="1447800"/>
          </a:xfrm>
          <a:prstGeom prst="line">
            <a:avLst/>
          </a:prstGeom>
          <a:noFill/>
          <a:ln w="1016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8" name="Line 12"/>
          <p:cNvSpPr>
            <a:spLocks noChangeShapeType="1"/>
          </p:cNvSpPr>
          <p:nvPr/>
        </p:nvSpPr>
        <p:spPr bwMode="auto">
          <a:xfrm flipV="1">
            <a:off x="7343775" y="3429000"/>
            <a:ext cx="0" cy="1676400"/>
          </a:xfrm>
          <a:prstGeom prst="line">
            <a:avLst/>
          </a:prstGeom>
          <a:noFill/>
          <a:ln w="101600">
            <a:solidFill>
              <a:srgbClr val="99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9" name="Line 13"/>
          <p:cNvSpPr>
            <a:spLocks noChangeShapeType="1"/>
          </p:cNvSpPr>
          <p:nvPr/>
        </p:nvSpPr>
        <p:spPr bwMode="auto">
          <a:xfrm flipV="1">
            <a:off x="7170738" y="3352800"/>
            <a:ext cx="0" cy="1752600"/>
          </a:xfrm>
          <a:prstGeom prst="line">
            <a:avLst/>
          </a:prstGeom>
          <a:noFill/>
          <a:ln w="1016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0" name="Line 14"/>
          <p:cNvSpPr>
            <a:spLocks noChangeShapeType="1"/>
          </p:cNvSpPr>
          <p:nvPr/>
        </p:nvSpPr>
        <p:spPr bwMode="auto">
          <a:xfrm flipV="1">
            <a:off x="6997700" y="3505200"/>
            <a:ext cx="0" cy="1600200"/>
          </a:xfrm>
          <a:prstGeom prst="line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1" name="Line 15"/>
          <p:cNvSpPr>
            <a:spLocks noChangeShapeType="1"/>
          </p:cNvSpPr>
          <p:nvPr/>
        </p:nvSpPr>
        <p:spPr bwMode="auto">
          <a:xfrm flipV="1">
            <a:off x="6824663" y="3581400"/>
            <a:ext cx="0" cy="1524000"/>
          </a:xfrm>
          <a:prstGeom prst="line">
            <a:avLst/>
          </a:prstGeom>
          <a:noFill/>
          <a:ln w="101600">
            <a:solidFill>
              <a:srgbClr val="33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2" name="Line 16"/>
          <p:cNvSpPr>
            <a:spLocks noChangeShapeType="1"/>
          </p:cNvSpPr>
          <p:nvPr/>
        </p:nvSpPr>
        <p:spPr bwMode="auto">
          <a:xfrm flipV="1">
            <a:off x="6651625" y="3733800"/>
            <a:ext cx="0" cy="1371600"/>
          </a:xfrm>
          <a:prstGeom prst="line">
            <a:avLst/>
          </a:prstGeom>
          <a:noFill/>
          <a:ln w="1016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3" name="Line 17"/>
          <p:cNvSpPr>
            <a:spLocks noChangeShapeType="1"/>
          </p:cNvSpPr>
          <p:nvPr/>
        </p:nvSpPr>
        <p:spPr bwMode="auto">
          <a:xfrm flipV="1">
            <a:off x="6478588" y="3886200"/>
            <a:ext cx="0" cy="1219200"/>
          </a:xfrm>
          <a:prstGeom prst="line">
            <a:avLst/>
          </a:prstGeom>
          <a:noFill/>
          <a:ln w="1016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4" name="Line 18"/>
          <p:cNvSpPr>
            <a:spLocks noChangeShapeType="1"/>
          </p:cNvSpPr>
          <p:nvPr/>
        </p:nvSpPr>
        <p:spPr bwMode="auto">
          <a:xfrm flipV="1">
            <a:off x="6305550" y="4114800"/>
            <a:ext cx="0" cy="990600"/>
          </a:xfrm>
          <a:prstGeom prst="line">
            <a:avLst/>
          </a:prstGeom>
          <a:noFill/>
          <a:ln w="101600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5" name="Line 19"/>
          <p:cNvSpPr>
            <a:spLocks noChangeShapeType="1"/>
          </p:cNvSpPr>
          <p:nvPr/>
        </p:nvSpPr>
        <p:spPr bwMode="auto">
          <a:xfrm flipV="1">
            <a:off x="6132513" y="4343400"/>
            <a:ext cx="0" cy="762000"/>
          </a:xfrm>
          <a:prstGeom prst="line">
            <a:avLst/>
          </a:prstGeom>
          <a:noFill/>
          <a:ln w="1016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6" name="Line 20"/>
          <p:cNvSpPr>
            <a:spLocks noChangeShapeType="1"/>
          </p:cNvSpPr>
          <p:nvPr/>
        </p:nvSpPr>
        <p:spPr bwMode="auto">
          <a:xfrm flipV="1">
            <a:off x="5959475" y="4495800"/>
            <a:ext cx="0" cy="609600"/>
          </a:xfrm>
          <a:prstGeom prst="line">
            <a:avLst/>
          </a:prstGeom>
          <a:noFill/>
          <a:ln w="1016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7" name="Line 21"/>
          <p:cNvSpPr>
            <a:spLocks noChangeShapeType="1"/>
          </p:cNvSpPr>
          <p:nvPr/>
        </p:nvSpPr>
        <p:spPr bwMode="auto">
          <a:xfrm flipV="1">
            <a:off x="5786438" y="4267200"/>
            <a:ext cx="0" cy="838200"/>
          </a:xfrm>
          <a:prstGeom prst="line">
            <a:avLst/>
          </a:prstGeom>
          <a:noFill/>
          <a:ln w="101600">
            <a:solidFill>
              <a:srgbClr val="66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8" name="Line 22"/>
          <p:cNvSpPr>
            <a:spLocks noChangeShapeType="1"/>
          </p:cNvSpPr>
          <p:nvPr/>
        </p:nvSpPr>
        <p:spPr bwMode="auto">
          <a:xfrm flipV="1">
            <a:off x="5613400" y="4114800"/>
            <a:ext cx="0" cy="990600"/>
          </a:xfrm>
          <a:prstGeom prst="line">
            <a:avLst/>
          </a:prstGeom>
          <a:noFill/>
          <a:ln w="101600">
            <a:solidFill>
              <a:srgbClr val="99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0679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8" y="2833688"/>
            <a:ext cx="560705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80" name="Rectangle 24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Arial" panose="020B0604020202020204" pitchFamily="34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37355414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4254501" y="182564"/>
            <a:ext cx="4149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The Physics of Light</a:t>
            </a: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28800"/>
            <a:ext cx="58674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3336926" y="1425575"/>
            <a:ext cx="6437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Some examples of the spectra of light sources</a:t>
            </a: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Arial" panose="020B0604020202020204" pitchFamily="34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22630713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4254501" y="182564"/>
            <a:ext cx="4149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The Physics of Light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2833688" y="1425575"/>
            <a:ext cx="7453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Some examples of the </a:t>
            </a:r>
            <a:r>
              <a:rPr kumimoji="0" lang="en-US" altLang="en-US" sz="2400" b="0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reflectance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 spectra of </a:t>
            </a:r>
            <a:r>
              <a:rPr kumimoji="0" lang="en-US" altLang="en-US" sz="2400" b="0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surfaces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5334001" y="6324600"/>
            <a:ext cx="2506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Wavelength (nm)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 rot="-5400000">
            <a:off x="1150938" y="4186238"/>
            <a:ext cx="3032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% Photons Reflected</a:t>
            </a:r>
          </a:p>
        </p:txBody>
      </p:sp>
      <p:grpSp>
        <p:nvGrpSpPr>
          <p:cNvPr id="72711" name="Group 7"/>
          <p:cNvGrpSpPr>
            <a:grpSpLocks/>
          </p:cNvGrpSpPr>
          <p:nvPr/>
        </p:nvGrpSpPr>
        <p:grpSpPr bwMode="auto">
          <a:xfrm>
            <a:off x="2819400" y="3265488"/>
            <a:ext cx="2044700" cy="3046412"/>
            <a:chOff x="816" y="2057"/>
            <a:chExt cx="1288" cy="1919"/>
          </a:xfrm>
        </p:grpSpPr>
        <p:pic>
          <p:nvPicPr>
            <p:cNvPr id="72733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" y="2057"/>
              <a:ext cx="1033" cy="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34" name="Rectangle 9"/>
            <p:cNvSpPr>
              <a:spLocks noChangeArrowheads="1"/>
            </p:cNvSpPr>
            <p:nvPr/>
          </p:nvSpPr>
          <p:spPr bwMode="auto">
            <a:xfrm>
              <a:off x="908" y="2058"/>
              <a:ext cx="1045" cy="161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35" name="Text Box 10"/>
            <p:cNvSpPr txBox="1">
              <a:spLocks noChangeArrowheads="1"/>
            </p:cNvSpPr>
            <p:nvPr/>
          </p:nvSpPr>
          <p:spPr bwMode="auto">
            <a:xfrm>
              <a:off x="1008" y="2160"/>
              <a:ext cx="4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Red</a:t>
              </a:r>
            </a:p>
          </p:txBody>
        </p:sp>
        <p:sp>
          <p:nvSpPr>
            <p:cNvPr id="72736" name="Text Box 11"/>
            <p:cNvSpPr txBox="1">
              <a:spLocks noChangeArrowheads="1"/>
            </p:cNvSpPr>
            <p:nvPr/>
          </p:nvSpPr>
          <p:spPr bwMode="auto">
            <a:xfrm>
              <a:off x="816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72712" name="Group 12"/>
          <p:cNvGrpSpPr>
            <a:grpSpLocks/>
          </p:cNvGrpSpPr>
          <p:nvPr/>
        </p:nvGrpSpPr>
        <p:grpSpPr bwMode="auto">
          <a:xfrm>
            <a:off x="4776788" y="3265488"/>
            <a:ext cx="2044700" cy="3046412"/>
            <a:chOff x="2049" y="2057"/>
            <a:chExt cx="1288" cy="1919"/>
          </a:xfrm>
        </p:grpSpPr>
        <p:pic>
          <p:nvPicPr>
            <p:cNvPr id="72729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" y="2057"/>
              <a:ext cx="1042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30" name="Rectangle 14"/>
            <p:cNvSpPr>
              <a:spLocks noChangeArrowheads="1"/>
            </p:cNvSpPr>
            <p:nvPr/>
          </p:nvSpPr>
          <p:spPr bwMode="auto">
            <a:xfrm>
              <a:off x="2129" y="2057"/>
              <a:ext cx="1046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31" name="Text Box 15"/>
            <p:cNvSpPr txBox="1">
              <a:spLocks noChangeArrowheads="1"/>
            </p:cNvSpPr>
            <p:nvPr/>
          </p:nvSpPr>
          <p:spPr bwMode="auto">
            <a:xfrm>
              <a:off x="2112" y="2112"/>
              <a:ext cx="68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Yellow</a:t>
              </a:r>
            </a:p>
          </p:txBody>
        </p:sp>
        <p:sp>
          <p:nvSpPr>
            <p:cNvPr id="72732" name="Text Box 16"/>
            <p:cNvSpPr txBox="1">
              <a:spLocks noChangeArrowheads="1"/>
            </p:cNvSpPr>
            <p:nvPr/>
          </p:nvSpPr>
          <p:spPr bwMode="auto">
            <a:xfrm>
              <a:off x="2049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72713" name="Group 17"/>
          <p:cNvGrpSpPr>
            <a:grpSpLocks/>
          </p:cNvGrpSpPr>
          <p:nvPr/>
        </p:nvGrpSpPr>
        <p:grpSpPr bwMode="auto">
          <a:xfrm>
            <a:off x="6732588" y="3265488"/>
            <a:ext cx="2044700" cy="3046412"/>
            <a:chOff x="3281" y="2057"/>
            <a:chExt cx="1288" cy="1919"/>
          </a:xfrm>
        </p:grpSpPr>
        <p:pic>
          <p:nvPicPr>
            <p:cNvPr id="72725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" y="2057"/>
              <a:ext cx="1040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26" name="Rectangle 19"/>
            <p:cNvSpPr>
              <a:spLocks noChangeArrowheads="1"/>
            </p:cNvSpPr>
            <p:nvPr/>
          </p:nvSpPr>
          <p:spPr bwMode="auto">
            <a:xfrm>
              <a:off x="3365" y="2062"/>
              <a:ext cx="1045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27" name="Text Box 20"/>
            <p:cNvSpPr txBox="1">
              <a:spLocks noChangeArrowheads="1"/>
            </p:cNvSpPr>
            <p:nvPr/>
          </p:nvSpPr>
          <p:spPr bwMode="auto">
            <a:xfrm>
              <a:off x="3408" y="2112"/>
              <a:ext cx="5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Blue</a:t>
              </a:r>
            </a:p>
          </p:txBody>
        </p:sp>
        <p:sp>
          <p:nvSpPr>
            <p:cNvPr id="72728" name="Text Box 21"/>
            <p:cNvSpPr txBox="1">
              <a:spLocks noChangeArrowheads="1"/>
            </p:cNvSpPr>
            <p:nvPr/>
          </p:nvSpPr>
          <p:spPr bwMode="auto">
            <a:xfrm>
              <a:off x="3281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72714" name="Group 22"/>
          <p:cNvGrpSpPr>
            <a:grpSpLocks/>
          </p:cNvGrpSpPr>
          <p:nvPr/>
        </p:nvGrpSpPr>
        <p:grpSpPr bwMode="auto">
          <a:xfrm>
            <a:off x="8689975" y="3263900"/>
            <a:ext cx="2044700" cy="3048000"/>
            <a:chOff x="4514" y="2056"/>
            <a:chExt cx="1288" cy="1920"/>
          </a:xfrm>
        </p:grpSpPr>
        <p:pic>
          <p:nvPicPr>
            <p:cNvPr id="72721" name="Picture 2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2" y="2057"/>
              <a:ext cx="1034" cy="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22" name="Text Box 24"/>
            <p:cNvSpPr txBox="1">
              <a:spLocks noChangeArrowheads="1"/>
            </p:cNvSpPr>
            <p:nvPr/>
          </p:nvSpPr>
          <p:spPr bwMode="auto">
            <a:xfrm>
              <a:off x="4656" y="2112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9966FF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Purple</a:t>
              </a:r>
            </a:p>
          </p:txBody>
        </p:sp>
        <p:sp>
          <p:nvSpPr>
            <p:cNvPr id="72723" name="Text Box 25"/>
            <p:cNvSpPr txBox="1">
              <a:spLocks noChangeArrowheads="1"/>
            </p:cNvSpPr>
            <p:nvPr/>
          </p:nvSpPr>
          <p:spPr bwMode="auto">
            <a:xfrm>
              <a:off x="4514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400          700</a:t>
              </a:r>
            </a:p>
          </p:txBody>
        </p:sp>
        <p:sp>
          <p:nvSpPr>
            <p:cNvPr id="72724" name="Rectangle 26"/>
            <p:cNvSpPr>
              <a:spLocks noChangeArrowheads="1"/>
            </p:cNvSpPr>
            <p:nvPr/>
          </p:nvSpPr>
          <p:spPr bwMode="auto">
            <a:xfrm>
              <a:off x="4620" y="2056"/>
              <a:ext cx="1045" cy="163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2715" name="Rectangle 27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Arial" panose="020B0604020202020204" pitchFamily="34" charset="0"/>
              </a:rPr>
              <a:t>© Stephen E. Palmer, 2002</a:t>
            </a:r>
          </a:p>
        </p:txBody>
      </p:sp>
      <p:grpSp>
        <p:nvGrpSpPr>
          <p:cNvPr id="72716" name="Group 28"/>
          <p:cNvGrpSpPr>
            <a:grpSpLocks/>
          </p:cNvGrpSpPr>
          <p:nvPr/>
        </p:nvGrpSpPr>
        <p:grpSpPr bwMode="auto">
          <a:xfrm>
            <a:off x="3200400" y="2020889"/>
            <a:ext cx="7010400" cy="1068387"/>
            <a:chOff x="1056" y="1273"/>
            <a:chExt cx="4416" cy="673"/>
          </a:xfrm>
        </p:grpSpPr>
        <p:pic>
          <p:nvPicPr>
            <p:cNvPr id="72717" name="Picture 2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273"/>
              <a:ext cx="768" cy="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18" name="Picture 3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287"/>
              <a:ext cx="768" cy="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19" name="Picture 3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1296"/>
              <a:ext cx="720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20" name="Picture 3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296"/>
              <a:ext cx="720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96527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2630489" y="182564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The Psychophysical Correspondence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2514600" y="1617664"/>
            <a:ext cx="80602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There is no simple functional description for the perceived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color of all lights under all viewing conditions, but …...</a:t>
            </a: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2514600" y="2667001"/>
            <a:ext cx="79239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A helpful constraint: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  Consider only physical spectra with normal distributions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5470525" y="4327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3735" name="Group 7"/>
          <p:cNvGrpSpPr>
            <a:grpSpLocks/>
          </p:cNvGrpSpPr>
          <p:nvPr/>
        </p:nvGrpSpPr>
        <p:grpSpPr bwMode="auto">
          <a:xfrm>
            <a:off x="5318126" y="4183063"/>
            <a:ext cx="2976563" cy="1314450"/>
            <a:chOff x="2390" y="2635"/>
            <a:chExt cx="1875" cy="828"/>
          </a:xfrm>
        </p:grpSpPr>
        <p:pic>
          <p:nvPicPr>
            <p:cNvPr id="73744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" y="2635"/>
              <a:ext cx="1872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45" name="Text Box 9"/>
            <p:cNvSpPr txBox="1">
              <a:spLocks noChangeArrowheads="1"/>
            </p:cNvSpPr>
            <p:nvPr/>
          </p:nvSpPr>
          <p:spPr bwMode="auto">
            <a:xfrm>
              <a:off x="2390" y="2770"/>
              <a:ext cx="5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area</a:t>
              </a:r>
            </a:p>
          </p:txBody>
        </p:sp>
      </p:grpSp>
      <p:pic>
        <p:nvPicPr>
          <p:cNvPr id="7373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064000"/>
            <a:ext cx="584835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7" name="Group 11"/>
          <p:cNvGrpSpPr>
            <a:grpSpLocks/>
          </p:cNvGrpSpPr>
          <p:nvPr/>
        </p:nvGrpSpPr>
        <p:grpSpPr bwMode="auto">
          <a:xfrm>
            <a:off x="6357939" y="3538538"/>
            <a:ext cx="947737" cy="1947862"/>
            <a:chOff x="3038" y="2229"/>
            <a:chExt cx="597" cy="1227"/>
          </a:xfrm>
        </p:grpSpPr>
        <p:sp>
          <p:nvSpPr>
            <p:cNvPr id="73742" name="Line 12"/>
            <p:cNvSpPr>
              <a:spLocks noChangeShapeType="1"/>
            </p:cNvSpPr>
            <p:nvPr/>
          </p:nvSpPr>
          <p:spPr bwMode="auto">
            <a:xfrm>
              <a:off x="3333" y="2496"/>
              <a:ext cx="0" cy="96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3743" name="Text Box 13"/>
            <p:cNvSpPr txBox="1">
              <a:spLocks noChangeArrowheads="1"/>
            </p:cNvSpPr>
            <p:nvPr/>
          </p:nvSpPr>
          <p:spPr bwMode="auto">
            <a:xfrm>
              <a:off x="3038" y="2229"/>
              <a:ext cx="59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mean</a:t>
              </a:r>
            </a:p>
          </p:txBody>
        </p:sp>
      </p:grpSp>
      <p:grpSp>
        <p:nvGrpSpPr>
          <p:cNvPr id="73738" name="Group 14"/>
          <p:cNvGrpSpPr>
            <a:grpSpLocks/>
          </p:cNvGrpSpPr>
          <p:nvPr/>
        </p:nvGrpSpPr>
        <p:grpSpPr bwMode="auto">
          <a:xfrm>
            <a:off x="6411913" y="4616450"/>
            <a:ext cx="2209800" cy="457200"/>
            <a:chOff x="3072" y="2908"/>
            <a:chExt cx="1392" cy="288"/>
          </a:xfrm>
        </p:grpSpPr>
        <p:sp>
          <p:nvSpPr>
            <p:cNvPr id="73740" name="Line 15"/>
            <p:cNvSpPr>
              <a:spLocks noChangeShapeType="1"/>
            </p:cNvSpPr>
            <p:nvPr/>
          </p:nvSpPr>
          <p:spPr bwMode="auto">
            <a:xfrm>
              <a:off x="3072" y="3072"/>
              <a:ext cx="528" cy="0"/>
            </a:xfrm>
            <a:prstGeom prst="line">
              <a:avLst/>
            </a:prstGeom>
            <a:noFill/>
            <a:ln w="38100">
              <a:solidFill>
                <a:srgbClr val="FF66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3741" name="Text Box 16"/>
            <p:cNvSpPr txBox="1">
              <a:spLocks noChangeArrowheads="1"/>
            </p:cNvSpPr>
            <p:nvPr/>
          </p:nvSpPr>
          <p:spPr bwMode="auto">
            <a:xfrm>
              <a:off x="3621" y="2908"/>
              <a:ext cx="84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66FF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variance</a:t>
              </a:r>
            </a:p>
          </p:txBody>
        </p:sp>
      </p:grpSp>
      <p:sp>
        <p:nvSpPr>
          <p:cNvPr id="73739" name="Rectangle 17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Arial" panose="020B0604020202020204" pitchFamily="34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1588470099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2630489" y="182564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The Psychophysical Correspondence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4840289" y="1630364"/>
            <a:ext cx="12207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Mean</a:t>
            </a: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6897688" y="1630364"/>
            <a:ext cx="950912" cy="5794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Hue</a:t>
            </a:r>
          </a:p>
        </p:txBody>
      </p:sp>
      <p:sp>
        <p:nvSpPr>
          <p:cNvPr id="74758" name="AutoShape 6"/>
          <p:cNvSpPr>
            <a:spLocks noChangeArrowheads="1"/>
          </p:cNvSpPr>
          <p:nvPr/>
        </p:nvSpPr>
        <p:spPr bwMode="auto">
          <a:xfrm>
            <a:off x="6061075" y="1782763"/>
            <a:ext cx="762000" cy="228600"/>
          </a:xfrm>
          <a:prstGeom prst="left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4759" name="Group 7"/>
          <p:cNvGrpSpPr>
            <a:grpSpLocks/>
          </p:cNvGrpSpPr>
          <p:nvPr/>
        </p:nvGrpSpPr>
        <p:grpSpPr bwMode="auto">
          <a:xfrm>
            <a:off x="3124200" y="2998789"/>
            <a:ext cx="6611938" cy="3317875"/>
            <a:chOff x="1008" y="1889"/>
            <a:chExt cx="4165" cy="2090"/>
          </a:xfrm>
        </p:grpSpPr>
        <p:pic>
          <p:nvPicPr>
            <p:cNvPr id="74761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889"/>
              <a:ext cx="3685" cy="1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762" name="Text Box 9"/>
            <p:cNvSpPr txBox="1">
              <a:spLocks noChangeArrowheads="1"/>
            </p:cNvSpPr>
            <p:nvPr/>
          </p:nvSpPr>
          <p:spPr bwMode="auto">
            <a:xfrm rot="-5400000">
              <a:off x="609" y="2548"/>
              <a:ext cx="112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# Photons</a:t>
              </a:r>
            </a:p>
          </p:txBody>
        </p:sp>
        <p:sp>
          <p:nvSpPr>
            <p:cNvPr id="74763" name="Text Box 10"/>
            <p:cNvSpPr txBox="1">
              <a:spLocks noChangeArrowheads="1"/>
            </p:cNvSpPr>
            <p:nvPr/>
          </p:nvSpPr>
          <p:spPr bwMode="auto">
            <a:xfrm>
              <a:off x="2592" y="3652"/>
              <a:ext cx="130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Wavelength</a:t>
              </a:r>
            </a:p>
          </p:txBody>
        </p:sp>
      </p:grpSp>
      <p:sp>
        <p:nvSpPr>
          <p:cNvPr id="74760" name="Rectangle 11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Arial" panose="020B0604020202020204" pitchFamily="34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429483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2630489" y="182564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The Psychophysical Correspondence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4191001" y="1630364"/>
            <a:ext cx="18764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Variance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6897688" y="1630364"/>
            <a:ext cx="21907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Saturation</a:t>
            </a:r>
          </a:p>
        </p:txBody>
      </p:sp>
      <p:sp>
        <p:nvSpPr>
          <p:cNvPr id="75782" name="AutoShape 6"/>
          <p:cNvSpPr>
            <a:spLocks noChangeArrowheads="1"/>
          </p:cNvSpPr>
          <p:nvPr/>
        </p:nvSpPr>
        <p:spPr bwMode="auto">
          <a:xfrm>
            <a:off x="6061075" y="1782763"/>
            <a:ext cx="762000" cy="228600"/>
          </a:xfrm>
          <a:prstGeom prst="left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5783" name="Group 7"/>
          <p:cNvGrpSpPr>
            <a:grpSpLocks/>
          </p:cNvGrpSpPr>
          <p:nvPr/>
        </p:nvGrpSpPr>
        <p:grpSpPr bwMode="auto">
          <a:xfrm>
            <a:off x="3048000" y="2895601"/>
            <a:ext cx="7391400" cy="3421063"/>
            <a:chOff x="960" y="1824"/>
            <a:chExt cx="4656" cy="2155"/>
          </a:xfrm>
        </p:grpSpPr>
        <p:sp>
          <p:nvSpPr>
            <p:cNvPr id="75785" name="Text Box 8"/>
            <p:cNvSpPr txBox="1">
              <a:spLocks noChangeArrowheads="1"/>
            </p:cNvSpPr>
            <p:nvPr/>
          </p:nvSpPr>
          <p:spPr bwMode="auto">
            <a:xfrm>
              <a:off x="2592" y="3652"/>
              <a:ext cx="130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Wavelength</a:t>
              </a:r>
            </a:p>
          </p:txBody>
        </p:sp>
        <p:pic>
          <p:nvPicPr>
            <p:cNvPr id="75786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824"/>
              <a:ext cx="4656" cy="1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87" name="Text Box 10"/>
            <p:cNvSpPr txBox="1">
              <a:spLocks noChangeArrowheads="1"/>
            </p:cNvSpPr>
            <p:nvPr/>
          </p:nvSpPr>
          <p:spPr bwMode="auto">
            <a:xfrm rot="-5400000">
              <a:off x="609" y="2548"/>
              <a:ext cx="112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# Photons</a:t>
              </a:r>
            </a:p>
          </p:txBody>
        </p:sp>
      </p:grpSp>
      <p:sp>
        <p:nvSpPr>
          <p:cNvPr id="75784" name="Rectangle 11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Arial" panose="020B0604020202020204" pitchFamily="34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210382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2630489" y="182564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The Psychophysical Correspondence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4343400" y="1630364"/>
            <a:ext cx="10874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Area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6400801" y="1630364"/>
            <a:ext cx="23034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Brightness</a:t>
            </a:r>
          </a:p>
        </p:txBody>
      </p:sp>
      <p:sp>
        <p:nvSpPr>
          <p:cNvPr id="76806" name="AutoShape 6"/>
          <p:cNvSpPr>
            <a:spLocks noChangeArrowheads="1"/>
          </p:cNvSpPr>
          <p:nvPr/>
        </p:nvSpPr>
        <p:spPr bwMode="auto">
          <a:xfrm>
            <a:off x="5564188" y="1782763"/>
            <a:ext cx="762000" cy="228600"/>
          </a:xfrm>
          <a:prstGeom prst="left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6807" name="Group 7"/>
          <p:cNvGrpSpPr>
            <a:grpSpLocks/>
          </p:cNvGrpSpPr>
          <p:nvPr/>
        </p:nvGrpSpPr>
        <p:grpSpPr bwMode="auto">
          <a:xfrm>
            <a:off x="2819400" y="2693989"/>
            <a:ext cx="6858000" cy="3622675"/>
            <a:chOff x="816" y="1697"/>
            <a:chExt cx="4320" cy="2282"/>
          </a:xfrm>
        </p:grpSpPr>
        <p:sp>
          <p:nvSpPr>
            <p:cNvPr id="76809" name="Text Box 8"/>
            <p:cNvSpPr txBox="1">
              <a:spLocks noChangeArrowheads="1"/>
            </p:cNvSpPr>
            <p:nvPr/>
          </p:nvSpPr>
          <p:spPr bwMode="auto">
            <a:xfrm rot="-5400000">
              <a:off x="417" y="2548"/>
              <a:ext cx="112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# Photons</a:t>
              </a:r>
            </a:p>
          </p:txBody>
        </p:sp>
        <p:sp>
          <p:nvSpPr>
            <p:cNvPr id="76810" name="Text Box 9"/>
            <p:cNvSpPr txBox="1">
              <a:spLocks noChangeArrowheads="1"/>
            </p:cNvSpPr>
            <p:nvPr/>
          </p:nvSpPr>
          <p:spPr bwMode="auto">
            <a:xfrm>
              <a:off x="2400" y="3652"/>
              <a:ext cx="130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Wavelength</a:t>
              </a:r>
            </a:p>
          </p:txBody>
        </p:sp>
        <p:pic>
          <p:nvPicPr>
            <p:cNvPr id="76811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697"/>
              <a:ext cx="3936" cy="1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6808" name="Rectangle 11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Arial" panose="020B0604020202020204" pitchFamily="34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40486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8855076" y="66135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Arial" panose="020B0604020202020204" pitchFamily="34" charset="0"/>
              </a:rPr>
              <a:t>© Stephen E. Palmer, 2002</a:t>
            </a:r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9"/>
          <a:stretch>
            <a:fillRect/>
          </a:stretch>
        </p:blipFill>
        <p:spPr bwMode="auto">
          <a:xfrm>
            <a:off x="2514600" y="1595438"/>
            <a:ext cx="495300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3124200" y="1371601"/>
            <a:ext cx="35893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Three kinds of cones:</a:t>
            </a:r>
          </a:p>
        </p:txBody>
      </p:sp>
      <p:sp>
        <p:nvSpPr>
          <p:cNvPr id="77830" name="Text Box 7"/>
          <p:cNvSpPr txBox="1">
            <a:spLocks noChangeArrowheads="1"/>
          </p:cNvSpPr>
          <p:nvPr/>
        </p:nvSpPr>
        <p:spPr bwMode="auto">
          <a:xfrm>
            <a:off x="3687763" y="228600"/>
            <a:ext cx="53467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FF99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Physiology of Color Vision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FF99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83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1828800"/>
            <a:ext cx="32607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2" name="Text Box 10"/>
          <p:cNvSpPr txBox="1">
            <a:spLocks noChangeArrowheads="1"/>
          </p:cNvSpPr>
          <p:nvPr/>
        </p:nvSpPr>
        <p:spPr bwMode="auto">
          <a:xfrm>
            <a:off x="4481514" y="5943601"/>
            <a:ext cx="50031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Why are M and L cones so close?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Why are there 3?</a:t>
            </a:r>
          </a:p>
        </p:txBody>
      </p:sp>
    </p:spTree>
    <p:extLst>
      <p:ext uri="{BB962C8B-B14F-4D97-AF65-F5344CB8AC3E}">
        <p14:creationId xmlns:p14="http://schemas.microsoft.com/office/powerpoint/2010/main" val="7867138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Impossible Colors</a:t>
            </a:r>
          </a:p>
        </p:txBody>
      </p:sp>
      <p:sp>
        <p:nvSpPr>
          <p:cNvPr id="3" name="Content Placeholder 16"/>
          <p:cNvSpPr txBox="1">
            <a:spLocks/>
          </p:cNvSpPr>
          <p:nvPr/>
        </p:nvSpPr>
        <p:spPr>
          <a:xfrm>
            <a:off x="1981200" y="990601"/>
            <a:ext cx="8229600" cy="51355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 you make the cones respond in ways that typical light spectra never would?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http://en.wikipedia.org/wiki/Impossible_colors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8852" name="Picture 2" descr="C:\Users\James\Desktop\Impossible_Colors,_Blue_and_Yellow,_for_3dT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3" y="2805114"/>
            <a:ext cx="20574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2" descr="C:\Users\James\Desktop\Impossible_Colors,_Blue_and_Yellow,_for_3dTV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4432300"/>
            <a:ext cx="350202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38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/>
              <a:t>Interreflection</a:t>
            </a: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grpSp>
        <p:nvGrpSpPr>
          <p:cNvPr id="35844" name="Group 37"/>
          <p:cNvGrpSpPr>
            <a:grpSpLocks noChangeAspect="1"/>
          </p:cNvGrpSpPr>
          <p:nvPr/>
        </p:nvGrpSpPr>
        <p:grpSpPr bwMode="auto">
          <a:xfrm>
            <a:off x="6553200" y="1828800"/>
            <a:ext cx="3810000" cy="3429000"/>
            <a:chOff x="6629400" y="2882264"/>
            <a:chExt cx="2438400" cy="219456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6629400" y="4619624"/>
              <a:ext cx="1600200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8458200" y="3124072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8" name="Straight Arrow Connector 7"/>
            <p:cNvCxnSpPr>
              <a:stCxn id="6" idx="3"/>
            </p:cNvCxnSpPr>
            <p:nvPr/>
          </p:nvCxnSpPr>
          <p:spPr>
            <a:xfrm rot="5400000">
              <a:off x="7429500" y="3498468"/>
              <a:ext cx="1187704" cy="95910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848" name="TextBox 17"/>
            <p:cNvSpPr txBox="1">
              <a:spLocks noChangeArrowheads="1"/>
            </p:cNvSpPr>
            <p:nvPr/>
          </p:nvSpPr>
          <p:spPr bwMode="auto">
            <a:xfrm>
              <a:off x="8006080" y="3352672"/>
              <a:ext cx="192052" cy="236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l-GR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λ</a:t>
              </a: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849" name="TextBox 18"/>
            <p:cNvSpPr txBox="1">
              <a:spLocks noChangeArrowheads="1"/>
            </p:cNvSpPr>
            <p:nvPr/>
          </p:nvSpPr>
          <p:spPr bwMode="auto">
            <a:xfrm>
              <a:off x="8190992" y="2882264"/>
              <a:ext cx="876808" cy="24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light source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16200000" flipV="1">
              <a:off x="7124700" y="4152773"/>
              <a:ext cx="457200" cy="3810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851" name="TextBox 24"/>
            <p:cNvSpPr txBox="1">
              <a:spLocks noChangeArrowheads="1"/>
            </p:cNvSpPr>
            <p:nvPr/>
          </p:nvSpPr>
          <p:spPr bwMode="auto">
            <a:xfrm>
              <a:off x="7458456" y="4254880"/>
              <a:ext cx="213360" cy="236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?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0800000">
              <a:off x="6934200" y="4343272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7620000" y="4343272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5400000">
              <a:off x="7124700" y="4733924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5400000">
              <a:off x="6972300" y="4733924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10800000">
              <a:off x="6781800" y="4419472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76487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9480" r="64444" b="45007"/>
          <a:stretch>
            <a:fillRect/>
          </a:stretch>
        </p:blipFill>
        <p:spPr bwMode="auto">
          <a:xfrm>
            <a:off x="3657600" y="1066800"/>
            <a:ext cx="4419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Tetrachromacy</a:t>
            </a:r>
            <a:endParaRPr lang="en-US" altLang="en-US" dirty="0"/>
          </a:p>
        </p:txBody>
      </p:sp>
      <p:sp>
        <p:nvSpPr>
          <p:cNvPr id="79876" name="Content Placeholder 2"/>
          <p:cNvSpPr>
            <a:spLocks noGrp="1"/>
          </p:cNvSpPr>
          <p:nvPr>
            <p:ph idx="1"/>
          </p:nvPr>
        </p:nvSpPr>
        <p:spPr>
          <a:xfrm>
            <a:off x="2209800" y="4495800"/>
            <a:ext cx="7772400" cy="190500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/>
              <a:t>Most birds, and many other animals, have cones for ultraviolet light.</a:t>
            </a:r>
          </a:p>
          <a:p>
            <a:r>
              <a:rPr lang="en-US" altLang="en-US"/>
              <a:t>Some humans, mostly female, seem to have slight tetrachromatism.</a:t>
            </a:r>
          </a:p>
        </p:txBody>
      </p:sp>
      <p:sp>
        <p:nvSpPr>
          <p:cNvPr id="79877" name="TextBox 4"/>
          <p:cNvSpPr txBox="1">
            <a:spLocks noChangeArrowheads="1"/>
          </p:cNvSpPr>
          <p:nvPr/>
        </p:nvSpPr>
        <p:spPr bwMode="auto">
          <a:xfrm>
            <a:off x="7543800" y="1981201"/>
            <a:ext cx="167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Bird cone responses</a:t>
            </a:r>
          </a:p>
        </p:txBody>
      </p:sp>
    </p:spTree>
    <p:extLst>
      <p:ext uri="{BB962C8B-B14F-4D97-AF65-F5344CB8AC3E}">
        <p14:creationId xmlns:p14="http://schemas.microsoft.com/office/powerpoint/2010/main" val="34768669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446417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479" y="1752600"/>
            <a:ext cx="5950220" cy="37960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62600" y="6235908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Jacobs GH. Evolution of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colour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vision in mammals.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Philos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Trans R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Soc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Lond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B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Biol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Sci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2009;364(1531):2957-2967. doi:10.1098/rstb.2009.0039</a:t>
            </a:r>
          </a:p>
        </p:txBody>
      </p:sp>
    </p:spTree>
    <p:extLst>
      <p:ext uri="{BB962C8B-B14F-4D97-AF65-F5344CB8AC3E}">
        <p14:creationId xmlns:p14="http://schemas.microsoft.com/office/powerpoint/2010/main" val="22485446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More Spectra</a:t>
            </a:r>
          </a:p>
        </p:txBody>
      </p:sp>
      <p:pic>
        <p:nvPicPr>
          <p:cNvPr id="8089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143000"/>
            <a:ext cx="7010400" cy="5507038"/>
          </a:xfrm>
          <a:noFill/>
        </p:spPr>
      </p:pic>
      <p:sp>
        <p:nvSpPr>
          <p:cNvPr id="400389" name="Text Box 5"/>
          <p:cNvSpPr txBox="1">
            <a:spLocks noChangeArrowheads="1"/>
          </p:cNvSpPr>
          <p:nvPr/>
        </p:nvSpPr>
        <p:spPr bwMode="auto">
          <a:xfrm>
            <a:off x="3336926" y="2209800"/>
            <a:ext cx="1539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metamers</a:t>
            </a:r>
          </a:p>
        </p:txBody>
      </p:sp>
      <p:sp>
        <p:nvSpPr>
          <p:cNvPr id="400390" name="Line 6"/>
          <p:cNvSpPr>
            <a:spLocks noChangeShapeType="1"/>
          </p:cNvSpPr>
          <p:nvPr/>
        </p:nvSpPr>
        <p:spPr bwMode="auto">
          <a:xfrm>
            <a:off x="4343400" y="2667000"/>
            <a:ext cx="1981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0391" name="Line 7"/>
          <p:cNvSpPr>
            <a:spLocks noChangeShapeType="1"/>
          </p:cNvSpPr>
          <p:nvPr/>
        </p:nvSpPr>
        <p:spPr bwMode="auto">
          <a:xfrm>
            <a:off x="4191000" y="2667000"/>
            <a:ext cx="1676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01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89" grpId="0"/>
      <p:bldP spid="400390" grpId="0" animBg="1"/>
      <p:bldP spid="40039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can be ambiguous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09" y="1143000"/>
            <a:ext cx="3736181" cy="4981574"/>
          </a:xfrm>
        </p:spPr>
      </p:pic>
    </p:spTree>
    <p:extLst>
      <p:ext uri="{BB962C8B-B14F-4D97-AF65-F5344CB8AC3E}">
        <p14:creationId xmlns:p14="http://schemas.microsoft.com/office/powerpoint/2010/main" val="39002916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can be ambiguous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09" y="1143000"/>
            <a:ext cx="3736181" cy="4981574"/>
          </a:xfrm>
        </p:spPr>
      </p:pic>
    </p:spTree>
    <p:extLst>
      <p:ext uri="{BB962C8B-B14F-4D97-AF65-F5344CB8AC3E}">
        <p14:creationId xmlns:p14="http://schemas.microsoft.com/office/powerpoint/2010/main" val="1520935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15800" cy="63162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414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https://en.wikipedia.org/wiki/The_dress</a:t>
            </a:r>
          </a:p>
        </p:txBody>
      </p:sp>
    </p:spTree>
    <p:extLst>
      <p:ext uri="{BB962C8B-B14F-4D97-AF65-F5344CB8AC3E}">
        <p14:creationId xmlns:p14="http://schemas.microsoft.com/office/powerpoint/2010/main" val="30186439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333" y="0"/>
            <a:ext cx="9189333" cy="6870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414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https://en.wikipedia.org/wiki/The_dress</a:t>
            </a:r>
          </a:p>
        </p:txBody>
      </p:sp>
    </p:spTree>
    <p:extLst>
      <p:ext uri="{BB962C8B-B14F-4D97-AF65-F5344CB8AC3E}">
        <p14:creationId xmlns:p14="http://schemas.microsoft.com/office/powerpoint/2010/main" val="29408927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Sensing in Camera (RGB)</a:t>
            </a: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990601"/>
            <a:ext cx="6832600" cy="3692525"/>
          </a:xfrm>
        </p:spPr>
        <p:txBody>
          <a:bodyPr/>
          <a:lstStyle/>
          <a:p>
            <a:r>
              <a:rPr lang="en-US" altLang="en-US"/>
              <a:t>3-chip vs. 1-chip: quality vs. cost</a:t>
            </a:r>
          </a:p>
          <a:p>
            <a:r>
              <a:rPr lang="en-US" altLang="en-US"/>
              <a:t>Why more green?</a:t>
            </a:r>
          </a:p>
        </p:txBody>
      </p:sp>
      <p:pic>
        <p:nvPicPr>
          <p:cNvPr id="82948" name="Picture 4" descr="ccd_prism"/>
          <p:cNvPicPr>
            <a:picLocks noChangeAspect="1" noChangeArrowheads="1"/>
          </p:cNvPicPr>
          <p:nvPr/>
        </p:nvPicPr>
        <p:blipFill>
          <a:blip r:embed="rId2">
            <a:lum bright="-36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971801"/>
            <a:ext cx="464820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45" name="Rectangle 5"/>
          <p:cNvSpPr>
            <a:spLocks noChangeArrowheads="1"/>
          </p:cNvSpPr>
          <p:nvPr/>
        </p:nvSpPr>
        <p:spPr bwMode="auto">
          <a:xfrm>
            <a:off x="4191001" y="6248400"/>
            <a:ext cx="6054725" cy="369888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http://www.cooldi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tionary.com/words/Bayer-filter.wikipedia</a:t>
            </a:r>
          </a:p>
        </p:txBody>
      </p:sp>
      <p:pic>
        <p:nvPicPr>
          <p:cNvPr id="394246" name="Picture 6" descr="digital-camera-bay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514600"/>
            <a:ext cx="3352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4247" name="Picture 7" descr="equilumin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00200"/>
            <a:ext cx="3429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48" name="Rectangle 8"/>
          <p:cNvSpPr>
            <a:spLocks noChangeArrowheads="1"/>
          </p:cNvSpPr>
          <p:nvPr/>
        </p:nvSpPr>
        <p:spPr bwMode="auto">
          <a:xfrm>
            <a:off x="2667000" y="5576888"/>
            <a:ext cx="2667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Why 3 colors?</a:t>
            </a:r>
          </a:p>
        </p:txBody>
      </p:sp>
      <p:sp>
        <p:nvSpPr>
          <p:cNvPr id="82953" name="Text Box 9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542237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3" grpId="0" build="p"/>
      <p:bldP spid="394245" grpId="0" animBg="1"/>
      <p:bldP spid="39424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Practical Color Sensing: Bayer Grid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0" y="3962400"/>
            <a:ext cx="3048000" cy="2052638"/>
          </a:xfrm>
        </p:spPr>
        <p:txBody>
          <a:bodyPr>
            <a:normAutofit fontScale="92500"/>
          </a:bodyPr>
          <a:lstStyle/>
          <a:p>
            <a:r>
              <a:rPr lang="en-US" altLang="en-US"/>
              <a:t>Estimate RGB</a:t>
            </a:r>
            <a:br>
              <a:rPr lang="en-US" altLang="en-US"/>
            </a:br>
            <a:r>
              <a:rPr lang="en-US" altLang="en-US"/>
              <a:t>at ‘G’ cells from neighboring values</a:t>
            </a:r>
          </a:p>
        </p:txBody>
      </p:sp>
      <p:pic>
        <p:nvPicPr>
          <p:cNvPr id="36868" name="Picture 4" descr="ccd_interpo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371601"/>
            <a:ext cx="212725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5" descr="BayerPatternFil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90600"/>
            <a:ext cx="56388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Text Box 7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422472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Image</a:t>
            </a:r>
          </a:p>
        </p:txBody>
      </p:sp>
      <p:pic>
        <p:nvPicPr>
          <p:cNvPr id="84995" name="Picture 2" descr="C:\Documents and Settings\Derek Hoiem\My Documents\Classes\Spring09 - Visual Scene Understanding\material\figs\nieghborhoo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362200"/>
            <a:ext cx="3790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5" descr="C:\Users\Hoiem\Documents\Classes\Computational Photography - Fall 2010\lectures\figs\filters\im_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4" y="11430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6" descr="C:\Users\Hoiem\Documents\Classes\Computational Photography - Fall 2010\lectures\figs\filters\im_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4" y="28194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7" descr="C:\Users\Hoiem\Documents\Classes\Computational Photography - Fall 2010\lectures\figs\filters\im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9" y="44196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9" name="TextBox 7"/>
          <p:cNvSpPr txBox="1">
            <a:spLocks noChangeArrowheads="1"/>
          </p:cNvSpPr>
          <p:nvPr/>
        </p:nvSpPr>
        <p:spPr bwMode="auto">
          <a:xfrm>
            <a:off x="8805863" y="76200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85000" name="TextBox 8"/>
          <p:cNvSpPr txBox="1">
            <a:spLocks noChangeArrowheads="1"/>
          </p:cNvSpPr>
          <p:nvPr/>
        </p:nvSpPr>
        <p:spPr bwMode="auto">
          <a:xfrm>
            <a:off x="9567863" y="2438401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85001" name="TextBox 9"/>
          <p:cNvSpPr txBox="1">
            <a:spLocks noChangeArrowheads="1"/>
          </p:cNvSpPr>
          <p:nvPr/>
        </p:nvSpPr>
        <p:spPr bwMode="auto">
          <a:xfrm>
            <a:off x="10253663" y="3962401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5562600" y="33528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953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b="1" dirty="0"/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1" name="TextBox 17"/>
          <p:cNvSpPr txBox="1">
            <a:spLocks noChangeArrowheads="1"/>
          </p:cNvSpPr>
          <p:nvPr/>
        </p:nvSpPr>
        <p:spPr bwMode="auto">
          <a:xfrm>
            <a:off x="8704263" y="2563813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6872" name="TextBox 18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</p:spTree>
    <p:extLst>
      <p:ext uri="{BB962C8B-B14F-4D97-AF65-F5344CB8AC3E}">
        <p14:creationId xmlns:p14="http://schemas.microsoft.com/office/powerpoint/2010/main" val="4285226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Images in </a:t>
            </a:r>
            <a:r>
              <a:rPr lang="en-US" altLang="en-US" dirty="0" smtClean="0"/>
              <a:t>Python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2362200"/>
          </a:xfrm>
        </p:spPr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/>
              <a:t>Images represented as a matrix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Suppose we have a </a:t>
            </a:r>
            <a:r>
              <a:rPr lang="en-US" dirty="0" err="1"/>
              <a:t>NxM</a:t>
            </a:r>
            <a:r>
              <a:rPr lang="en-US" dirty="0"/>
              <a:t> RGB image called “</a:t>
            </a:r>
            <a:r>
              <a:rPr lang="en-US" dirty="0" err="1"/>
              <a:t>im</a:t>
            </a:r>
            <a:r>
              <a:rPr lang="en-US" dirty="0"/>
              <a:t>”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im</a:t>
            </a:r>
            <a:r>
              <a:rPr lang="en-US" dirty="0"/>
              <a:t>(0,0,0) = top-left pixel value in R-channel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im</a:t>
            </a:r>
            <a:r>
              <a:rPr lang="en-US" dirty="0"/>
              <a:t>(y, x, b) = y pixels down, x pixels to right in the </a:t>
            </a:r>
            <a:r>
              <a:rPr lang="en-US" dirty="0" err="1"/>
              <a:t>b</a:t>
            </a:r>
            <a:r>
              <a:rPr lang="en-US" baseline="30000" dirty="0" err="1"/>
              <a:t>th</a:t>
            </a:r>
            <a:r>
              <a:rPr lang="en-US" dirty="0"/>
              <a:t> channel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im</a:t>
            </a:r>
            <a:r>
              <a:rPr lang="en-US" dirty="0"/>
              <a:t>(N-1, M-1, 2) = bottom-right pixel in B-channel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029200" y="46101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191000" y="41529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276600" y="36957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6458" name="TextBox 6"/>
          <p:cNvSpPr txBox="1">
            <a:spLocks noChangeArrowheads="1"/>
          </p:cNvSpPr>
          <p:nvPr/>
        </p:nvSpPr>
        <p:spPr bwMode="auto">
          <a:xfrm>
            <a:off x="8229600" y="346710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86459" name="TextBox 7"/>
          <p:cNvSpPr txBox="1">
            <a:spLocks noChangeArrowheads="1"/>
          </p:cNvSpPr>
          <p:nvPr/>
        </p:nvSpPr>
        <p:spPr bwMode="auto">
          <a:xfrm>
            <a:off x="9144000" y="3924301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86460" name="TextBox 8"/>
          <p:cNvSpPr txBox="1">
            <a:spLocks noChangeArrowheads="1"/>
          </p:cNvSpPr>
          <p:nvPr/>
        </p:nvSpPr>
        <p:spPr bwMode="auto">
          <a:xfrm>
            <a:off x="9906000" y="430530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86461" name="TextBox 9"/>
          <p:cNvSpPr txBox="1">
            <a:spLocks noChangeArrowheads="1"/>
          </p:cNvSpPr>
          <p:nvPr/>
        </p:nvSpPr>
        <p:spPr bwMode="auto">
          <a:xfrm>
            <a:off x="2528888" y="3516314"/>
            <a:ext cx="731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row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1981201" y="4838701"/>
            <a:ext cx="1828800" cy="3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463" name="TextBox 12"/>
          <p:cNvSpPr txBox="1">
            <a:spLocks noChangeArrowheads="1"/>
          </p:cNvSpPr>
          <p:nvPr/>
        </p:nvSpPr>
        <p:spPr bwMode="auto">
          <a:xfrm>
            <a:off x="3200400" y="3314701"/>
            <a:ext cx="12779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column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495800" y="3503614"/>
            <a:ext cx="4038600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2511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</a:t>
            </a: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How can we represent color?</a:t>
            </a:r>
          </a:p>
        </p:txBody>
      </p:sp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Box 4"/>
          <p:cNvSpPr txBox="1">
            <a:spLocks noChangeArrowheads="1"/>
          </p:cNvSpPr>
          <p:nvPr/>
        </p:nvSpPr>
        <p:spPr bwMode="auto">
          <a:xfrm>
            <a:off x="7210426" y="6596064"/>
            <a:ext cx="34575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http://en.wikipedia.org/wiki/File:RGB_illumination.jpg</a:t>
            </a:r>
          </a:p>
        </p:txBody>
      </p:sp>
    </p:spTree>
    <p:extLst>
      <p:ext uri="{BB962C8B-B14F-4D97-AF65-F5344CB8AC3E}">
        <p14:creationId xmlns:p14="http://schemas.microsoft.com/office/powerpoint/2010/main" val="39338907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spaces: RGB</a:t>
            </a:r>
          </a:p>
        </p:txBody>
      </p:sp>
      <p:grpSp>
        <p:nvGrpSpPr>
          <p:cNvPr id="88067" name="Group 13"/>
          <p:cNvGrpSpPr>
            <a:grpSpLocks/>
          </p:cNvGrpSpPr>
          <p:nvPr/>
        </p:nvGrpSpPr>
        <p:grpSpPr bwMode="auto">
          <a:xfrm>
            <a:off x="2133601" y="1371600"/>
            <a:ext cx="4029075" cy="4038600"/>
            <a:chOff x="609600" y="1371600"/>
            <a:chExt cx="4724400" cy="4953000"/>
          </a:xfrm>
        </p:grpSpPr>
        <p:pic>
          <p:nvPicPr>
            <p:cNvPr id="8807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" y="1371600"/>
              <a:ext cx="4686300" cy="468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8079" name="Group 37"/>
            <p:cNvGrpSpPr>
              <a:grpSpLocks/>
            </p:cNvGrpSpPr>
            <p:nvPr/>
          </p:nvGrpSpPr>
          <p:grpSpPr bwMode="auto">
            <a:xfrm>
              <a:off x="609600" y="4953000"/>
              <a:ext cx="1371600" cy="1371600"/>
              <a:chOff x="5486400" y="4648200"/>
              <a:chExt cx="1371600" cy="1371600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rot="10800000" flipV="1">
                <a:off x="5486400" y="5410411"/>
                <a:ext cx="837660" cy="22779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rot="16200000" flipV="1">
                <a:off x="5905274" y="4991625"/>
                <a:ext cx="761251" cy="76320"/>
              </a:xfrm>
              <a:prstGeom prst="straightConnector1">
                <a:avLst/>
              </a:prstGeom>
              <a:ln w="57150">
                <a:solidFill>
                  <a:srgbClr val="00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rot="16200000" flipH="1">
                <a:off x="6286486" y="5447985"/>
                <a:ext cx="609389" cy="534241"/>
              </a:xfrm>
              <a:prstGeom prst="straightConnector1">
                <a:avLst/>
              </a:prstGeom>
              <a:ln w="571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080" name="TextBox 31"/>
            <p:cNvSpPr txBox="1">
              <a:spLocks noChangeArrowheads="1"/>
            </p:cNvSpPr>
            <p:nvPr/>
          </p:nvSpPr>
          <p:spPr bwMode="auto">
            <a:xfrm>
              <a:off x="3844056" y="1468976"/>
              <a:ext cx="1019144" cy="566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0,1,0</a:t>
              </a:r>
            </a:p>
          </p:txBody>
        </p:sp>
        <p:sp>
          <p:nvSpPr>
            <p:cNvPr id="88081" name="TextBox 32"/>
            <p:cNvSpPr txBox="1">
              <a:spLocks noChangeArrowheads="1"/>
            </p:cNvSpPr>
            <p:nvPr/>
          </p:nvSpPr>
          <p:spPr bwMode="auto">
            <a:xfrm>
              <a:off x="4201453" y="5487448"/>
              <a:ext cx="1019144" cy="566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0,0,1</a:t>
              </a:r>
            </a:p>
          </p:txBody>
        </p:sp>
        <p:sp>
          <p:nvSpPr>
            <p:cNvPr id="88082" name="TextBox 33"/>
            <p:cNvSpPr txBox="1">
              <a:spLocks noChangeArrowheads="1"/>
            </p:cNvSpPr>
            <p:nvPr/>
          </p:nvSpPr>
          <p:spPr bwMode="auto">
            <a:xfrm>
              <a:off x="609600" y="4343400"/>
              <a:ext cx="1019144" cy="566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1,0,0</a:t>
              </a:r>
            </a:p>
          </p:txBody>
        </p:sp>
      </p:grpSp>
      <p:sp>
        <p:nvSpPr>
          <p:cNvPr id="88068" name="TextBox 38"/>
          <p:cNvSpPr txBox="1">
            <a:spLocks noChangeArrowheads="1"/>
          </p:cNvSpPr>
          <p:nvPr/>
        </p:nvSpPr>
        <p:spPr bwMode="auto">
          <a:xfrm>
            <a:off x="5630864" y="6581776"/>
            <a:ext cx="5037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Image from: http://en.wikipedia.org/wiki/File:RGB_color_solid_cube.png</a:t>
            </a:r>
          </a:p>
        </p:txBody>
      </p:sp>
      <p:sp>
        <p:nvSpPr>
          <p:cNvPr id="19465" name="TextBox 39"/>
          <p:cNvSpPr txBox="1">
            <a:spLocks noChangeArrowheads="1"/>
          </p:cNvSpPr>
          <p:nvPr/>
        </p:nvSpPr>
        <p:spPr bwMode="auto">
          <a:xfrm>
            <a:off x="1752600" y="5486401"/>
            <a:ext cx="35941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Some drawbacks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Strongly correlated channels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Non-perceptual </a:t>
            </a:r>
          </a:p>
        </p:txBody>
      </p:sp>
      <p:sp>
        <p:nvSpPr>
          <p:cNvPr id="88070" name="TextBox 12"/>
          <p:cNvSpPr txBox="1">
            <a:spLocks noChangeArrowheads="1"/>
          </p:cNvSpPr>
          <p:nvPr/>
        </p:nvSpPr>
        <p:spPr bwMode="auto">
          <a:xfrm>
            <a:off x="2590800" y="838201"/>
            <a:ext cx="2820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Default color space</a:t>
            </a:r>
          </a:p>
        </p:txBody>
      </p:sp>
      <p:pic>
        <p:nvPicPr>
          <p:cNvPr id="88071" name="Picture 2" descr="C:\Users\Hoiem\Documents\Classes\Spring11 - Computer Vision\figs\color spaces\neighborhood6_rgb_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04939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3" descr="C:\Users\Hoiem\Documents\Classes\Spring11 - Computer Vision\figs\color spaces\neighborhood6_rgb_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6482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4" descr="C:\Users\Hoiem\Documents\Classes\Spring11 - Computer Vision\figs\color spaces\neighborhood6_rgb_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35300"/>
            <a:ext cx="2286000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5" name="TextBox 18"/>
          <p:cNvSpPr txBox="1">
            <a:spLocks noChangeArrowheads="1"/>
          </p:cNvSpPr>
          <p:nvPr/>
        </p:nvSpPr>
        <p:spPr bwMode="auto">
          <a:xfrm>
            <a:off x="9220201" y="2068513"/>
            <a:ext cx="84029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(G=0,B=0)</a:t>
            </a:r>
          </a:p>
        </p:txBody>
      </p:sp>
      <p:sp>
        <p:nvSpPr>
          <p:cNvPr id="88076" name="TextBox 19"/>
          <p:cNvSpPr txBox="1">
            <a:spLocks noChangeArrowheads="1"/>
          </p:cNvSpPr>
          <p:nvPr/>
        </p:nvSpPr>
        <p:spPr bwMode="auto">
          <a:xfrm>
            <a:off x="9220201" y="3657600"/>
            <a:ext cx="83388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(R=0,B=0)</a:t>
            </a:r>
            <a:endParaRPr kumimoji="0" lang="en-US" altLang="en-US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8077" name="TextBox 20"/>
          <p:cNvSpPr txBox="1">
            <a:spLocks noChangeArrowheads="1"/>
          </p:cNvSpPr>
          <p:nvPr/>
        </p:nvSpPr>
        <p:spPr bwMode="auto">
          <a:xfrm>
            <a:off x="9220201" y="5257800"/>
            <a:ext cx="848309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(R=0,G=0)</a:t>
            </a:r>
          </a:p>
        </p:txBody>
      </p:sp>
    </p:spTree>
    <p:extLst>
      <p:ext uri="{BB962C8B-B14F-4D97-AF65-F5344CB8AC3E}">
        <p14:creationId xmlns:p14="http://schemas.microsoft.com/office/powerpoint/2010/main" val="183461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spaces: HSV</a:t>
            </a:r>
          </a:p>
        </p:txBody>
      </p:sp>
      <p:pic>
        <p:nvPicPr>
          <p:cNvPr id="8909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4953000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Box 3"/>
          <p:cNvSpPr txBox="1">
            <a:spLocks noChangeArrowheads="1"/>
          </p:cNvSpPr>
          <p:nvPr/>
        </p:nvSpPr>
        <p:spPr bwMode="auto">
          <a:xfrm>
            <a:off x="2667001" y="1143001"/>
            <a:ext cx="3363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Intuitive color space</a:t>
            </a:r>
          </a:p>
        </p:txBody>
      </p:sp>
      <p:pic>
        <p:nvPicPr>
          <p:cNvPr id="89093" name="Picture 2" descr="C:\Users\Hoiem\Documents\Classes\Spring11 - Computer Vision\figs\color spaces\neighborhood6_hsv_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9911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3" descr="C:\Users\Hoiem\Documents\Classes\Spring11 - Computer Vision\figs\color spaces\neighborhood6_hsv_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621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4" descr="C:\Users\Hoiem\Documents\Classes\Spring11 - Computer Vision\figs\color spaces\neighborhood6_hsv_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385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7" name="TextBox 8"/>
          <p:cNvSpPr txBox="1">
            <a:spLocks noChangeArrowheads="1"/>
          </p:cNvSpPr>
          <p:nvPr/>
        </p:nvSpPr>
        <p:spPr bwMode="auto">
          <a:xfrm>
            <a:off x="9431339" y="2057400"/>
            <a:ext cx="82586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(S=1,V=1)</a:t>
            </a:r>
          </a:p>
        </p:txBody>
      </p:sp>
      <p:sp>
        <p:nvSpPr>
          <p:cNvPr id="89098" name="TextBox 9"/>
          <p:cNvSpPr txBox="1">
            <a:spLocks noChangeArrowheads="1"/>
          </p:cNvSpPr>
          <p:nvPr/>
        </p:nvSpPr>
        <p:spPr bwMode="auto">
          <a:xfrm>
            <a:off x="9472614" y="3733800"/>
            <a:ext cx="83388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(H=1,V=1)</a:t>
            </a:r>
          </a:p>
        </p:txBody>
      </p:sp>
      <p:sp>
        <p:nvSpPr>
          <p:cNvPr id="89099" name="TextBox 10"/>
          <p:cNvSpPr txBox="1">
            <a:spLocks noChangeArrowheads="1"/>
          </p:cNvSpPr>
          <p:nvPr/>
        </p:nvSpPr>
        <p:spPr bwMode="auto">
          <a:xfrm>
            <a:off x="9448801" y="5562600"/>
            <a:ext cx="83388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(H=1,S=0)</a:t>
            </a:r>
          </a:p>
        </p:txBody>
      </p:sp>
    </p:spTree>
    <p:extLst>
      <p:ext uri="{BB962C8B-B14F-4D97-AF65-F5344CB8AC3E}">
        <p14:creationId xmlns:p14="http://schemas.microsoft.com/office/powerpoint/2010/main" val="6547357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spaces: YCbCr</a:t>
            </a:r>
          </a:p>
        </p:txBody>
      </p:sp>
      <p:pic>
        <p:nvPicPr>
          <p:cNvPr id="90115" name="Picture 3" descr="C:\Users\Hoiem\Documents\Classes\Spring11 - Computer Vision\figs\color spaces\neighborhood6_ycbcr_c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1623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4" descr="C:\Users\Hoiem\Documents\Classes\Spring11 - Computer Vision\figs\color spaces\neighborhood6_ycbcr_c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8387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5" descr="C:\Users\Hoiem\Documents\Classes\Spring11 - Computer Vision\figs\color spaces\neighborhood6_ycbcr_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4859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TextBox 7"/>
          <p:cNvSpPr txBox="1">
            <a:spLocks noChangeArrowheads="1"/>
          </p:cNvSpPr>
          <p:nvPr/>
        </p:nvSpPr>
        <p:spPr bwMode="auto">
          <a:xfrm>
            <a:off x="9431338" y="2057400"/>
            <a:ext cx="120097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(Cb=0.5,Cr=0.5)</a:t>
            </a:r>
          </a:p>
        </p:txBody>
      </p:sp>
      <p:sp>
        <p:nvSpPr>
          <p:cNvPr id="90119" name="TextBox 8"/>
          <p:cNvSpPr txBox="1">
            <a:spLocks noChangeArrowheads="1"/>
          </p:cNvSpPr>
          <p:nvPr/>
        </p:nvSpPr>
        <p:spPr bwMode="auto">
          <a:xfrm>
            <a:off x="9472613" y="3733800"/>
            <a:ext cx="1114408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(Y=0.5,Cr=0.5)</a:t>
            </a:r>
          </a:p>
        </p:txBody>
      </p:sp>
      <p:sp>
        <p:nvSpPr>
          <p:cNvPr id="90120" name="TextBox 9"/>
          <p:cNvSpPr txBox="1">
            <a:spLocks noChangeArrowheads="1"/>
          </p:cNvSpPr>
          <p:nvPr/>
        </p:nvSpPr>
        <p:spPr bwMode="auto">
          <a:xfrm>
            <a:off x="9448800" y="5410200"/>
            <a:ext cx="1107996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(Y=0.5,Cb=05)</a:t>
            </a:r>
          </a:p>
        </p:txBody>
      </p:sp>
      <p:pic>
        <p:nvPicPr>
          <p:cNvPr id="90121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2" name="Picture 7" descr="http://upload.wikimedia.org/wikipedia/commons/thumb/5/53/YCbCr-CbCr_Y0.png/120px-YCbCr-CbCr_Y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057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3" name="Picture 9" descr="http://upload.wikimedia.org/wikipedia/commons/thumb/9/91/YCbCr-CbCr_Y50.png/120px-YCbCr-CbCr_Y5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57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4" name="Picture 11" descr="http://upload.wikimedia.org/wikipedia/commons/thumb/0/08/YCbCr-CbCr_Y100.png/120px-YCbCr-CbCr_Y1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6482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5" name="TextBox 14"/>
          <p:cNvSpPr txBox="1">
            <a:spLocks noChangeArrowheads="1"/>
          </p:cNvSpPr>
          <p:nvPr/>
        </p:nvSpPr>
        <p:spPr bwMode="auto">
          <a:xfrm>
            <a:off x="2827338" y="1676401"/>
            <a:ext cx="7409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Y=0</a:t>
            </a:r>
          </a:p>
        </p:txBody>
      </p:sp>
      <p:sp>
        <p:nvSpPr>
          <p:cNvPr id="90126" name="TextBox 15"/>
          <p:cNvSpPr txBox="1">
            <a:spLocks noChangeArrowheads="1"/>
          </p:cNvSpPr>
          <p:nvPr/>
        </p:nvSpPr>
        <p:spPr bwMode="auto">
          <a:xfrm>
            <a:off x="4876801" y="1676401"/>
            <a:ext cx="9973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Y=0.5</a:t>
            </a:r>
          </a:p>
        </p:txBody>
      </p:sp>
      <p:sp>
        <p:nvSpPr>
          <p:cNvPr id="90127" name="TextBox 16"/>
          <p:cNvSpPr txBox="1">
            <a:spLocks noChangeArrowheads="1"/>
          </p:cNvSpPr>
          <p:nvPr/>
        </p:nvSpPr>
        <p:spPr bwMode="auto">
          <a:xfrm>
            <a:off x="3886200" y="4267201"/>
            <a:ext cx="7409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Y=1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209800" y="4038600"/>
            <a:ext cx="1752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29" name="TextBox 19"/>
          <p:cNvSpPr txBox="1">
            <a:spLocks noChangeArrowheads="1"/>
          </p:cNvSpPr>
          <p:nvPr/>
        </p:nvSpPr>
        <p:spPr bwMode="auto">
          <a:xfrm>
            <a:off x="2819401" y="4038601"/>
            <a:ext cx="5790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Cb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5400000" flipH="1" flipV="1">
            <a:off x="1181894" y="2934494"/>
            <a:ext cx="1752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31" name="TextBox 22"/>
          <p:cNvSpPr txBox="1">
            <a:spLocks noChangeArrowheads="1"/>
          </p:cNvSpPr>
          <p:nvPr/>
        </p:nvSpPr>
        <p:spPr bwMode="auto">
          <a:xfrm>
            <a:off x="1628775" y="2819401"/>
            <a:ext cx="5100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</a:t>
            </a:r>
          </a:p>
        </p:txBody>
      </p:sp>
      <p:sp>
        <p:nvSpPr>
          <p:cNvPr id="90132" name="TextBox 23"/>
          <p:cNvSpPr txBox="1">
            <a:spLocks noChangeArrowheads="1"/>
          </p:cNvSpPr>
          <p:nvPr/>
        </p:nvSpPr>
        <p:spPr bwMode="auto">
          <a:xfrm>
            <a:off x="2133600" y="838201"/>
            <a:ext cx="457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Fast to compute, good for compression, used by TV</a:t>
            </a:r>
          </a:p>
        </p:txBody>
      </p:sp>
    </p:spTree>
    <p:extLst>
      <p:ext uri="{BB962C8B-B14F-4D97-AF65-F5344CB8AC3E}">
        <p14:creationId xmlns:p14="http://schemas.microsoft.com/office/powerpoint/2010/main" val="28143765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spaces: L*a*b*</a:t>
            </a:r>
          </a:p>
        </p:txBody>
      </p:sp>
      <p:sp>
        <p:nvSpPr>
          <p:cNvPr id="91139" name="TextBox 4"/>
          <p:cNvSpPr txBox="1">
            <a:spLocks noChangeArrowheads="1"/>
          </p:cNvSpPr>
          <p:nvPr/>
        </p:nvSpPr>
        <p:spPr bwMode="auto">
          <a:xfrm>
            <a:off x="2971801" y="990601"/>
            <a:ext cx="5783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“Perceptually uniform”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color space</a:t>
            </a:r>
          </a:p>
        </p:txBody>
      </p:sp>
      <p:pic>
        <p:nvPicPr>
          <p:cNvPr id="911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33601"/>
            <a:ext cx="37338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1" descr="C:\Users\Hoiem\Documents\Classes\Spring11 - Computer Vision\figs\color spaces\neighborhood6_lab_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9911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2" descr="C:\Users\Hoiem\Documents\Classes\Spring11 - Computer Vision\figs\color spaces\neighborhood6_lab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652589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3" descr="C:\Users\Hoiem\Documents\Classes\Spring11 - Computer Vision\figs\color spaces\neighborhood6_lab_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328989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5" name="TextBox 8"/>
          <p:cNvSpPr txBox="1">
            <a:spLocks noChangeArrowheads="1"/>
          </p:cNvSpPr>
          <p:nvPr/>
        </p:nvSpPr>
        <p:spPr bwMode="auto">
          <a:xfrm>
            <a:off x="9431339" y="2057400"/>
            <a:ext cx="79380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(a=0,b=0)</a:t>
            </a:r>
          </a:p>
        </p:txBody>
      </p:sp>
      <p:sp>
        <p:nvSpPr>
          <p:cNvPr id="91146" name="TextBox 9"/>
          <p:cNvSpPr txBox="1">
            <a:spLocks noChangeArrowheads="1"/>
          </p:cNvSpPr>
          <p:nvPr/>
        </p:nvSpPr>
        <p:spPr bwMode="auto">
          <a:xfrm>
            <a:off x="9472614" y="3733800"/>
            <a:ext cx="87235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(L=65,b=0)</a:t>
            </a:r>
          </a:p>
        </p:txBody>
      </p:sp>
      <p:sp>
        <p:nvSpPr>
          <p:cNvPr id="91147" name="TextBox 10"/>
          <p:cNvSpPr txBox="1">
            <a:spLocks noChangeArrowheads="1"/>
          </p:cNvSpPr>
          <p:nvPr/>
        </p:nvSpPr>
        <p:spPr bwMode="auto">
          <a:xfrm>
            <a:off x="9448801" y="5562600"/>
            <a:ext cx="87235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(L=65,a=0)</a:t>
            </a:r>
          </a:p>
        </p:txBody>
      </p:sp>
    </p:spTree>
    <p:extLst>
      <p:ext uri="{BB962C8B-B14F-4D97-AF65-F5344CB8AC3E}">
        <p14:creationId xmlns:p14="http://schemas.microsoft.com/office/powerpoint/2010/main" val="21015953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971800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If you had to choose, would you rather go without luminance or chrominance?</a:t>
            </a:r>
          </a:p>
        </p:txBody>
      </p:sp>
    </p:spTree>
    <p:extLst>
      <p:ext uri="{BB962C8B-B14F-4D97-AF65-F5344CB8AC3E}">
        <p14:creationId xmlns:p14="http://schemas.microsoft.com/office/powerpoint/2010/main" val="40097678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CB6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971800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rgbClr val="FF4A7E"/>
                </a:solidFill>
              </a:rPr>
              <a:t>If you had to choose, would you rather go without </a:t>
            </a:r>
            <a:r>
              <a:rPr lang="en-US" dirty="0">
                <a:solidFill>
                  <a:srgbClr val="32000C"/>
                </a:solidFill>
              </a:rPr>
              <a:t>luminance</a:t>
            </a:r>
            <a:r>
              <a:rPr lang="en-US" dirty="0">
                <a:solidFill>
                  <a:srgbClr val="FF4A7E"/>
                </a:solidFill>
              </a:rPr>
              <a:t> or chrominance?</a:t>
            </a:r>
          </a:p>
        </p:txBody>
      </p:sp>
    </p:spTree>
    <p:extLst>
      <p:ext uri="{BB962C8B-B14F-4D97-AF65-F5344CB8AC3E}">
        <p14:creationId xmlns:p14="http://schemas.microsoft.com/office/powerpoint/2010/main" val="29676577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Most information in intensity</a:t>
            </a:r>
          </a:p>
        </p:txBody>
      </p:sp>
      <p:pic>
        <p:nvPicPr>
          <p:cNvPr id="94211" name="Picture 2" descr="C:\Documents and Settings\Derek Hoiem\My Documents\Classes\Spring09 - Visual Scene Understanding\material\figs\neighborhood6_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1600200"/>
            <a:ext cx="60182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3648076" y="5943601"/>
            <a:ext cx="3993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Only color shown – constant intensity</a:t>
            </a:r>
          </a:p>
        </p:txBody>
      </p:sp>
    </p:spTree>
    <p:extLst>
      <p:ext uri="{BB962C8B-B14F-4D97-AF65-F5344CB8AC3E}">
        <p14:creationId xmlns:p14="http://schemas.microsoft.com/office/powerpoint/2010/main" val="39347076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Most information in intensity</a:t>
            </a:r>
          </a:p>
        </p:txBody>
      </p:sp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3581401" y="6019801"/>
            <a:ext cx="3993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Only intensity shown – constant color</a:t>
            </a:r>
          </a:p>
        </p:txBody>
      </p:sp>
      <p:pic>
        <p:nvPicPr>
          <p:cNvPr id="95236" name="Picture 2" descr="C:\Documents and Settings\Derek Hoiem\My Documents\Classes\Spring09 - Visual Scene Understanding\material\figs\neighborhood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0200"/>
            <a:ext cx="6019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14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Diffuse 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5" name="TextBox 23"/>
          <p:cNvSpPr txBox="1">
            <a:spLocks noChangeArrowheads="1"/>
          </p:cNvSpPr>
          <p:nvPr/>
        </p:nvSpPr>
        <p:spPr bwMode="auto">
          <a:xfrm>
            <a:off x="8704263" y="2563813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896" name="TextBox 25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16200000" flipV="1">
            <a:off x="7327107" y="3813970"/>
            <a:ext cx="714375" cy="59531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7029450" y="4111625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8001000" y="4114800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9780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Most information in intensity</a:t>
            </a: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4876800" y="6096001"/>
            <a:ext cx="1672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Original image</a:t>
            </a:r>
          </a:p>
        </p:txBody>
      </p:sp>
      <p:pic>
        <p:nvPicPr>
          <p:cNvPr id="96260" name="Picture 2" descr="C:\Documents and Settings\Derek Hoiem\My Documents\Classes\Spring09 - Visual Scene Understanding\material\figs\nieghborhoo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0200"/>
            <a:ext cx="6019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6359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Back to grayscale intensity</a:t>
            </a:r>
          </a:p>
        </p:txBody>
      </p:sp>
      <p:pic>
        <p:nvPicPr>
          <p:cNvPr id="97283" name="Picture 2" descr="C:\Documents and Settings\Derek Hoiem\My Documents\Classes\Spring09 - Visual Scene Understanding\material\figs\neighborhood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66800"/>
            <a:ext cx="646588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5" t="16000" r="37778" b="47556"/>
          <a:stretch>
            <a:fillRect/>
          </a:stretch>
        </p:blipFill>
        <p:spPr bwMode="auto">
          <a:xfrm>
            <a:off x="4267200" y="3276600"/>
            <a:ext cx="3124200" cy="3124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rot="16200000" flipH="1">
            <a:off x="2171700" y="4305300"/>
            <a:ext cx="3657600" cy="533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703638" y="2528888"/>
            <a:ext cx="2286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962400" y="2514600"/>
            <a:ext cx="3429000" cy="762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029200" y="4038600"/>
            <a:ext cx="1524000" cy="16002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486400" y="9906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15" name="Straight Connector 14"/>
          <p:cNvCxnSpPr/>
          <p:nvPr/>
        </p:nvCxnSpPr>
        <p:spPr>
          <a:xfrm rot="5400000" flipH="1" flipV="1">
            <a:off x="3733800" y="2286000"/>
            <a:ext cx="3048000" cy="457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553200" y="3124200"/>
            <a:ext cx="3810000" cy="25146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7789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Wrap up: Why do we care about cameras and eyes?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1354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31" y="1066800"/>
            <a:ext cx="10326137" cy="542122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487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441" y="1328444"/>
            <a:ext cx="8907118" cy="4201111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63536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704" y="228600"/>
            <a:ext cx="8716591" cy="6344535"/>
          </a:xfrm>
          <a:prstGeom prst="rect">
            <a:avLst/>
          </a:prstGeom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309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driving system with human level eyesight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831" y="990600"/>
            <a:ext cx="7988337" cy="551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022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b0zZUpVtJkSTUFx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42713" y="1"/>
            <a:ext cx="3858287" cy="6858000"/>
          </a:xfrm>
        </p:spPr>
      </p:pic>
      <p:sp>
        <p:nvSpPr>
          <p:cNvPr id="5" name="Rectangle 4"/>
          <p:cNvSpPr/>
          <p:nvPr/>
        </p:nvSpPr>
        <p:spPr>
          <a:xfrm>
            <a:off x="8027504" y="6569886"/>
            <a:ext cx="419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https://twitter.com/JordanTeslaTech/status/1418413307862585344</a:t>
            </a:r>
          </a:p>
        </p:txBody>
      </p:sp>
    </p:spTree>
    <p:extLst>
      <p:ext uri="{BB962C8B-B14F-4D97-AF65-F5344CB8AC3E}">
        <p14:creationId xmlns:p14="http://schemas.microsoft.com/office/powerpoint/2010/main" val="347062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dditsave.com_you_think_ice_cream_truck_stop_signs_are_a_problem-jrcz5zoa8537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24532" y="48390"/>
            <a:ext cx="3742936" cy="6806297"/>
          </a:xfrm>
        </p:spPr>
      </p:pic>
      <p:sp>
        <p:nvSpPr>
          <p:cNvPr id="5" name="Rectangle 4"/>
          <p:cNvSpPr/>
          <p:nvPr/>
        </p:nvSpPr>
        <p:spPr>
          <a:xfrm>
            <a:off x="8640417" y="6390670"/>
            <a:ext cx="3581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https://www.reddit.com/r/teslamotors/comments/nrs8kf/you_think_ice_cream_truck_stop_signs_are_a_problem/</a:t>
            </a:r>
          </a:p>
        </p:txBody>
      </p:sp>
    </p:spTree>
    <p:extLst>
      <p:ext uri="{BB962C8B-B14F-4D97-AF65-F5344CB8AC3E}">
        <p14:creationId xmlns:p14="http://schemas.microsoft.com/office/powerpoint/2010/main" val="218393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 the whole, </a:t>
            </a:r>
            <a:r>
              <a:rPr lang="en-US" dirty="0"/>
              <a:t>c</a:t>
            </a:r>
            <a:r>
              <a:rPr lang="en-US" dirty="0" smtClean="0"/>
              <a:t>ameras </a:t>
            </a:r>
            <a:r>
              <a:rPr lang="en-US" i="1" dirty="0" smtClean="0"/>
              <a:t>are</a:t>
            </a:r>
            <a:r>
              <a:rPr lang="en-US" dirty="0" smtClean="0"/>
              <a:t> a reasonable analogy for eyes. They do capture sufficient information for safe driving 99.9% of the time.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347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 err="1"/>
              <a:t>Specular</a:t>
            </a:r>
            <a:r>
              <a:rPr lang="en-US" b="1" dirty="0"/>
              <a:t> 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9" name="TextBox 23"/>
          <p:cNvSpPr txBox="1">
            <a:spLocks noChangeArrowheads="1"/>
          </p:cNvSpPr>
          <p:nvPr/>
        </p:nvSpPr>
        <p:spPr bwMode="auto">
          <a:xfrm>
            <a:off x="8704263" y="2563813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920" name="TextBox 25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rot="10800000">
            <a:off x="7239000" y="3886201"/>
            <a:ext cx="742950" cy="582613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8792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566" y="152400"/>
            <a:ext cx="10310867" cy="60400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24680" y="6553200"/>
            <a:ext cx="318388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https://www.youtube.com/watch?v=s1eTBMYEs-Y</a:t>
            </a:r>
          </a:p>
        </p:txBody>
      </p:sp>
    </p:spTree>
    <p:extLst>
      <p:ext uri="{BB962C8B-B14F-4D97-AF65-F5344CB8AC3E}">
        <p14:creationId xmlns:p14="http://schemas.microsoft.com/office/powerpoint/2010/main" val="13249929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 the whole, </a:t>
            </a:r>
            <a:r>
              <a:rPr lang="en-US" dirty="0"/>
              <a:t>c</a:t>
            </a:r>
            <a:r>
              <a:rPr lang="en-US" dirty="0" smtClean="0"/>
              <a:t>ameras </a:t>
            </a:r>
            <a:r>
              <a:rPr lang="en-US" i="1" dirty="0" smtClean="0"/>
              <a:t>are</a:t>
            </a:r>
            <a:r>
              <a:rPr lang="en-US" dirty="0" smtClean="0"/>
              <a:t> a reasonable analogy for eyes. They do capture sufficient information for safe driving 99.9% of the time.</a:t>
            </a:r>
          </a:p>
          <a:p>
            <a:pPr lvl="1"/>
            <a:r>
              <a:rPr lang="en-US" dirty="0" smtClean="0"/>
              <a:t>Imagine remote controlling a vehicle based on a camera feed.</a:t>
            </a:r>
          </a:p>
          <a:p>
            <a:r>
              <a:rPr lang="en-US" i="1" dirty="0" smtClean="0"/>
              <a:t>But</a:t>
            </a:r>
            <a:r>
              <a:rPr lang="en-US" dirty="0" smtClean="0"/>
              <a:t> the computer vision and machine learning methods that interpret the camera images </a:t>
            </a:r>
            <a:r>
              <a:rPr lang="en-US" i="1" dirty="0" smtClean="0"/>
              <a:t>are not</a:t>
            </a:r>
            <a:r>
              <a:rPr lang="en-US" dirty="0" smtClean="0"/>
              <a:t> yet a reasonable analogy for the human brain.</a:t>
            </a:r>
            <a:endParaRPr lang="en-US" i="1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93711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Next: </a:t>
            </a:r>
            <a:r>
              <a:rPr lang="en-US" altLang="en-US" dirty="0"/>
              <a:t>Interest points and corners</a:t>
            </a:r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7924800" y="6550026"/>
            <a:ext cx="27432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Slides: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Efros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, and others</a:t>
            </a:r>
          </a:p>
        </p:txBody>
      </p:sp>
    </p:spTree>
    <p:extLst>
      <p:ext uri="{BB962C8B-B14F-4D97-AF65-F5344CB8AC3E}">
        <p14:creationId xmlns:p14="http://schemas.microsoft.com/office/powerpoint/2010/main" val="222508136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photon’s life choices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Absorption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Diffusion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Reflection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Transparency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Refraction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Fluorescence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Subsurface scattering</a:t>
            </a:r>
          </a:p>
          <a:p>
            <a:pPr>
              <a:buFont typeface="Arial" charset="0"/>
              <a:buChar char="•"/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Phosphorescence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Interreflection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6553201" y="4543425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9410700" y="2206625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>
          <a:xfrm rot="5400000">
            <a:off x="7803356" y="2791619"/>
            <a:ext cx="1855788" cy="149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3" name="TextBox 23"/>
          <p:cNvSpPr txBox="1">
            <a:spLocks noChangeArrowheads="1"/>
          </p:cNvSpPr>
          <p:nvPr/>
        </p:nvSpPr>
        <p:spPr bwMode="auto">
          <a:xfrm>
            <a:off x="8704263" y="2563813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λ</a:t>
            </a: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944" name="TextBox 25"/>
          <p:cNvSpPr txBox="1">
            <a:spLocks noChangeArrowheads="1"/>
          </p:cNvSpPr>
          <p:nvPr/>
        </p:nvSpPr>
        <p:spPr bwMode="auto">
          <a:xfrm>
            <a:off x="8993188" y="1828800"/>
            <a:ext cx="13700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light source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rot="5400000">
            <a:off x="7327107" y="4722019"/>
            <a:ext cx="595312" cy="47625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6066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22204</TotalTime>
  <Words>2240</Words>
  <Application>Microsoft Office PowerPoint</Application>
  <PresentationFormat>Widescreen</PresentationFormat>
  <Paragraphs>930</Paragraphs>
  <Slides>82</Slides>
  <Notes>13</Notes>
  <HiddenSlides>7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82</vt:i4>
      </vt:variant>
    </vt:vector>
  </HeadingPairs>
  <TitlesOfParts>
    <vt:vector size="93" baseType="lpstr">
      <vt:lpstr>Arial</vt:lpstr>
      <vt:lpstr>Calibri</vt:lpstr>
      <vt:lpstr>Cambria Math</vt:lpstr>
      <vt:lpstr>EngraversGothic BT Regular</vt:lpstr>
      <vt:lpstr>Gill Sans</vt:lpstr>
      <vt:lpstr>Helvetica</vt:lpstr>
      <vt:lpstr>Symbol</vt:lpstr>
      <vt:lpstr>Times</vt:lpstr>
      <vt:lpstr>Times New Roman</vt:lpstr>
      <vt:lpstr>Office Theme</vt:lpstr>
      <vt:lpstr>1_Blank Presentation</vt:lpstr>
      <vt:lpstr>Recap of Filtering</vt:lpstr>
      <vt:lpstr>This lecture</vt:lpstr>
      <vt:lpstr>PowerPoint Presentation</vt:lpstr>
      <vt:lpstr>Image Formation</vt:lpstr>
      <vt:lpstr>A photon’s life choices</vt:lpstr>
      <vt:lpstr>A photon’s life choices</vt:lpstr>
      <vt:lpstr>A photon’s life choices</vt:lpstr>
      <vt:lpstr>A photon’s life choices</vt:lpstr>
      <vt:lpstr>A photon’s life choices</vt:lpstr>
      <vt:lpstr>A photon’s life choices</vt:lpstr>
      <vt:lpstr>A photon’s life choices</vt:lpstr>
      <vt:lpstr>A photon’s life choices</vt:lpstr>
      <vt:lpstr>A photon’s life choices</vt:lpstr>
      <vt:lpstr>A photon’s life choices</vt:lpstr>
      <vt:lpstr>Lambertian Reflectance</vt:lpstr>
      <vt:lpstr>Digital camera</vt:lpstr>
      <vt:lpstr>Sensor Array</vt:lpstr>
      <vt:lpstr>Sampling and Quantization</vt:lpstr>
      <vt:lpstr>Interlace vs. progressive scan</vt:lpstr>
      <vt:lpstr>Progressive scan or Global shutter</vt:lpstr>
      <vt:lpstr>Interlaced</vt:lpstr>
      <vt:lpstr>Rolling Shutter</vt:lpstr>
      <vt:lpstr>The Eye</vt:lpstr>
      <vt:lpstr>Aside: why do we care about human vision in this class?</vt:lpstr>
      <vt:lpstr>Ornithopters</vt:lpstr>
      <vt:lpstr>Why do we care about human vision?</vt:lpstr>
      <vt:lpstr>Does computer vision “understand” images?</vt:lpstr>
      <vt:lpstr>The Retina</vt:lpstr>
      <vt:lpstr>Retina up-close</vt:lpstr>
      <vt:lpstr>What humans don’t have: tapetum lucidum </vt:lpstr>
      <vt:lpstr>Wait, the blood vessels are in front of the photoreceptors??</vt:lpstr>
      <vt:lpstr>PowerPoint Presentation</vt:lpstr>
      <vt:lpstr>PowerPoint Presentation</vt:lpstr>
      <vt:lpstr>Rod / Cone sensitivity</vt:lpstr>
      <vt:lpstr>Camera Gamma Curve</vt:lpstr>
      <vt:lpstr>PowerPoint Presentation</vt:lpstr>
      <vt:lpstr>Eye Movements</vt:lpstr>
      <vt:lpstr>Slow mo guys – Saccades and CRTs</vt:lpstr>
      <vt:lpstr>Electromagnetic Spectrum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Impossible Colors</vt:lpstr>
      <vt:lpstr>Tetrachromacy</vt:lpstr>
      <vt:lpstr>PowerPoint Presentation</vt:lpstr>
      <vt:lpstr>More Spectra</vt:lpstr>
      <vt:lpstr>Color can be ambiguous</vt:lpstr>
      <vt:lpstr>Color can be ambiguous</vt:lpstr>
      <vt:lpstr>PowerPoint Presentation</vt:lpstr>
      <vt:lpstr>PowerPoint Presentation</vt:lpstr>
      <vt:lpstr>Color Sensing in Camera (RGB)</vt:lpstr>
      <vt:lpstr>Practical Color Sensing: Bayer Grid</vt:lpstr>
      <vt:lpstr>Color Image</vt:lpstr>
      <vt:lpstr>Images in Python</vt:lpstr>
      <vt:lpstr>Color spaces</vt:lpstr>
      <vt:lpstr>Color spaces: RGB</vt:lpstr>
      <vt:lpstr>Color spaces: HSV</vt:lpstr>
      <vt:lpstr>Color spaces: YCbCr</vt:lpstr>
      <vt:lpstr>Color spaces: L*a*b*</vt:lpstr>
      <vt:lpstr>If you had to choose, would you rather go without luminance or chrominance?</vt:lpstr>
      <vt:lpstr>If you had to choose, would you rather go without luminance or chrominance?</vt:lpstr>
      <vt:lpstr>Most information in intensity</vt:lpstr>
      <vt:lpstr>Most information in intensity</vt:lpstr>
      <vt:lpstr>Most information in intensity</vt:lpstr>
      <vt:lpstr>Back to grayscale intensity</vt:lpstr>
      <vt:lpstr>Wrap up: Why do we care about cameras and eyes?</vt:lpstr>
      <vt:lpstr>PowerPoint Presentation</vt:lpstr>
      <vt:lpstr>PowerPoint Presentation</vt:lpstr>
      <vt:lpstr>PowerPoint Presentation</vt:lpstr>
      <vt:lpstr>Another driving system with human level eyesight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Next: Interest points and corners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James Hays</cp:lastModifiedBy>
  <cp:revision>148</cp:revision>
  <dcterms:created xsi:type="dcterms:W3CDTF">2009-12-16T02:55:56Z</dcterms:created>
  <dcterms:modified xsi:type="dcterms:W3CDTF">2024-09-03T14:12:36Z</dcterms:modified>
</cp:coreProperties>
</file>