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.xml" ContentType="application/vnd.openxmlformats-officedocument.presentationml.tags+xml"/>
  <Override PartName="/ppt/notesSlides/notesSlide39.xml" ContentType="application/vnd.openxmlformats-officedocument.presentationml.notesSlide+xml"/>
  <Override PartName="/ppt/tags/tag2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ink/ink1.xml" ContentType="application/inkml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86" r:id="rId2"/>
    <p:sldMasterId id="2147483798" r:id="rId3"/>
    <p:sldMasterId id="2147483811" r:id="rId4"/>
    <p:sldMasterId id="2147483824" r:id="rId5"/>
    <p:sldMasterId id="2147483837" r:id="rId6"/>
    <p:sldMasterId id="2147483849" r:id="rId7"/>
    <p:sldMasterId id="2147483861" r:id="rId8"/>
    <p:sldMasterId id="2147483873" r:id="rId9"/>
    <p:sldMasterId id="2147483886" r:id="rId10"/>
    <p:sldMasterId id="2147483898" r:id="rId11"/>
    <p:sldMasterId id="2147483910" r:id="rId12"/>
    <p:sldMasterId id="2147483923" r:id="rId13"/>
  </p:sldMasterIdLst>
  <p:notesMasterIdLst>
    <p:notesMasterId r:id="rId97"/>
  </p:notesMasterIdLst>
  <p:sldIdLst>
    <p:sldId id="737" r:id="rId14"/>
    <p:sldId id="738" r:id="rId15"/>
    <p:sldId id="739" r:id="rId16"/>
    <p:sldId id="740" r:id="rId17"/>
    <p:sldId id="741" r:id="rId18"/>
    <p:sldId id="742" r:id="rId19"/>
    <p:sldId id="743" r:id="rId20"/>
    <p:sldId id="744" r:id="rId21"/>
    <p:sldId id="745" r:id="rId22"/>
    <p:sldId id="746" r:id="rId23"/>
    <p:sldId id="747" r:id="rId24"/>
    <p:sldId id="748" r:id="rId25"/>
    <p:sldId id="759" r:id="rId26"/>
    <p:sldId id="760" r:id="rId27"/>
    <p:sldId id="674" r:id="rId28"/>
    <p:sldId id="675" r:id="rId29"/>
    <p:sldId id="676" r:id="rId30"/>
    <p:sldId id="677" r:id="rId31"/>
    <p:sldId id="683" r:id="rId32"/>
    <p:sldId id="678" r:id="rId33"/>
    <p:sldId id="679" r:id="rId34"/>
    <p:sldId id="680" r:id="rId35"/>
    <p:sldId id="681" r:id="rId36"/>
    <p:sldId id="682" r:id="rId37"/>
    <p:sldId id="684" r:id="rId38"/>
    <p:sldId id="685" r:id="rId39"/>
    <p:sldId id="686" r:id="rId40"/>
    <p:sldId id="687" r:id="rId41"/>
    <p:sldId id="688" r:id="rId42"/>
    <p:sldId id="689" r:id="rId43"/>
    <p:sldId id="690" r:id="rId44"/>
    <p:sldId id="691" r:id="rId45"/>
    <p:sldId id="751" r:id="rId46"/>
    <p:sldId id="752" r:id="rId47"/>
    <p:sldId id="753" r:id="rId48"/>
    <p:sldId id="754" r:id="rId49"/>
    <p:sldId id="755" r:id="rId50"/>
    <p:sldId id="756" r:id="rId51"/>
    <p:sldId id="757" r:id="rId52"/>
    <p:sldId id="758" r:id="rId53"/>
    <p:sldId id="692" r:id="rId54"/>
    <p:sldId id="693" r:id="rId55"/>
    <p:sldId id="694" r:id="rId56"/>
    <p:sldId id="695" r:id="rId57"/>
    <p:sldId id="696" r:id="rId58"/>
    <p:sldId id="697" r:id="rId59"/>
    <p:sldId id="698" r:id="rId60"/>
    <p:sldId id="699" r:id="rId61"/>
    <p:sldId id="700" r:id="rId62"/>
    <p:sldId id="701" r:id="rId63"/>
    <p:sldId id="702" r:id="rId64"/>
    <p:sldId id="703" r:id="rId65"/>
    <p:sldId id="704" r:id="rId66"/>
    <p:sldId id="705" r:id="rId67"/>
    <p:sldId id="706" r:id="rId68"/>
    <p:sldId id="736" r:id="rId69"/>
    <p:sldId id="707" r:id="rId70"/>
    <p:sldId id="708" r:id="rId71"/>
    <p:sldId id="709" r:id="rId72"/>
    <p:sldId id="710" r:id="rId73"/>
    <p:sldId id="749" r:id="rId74"/>
    <p:sldId id="711" r:id="rId75"/>
    <p:sldId id="712" r:id="rId76"/>
    <p:sldId id="713" r:id="rId77"/>
    <p:sldId id="714" r:id="rId78"/>
    <p:sldId id="715" r:id="rId79"/>
    <p:sldId id="716" r:id="rId80"/>
    <p:sldId id="730" r:id="rId81"/>
    <p:sldId id="732" r:id="rId82"/>
    <p:sldId id="733" r:id="rId83"/>
    <p:sldId id="734" r:id="rId84"/>
    <p:sldId id="735" r:id="rId85"/>
    <p:sldId id="750" r:id="rId86"/>
    <p:sldId id="717" r:id="rId87"/>
    <p:sldId id="718" r:id="rId88"/>
    <p:sldId id="719" r:id="rId89"/>
    <p:sldId id="720" r:id="rId90"/>
    <p:sldId id="721" r:id="rId91"/>
    <p:sldId id="722" r:id="rId92"/>
    <p:sldId id="723" r:id="rId93"/>
    <p:sldId id="724" r:id="rId94"/>
    <p:sldId id="725" r:id="rId95"/>
    <p:sldId id="726" r:id="rId9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115" d="100"/>
          <a:sy n="115" d="100"/>
        </p:scale>
        <p:origin x="353" y="6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4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6.wmf"/><Relationship Id="rId1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7.wmf"/><Relationship Id="rId1" Type="http://schemas.openxmlformats.org/officeDocument/2006/relationships/image" Target="../media/image4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5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7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77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24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22582 5292 0,'-13'0'15,"0"0"1,-1 0-16,1 0 15,0 0-15,-27 0 16,27 0 0,13 13-16,-13-13 0,0 0 0,-1 13 0,1-13 15,13 13-15,-13-13 0,0 0 0,0 14 16,-1-14-16,14 13 0,-13-13 0,13 13 0,-13-13 16,0 0-16,13 13 0,-14-13 0,14 13 0,-13 1 15,0-14-15,0 0 0,13 13 16,0 0-16,-14-13 0,14 13 0,-13-13 15,0 0-15,13 14 16,0-1 0,0 0-1,0 0 1,0 1-16,0-1 0,13-13 0,-13 13 16,13-13-16,1 13 0,-14 0 15,13-13-15,0 0 0,0 0 16,-13 14-16,14-14 0,-14 13 15,13-13-15,0 0 0,-13 13 16,13-13-16,1 0 0,-1 0 0,0 0 16,0 0-16,0 0 0,1 0 0,-1 0 15,0 0-15,0 0 0,1 0 0,-1 0 16,0 0-16,0 0 0,-13-13 0,13 13 0,-13-13 0,14 13 16,-1-14-16,0 14 0,-13-13 0,13 13 0,1 0 15,-14-13-15,13 13 0,-13-13 0,13 13 0,0 0 16,-13-13-16,14 13 0,-14-14 0,0 1 0,13 13 0,-13-13 15,13 13-15,-13-13 0,0-1 0,13 14 0,-13-13 16,0 0-16,0 0 0,0-1 16,0 1-16,0 0 0,0 0 0,0 0 0,0-1 15,0 1-15,0 0 0,0 0 0,0-1 16,0 1-16,0 0 16,0 0-1,-13 13-15,0 0 0,0-13 16,-1 13-1,1 0-15,0 0 0,0 0 16,-1 0-16,1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71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8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16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8A2D3E-86BF-40E2-86FA-DF15CB00F7D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37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F9EFB5-D6FB-468E-8A75-3EC376879A6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907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A139E-2B8D-4C2D-9508-34C126F8C64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978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C3543E-C0D5-46B8-8F67-256EEA120DF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5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BB6A2C-7453-4774-9C9C-B0EA4426E21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57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E72E77-8FDA-4C5B-94A6-F7531385223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974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>
              <a:spcBef>
                <a:spcPct val="0"/>
              </a:spcBef>
            </a:pPr>
            <a:fld id="{483D21E7-F7EB-4478-ACA0-74FE3AFBA99C}" type="slidenum">
              <a:rPr lang="en-US" altLang="en-US" sz="1300">
                <a:solidFill>
                  <a:srgbClr val="000000"/>
                </a:solidFill>
              </a:rPr>
              <a:pPr algn="r" eaLnBrk="0" hangingPunct="0">
                <a:spcBef>
                  <a:spcPct val="0"/>
                </a:spcBef>
              </a:pPr>
              <a:t>28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9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59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242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58C8BA-D6E2-4469-A510-D80E0D9C3AB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6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0B698F-35CA-4DCA-91B3-E5703E1F5B6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4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horse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858D6-4EBE-43DE-BD6C-02A411A9FC6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3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917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34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0585A-45D5-41B7-8D7C-4008065DEE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09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4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423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271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314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5AFF7E-24CA-4348-8132-B3E05F963ED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772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C8244-BCDB-4884-92AB-339D790B14D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1196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80BCC3-5514-4903-A61A-18BF517938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6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fish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333A92-408E-4308-B65F-AF4C5AB4AF3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00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0DDDB0-5689-4EFA-8D6E-C68E6F6D880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824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427500-7036-4469-9954-A20372ECD71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422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CAFE43-C182-4FEF-A272-CA0FA226CF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063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3B057E-7D01-4FC6-90CF-DB2E33B1D0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5181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D7EA23-7968-4BB5-B4A9-741242656C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Technically a Maclaurin expansion, a special case of Taylor expansion centered at 0.</a:t>
            </a:r>
            <a:endParaRPr lang="ru-RU" altLang="en-US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/>
              <a:t>What is the point? Well, now we’re just extrapolating local measurements instead of doing 10s of thousands of computations.</a:t>
            </a:r>
          </a:p>
        </p:txBody>
      </p:sp>
    </p:spTree>
    <p:extLst>
      <p:ext uri="{BB962C8B-B14F-4D97-AF65-F5344CB8AC3E}">
        <p14:creationId xmlns:p14="http://schemas.microsoft.com/office/powerpoint/2010/main" val="167629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C4D984-C2D4-4009-B63E-0016E65FF17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Technically a Maclaurin expansion, a special case of Taylor expansion centered at 0.</a:t>
            </a:r>
            <a:endParaRPr lang="ru-RU" altLang="en-US">
              <a:cs typeface="Times New Roman" panose="02020603050405020304" pitchFamily="18" charset="0"/>
            </a:endParaRP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1583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01DD46-C9D2-4BD0-B98D-9BC5F5D21B9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4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BE80EA-0904-4491-99CF-CB7586D159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672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0F5EB7-0B08-4A52-9039-6A4505F7102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4193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FBE32A-58B3-4A53-B950-91B2D710C69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748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iguana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653DDF-80DB-4ACB-9AF4-9904BF925B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36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6E38FC-D5B8-401A-8A23-E5304C90A64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70637" cy="3584575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633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325A0C-AB0C-4369-875C-6A62C5FB374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8044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55E260-8FE4-4410-8FA4-53AE90B713A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7636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CD2F99-70F0-49C6-9660-C6F020A21C1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66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F8DD5F-0F1F-4E95-A443-4BF7DEDBF4F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956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B1DE1E-9221-4F37-ABF7-EE61C3A618F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5663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BCCBC9-E878-4A62-BCFF-436766925C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7744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FFAA95-4A94-461C-A546-B9860B6D6AA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9878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CFDA64-71CD-4252-AE2E-A751BA8235F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883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9E70A1-D62D-47E9-9447-5BE9B8BB6DC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0FEA39B-7466-4CD1-B6C4-B92480D92815}" type="slidenum">
              <a:rPr lang="en-US" altLang="en-US" sz="1300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66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16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snail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B3CF56-1124-43B2-9C73-0B370C6738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252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178057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087617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33390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9F388-75EB-4B78-AFF4-550237151F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054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6FB81-C84D-4EFB-9C5C-8595EE12A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672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8B890-896D-4E5E-B929-37E0C506EA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804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473C37-8828-4BC8-B4AE-D91DFB7BCF7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831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1D399-9753-4D61-8C96-08067A5D8DF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518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A618DF-7D23-4590-9EDD-D6F4369662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3346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CE5FD-B4EE-43D9-8C59-7D00BEDEBAA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27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rabbit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4D884-0CE7-4C90-B944-2EE7644AF01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372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45ADEC-EA0F-4B6C-AF46-7B3B9732BC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2322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6BDD5-F49A-4F77-B043-3E55EE2D0F3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6523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CBFB5-9EB0-4327-A02D-5DCECEB005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325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Tiger python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69B24-4358-4B68-A7BF-884008134B4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9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Siam cat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89ECD1-9D6F-409E-8EFC-9D3AD779F15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8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Husky with heterochromia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2D36CD-E5BD-4BBC-99EA-11EBA95BF14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9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4A92-35D0-46B2-901D-83303D6211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20F1D-26C2-4089-A0A0-5E9FFB92F0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910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48AD680-CC3B-408A-B613-2E9473D39767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118E78B-C4B1-4DDE-BCB6-B8974DBA14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9120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6354C0E-350E-4E1A-B4DD-B758C9C6E0A8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1A9470-1DB1-4AC3-9364-AC0677C39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16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C67A939-3C13-47CE-99F4-B72FE2EBE3E4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9A484E-36A5-44EC-B90F-220736229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4462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E55F5F4-59B6-47BC-A193-9D01FF5392B0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9D480E-D25A-4D9B-A505-B094033A7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034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0F4BC7-FB04-49C9-A58E-23CA770DDCC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307191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1B5B-8859-49A6-9E5D-A2A776206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6669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6AD3-7652-49B6-AC32-08ED46BC1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220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D20B-1204-4E52-967D-370C4FAE6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817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309E8-F06A-4041-81A2-BCA6B5C35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0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8B9A1-1892-459B-9769-84E9FB686E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83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12CE4-D9A2-4C08-BD2E-25059C6620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808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BC21B-72B8-4E9F-A63C-1AFFD828E0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5511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68DDE-738C-4901-A5E3-D3B6EF7F1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7692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A3DB-7D1E-47FD-B340-B96591BC5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5877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2957-44BF-4BF6-AA4C-3D9646E4E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9578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E583C-87D2-474C-A93D-DAFE1971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3668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37EDA-EBB1-4E13-B43B-512E62FF4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0924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9B699-6D65-4D67-BBCD-D3298709C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3739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D8CE-AE83-474D-AA4D-4BCA782E4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8678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C60A5-03C1-43E0-9F16-5A7DBE618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165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DAFF4-3B7B-4F08-AE1B-5A820726D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06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55428-6124-4D15-9BC2-DD782E0D76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894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4120D-06FE-440B-A667-9E395D73D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3407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A6873-4205-4E9F-AFAF-0B9B91042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823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B8FB2-EB29-4E8F-B46E-B222594E5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8656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7AA69-A45B-4205-9332-61E5B74B9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4720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A96CB-9EDD-40BD-8A76-670A320F3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0405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0D286-1E15-4F81-8E25-B76C090FB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8566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5D8B1-9EF3-4818-9954-D83E31F3D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25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748F0-FEBF-421E-9D02-82BF426A7671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E544-8689-4304-82DA-D351B0ADC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5586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A5699-BD04-4D86-8F8F-B8609DBFF33F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C844-C540-4165-8432-722141C64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3971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9844B-77E4-434F-A467-A076E94AE2FD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8BB2-4370-4D52-B81A-7C2701E39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48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8D32EB-B9AA-4BBC-A7BA-8D916FFA1390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8EDD-08F3-4E7F-8D73-4963C84DF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4104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F08D-7DBE-4BDB-9F3D-71368E347719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C595A-9221-4C27-86CC-6DF444ACC7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84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A0B2-686A-4BA8-956D-AB9A5D71A9A4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BD3B2-3902-495E-957B-E3DE316C6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6038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6CCB-480E-471F-9AD8-646CA282D3B6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4624-752B-49CE-A73D-7347CD505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459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EE94-A653-4866-A176-5DC1A70E5C33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B776D-B691-43AA-8837-EBDA93C26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7022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75861-9B76-4BEE-87B1-A30C31B3AB5C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99F5E-E994-4F05-835C-4B29B5D54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8612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7CA0D-A43C-4ABA-B699-3703B3627C70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97057-F778-4D12-AA9A-2958B46A3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7700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0E7CE-8A36-47E5-AF04-CE3BB92A78A8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E33-D6A1-41A7-B0B3-4212BFBAA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2603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F83F-CC2E-4956-80CD-93790EBC04CA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DD62-DA10-49BD-9469-944CF37E4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1588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58F2-1DF8-43FB-B8CE-A3D8090BED5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6157855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5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BA64C6-8FE0-4A20-B5E1-265FC3C05DC0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AB6D-7E4A-420B-9204-2A40452B7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5514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517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316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841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814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003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622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140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770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203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98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CE4ACD0-F6A2-42A9-B491-9443380AEE83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09218-9C1E-4BE7-9FE3-094BE2E50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80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6E999F-99EA-4B8E-B312-55EDA44CE35F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DBBC-273A-48EE-A72C-17B1461CDD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0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10D7DF-0635-4E32-9A89-6E1BC52E9220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7040B-44A9-4834-9329-E4261C2D2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20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F9D739-5C23-4E94-9CAC-65417F0E111C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1FFC-F941-4931-AC48-165FFE8E8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95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23D5AC-57FB-42CE-AF1C-943BC5A3DDDF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D34AE-D12F-4AD5-B955-A79300267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1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193E9-C224-4648-BB49-778FB1E667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81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917992-F1F9-44B2-AC54-B39EACDDE9A4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A4C4-B5E6-453B-9F92-197F82531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5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2E9FD0C-D5C7-4E8C-A9D0-C0D381C3488B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144F-D860-428B-A6AD-EE3CD6980A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439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A4621F-ADD4-4645-8585-CB880950B93F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5B61C-4A38-48FF-96C0-CD2C40195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107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630BDEB-FEA2-4923-B2BB-5046BAA68EC3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5592-5601-452D-80BF-0B96E729F2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4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40E10-F471-4B67-B574-132FFB98C4B2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53BE-CB56-489A-8D9F-76EFCD268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03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E769-9BCF-47B6-8611-D4A4959D2D23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1B597-A7AD-4BB9-8487-79E4AEAE6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091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F35F-E34E-4F04-9D3C-7C5433BAC7DA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BB15-4544-427D-9941-5F026C274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9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15AF0-917E-4A02-9338-4F5D0EF6D91C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7F588-0B37-4D36-A62F-D1B5C4923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738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1E286-D388-47A6-9AEE-2CC155ECB6A7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8D08-528E-4387-825C-568AA477E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902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5DB7-3009-4472-9ED7-A13DC0858A62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7648-FEA5-41BE-AB34-5EA291A5E5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25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81D9-0301-486D-A984-63B8B2BFB7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2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1349-99EF-4549-9E68-EB9A2FDEFE89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10AA-6749-4160-BC4D-72B5F4233A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193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A57F-35FF-495A-A0DA-DFA75B7E6D4E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01FCC-2060-4EA2-9249-6263C2479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753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C4519-F27C-4A38-8242-E8520E0B8E97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01E2-5B7F-414D-8DD5-34374954B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031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369F9-7C09-467B-9FD3-641C546CE9FD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2FF2-B94E-4633-B2EC-F369BCB59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734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8B4F7-9F33-4CDB-AB5D-40B1ABEA4F27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532CF-459C-4632-A1F0-296FFE810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319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17654-33FF-44CD-8F81-E46ADF1148E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472874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FDD5-BF89-4E7D-B2C8-14540AEED035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4E05-4512-485E-A1E2-E86604BD45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156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0BF5-F5FE-4E0C-92C3-4C04DD35118A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6495-F41F-4F03-B55E-C63CE88E0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890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EA1C-6046-49F8-8F96-14EAABF00988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7399B-CEE0-4DAD-8CC7-CE25C5EEA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519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D57A-C49E-417B-8EDF-60D5F13BFB33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2A1E-6C7B-4698-9239-149A261769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0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23A4C-354F-43C5-B12D-B8AF5DCFF7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77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9B09E-52F0-4613-8E40-A773E7B933A6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AB497-71EA-47E0-B9FC-AA4566FC3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371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6C9A9-2FBC-445A-BA72-DB3BFC455D25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AEE82-943E-4E93-888F-1F51BA12B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892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01C07-49D7-46C3-BDA1-F0B259BC9887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1BDA-9F38-4436-AD20-53A19A03B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49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E685C-7595-425E-A3E1-942C2AF87997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F9D1A-A9F2-42B9-B1DA-240DBF881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501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3EBCF-D679-4329-8D49-D77C6B0A963F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8D3B5-CDFC-482B-935B-BA3EA62C6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1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EAE8-78F5-4BB4-9A46-4116FF9D8F5E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CA7C-3E08-498D-B98F-12B3FEF4B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874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E10B-E054-4FD0-A734-64152EF646B9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D4F39-1AD4-4F73-8086-8323D775D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725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662DE-6645-4DD9-9832-839FEAC2C292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012000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8610EA-42E4-44A1-B5D5-12FC17FA8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406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62674C-E115-4FFA-A47C-AAE4E4DF4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10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1EC33-248D-4387-8D32-2633C72E34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F9B99E-9E87-4D88-BD89-C11FF57C0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940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181BD2-C4E2-482D-B2CA-7B600A262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741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111BDB-E546-4EA8-B810-1A52576F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238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FDD5D8-77B2-410E-9A14-65D381ACB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346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65CBD5-06E7-49C7-BBFE-88A94E739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808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C212A6-38E4-4327-8E03-7F0DFA24F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087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527B1F-5510-459E-805B-E81435935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915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182C40-AFB2-426B-833B-A5AAAE37D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606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B3A60F-97C8-44D4-A520-EFAF464AFC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B76CE1-3B08-4569-B289-CC971DCF0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94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6E7CF-BAF7-4AF2-AC81-F1B4BC6B09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41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2E04F-01C8-417F-90F2-3FDA6521F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596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35E42-7A27-42E0-A9D6-A192A0F14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7171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EC90-1C12-494C-B57F-9F01751D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222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78C32-435A-4709-9DA7-42859A9FA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34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FC74B-9D4C-43EA-B0CB-CB682F8E8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838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12F02-C763-40FF-846B-901BA804DE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557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FB777-1317-4FF9-ADDE-443A0782E7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91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6FB7F-9009-4426-956F-677348D09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175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BFC-B224-444A-B699-DF6D22C5D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59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83E70-813D-4DB8-A116-612A1E75F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0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791-B904-4287-83FE-E84C7B21EF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023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F05F4-7F4E-4791-900C-86FDD3D01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119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7E09-E413-495A-9ADC-7E0569880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4495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B76DA-63FE-43E4-A68B-74E9D9973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365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4EFD-6522-45EF-BCEE-3FC27F4BE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5930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B0BDB-E022-427C-B114-469E685EB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981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ADF6-F08D-489E-982C-924596FF3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91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91780-31A4-4AE3-A4C9-D31E48B73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6149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B68F-0D03-4D8D-95AB-A9A4101EC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797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ED575-99D0-4C60-8E0C-2D13853F1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5943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5EA50-F3A1-4A11-A508-C0107BDB9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67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DBB6-884C-4798-870C-3799A71BCD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21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7B85-EF2D-4E50-99FA-296EB4890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578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2847-528A-4A2F-A02D-8FC1AA6E1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499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F4496-E514-4E03-8DAC-84EE2F95E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293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7491-EC93-43A3-ABC1-0C3C44D580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049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997D5-F625-4243-8125-73FCF2EAB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607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72E7-A085-48DF-AEB0-FD7E28981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29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FBAE4-DF35-47EB-B5E6-6C899DB8F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451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53B0E-9138-41DD-9157-B2B82DAE81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711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DF09-7AFB-437E-9B41-64604DD8F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763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EB8AA-BE22-406E-9BCA-A743F730D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73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2855F-9927-4B15-9E01-6431A276CA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191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DB9B4-527D-4922-AAA2-EE2B8ED37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7705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9E1E-F0AE-4B1B-A935-5E7CDBEB3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5677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155A-4081-48B0-824C-005B5F43A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9408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74B669-613F-492D-9507-A575E5915228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BA64DEE-5AD4-4EBB-93EF-EA151919C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169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1B99ACD-A3F0-4211-A8C6-EFCD2BA38ED9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CF0DB2-8DCF-4276-810A-ECEA26041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600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A309225-1BBE-4936-BFEF-2011DB3CEAAA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3098B5-DC95-45B0-B72D-B29F1C910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4283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50EDE5-7855-4E49-BC47-3EF6F8530ADC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BF2F06-4152-47DD-9A90-C43D98B15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03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3BBE2A1-864C-4DEA-B1AB-A7063623FC11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446BBF-CEDD-4C34-8EC9-8B0204EE34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358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1A2E45A-186C-4022-B391-4BA538B05FA8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3A26E1-C99A-4B7C-B2E2-9C936B4FF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398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720DDED-CC51-42F4-AAB1-027AB6BA62B3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3B491F-B8F0-430F-8AC6-7A7F84A86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89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EAE332-6B92-4FFE-B456-477CE6515D4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86FC40-1077-4687-89E5-394395D504B9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713C27-CE7E-42A6-9156-A6AD36B83F5E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2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958EFE60-8D24-4864-8BF8-DA01392DAB3C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224E3C-6A34-4FDD-85B4-3BD04CF34E0C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F5FCA4-A6AF-47DB-B70C-0E6E026448BA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8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B5320D-8BAF-42B2-B902-8E31611DD3E6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608805-F8A7-4F84-A521-AB2EF250F4A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7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87CF04C6-613D-44C4-A0B3-BA86E58071B8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9B92C9-B1B1-48A0-8D39-FBA954D4740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FFDEEA1-08ED-4CEB-8806-3928541DC80C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3EAC66-CE30-46EC-BC08-31CB75C9A544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8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B00C50-BB18-479E-92FA-3B46B2868DFB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9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781A3B-119E-4621-949F-915DA9A572A6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6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43CA62-407B-4924-B40B-2A1D21773DDA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5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52A004-45CC-4513-97C3-6B30AEAA6C4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3B6103-FBB1-47FB-9586-C876E64E9D8D}" type="datetimeFigureOut">
              <a:rPr lang="en-US"/>
              <a:pPr>
                <a:defRPr/>
              </a:pPr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C73520-A912-4499-A75E-225A7DA8819A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3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1.png"/><Relationship Id="rId4" Type="http://schemas.openxmlformats.org/officeDocument/2006/relationships/image" Target="../media/image39.jpe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csse.uwa.edu.au/~pk/research/matlabfns/Spatial/Docs/Harris/A_Combined_Corner_and_Edge_Detector.pdf" TargetMode="Externa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0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2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png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5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4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6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6.bin"/><Relationship Id="rId2" Type="http://schemas.openxmlformats.org/officeDocument/2006/relationships/tags" Target="../tags/tag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30.bin"/><Relationship Id="rId3" Type="http://schemas.openxmlformats.org/officeDocument/2006/relationships/slideLayout" Target="../slideLayouts/slideLayout106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63.wmf"/><Relationship Id="rId2" Type="http://schemas.openxmlformats.org/officeDocument/2006/relationships/tags" Target="../tags/tag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60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65.png"/><Relationship Id="rId14" Type="http://schemas.openxmlformats.org/officeDocument/2006/relationships/image" Target="../media/image64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1.png"/><Relationship Id="rId5" Type="http://schemas.openxmlformats.org/officeDocument/2006/relationships/image" Target="../media/image70.wmf"/><Relationship Id="rId4" Type="http://schemas.openxmlformats.org/officeDocument/2006/relationships/oleObject" Target="../embeddings/oleObject3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3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73.wmf"/><Relationship Id="rId4" Type="http://schemas.openxmlformats.org/officeDocument/2006/relationships/oleObject" Target="../embeddings/oleObject35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75.png"/><Relationship Id="rId4" Type="http://schemas.openxmlformats.org/officeDocument/2006/relationships/oleObject" Target="../embeddings/oleObject37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oleObject" Target="../embeddings/oleObject38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2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39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va.org/bmvc/1988/avc-88-023.pdf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oleObject" Target="../embeddings/oleObject42.bin"/><Relationship Id="rId3" Type="http://schemas.openxmlformats.org/officeDocument/2006/relationships/notesSlide" Target="../notesSlides/notesSlide50.xml"/><Relationship Id="rId21" Type="http://schemas.openxmlformats.org/officeDocument/2006/relationships/image" Target="../media/image81.wmf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79.wmf"/><Relationship Id="rId2" Type="http://schemas.openxmlformats.org/officeDocument/2006/relationships/slideLayout" Target="../slideLayouts/slideLayout138.xml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78.wmf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80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oleObject" Target="../embeddings/oleObject46.bin"/><Relationship Id="rId3" Type="http://schemas.openxmlformats.org/officeDocument/2006/relationships/notesSlide" Target="../notesSlides/notesSlide51.xml"/><Relationship Id="rId21" Type="http://schemas.openxmlformats.org/officeDocument/2006/relationships/image" Target="../media/image81.wmf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79.wmf"/><Relationship Id="rId2" Type="http://schemas.openxmlformats.org/officeDocument/2006/relationships/slideLayout" Target="../slideLayouts/slideLayout138.xml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1" Type="http://schemas.openxmlformats.org/officeDocument/2006/relationships/vmlDrawing" Target="../drawings/vmlDrawing26.v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78.wmf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80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92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93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94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oleObject" Target="../embeddings/oleObject46.bin"/><Relationship Id="rId3" Type="http://schemas.openxmlformats.org/officeDocument/2006/relationships/notesSlide" Target="../notesSlides/notesSlide52.xml"/><Relationship Id="rId21" Type="http://schemas.openxmlformats.org/officeDocument/2006/relationships/image" Target="../media/image81.wmf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79.wmf"/><Relationship Id="rId2" Type="http://schemas.openxmlformats.org/officeDocument/2006/relationships/slideLayout" Target="../slideLayouts/slideLayout138.xml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1" Type="http://schemas.openxmlformats.org/officeDocument/2006/relationships/vmlDrawing" Target="../drawings/vmlDrawing30.v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78.wmf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80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customXml" Target="../ink/ink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5059" name="Picture 2" descr="C:\Users\hays\Desktop\143 Computer Vision\slides\15\nylus_crocodile_98515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19150"/>
            <a:ext cx="66675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52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58400" y="6519864"/>
            <a:ext cx="60960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Indy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"/>
            <a:ext cx="5100794" cy="9071771"/>
          </a:xfrm>
        </p:spPr>
      </p:pic>
    </p:spTree>
    <p:extLst>
      <p:ext uri="{BB962C8B-B14F-4D97-AF65-F5344CB8AC3E}">
        <p14:creationId xmlns:p14="http://schemas.microsoft.com/office/powerpoint/2010/main" val="854495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4" name="TextBox 3"/>
          <p:cNvSpPr txBox="1"/>
          <p:nvPr/>
        </p:nvSpPr>
        <p:spPr>
          <a:xfrm>
            <a:off x="10058400" y="6519864"/>
            <a:ext cx="60960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Indy</a:t>
            </a:r>
          </a:p>
        </p:txBody>
      </p:sp>
    </p:spTree>
    <p:extLst>
      <p:ext uri="{BB962C8B-B14F-4D97-AF65-F5344CB8AC3E}">
        <p14:creationId xmlns:p14="http://schemas.microsoft.com/office/powerpoint/2010/main" val="5641839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21111" r="2223" b="8222"/>
          <a:stretch/>
        </p:blipFill>
        <p:spPr>
          <a:xfrm>
            <a:off x="1524000" y="762001"/>
            <a:ext cx="9144000" cy="50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6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Spectrum of Biological Inspiration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10" y="2562263"/>
            <a:ext cx="2729090" cy="15351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03" y="2210631"/>
            <a:ext cx="2238375" cy="2238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4191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Lidar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46700" y="4191000"/>
            <a:ext cx="231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Humanoid and Quadruped robots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6" y="2542419"/>
            <a:ext cx="2362200" cy="157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4191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Radar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2168630"/>
            <a:ext cx="2060063" cy="20600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7800" y="4191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 cameras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794039"/>
            <a:ext cx="1905000" cy="10715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4191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Tesla autopilot</a:t>
            </a:r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>
            <a:off x="1790700" y="5715000"/>
            <a:ext cx="8610600" cy="609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" y="529360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biologically inspired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534400" y="528170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biologically inspired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85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Canvas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69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ctrTitle"/>
          </p:nvPr>
        </p:nvSpPr>
        <p:spPr>
          <a:xfrm>
            <a:off x="2209800" y="129540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/>
              <a:t>Interest Points and Corners</a:t>
            </a:r>
          </a:p>
        </p:txBody>
      </p:sp>
      <p:sp>
        <p:nvSpPr>
          <p:cNvPr id="140291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altLang="en-US">
              <a:solidFill>
                <a:schemeClr val="tx1"/>
              </a:solidFill>
            </a:endParaRP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6550026"/>
            <a:ext cx="8458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Slides from Rick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Szeliski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Svetlana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Lazebnik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Derek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Hoiem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 and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cs typeface="Arial" charset="0"/>
              </a:rPr>
              <a:t>Grauman&amp;Leibe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cs typeface="Arial" charset="0"/>
              </a:rPr>
              <a:t> 2008 AAAI Tutorial</a:t>
            </a:r>
            <a:endParaRPr lang="en-US" sz="1400" dirty="0">
              <a:solidFill>
                <a:prstClr val="white">
                  <a:lumMod val="75000"/>
                </a:prstClr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40293" name="TextBox 1"/>
          <p:cNvSpPr txBox="1">
            <a:spLocks noChangeArrowheads="1"/>
          </p:cNvSpPr>
          <p:nvPr/>
        </p:nvSpPr>
        <p:spPr bwMode="auto">
          <a:xfrm>
            <a:off x="6184233" y="5257801"/>
            <a:ext cx="4538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7.1.1 and 7.1.2</a:t>
            </a:r>
          </a:p>
        </p:txBody>
      </p:sp>
    </p:spTree>
    <p:extLst>
      <p:ext uri="{BB962C8B-B14F-4D97-AF65-F5344CB8AC3E}">
        <p14:creationId xmlns:p14="http://schemas.microsoft.com/office/powerpoint/2010/main" val="89620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Correspondence across views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Correspondence: matching points, patches, edges, or regions across images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41316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20" b="6261"/>
          <a:stretch>
            <a:fillRect/>
          </a:stretch>
        </p:blipFill>
        <p:spPr bwMode="auto">
          <a:xfrm>
            <a:off x="2717800" y="2927350"/>
            <a:ext cx="19875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168650"/>
            <a:ext cx="16002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>
            <a:fillRect/>
          </a:stretch>
        </p:blipFill>
        <p:spPr bwMode="auto">
          <a:xfrm>
            <a:off x="5080000" y="3844926"/>
            <a:ext cx="501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5" t="32785" r="29762" b="42061"/>
          <a:stretch>
            <a:fillRect/>
          </a:stretch>
        </p:blipFill>
        <p:spPr bwMode="auto">
          <a:xfrm>
            <a:off x="5880100" y="3803651"/>
            <a:ext cx="4762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457575" y="3475038"/>
            <a:ext cx="685800" cy="88741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96150" y="3803651"/>
            <a:ext cx="685800" cy="88741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1322" name="TextBox 9"/>
          <p:cNvSpPr txBox="1">
            <a:spLocks noChangeArrowheads="1"/>
          </p:cNvSpPr>
          <p:nvPr/>
        </p:nvSpPr>
        <p:spPr bwMode="auto">
          <a:xfrm>
            <a:off x="5537200" y="3851276"/>
            <a:ext cx="39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3376" y="3919538"/>
            <a:ext cx="784225" cy="18415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6350" y="4191000"/>
            <a:ext cx="939800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4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1764"/>
            <a:ext cx="8534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3429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8001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1" name="Oval 6"/>
          <p:cNvSpPr>
            <a:spLocks noChangeArrowheads="1"/>
          </p:cNvSpPr>
          <p:nvPr/>
        </p:nvSpPr>
        <p:spPr bwMode="auto">
          <a:xfrm>
            <a:off x="32766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2" name="Oval 7"/>
          <p:cNvSpPr>
            <a:spLocks noChangeArrowheads="1"/>
          </p:cNvSpPr>
          <p:nvPr/>
        </p:nvSpPr>
        <p:spPr bwMode="auto">
          <a:xfrm>
            <a:off x="7696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3" name="Oval 8"/>
          <p:cNvSpPr>
            <a:spLocks noChangeArrowheads="1"/>
          </p:cNvSpPr>
          <p:nvPr/>
        </p:nvSpPr>
        <p:spPr bwMode="auto">
          <a:xfrm>
            <a:off x="4267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4" name="Oval 9"/>
          <p:cNvSpPr>
            <a:spLocks noChangeArrowheads="1"/>
          </p:cNvSpPr>
          <p:nvPr/>
        </p:nvSpPr>
        <p:spPr bwMode="auto">
          <a:xfrm>
            <a:off x="8839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5" name="Oval 10"/>
          <p:cNvSpPr>
            <a:spLocks noChangeArrowheads="1"/>
          </p:cNvSpPr>
          <p:nvPr/>
        </p:nvSpPr>
        <p:spPr bwMode="auto">
          <a:xfrm>
            <a:off x="3886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6" name="Oval 11"/>
          <p:cNvSpPr>
            <a:spLocks noChangeArrowheads="1"/>
          </p:cNvSpPr>
          <p:nvPr/>
        </p:nvSpPr>
        <p:spPr bwMode="auto">
          <a:xfrm>
            <a:off x="8458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7" name="Oval 12"/>
          <p:cNvSpPr>
            <a:spLocks noChangeArrowheads="1"/>
          </p:cNvSpPr>
          <p:nvPr/>
        </p:nvSpPr>
        <p:spPr bwMode="auto">
          <a:xfrm>
            <a:off x="28956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8" name="Oval 13"/>
          <p:cNvSpPr>
            <a:spLocks noChangeArrowheads="1"/>
          </p:cNvSpPr>
          <p:nvPr/>
        </p:nvSpPr>
        <p:spPr bwMode="auto">
          <a:xfrm>
            <a:off x="72390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9" name="Oval 14"/>
          <p:cNvSpPr>
            <a:spLocks noChangeArrowheads="1"/>
          </p:cNvSpPr>
          <p:nvPr/>
        </p:nvSpPr>
        <p:spPr bwMode="auto">
          <a:xfrm>
            <a:off x="49530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0" name="Oval 15"/>
          <p:cNvSpPr>
            <a:spLocks noChangeArrowheads="1"/>
          </p:cNvSpPr>
          <p:nvPr/>
        </p:nvSpPr>
        <p:spPr bwMode="auto">
          <a:xfrm>
            <a:off x="92964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1" name="Oval 16"/>
          <p:cNvSpPr>
            <a:spLocks noChangeArrowheads="1"/>
          </p:cNvSpPr>
          <p:nvPr/>
        </p:nvSpPr>
        <p:spPr bwMode="auto">
          <a:xfrm>
            <a:off x="5486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2" name="Oval 17"/>
          <p:cNvSpPr>
            <a:spLocks noChangeArrowheads="1"/>
          </p:cNvSpPr>
          <p:nvPr/>
        </p:nvSpPr>
        <p:spPr bwMode="auto">
          <a:xfrm>
            <a:off x="10058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3" name="Oval 18"/>
          <p:cNvSpPr>
            <a:spLocks noChangeArrowheads="1"/>
          </p:cNvSpPr>
          <p:nvPr/>
        </p:nvSpPr>
        <p:spPr bwMode="auto">
          <a:xfrm>
            <a:off x="2667000" y="22860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4" name="Oval 19"/>
          <p:cNvSpPr>
            <a:spLocks noChangeArrowheads="1"/>
          </p:cNvSpPr>
          <p:nvPr/>
        </p:nvSpPr>
        <p:spPr bwMode="auto">
          <a:xfrm>
            <a:off x="6934200" y="23622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5" name="Line 20"/>
          <p:cNvSpPr>
            <a:spLocks noChangeShapeType="1"/>
          </p:cNvSpPr>
          <p:nvPr/>
        </p:nvSpPr>
        <p:spPr bwMode="auto">
          <a:xfrm>
            <a:off x="2286000" y="2209800"/>
            <a:ext cx="3581400" cy="838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6" name="Line 21"/>
          <p:cNvSpPr>
            <a:spLocks noChangeShapeType="1"/>
          </p:cNvSpPr>
          <p:nvPr/>
        </p:nvSpPr>
        <p:spPr bwMode="auto">
          <a:xfrm>
            <a:off x="2057400" y="2895600"/>
            <a:ext cx="32766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7" name="Line 22"/>
          <p:cNvSpPr>
            <a:spLocks noChangeShapeType="1"/>
          </p:cNvSpPr>
          <p:nvPr/>
        </p:nvSpPr>
        <p:spPr bwMode="auto">
          <a:xfrm>
            <a:off x="2286000" y="3733800"/>
            <a:ext cx="29718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8" name="Line 23"/>
          <p:cNvSpPr>
            <a:spLocks noChangeShapeType="1"/>
          </p:cNvSpPr>
          <p:nvPr/>
        </p:nvSpPr>
        <p:spPr bwMode="auto">
          <a:xfrm flipV="1">
            <a:off x="7086600" y="2590800"/>
            <a:ext cx="28956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9" name="Line 24"/>
          <p:cNvSpPr>
            <a:spLocks noChangeShapeType="1"/>
          </p:cNvSpPr>
          <p:nvPr/>
        </p:nvSpPr>
        <p:spPr bwMode="auto">
          <a:xfrm flipV="1">
            <a:off x="7086600" y="3200400"/>
            <a:ext cx="2895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0" name="Line 25"/>
          <p:cNvSpPr>
            <a:spLocks noChangeShapeType="1"/>
          </p:cNvSpPr>
          <p:nvPr/>
        </p:nvSpPr>
        <p:spPr bwMode="auto">
          <a:xfrm flipV="1">
            <a:off x="7315200" y="3886200"/>
            <a:ext cx="27432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1" name="Title 25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/>
          <a:lstStyle/>
          <a:p>
            <a:r>
              <a:rPr lang="en-US" altLang="en-US"/>
              <a:t>Example: estimating “fundamental matrix” that corresponds two views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91526" y="6550026"/>
            <a:ext cx="22764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Slide from Silvio Savarese</a:t>
            </a:r>
          </a:p>
        </p:txBody>
      </p:sp>
    </p:spTree>
    <p:extLst>
      <p:ext uri="{BB962C8B-B14F-4D97-AF65-F5344CB8AC3E}">
        <p14:creationId xmlns:p14="http://schemas.microsoft.com/office/powerpoint/2010/main" val="262235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Application: </a:t>
            </a:r>
            <a:r>
              <a:rPr lang="en-US" altLang="en-US" dirty="0"/>
              <a:t>structure from motion</a:t>
            </a:r>
          </a:p>
        </p:txBody>
      </p:sp>
      <p:pic>
        <p:nvPicPr>
          <p:cNvPr id="144387" name="Picture 2" descr="C:\Users\James\Dropbox\cs143 fall 2013\cs143 fall 2013 slides\08\Colos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905000"/>
            <a:ext cx="8782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9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Invariant Local Features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1143000"/>
            <a:ext cx="8001000" cy="1676400"/>
          </a:xfrm>
        </p:spPr>
        <p:txBody>
          <a:bodyPr/>
          <a:lstStyle/>
          <a:p>
            <a:pPr marL="0" indent="0"/>
            <a:r>
              <a:rPr lang="en-US" altLang="en-US" sz="2000"/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51556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2362200"/>
            <a:ext cx="7559675" cy="3640138"/>
          </a:xfrm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4876800" y="6186488"/>
            <a:ext cx="247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cs typeface="Arial" panose="020B0604020202020204" pitchFamily="34" charset="0"/>
              </a:rPr>
              <a:t>Features Descriptors</a:t>
            </a:r>
          </a:p>
        </p:txBody>
      </p:sp>
    </p:spTree>
    <p:extLst>
      <p:ext uri="{BB962C8B-B14F-4D97-AF65-F5344CB8AC3E}">
        <p14:creationId xmlns:p14="http://schemas.microsoft.com/office/powerpoint/2010/main" val="2234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1987" name="Picture 2" descr="C:\Users\hays\Desktop\143 Computer Vision\slides\15\horse_100185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9" y="671514"/>
            <a:ext cx="60801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78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Applications  </a:t>
            </a:r>
            <a:endParaRPr lang="ru-RU" alt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8001000" cy="5257800"/>
          </a:xfrm>
        </p:spPr>
        <p:txBody>
          <a:bodyPr/>
          <a:lstStyle/>
          <a:p>
            <a:r>
              <a:rPr lang="en-US" altLang="en-US"/>
              <a:t>Feature points are used for:</a:t>
            </a:r>
          </a:p>
          <a:p>
            <a:pPr lvl="1"/>
            <a:r>
              <a:rPr lang="en-US" altLang="en-US" sz="2400"/>
              <a:t>Image alignment </a:t>
            </a:r>
          </a:p>
          <a:p>
            <a:pPr lvl="1"/>
            <a:r>
              <a:rPr lang="en-US" altLang="en-US" sz="2400"/>
              <a:t>3D reconstruction</a:t>
            </a:r>
          </a:p>
          <a:p>
            <a:pPr lvl="1"/>
            <a:r>
              <a:rPr lang="en-US" altLang="en-US" sz="2400"/>
              <a:t>Motion tracking</a:t>
            </a:r>
          </a:p>
          <a:p>
            <a:pPr lvl="1"/>
            <a:r>
              <a:rPr lang="en-US" altLang="en-US" sz="2400"/>
              <a:t>Robot navigation</a:t>
            </a:r>
          </a:p>
          <a:p>
            <a:pPr lvl="1"/>
            <a:r>
              <a:rPr lang="en-US" altLang="en-US" sz="2400"/>
              <a:t>Indexing and database retrieval</a:t>
            </a:r>
          </a:p>
          <a:p>
            <a:pPr lvl="1"/>
            <a:r>
              <a:rPr lang="en-US" altLang="en-US" sz="2400"/>
              <a:t>Object recognition</a:t>
            </a:r>
          </a:p>
        </p:txBody>
      </p:sp>
      <p:pic>
        <p:nvPicPr>
          <p:cNvPr id="145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6" y="1143001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4" descr="Inliers_im1_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4" y="4267201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5" descr="Inliers_im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76430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371600"/>
          </a:xfrm>
        </p:spPr>
        <p:txBody>
          <a:bodyPr/>
          <a:lstStyle/>
          <a:p>
            <a:r>
              <a:rPr lang="en-US" altLang="en-US" dirty="0"/>
              <a:t>Project 2: interest points and local features</a:t>
            </a: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>
          <a:xfrm>
            <a:off x="1981200" y="1905001"/>
            <a:ext cx="7543800" cy="4659313"/>
          </a:xfrm>
        </p:spPr>
        <p:txBody>
          <a:bodyPr/>
          <a:lstStyle/>
          <a:p>
            <a:r>
              <a:rPr lang="en-US" altLang="en-US" dirty="0"/>
              <a:t>Note: “interest points” = “</a:t>
            </a:r>
            <a:r>
              <a:rPr lang="en-US" altLang="en-US" dirty="0" err="1"/>
              <a:t>keypoints</a:t>
            </a:r>
            <a:r>
              <a:rPr lang="en-US" altLang="en-US" dirty="0"/>
              <a:t>”, also sometimes called “features”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730650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This class: interest points</a:t>
            </a: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4343400" cy="5573713"/>
          </a:xfrm>
        </p:spPr>
        <p:txBody>
          <a:bodyPr/>
          <a:lstStyle/>
          <a:p>
            <a:r>
              <a:rPr lang="en-US" altLang="en-US"/>
              <a:t>Suppose you have to click on some point,  go away and come back after I deform the image, and click on the same points again.  </a:t>
            </a:r>
          </a:p>
          <a:p>
            <a:pPr lvl="1"/>
            <a:r>
              <a:rPr lang="en-US" altLang="en-US"/>
              <a:t>Which points would you choose?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4848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1223964"/>
            <a:ext cx="3192462" cy="2484437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6713275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148486" name="TextBox 6"/>
          <p:cNvSpPr txBox="1">
            <a:spLocks noChangeArrowheads="1"/>
          </p:cNvSpPr>
          <p:nvPr/>
        </p:nvSpPr>
        <p:spPr bwMode="auto">
          <a:xfrm>
            <a:off x="8001000" y="838200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48487" name="TextBox 7"/>
          <p:cNvSpPr txBox="1">
            <a:spLocks noChangeArrowheads="1"/>
          </p:cNvSpPr>
          <p:nvPr/>
        </p:nvSpPr>
        <p:spPr bwMode="auto">
          <a:xfrm>
            <a:off x="9210676" y="619442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deformed</a:t>
            </a:r>
          </a:p>
        </p:txBody>
      </p:sp>
    </p:spTree>
    <p:extLst>
      <p:ext uri="{BB962C8B-B14F-4D97-AF65-F5344CB8AC3E}">
        <p14:creationId xmlns:p14="http://schemas.microsoft.com/office/powerpoint/2010/main" val="315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 of Keypoint Matching</a:t>
            </a:r>
            <a:endParaRPr lang="de-CH" altLang="en-US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3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8153400" y="1082075"/>
            <a:ext cx="3505200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</a:t>
            </a:r>
            <a:r>
              <a:rPr lang="en-US" alt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keypoints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8153400" y="2803824"/>
            <a:ext cx="34036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a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descriptor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region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each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8153400" y="4973637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  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descriptors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Goals for Keypoints</a:t>
            </a: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Detect points that are </a:t>
            </a:r>
            <a:r>
              <a:rPr lang="en-US" altLang="en-US" i="1"/>
              <a:t>repeatable</a:t>
            </a:r>
            <a:r>
              <a:rPr lang="en-US" altLang="en-US"/>
              <a:t> and </a:t>
            </a:r>
            <a:r>
              <a:rPr lang="en-US" altLang="en-US" i="1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5876925" y="1687513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obj14_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1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38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extract features?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Motivation: panorama stitching</a:t>
            </a:r>
          </a:p>
          <a:p>
            <a:pPr lvl="1"/>
            <a:r>
              <a:rPr lang="en-US" altLang="en-US"/>
              <a:t>We have two images – how do we combine them?</a:t>
            </a:r>
          </a:p>
        </p:txBody>
      </p:sp>
      <p:pic>
        <p:nvPicPr>
          <p:cNvPr id="152580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94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4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5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274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Characteristics of good features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Saliency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Each feature is distinctive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Many fewer features than image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Locality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A feature occupies a relatively small area of the image; robust to clutter and occlusion</a:t>
            </a:r>
          </a:p>
        </p:txBody>
      </p:sp>
      <p:grpSp>
        <p:nvGrpSpPr>
          <p:cNvPr id="156676" name="Group 11"/>
          <p:cNvGrpSpPr>
            <a:grpSpLocks/>
          </p:cNvGrpSpPr>
          <p:nvPr/>
        </p:nvGrpSpPr>
        <p:grpSpPr bwMode="auto">
          <a:xfrm>
            <a:off x="3124200" y="990600"/>
            <a:ext cx="5791200" cy="2133600"/>
            <a:chOff x="528" y="624"/>
            <a:chExt cx="4715" cy="1678"/>
          </a:xfrm>
        </p:grpSpPr>
        <p:pic>
          <p:nvPicPr>
            <p:cNvPr id="156677" name="Picture 9" descr="SIFT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78" name="Picture 10" descr="SIF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06466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Goal: interest operator repeatability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detect (at least some of) the same points in both images.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Yet we have to be able to run the detection procedure </a:t>
            </a:r>
            <a:r>
              <a:rPr lang="en-US" altLang="en-US" sz="2800" i="1">
                <a:solidFill>
                  <a:srgbClr val="000000"/>
                </a:solidFill>
                <a:cs typeface="Times New Roman" panose="02020603050405020304" pitchFamily="18" charset="0"/>
              </a:rPr>
              <a:t>independently</a:t>
            </a: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62200" y="2514601"/>
            <a:ext cx="7488238" cy="2671763"/>
            <a:chOff x="838200" y="3429000"/>
            <a:chExt cx="7487497" cy="2671465"/>
          </a:xfrm>
        </p:grpSpPr>
        <p:grpSp>
          <p:nvGrpSpPr>
            <p:cNvPr id="158726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58734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727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58729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872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3300"/>
                  </a:solidFill>
                  <a:cs typeface="Times New Roman" panose="02020603050405020304" pitchFamily="18" charset="0"/>
                </a:rPr>
                <a:t>No chance to find true matches!</a:t>
              </a:r>
              <a:endParaRPr lang="ru-RU" altLang="en-US" sz="24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32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9" t="33333" r="35683" b="40741"/>
          <a:stretch>
            <a:fillRect/>
          </a:stretch>
        </p:blipFill>
        <p:spPr bwMode="auto">
          <a:xfrm>
            <a:off x="8001000" y="3124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3200400" y="3200400"/>
            <a:ext cx="5181600" cy="3127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52400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Goal: descriptor distinctiveness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be able to reliably determine which point goes with which.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2003426" y="2514600"/>
            <a:ext cx="3463925" cy="2020888"/>
            <a:chOff x="1981200" y="3535362"/>
            <a:chExt cx="1714500" cy="1000125"/>
          </a:xfrm>
        </p:grpSpPr>
        <p:pic>
          <p:nvPicPr>
            <p:cNvPr id="16079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940" y="3840192"/>
              <a:ext cx="76218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88" y="4145022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157" y="4297437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2027" y="4068814"/>
              <a:ext cx="76217" cy="762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1"/>
          <p:cNvGrpSpPr>
            <a:grpSpLocks noChangeAspect="1"/>
          </p:cNvGrpSpPr>
          <p:nvPr/>
        </p:nvGrpSpPr>
        <p:grpSpPr bwMode="auto">
          <a:xfrm>
            <a:off x="6267450" y="2514600"/>
            <a:ext cx="3790950" cy="2057400"/>
            <a:chOff x="4495800" y="3611562"/>
            <a:chExt cx="1562100" cy="847725"/>
          </a:xfrm>
        </p:grpSpPr>
        <p:pic>
          <p:nvPicPr>
            <p:cNvPr id="1607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122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801" y="4192411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48" y="3687439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097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295650" y="3192464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3371850" y="3192464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3371850" y="2819400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295650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562600" y="3565526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en-US" sz="6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59801" b="70370"/>
          <a:stretch>
            <a:fillRect/>
          </a:stretch>
        </p:blipFill>
        <p:spPr bwMode="auto">
          <a:xfrm>
            <a:off x="6934200" y="274320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33333" r="71861" b="33333"/>
          <a:stretch>
            <a:fillRect/>
          </a:stretch>
        </p:blipFill>
        <p:spPr bwMode="auto">
          <a:xfrm>
            <a:off x="6172200" y="3124201"/>
            <a:ext cx="60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62962" r="55782" b="7407"/>
          <a:stretch>
            <a:fillRect/>
          </a:stretch>
        </p:blipFill>
        <p:spPr bwMode="auto">
          <a:xfrm>
            <a:off x="716280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20818" r="56009" b="45247"/>
          <a:stretch>
            <a:fillRect/>
          </a:stretch>
        </p:blipFill>
        <p:spPr bwMode="auto">
          <a:xfrm>
            <a:off x="29718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3276600" y="3200400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3276600" y="2827338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3200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04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7107" name="Picture 3" descr="C:\Users\hays\Desktop\143 Computer Vision\slides\15\fish_100182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9" y="679450"/>
            <a:ext cx="340042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204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Description</a:t>
            </a:r>
            <a:r>
              <a:rPr lang="en-US" altLang="en-US" sz="2400">
                <a:solidFill>
                  <a:schemeClr val="bg2"/>
                </a:solidFill>
              </a:rPr>
              <a:t>:Extract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Matching: </a:t>
            </a:r>
            <a:r>
              <a:rPr lang="en-US" altLang="en-US" sz="240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162820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34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Many Existing Detectors Available</a:t>
            </a:r>
            <a:endParaRPr lang="de-CH" altLang="en-US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kern="0" dirty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 err="1"/>
              <a:t>Laplacian</a:t>
            </a:r>
            <a:r>
              <a:rPr lang="en-US" sz="2400" kern="0" dirty="0"/>
              <a:t>, </a:t>
            </a:r>
            <a:r>
              <a:rPr lang="en-US" sz="2400" kern="0" dirty="0" err="1"/>
              <a:t>DoG</a:t>
            </a:r>
            <a:r>
              <a:rPr lang="en-US" sz="2400" kern="0" dirty="0"/>
              <a:t> 		</a:t>
            </a:r>
            <a:r>
              <a:rPr lang="en-US" sz="2800" kern="0" dirty="0"/>
              <a:t>[</a:t>
            </a:r>
            <a:r>
              <a:rPr lang="en-US" sz="2800" kern="0" dirty="0" err="1"/>
              <a:t>Lindeberg</a:t>
            </a:r>
            <a:r>
              <a:rPr lang="en-US" sz="2800" kern="0" dirty="0"/>
              <a:t> ‘98], [Lowe 1999]</a:t>
            </a:r>
            <a:endParaRPr lang="en-US" sz="2400" kern="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Harris-/Hessian-Laplace       </a:t>
            </a:r>
            <a:r>
              <a:rPr lang="en-US" sz="2400" kern="0" dirty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‘01]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MSER</a:t>
            </a:r>
            <a:r>
              <a:rPr lang="en-US" sz="2400" kern="0" dirty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‘02]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CH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/>
              <a:t>Corner Detection: Basic Idea</a:t>
            </a:r>
            <a:endParaRPr lang="ru-RU" altLang="en-US" sz="300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/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/>
              <a:t>Shifting a window in </a:t>
            </a:r>
            <a:r>
              <a:rPr lang="en-US" altLang="en-US" i="1"/>
              <a:t>any</a:t>
            </a:r>
            <a:r>
              <a:rPr lang="en-US" altLang="en-US"/>
              <a:t> </a:t>
            </a:r>
            <a:r>
              <a:rPr lang="en-US" altLang="en-US" i="1"/>
              <a:t>direction</a:t>
            </a:r>
            <a:r>
              <a:rPr lang="en-US" altLang="en-US"/>
              <a:t> should give </a:t>
            </a:r>
            <a:r>
              <a:rPr lang="en-US" altLang="en-US" i="1"/>
              <a:t>a large change</a:t>
            </a:r>
            <a:r>
              <a:rPr lang="en-US" altLang="en-US"/>
              <a:t> in intensity</a:t>
            </a:r>
            <a:endParaRPr lang="ru-RU" alt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953000" y="2895600"/>
            <a:ext cx="2438400" cy="3887788"/>
            <a:chOff x="2160" y="1824"/>
            <a:chExt cx="1536" cy="2449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along the edge direction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543800" y="2895600"/>
            <a:ext cx="2667000" cy="3887788"/>
            <a:chOff x="3792" y="1824"/>
            <a:chExt cx="1680" cy="2449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significant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0" y="2895600"/>
            <a:ext cx="2362200" cy="3517900"/>
            <a:chOff x="480" y="1824"/>
            <a:chExt cx="1488" cy="2216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571626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24730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First, </a:t>
            </a:r>
            <a:r>
              <a:rPr lang="en-US" altLang="en-US" dirty="0" err="1" smtClean="0"/>
              <a:t>cornerness</a:t>
            </a:r>
            <a:r>
              <a:rPr lang="en-US" altLang="en-US" dirty="0" smtClean="0"/>
              <a:t> is a property of a “patch”, not a single pixel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Let’s look for patches that have high gradients in the x and y directions.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768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4676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098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Reminder: gradients measured with filtering</a:t>
            </a:r>
            <a:endParaRPr lang="en-US" altLang="en-US" dirty="0"/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0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1450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Reminder: gradients measured with filtering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0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0" y="4659316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26126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First, </a:t>
            </a:r>
            <a:r>
              <a:rPr lang="en-US" altLang="en-US" dirty="0" err="1" smtClean="0"/>
              <a:t>cornerness</a:t>
            </a:r>
            <a:r>
              <a:rPr lang="en-US" altLang="en-US" dirty="0" smtClean="0"/>
              <a:t> is a property of a “patch”, not a single pixel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Let’s look for patches that have high gradients in the x and y directions.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 smtClean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/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5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trike="sngStrike" dirty="0" smtClean="0">
                <a:solidFill>
                  <a:srgbClr val="FF0000"/>
                </a:solidFill>
              </a:rPr>
              <a:t>Let’s look for patches that have high gradients in the x and y directions.</a:t>
            </a:r>
            <a:endParaRPr lang="ru-RU" altLang="en-US" strike="sngStrike" dirty="0">
              <a:solidFill>
                <a:srgbClr val="FF0000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 smtClean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/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8534400" y="990600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rgbClr val="003399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Not a sufficient strategy</a:t>
            </a:r>
            <a:endParaRPr lang="ru-RU" altLang="en-US" sz="2400" dirty="0">
              <a:solidFill>
                <a:srgbClr val="000000"/>
              </a:solidFill>
              <a:latin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Let’s write down what the gradients actually look like in different scenarios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 smtClean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/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 dirty="0"/>
              <a:t>Corner Detection: </a:t>
            </a:r>
            <a:r>
              <a:rPr lang="en-US" altLang="en-US" sz="3000" dirty="0" smtClean="0"/>
              <a:t>Baseline strategies</a:t>
            </a:r>
            <a:endParaRPr lang="ru-RU" altLang="en-US" sz="3000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For a patch to be a corner, the gradient distribution needs to be full rank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We should check more than 2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How do we measure this rank?</a:t>
            </a:r>
            <a:endParaRPr lang="ru-RU" altLang="en-US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06699"/>
            <a:ext cx="2438400" cy="3517901"/>
            <a:chOff x="2160" y="1824"/>
            <a:chExt cx="1536" cy="2216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one direction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06699"/>
            <a:ext cx="2667000" cy="3517901"/>
            <a:chOff x="3792" y="1824"/>
            <a:chExt cx="1680" cy="2216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06699"/>
            <a:ext cx="2362200" cy="3148013"/>
            <a:chOff x="480" y="1824"/>
            <a:chExt cx="1488" cy="1983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391135" y="6553200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Source: 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James Hays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9083675" y="2757488"/>
            <a:ext cx="2438400" cy="3894139"/>
            <a:chOff x="3850" y="1785"/>
            <a:chExt cx="1536" cy="2453"/>
          </a:xfrm>
        </p:grpSpPr>
        <p:pic>
          <p:nvPicPr>
            <p:cNvPr id="27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851">
              <a:off x="3936" y="1785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3850" y="3482"/>
              <a:ext cx="153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dirty="0" smtClean="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/>
              </a:r>
              <a:br>
                <a:rPr lang="en-US" altLang="en-US" sz="2400" dirty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 dirty="0" smtClean="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gradients in both directions</a:t>
              </a:r>
              <a:endParaRPr lang="ru-RU" altLang="en-US" sz="2400" dirty="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4233" y="2272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4089" y="27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4089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4665" y="2704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V="1">
              <a:off x="4665" y="21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6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0963" name="Picture 2" descr="C:\Users\hays\Desktop\143 Computer Vision\slides\15\iguana_100183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742950"/>
            <a:ext cx="65913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66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Eigenvalues tell us the rank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24000"/>
            <a:ext cx="4702689" cy="4412854"/>
          </a:xfrm>
        </p:spPr>
      </p:pic>
      <p:sp>
        <p:nvSpPr>
          <p:cNvPr id="6" name="Rectangle 5"/>
          <p:cNvSpPr/>
          <p:nvPr/>
        </p:nvSpPr>
        <p:spPr>
          <a:xfrm>
            <a:off x="7391400" y="5562600"/>
            <a:ext cx="4038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https://en.wikipedia.org/wiki/Eigenvalues_and_eigenvectors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514600"/>
            <a:ext cx="167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= [-5, 0</a:t>
            </a:r>
          </a:p>
          <a:p>
            <a:r>
              <a:rPr lang="en-US" dirty="0" smtClean="0"/>
              <a:t>      0, 3</a:t>
            </a:r>
          </a:p>
          <a:p>
            <a:r>
              <a:rPr lang="en-US" dirty="0" smtClean="0"/>
              <a:t>     -3, 0</a:t>
            </a:r>
          </a:p>
          <a:p>
            <a:r>
              <a:rPr lang="en-US" dirty="0"/>
              <a:t> </a:t>
            </a:r>
            <a:r>
              <a:rPr lang="en-US" dirty="0" smtClean="0"/>
              <a:t>     5, 5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   ...]</a:t>
            </a:r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148662" y="4310236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9049638" y="3761438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458199" y="4311815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960879" y="3398204"/>
            <a:ext cx="76200" cy="7620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Corners</a:t>
            </a:r>
          </a:p>
        </p:txBody>
      </p:sp>
      <p:sp>
        <p:nvSpPr>
          <p:cNvPr id="1159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133600" y="3352800"/>
            <a:ext cx="7772400" cy="2286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Key property: in the region around a corner, image gradient has two or more dominant directions</a:t>
            </a:r>
          </a:p>
          <a:p>
            <a:pPr>
              <a:buFontTx/>
              <a:buChar char="•"/>
            </a:pPr>
            <a:r>
              <a:rPr lang="en-US" altLang="en-US"/>
              <a:t>Corners are repeatable and distinctive</a:t>
            </a:r>
          </a:p>
        </p:txBody>
      </p:sp>
      <p:graphicFrame>
        <p:nvGraphicFramePr>
          <p:cNvPr id="167940" name="Object 1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971800" y="935038"/>
          <a:ext cx="6248400" cy="22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Bitmap Image" r:id="rId4" imgW="7411485" imgH="2685714" progId="PBrush">
                  <p:embed/>
                </p:oleObj>
              </mc:Choice>
              <mc:Fallback>
                <p:oleObj name="Bitmap Image" r:id="rId4" imgW="7411485" imgH="26857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35038"/>
                        <a:ext cx="6248400" cy="226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41" name="Rectangle 14"/>
          <p:cNvSpPr>
            <a:spLocks noChangeArrowheads="1"/>
          </p:cNvSpPr>
          <p:nvPr/>
        </p:nvSpPr>
        <p:spPr bwMode="auto">
          <a:xfrm>
            <a:off x="1981200" y="575945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"A Combined Corner and Edge Detector.“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147--151.  </a:t>
            </a:r>
          </a:p>
        </p:txBody>
      </p:sp>
    </p:spTree>
    <p:extLst>
      <p:ext uri="{BB962C8B-B14F-4D97-AF65-F5344CB8AC3E}">
        <p14:creationId xmlns:p14="http://schemas.microsoft.com/office/powerpoint/2010/main" val="2558476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998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1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9992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9993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75126" y="4191001"/>
            <a:ext cx="1463675" cy="1463675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683626" y="4745039"/>
            <a:ext cx="174625" cy="174625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382001" y="4876800"/>
            <a:ext cx="715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(3,2)</a:t>
            </a:r>
          </a:p>
        </p:txBody>
      </p:sp>
      <p:sp>
        <p:nvSpPr>
          <p:cNvPr id="169997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5341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2035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03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8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39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0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1" name="Rectangle 15"/>
          <p:cNvSpPr>
            <a:spLocks noChangeArrowheads="1"/>
          </p:cNvSpPr>
          <p:nvPr/>
        </p:nvSpPr>
        <p:spPr bwMode="auto">
          <a:xfrm>
            <a:off x="8153400" y="5084764"/>
            <a:ext cx="173038" cy="173037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42" name="TextBox 16"/>
          <p:cNvSpPr txBox="1">
            <a:spLocks noChangeArrowheads="1"/>
          </p:cNvSpPr>
          <p:nvPr/>
        </p:nvSpPr>
        <p:spPr bwMode="auto">
          <a:xfrm>
            <a:off x="7848601" y="5224464"/>
            <a:ext cx="71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(0,0)</a:t>
            </a:r>
          </a:p>
        </p:txBody>
      </p:sp>
      <p:sp>
        <p:nvSpPr>
          <p:cNvPr id="172043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4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3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4083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001000" y="2514600"/>
            <a:ext cx="1371600" cy="1371600"/>
            <a:chOff x="4080" y="1920"/>
            <a:chExt cx="864" cy="864"/>
          </a:xfrm>
        </p:grpSpPr>
        <p:sp>
          <p:nvSpPr>
            <p:cNvPr id="174113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114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5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8800" y="2667000"/>
            <a:ext cx="1385888" cy="1371600"/>
            <a:chOff x="2592" y="2016"/>
            <a:chExt cx="873" cy="864"/>
          </a:xfrm>
        </p:grpSpPr>
        <p:sp>
          <p:nvSpPr>
            <p:cNvPr id="174110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1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Shifted 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12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29000" y="2590800"/>
            <a:ext cx="1385888" cy="1447800"/>
            <a:chOff x="1200" y="1968"/>
            <a:chExt cx="873" cy="912"/>
          </a:xfrm>
        </p:grpSpPr>
        <p:sp>
          <p:nvSpPr>
            <p:cNvPr id="174107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08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Window function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09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676400" y="4876801"/>
            <a:ext cx="8758238" cy="1281113"/>
            <a:chOff x="99" y="3312"/>
            <a:chExt cx="5517" cy="807"/>
          </a:xfrm>
        </p:grpSpPr>
        <p:grpSp>
          <p:nvGrpSpPr>
            <p:cNvPr id="174090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174100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741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6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4101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74102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3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4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4091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74096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74098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099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4097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4092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or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3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Window function </a:t>
              </a:r>
              <a:r>
                <a: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w(x,y)</a:t>
              </a: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endParaRPr lang="ru-RU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094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Gaussian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5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1 in window, 0 outside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74088" name="Text Box 35"/>
          <p:cNvSpPr txBox="1">
            <a:spLocks noChangeArrowheads="1"/>
          </p:cNvSpPr>
          <p:nvPr/>
        </p:nvSpPr>
        <p:spPr bwMode="auto">
          <a:xfrm>
            <a:off x="9028113" y="6477000"/>
            <a:ext cx="1674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R. Szeliski</a:t>
            </a:r>
          </a:p>
        </p:txBody>
      </p:sp>
      <p:sp>
        <p:nvSpPr>
          <p:cNvPr id="17408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2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6131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613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613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5" name="TextBox 12"/>
          <p:cNvSpPr txBox="1">
            <a:spLocks noChangeArrowheads="1"/>
          </p:cNvSpPr>
          <p:nvPr/>
        </p:nvSpPr>
        <p:spPr bwMode="auto">
          <a:xfrm>
            <a:off x="5815014" y="38957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4898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8181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81200" y="4648201"/>
            <a:ext cx="8610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But this is very slow to compute naively.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O(window_width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shift_range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image_width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600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) = 5.2 billion of these 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14.6 thousand per pixel in your image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Curved Right Arrow 1"/>
          <p:cNvSpPr>
            <a:spLocks noChangeArrowheads="1"/>
          </p:cNvSpPr>
          <p:nvPr/>
        </p:nvSpPr>
        <p:spPr bwMode="auto">
          <a:xfrm rot="11484949">
            <a:off x="9053513" y="2435225"/>
            <a:ext cx="1143000" cy="41148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82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022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22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0230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888" y="5608638"/>
            <a:ext cx="7950200" cy="685800"/>
          </a:xfrm>
        </p:spPr>
      </p:pic>
      <p:sp>
        <p:nvSpPr>
          <p:cNvPr id="180231" name="Text Box 4"/>
          <p:cNvSpPr txBox="1">
            <a:spLocks noChangeArrowheads="1"/>
          </p:cNvSpPr>
          <p:nvPr/>
        </p:nvSpPr>
        <p:spPr bwMode="auto">
          <a:xfrm>
            <a:off x="1960564" y="4286250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Recall Taylor series expansion. A function f can be approximated around point a as</a:t>
            </a:r>
            <a:endParaRPr lang="ru-RU" alt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1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Recall: Taylor series expansion</a:t>
            </a:r>
          </a:p>
        </p:txBody>
      </p:sp>
      <p:sp>
        <p:nvSpPr>
          <p:cNvPr id="182275" name="Text Box 4"/>
          <p:cNvSpPr txBox="1">
            <a:spLocks noChangeArrowheads="1"/>
          </p:cNvSpPr>
          <p:nvPr/>
        </p:nvSpPr>
        <p:spPr bwMode="auto">
          <a:xfrm>
            <a:off x="1954214" y="1173164"/>
            <a:ext cx="828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 function f can be approximated as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227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920875"/>
            <a:ext cx="7948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781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1987550" y="4038600"/>
            <a:ext cx="4343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Approximation of </a:t>
            </a:r>
            <a:b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f(x) = 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x </a:t>
            </a:r>
            <a:b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centered at f(0)</a:t>
            </a:r>
            <a:endParaRPr lang="ru-RU" altLang="en-US" baseline="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Text Box 35"/>
          <p:cNvSpPr txBox="1">
            <a:spLocks noChangeArrowheads="1"/>
          </p:cNvSpPr>
          <p:nvPr/>
        </p:nvSpPr>
        <p:spPr bwMode="auto">
          <a:xfrm>
            <a:off x="1981200" y="4191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3301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5622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5622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330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43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3011" name="Picture 2" descr="C:\Users\hays\Desktop\143 Computer Vision\slides\15\snail_100181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019175"/>
            <a:ext cx="66675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456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sp>
        <p:nvSpPr>
          <p:cNvPr id="185347" name="Text Box 35"/>
          <p:cNvSpPr txBox="1">
            <a:spLocks noChangeArrowheads="1"/>
          </p:cNvSpPr>
          <p:nvPr/>
        </p:nvSpPr>
        <p:spPr bwMode="auto">
          <a:xfrm>
            <a:off x="1981200" y="1143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5348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2574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4" imgW="4102100" imgH="482600" progId="Equation.3">
                  <p:embed/>
                </p:oleObj>
              </mc:Choice>
              <mc:Fallback>
                <p:oleObj name="Equation" r:id="rId4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2574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305800" y="3895726"/>
            <a:ext cx="116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2743200" y="4090989"/>
            <a:ext cx="1752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Always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4648200" y="4371975"/>
            <a:ext cx="17526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First derivative is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Up Arrow 1"/>
          <p:cNvSpPr>
            <a:spLocks noChangeArrowheads="1"/>
          </p:cNvSpPr>
          <p:nvPr/>
        </p:nvSpPr>
        <p:spPr bwMode="auto">
          <a:xfrm>
            <a:off x="3276600" y="3400426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Up Arrow 12"/>
          <p:cNvSpPr>
            <a:spLocks noChangeArrowheads="1"/>
          </p:cNvSpPr>
          <p:nvPr/>
        </p:nvSpPr>
        <p:spPr bwMode="auto">
          <a:xfrm>
            <a:off x="5181600" y="3719514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04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7395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396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7397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7398" name="Object 4"/>
          <p:cNvGraphicFramePr>
            <a:graphicFrameLocks noChangeAspect="1"/>
          </p:cNvGraphicFramePr>
          <p:nvPr/>
        </p:nvGraphicFramePr>
        <p:xfrm>
          <a:off x="2362201" y="3424238"/>
          <a:ext cx="7032625" cy="343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1" name="Equation" r:id="rId8" imgW="3797300" imgH="1854200" progId="Equation.3">
                  <p:embed/>
                </p:oleObj>
              </mc:Choice>
              <mc:Fallback>
                <p:oleObj name="Equation" r:id="rId8" imgW="3797300" imgH="185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3424238"/>
                        <a:ext cx="7032625" cy="343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208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4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9445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Equation" r:id="rId6" imgW="2298700" imgH="1803400" progId="Equation.3">
                  <p:embed/>
                </p:oleObj>
              </mc:Choice>
              <mc:Fallback>
                <p:oleObj name="Equation" r:id="rId6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46" name="Object 36"/>
          <p:cNvGraphicFramePr>
            <a:graphicFrameLocks noChangeAspect="1"/>
          </p:cNvGraphicFramePr>
          <p:nvPr/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Equation" r:id="rId8" imgW="4102100" imgH="482600" progId="Equation.3">
                  <p:embed/>
                </p:oleObj>
              </mc:Choice>
              <mc:Fallback>
                <p:oleObj name="Equation" r:id="rId8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264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2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1493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209800" y="2362200"/>
          <a:ext cx="7805738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Equation" r:id="rId6" imgW="4508500" imgH="711200" progId="Equation.3">
                  <p:embed/>
                </p:oleObj>
              </mc:Choice>
              <mc:Fallback>
                <p:oleObj name="Equation" r:id="rId6" imgW="45085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362200"/>
                        <a:ext cx="7805738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494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Equation" r:id="rId8" imgW="2298700" imgH="1803400" progId="Equation.3">
                  <p:embed/>
                </p:oleObj>
              </mc:Choice>
              <mc:Fallback>
                <p:oleObj name="Equation" r:id="rId8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1832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"/>
          <p:cNvSpPr>
            <a:spLocks noChangeArrowheads="1"/>
          </p:cNvSpPr>
          <p:nvPr/>
        </p:nvSpPr>
        <p:spPr bwMode="auto">
          <a:xfrm>
            <a:off x="3810000" y="1524000"/>
            <a:ext cx="4038600" cy="1295400"/>
          </a:xfrm>
          <a:prstGeom prst="rect">
            <a:avLst/>
          </a:prstGeom>
          <a:solidFill>
            <a:srgbClr val="62D8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1905000" y="9144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The quadratic approximation simplifies to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3810001" y="4140200"/>
          <a:ext cx="44227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Equation" r:id="rId5" imgW="1765300" imgH="508000" progId="">
                  <p:embed/>
                </p:oleObj>
              </mc:Choice>
              <mc:Fallback>
                <p:oleObj name="Equation" r:id="rId5" imgW="17653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4140200"/>
                        <a:ext cx="4422775" cy="1270000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1905000" y="3208338"/>
            <a:ext cx="853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where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is a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second moment matrix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computed from image derivatives: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3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3810000" y="1560514"/>
          <a:ext cx="40386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Equation" r:id="rId7" imgW="1536700" imgH="457200" progId="Equation.3">
                  <p:embed/>
                </p:oleObj>
              </mc:Choice>
              <mc:Fallback>
                <p:oleObj name="Equation" r:id="rId7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560514"/>
                        <a:ext cx="4038600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362200" y="5867400"/>
            <a:ext cx="7431088" cy="687388"/>
            <a:chOff x="528" y="3696"/>
            <a:chExt cx="4681" cy="433"/>
          </a:xfrm>
        </p:grpSpPr>
        <p:pic>
          <p:nvPicPr>
            <p:cNvPr id="19354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46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66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86" name="Object 2"/>
          <p:cNvGraphicFramePr>
            <a:graphicFrameLocks noChangeAspect="1"/>
          </p:cNvGraphicFramePr>
          <p:nvPr/>
        </p:nvGraphicFramePr>
        <p:xfrm>
          <a:off x="2595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Equation" r:id="rId5" imgW="1790700" imgH="482600" progId="Equation.3">
                  <p:embed/>
                </p:oleObj>
              </mc:Choice>
              <mc:Fallback>
                <p:oleObj name="Equation" r:id="rId5" imgW="1790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509211"/>
              </p:ext>
            </p:extLst>
          </p:nvPr>
        </p:nvGraphicFramePr>
        <p:xfrm>
          <a:off x="4211638" y="4743450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Equation" r:id="rId7" imgW="571252" imgH="393529" progId="Equation.3">
                  <p:embed/>
                </p:oleObj>
              </mc:Choice>
              <mc:Fallback>
                <p:oleObj name="Equation" r:id="rId7" imgW="57125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743450"/>
                        <a:ext cx="142875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82975"/>
            <a:ext cx="16557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9563" r="47212" b="45161"/>
          <a:stretch>
            <a:fillRect/>
          </a:stretch>
        </p:blipFill>
        <p:spPr bwMode="auto">
          <a:xfrm>
            <a:off x="4068762" y="3505199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54877" r="45802"/>
          <a:stretch>
            <a:fillRect/>
          </a:stretch>
        </p:blipFill>
        <p:spPr bwMode="auto">
          <a:xfrm>
            <a:off x="8358187" y="3505199"/>
            <a:ext cx="17002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54877"/>
          <a:stretch>
            <a:fillRect/>
          </a:stretch>
        </p:blipFill>
        <p:spPr bwMode="auto">
          <a:xfrm>
            <a:off x="6251575" y="3505199"/>
            <a:ext cx="1673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110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237163"/>
              </p:ext>
            </p:extLst>
          </p:nvPr>
        </p:nvGraphicFramePr>
        <p:xfrm>
          <a:off x="6269038" y="4743450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Equation" r:id="rId11" imgW="583947" imgH="418918" progId="Equation.3">
                  <p:embed/>
                </p:oleObj>
              </mc:Choice>
              <mc:Fallback>
                <p:oleObj name="Equation" r:id="rId11" imgW="583947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038" y="4743450"/>
                        <a:ext cx="1460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692552"/>
              </p:ext>
            </p:extLst>
          </p:nvPr>
        </p:nvGraphicFramePr>
        <p:xfrm>
          <a:off x="8021638" y="4743450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name="Equation" r:id="rId13" imgW="889000" imgH="419100" progId="Equation.3">
                  <p:embed/>
                </p:oleObj>
              </mc:Choice>
              <mc:Fallback>
                <p:oleObj name="Equation" r:id="rId13" imgW="889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1638" y="4743450"/>
                        <a:ext cx="2222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209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000" b="1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Corners</a:t>
            </a:r>
            <a:r>
              <a:rPr lang="en-US" sz="3000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5595" name="Text Box 6"/>
          <p:cNvSpPr txBox="1">
            <a:spLocks noChangeArrowheads="1"/>
          </p:cNvSpPr>
          <p:nvPr/>
        </p:nvSpPr>
        <p:spPr bwMode="auto">
          <a:xfrm>
            <a:off x="2286001" y="2520950"/>
            <a:ext cx="7813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x 2 matrix of image derivatives (averaged in neighborhood of a point).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651" y="5000625"/>
            <a:ext cx="14970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Notation:</a:t>
            </a:r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2438400" y="5920468"/>
            <a:ext cx="7431088" cy="687388"/>
            <a:chOff x="528" y="3696"/>
            <a:chExt cx="4681" cy="433"/>
          </a:xfrm>
        </p:grpSpPr>
        <p:pic>
          <p:nvPicPr>
            <p:cNvPr id="1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1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2266" y="914400"/>
            <a:ext cx="3168734" cy="5257800"/>
          </a:xfrm>
        </p:spPr>
        <p:txBody>
          <a:bodyPr/>
          <a:lstStyle/>
          <a:p>
            <a:r>
              <a:rPr lang="en-US" dirty="0"/>
              <a:t>	Different derivations exist. </a:t>
            </a:r>
          </a:p>
          <a:p>
            <a:endParaRPr lang="en-US" dirty="0"/>
          </a:p>
          <a:p>
            <a:r>
              <a:rPr lang="en-US" dirty="0"/>
              <a:t>	This is the textbook version.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7727866" cy="6282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1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3"/>
          <p:cNvSpPr txBox="1">
            <a:spLocks noChangeArrowheads="1"/>
          </p:cNvSpPr>
          <p:nvPr/>
        </p:nvSpPr>
        <p:spPr bwMode="auto">
          <a:xfrm>
            <a:off x="2057400" y="1066800"/>
            <a:ext cx="8001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The surface 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) is locally approximated by a quadratic form. Let’s try to understand its shape.</a:t>
            </a:r>
          </a:p>
        </p:txBody>
      </p:sp>
      <p:sp>
        <p:nvSpPr>
          <p:cNvPr id="1976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pic>
        <p:nvPicPr>
          <p:cNvPr id="1976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3987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7637" name="Object 8"/>
          <p:cNvGraphicFramePr>
            <a:graphicFrameLocks noChangeAspect="1"/>
          </p:cNvGraphicFramePr>
          <p:nvPr/>
        </p:nvGraphicFramePr>
        <p:xfrm>
          <a:off x="2057400" y="2743200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6" name="Equation" r:id="rId5" imgW="1536700" imgH="457200" progId="Equation.3">
                  <p:embed/>
                </p:oleObj>
              </mc:Choice>
              <mc:Fallback>
                <p:oleObj name="Equation" r:id="rId5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743200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38" name="Object 2"/>
          <p:cNvGraphicFramePr>
            <a:graphicFrameLocks noChangeAspect="1"/>
          </p:cNvGraphicFramePr>
          <p:nvPr/>
        </p:nvGraphicFramePr>
        <p:xfrm>
          <a:off x="1828800" y="4267200"/>
          <a:ext cx="4495800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Equation" r:id="rId7" imgW="1752600" imgH="508000" progId="Equation.3">
                  <p:embed/>
                </p:oleObj>
              </mc:Choice>
              <mc:Fallback>
                <p:oleObj name="Equation" r:id="rId7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267200"/>
                        <a:ext cx="4495800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938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199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199685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Equation" r:id="rId4" imgW="1358900" imgH="457200" progId="Equation.3">
                  <p:embed/>
                </p:oleObj>
              </mc:Choice>
              <mc:Fallback>
                <p:oleObj name="Equation" r:id="rId4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968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6699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987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2"/>
          <p:cNvGraphicFramePr>
            <a:graphicFrameLocks noChangeAspect="1"/>
          </p:cNvGraphicFramePr>
          <p:nvPr/>
        </p:nvGraphicFramePr>
        <p:xfrm>
          <a:off x="2370138" y="2514600"/>
          <a:ext cx="747395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4" imgW="2451100" imgH="508000" progId="Equation.3">
                  <p:embed/>
                </p:oleObj>
              </mc:Choice>
              <mc:Fallback>
                <p:oleObj name="Equation" r:id="rId4" imgW="24511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2514600"/>
                        <a:ext cx="7473950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09800" y="1143000"/>
            <a:ext cx="685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First, consider the axis-aligned case (gradients are either horizontal or vertical)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81200" y="43434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If either </a:t>
            </a:r>
            <a:r>
              <a:rPr lang="el-GR" altLang="en-US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is close to 0, then this is </a:t>
            </a:r>
            <a:r>
              <a:rPr lang="en-US" altLang="en-US" b="1">
                <a:solidFill>
                  <a:srgbClr val="000000"/>
                </a:solidFill>
                <a:cs typeface="Arial" panose="020B0604020202020204" pitchFamily="34" charset="0"/>
              </a:rPr>
              <a:t>not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a corner, so look for locations where both are large.</a:t>
            </a:r>
            <a:endParaRPr lang="en-US" altLang="en-US" sz="2400">
              <a:solidFill>
                <a:srgbClr val="000000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0173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96200" y="2438400"/>
            <a:ext cx="2286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5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6083" name="Picture 2" descr="C:\Users\hays\Desktop\143 Computer Vision\slides\15\rabbit_98512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4" y="1257300"/>
            <a:ext cx="71024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34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203780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203781" name="Object 4"/>
          <p:cNvGraphicFramePr>
            <a:graphicFrameLocks noChangeAspect="1"/>
          </p:cNvGraphicFramePr>
          <p:nvPr/>
        </p:nvGraphicFramePr>
        <p:xfrm>
          <a:off x="5867400" y="2117726"/>
          <a:ext cx="25146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117726"/>
                        <a:ext cx="25146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2" name="Text Box 5"/>
          <p:cNvSpPr txBox="1">
            <a:spLocks noChangeArrowheads="1"/>
          </p:cNvSpPr>
          <p:nvPr/>
        </p:nvSpPr>
        <p:spPr bwMode="auto">
          <a:xfrm>
            <a:off x="1905000" y="3048001"/>
            <a:ext cx="7315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The axis lengths of the ellipse are determined by the eigenvalues and the orientation is determined by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3783" name="Group 21"/>
          <p:cNvGrpSpPr>
            <a:grpSpLocks/>
          </p:cNvGrpSpPr>
          <p:nvPr/>
        </p:nvGrpSpPr>
        <p:grpSpPr bwMode="auto">
          <a:xfrm>
            <a:off x="3962401" y="3979864"/>
            <a:ext cx="5413375" cy="2878137"/>
            <a:chOff x="2254" y="2352"/>
            <a:chExt cx="3410" cy="1813"/>
          </a:xfrm>
        </p:grpSpPr>
        <p:sp>
          <p:nvSpPr>
            <p:cNvPr id="203786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FF3300"/>
                  </a:solidFill>
                  <a:cs typeface="Times New Roman" panose="02020603050405020304" pitchFamily="18" charset="0"/>
                </a:rPr>
                <a:t>direction of the slowest change</a:t>
              </a:r>
              <a:endParaRPr lang="ru-RU" altLang="en-US" sz="16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7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0033CC"/>
                  </a:solidFill>
                  <a:cs typeface="Times New Roman" panose="02020603050405020304" pitchFamily="18" charset="0"/>
                </a:rPr>
                <a:t>direction of the fastest change</a:t>
              </a:r>
              <a:endParaRPr lang="ru-RU" altLang="en-US" sz="160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8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89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0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1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2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3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max</a:t>
              </a: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03794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</a:t>
              </a: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graphicFrame>
        <p:nvGraphicFramePr>
          <p:cNvPr id="203784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Equation" r:id="rId6" imgW="1358900" imgH="457200" progId="Equation.3">
                  <p:embed/>
                </p:oleObj>
              </mc:Choice>
              <mc:Fallback>
                <p:oleObj name="Equation" r:id="rId6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5" name="Text Box 3"/>
          <p:cNvSpPr txBox="1">
            <a:spLocks noChangeArrowheads="1"/>
          </p:cNvSpPr>
          <p:nvPr/>
        </p:nvSpPr>
        <p:spPr bwMode="auto">
          <a:xfrm>
            <a:off x="1905000" y="2373313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Diagonalization of M:</a:t>
            </a:r>
          </a:p>
        </p:txBody>
      </p:sp>
    </p:spTree>
    <p:extLst>
      <p:ext uri="{BB962C8B-B14F-4D97-AF65-F5344CB8AC3E}">
        <p14:creationId xmlns:p14="http://schemas.microsoft.com/office/powerpoint/2010/main" val="41269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you’re not comfortable with Eigenvalues and Eigenvectors, </a:t>
            </a:r>
            <a:r>
              <a:rPr lang="en-US" dirty="0"/>
              <a:t>Gilbert </a:t>
            </a:r>
            <a:r>
              <a:rPr lang="en-US" dirty="0" err="1"/>
              <a:t>Strang’s</a:t>
            </a:r>
            <a:r>
              <a:rPr lang="en-US" dirty="0"/>
              <a:t> linear algebra lectures are linked from the course </a:t>
            </a:r>
            <a:r>
              <a:rPr lang="en-US" dirty="0" smtClean="0"/>
              <a:t>homepage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2209800"/>
            <a:ext cx="6906589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838200"/>
          </a:xfrm>
        </p:spPr>
        <p:txBody>
          <a:bodyPr/>
          <a:lstStyle/>
          <a:p>
            <a:r>
              <a:rPr lang="en-US" altLang="en-US"/>
              <a:t>Visualization of second moment matrices</a:t>
            </a:r>
          </a:p>
        </p:txBody>
      </p:sp>
      <p:graphicFrame>
        <p:nvGraphicFramePr>
          <p:cNvPr id="20582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0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153400" cy="838200"/>
          </a:xfrm>
        </p:spPr>
        <p:txBody>
          <a:bodyPr/>
          <a:lstStyle/>
          <a:p>
            <a:r>
              <a:rPr lang="en-US" altLang="en-US"/>
              <a:t>Visualization of second moment matrices</a:t>
            </a:r>
          </a:p>
        </p:txBody>
      </p:sp>
      <p:graphicFrame>
        <p:nvGraphicFramePr>
          <p:cNvPr id="2078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876" name="Picture 4" descr="second_moment_v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9826"/>
            <a:ext cx="5638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eigenvalues</a:t>
            </a:r>
            <a:endParaRPr lang="ru-RU" altLang="en-US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7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large,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increases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0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small;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 almost constant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1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2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3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447800" y="990600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Classification of image points using eigenvalues of </a:t>
            </a:r>
            <a:r>
              <a:rPr lang="en-US" altLang="en-US" i="1" dirty="0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935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6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7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8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520798"/>
              </p:ext>
            </p:extLst>
          </p:nvPr>
        </p:nvGraphicFramePr>
        <p:xfrm>
          <a:off x="571500" y="2742315"/>
          <a:ext cx="3581400" cy="103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Equation" r:id="rId4" imgW="1752600" imgH="508000" progId="Equation.3">
                  <p:embed/>
                </p:oleObj>
              </mc:Choice>
              <mc:Fallback>
                <p:oleObj name="Equation" r:id="rId4" imgW="1752600" imgH="508000" progId="Equation.3">
                  <p:embed/>
                  <p:pic>
                    <p:nvPicPr>
                      <p:cNvPr id="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742315"/>
                        <a:ext cx="3581400" cy="103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5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response function</a:t>
            </a:r>
          </a:p>
        </p:txBody>
      </p:sp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2" name="Freeform 5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973" name="AutoShape 6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4" name="Rectangle 7"/>
          <p:cNvSpPr>
            <a:spLocks noChangeArrowheads="1"/>
          </p:cNvSpPr>
          <p:nvPr/>
        </p:nvSpPr>
        <p:spPr bwMode="auto">
          <a:xfrm>
            <a:off x="7086600" y="2362201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&gt;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5" name="Rectangle 8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6" name="Rectangle 9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7" name="Rectangle 10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8" name="Oval 11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9" name="Oval 12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0" name="Oval 13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1" name="Oval 14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2" name="Rectangle 15"/>
          <p:cNvSpPr>
            <a:spLocks noChangeArrowheads="1"/>
          </p:cNvSpPr>
          <p:nvPr/>
        </p:nvSpPr>
        <p:spPr bwMode="auto">
          <a:xfrm>
            <a:off x="6423026" y="4714875"/>
            <a:ext cx="127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|R|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small</a:t>
            </a:r>
          </a:p>
        </p:txBody>
      </p:sp>
      <p:sp>
        <p:nvSpPr>
          <p:cNvPr id="211983" name="Line 16"/>
          <p:cNvSpPr>
            <a:spLocks noChangeShapeType="1"/>
          </p:cNvSpPr>
          <p:nvPr/>
        </p:nvSpPr>
        <p:spPr bwMode="auto">
          <a:xfrm flipH="1">
            <a:off x="6553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1984" name="Object 17"/>
          <p:cNvGraphicFramePr>
            <a:graphicFrameLocks noChangeAspect="1"/>
          </p:cNvGraphicFramePr>
          <p:nvPr/>
        </p:nvGraphicFramePr>
        <p:xfrm>
          <a:off x="2514601" y="990600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Equation" r:id="rId4" imgW="2844800" imgH="228600" progId="Equation.3">
                  <p:embed/>
                </p:oleObj>
              </mc:Choice>
              <mc:Fallback>
                <p:oleObj name="Equation" r:id="rId4" imgW="2844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990600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85" name="Text Box 18"/>
          <p:cNvSpPr txBox="1">
            <a:spLocks noChangeArrowheads="1"/>
          </p:cNvSpPr>
          <p:nvPr/>
        </p:nvSpPr>
        <p:spPr bwMode="auto">
          <a:xfrm>
            <a:off x="2530476" y="1828801"/>
            <a:ext cx="2727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l-GR" altLang="en-US" sz="18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: constant (0.04 to 0.06)</a:t>
            </a:r>
            <a:endParaRPr lang="el-GR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914259"/>
              </p:ext>
            </p:extLst>
          </p:nvPr>
        </p:nvGraphicFramePr>
        <p:xfrm>
          <a:off x="571500" y="2742315"/>
          <a:ext cx="3581400" cy="103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Equation" r:id="rId6" imgW="1752600" imgH="508000" progId="Equation.3">
                  <p:embed/>
                </p:oleObj>
              </mc:Choice>
              <mc:Fallback>
                <p:oleObj name="Equation" r:id="rId6" imgW="1752600" imgH="508000" progId="Equation.3">
                  <p:embed/>
                  <p:pic>
                    <p:nvPicPr>
                      <p:cNvPr id="1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742315"/>
                        <a:ext cx="3581400" cy="103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9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Harris corner detector</a:t>
            </a:r>
            <a:endParaRPr lang="ru-RU" altLang="en-US"/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2209801" y="1905000"/>
            <a:ext cx="8048625" cy="2801938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Compute</a:t>
            </a:r>
            <a:r>
              <a:rPr lang="en-US" altLang="en-US" i="1"/>
              <a:t> M </a:t>
            </a:r>
            <a:r>
              <a:rPr lang="en-US" altLang="en-US"/>
              <a:t>matrix for each image window to get their </a:t>
            </a:r>
            <a:r>
              <a:rPr lang="en-US" altLang="en-US" i="1"/>
              <a:t>cornerness </a:t>
            </a:r>
            <a:r>
              <a:rPr lang="en-US" altLang="en-US"/>
              <a:t>scores.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Find points whose surrounding window gave large corner response (</a:t>
            </a:r>
            <a:r>
              <a:rPr lang="en-US" altLang="en-US" i="1"/>
              <a:t>f</a:t>
            </a:r>
            <a:r>
              <a:rPr lang="en-US" altLang="en-US"/>
              <a:t>&gt; threshold)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Take the points of local maxima, i.e., perform non-maximum suppression</a:t>
            </a:r>
            <a:endParaRPr lang="ru-RU" altLang="en-US"/>
          </a:p>
        </p:txBody>
      </p:sp>
      <p:sp>
        <p:nvSpPr>
          <p:cNvPr id="214020" name="Rectangle 14"/>
          <p:cNvSpPr>
            <a:spLocks noChangeArrowheads="1"/>
          </p:cNvSpPr>
          <p:nvPr/>
        </p:nvSpPr>
        <p:spPr bwMode="auto">
          <a:xfrm>
            <a:off x="1905000" y="5759451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“A Combined Corner and Edge Detector.”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147—151, 1988.  </a:t>
            </a:r>
          </a:p>
        </p:txBody>
      </p:sp>
    </p:spTree>
    <p:extLst>
      <p:ext uri="{BB962C8B-B14F-4D97-AF65-F5344CB8AC3E}">
        <p14:creationId xmlns:p14="http://schemas.microsoft.com/office/powerpoint/2010/main" val="12978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6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EADF45-B5B4-4B88-9404-4DB9B297637A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7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8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9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3478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4833019" y="2783312"/>
            <a:ext cx="1573460" cy="414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3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8321" y="32547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27495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0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1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2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3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2173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8131" name="Picture 2" descr="C:\Users\hays\Desktop\143 Computer Vision\slides\15\python_tiger_albino_98513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4" y="666750"/>
            <a:ext cx="585787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8882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633913" y="5135564"/>
          <a:ext cx="2106612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8" name="Equation" r:id="rId3" imgW="761760" imgH="457200" progId="Equation.3">
                  <p:embed/>
                </p:oleObj>
              </mc:Choice>
              <mc:Fallback>
                <p:oleObj name="Equation" r:id="rId3" imgW="7617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913" y="5135564"/>
                        <a:ext cx="2106612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 rot="18900000">
            <a:off x="4899418" y="691077"/>
            <a:ext cx="1573460" cy="3933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4761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003801" y="5135564"/>
          <a:ext cx="136842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name="Equation" r:id="rId3" imgW="495000" imgH="457200" progId="Equation.3">
                  <p:embed/>
                </p:oleObj>
              </mc:Choice>
              <mc:Fallback>
                <p:oleObj name="Equation" r:id="rId3" imgW="49500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1" y="5135564"/>
                        <a:ext cx="1368425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901686" y="838201"/>
            <a:ext cx="1573460" cy="3267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6899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6170019" y="894866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951413" y="5135564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6" name="Equation" r:id="rId3" imgW="533160" imgH="457200" progId="Equation.3">
                  <p:embed/>
                </p:oleObj>
              </mc:Choice>
              <mc:Fallback>
                <p:oleObj name="Equation" r:id="rId3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5135564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176369" y="952500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5055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0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1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2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3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21514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18115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9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0163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2352675" y="774701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Compute corner response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001000" y="1881360"/>
              <a:ext cx="171720" cy="13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1640" y="1872000"/>
                <a:ext cx="19044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4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362200" y="774701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Find points with large corner response: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R&gt;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threshold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2212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362201" y="774701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Take only the points of local maxima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2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6307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Invariance and covariance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914400"/>
            <a:ext cx="891540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We want corner locations to be </a:t>
            </a:r>
            <a:r>
              <a:rPr lang="en-US" altLang="en-US" sz="2400" i="1"/>
              <a:t>invariant</a:t>
            </a:r>
            <a:r>
              <a:rPr lang="en-US" altLang="en-US" sz="2400"/>
              <a:t> to photometric transformations and </a:t>
            </a:r>
            <a:r>
              <a:rPr lang="en-US" altLang="en-US" sz="2400" i="1"/>
              <a:t>covariant</a:t>
            </a:r>
            <a:r>
              <a:rPr lang="en-US" altLang="en-US" sz="2400"/>
              <a:t> to geometric transformations</a:t>
            </a:r>
          </a:p>
          <a:p>
            <a:pPr lvl="1"/>
            <a:r>
              <a:rPr lang="en-US" altLang="en-US" b="1"/>
              <a:t>Invariance:</a:t>
            </a:r>
            <a:r>
              <a:rPr lang="en-US" altLang="en-US"/>
              <a:t> image is transformed and corner locations do not change</a:t>
            </a:r>
          </a:p>
          <a:p>
            <a:pPr lvl="1"/>
            <a:r>
              <a:rPr lang="en-US" altLang="en-US" b="1"/>
              <a:t>Covariance: </a:t>
            </a:r>
            <a:r>
              <a:rPr lang="en-US" altLang="en-US"/>
              <a:t>if we have two transformed versions of the same image, features should be detected in corresponding locations</a:t>
            </a:r>
          </a:p>
        </p:txBody>
      </p:sp>
      <p:pic>
        <p:nvPicPr>
          <p:cNvPr id="228356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51176"/>
            <a:ext cx="5715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9155" name="Picture 2" descr="C:\Users\hays\Desktop\143 Computer Vision\slides\15\siam_cat_100180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552450"/>
            <a:ext cx="46355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652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 intensity change</a:t>
            </a:r>
            <a:endParaRPr lang="ru-RU" altLang="en-US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2971800" y="1997076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Only derivatives are used =&gt; invariance to intensity shift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4676" y="2962275"/>
            <a:ext cx="8289925" cy="2819400"/>
            <a:chOff x="106" y="2378"/>
            <a:chExt cx="5222" cy="1776"/>
          </a:xfrm>
        </p:grpSpPr>
        <p:sp>
          <p:nvSpPr>
            <p:cNvPr id="230410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he-IL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>
                  <a:solidFill>
                    <a:srgbClr val="000000"/>
                  </a:solidFill>
                  <a:cs typeface="Times New Roman" panose="02020603050405020304" pitchFamily="18" charset="0"/>
                </a:rPr>
                <a:t>Intensity scaling:</a:t>
              </a: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he-IL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ru-RU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1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412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281084 h 752"/>
                <a:gd name="T2" fmla="*/ 144 w 1584"/>
                <a:gd name="T3" fmla="*/ 83758 h 752"/>
                <a:gd name="T4" fmla="*/ 384 w 1584"/>
                <a:gd name="T5" fmla="*/ 155592 h 752"/>
                <a:gd name="T6" fmla="*/ 528 w 1584"/>
                <a:gd name="T7" fmla="*/ 11850 h 752"/>
                <a:gd name="T8" fmla="*/ 768 w 1584"/>
                <a:gd name="T9" fmla="*/ 227350 h 752"/>
                <a:gd name="T10" fmla="*/ 912 w 1584"/>
                <a:gd name="T11" fmla="*/ 173443 h 752"/>
                <a:gd name="T12" fmla="*/ 1104 w 1584"/>
                <a:gd name="T13" fmla="*/ 245274 h 752"/>
                <a:gd name="T14" fmla="*/ 1248 w 1584"/>
                <a:gd name="T15" fmla="*/ 101881 h 752"/>
                <a:gd name="T16" fmla="*/ 1584 w 1584"/>
                <a:gd name="T17" fmla="*/ 245274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0413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230429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31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30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414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0415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230423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25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2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2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24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416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7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8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9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0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1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2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27432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0406" name="Rectangle 30"/>
          <p:cNvSpPr>
            <a:spLocks noChangeArrowheads="1"/>
          </p:cNvSpPr>
          <p:nvPr/>
        </p:nvSpPr>
        <p:spPr bwMode="auto">
          <a:xfrm>
            <a:off x="6553201" y="1143001"/>
            <a:ext cx="184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07" name="Rectangle 13"/>
          <p:cNvSpPr>
            <a:spLocks noChangeArrowheads="1"/>
          </p:cNvSpPr>
          <p:nvPr/>
        </p:nvSpPr>
        <p:spPr bwMode="auto">
          <a:xfrm>
            <a:off x="5257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0408" name="Rectangle 14"/>
          <p:cNvSpPr>
            <a:spLocks noChangeArrowheads="1"/>
          </p:cNvSpPr>
          <p:nvPr/>
        </p:nvSpPr>
        <p:spPr bwMode="auto">
          <a:xfrm>
            <a:off x="3886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0409" name="AutoShape 15"/>
          <p:cNvSpPr>
            <a:spLocks noChangeArrowheads="1"/>
          </p:cNvSpPr>
          <p:nvPr/>
        </p:nvSpPr>
        <p:spPr bwMode="auto">
          <a:xfrm>
            <a:off x="4572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translation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362200" y="4267201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 Derivatives and window function are shift-invariant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2" name="Rectangle 7"/>
          <p:cNvSpPr>
            <a:spLocks noChangeArrowheads="1"/>
          </p:cNvSpPr>
          <p:nvPr/>
        </p:nvSpPr>
        <p:spPr bwMode="auto">
          <a:xfrm>
            <a:off x="2971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2453" name="Freeform 8"/>
          <p:cNvSpPr>
            <a:spLocks/>
          </p:cNvSpPr>
          <p:nvPr/>
        </p:nvSpPr>
        <p:spPr bwMode="auto">
          <a:xfrm>
            <a:off x="3279775" y="1527175"/>
            <a:ext cx="788988" cy="723900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454" name="AutoShape 12"/>
          <p:cNvSpPr>
            <a:spLocks noChangeArrowheads="1"/>
          </p:cNvSpPr>
          <p:nvPr/>
        </p:nvSpPr>
        <p:spPr bwMode="auto">
          <a:xfrm>
            <a:off x="5422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translation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6" name="Rectangle 7"/>
          <p:cNvSpPr>
            <a:spLocks noChangeArrowheads="1"/>
          </p:cNvSpPr>
          <p:nvPr/>
        </p:nvSpPr>
        <p:spPr bwMode="auto">
          <a:xfrm>
            <a:off x="6959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2457" name="Freeform 8"/>
          <p:cNvSpPr>
            <a:spLocks/>
          </p:cNvSpPr>
          <p:nvPr/>
        </p:nvSpPr>
        <p:spPr bwMode="auto">
          <a:xfrm>
            <a:off x="8077200" y="2246314"/>
            <a:ext cx="787400" cy="725487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rotation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743200" y="4572001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Second moment ellipse rotates but its shape (i.e. eigenvalues) remains the same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676400"/>
            <a:ext cx="5257800" cy="2438400"/>
            <a:chOff x="1720" y="1344"/>
            <a:chExt cx="2072" cy="950"/>
          </a:xfrm>
        </p:grpSpPr>
        <p:grpSp>
          <p:nvGrpSpPr>
            <p:cNvPr id="23450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3451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98016 h 528"/>
                  <a:gd name="T2" fmla="*/ 8093 w 720"/>
                  <a:gd name="T3" fmla="*/ 0 h 528"/>
                  <a:gd name="T4" fmla="*/ 121627 w 720"/>
                  <a:gd name="T5" fmla="*/ 6233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50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23451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1 h 528"/>
                  <a:gd name="T2" fmla="*/ 1 w 720"/>
                  <a:gd name="T3" fmla="*/ 0 h 528"/>
                  <a:gd name="T4" fmla="*/ 1 w 720"/>
                  <a:gd name="T5" fmla="*/ 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450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450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23451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50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23450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0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0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Scaling</a:t>
            </a:r>
            <a:endParaRPr lang="ru-RU" altLang="en-US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7315200" y="4265614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36548" name="Group 17"/>
          <p:cNvGrpSpPr>
            <a:grpSpLocks/>
          </p:cNvGrpSpPr>
          <p:nvPr/>
        </p:nvGrpSpPr>
        <p:grpSpPr bwMode="auto">
          <a:xfrm>
            <a:off x="3214688" y="2751139"/>
            <a:ext cx="442912" cy="434975"/>
            <a:chOff x="4329" y="1733"/>
            <a:chExt cx="279" cy="274"/>
          </a:xfrm>
        </p:grpSpPr>
        <p:sp>
          <p:nvSpPr>
            <p:cNvPr id="236558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559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36549" name="Text Box 12"/>
          <p:cNvSpPr txBox="1">
            <a:spLocks noChangeArrowheads="1"/>
          </p:cNvSpPr>
          <p:nvPr/>
        </p:nvSpPr>
        <p:spPr bwMode="auto">
          <a:xfrm>
            <a:off x="2743200" y="35052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Corner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2667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not covariant to scaling!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00600" y="1828800"/>
            <a:ext cx="5029200" cy="2159000"/>
            <a:chOff x="2064" y="1152"/>
            <a:chExt cx="3168" cy="1360"/>
          </a:xfrm>
        </p:grpSpPr>
        <p:grpSp>
          <p:nvGrpSpPr>
            <p:cNvPr id="236552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236556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557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6553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6554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6555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5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4035" name="Picture 2" descr="C:\Users\hays\Desktop\143 Computer Vision\slides\15\husky_98510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66775"/>
            <a:ext cx="66675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782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22315</TotalTime>
  <Words>2606</Words>
  <Application>Microsoft Office PowerPoint</Application>
  <PresentationFormat>Widescreen</PresentationFormat>
  <Paragraphs>529</Paragraphs>
  <Slides>83</Slides>
  <Notes>62</Notes>
  <HiddenSlides>19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105" baseType="lpstr">
      <vt:lpstr>Arial</vt:lpstr>
      <vt:lpstr>Arial Unicode MS</vt:lpstr>
      <vt:lpstr>Calibri</vt:lpstr>
      <vt:lpstr>Symbol</vt:lpstr>
      <vt:lpstr>Tahoma</vt:lpstr>
      <vt:lpstr>Times New Roman</vt:lpstr>
      <vt:lpstr>Blank Presentation</vt:lpstr>
      <vt:lpstr>2_Office Theme</vt:lpstr>
      <vt:lpstr>3_Office Theme</vt:lpstr>
      <vt:lpstr>5_Office Theme</vt:lpstr>
      <vt:lpstr>1_Blank Presentation</vt:lpstr>
      <vt:lpstr>3_Default Design</vt:lpstr>
      <vt:lpstr>5_Default Design</vt:lpstr>
      <vt:lpstr>7_Default Design</vt:lpstr>
      <vt:lpstr>7_Office Theme</vt:lpstr>
      <vt:lpstr>4_Blank Presentation</vt:lpstr>
      <vt:lpstr>3_Blank Presentation</vt:lpstr>
      <vt:lpstr>8_Office Theme</vt:lpstr>
      <vt:lpstr>Default Design</vt:lpstr>
      <vt:lpstr>Equation</vt:lpstr>
      <vt:lpstr>Bitmap Image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Spectrum of Biological Inspiration</vt:lpstr>
      <vt:lpstr>Canvas Quiz</vt:lpstr>
      <vt:lpstr>Interest Points and Corners</vt:lpstr>
      <vt:lpstr>Correspondence across views</vt:lpstr>
      <vt:lpstr>Example: estimating “fundamental matrix” that corresponds two views</vt:lpstr>
      <vt:lpstr>Application: structure from motion</vt:lpstr>
      <vt:lpstr>Invariant Local Features</vt:lpstr>
      <vt:lpstr>Applications  </vt:lpstr>
      <vt:lpstr>Project 2: interest points and local features</vt:lpstr>
      <vt:lpstr>This class: interest points</vt:lpstr>
      <vt:lpstr>Overview of Keypoint Matching</vt:lpstr>
      <vt:lpstr>Goals for Keypoints</vt:lpstr>
      <vt:lpstr>Why extract features?</vt:lpstr>
      <vt:lpstr>Local features: main components</vt:lpstr>
      <vt:lpstr>Characteristics of good features</vt:lpstr>
      <vt:lpstr>Goal: interest operator repeatability</vt:lpstr>
      <vt:lpstr>PowerPoint Presentation</vt:lpstr>
      <vt:lpstr>Local features: main components</vt:lpstr>
      <vt:lpstr>Many Existing Detectors Available</vt:lpstr>
      <vt:lpstr>Corner Detection: Basic Idea</vt:lpstr>
      <vt:lpstr>Corner Detection: Baseline strategies</vt:lpstr>
      <vt:lpstr>Reminder: gradients measured with filtering</vt:lpstr>
      <vt:lpstr>Reminder: gradients measured with filtering</vt:lpstr>
      <vt:lpstr>Corner Detection: Baseline strategies</vt:lpstr>
      <vt:lpstr>Corner Detection: Baseline strategies</vt:lpstr>
      <vt:lpstr>Corner Detection: Baseline strategies</vt:lpstr>
      <vt:lpstr>Corner Detection: Baseline strategies</vt:lpstr>
      <vt:lpstr>Eigenvalues tell us the rank</vt:lpstr>
      <vt:lpstr>Finding Corners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Recall: Taylor series expansion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PowerPoint Presentation</vt:lpstr>
      <vt:lpstr>PowerPoint Presentation</vt:lpstr>
      <vt:lpstr>Interpreting the second moment matrix</vt:lpstr>
      <vt:lpstr>Interpreting the second moment matrix</vt:lpstr>
      <vt:lpstr>Interpreting the second moment matrix</vt:lpstr>
      <vt:lpstr>Interpreting the second moment matrix</vt:lpstr>
      <vt:lpstr>If you’re not comfortable with Eigenvalues and Eigenvectors, Gilbert Strang’s linear algebra lectures are linked from the course homepage</vt:lpstr>
      <vt:lpstr>Visualization of second moment matrices</vt:lpstr>
      <vt:lpstr>Visualization of second moment matrices</vt:lpstr>
      <vt:lpstr>Interpreting the eigenvalues</vt:lpstr>
      <vt:lpstr>Corner response function</vt:lpstr>
      <vt:lpstr>Harris corner detector</vt:lpstr>
      <vt:lpstr>Harris Detector [Harris88]</vt:lpstr>
      <vt:lpstr>Harris Corners – Why so complicated?</vt:lpstr>
      <vt:lpstr>Harris Detector [Harris88]</vt:lpstr>
      <vt:lpstr>Harris Corners – Why so complicated?</vt:lpstr>
      <vt:lpstr>Harris Corners – Why so complicated?</vt:lpstr>
      <vt:lpstr>Harris Corners – Why so complicated?</vt:lpstr>
      <vt:lpstr>Harris Detector [Harris88]</vt:lpstr>
      <vt:lpstr>Harris Detector: Steps</vt:lpstr>
      <vt:lpstr>Harris Detector: Steps</vt:lpstr>
      <vt:lpstr>Harris Detector: Steps</vt:lpstr>
      <vt:lpstr>Harris Detector: Steps</vt:lpstr>
      <vt:lpstr>Harris Detector: Steps</vt:lpstr>
      <vt:lpstr>Invariance and covariance</vt:lpstr>
      <vt:lpstr>Affine intensity change</vt:lpstr>
      <vt:lpstr>Image translation</vt:lpstr>
      <vt:lpstr>Image rotation</vt:lpstr>
      <vt:lpstr>Scaling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155</cp:revision>
  <dcterms:created xsi:type="dcterms:W3CDTF">2009-12-16T02:55:56Z</dcterms:created>
  <dcterms:modified xsi:type="dcterms:W3CDTF">2024-09-05T14:12:12Z</dcterms:modified>
</cp:coreProperties>
</file>