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5" r:id="rId3"/>
  </p:sldMasterIdLst>
  <p:notesMasterIdLst>
    <p:notesMasterId r:id="rId59"/>
  </p:notesMasterIdLst>
  <p:handoutMasterIdLst>
    <p:handoutMasterId r:id="rId60"/>
  </p:handoutMasterIdLst>
  <p:sldIdLst>
    <p:sldId id="457" r:id="rId4"/>
    <p:sldId id="458" r:id="rId5"/>
    <p:sldId id="459" r:id="rId6"/>
    <p:sldId id="256" r:id="rId7"/>
    <p:sldId id="351" r:id="rId8"/>
    <p:sldId id="349" r:id="rId9"/>
    <p:sldId id="299" r:id="rId10"/>
    <p:sldId id="461" r:id="rId11"/>
    <p:sldId id="405" r:id="rId12"/>
    <p:sldId id="463" r:id="rId13"/>
    <p:sldId id="464" r:id="rId14"/>
    <p:sldId id="356" r:id="rId15"/>
    <p:sldId id="358" r:id="rId16"/>
    <p:sldId id="359" r:id="rId17"/>
    <p:sldId id="456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411" r:id="rId27"/>
    <p:sldId id="412" r:id="rId28"/>
    <p:sldId id="434" r:id="rId29"/>
    <p:sldId id="368" r:id="rId30"/>
    <p:sldId id="413" r:id="rId31"/>
    <p:sldId id="414" r:id="rId32"/>
    <p:sldId id="415" r:id="rId33"/>
    <p:sldId id="416" r:id="rId34"/>
    <p:sldId id="455" r:id="rId35"/>
    <p:sldId id="371" r:id="rId36"/>
    <p:sldId id="436" r:id="rId37"/>
    <p:sldId id="372" r:id="rId38"/>
    <p:sldId id="435" r:id="rId39"/>
    <p:sldId id="373" r:id="rId40"/>
    <p:sldId id="374" r:id="rId41"/>
    <p:sldId id="375" r:id="rId42"/>
    <p:sldId id="460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417" r:id="rId52"/>
    <p:sldId id="384" r:id="rId53"/>
    <p:sldId id="429" r:id="rId54"/>
    <p:sldId id="440" r:id="rId55"/>
    <p:sldId id="441" r:id="rId56"/>
    <p:sldId id="442" r:id="rId57"/>
    <p:sldId id="443" r:id="rId58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3" autoAdjust="0"/>
    <p:restoredTop sz="80109" autoAdjust="0"/>
  </p:normalViewPr>
  <p:slideViewPr>
    <p:cSldViewPr>
      <p:cViewPr varScale="1">
        <p:scale>
          <a:sx n="90" d="100"/>
          <a:sy n="90" d="100"/>
        </p:scale>
        <p:origin x="48" y="45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3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poll results </a:t>
            </a:r>
          </a:p>
          <a:p>
            <a:r>
              <a:rPr lang="en-US" dirty="0"/>
              <a:t>https://linkto.run/p/2VGXTJD3  </a:t>
            </a:r>
            <a:br>
              <a:rPr lang="en-US" dirty="0"/>
            </a:br>
            <a:r>
              <a:rPr lang="en-US" dirty="0"/>
              <a:t>Surprisingly many people</a:t>
            </a:r>
            <a:r>
              <a:rPr lang="en-US" baseline="0" dirty="0"/>
              <a:t> could see it rotating either way, hypothesizing that the low framerate on </a:t>
            </a:r>
            <a:r>
              <a:rPr lang="en-US" baseline="0" dirty="0" err="1"/>
              <a:t>Bluejeans</a:t>
            </a:r>
            <a:r>
              <a:rPr lang="en-US" baseline="0" dirty="0"/>
              <a:t> made it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9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4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3084935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90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D2D09-EA91-41FC-8DB9-953599CBB16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6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1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7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􀁑 Basic ideas</a:t>
            </a:r>
          </a:p>
          <a:p>
            <a:r>
              <a:rPr lang="en-US" dirty="0"/>
              <a:t>• A line is represented as . Every line in the image corresponds</a:t>
            </a:r>
          </a:p>
          <a:p>
            <a:r>
              <a:rPr lang="en-US" dirty="0"/>
              <a:t>to a point in the parameter space</a:t>
            </a:r>
          </a:p>
          <a:p>
            <a:r>
              <a:rPr lang="en-US" dirty="0"/>
              <a:t>• Every point in the image domain corresponds to a line in the parameter</a:t>
            </a:r>
          </a:p>
          <a:p>
            <a:r>
              <a:rPr lang="en-US" dirty="0"/>
              <a:t>space (why ? Fix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m,n</a:t>
            </a:r>
            <a:r>
              <a:rPr lang="en-US" dirty="0"/>
              <a:t>) can change on the line . In other</a:t>
            </a:r>
          </a:p>
          <a:p>
            <a:r>
              <a:rPr lang="en-US" dirty="0"/>
              <a:t>words, for all the lines passing through (</a:t>
            </a:r>
            <a:r>
              <a:rPr lang="en-US" dirty="0" err="1"/>
              <a:t>x,y</a:t>
            </a:r>
            <a:r>
              <a:rPr lang="en-US" dirty="0"/>
              <a:t>) in the image space, their</a:t>
            </a:r>
          </a:p>
          <a:p>
            <a:r>
              <a:rPr lang="en-US" dirty="0"/>
              <a:t>parameters form a line in the parameter space)</a:t>
            </a:r>
          </a:p>
          <a:p>
            <a:r>
              <a:rPr lang="en-US" dirty="0"/>
              <a:t>• Points along a line in the space correspond to lines passing through the</a:t>
            </a:r>
          </a:p>
          <a:p>
            <a:r>
              <a:rPr lang="en-US" dirty="0"/>
              <a:t>same point in the parameter space (why 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96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1585061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1153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503345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4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9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B258-9A09-4AA1-A355-95F22493D87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6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Colmap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8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3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3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1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3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8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7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6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41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.xml"/><Relationship Id="rId7" Type="http://schemas.openxmlformats.org/officeDocument/2006/relationships/image" Target="../media/image6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9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29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0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Multi-stable Perception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2910" y="434340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Necker Cube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62" y="762000"/>
            <a:ext cx="41910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9" y="4504127"/>
            <a:ext cx="2734998" cy="2281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06651"/>
            <a:ext cx="2734998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refine this further?</a:t>
            </a:r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1524000"/>
            <a:ext cx="3758023" cy="4862513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1828800"/>
            <a:ext cx="3200400" cy="4038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1524000"/>
            <a:ext cx="4953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26185" y="1524000"/>
            <a:ext cx="4432215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63023" y="5867400"/>
            <a:ext cx="4471577" cy="51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05000" y="5867400"/>
            <a:ext cx="4953000" cy="512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refine this further?</a:t>
            </a:r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362200" y="1533374"/>
            <a:ext cx="4648200" cy="371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17644" y="1524000"/>
            <a:ext cx="4359756" cy="23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10799" y="5791200"/>
            <a:ext cx="4350214" cy="69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5941995"/>
            <a:ext cx="5029200" cy="50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rapezoid 2"/>
          <p:cNvSpPr/>
          <p:nvPr/>
        </p:nvSpPr>
        <p:spPr>
          <a:xfrm>
            <a:off x="1752600" y="1524000"/>
            <a:ext cx="4191000" cy="4953000"/>
          </a:xfrm>
          <a:prstGeom prst="trapezoid">
            <a:avLst>
              <a:gd name="adj" fmla="val 15198"/>
            </a:avLst>
          </a:prstGeom>
          <a:solidFill>
            <a:schemeClr val="accent1">
              <a:alpha val="4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21446336">
            <a:off x="6707871" y="1828800"/>
            <a:ext cx="3429000" cy="4038600"/>
          </a:xfrm>
          <a:prstGeom prst="trapezoid">
            <a:avLst>
              <a:gd name="adj" fmla="val 11658"/>
            </a:avLst>
          </a:prstGeom>
          <a:solidFill>
            <a:schemeClr val="accent1">
              <a:alpha val="4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Fitting: find the parameters of a model that best fit the data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challenges</a:t>
            </a:r>
          </a:p>
          <a:p>
            <a:pPr lvl="1"/>
            <a:r>
              <a:rPr lang="en-US" dirty="0"/>
              <a:t>Design a suitable </a:t>
            </a:r>
            <a:r>
              <a:rPr lang="en-US" b="1" dirty="0"/>
              <a:t>goodness of fit</a:t>
            </a:r>
            <a:r>
              <a:rPr lang="en-US" dirty="0"/>
              <a:t> measure</a:t>
            </a:r>
          </a:p>
          <a:p>
            <a:pPr lvl="2"/>
            <a:r>
              <a:rPr lang="en-US" dirty="0"/>
              <a:t>Similarity should reflect application goals</a:t>
            </a:r>
          </a:p>
          <a:p>
            <a:pPr lvl="2"/>
            <a:r>
              <a:rPr lang="en-US" dirty="0"/>
              <a:t>Encode robustness to outliers and noise</a:t>
            </a:r>
          </a:p>
          <a:p>
            <a:pPr lvl="1"/>
            <a:r>
              <a:rPr lang="en-US" dirty="0"/>
              <a:t>Design an </a:t>
            </a:r>
            <a:r>
              <a:rPr lang="en-US" b="1" dirty="0"/>
              <a:t>optimization</a:t>
            </a:r>
            <a:r>
              <a:rPr lang="en-US" dirty="0"/>
              <a:t> method</a:t>
            </a:r>
          </a:p>
          <a:p>
            <a:pPr lvl="2"/>
            <a:r>
              <a:rPr lang="en-US" dirty="0"/>
              <a:t>Avoid local optima</a:t>
            </a:r>
          </a:p>
          <a:p>
            <a:pPr lvl="2"/>
            <a:r>
              <a:rPr lang="en-US" dirty="0"/>
              <a:t>Find best parameters quickly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5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pPr lvl="1"/>
            <a:endParaRPr lang="en-US" dirty="0"/>
          </a:p>
          <a:p>
            <a:r>
              <a:rPr lang="en-US" dirty="0" smtClean="0"/>
              <a:t>Iterative Closest Points (ICP)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pPr lvl="1"/>
            <a:endParaRPr lang="en-US" dirty="0"/>
          </a:p>
          <a:p>
            <a:r>
              <a:rPr lang="en-US" dirty="0"/>
              <a:t>Iterative Closest Points (ICP)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Fitting a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99925847"/>
              </p:ext>
            </p:extLst>
          </p:nvPr>
        </p:nvGraphicFramePr>
        <p:xfrm>
          <a:off x="2762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08226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59014" y="2232026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4" y="2232026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79248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8686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517776" y="6019801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6019801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25315" y="459677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Matlab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A \ y;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3858" y="655022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Modified from S. Lazebnik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4434" y="5119688"/>
            <a:ext cx="460895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Python: 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</a:t>
            </a:r>
            <a:b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numpy.linalg.lstsq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(A, y)</a:t>
            </a:r>
          </a:p>
        </p:txBody>
      </p:sp>
    </p:spTree>
    <p:extLst>
      <p:ext uri="{BB962C8B-B14F-4D97-AF65-F5344CB8AC3E}">
        <p14:creationId xmlns:p14="http://schemas.microsoft.com/office/powerpoint/2010/main" val="8380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Not rotation-invariant</a:t>
            </a:r>
          </a:p>
          <a:p>
            <a:pPr>
              <a:buFontTx/>
              <a:buChar char="•"/>
            </a:pPr>
            <a:r>
              <a:rPr lang="en-US" dirty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1484" y="6550224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Lazebnik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If (</a:t>
            </a:r>
            <a:r>
              <a:rPr lang="en-US" sz="2000" i="1" dirty="0">
                <a:latin typeface="+mj-lt"/>
              </a:rPr>
              <a:t>a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+b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=</a:t>
            </a:r>
            <a:r>
              <a:rPr lang="en-US" sz="2000" dirty="0">
                <a:latin typeface="+mj-lt"/>
              </a:rPr>
              <a:t>1) then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</a:rPr>
              <a:t>	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proof: 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http://mathworld.wolfram.com/Point-LineDistance2-Dimensional.html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93" y="228601"/>
            <a:ext cx="4189214" cy="5585619"/>
          </a:xfrm>
        </p:spPr>
      </p:pic>
      <p:sp>
        <p:nvSpPr>
          <p:cNvPr id="5" name="TextBox 4"/>
          <p:cNvSpPr txBox="1"/>
          <p:nvPr/>
        </p:nvSpPr>
        <p:spPr>
          <a:xfrm>
            <a:off x="3886200" y="63512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Spinning dancer illusion, Nobuyuki </a:t>
            </a:r>
            <a:r>
              <a:rPr lang="en-US" dirty="0" err="1">
                <a:solidFill>
                  <a:prstClr val="black"/>
                </a:solidFill>
              </a:rPr>
              <a:t>Kayahara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(</a:t>
            </a:r>
            <a:r>
              <a:rPr lang="en-US" sz="2000" i="1" dirty="0"/>
              <a:t>a</a:t>
            </a:r>
            <a:r>
              <a:rPr lang="en-US" sz="2000" baseline="30000" dirty="0"/>
              <a:t>2</a:t>
            </a:r>
            <a:r>
              <a:rPr lang="en-US" sz="2000" i="1" dirty="0"/>
              <a:t>+b</a:t>
            </a:r>
            <a:r>
              <a:rPr lang="en-US" sz="2000" baseline="30000" dirty="0"/>
              <a:t>2</a:t>
            </a:r>
            <a:r>
              <a:rPr lang="en-US" sz="2000" i="1" dirty="0"/>
              <a:t>=</a:t>
            </a:r>
            <a:r>
              <a:rPr lang="en-US" sz="2000" dirty="0"/>
              <a:t>1) then </a:t>
            </a:r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</a:rPr>
              <a:t>	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c)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3200401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1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</p:spTree>
    <p:extLst>
      <p:ext uri="{BB962C8B-B14F-4D97-AF65-F5344CB8AC3E}">
        <p14:creationId xmlns:p14="http://schemas.microsoft.com/office/powerpoint/2010/main" val="33451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1752601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1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48160"/>
              </p:ext>
            </p:extLst>
          </p:nvPr>
        </p:nvGraphicFramePr>
        <p:xfrm>
          <a:off x="1927226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6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55399"/>
              </p:ext>
            </p:extLst>
          </p:nvPr>
        </p:nvGraphicFramePr>
        <p:xfrm>
          <a:off x="6302376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6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1841501" y="3360739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1" y="3360739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1757614" y="5715001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Solution is eigenvector corresponding to smallest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eigenvalue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of A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1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details on Raleigh Quotient: </a:t>
            </a:r>
            <a:r>
              <a:rPr lang="en-US" dirty="0">
                <a:solidFill>
                  <a:prstClr val="black"/>
                </a:solidFill>
                <a:hlinkClick r:id="rId15"/>
              </a:rPr>
              <a:t>http://en.wikipedia.org/wiki/Rayleigh_quotient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2098676" y="4740276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6" y="4740276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</p:spTree>
    <p:extLst>
      <p:ext uri="{BB962C8B-B14F-4D97-AF65-F5344CB8AC3E}">
        <p14:creationId xmlns:p14="http://schemas.microsoft.com/office/powerpoint/2010/main" val="32227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905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981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3581401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2085976" y="4237038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6" y="4237038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2036762" y="4770438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2" y="4770438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15796"/>
              </p:ext>
            </p:extLst>
          </p:nvPr>
        </p:nvGraphicFramePr>
        <p:xfrm>
          <a:off x="2036764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4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342188" y="4640264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8" y="4640264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905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80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Equation" r:id="rId11" imgW="1930320" imgH="203040" progId="Equation.3">
                    <p:embed/>
                  </p:oleObj>
                </mc:Choice>
                <mc:Fallback>
                  <p:oleObj name="Equation" r:id="rId11" imgW="1930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5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6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7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</a:t>
              </a:r>
              <a:r>
                <a:rPr lang="en-US" dirty="0" err="1">
                  <a:solidFill>
                    <a:prstClr val="black"/>
                  </a:solidFill>
                </a:rPr>
                <a:t>matlab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 (global) optimization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Good</a:t>
            </a:r>
          </a:p>
          <a:p>
            <a:r>
              <a:rPr lang="en-US" sz="2800" dirty="0"/>
              <a:t>Clearly specified objective</a:t>
            </a:r>
          </a:p>
          <a:p>
            <a:r>
              <a:rPr lang="en-US" sz="2800" dirty="0"/>
              <a:t>Optimization is easy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Bad</a:t>
            </a:r>
          </a:p>
          <a:p>
            <a:r>
              <a:rPr lang="en-US" sz="2800" dirty="0"/>
              <a:t>May not be what you want to optimize </a:t>
            </a:r>
          </a:p>
          <a:p>
            <a:r>
              <a:rPr lang="en-US" sz="2800" dirty="0"/>
              <a:t>Sensitive to outliers</a:t>
            </a:r>
          </a:p>
          <a:p>
            <a:pPr lvl="1"/>
            <a:r>
              <a:rPr lang="en-US" sz="2400" dirty="0"/>
              <a:t>Bad matches, extra points</a:t>
            </a:r>
          </a:p>
          <a:p>
            <a:r>
              <a:rPr lang="en-US" sz="2800" dirty="0"/>
              <a:t>Doesn’t allow you to get multiple good fits</a:t>
            </a:r>
          </a:p>
          <a:p>
            <a:pPr lvl="1"/>
            <a:r>
              <a:rPr lang="en-US" sz="2400" dirty="0"/>
              <a:t>Detecting multiple objects, lines,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2895601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Problem: squared error heavily penalizes outliers</a:t>
            </a:r>
          </a:p>
        </p:txBody>
      </p:sp>
    </p:spTree>
    <p:extLst>
      <p:ext uri="{BB962C8B-B14F-4D97-AF65-F5344CB8AC3E}">
        <p14:creationId xmlns:p14="http://schemas.microsoft.com/office/powerpoint/2010/main" val="23550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lvl="1"/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pPr lvl="1"/>
            <a:endParaRPr lang="en-US" dirty="0"/>
          </a:p>
          <a:p>
            <a:r>
              <a:rPr lang="en-US" dirty="0"/>
              <a:t>Iterative Closest Points (ICP)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Robust least squares (to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191001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128964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781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85342"/>
              </p:ext>
            </p:extLst>
          </p:nvPr>
        </p:nvGraphicFramePr>
        <p:xfrm>
          <a:off x="7037388" y="1295401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1295401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42880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1" y="6034089"/>
            <a:ext cx="3873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</p:spTree>
    <p:extLst>
      <p:ext uri="{BB962C8B-B14F-4D97-AF65-F5344CB8AC3E}">
        <p14:creationId xmlns:p14="http://schemas.microsoft.com/office/powerpoint/2010/main" val="728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3818077" y="5867400"/>
            <a:ext cx="4698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</p:spTree>
    <p:extLst>
      <p:ext uri="{BB962C8B-B14F-4D97-AF65-F5344CB8AC3E}">
        <p14:creationId xmlns:p14="http://schemas.microsoft.com/office/powerpoint/2010/main" val="5517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338606"/>
            <a:ext cx="9144000" cy="4059936"/>
          </a:xfrm>
        </p:spPr>
      </p:pic>
    </p:spTree>
    <p:extLst>
      <p:ext uri="{BB962C8B-B14F-4D97-AF65-F5344CB8AC3E}">
        <p14:creationId xmlns:p14="http://schemas.microsoft.com/office/powerpoint/2010/main" val="246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81314" y="6034088"/>
            <a:ext cx="4467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966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estimation: Details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Robust fitting is a nonlinear optimization problem that must be solved iteratively</a:t>
            </a:r>
          </a:p>
          <a:p>
            <a:pPr>
              <a:buFontTx/>
              <a:buChar char="•"/>
            </a:pPr>
            <a:r>
              <a:rPr lang="en-US" dirty="0"/>
              <a:t>Least squares solution can be used for initialization</a:t>
            </a:r>
          </a:p>
          <a:p>
            <a:pPr>
              <a:buFontTx/>
              <a:buChar char="•"/>
            </a:pPr>
            <a:r>
              <a:rPr lang="en-US" dirty="0"/>
              <a:t>Scale of robust function should be chosen adaptively based on median residual </a:t>
            </a:r>
          </a:p>
        </p:txBody>
      </p:sp>
    </p:spTree>
    <p:extLst>
      <p:ext uri="{BB962C8B-B14F-4D97-AF65-F5344CB8AC3E}">
        <p14:creationId xmlns:p14="http://schemas.microsoft.com/office/powerpoint/2010/main" val="3819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 smtClean="0"/>
          </a:p>
          <a:p>
            <a:r>
              <a:rPr lang="en-US" dirty="0"/>
              <a:t>Iterative Closest Points (ICP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Other ways to search for parameters (for when no closed form solution exists)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 </a:t>
            </a:r>
            <a:r>
              <a:rPr lang="en-US" dirty="0" smtClean="0"/>
              <a:t>search (see </a:t>
            </a:r>
            <a:r>
              <a:rPr lang="en-US" dirty="0" err="1" smtClean="0"/>
              <a:t>also“coordinate</a:t>
            </a:r>
            <a:r>
              <a:rPr lang="en-US" dirty="0" smtClean="0"/>
              <a:t> descent”)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(1) until no parameter changes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986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pPr lvl="1"/>
            <a:endParaRPr lang="en-US" dirty="0"/>
          </a:p>
          <a:p>
            <a:r>
              <a:rPr lang="en-US" dirty="0"/>
              <a:t>Iterative Closest Points (ICP)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Hypothesize and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Propose parameters</a:t>
            </a:r>
          </a:p>
          <a:p>
            <a:pPr marL="914400" lvl="1" indent="-514350"/>
            <a:r>
              <a:rPr lang="en-US" dirty="0"/>
              <a:t>Try all possible</a:t>
            </a:r>
          </a:p>
          <a:p>
            <a:pPr marL="914400" lvl="1" indent="-514350"/>
            <a:r>
              <a:rPr lang="en-US" dirty="0"/>
              <a:t>Each point votes for all consistent parameters</a:t>
            </a:r>
          </a:p>
          <a:p>
            <a:pPr marL="914400" lvl="1" indent="-514350"/>
            <a:r>
              <a:rPr lang="en-US" dirty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the given parameters</a:t>
            </a:r>
          </a:p>
          <a:p>
            <a:pPr marL="914400" lvl="1" indent="-514350"/>
            <a:r>
              <a:rPr lang="en-US" dirty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from among the set of parameters</a:t>
            </a:r>
          </a:p>
          <a:p>
            <a:pPr marL="914400" lvl="1" indent="-514350"/>
            <a:r>
              <a:rPr lang="en-US" dirty="0"/>
              <a:t>Global or local maximum of scores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Possibly refine parameters using inliers</a:t>
            </a:r>
          </a:p>
        </p:txBody>
      </p:sp>
    </p:spTree>
    <p:extLst>
      <p:ext uri="{BB962C8B-B14F-4D97-AF65-F5344CB8AC3E}">
        <p14:creationId xmlns:p14="http://schemas.microsoft.com/office/powerpoint/2010/main" val="1909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pPr lvl="1"/>
            <a:endParaRPr lang="en-US" dirty="0"/>
          </a:p>
          <a:p>
            <a:r>
              <a:rPr lang="en-US" dirty="0"/>
              <a:t>Iterative Closest Points (ICP</a:t>
            </a:r>
            <a:r>
              <a:rPr lang="en-US" dirty="0" smtClean="0"/>
              <a:t>)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222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3070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070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71880" y="54102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85036" y="32766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499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194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194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216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6216651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650289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676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40644" y="6248401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315200" y="3931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38600" y="41599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505200" y="36265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787775" y="39313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905000" y="1828801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765925" y="5676901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332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3070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070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71880" y="34290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85036" y="12954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670425" y="2788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4518025" y="26359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289425" y="2407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4060825" y="21787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908425" y="2026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527425" y="1645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375025" y="14929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222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6499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6727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6270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6499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6194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6194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6194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6216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6216651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8650289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676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6194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6194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6194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194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6651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7642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8099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8632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9090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84450" y="3886200"/>
            <a:ext cx="6946900" cy="2819400"/>
            <a:chOff x="668" y="2448"/>
            <a:chExt cx="4376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38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29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14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2956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81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66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57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1" y="3888"/>
              <a:ext cx="213" cy="29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68" y="2544"/>
              <a:ext cx="213" cy="29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79" y="3055"/>
              <a:ext cx="284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9" y="3055"/>
              <a:ext cx="296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3004"/>
              <a:ext cx="254" cy="327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7391400" y="19501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24001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40641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Feature Matching and Robust Fitting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971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057400" y="6488113"/>
            <a:ext cx="8369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Acknowledgment: Many slides from Derek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Grauman&amp;Leibe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2008 AAAI Tutorial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24600" y="2727623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Read </a:t>
            </a:r>
            <a:r>
              <a:rPr lang="en-US" altLang="en-US" sz="2400" dirty="0" err="1">
                <a:solidFill>
                  <a:srgbClr val="C00000"/>
                </a:solidFill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</a:rPr>
              <a:t> 7.4.2 and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1905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3557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222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3070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070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5271880" y="54102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585036" y="32766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6216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6216651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4038600" y="41599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3505200" y="36265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3787775" y="39313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1905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6765925" y="5676901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6553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3124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4157664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4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3617914" y="4800601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4" y="4800601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3352801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3429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6324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6248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7239000" y="40837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1600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9144000" y="5486401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486401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5638801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5742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993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638551" y="5578476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7880351" y="5564188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716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2057401" y="1112839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657600" y="5105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848600" y="5105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Need to adjust grid size or smooth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67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3200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019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32086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1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05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657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7848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829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Image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Canny Edge Detection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7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Canny </a:t>
            </a:r>
            <a:r>
              <a:rPr lang="en-US">
                <a:sym typeface="Wingdings" pitchFamily="2" charset="2"/>
              </a:rPr>
              <a:t> Hough votes</a:t>
            </a: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4800601" y="2362201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1828800" y="2438401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Hough votes </a:t>
            </a:r>
            <a:r>
              <a:rPr lang="en-US">
                <a:sym typeface="Wingdings" pitchFamily="2" charset="2"/>
              </a:rPr>
              <a:t> Edges </a:t>
            </a:r>
            <a:endParaRPr lang="en-US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1524000" y="990601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/>
              <a:t>	</a:t>
            </a:r>
          </a:p>
          <a:p>
            <a:pPr>
              <a:buFont typeface="Arial" charset="0"/>
              <a:buNone/>
            </a:pPr>
            <a:r>
              <a:rPr lang="en-US" sz="280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6299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021514" y="6550026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graphicFrame>
        <p:nvGraphicFramePr>
          <p:cNvPr id="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19139"/>
              </p:ext>
            </p:extLst>
          </p:nvPr>
        </p:nvGraphicFramePr>
        <p:xfrm>
          <a:off x="7848600" y="8382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4" imgW="177480" imgH="177480" progId="Equation.3">
                  <p:embed/>
                </p:oleObj>
              </mc:Choice>
              <mc:Fallback>
                <p:oleObj name="Equation" r:id="rId4" imgW="177480" imgH="177480" progId="Equation.3">
                  <p:embed/>
                  <p:pic>
                    <p:nvPicPr>
                      <p:cNvPr id="22633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8382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6763"/>
              </p:ext>
            </p:extLst>
          </p:nvPr>
        </p:nvGraphicFramePr>
        <p:xfrm>
          <a:off x="10307638" y="3305969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22634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7638" y="3305969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1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077200" cy="838200"/>
          </a:xfrm>
        </p:spPr>
        <p:txBody>
          <a:bodyPr/>
          <a:lstStyle/>
          <a:p>
            <a:r>
              <a:rPr lang="en-US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Recall: when we detect an </a:t>
            </a:r>
            <a:br>
              <a:rPr lang="en-US" sz="2400" dirty="0"/>
            </a:br>
            <a:r>
              <a:rPr lang="en-US" sz="2400" dirty="0"/>
              <a:t>edge point, we also know its </a:t>
            </a:r>
            <a:br>
              <a:rPr lang="en-US" sz="2400" dirty="0"/>
            </a:br>
            <a:r>
              <a:rPr lang="en-US" sz="2400" dirty="0"/>
              <a:t>gradient direction</a:t>
            </a:r>
          </a:p>
          <a:p>
            <a:pPr>
              <a:buFontTx/>
              <a:buChar char="•"/>
            </a:pPr>
            <a:r>
              <a:rPr lang="en-US" sz="2400" dirty="0"/>
              <a:t>But this means that the line </a:t>
            </a:r>
            <a:br>
              <a:rPr lang="en-US" sz="2400" dirty="0"/>
            </a:br>
            <a:r>
              <a:rPr lang="en-US" sz="2400" dirty="0"/>
              <a:t>is uniquely determined!</a:t>
            </a:r>
            <a:br>
              <a:rPr lang="en-US" sz="2400" dirty="0"/>
            </a:b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Modified Hough transform: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   For each edge point 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chemeClr val="accent2"/>
                </a:solidFill>
              </a:rPr>
              <a:t>θ = gradient orientation at (</a:t>
            </a:r>
            <a:r>
              <a:rPr lang="en-US" sz="2400" dirty="0" err="1">
                <a:solidFill>
                  <a:schemeClr val="accent2"/>
                </a:solidFill>
              </a:rPr>
              <a:t>x,y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 = x </a:t>
            </a:r>
            <a:r>
              <a:rPr lang="en-US" sz="2400" dirty="0" err="1">
                <a:solidFill>
                  <a:schemeClr val="accent2"/>
                </a:solidFill>
              </a:rPr>
              <a:t>cos</a:t>
            </a:r>
            <a:r>
              <a:rPr lang="en-US" sz="2400" dirty="0">
                <a:solidFill>
                  <a:schemeClr val="accent2"/>
                </a:solidFill>
              </a:rPr>
              <a:t> θ + y sin θ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= 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+ 1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end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606676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70869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800" b="1"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78486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7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321" y="228600"/>
            <a:ext cx="3409271" cy="47110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87" y="685800"/>
            <a:ext cx="3474472" cy="4699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615" y="1123197"/>
            <a:ext cx="3428222" cy="46906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524000"/>
            <a:ext cx="3557589" cy="46879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87" y="1905000"/>
            <a:ext cx="3982927" cy="470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m,b</a:t>
            </a:r>
            <a:r>
              <a:rPr lang="en-US" dirty="0"/>
              <a:t> parameterization</a:t>
            </a:r>
          </a:p>
          <a:p>
            <a:r>
              <a:rPr lang="en-US" dirty="0"/>
              <a:t>Using r, theta parameterization</a:t>
            </a:r>
          </a:p>
          <a:p>
            <a:pPr lvl="1"/>
            <a:r>
              <a:rPr lang="en-US" dirty="0" smtClean="0"/>
              <a:t>Using oriented gradients</a:t>
            </a:r>
          </a:p>
          <a:p>
            <a:r>
              <a:rPr lang="en-US" dirty="0" smtClean="0"/>
              <a:t>Practical </a:t>
            </a:r>
            <a:r>
              <a:rPr lang="en-US" dirty="0"/>
              <a:t>considerations</a:t>
            </a:r>
          </a:p>
          <a:p>
            <a:pPr lvl="1"/>
            <a:r>
              <a:rPr lang="en-US" dirty="0"/>
              <a:t>Bin size</a:t>
            </a:r>
          </a:p>
          <a:p>
            <a:pPr lvl="1"/>
            <a:r>
              <a:rPr lang="en-US" dirty="0"/>
              <a:t>Smoothing</a:t>
            </a:r>
          </a:p>
          <a:p>
            <a:pPr lvl="1"/>
            <a:r>
              <a:rPr lang="en-US" dirty="0"/>
              <a:t>Finding multiple lines</a:t>
            </a:r>
          </a:p>
          <a:p>
            <a:pPr lvl="1"/>
            <a:r>
              <a:rPr lang="en-US" dirty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17639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find circles?</a:t>
            </a:r>
          </a:p>
          <a:p>
            <a:pPr lvl="1"/>
            <a:r>
              <a:rPr lang="en-US" dirty="0"/>
              <a:t>Of fixed radius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Of unknown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</a:p>
          <a:p>
            <a:pPr lvl="1"/>
            <a:r>
              <a:rPr lang="en-US" dirty="0" smtClean="0"/>
              <a:t>Of unknown radius but with known edge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Grid search </a:t>
            </a:r>
            <a:r>
              <a:rPr lang="en-US" dirty="0"/>
              <a:t>equivalent procedure: for each (</a:t>
            </a:r>
            <a:r>
              <a:rPr lang="en-US" dirty="0" err="1"/>
              <a:t>x,y,r</a:t>
            </a:r>
            <a:r>
              <a:rPr lang="en-US" dirty="0"/>
              <a:t>), draw the corresponding circle in the image and compute its “support”</a:t>
            </a: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2590800" y="3200401"/>
            <a:ext cx="3056833" cy="2958811"/>
            <a:chOff x="384" y="1344"/>
            <a:chExt cx="2555" cy="2632"/>
          </a:xfrm>
        </p:grpSpPr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1249" y="29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384" y="1344"/>
              <a:ext cx="2555" cy="2632"/>
              <a:chOff x="384" y="1344"/>
              <a:chExt cx="2555" cy="2632"/>
            </a:xfrm>
          </p:grpSpPr>
          <p:sp>
            <p:nvSpPr>
              <p:cNvPr id="9229" name="Line 7"/>
              <p:cNvSpPr>
                <a:spLocks noChangeShapeType="1"/>
              </p:cNvSpPr>
              <p:nvPr/>
            </p:nvSpPr>
            <p:spPr bwMode="auto">
              <a:xfrm flipV="1">
                <a:off x="1249" y="144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auto">
              <a:xfrm>
                <a:off x="384" y="2971"/>
                <a:ext cx="862" cy="821"/>
              </a:xfrm>
              <a:custGeom>
                <a:avLst/>
                <a:gdLst>
                  <a:gd name="T0" fmla="*/ 3529 w 606"/>
                  <a:gd name="T1" fmla="*/ 0 h 960"/>
                  <a:gd name="T2" fmla="*/ 0 w 606"/>
                  <a:gd name="T3" fmla="*/ 439 h 960"/>
                  <a:gd name="T4" fmla="*/ 0 60000 65536"/>
                  <a:gd name="T5" fmla="*/ 0 60000 65536"/>
                  <a:gd name="T6" fmla="*/ 0 w 606"/>
                  <a:gd name="T7" fmla="*/ 0 h 960"/>
                  <a:gd name="T8" fmla="*/ 606 w 606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960">
                    <a:moveTo>
                      <a:pt x="606" y="0"/>
                    </a:moveTo>
                    <a:lnTo>
                      <a:pt x="0" y="9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937"/>
                <a:ext cx="251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32" name="Text Box 11"/>
              <p:cNvSpPr txBox="1">
                <a:spLocks noChangeArrowheads="1"/>
              </p:cNvSpPr>
              <p:nvPr/>
            </p:nvSpPr>
            <p:spPr bwMode="auto">
              <a:xfrm>
                <a:off x="529" y="3647"/>
                <a:ext cx="251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9233" name="Text Box 12"/>
              <p:cNvSpPr txBox="1">
                <a:spLocks noChangeArrowheads="1"/>
              </p:cNvSpPr>
              <p:nvPr/>
            </p:nvSpPr>
            <p:spPr bwMode="auto">
              <a:xfrm>
                <a:off x="1297" y="1344"/>
                <a:ext cx="219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</p:grp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4652047" y="405738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4422628" y="3710964"/>
            <a:ext cx="685800" cy="685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5952684" y="4053864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218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49856" y="3186367"/>
          <a:ext cx="23129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Image" r:id="rId4" imgW="4495238" imgH="4609524" progId="Photoshop.Image.10">
                  <p:embed/>
                </p:oleObj>
              </mc:Choice>
              <mc:Fallback>
                <p:oleObj name="Image" r:id="rId4" imgW="4495238" imgH="46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856" y="3186367"/>
                        <a:ext cx="23129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25"/>
          <p:cNvSpPr>
            <a:spLocks noChangeArrowheads="1"/>
          </p:cNvSpPr>
          <p:nvPr/>
        </p:nvSpPr>
        <p:spPr bwMode="auto">
          <a:xfrm>
            <a:off x="8229600" y="371096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find circles?</a:t>
            </a:r>
          </a:p>
          <a:p>
            <a:pPr lvl="1"/>
            <a:r>
              <a:rPr lang="en-US" dirty="0"/>
              <a:t>Of fixed radius</a:t>
            </a:r>
          </a:p>
          <a:p>
            <a:pPr lvl="1"/>
            <a:r>
              <a:rPr lang="en-US" dirty="0"/>
              <a:t>Of unknown radius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Of unknown radius but with known edge orientation</a:t>
            </a:r>
          </a:p>
        </p:txBody>
      </p:sp>
    </p:spTree>
    <p:extLst>
      <p:ext uri="{BB962C8B-B14F-4D97-AF65-F5344CB8AC3E}">
        <p14:creationId xmlns:p14="http://schemas.microsoft.com/office/powerpoint/2010/main" val="353581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3159125" y="3495853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495853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2057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2057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3094217" y="3087865"/>
            <a:ext cx="1517649" cy="1447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089525" y="57038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133600" y="23002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3232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7848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7848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6881814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429000" y="4495801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10133013" y="46624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6704013" y="61864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7924801" y="2133601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8458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7239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2352675" y="5124451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124451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5791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3827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3178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8415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8839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8001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2595564" y="1589088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6477000" y="1600201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3427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outliers: each point votes separately</a:t>
            </a:r>
          </a:p>
          <a:p>
            <a:r>
              <a:rPr lang="en-US" sz="2800" dirty="0"/>
              <a:t>Fairly efficient </a:t>
            </a:r>
            <a:r>
              <a:rPr lang="en-US" sz="2800" dirty="0" smtClean="0"/>
              <a:t>(often </a:t>
            </a:r>
            <a:r>
              <a:rPr lang="en-US" sz="2800" dirty="0"/>
              <a:t>faster than trying all sets of parameters)</a:t>
            </a:r>
          </a:p>
          <a:p>
            <a:r>
              <a:rPr lang="en-US" sz="2800" dirty="0"/>
              <a:t>Provides multiple good fits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dirty="0"/>
              <a:t>Some sensitivity to noise</a:t>
            </a:r>
          </a:p>
          <a:p>
            <a:r>
              <a:rPr lang="en-US" dirty="0"/>
              <a:t>Bin size trades off between noise tolerance, precision, and speed/memory</a:t>
            </a:r>
          </a:p>
          <a:p>
            <a:pPr lvl="1"/>
            <a:r>
              <a:rPr lang="en-US" dirty="0"/>
              <a:t>Can be hard to find sweet spot</a:t>
            </a:r>
          </a:p>
          <a:p>
            <a:r>
              <a:rPr lang="en-US" dirty="0"/>
              <a:t>Not suitable for more than a few parameters</a:t>
            </a:r>
          </a:p>
          <a:p>
            <a:pPr lvl="1"/>
            <a:r>
              <a:rPr lang="en-US" dirty="0"/>
              <a:t>grid size grows exponentially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400" dirty="0"/>
              <a:t>Common applications</a:t>
            </a:r>
          </a:p>
          <a:p>
            <a:r>
              <a:rPr lang="en-US" dirty="0"/>
              <a:t>Line fitting (also circles, ellipses, etc.)</a:t>
            </a:r>
          </a:p>
          <a:p>
            <a:r>
              <a:rPr lang="en-US" dirty="0"/>
              <a:t>Object instance recognition (parameters are affine transform)</a:t>
            </a:r>
          </a:p>
          <a:p>
            <a:r>
              <a:rPr lang="en-US" dirty="0"/>
              <a:t>Object category recognition  (parameters are position/scale)</a:t>
            </a:r>
          </a:p>
        </p:txBody>
      </p:sp>
    </p:spTree>
    <p:extLst>
      <p:ext uri="{BB962C8B-B14F-4D97-AF65-F5344CB8AC3E}">
        <p14:creationId xmlns:p14="http://schemas.microsoft.com/office/powerpoint/2010/main" val="16538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section: correspondence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2717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5079492" y="3845531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5880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457956" y="3475517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95388" y="3803904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6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43756" y="3919285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56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Review: Local Descriptors</a:t>
            </a:r>
            <a:endParaRPr lang="de-CH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Most features can be thought of as templates, histograms (counts), or combinations</a:t>
            </a: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Robust and 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Compact and Efficient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Color rarely used</a:t>
            </a:r>
            <a:endParaRPr lang="de-CH" dirty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09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“Geometric Verification”?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67" y="990600"/>
            <a:ext cx="3444982" cy="5135563"/>
          </a:xfrm>
        </p:spPr>
        <p:txBody>
          <a:bodyPr/>
          <a:lstStyle/>
          <a:p>
            <a:r>
              <a:rPr lang="en-US" dirty="0" smtClean="0"/>
              <a:t>COLMAP is the </a:t>
            </a:r>
            <a:r>
              <a:rPr lang="en-US" dirty="0" smtClean="0"/>
              <a:t>standard </a:t>
            </a:r>
            <a:r>
              <a:rPr lang="en-US" dirty="0" smtClean="0"/>
              <a:t>way to do structure from motion these days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6096000"/>
            <a:ext cx="112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“Structure-From-Motion Revisited”. Johannes </a:t>
            </a:r>
            <a:r>
              <a:rPr lang="en-US" dirty="0"/>
              <a:t>L. </a:t>
            </a:r>
            <a:r>
              <a:rPr lang="en-US" dirty="0" err="1"/>
              <a:t>Schonberger</a:t>
            </a:r>
            <a:r>
              <a:rPr lang="en-US" dirty="0"/>
              <a:t>, Jan-Michael </a:t>
            </a:r>
            <a:r>
              <a:rPr lang="en-US" dirty="0" err="1"/>
              <a:t>Frahm</a:t>
            </a:r>
            <a:r>
              <a:rPr lang="en-US" dirty="0"/>
              <a:t>; </a:t>
            </a:r>
            <a:r>
              <a:rPr lang="en-US" dirty="0" smtClean="0"/>
              <a:t>CVPR 2016</a:t>
            </a:r>
          </a:p>
          <a:p>
            <a:r>
              <a:rPr lang="en-US" dirty="0"/>
              <a:t>5</a:t>
            </a:r>
            <a:r>
              <a:rPr lang="en-US" dirty="0" smtClean="0"/>
              <a:t>k</a:t>
            </a:r>
            <a:r>
              <a:rPr lang="en-US" dirty="0" smtClean="0"/>
              <a:t>+ citations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118300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16" y="852481"/>
            <a:ext cx="7082672" cy="2882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7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refine this further?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38314</TotalTime>
  <Words>2209</Words>
  <Application>Microsoft Office PowerPoint</Application>
  <PresentationFormat>Widescreen</PresentationFormat>
  <Paragraphs>437</Paragraphs>
  <Slides>55</Slides>
  <Notes>29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Calibri</vt:lpstr>
      <vt:lpstr>Courier New</vt:lpstr>
      <vt:lpstr>Futura Bk BT</vt:lpstr>
      <vt:lpstr>Times New Roman</vt:lpstr>
      <vt:lpstr>Wingdings</vt:lpstr>
      <vt:lpstr>Office Theme</vt:lpstr>
      <vt:lpstr>1_Office Theme</vt:lpstr>
      <vt:lpstr>Default Design</vt:lpstr>
      <vt:lpstr>Equation</vt:lpstr>
      <vt:lpstr>Image</vt:lpstr>
      <vt:lpstr>Multi-stable Perception</vt:lpstr>
      <vt:lpstr>PowerPoint Presentation</vt:lpstr>
      <vt:lpstr>PowerPoint Presentation</vt:lpstr>
      <vt:lpstr>Feature Matching and Robust Fitting</vt:lpstr>
      <vt:lpstr>Project 2</vt:lpstr>
      <vt:lpstr>This section: correspondence and alignment</vt:lpstr>
      <vt:lpstr>Review: Local Descriptors</vt:lpstr>
      <vt:lpstr>What is “Geometric Verification”?</vt:lpstr>
      <vt:lpstr>Can we refine this further?</vt:lpstr>
      <vt:lpstr>Can we refine this further?</vt:lpstr>
      <vt:lpstr>Can we refine this further?</vt:lpstr>
      <vt:lpstr>PowerPoint Presentation</vt:lpstr>
      <vt:lpstr>Fitting and Alignment</vt:lpstr>
      <vt:lpstr>Fitting and Alignment: Methods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Least squares: Robustness to noise</vt:lpstr>
      <vt:lpstr>Least squares: Robustness to noise</vt:lpstr>
      <vt:lpstr>Fitting and Alignment: Methods</vt:lpstr>
      <vt:lpstr>Robust least squares (to deal with outliers)</vt:lpstr>
      <vt:lpstr>Choosing the scale: Just right</vt:lpstr>
      <vt:lpstr>Choosing the scale: Too small</vt:lpstr>
      <vt:lpstr>Choosing the scale: Too large</vt:lpstr>
      <vt:lpstr>Robust estimation: Details</vt:lpstr>
      <vt:lpstr>Fitting and Alignment: Methods</vt:lpstr>
      <vt:lpstr>Other ways to search for parameters (for when no closed form solution exists)</vt:lpstr>
      <vt:lpstr>Fitting and Alignment: Methods</vt:lpstr>
      <vt:lpstr>Hypothesize and test</vt:lpstr>
      <vt:lpstr>Fitting and Alignment: Methods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 Edge Detection</vt:lpstr>
      <vt:lpstr>2. Canny  Hough votes</vt:lpstr>
      <vt:lpstr>3. Hough votes  Edges </vt:lpstr>
      <vt:lpstr>Hough transform example</vt:lpstr>
      <vt:lpstr>Incorporating image gradients</vt:lpstr>
      <vt:lpstr>Finding lines using Hough transform</vt:lpstr>
      <vt:lpstr>Hough Transform</vt:lpstr>
      <vt:lpstr>Hough transform for circles</vt:lpstr>
      <vt:lpstr>Hough Transform</vt:lpstr>
      <vt:lpstr>Hough transform for circles </vt:lpstr>
      <vt:lpstr>Hough transform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 Hays</cp:lastModifiedBy>
  <cp:revision>179</cp:revision>
  <dcterms:created xsi:type="dcterms:W3CDTF">2009-12-16T02:55:56Z</dcterms:created>
  <dcterms:modified xsi:type="dcterms:W3CDTF">2024-09-12T14:09:36Z</dcterms:modified>
</cp:coreProperties>
</file>