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  <p:sldMasterId id="2147485429" r:id="rId2"/>
    <p:sldMasterId id="2147485442" r:id="rId3"/>
    <p:sldMasterId id="2147485491" r:id="rId4"/>
    <p:sldMasterId id="2147485505" r:id="rId5"/>
  </p:sldMasterIdLst>
  <p:notesMasterIdLst>
    <p:notesMasterId r:id="rId57"/>
  </p:notesMasterIdLst>
  <p:handoutMasterIdLst>
    <p:handoutMasterId r:id="rId58"/>
  </p:handoutMasterIdLst>
  <p:sldIdLst>
    <p:sldId id="893" r:id="rId6"/>
    <p:sldId id="894" r:id="rId7"/>
    <p:sldId id="927" r:id="rId8"/>
    <p:sldId id="898" r:id="rId9"/>
    <p:sldId id="895" r:id="rId10"/>
    <p:sldId id="896" r:id="rId11"/>
    <p:sldId id="850" r:id="rId12"/>
    <p:sldId id="851" r:id="rId13"/>
    <p:sldId id="852" r:id="rId14"/>
    <p:sldId id="853" r:id="rId15"/>
    <p:sldId id="854" r:id="rId16"/>
    <p:sldId id="855" r:id="rId17"/>
    <p:sldId id="856" r:id="rId18"/>
    <p:sldId id="857" r:id="rId19"/>
    <p:sldId id="858" r:id="rId20"/>
    <p:sldId id="859" r:id="rId21"/>
    <p:sldId id="860" r:id="rId22"/>
    <p:sldId id="861" r:id="rId23"/>
    <p:sldId id="862" r:id="rId24"/>
    <p:sldId id="863" r:id="rId25"/>
    <p:sldId id="864" r:id="rId26"/>
    <p:sldId id="865" r:id="rId27"/>
    <p:sldId id="866" r:id="rId28"/>
    <p:sldId id="867" r:id="rId29"/>
    <p:sldId id="868" r:id="rId30"/>
    <p:sldId id="870" r:id="rId31"/>
    <p:sldId id="871" r:id="rId32"/>
    <p:sldId id="872" r:id="rId33"/>
    <p:sldId id="873" r:id="rId34"/>
    <p:sldId id="874" r:id="rId35"/>
    <p:sldId id="875" r:id="rId36"/>
    <p:sldId id="876" r:id="rId37"/>
    <p:sldId id="877" r:id="rId38"/>
    <p:sldId id="878" r:id="rId39"/>
    <p:sldId id="879" r:id="rId40"/>
    <p:sldId id="880" r:id="rId41"/>
    <p:sldId id="929" r:id="rId42"/>
    <p:sldId id="881" r:id="rId43"/>
    <p:sldId id="882" r:id="rId44"/>
    <p:sldId id="883" r:id="rId45"/>
    <p:sldId id="884" r:id="rId46"/>
    <p:sldId id="885" r:id="rId47"/>
    <p:sldId id="886" r:id="rId48"/>
    <p:sldId id="930" r:id="rId49"/>
    <p:sldId id="931" r:id="rId50"/>
    <p:sldId id="887" r:id="rId51"/>
    <p:sldId id="888" r:id="rId52"/>
    <p:sldId id="889" r:id="rId53"/>
    <p:sldId id="890" r:id="rId54"/>
    <p:sldId id="891" r:id="rId55"/>
    <p:sldId id="892" r:id="rId56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42" autoAdjust="0"/>
    <p:restoredTop sz="81858" autoAdjust="0"/>
  </p:normalViewPr>
  <p:slideViewPr>
    <p:cSldViewPr>
      <p:cViewPr varScale="1">
        <p:scale>
          <a:sx n="111" d="100"/>
          <a:sy n="111" d="100"/>
        </p:scale>
        <p:origin x="267" y="6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736" y="-96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6.wmf"/><Relationship Id="rId4" Type="http://schemas.openxmlformats.org/officeDocument/2006/relationships/image" Target="../media/image4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C0108F5-E8B8-47CB-9DF4-C8B7C986D00B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5C5B401-1A9C-4923-8D2D-2E3E2466E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586475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0E38D29F-AA62-4EBF-96B8-F5852D48907D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AD451DB-134C-49BC-A9E8-F6A84C7966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08503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AD451DB-134C-49BC-A9E8-F6A84C7966FB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160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BC622-53E4-4B74-A169-8A5785B49C86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20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035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21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96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150FB6-F6FD-4678-906C-E16697A67A77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22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955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23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862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1979ED-C6CC-40A2-A428-3F02D2EDBD61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24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8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76B967-2C30-4A64-869B-EBE8BC15F87D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25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X’ is X in the second camera’s coordinate system</a:t>
            </a:r>
          </a:p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8132467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B7B43F-908A-4F6B-AE5A-8E4111B59F93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26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34" charset="0"/>
                <a:cs typeface="Arial" pitchFamily="34" charset="0"/>
              </a:rPr>
              <a:t>[t]</a:t>
            </a:r>
            <a:r>
              <a:rPr lang="en-US" baseline="-25000" dirty="0">
                <a:latin typeface="Arial" pitchFamily="34" charset="0"/>
                <a:cs typeface="Arial" pitchFamily="34" charset="0"/>
              </a:rPr>
              <a:t>x </a:t>
            </a:r>
            <a:r>
              <a:rPr lang="en-US" baseline="0" dirty="0">
                <a:latin typeface="Arial" pitchFamily="34" charset="0"/>
                <a:cs typeface="Arial" pitchFamily="34" charset="0"/>
              </a:rPr>
              <a:t>is the skew symmetric matrix of t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5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77EAFA-5EC7-4AC9-B1E1-35392252E4F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27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50844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EF964D-6FEB-4DF6-993B-BC23E856767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28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332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6023F-223E-4169-ABDD-17701F10DAAF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29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580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http://www.erikjohanssonphoto.com/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630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EF817-8FAE-4F9A-A5C6-179B9C55F7EF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30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7441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Test for outliers by</a:t>
            </a:r>
            <a:r>
              <a:rPr lang="en-US" baseline="0" dirty="0"/>
              <a:t> computing distance from epipolar line to corresponding point (NOT by taking square of </a:t>
            </a:r>
            <a:r>
              <a:rPr lang="en-US" baseline="0" dirty="0" err="1"/>
              <a:t>x</a:t>
            </a:r>
            <a:r>
              <a:rPr lang="en-US" baseline="30000" dirty="0" err="1"/>
              <a:t>T</a:t>
            </a:r>
            <a:r>
              <a:rPr lang="en-US" baseline="0" dirty="0" err="1"/>
              <a:t>Fx</a:t>
            </a:r>
            <a:r>
              <a:rPr lang="en-US" baseline="0" dirty="0"/>
              <a:t>’)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D2BCC9-46BE-4B1E-A65D-31834D5B1B3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2490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FA102C-3135-4A9F-AB9D-704BC3D676FC}" type="slidenum">
              <a:rPr lang="en-US" smtClean="0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804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7EFF60-2F50-4C29-8D7B-56AE705CA533}" type="slidenum">
              <a:rPr lang="en-US" smtClean="0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552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C08440-C7E4-4A62-8509-FFFC0368085D}" type="slidenum">
              <a:rPr lang="en-US" smtClean="0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43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A3C703-3DB6-40F5-95FE-910D6F95DFD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215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3CA73D-64A7-4C4B-B6D3-8CBB7DFFA928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48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67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CFE2EE-E93B-4EC0-B90B-051E340F1866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50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367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CS 376 Lecture 16: Stereo 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D451DB-134C-49BC-A9E8-F6A84C7966FB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7745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C5801-6059-4A56-9CF0-D84F62AABD8B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87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07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5F75DC-2DAD-45AD-BC6F-C3559FDD87A9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388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BD444-5732-439E-BCA3-B73A32001A6B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364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C6933-934E-4D07-8F9B-9DAEEBC08295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18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651" y="4379902"/>
            <a:ext cx="5095600" cy="4148174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2812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DD873-1981-47F1-8996-2C700F1D5DA0}" type="slidenum">
              <a:rPr lang="en-US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/>
              <a:t>19</a:t>
            </a:fld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23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3200" y="5334000"/>
            <a:ext cx="11684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914400" y="6096000"/>
            <a:ext cx="109728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altLang="zh-TW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8737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1758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61261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61261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99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404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183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2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175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584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917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022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9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6389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764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385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28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10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7BFC4-E86D-4A13-83A6-51B6F828F23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09D64-D82D-4133-8121-C3CD6CE329C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6057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F76EE-BE7D-4C86-9A5D-73D265CFDE1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303D6-51E3-4B9F-923F-68E35A122F6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43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92ECF-023B-4C7D-A50E-897D938F7A9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26DBB-A90A-41FC-9182-F2E44C9CB9C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511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4DD2-6187-4EDC-B201-8DB1FFA9FF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C9CF2-0C21-47CB-B71C-9F6A2C49492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4402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165C9-5363-4CD6-A4A9-66B89BCC94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59CC1-4E22-4869-8ED3-339AEEDC50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129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AF427-BD49-4177-B7E6-981EB925B6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BDB054-AEF1-411E-B2CA-1AE40C8955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417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6461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A01F6-8F92-45AD-8FF2-F67DB0E4F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630B83-042A-4BF5-9BA9-B078421092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5739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6EA72-5F79-4EDF-BFCD-09CC743860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C58B-DB76-4988-8B4D-607E9257FA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47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04A10-87E0-4768-BC3D-FC8921A7AB6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CFB55-7B0B-49B9-8D52-C30C8A3753A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274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2B618-222F-4E35-AC25-2C9EED635C9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D2AD0-D07C-4773-ACA0-D64C2366A64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6265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B1ADF-AD9D-4A44-B151-C3EFB72C702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B8C57-286F-4999-BEDD-16E1ABE729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819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4546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B8F4B-B2CE-4E1A-A94C-A3C341E3CD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492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A68D2-2E3B-4EB5-9074-3DF0E1080B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97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94A83-8AC2-469A-B472-1F126DA45D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281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802F0-A34E-4355-8FCD-F111475028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17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1826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C6FF6-F6F8-49D3-AABA-2BE3B8D51C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2163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AE0CF5-AA2C-42FE-9B96-32FBC6F17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501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EBE57-7781-448F-82FE-9B8602C8A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50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BACBC9-385B-42B4-AD66-C00455F8F6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7019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F9CC2B-E015-46B4-BB3D-3F635CBF48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8194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33A92-4343-440D-AFE4-836D9CC63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3506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2FF3B-0566-4553-AE69-8481917B69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7165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9144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E01E6-B8D6-4CCA-9D7D-D8F346D523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8758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0E6C4-192E-40C0-AC62-58C9B08C6C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632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1"/>
            <a:ext cx="103632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3559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A3E32-E94E-4E85-9EF9-9C165F179DE0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21577-81C2-41DE-9604-D10E5F2394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1252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315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97774-5D03-465F-A50F-7D074E4F603D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06719-2D83-4663-8229-FA1AC0396F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192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DE283-E085-452C-96F6-7BC0DBFE0289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AEF5D-8BA7-4AE5-9940-F152BBD4BE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61434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4FB72-409E-4FC1-B397-C2B2A78E1DE6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E189-B049-4803-AED0-2CC6833668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25819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E6640-0F73-4469-80AC-0626E57F5284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CFDD1-7BCE-45BB-8BAB-7C4476D166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7424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7C5C7-2762-4EF6-9A45-3AF5E2E62D73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DFBA4-3378-41AE-B0C5-6AD4ED2138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6231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E25049-6C92-4455-97AF-A6F972D5FCE0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382DF-AED0-4BFA-B71F-898CDBEE6C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7474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61D16-D87C-4EE8-9B21-32BCBF031A99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B7811-5CAA-4C09-AF5B-527B5ACA4F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73222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1C072-6AFE-488C-9FA9-C1B50D06B631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7E5CC-CCDD-4081-BDCA-075D23E84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55652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893EF0-77B7-482B-8B00-557EA6DE8CC4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3657B-50C6-46DE-A21B-2A565023FB0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8837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5638D-5B9B-4DE1-8CB9-FC9ED085FEEF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FF160-459E-488B-88D5-33BD311C64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28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52114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93A274-39C0-4232-886D-2642A984B5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170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694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6076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464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BigBlueDots1600gradientWithBrite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85344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32" r:id="rId1"/>
    <p:sldLayoutId id="2147485310" r:id="rId2"/>
    <p:sldLayoutId id="2147485311" r:id="rId3"/>
    <p:sldLayoutId id="2147485312" r:id="rId4"/>
    <p:sldLayoutId id="2147485313" r:id="rId5"/>
    <p:sldLayoutId id="2147485314" r:id="rId6"/>
    <p:sldLayoutId id="2147485315" r:id="rId7"/>
    <p:sldLayoutId id="2147485316" r:id="rId8"/>
    <p:sldLayoutId id="2147485317" r:id="rId9"/>
    <p:sldLayoutId id="2147485318" r:id="rId10"/>
    <p:sldLayoutId id="21474853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19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0" r:id="rId1"/>
    <p:sldLayoutId id="2147485431" r:id="rId2"/>
    <p:sldLayoutId id="2147485432" r:id="rId3"/>
    <p:sldLayoutId id="2147485433" r:id="rId4"/>
    <p:sldLayoutId id="2147485434" r:id="rId5"/>
    <p:sldLayoutId id="2147485435" r:id="rId6"/>
    <p:sldLayoutId id="2147485436" r:id="rId7"/>
    <p:sldLayoutId id="2147485437" r:id="rId8"/>
    <p:sldLayoutId id="2147485438" r:id="rId9"/>
    <p:sldLayoutId id="2147485439" r:id="rId10"/>
    <p:sldLayoutId id="2147485440" r:id="rId11"/>
    <p:sldLayoutId id="214748544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E78D0626-9BA8-4D0B-BC21-A2B26A5733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9/26/2024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67AEE91-7B51-4C74-A56A-2DC8D0930329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846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43" r:id="rId1"/>
    <p:sldLayoutId id="2147485444" r:id="rId2"/>
    <p:sldLayoutId id="2147485445" r:id="rId3"/>
    <p:sldLayoutId id="2147485446" r:id="rId4"/>
    <p:sldLayoutId id="2147485447" r:id="rId5"/>
    <p:sldLayoutId id="2147485448" r:id="rId6"/>
    <p:sldLayoutId id="2147485449" r:id="rId7"/>
    <p:sldLayoutId id="2147485450" r:id="rId8"/>
    <p:sldLayoutId id="2147485451" r:id="rId9"/>
    <p:sldLayoutId id="2147485452" r:id="rId10"/>
    <p:sldLayoutId id="2147485453" r:id="rId11"/>
    <p:sldLayoutId id="214748545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FD8A55CD-9EF6-43E1-9EDE-3BE2822178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64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2" r:id="rId1"/>
    <p:sldLayoutId id="2147485493" r:id="rId2"/>
    <p:sldLayoutId id="2147485494" r:id="rId3"/>
    <p:sldLayoutId id="2147485495" r:id="rId4"/>
    <p:sldLayoutId id="2147485496" r:id="rId5"/>
    <p:sldLayoutId id="2147485497" r:id="rId6"/>
    <p:sldLayoutId id="2147485498" r:id="rId7"/>
    <p:sldLayoutId id="2147485499" r:id="rId8"/>
    <p:sldLayoutId id="2147485500" r:id="rId9"/>
    <p:sldLayoutId id="2147485501" r:id="rId10"/>
    <p:sldLayoutId id="2147485502" r:id="rId11"/>
    <p:sldLayoutId id="2147485503" r:id="rId12"/>
    <p:sldLayoutId id="2147485504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066800"/>
            <a:ext cx="10972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C6832BDE-3D89-434F-AD73-583E80D6BBD5}" type="datetimeFigureOut">
              <a:rPr lang="en-US"/>
              <a:pPr>
                <a:defRPr/>
              </a:pPr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A9D20FF-3EDE-4653-AAB0-65931E017A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3296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06" r:id="rId1"/>
    <p:sldLayoutId id="2147485507" r:id="rId2"/>
    <p:sldLayoutId id="2147485508" r:id="rId3"/>
    <p:sldLayoutId id="2147485509" r:id="rId4"/>
    <p:sldLayoutId id="2147485510" r:id="rId5"/>
    <p:sldLayoutId id="2147485511" r:id="rId6"/>
    <p:sldLayoutId id="2147485512" r:id="rId7"/>
    <p:sldLayoutId id="2147485513" r:id="rId8"/>
    <p:sldLayoutId id="2147485514" r:id="rId9"/>
    <p:sldLayoutId id="2147485515" r:id="rId10"/>
    <p:sldLayoutId id="2147485516" r:id="rId11"/>
    <p:sldLayoutId id="214748551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notesSlide" Target="../notesSlides/notesSlide13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6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7.bin"/><Relationship Id="rId12" Type="http://schemas.openxmlformats.org/officeDocument/2006/relationships/image" Target="../media/image30.wmf"/><Relationship Id="rId17" Type="http://schemas.openxmlformats.org/officeDocument/2006/relationships/image" Target="../media/image83.pn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82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5" Type="http://schemas.openxmlformats.org/officeDocument/2006/relationships/image" Target="../media/image81.png"/><Relationship Id="rId10" Type="http://schemas.openxmlformats.org/officeDocument/2006/relationships/image" Target="../media/image29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1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3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0.wmf"/><Relationship Id="rId5" Type="http://schemas.openxmlformats.org/officeDocument/2006/relationships/image" Target="../media/image36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39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BzU8TD1ik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png"/><Relationship Id="rId5" Type="http://schemas.openxmlformats.org/officeDocument/2006/relationships/image" Target="../media/image38.wmf"/><Relationship Id="rId4" Type="http://schemas.openxmlformats.org/officeDocument/2006/relationships/oleObject" Target="../embeddings/oleObject21.bin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42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23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7.pn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24.bin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25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hyperlink" Target="http://www.robots.ox.ac.uk/~vgg/hzbook/code/" TargetMode="External"/><Relationship Id="rId7" Type="http://schemas.openxmlformats.org/officeDocument/2006/relationships/image" Target="../media/image55.wmf"/><Relationship Id="rId2" Type="http://schemas.openxmlformats.org/officeDocument/2006/relationships/slideLayout" Target="../slideLayouts/slideLayout25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7.bin"/><Relationship Id="rId5" Type="http://schemas.openxmlformats.org/officeDocument/2006/relationships/image" Target="../media/image54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hyperlink" Target="http://danielwedge.com/fmatrix/" TargetMode="Externa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4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1981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4885601" y="3711292"/>
            <a:ext cx="2240346" cy="3019888"/>
            <a:chOff x="609600" y="678584"/>
            <a:chExt cx="3905925" cy="526501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1" y="678584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6" y="3017171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03761"/>
              <a:ext cx="809272" cy="69757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x'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10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581401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1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177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11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b="1" dirty="0">
                <a:solidFill>
                  <a:srgbClr val="FF0000"/>
                </a:solidFill>
                <a:latin typeface="Arial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1294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1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1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2723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96000" y="1752601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05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6892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110316" y="3886200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6011253" y="3892245"/>
            <a:ext cx="4755012" cy="15063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520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Epipolar constraint</a:t>
            </a:r>
          </a:p>
        </p:txBody>
      </p:sp>
    </p:spTree>
    <p:extLst>
      <p:ext uri="{BB962C8B-B14F-4D97-AF65-F5344CB8AC3E}">
        <p14:creationId xmlns:p14="http://schemas.microsoft.com/office/powerpoint/2010/main" val="75821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19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2981326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Potential matches for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have to lie on the corresponding line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l’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2971801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Potential matches for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x’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 have to lie on the corresponding line </a:t>
            </a:r>
            <a:r>
              <a:rPr lang="en-US" sz="2000" i="1" dirty="0">
                <a:solidFill>
                  <a:prstClr val="black"/>
                </a:solidFill>
                <a:latin typeface="Arial" charset="0"/>
              </a:rPr>
              <a:t>l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4408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7608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7799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endParaRPr lang="en-US">
              <a:solidFill>
                <a:prstClr val="black"/>
              </a:solidFill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4433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4840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5494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7799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7748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7691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Epipolar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7543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7543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9525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2362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7429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5378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4724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5257801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7467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4648201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7391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6116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5943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5867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0841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905000"/>
          </a:xfrm>
        </p:spPr>
        <p:txBody>
          <a:bodyPr/>
          <a:lstStyle/>
          <a:p>
            <a:r>
              <a:rPr lang="en-US" dirty="0"/>
              <a:t>Wouldn’t it be nice to know where matches can live? To constrain our 2d search to 1d.</a:t>
            </a:r>
          </a:p>
        </p:txBody>
      </p:sp>
    </p:spTree>
    <p:extLst>
      <p:ext uri="{BB962C8B-B14F-4D97-AF65-F5344CB8AC3E}">
        <p14:creationId xmlns:p14="http://schemas.microsoft.com/office/powerpoint/2010/main" val="367350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VLFeat’s</a:t>
            </a:r>
            <a:r>
              <a:rPr lang="en-US" dirty="0"/>
              <a:t> 800 most confident matches among 10,000+ local features.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284320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2597151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5048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7734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7943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6248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4711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2584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2449776" y="5470526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800080"/>
                </a:solidFill>
                <a:latin typeface="Arial" charset="0"/>
              </a:rPr>
              <a:t>Epipolar Plane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4629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7626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2444089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339966"/>
                </a:solidFill>
                <a:latin typeface="Arial" charset="0"/>
              </a:rPr>
              <a:t>Epipoles</a:t>
            </a:r>
            <a:r>
              <a:rPr lang="en-US" sz="2000" b="1" dirty="0">
                <a:solidFill>
                  <a:srgbClr val="339966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intersections of baseline with image planes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2438401" y="4010026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3399"/>
                </a:solidFill>
                <a:latin typeface="Arial" charset="0"/>
              </a:rPr>
              <a:t>Baseline</a:t>
            </a: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2590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5029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7772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2438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9694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6096001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800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7924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407237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2597151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5048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7734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7943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6248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4711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2584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4629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7626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476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2438400" y="5804849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A50021"/>
                </a:solidFill>
                <a:latin typeface="Arial" charset="0"/>
              </a:rPr>
              <a:t>Epipolar Lines</a:t>
            </a: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- intersections of epipolar plane with image</a:t>
            </a:r>
            <a:br>
              <a:rPr lang="en-US" sz="2000" dirty="0">
                <a:solidFill>
                  <a:srgbClr val="A50021"/>
                </a:solidFill>
                <a:latin typeface="Arial" charset="0"/>
              </a:rPr>
            </a:br>
            <a:r>
              <a:rPr lang="en-US" sz="2000" dirty="0">
                <a:solidFill>
                  <a:srgbClr val="A50021"/>
                </a:solidFill>
                <a:latin typeface="Arial" charset="0"/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  <a:latin typeface="Arial" charset="0"/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2590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5029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7772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2438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9694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6096001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419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4191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8001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7924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2449776" y="5470526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800080"/>
                </a:solidFill>
                <a:latin typeface="Arial" charset="0"/>
              </a:rPr>
              <a:t>Epipolar Plane</a:t>
            </a:r>
            <a:r>
              <a:rPr lang="en-US" sz="2000" dirty="0">
                <a:solidFill>
                  <a:srgbClr val="800080"/>
                </a:solidFill>
                <a:latin typeface="Arial" charset="0"/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2444089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  <a:latin typeface="Arial" charset="0"/>
              </a:rPr>
              <a:t> </a:t>
            </a:r>
            <a:r>
              <a:rPr lang="en-US" sz="2000" b="1" dirty="0" err="1">
                <a:solidFill>
                  <a:srgbClr val="339966"/>
                </a:solidFill>
                <a:latin typeface="Arial" charset="0"/>
              </a:rPr>
              <a:t>Epipoles</a:t>
            </a:r>
            <a:r>
              <a:rPr lang="en-US" sz="2000" b="1" dirty="0">
                <a:solidFill>
                  <a:srgbClr val="339966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intersections of baseline with image planes </a:t>
            </a:r>
          </a:p>
          <a:p>
            <a:pPr eaLnBrk="1" hangingPunct="1"/>
            <a:r>
              <a:rPr lang="en-US" sz="2000" dirty="0">
                <a:solidFill>
                  <a:srgbClr val="339966"/>
                </a:solidFill>
                <a:latin typeface="Arial" charset="0"/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2438401" y="4010026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3399"/>
                </a:solidFill>
                <a:latin typeface="Arial" charset="0"/>
              </a:rPr>
              <a:t>Baseline</a:t>
            </a:r>
            <a:r>
              <a:rPr lang="en-US" sz="2000" dirty="0">
                <a:solidFill>
                  <a:srgbClr val="FF3399"/>
                </a:solidFill>
                <a:latin typeface="Arial" charset="0"/>
              </a:rPr>
              <a:t> – line connecting the two camera centers</a:t>
            </a:r>
          </a:p>
        </p:txBody>
      </p:sp>
    </p:spTree>
    <p:extLst>
      <p:ext uri="{BB962C8B-B14F-4D97-AF65-F5344CB8AC3E}">
        <p14:creationId xmlns:p14="http://schemas.microsoft.com/office/powerpoint/2010/main" val="377496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51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86001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6064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Converging cameras</a:t>
            </a:r>
          </a:p>
        </p:txBody>
      </p:sp>
    </p:spTree>
    <p:extLst>
      <p:ext uri="{BB962C8B-B14F-4D97-AF65-F5344CB8AC3E}">
        <p14:creationId xmlns:p14="http://schemas.microsoft.com/office/powerpoint/2010/main" val="43229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8011"/>
            <a:ext cx="9168015" cy="6876011"/>
          </a:xfrm>
        </p:spPr>
      </p:pic>
    </p:spTree>
    <p:extLst>
      <p:ext uri="{BB962C8B-B14F-4D97-AF65-F5344CB8AC3E}">
        <p14:creationId xmlns:p14="http://schemas.microsoft.com/office/powerpoint/2010/main" val="217696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5551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28976" y="1536701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1" y="3917951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924800" cy="838200"/>
          </a:xfrm>
        </p:spPr>
        <p:txBody>
          <a:bodyPr/>
          <a:lstStyle/>
          <a:p>
            <a:r>
              <a:rPr lang="en-US" dirty="0"/>
              <a:t>Example: </a:t>
            </a:r>
            <a:r>
              <a:rPr lang="en-US" dirty="0" smtClean="0"/>
              <a:t>Motion or displacement </a:t>
            </a:r>
            <a:r>
              <a:rPr lang="en-US" dirty="0"/>
              <a:t>parallel to image plane</a:t>
            </a:r>
          </a:p>
        </p:txBody>
      </p:sp>
    </p:spTree>
    <p:extLst>
      <p:ext uri="{BB962C8B-B14F-4D97-AF65-F5344CB8AC3E}">
        <p14:creationId xmlns:p14="http://schemas.microsoft.com/office/powerpoint/2010/main" val="30546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Example: Forward motion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609600" y="990600"/>
            <a:ext cx="10972800" cy="1295400"/>
          </a:xfrm>
        </p:spPr>
        <p:txBody>
          <a:bodyPr/>
          <a:lstStyle/>
          <a:p>
            <a:pPr>
              <a:buNone/>
            </a:pPr>
            <a:r>
              <a:rPr lang="en-US" dirty="0"/>
              <a:t>	What would the epipolar lines look like if the camera moves directly forward</a:t>
            </a:r>
            <a:r>
              <a:rPr lang="en-US" dirty="0" smtClean="0"/>
              <a:t>?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48000"/>
            <a:ext cx="2057400" cy="2743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219200" y="3352800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219200" y="3848100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219200" y="4343400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19200" y="4838700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219200" y="5334000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048000"/>
            <a:ext cx="2057400" cy="27432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3810000" y="3352800"/>
            <a:ext cx="2057400" cy="4953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810000" y="3848100"/>
            <a:ext cx="2057400" cy="2667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1" idx="1"/>
          </p:cNvCxnSpPr>
          <p:nvPr/>
        </p:nvCxnSpPr>
        <p:spPr>
          <a:xfrm flipV="1">
            <a:off x="3810000" y="4343400"/>
            <a:ext cx="2057400" cy="762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10000" y="4724400"/>
            <a:ext cx="2057400" cy="1143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810000" y="5029200"/>
            <a:ext cx="2057400" cy="3048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258" y="3073810"/>
            <a:ext cx="2057400" cy="2743200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6477000" y="3048000"/>
            <a:ext cx="182880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6400800" y="3848100"/>
            <a:ext cx="2057400" cy="11811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400800" y="4471219"/>
            <a:ext cx="2057400" cy="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400800" y="3848100"/>
            <a:ext cx="2057400" cy="12069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6477000" y="3073810"/>
            <a:ext cx="1866900" cy="274320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073810"/>
            <a:ext cx="2057400" cy="2743200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9144000" y="3048000"/>
            <a:ext cx="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9563100" y="3048000"/>
            <a:ext cx="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9982200" y="3048000"/>
            <a:ext cx="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10401300" y="3048000"/>
            <a:ext cx="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0820400" y="3048000"/>
            <a:ext cx="0" cy="2769010"/>
          </a:xfrm>
          <a:prstGeom prst="line">
            <a:avLst/>
          </a:prstGeom>
          <a:ln w="1905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Content Placeholder 22"/>
          <p:cNvSpPr txBox="1">
            <a:spLocks/>
          </p:cNvSpPr>
          <p:nvPr/>
        </p:nvSpPr>
        <p:spPr bwMode="auto">
          <a:xfrm>
            <a:off x="1828800" y="5943599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dirty="0" smtClean="0"/>
              <a:t>a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59" name="Content Placeholder 22"/>
          <p:cNvSpPr txBox="1">
            <a:spLocks/>
          </p:cNvSpPr>
          <p:nvPr/>
        </p:nvSpPr>
        <p:spPr bwMode="auto">
          <a:xfrm>
            <a:off x="4419600" y="5943599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dirty="0" smtClean="0"/>
              <a:t>b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60" name="Content Placeholder 22"/>
          <p:cNvSpPr txBox="1">
            <a:spLocks/>
          </p:cNvSpPr>
          <p:nvPr/>
        </p:nvSpPr>
        <p:spPr bwMode="auto">
          <a:xfrm>
            <a:off x="7010400" y="5949745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dirty="0" smtClean="0"/>
              <a:t>c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/>
          </a:p>
        </p:txBody>
      </p:sp>
      <p:sp>
        <p:nvSpPr>
          <p:cNvPr id="61" name="Content Placeholder 22"/>
          <p:cNvSpPr txBox="1">
            <a:spLocks/>
          </p:cNvSpPr>
          <p:nvPr/>
        </p:nvSpPr>
        <p:spPr bwMode="auto">
          <a:xfrm>
            <a:off x="9563100" y="5943599"/>
            <a:ext cx="838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charset="0"/>
              <a:buNone/>
            </a:pPr>
            <a:r>
              <a:rPr lang="en-US" dirty="0" smtClean="0"/>
              <a:t>d</a:t>
            </a:r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  <a:p>
            <a:pPr>
              <a:buFont typeface="Arial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6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1" y="3941763"/>
            <a:ext cx="268287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2689" y="1066801"/>
            <a:ext cx="2682875" cy="272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6865938" y="2435225"/>
            <a:ext cx="2049462" cy="1722438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7" name="Rectangle 6"/>
          <p:cNvSpPr>
            <a:spLocks noChangeArrowheads="1"/>
          </p:cNvSpPr>
          <p:nvPr/>
        </p:nvSpPr>
        <p:spPr bwMode="auto">
          <a:xfrm>
            <a:off x="7229475" y="1524001"/>
            <a:ext cx="1282700" cy="11350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8" name="Freeform 7"/>
          <p:cNvSpPr>
            <a:spLocks/>
          </p:cNvSpPr>
          <p:nvPr/>
        </p:nvSpPr>
        <p:spPr bwMode="auto">
          <a:xfrm>
            <a:off x="6948488" y="1798638"/>
            <a:ext cx="914400" cy="1935162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39" name="Freeform 8"/>
          <p:cNvSpPr>
            <a:spLocks/>
          </p:cNvSpPr>
          <p:nvPr/>
        </p:nvSpPr>
        <p:spPr bwMode="auto">
          <a:xfrm flipH="1">
            <a:off x="7858125" y="1793876"/>
            <a:ext cx="914400" cy="1935163"/>
          </a:xfrm>
          <a:custGeom>
            <a:avLst/>
            <a:gdLst>
              <a:gd name="T0" fmla="*/ 2147483647 w 576"/>
              <a:gd name="T1" fmla="*/ 2147483647 h 1219"/>
              <a:gd name="T2" fmla="*/ 2147483647 w 576"/>
              <a:gd name="T3" fmla="*/ 2147483647 h 1219"/>
              <a:gd name="T4" fmla="*/ 2147483647 w 576"/>
              <a:gd name="T5" fmla="*/ 0 h 1219"/>
              <a:gd name="T6" fmla="*/ 0 w 576"/>
              <a:gd name="T7" fmla="*/ 2147483647 h 1219"/>
              <a:gd name="T8" fmla="*/ 2147483647 w 576"/>
              <a:gd name="T9" fmla="*/ 2147483647 h 121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219"/>
              <a:gd name="T17" fmla="*/ 576 w 576"/>
              <a:gd name="T18" fmla="*/ 1219 h 121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219">
                <a:moveTo>
                  <a:pt x="576" y="1219"/>
                </a:moveTo>
                <a:lnTo>
                  <a:pt x="571" y="108"/>
                </a:lnTo>
                <a:lnTo>
                  <a:pt x="266" y="0"/>
                </a:lnTo>
                <a:lnTo>
                  <a:pt x="0" y="1003"/>
                </a:lnTo>
                <a:lnTo>
                  <a:pt x="576" y="121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0" name="Freeform 9"/>
          <p:cNvSpPr>
            <a:spLocks/>
          </p:cNvSpPr>
          <p:nvPr/>
        </p:nvSpPr>
        <p:spPr bwMode="auto">
          <a:xfrm>
            <a:off x="7861301" y="198437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1" name="Freeform 10"/>
          <p:cNvSpPr>
            <a:spLocks/>
          </p:cNvSpPr>
          <p:nvPr/>
        </p:nvSpPr>
        <p:spPr bwMode="auto">
          <a:xfrm flipH="1">
            <a:off x="6932614" y="1978025"/>
            <a:ext cx="923925" cy="2001838"/>
          </a:xfrm>
          <a:custGeom>
            <a:avLst/>
            <a:gdLst>
              <a:gd name="T0" fmla="*/ 0 w 582"/>
              <a:gd name="T1" fmla="*/ 2147483647 h 1261"/>
              <a:gd name="T2" fmla="*/ 2147483647 w 582"/>
              <a:gd name="T3" fmla="*/ 0 h 1261"/>
              <a:gd name="T4" fmla="*/ 2147483647 w 582"/>
              <a:gd name="T5" fmla="*/ 2147483647 h 1261"/>
              <a:gd name="T6" fmla="*/ 2147483647 w 582"/>
              <a:gd name="T7" fmla="*/ 2147483647 h 1261"/>
              <a:gd name="T8" fmla="*/ 0 w 582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82"/>
              <a:gd name="T16" fmla="*/ 0 h 1261"/>
              <a:gd name="T17" fmla="*/ 582 w 582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82" h="1261">
                <a:moveTo>
                  <a:pt x="0" y="1111"/>
                </a:moveTo>
                <a:lnTo>
                  <a:pt x="5" y="0"/>
                </a:lnTo>
                <a:lnTo>
                  <a:pt x="269" y="68"/>
                </a:lnTo>
                <a:lnTo>
                  <a:pt x="582" y="1261"/>
                </a:lnTo>
                <a:lnTo>
                  <a:pt x="0" y="1111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2" name="Line 11"/>
          <p:cNvSpPr>
            <a:spLocks noChangeShapeType="1"/>
          </p:cNvSpPr>
          <p:nvPr/>
        </p:nvSpPr>
        <p:spPr bwMode="auto">
          <a:xfrm>
            <a:off x="7062788" y="2982914"/>
            <a:ext cx="792162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V="1">
            <a:off x="7874000" y="3001963"/>
            <a:ext cx="800100" cy="277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4" name="Line 13"/>
          <p:cNvSpPr>
            <a:spLocks noChangeShapeType="1"/>
          </p:cNvSpPr>
          <p:nvPr/>
        </p:nvSpPr>
        <p:spPr bwMode="auto">
          <a:xfrm>
            <a:off x="7869239" y="3290889"/>
            <a:ext cx="784225" cy="18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7064375" y="3276601"/>
            <a:ext cx="808038" cy="212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6" name="Oval 15"/>
          <p:cNvSpPr>
            <a:spLocks noChangeArrowheads="1"/>
          </p:cNvSpPr>
          <p:nvPr/>
        </p:nvSpPr>
        <p:spPr bwMode="auto">
          <a:xfrm>
            <a:off x="7831139" y="3709988"/>
            <a:ext cx="65087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7" name="Oval 16"/>
          <p:cNvSpPr>
            <a:spLocks noChangeArrowheads="1"/>
          </p:cNvSpPr>
          <p:nvPr/>
        </p:nvSpPr>
        <p:spPr bwMode="auto">
          <a:xfrm>
            <a:off x="7826375" y="2178051"/>
            <a:ext cx="65088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8" name="Oval 17"/>
          <p:cNvSpPr>
            <a:spLocks noChangeArrowheads="1"/>
          </p:cNvSpPr>
          <p:nvPr/>
        </p:nvSpPr>
        <p:spPr bwMode="auto">
          <a:xfrm>
            <a:off x="7834314" y="3248026"/>
            <a:ext cx="65087" cy="55563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49" name="Oval 18"/>
          <p:cNvSpPr>
            <a:spLocks noChangeArrowheads="1"/>
          </p:cNvSpPr>
          <p:nvPr/>
        </p:nvSpPr>
        <p:spPr bwMode="auto">
          <a:xfrm>
            <a:off x="7829550" y="1944688"/>
            <a:ext cx="65088" cy="55562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450" name="Text Box 19"/>
          <p:cNvSpPr txBox="1">
            <a:spLocks noChangeArrowheads="1"/>
          </p:cNvSpPr>
          <p:nvPr/>
        </p:nvSpPr>
        <p:spPr bwMode="auto">
          <a:xfrm>
            <a:off x="7781925" y="3668714"/>
            <a:ext cx="3254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e</a:t>
            </a:r>
          </a:p>
        </p:txBody>
      </p:sp>
      <p:sp>
        <p:nvSpPr>
          <p:cNvPr id="18451" name="Text Box 20"/>
          <p:cNvSpPr txBox="1">
            <a:spLocks noChangeArrowheads="1"/>
          </p:cNvSpPr>
          <p:nvPr/>
        </p:nvSpPr>
        <p:spPr bwMode="auto">
          <a:xfrm>
            <a:off x="7708900" y="1606551"/>
            <a:ext cx="38258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sz="2000">
                <a:solidFill>
                  <a:prstClr val="black"/>
                </a:solidFill>
                <a:latin typeface="Arial" charset="0"/>
              </a:rPr>
              <a:t>e’</a:t>
            </a:r>
          </a:p>
        </p:txBody>
      </p:sp>
      <p:sp>
        <p:nvSpPr>
          <p:cNvPr id="18452" name="Rectangle 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Forward motion</a:t>
            </a:r>
          </a:p>
        </p:txBody>
      </p:sp>
      <p:sp>
        <p:nvSpPr>
          <p:cNvPr id="18453" name="Rectangle 22"/>
          <p:cNvSpPr>
            <a:spLocks noChangeArrowheads="1"/>
          </p:cNvSpPr>
          <p:nvPr/>
        </p:nvSpPr>
        <p:spPr bwMode="auto">
          <a:xfrm>
            <a:off x="6096000" y="4330700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Epipole has same coordinates in both images.</a:t>
            </a:r>
          </a:p>
          <a:p>
            <a:pPr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Points move along lines radiating from e: “Focus of expansion”</a:t>
            </a:r>
          </a:p>
        </p:txBody>
      </p:sp>
    </p:spTree>
    <p:extLst>
      <p:ext uri="{BB962C8B-B14F-4D97-AF65-F5344CB8AC3E}">
        <p14:creationId xmlns:p14="http://schemas.microsoft.com/office/powerpoint/2010/main" val="86227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2209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/>
              <a:t>	Given the intrinsic parameters of the cameras: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Convert to normalized coordinates by pre-multiplying all points with the inverse of the calibration matrix; set first camera’s coordinate system to world coordinates 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048000" y="5410200"/>
          <a:ext cx="2041525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5" imgW="888840" imgH="203040" progId="Equation.3">
                  <p:embed/>
                </p:oleObj>
              </mc:Choice>
              <mc:Fallback>
                <p:oleObj name="Equation" r:id="rId5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5410200"/>
                        <a:ext cx="2041525" cy="468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627" name="Object 3"/>
          <p:cNvGraphicFramePr>
            <a:graphicFrameLocks noChangeAspect="1"/>
          </p:cNvGraphicFramePr>
          <p:nvPr/>
        </p:nvGraphicFramePr>
        <p:xfrm>
          <a:off x="7229476" y="5440363"/>
          <a:ext cx="23082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Equation" r:id="rId7" imgW="1028520" imgH="253800" progId="Equation.3">
                  <p:embed/>
                </p:oleObj>
              </mc:Choice>
              <mc:Fallback>
                <p:oleObj name="Equation" r:id="rId7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29476" y="5440363"/>
                        <a:ext cx="23082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92241" y="5908345"/>
            <a:ext cx="2293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Homogeneous 2d point (3D ray towards X)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647157" y="5805501"/>
            <a:ext cx="331787" cy="164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284664" y="5887535"/>
            <a:ext cx="211137" cy="3164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54441" y="6135470"/>
            <a:ext cx="2503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2D pixel coordinate (homogeneous)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105402" y="5729301"/>
            <a:ext cx="361662" cy="1201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06291" y="5770265"/>
            <a:ext cx="25034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3D scene point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18318" y="6232268"/>
            <a:ext cx="2802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600" dirty="0">
                <a:solidFill>
                  <a:prstClr val="black"/>
                </a:solidFill>
                <a:latin typeface="Arial" charset="0"/>
              </a:rPr>
              <a:t>3D scene point in 2</a:t>
            </a:r>
            <a:r>
              <a:rPr lang="en-US" sz="1600" baseline="30000" dirty="0">
                <a:solidFill>
                  <a:prstClr val="black"/>
                </a:solidFill>
                <a:latin typeface="Arial" charset="0"/>
              </a:rPr>
              <a:t>nd</a:t>
            </a:r>
            <a:r>
              <a:rPr lang="en-US" sz="1600" dirty="0">
                <a:solidFill>
                  <a:prstClr val="black"/>
                </a:solidFill>
                <a:latin typeface="Arial" charset="0"/>
              </a:rPr>
              <a:t> camera’s 3D coordinates</a:t>
            </a:r>
          </a:p>
        </p:txBody>
      </p:sp>
      <p:cxnSp>
        <p:nvCxnSpPr>
          <p:cNvPr id="28" name="Straight Arrow Connector 27"/>
          <p:cNvCxnSpPr>
            <a:stCxn id="27" idx="0"/>
          </p:cNvCxnSpPr>
          <p:nvPr/>
        </p:nvCxnSpPr>
        <p:spPr>
          <a:xfrm flipH="1" flipV="1">
            <a:off x="9296401" y="5865505"/>
            <a:ext cx="122958" cy="3667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5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Rectangle 2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2" name="Rectangle 2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3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4" name="Freeform 30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5" name="Text Box 3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2536" name="Freeform 3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53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2538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39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2209800" y="4038600"/>
            <a:ext cx="7772400" cy="2514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000" dirty="0"/>
              <a:t>	Given the intrinsic parameters of the cameras:</a:t>
            </a:r>
            <a:endParaRPr lang="en-US" sz="1200" dirty="0"/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Convert to normalized coordinates by pre-multiplying all points with the inverse of the calibration matrix; set first camera’s coordinate system to world coordinates  </a:t>
            </a:r>
          </a:p>
          <a:p>
            <a:pPr marL="800100" lvl="1" indent="-342900">
              <a:lnSpc>
                <a:spcPct val="90000"/>
              </a:lnSpc>
              <a:buFont typeface="+mj-lt"/>
              <a:buAutoNum type="arabicPeriod"/>
            </a:pPr>
            <a:r>
              <a:rPr lang="en-US" sz="1800" dirty="0"/>
              <a:t>Define some </a:t>
            </a:r>
            <a:r>
              <a:rPr lang="en-US" sz="1800" i="1" dirty="0"/>
              <a:t>R</a:t>
            </a:r>
            <a:r>
              <a:rPr lang="en-US" sz="1800" dirty="0"/>
              <a:t> and </a:t>
            </a:r>
            <a:r>
              <a:rPr lang="en-US" sz="1800" i="1" dirty="0"/>
              <a:t>t</a:t>
            </a:r>
            <a:r>
              <a:rPr lang="en-US" sz="1800" dirty="0"/>
              <a:t> that relate X to X’ as below</a:t>
            </a:r>
          </a:p>
        </p:txBody>
      </p:sp>
      <p:graphicFrame>
        <p:nvGraphicFramePr>
          <p:cNvPr id="154630" name="Object 6"/>
          <p:cNvGraphicFramePr>
            <a:graphicFrameLocks noChangeAspect="1"/>
          </p:cNvGraphicFramePr>
          <p:nvPr/>
        </p:nvGraphicFramePr>
        <p:xfrm>
          <a:off x="4857751" y="6200775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5" imgW="672840" imgH="177480" progId="Equation.3">
                  <p:embed/>
                </p:oleObj>
              </mc:Choice>
              <mc:Fallback>
                <p:oleObj name="Equation" r:id="rId5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1" y="6200775"/>
                        <a:ext cx="1509713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676525" y="5819776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6525" y="5819776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854826" y="5849938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826" y="5849938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818189" y="547531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for some scale factor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074965" y="5707334"/>
            <a:ext cx="1150397" cy="189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4284663" y="5715001"/>
            <a:ext cx="533526" cy="280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6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4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6" name="Rectangle 5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58" name="Freeform 7"/>
          <p:cNvSpPr>
            <a:spLocks/>
          </p:cNvSpPr>
          <p:nvPr/>
        </p:nvSpPr>
        <p:spPr bwMode="auto">
          <a:xfrm>
            <a:off x="4179888" y="4832351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60" name="Freeform 9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7392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 flipH="1">
            <a:off x="2717800" y="372167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567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Calibrated case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 flipH="1" flipV="1">
            <a:off x="5105400" y="4124181"/>
            <a:ext cx="1519226" cy="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20980" y="2453390"/>
            <a:ext cx="1524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" name="Text Box 33"/>
          <p:cNvSpPr txBox="1">
            <a:spLocks noChangeArrowheads="1"/>
          </p:cNvSpPr>
          <p:nvPr/>
        </p:nvSpPr>
        <p:spPr bwMode="auto">
          <a:xfrm>
            <a:off x="7581901" y="228600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34" name="Text Box 2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970589" y="3795713"/>
          <a:ext cx="142875" cy="24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Equation" r:id="rId5" imgW="88560" imgH="152280" progId="Equation.3">
                  <p:embed/>
                </p:oleObj>
              </mc:Choice>
              <mc:Fallback>
                <p:oleObj name="Equation" r:id="rId5" imgW="88560" imgH="1522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70589" y="3795713"/>
                        <a:ext cx="142875" cy="246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842983" y="4520185"/>
          <a:ext cx="2039938" cy="46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Equation" r:id="rId7" imgW="888840" imgH="203040" progId="Equation.3">
                  <p:embed/>
                </p:oleObj>
              </mc:Choice>
              <mc:Fallback>
                <p:oleObj name="Equation" r:id="rId7" imgW="8888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42983" y="4520185"/>
                        <a:ext cx="2039938" cy="468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021284" y="4550347"/>
          <a:ext cx="2309813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Equation" r:id="rId9" imgW="1028520" imgH="253800" progId="Equation.3">
                  <p:embed/>
                </p:oleObj>
              </mc:Choice>
              <mc:Fallback>
                <p:oleObj name="Equation" r:id="rId9" imgW="102852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1284" y="4550347"/>
                        <a:ext cx="2309813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394076" y="5581650"/>
          <a:ext cx="15097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Equation" r:id="rId11" imgW="672840" imgH="177480" progId="Equation.3">
                  <p:embed/>
                </p:oleObj>
              </mc:Choice>
              <mc:Fallback>
                <p:oleObj name="Equation" r:id="rId11" imgW="672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4076" y="5581650"/>
                        <a:ext cx="150971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Grp="1" noChangeAspect="1"/>
          </p:cNvGraphicFramePr>
          <p:nvPr/>
        </p:nvGraphicFramePr>
        <p:xfrm>
          <a:off x="6165851" y="5638800"/>
          <a:ext cx="21685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3" name="Equation" r:id="rId13" imgW="1002960" imgH="203040" progId="Equation.3">
                  <p:embed/>
                </p:oleObj>
              </mc:Choice>
              <mc:Fallback>
                <p:oleObj name="Equation" r:id="rId13" imgW="1002960" imgH="20304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5851" y="5638800"/>
                        <a:ext cx="2168525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ight Arrow 16"/>
          <p:cNvSpPr/>
          <p:nvPr/>
        </p:nvSpPr>
        <p:spPr>
          <a:xfrm>
            <a:off x="5105400" y="5642781"/>
            <a:ext cx="533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endParaRPr lang="en-US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800601" y="6172200"/>
                <a:ext cx="39323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(because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p>
                        <m:r>
                          <a:rPr lang="en-US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>
                    <a:solidFill>
                      <a:prstClr val="black"/>
                    </a:solidFill>
                    <a:latin typeface="Arial" charset="0"/>
                  </a:rPr>
                  <a:t> are co-planar)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1" y="6172200"/>
                <a:ext cx="3932359" cy="369332"/>
              </a:xfrm>
              <a:prstGeom prst="rect">
                <a:avLst/>
              </a:prstGeom>
              <a:blipFill>
                <a:blip r:embed="rId15"/>
                <a:stretch>
                  <a:fillRect l="-1395" t="-10000" r="-775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970716" y="2609321"/>
                <a:ext cx="453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p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0716" y="2609321"/>
                <a:ext cx="453714" cy="369332"/>
              </a:xfrm>
              <a:prstGeom prst="rect">
                <a:avLst/>
              </a:prstGeom>
              <a:blipFill>
                <a:blip r:embed="rId16"/>
                <a:stretch>
                  <a:fillRect t="-4918" r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682945" y="2439888"/>
                <a:ext cx="379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solidFill>
                                <a:srgbClr val="FF00FF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945" y="2439888"/>
                <a:ext cx="379206" cy="369332"/>
              </a:xfrm>
              <a:prstGeom prst="rect">
                <a:avLst/>
              </a:prstGeom>
              <a:blipFill>
                <a:blip r:embed="rId17"/>
                <a:stretch>
                  <a:fillRect t="-4918" r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42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1995" grpId="0" animBg="1"/>
      <p:bldP spid="681996" grpId="0" animBg="1"/>
      <p:bldP spid="681997" grpId="0" animBg="1"/>
      <p:bldP spid="681998" grpId="0" animBg="1"/>
      <p:bldP spid="681999" grpId="0" animBg="1"/>
      <p:bldP spid="22550" grpId="0" animBg="1"/>
      <p:bldP spid="17" grpId="0" animBg="1"/>
      <p:bldP spid="2" grpId="0"/>
      <p:bldP spid="3" grpId="0"/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8305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7179943" y="5222876"/>
            <a:ext cx="26597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n-US" b="1">
                <a:solidFill>
                  <a:prstClr val="black"/>
                </a:solidFill>
                <a:latin typeface="Arial" charset="0"/>
              </a:rPr>
              <a:t>Essential Matrix</a:t>
            </a:r>
          </a:p>
          <a:p>
            <a:pPr algn="ctr" eaLnBrk="1" hangingPunct="1"/>
            <a:r>
              <a:rPr lang="en-US">
                <a:solidFill>
                  <a:prstClr val="black"/>
                </a:solidFill>
                <a:latin typeface="Arial" charset="0"/>
              </a:rPr>
              <a:t>(Longuet-Higgins,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6705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matrix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2282826" y="4156076"/>
          <a:ext cx="1920875" cy="379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" name="Equation" r:id="rId4" imgW="1028520" imgH="203040" progId="Equation.3">
                  <p:embed/>
                </p:oleObj>
              </mc:Choice>
              <mc:Fallback>
                <p:oleObj name="Equation" r:id="rId4" imgW="10285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2826" y="4156076"/>
                        <a:ext cx="1920875" cy="3794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4686301" y="4041776"/>
            <a:ext cx="5097463" cy="542925"/>
            <a:chOff x="1992" y="2546"/>
            <a:chExt cx="3211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/>
          </p:nvGraphicFramePr>
          <p:xfrm>
            <a:off x="2525" y="2546"/>
            <a:ext cx="2678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3" name="Equation" r:id="rId6" imgW="1790640" imgH="228600" progId="Equation.3">
                    <p:embed/>
                  </p:oleObj>
                </mc:Choice>
                <mc:Fallback>
                  <p:oleObj name="Equation" r:id="rId6" imgW="17906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25" y="2546"/>
                          <a:ext cx="2678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flipV="1">
            <a:off x="7392555" y="372579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5" name="Line 13"/>
          <p:cNvSpPr>
            <a:spLocks noChangeShapeType="1"/>
          </p:cNvSpPr>
          <p:nvPr/>
        </p:nvSpPr>
        <p:spPr bwMode="auto">
          <a:xfrm flipH="1">
            <a:off x="2717800" y="3721679"/>
            <a:ext cx="1916546" cy="1522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6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7" name="Text Box 3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</p:spTree>
    <p:extLst>
      <p:ext uri="{BB962C8B-B14F-4D97-AF65-F5344CB8AC3E}">
        <p14:creationId xmlns:p14="http://schemas.microsoft.com/office/powerpoint/2010/main" val="263690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4179888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4440239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7361239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the Essential matrix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1905000" y="5029200"/>
            <a:ext cx="8534400" cy="1981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x’</a:t>
            </a:r>
            <a:r>
              <a:rPr lang="en-US" sz="2400" dirty="0"/>
              <a:t>  is the epipolar line associated with </a:t>
            </a:r>
            <a:r>
              <a:rPr lang="en-US" sz="2400" i="1" dirty="0"/>
              <a:t>x’ </a:t>
            </a:r>
            <a:r>
              <a:rPr lang="en-US" sz="2400" dirty="0"/>
              <a:t>(</a:t>
            </a:r>
            <a:r>
              <a:rPr lang="en-US" sz="2400" i="1" dirty="0"/>
              <a:t>l = E x’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  is the epipolar line associated with </a:t>
            </a:r>
            <a:r>
              <a:rPr lang="en-US" sz="2400" i="1" dirty="0"/>
              <a:t>x </a:t>
            </a:r>
            <a:r>
              <a:rPr lang="en-US" sz="2400" dirty="0"/>
              <a:t>(</a:t>
            </a:r>
            <a:r>
              <a:rPr lang="en-US" sz="2400" i="1" dirty="0"/>
              <a:t>l’ =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x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i="1" dirty="0" err="1"/>
              <a:t>e</a:t>
            </a:r>
            <a:r>
              <a:rPr lang="en-US" sz="2400" i="1" dirty="0"/>
              <a:t>’ </a:t>
            </a:r>
            <a:r>
              <a:rPr lang="en-US" sz="2400" dirty="0"/>
              <a:t>= 0   and   </a:t>
            </a:r>
            <a:r>
              <a:rPr lang="en-US" sz="2400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i="1" dirty="0" err="1"/>
              <a:t>e</a:t>
            </a:r>
            <a:r>
              <a:rPr lang="en-US" sz="2400" i="1" dirty="0"/>
              <a:t>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i="1" dirty="0"/>
              <a:t>E</a:t>
            </a:r>
            <a:r>
              <a:rPr lang="en-US" sz="2400" dirty="0"/>
              <a:t> has five degrees of freedom </a:t>
            </a:r>
          </a:p>
          <a:p>
            <a:pPr lvl="1">
              <a:lnSpc>
                <a:spcPct val="80000"/>
              </a:lnSpc>
              <a:buFont typeface="Calibri" pitchFamily="34" charset="0"/>
              <a:buChar char="–"/>
            </a:pPr>
            <a:r>
              <a:rPr lang="en-US" sz="2000" dirty="0"/>
              <a:t>(3 for R, 2 for t because it’s up to a scale) </a:t>
            </a:r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33600" y="4114800"/>
            <a:ext cx="3086100" cy="450850"/>
            <a:chOff x="609600" y="4114800"/>
            <a:chExt cx="3086100" cy="450850"/>
          </a:xfrm>
        </p:grpSpPr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609600" y="4125913"/>
            <a:ext cx="2222500" cy="4397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name="Equation" r:id="rId5" imgW="1028520" imgH="203040" progId="Equation.3">
                    <p:embed/>
                  </p:oleObj>
                </mc:Choice>
                <mc:Fallback>
                  <p:oleObj name="Equation" r:id="rId5" imgW="10285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600" y="4125913"/>
                          <a:ext cx="2222500" cy="4397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AutoShape 28"/>
            <p:cNvSpPr>
              <a:spLocks noChangeArrowheads="1"/>
            </p:cNvSpPr>
            <p:nvPr/>
          </p:nvSpPr>
          <p:spPr bwMode="auto">
            <a:xfrm>
              <a:off x="3162300" y="4114800"/>
              <a:ext cx="533400" cy="38100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276600" y="4604085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1400" dirty="0">
                <a:solidFill>
                  <a:prstClr val="black"/>
                </a:solidFill>
                <a:latin typeface="Arial" charset="0"/>
              </a:rPr>
              <a:t>Drop ^ below to simplify notation</a:t>
            </a:r>
          </a:p>
        </p:txBody>
      </p:sp>
      <p:graphicFrame>
        <p:nvGraphicFramePr>
          <p:cNvPr id="30" name="Object 27"/>
          <p:cNvGraphicFramePr>
            <a:graphicFrameLocks noChangeAspect="1"/>
          </p:cNvGraphicFramePr>
          <p:nvPr/>
        </p:nvGraphicFramePr>
        <p:xfrm>
          <a:off x="5532438" y="4041775"/>
          <a:ext cx="425132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Equation" r:id="rId7" imgW="1790640" imgH="228600" progId="Equation.3">
                  <p:embed/>
                </p:oleObj>
              </mc:Choice>
              <mc:Fallback>
                <p:oleObj name="Equation" r:id="rId7" imgW="1790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2438" y="4041775"/>
                        <a:ext cx="4251325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Box 31"/>
          <p:cNvSpPr txBox="1">
            <a:spLocks noChangeArrowheads="1"/>
          </p:cNvSpPr>
          <p:nvPr/>
        </p:nvSpPr>
        <p:spPr bwMode="auto">
          <a:xfrm>
            <a:off x="4038601" y="2286001"/>
            <a:ext cx="1920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" name="Text Box 33"/>
          <p:cNvSpPr txBox="1">
            <a:spLocks noChangeArrowheads="1"/>
          </p:cNvSpPr>
          <p:nvPr/>
        </p:nvSpPr>
        <p:spPr bwMode="auto">
          <a:xfrm>
            <a:off x="7581901" y="2286001"/>
            <a:ext cx="3460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 dirty="0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915400" y="5003800"/>
            <a:ext cx="1295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Skew-symmetric matrix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9193214" y="4604084"/>
            <a:ext cx="146842" cy="4251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515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constraint: </a:t>
            </a:r>
            <a:r>
              <a:rPr lang="en-US" dirty="0" err="1"/>
              <a:t>Uncalibrated</a:t>
            </a:r>
            <a:r>
              <a:rPr lang="en-US" dirty="0"/>
              <a:t> case</a:t>
            </a:r>
          </a:p>
        </p:txBody>
      </p:sp>
      <p:sp>
        <p:nvSpPr>
          <p:cNvPr id="679971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2209800" y="4114800"/>
            <a:ext cx="7772400" cy="175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/>
              <a:t>If we don’t know </a:t>
            </a:r>
            <a:r>
              <a:rPr lang="en-US" i="1" dirty="0"/>
              <a:t>K</a:t>
            </a:r>
            <a:r>
              <a:rPr lang="en-US" dirty="0"/>
              <a:t> and </a:t>
            </a:r>
            <a:r>
              <a:rPr lang="en-US" i="1" dirty="0"/>
              <a:t>K’</a:t>
            </a:r>
            <a:r>
              <a:rPr lang="en-US" dirty="0"/>
              <a:t>, then we can write the epipolar constraint in terms of </a:t>
            </a:r>
            <a:r>
              <a:rPr lang="en-US" i="1" dirty="0"/>
              <a:t>unknown</a:t>
            </a:r>
            <a:r>
              <a:rPr lang="en-US" dirty="0"/>
              <a:t> normalized coordinates:</a:t>
            </a:r>
          </a:p>
        </p:txBody>
      </p:sp>
      <p:pic>
        <p:nvPicPr>
          <p:cNvPr id="307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Rectangle 11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0" name="Rectangle 12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1" name="Text Box 13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82" name="Freeform 14"/>
          <p:cNvSpPr>
            <a:spLocks/>
          </p:cNvSpPr>
          <p:nvPr/>
        </p:nvSpPr>
        <p:spPr bwMode="auto">
          <a:xfrm>
            <a:off x="4179888" y="2468564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3" name="Text Box 15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3084" name="Freeform 16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5" name="Text Box 17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graphicFrame>
        <p:nvGraphicFramePr>
          <p:cNvPr id="679972" name="Object 36"/>
          <p:cNvGraphicFramePr>
            <a:graphicFrameLocks noChangeAspect="1"/>
          </p:cNvGraphicFramePr>
          <p:nvPr/>
        </p:nvGraphicFramePr>
        <p:xfrm>
          <a:off x="2819400" y="5943601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Equation" r:id="rId5" imgW="647640" imgH="228600" progId="Equation.3">
                  <p:embed/>
                </p:oleObj>
              </mc:Choice>
              <mc:Fallback>
                <p:oleObj name="Equation" r:id="rId5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943601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9973" name="Object 37"/>
          <p:cNvGraphicFramePr>
            <a:graphicFrameLocks noChangeAspect="1"/>
          </p:cNvGraphicFramePr>
          <p:nvPr/>
        </p:nvGraphicFramePr>
        <p:xfrm>
          <a:off x="6172200" y="5943600"/>
          <a:ext cx="3392488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Equation" r:id="rId7" imgW="1168200" imgH="203040" progId="Equation.3">
                  <p:embed/>
                </p:oleObj>
              </mc:Choice>
              <mc:Fallback>
                <p:oleObj name="Equation" r:id="rId7" imgW="11682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943600"/>
                        <a:ext cx="3392488" cy="6111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6" name="Line 38"/>
          <p:cNvSpPr>
            <a:spLocks noChangeShapeType="1"/>
          </p:cNvSpPr>
          <p:nvPr/>
        </p:nvSpPr>
        <p:spPr bwMode="auto">
          <a:xfrm flipV="1">
            <a:off x="2728914" y="3713163"/>
            <a:ext cx="1919287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7" name="Line 39"/>
          <p:cNvSpPr>
            <a:spLocks noChangeShapeType="1"/>
          </p:cNvSpPr>
          <p:nvPr/>
        </p:nvSpPr>
        <p:spPr bwMode="auto">
          <a:xfrm>
            <a:off x="4960939" y="3719514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8" name="Line 40"/>
          <p:cNvSpPr>
            <a:spLocks noChangeShapeType="1"/>
          </p:cNvSpPr>
          <p:nvPr/>
        </p:nvSpPr>
        <p:spPr bwMode="auto">
          <a:xfrm>
            <a:off x="7407276" y="3719514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89" name="Line 41"/>
          <p:cNvSpPr>
            <a:spLocks noChangeShapeType="1"/>
          </p:cNvSpPr>
          <p:nvPr/>
        </p:nvSpPr>
        <p:spPr bwMode="auto">
          <a:xfrm>
            <a:off x="7599364" y="2590801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0" name="Line 42"/>
          <p:cNvSpPr>
            <a:spLocks noChangeShapeType="1"/>
          </p:cNvSpPr>
          <p:nvPr/>
        </p:nvSpPr>
        <p:spPr bwMode="auto">
          <a:xfrm flipV="1">
            <a:off x="2717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1" name="Oval 43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092" name="Oval 44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89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997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The Fundamental Matrix</a:t>
            </a:r>
          </a:p>
        </p:txBody>
      </p:sp>
      <p:sp>
        <p:nvSpPr>
          <p:cNvPr id="685074" name="Text Box 18"/>
          <p:cNvSpPr txBox="1">
            <a:spLocks noChangeArrowheads="1"/>
          </p:cNvSpPr>
          <p:nvPr/>
        </p:nvSpPr>
        <p:spPr bwMode="auto">
          <a:xfrm>
            <a:off x="6477000" y="5189539"/>
            <a:ext cx="310854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dirty="0">
                <a:solidFill>
                  <a:prstClr val="black"/>
                </a:solidFill>
                <a:latin typeface="Arial" charset="0"/>
              </a:rPr>
              <a:t>Fundamental Matrix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Faugeras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and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Luong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, 1992)</a:t>
            </a:r>
          </a:p>
        </p:txBody>
      </p:sp>
      <p:sp>
        <p:nvSpPr>
          <p:cNvPr id="685075" name="Rectangle 19"/>
          <p:cNvSpPr>
            <a:spLocks noChangeArrowheads="1"/>
          </p:cNvSpPr>
          <p:nvPr/>
        </p:nvSpPr>
        <p:spPr bwMode="auto">
          <a:xfrm>
            <a:off x="6172200" y="5105400"/>
            <a:ext cx="3657600" cy="914400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85076" name="AutoShape 20"/>
          <p:cNvSpPr>
            <a:spLocks noChangeArrowheads="1"/>
          </p:cNvSpPr>
          <p:nvPr/>
        </p:nvSpPr>
        <p:spPr bwMode="auto">
          <a:xfrm>
            <a:off x="7772400" y="4495800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098" name="Object 21"/>
          <p:cNvGraphicFramePr>
            <a:graphicFrameLocks noGrp="1" noChangeAspect="1"/>
          </p:cNvGraphicFramePr>
          <p:nvPr>
            <p:ph sz="half" idx="1"/>
          </p:nvPr>
        </p:nvGraphicFramePr>
        <p:xfrm>
          <a:off x="1981200" y="3470276"/>
          <a:ext cx="182880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4" imgW="647640" imgH="228600" progId="Equation.3">
                  <p:embed/>
                </p:oleObj>
              </mc:Choice>
              <mc:Fallback>
                <p:oleObj name="Equation" r:id="rId4" imgW="6476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3470276"/>
                        <a:ext cx="182880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114800" y="3953206"/>
            <a:ext cx="6019800" cy="565150"/>
            <a:chOff x="1728" y="2560"/>
            <a:chExt cx="3792" cy="356"/>
          </a:xfrm>
        </p:grpSpPr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728" y="2628"/>
              <a:ext cx="432" cy="240"/>
            </a:xfrm>
            <a:prstGeom prst="rightArrow">
              <a:avLst>
                <a:gd name="adj1" fmla="val 50000"/>
                <a:gd name="adj2" fmla="val 4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graphicFrame>
          <p:nvGraphicFramePr>
            <p:cNvPr id="4100" name="Object 25"/>
            <p:cNvGraphicFramePr>
              <a:graphicFrameLocks noChangeAspect="1"/>
            </p:cNvGraphicFramePr>
            <p:nvPr/>
          </p:nvGraphicFramePr>
          <p:xfrm>
            <a:off x="2256" y="2560"/>
            <a:ext cx="3264" cy="3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9" name="Equation" r:id="rId6" imgW="2095200" imgH="228600" progId="Equation.3">
                    <p:embed/>
                  </p:oleObj>
                </mc:Choice>
                <mc:Fallback>
                  <p:oleObj name="Equation" r:id="rId6" imgW="209520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6" y="2560"/>
                          <a:ext cx="3264" cy="35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Box 2"/>
          <p:cNvSpPr txBox="1"/>
          <p:nvPr/>
        </p:nvSpPr>
        <p:spPr>
          <a:xfrm>
            <a:off x="2262187" y="1585913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Arial" charset="0"/>
              </a:rPr>
              <a:t>Without knowing K and K’, we can define a similar relation using </a:t>
            </a:r>
            <a:r>
              <a:rPr lang="en-US" sz="2400" i="1" dirty="0">
                <a:solidFill>
                  <a:prstClr val="black"/>
                </a:solidFill>
                <a:latin typeface="Arial" charset="0"/>
              </a:rPr>
              <a:t>unknown</a:t>
            </a:r>
            <a:r>
              <a:rPr lang="en-US" sz="2400" dirty="0">
                <a:solidFill>
                  <a:prstClr val="black"/>
                </a:solidFill>
                <a:latin typeface="Arial" charset="0"/>
              </a:rPr>
              <a:t> normalized coordinates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981200" y="4208794"/>
          <a:ext cx="1370012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0" name="Equation" r:id="rId8" imgW="596880" imgH="203040" progId="Equation.3">
                  <p:embed/>
                </p:oleObj>
              </mc:Choice>
              <mc:Fallback>
                <p:oleObj name="Equation" r:id="rId8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208794"/>
                        <a:ext cx="1370012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981201" y="4819650"/>
          <a:ext cx="15970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name="Equation" r:id="rId10" imgW="711000" imgH="253800" progId="Equation.3">
                  <p:embed/>
                </p:oleObj>
              </mc:Choice>
              <mc:Fallback>
                <p:oleObj name="Equation" r:id="rId10" imgW="7110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1" y="4819650"/>
                        <a:ext cx="1597025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01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5074" grpId="0" autoUpdateAnimBg="0"/>
      <p:bldP spid="685075" grpId="0" animBg="1"/>
      <p:bldP spid="6850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2C3BD-4814-402D-82A6-65C641F3D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C6071-C058-4A1C-A861-80E86A32F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Stereo and lidar can fall victim to reflections?</a:t>
            </a:r>
          </a:p>
          <a:p>
            <a:r>
              <a:rPr lang="en-US" dirty="0"/>
              <a:t>Yes, there’s no easy way around that</a:t>
            </a:r>
          </a:p>
          <a:p>
            <a:r>
              <a:rPr lang="en-US" dirty="0"/>
              <a:t>https://youtu.be/pBzU8TD1iks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505C7261-FE6C-4931-A97B-CA8411AE9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2743200"/>
            <a:ext cx="5008585" cy="377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/>
          <p:cNvSpPr>
            <a:spLocks noGrp="1" noChangeArrowheads="1"/>
          </p:cNvSpPr>
          <p:nvPr>
            <p:ph type="title"/>
          </p:nvPr>
        </p:nvSpPr>
        <p:spPr>
          <a:xfrm>
            <a:off x="2224088" y="0"/>
            <a:ext cx="7772400" cy="838200"/>
          </a:xfrm>
        </p:spPr>
        <p:txBody>
          <a:bodyPr/>
          <a:lstStyle/>
          <a:p>
            <a:r>
              <a:rPr lang="en-US" dirty="0"/>
              <a:t>Properties of the Fundamental matrix</a:t>
            </a:r>
          </a:p>
        </p:txBody>
      </p:sp>
      <p:graphicFrame>
        <p:nvGraphicFramePr>
          <p:cNvPr id="5123" name="Object 29"/>
          <p:cNvGraphicFramePr>
            <a:graphicFrameLocks noGrp="1" noChangeAspect="1"/>
          </p:cNvGraphicFramePr>
          <p:nvPr>
            <p:ph sz="half" idx="2"/>
          </p:nvPr>
        </p:nvGraphicFramePr>
        <p:xfrm>
          <a:off x="5105400" y="4064000"/>
          <a:ext cx="51816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4" imgW="2095200" imgH="228600" progId="Equation.3">
                  <p:embed/>
                </p:oleObj>
              </mc:Choice>
              <mc:Fallback>
                <p:oleObj name="Equation" r:id="rId4" imgW="2095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4064000"/>
                        <a:ext cx="51816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1774" name="Rectangle 30"/>
          <p:cNvSpPr>
            <a:spLocks noChangeArrowheads="1"/>
          </p:cNvSpPr>
          <p:nvPr/>
        </p:nvSpPr>
        <p:spPr bwMode="auto">
          <a:xfrm>
            <a:off x="2209800" y="4800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x’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= 0 is the epipolar line associated with 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x’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i="1" baseline="30000" dirty="0" err="1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x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= 0 is the epipolar line associated with 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x 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e’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= 0   and   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i="1" baseline="30000" dirty="0" err="1">
                <a:solidFill>
                  <a:prstClr val="black"/>
                </a:solidFill>
                <a:latin typeface="Arial" charset="0"/>
              </a:rPr>
              <a:t>T</a:t>
            </a:r>
            <a:r>
              <a:rPr lang="en-US" i="1" dirty="0" err="1">
                <a:solidFill>
                  <a:prstClr val="black"/>
                </a:solidFill>
                <a:latin typeface="Arial" charset="0"/>
              </a:rPr>
              <a:t>e</a:t>
            </a:r>
            <a:r>
              <a:rPr lang="en-US" i="1" dirty="0">
                <a:solidFill>
                  <a:prstClr val="black"/>
                </a:solidFill>
                <a:latin typeface="Arial" charset="0"/>
              </a:rPr>
              <a:t> = 0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 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is singular (rank two):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det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(F)=0</a:t>
            </a:r>
          </a:p>
          <a:p>
            <a:pPr marL="342900" indent="-342900" eaLnBrk="1" hangingPunct="1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i="1" dirty="0">
                <a:solidFill>
                  <a:prstClr val="black"/>
                </a:solidFill>
                <a:latin typeface="Arial" charset="0"/>
              </a:rPr>
              <a:t>F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 has seven degrees of freedom: 9 entries but defined up to scale, </a:t>
            </a:r>
            <a:r>
              <a:rPr lang="en-US" dirty="0" err="1">
                <a:solidFill>
                  <a:prstClr val="black"/>
                </a:solidFill>
                <a:latin typeface="Arial" charset="0"/>
              </a:rPr>
              <a:t>det</a:t>
            </a:r>
            <a:r>
              <a:rPr lang="en-US" dirty="0">
                <a:solidFill>
                  <a:prstClr val="black"/>
                </a:solidFill>
                <a:latin typeface="Arial" charset="0"/>
              </a:rPr>
              <a:t>(F)=0</a:t>
            </a:r>
          </a:p>
        </p:txBody>
      </p:sp>
      <p:pic>
        <p:nvPicPr>
          <p:cNvPr id="5127" name="Picture 4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47"/>
          <p:cNvSpPr>
            <a:spLocks noChangeArrowheads="1"/>
          </p:cNvSpPr>
          <p:nvPr/>
        </p:nvSpPr>
        <p:spPr bwMode="auto">
          <a:xfrm>
            <a:off x="2584451" y="1806576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29" name="Rectangle 48"/>
          <p:cNvSpPr>
            <a:spLocks noChangeArrowheads="1"/>
          </p:cNvSpPr>
          <p:nvPr/>
        </p:nvSpPr>
        <p:spPr bwMode="auto">
          <a:xfrm>
            <a:off x="9193214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0" name="Text Box 49"/>
          <p:cNvSpPr txBox="1">
            <a:spLocks noChangeArrowheads="1"/>
          </p:cNvSpPr>
          <p:nvPr/>
        </p:nvSpPr>
        <p:spPr bwMode="auto">
          <a:xfrm>
            <a:off x="5915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5131" name="Freeform 50"/>
          <p:cNvSpPr>
            <a:spLocks/>
          </p:cNvSpPr>
          <p:nvPr/>
        </p:nvSpPr>
        <p:spPr bwMode="auto">
          <a:xfrm>
            <a:off x="4179888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2" name="Text Box 51"/>
          <p:cNvSpPr txBox="1">
            <a:spLocks noChangeArrowheads="1"/>
          </p:cNvSpPr>
          <p:nvPr/>
        </p:nvSpPr>
        <p:spPr bwMode="auto">
          <a:xfrm>
            <a:off x="4179889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5133" name="Freeform 52"/>
          <p:cNvSpPr>
            <a:spLocks/>
          </p:cNvSpPr>
          <p:nvPr/>
        </p:nvSpPr>
        <p:spPr bwMode="auto">
          <a:xfrm>
            <a:off x="7650163" y="2446339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7581901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400" b="1" i="1">
                <a:solidFill>
                  <a:prstClr val="black"/>
                </a:solidFill>
                <a:latin typeface="Times New Roman" pitchFamily="18" charset="0"/>
              </a:rPr>
              <a:t>x’</a:t>
            </a:r>
          </a:p>
        </p:txBody>
      </p:sp>
      <p:sp>
        <p:nvSpPr>
          <p:cNvPr id="671798" name="Line 54"/>
          <p:cNvSpPr>
            <a:spLocks noChangeShapeType="1"/>
          </p:cNvSpPr>
          <p:nvPr/>
        </p:nvSpPr>
        <p:spPr bwMode="auto">
          <a:xfrm flipH="1" flipV="1">
            <a:off x="4440239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799" name="Line 55"/>
          <p:cNvSpPr>
            <a:spLocks noChangeShapeType="1"/>
          </p:cNvSpPr>
          <p:nvPr/>
        </p:nvSpPr>
        <p:spPr bwMode="auto">
          <a:xfrm flipV="1">
            <a:off x="7361239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800" name="Oval 56"/>
          <p:cNvSpPr>
            <a:spLocks noChangeArrowheads="1"/>
          </p:cNvSpPr>
          <p:nvPr/>
        </p:nvSpPr>
        <p:spPr bwMode="auto">
          <a:xfrm>
            <a:off x="4579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71801" name="Oval 57"/>
          <p:cNvSpPr>
            <a:spLocks noChangeArrowheads="1"/>
          </p:cNvSpPr>
          <p:nvPr/>
        </p:nvSpPr>
        <p:spPr bwMode="auto">
          <a:xfrm>
            <a:off x="7310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6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1774" grpId="0" build="p"/>
      <p:bldP spid="671798" grpId="0" animBg="1"/>
      <p:bldP spid="671799" grpId="0" animBg="1"/>
      <p:bldP spid="671800" grpId="0" animBg="1"/>
      <p:bldP spid="6718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Estimating the Fundamental Matrix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/>
          </a:p>
          <a:p>
            <a:r>
              <a:rPr lang="en-US" dirty="0"/>
              <a:t>8-point algorithm</a:t>
            </a:r>
          </a:p>
          <a:p>
            <a:pPr lvl="1"/>
            <a:r>
              <a:rPr lang="en-US" dirty="0"/>
              <a:t>Least squares solution using SVD on equations from 8 pairs of correspondences</a:t>
            </a:r>
          </a:p>
          <a:p>
            <a:pPr lvl="1"/>
            <a:r>
              <a:rPr lang="en-US" dirty="0"/>
              <a:t>Enforce </a:t>
            </a:r>
            <a:r>
              <a:rPr lang="en-US" dirty="0" err="1"/>
              <a:t>det</a:t>
            </a:r>
            <a:r>
              <a:rPr lang="en-US" dirty="0"/>
              <a:t>(F)=0 constraint using SVD on F</a:t>
            </a:r>
          </a:p>
          <a:p>
            <a:endParaRPr lang="en-US" dirty="0"/>
          </a:p>
          <a:p>
            <a:r>
              <a:rPr lang="en-US" dirty="0"/>
              <a:t>7-point algorithm</a:t>
            </a:r>
          </a:p>
          <a:p>
            <a:pPr lvl="1"/>
            <a:r>
              <a:rPr lang="en-US" dirty="0"/>
              <a:t>Use least squares to solve for null space (two vectors) using SVD and 7 pairs of correspondences</a:t>
            </a:r>
          </a:p>
          <a:p>
            <a:pPr lvl="1"/>
            <a:r>
              <a:rPr lang="en-US" dirty="0"/>
              <a:t>Solve for linear combination of null space vectors that satisfies </a:t>
            </a:r>
            <a:r>
              <a:rPr lang="en-US" dirty="0" err="1"/>
              <a:t>det</a:t>
            </a:r>
            <a:r>
              <a:rPr lang="en-US" dirty="0"/>
              <a:t>(F)=0</a:t>
            </a:r>
          </a:p>
          <a:p>
            <a:endParaRPr lang="en-US" dirty="0"/>
          </a:p>
          <a:p>
            <a:r>
              <a:rPr lang="en-US" dirty="0"/>
              <a:t>Minimize </a:t>
            </a:r>
            <a:r>
              <a:rPr lang="en-US" dirty="0" err="1"/>
              <a:t>reprojection</a:t>
            </a:r>
            <a:r>
              <a:rPr lang="en-US" dirty="0"/>
              <a:t> error</a:t>
            </a:r>
          </a:p>
          <a:p>
            <a:pPr lvl="1"/>
            <a:r>
              <a:rPr lang="en-US" dirty="0"/>
              <a:t>Non-linear least squares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81201" y="6160871"/>
            <a:ext cx="8465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400" dirty="0">
                <a:solidFill>
                  <a:prstClr val="black"/>
                </a:solidFill>
                <a:latin typeface="Arial" charset="0"/>
              </a:rPr>
              <a:t>Note: estimation of F (or E) is degenerate for a planar scene.</a:t>
            </a:r>
          </a:p>
        </p:txBody>
      </p:sp>
    </p:spTree>
    <p:extLst>
      <p:ext uri="{BB962C8B-B14F-4D97-AF65-F5344CB8AC3E}">
        <p14:creationId xmlns:p14="http://schemas.microsoft.com/office/powerpoint/2010/main" val="205801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</p:txBody>
      </p:sp>
      <p:graphicFrame>
        <p:nvGraphicFramePr>
          <p:cNvPr id="193539" name="Object 29"/>
          <p:cNvGraphicFramePr>
            <a:graphicFrameLocks noChangeAspect="1"/>
          </p:cNvGraphicFramePr>
          <p:nvPr/>
        </p:nvGraphicFramePr>
        <p:xfrm>
          <a:off x="5105401" y="2635250"/>
          <a:ext cx="2041525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3" imgW="825480" imgH="228600" progId="Equation.3">
                  <p:embed/>
                </p:oleObj>
              </mc:Choice>
              <mc:Fallback>
                <p:oleObj name="Equation" r:id="rId3" imgW="8254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1" y="2635250"/>
                        <a:ext cx="2041525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133601" y="3269567"/>
                <a:ext cx="7402283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33</m:t>
                          </m:r>
                        </m:sub>
                      </m:sSub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1" y="3269567"/>
                <a:ext cx="7402283" cy="276999"/>
              </a:xfrm>
              <a:prstGeom prst="rect">
                <a:avLst/>
              </a:prstGeom>
              <a:blipFill>
                <a:blip r:embed="rId5"/>
                <a:stretch>
                  <a:fillRect r="-165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14601" y="4285474"/>
                <a:ext cx="7497117" cy="182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000" b="1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m:rPr>
                                  <m:brk m:alnAt="7"/>
                                </m:rP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m:rPr>
                                                  <m:brk m:alnAt="7"/>
                                                </m:r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𝑢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m:rPr>
                                                        <m:brk m:alnAt="7"/>
                                                      </m:r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1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  <m:e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Sup>
                                      <m:sSubSup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sub>
                                      <m:sup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𝑢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b>
                                        <m: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sz="2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1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⋮</m:t>
                                          </m:r>
                                        </m:e>
                                      </m:mr>
                                      <m:m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𝑣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sz="2000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e>
                                      </m:mr>
                                    </m:m>
                                  </m:e>
                                  <m:e>
                                    <m:m>
                                      <m:mPr>
                                        <m:mcs>
                                          <m:mc>
                                            <m:mcPr>
                                              <m:count m:val="3"/>
                                              <m:mcJc m:val="center"/>
                                            </m:mcPr>
                                          </m:mc>
                                        </m:mcs>
                                        <m:ctrlPr>
                                          <a:rPr lang="en-US" sz="2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mPr>
                                      <m:mr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′</m:t>
                                                </m:r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1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r>
                                                  <m:rPr>
                                                    <m:brk m:alnAt="7"/>
                                                  </m:rPr>
                                                  <a:rPr lang="en-US" sz="2000" i="1">
                                                    <a:solidFill>
                                                      <a:prstClr val="black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⋮</m:t>
                                                </m:r>
                                              </m:e>
                                            </m:mr>
                                            <m:m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𝑣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  <m:t>𝑛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mr>
                                          </m:m>
                                        </m:e>
                                        <m:e>
                                          <m:m>
                                            <m:mPr>
                                              <m:mcs>
                                                <m:mc>
                                                  <m:mcPr>
                                                    <m:count m:val="3"/>
                                                    <m:mcJc m:val="center"/>
                                                  </m:mcPr>
                                                </m:mc>
                                              </m:mcs>
                                              <m:ctrlPr>
                                                <a:rPr lang="en-US" sz="2000" i="1">
                                                  <a:solidFill>
                                                    <a:prstClr val="black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mPr>
                                            <m:mr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𝑢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𝑣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2000" i="1">
                                                              <a:solidFill>
                                                                <a:prstClr val="black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𝑛</m:t>
                                                          </m:r>
                                                        </m:sub>
                                                      </m:sSub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′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  <m:e>
                                                <m:m>
                                                  <m:mPr>
                                                    <m:mcs>
                                                      <m:mc>
                                                        <m:mcPr>
                                                          <m:count m:val="1"/>
                                                          <m:mcJc m:val="center"/>
                                                        </m:mcPr>
                                                      </m:mc>
                                                    </m:mcs>
                                                    <m:ctrlPr>
                                                      <a:rPr lang="en-US" sz="2000" i="1"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mPr>
                                                  <m:mr>
                                                    <m:e>
                                                      <m:r>
                                                        <m:rPr>
                                                          <m:brk m:alnAt="7"/>
                                                        </m:rP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⋮</m:t>
                                                      </m:r>
                                                    </m:e>
                                                  </m:mr>
                                                  <m:mr>
                                                    <m:e>
                                                      <m:r>
                                                        <a:rPr lang="en-US" sz="2000" i="1">
                                                          <a:solidFill>
                                                            <a:prstClr val="black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  <m:t>1</m:t>
                                                      </m:r>
                                                    </m:e>
                                                  </m:mr>
                                                </m:m>
                                              </m:e>
                                            </m:mr>
                                          </m:m>
                                        </m:e>
                                      </m:mr>
                                    </m:m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33</m:t>
                                      </m:r>
                                    </m:sub>
                                  </m:sSub>
                                </m:e>
                              </m:eqArr>
                            </m:e>
                          </m:mr>
                        </m:m>
                      </m:e>
                    </m:d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charset="0"/>
                  </a:rPr>
                  <a:t>=</a:t>
                </a:r>
                <a:r>
                  <a:rPr lang="en-US" sz="2000" b="1" dirty="0">
                    <a:solidFill>
                      <a:prstClr val="black"/>
                    </a:solidFill>
                    <a:latin typeface="Arial" charset="0"/>
                  </a:rPr>
                  <a:t>0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1" y="4285474"/>
                <a:ext cx="7497117" cy="1828129"/>
              </a:xfrm>
              <a:prstGeom prst="rect">
                <a:avLst/>
              </a:prstGeom>
              <a:blipFill>
                <a:blip r:embed="rId6"/>
                <a:stretch>
                  <a:fillRect l="-81" r="-1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12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95600" y="31242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(A);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895600" y="4983163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For python, see</a:t>
            </a:r>
          </a:p>
          <a:p>
            <a:pPr marL="0" indent="0">
              <a:buNone/>
            </a:pPr>
            <a:r>
              <a:rPr lang="en-US" sz="1800" b="1" dirty="0" err="1"/>
              <a:t>numpy.linalg.svd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7672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enforce singularity constraint</a:t>
            </a:r>
          </a:p>
        </p:txBody>
      </p:sp>
      <p:pic>
        <p:nvPicPr>
          <p:cNvPr id="316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1" y="1524000"/>
            <a:ext cx="81629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86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914400" lvl="1" indent="-514350">
              <a:buFont typeface="+mj-lt"/>
              <a:buAutoNum type="alphaLcPeriod"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</a:t>
            </a:r>
            <a:r>
              <a:rPr lang="en-US" dirty="0" err="1"/>
              <a:t>det</a:t>
            </a:r>
            <a:r>
              <a:rPr lang="en-US" dirty="0"/>
              <a:t>(F) = 0 constraint using SVD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1" y="2667000"/>
            <a:ext cx="3355406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(A);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V(:, end);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reshape(f, [3 3])’;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1" y="4572000"/>
            <a:ext cx="280397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 err="1">
                <a:solidFill>
                  <a:prstClr val="black"/>
                </a:solidFill>
                <a:latin typeface="Arial" charset="0"/>
              </a:rPr>
              <a:t>Matlab</a:t>
            </a:r>
            <a:r>
              <a:rPr lang="en-US" sz="2000" dirty="0">
                <a:solidFill>
                  <a:prstClr val="black"/>
                </a:solidFill>
                <a:latin typeface="Arial" charset="0"/>
              </a:rPr>
              <a:t>: 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[U, S, V] = </a:t>
            </a:r>
            <a:r>
              <a:rPr lang="en-US" dirty="0" err="1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S(3,3) = 0;</a:t>
            </a:r>
          </a:p>
          <a:p>
            <a:pPr eaLnBrk="1" hangingPunct="1"/>
            <a:r>
              <a:rPr lang="en-US" dirty="0">
                <a:solidFill>
                  <a:prstClr val="black"/>
                </a:solidFill>
                <a:latin typeface="Courier New" pitchFamily="49" charset="0"/>
                <a:cs typeface="Courier New" pitchFamily="49" charset="0"/>
              </a:rPr>
              <a:t>F = U*S*V’;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6629400" y="5029200"/>
            <a:ext cx="2292211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b="1" dirty="0"/>
              <a:t>For python, see</a:t>
            </a:r>
          </a:p>
          <a:p>
            <a:pPr marL="0" indent="0">
              <a:buNone/>
            </a:pPr>
            <a:r>
              <a:rPr lang="en-US" sz="1800" b="1" dirty="0" err="1"/>
              <a:t>numpy.linalg.svd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14697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8-point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Solve a system of homogeneous linear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Write down the system of equations</a:t>
            </a:r>
          </a:p>
          <a:p>
            <a:pPr marL="914400" lvl="1" indent="-514350">
              <a:buFont typeface="+mj-lt"/>
              <a:buAutoNum type="alphaLcPeriod"/>
            </a:pPr>
            <a:r>
              <a:rPr lang="en-US" dirty="0"/>
              <a:t>Solve </a:t>
            </a:r>
            <a:r>
              <a:rPr lang="en-US" b="1" dirty="0"/>
              <a:t>f</a:t>
            </a:r>
            <a:r>
              <a:rPr lang="en-US" dirty="0"/>
              <a:t> from  </a:t>
            </a:r>
            <a:r>
              <a:rPr lang="en-US" dirty="0" err="1"/>
              <a:t>A</a:t>
            </a:r>
            <a:r>
              <a:rPr lang="en-US" b="1" dirty="0" err="1"/>
              <a:t>f</a:t>
            </a:r>
            <a:r>
              <a:rPr lang="en-US" dirty="0"/>
              <a:t>=</a:t>
            </a:r>
            <a:r>
              <a:rPr lang="en-US" b="1" dirty="0"/>
              <a:t>0 </a:t>
            </a:r>
            <a:r>
              <a:rPr lang="en-US" dirty="0"/>
              <a:t>using SVD</a:t>
            </a:r>
            <a:endParaRPr lang="en-US" sz="12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Resolve </a:t>
            </a:r>
            <a:r>
              <a:rPr lang="en-US" dirty="0" err="1"/>
              <a:t>det</a:t>
            </a:r>
            <a:r>
              <a:rPr lang="en-US" dirty="0"/>
              <a:t>(F) = 0 constraint by SVD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None/>
            </a:pPr>
            <a:r>
              <a:rPr lang="en-US" dirty="0"/>
              <a:t>Notes:</a:t>
            </a:r>
          </a:p>
          <a:p>
            <a:pPr marL="514350" indent="-514350"/>
            <a:r>
              <a:rPr lang="en-US" dirty="0"/>
              <a:t>Use RANSAC to deal with outliers (sample 8 points)</a:t>
            </a:r>
          </a:p>
          <a:p>
            <a:pPr marL="914400" lvl="1" indent="-514350"/>
            <a:r>
              <a:rPr lang="en-US" dirty="0"/>
              <a:t>How to test for outliers?</a:t>
            </a:r>
          </a:p>
          <a:p>
            <a:pPr marL="514350" indent="-51435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66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9" t="11000" r="23958" b="7333"/>
          <a:stretch/>
        </p:blipFill>
        <p:spPr bwMode="auto">
          <a:xfrm>
            <a:off x="2362200" y="1371600"/>
            <a:ext cx="7982858" cy="7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14400" lvl="1" indent="-514350"/>
            <a:r>
              <a:rPr lang="en-US" dirty="0"/>
              <a:t>How to test for outliers?</a:t>
            </a:r>
          </a:p>
        </p:txBody>
      </p:sp>
    </p:spTree>
    <p:extLst>
      <p:ext uri="{BB962C8B-B14F-4D97-AF65-F5344CB8AC3E}">
        <p14:creationId xmlns:p14="http://schemas.microsoft.com/office/powerpoint/2010/main" val="290971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287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9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076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3287713" y="1371600"/>
          <a:ext cx="6572250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4" imgW="2857320" imgH="1854000" progId="Equation.3">
                  <p:embed/>
                </p:oleObj>
              </mc:Choice>
              <mc:Fallback>
                <p:oleObj name="Equation" r:id="rId4" imgW="2857320" imgH="18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7713" y="1371600"/>
                        <a:ext cx="6572250" cy="426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with eight-point algorithm</a:t>
            </a:r>
          </a:p>
        </p:txBody>
      </p:sp>
      <p:sp>
        <p:nvSpPr>
          <p:cNvPr id="71680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209800" y="5257800"/>
            <a:ext cx="7772400" cy="1295400"/>
          </a:xfrm>
          <a:noFill/>
        </p:spPr>
        <p:txBody>
          <a:bodyPr/>
          <a:lstStyle/>
          <a:p>
            <a:r>
              <a:rPr lang="en-US"/>
              <a:t>Poor numerical conditioning</a:t>
            </a:r>
          </a:p>
          <a:p>
            <a:r>
              <a:rPr lang="en-US"/>
              <a:t>Can be fixed by rescaling the data</a:t>
            </a: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6" cstate="print"/>
          <a:srcRect r="11034"/>
          <a:stretch>
            <a:fillRect/>
          </a:stretch>
        </p:blipFill>
        <p:spPr bwMode="auto">
          <a:xfrm>
            <a:off x="2228850" y="2593976"/>
            <a:ext cx="607695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1221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lecture: </a:t>
            </a:r>
            <a:r>
              <a:rPr lang="en-US" dirty="0">
                <a:solidFill>
                  <a:srgbClr val="FF0000"/>
                </a:solidFill>
              </a:rPr>
              <a:t>World</a:t>
            </a:r>
            <a:r>
              <a:rPr lang="en-US" dirty="0"/>
              <a:t> vs </a:t>
            </a:r>
            <a:r>
              <a:rPr lang="en-US" dirty="0">
                <a:solidFill>
                  <a:srgbClr val="00B050"/>
                </a:solidFill>
              </a:rPr>
              <a:t>Camera</a:t>
            </a:r>
            <a:r>
              <a:rPr lang="en-US" dirty="0"/>
              <a:t> coordinates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962168"/>
            <a:ext cx="7772400" cy="5162265"/>
          </a:xfrm>
        </p:spPr>
      </p:pic>
      <p:cxnSp>
        <p:nvCxnSpPr>
          <p:cNvPr id="6" name="Straight Arrow Connector 5"/>
          <p:cNvCxnSpPr/>
          <p:nvPr/>
        </p:nvCxnSpPr>
        <p:spPr bwMode="auto">
          <a:xfrm flipH="1">
            <a:off x="2438400" y="3505200"/>
            <a:ext cx="4572000" cy="6858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7" name="Straight Arrow Connector 6"/>
          <p:cNvCxnSpPr/>
          <p:nvPr/>
        </p:nvCxnSpPr>
        <p:spPr bwMode="auto">
          <a:xfrm>
            <a:off x="7010400" y="3505200"/>
            <a:ext cx="2895600" cy="53340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flipV="1">
            <a:off x="7032979" y="1958622"/>
            <a:ext cx="11289" cy="1522696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6324600" y="3352800"/>
            <a:ext cx="3276600" cy="5632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6324600" y="1419369"/>
            <a:ext cx="12032" cy="1959501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75748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normalized eight-point algorithm</a:t>
            </a:r>
          </a:p>
        </p:txBody>
      </p:sp>
      <p:sp>
        <p:nvSpPr>
          <p:cNvPr id="581645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7772400" cy="510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Center the image data at the origin, and scale it so the mean squared distance between the origin and the data points is 2 pixels</a:t>
            </a:r>
          </a:p>
          <a:p>
            <a:pPr>
              <a:buFontTx/>
              <a:buChar char="•"/>
            </a:pPr>
            <a:r>
              <a:rPr lang="en-US" sz="2400" dirty="0"/>
              <a:t>Use the eight-point algorithm to compute </a:t>
            </a:r>
            <a:r>
              <a:rPr lang="en-US" sz="2400" b="1" i="1" dirty="0"/>
              <a:t>F</a:t>
            </a:r>
            <a:r>
              <a:rPr lang="en-US" sz="2400" dirty="0"/>
              <a:t> from the normalized points</a:t>
            </a:r>
          </a:p>
          <a:p>
            <a:pPr>
              <a:buFontTx/>
              <a:buChar char="•"/>
            </a:pPr>
            <a:r>
              <a:rPr lang="en-US" sz="2400" dirty="0"/>
              <a:t>Enforce the rank-2 constraint (for example, take SVD of </a:t>
            </a:r>
            <a:r>
              <a:rPr lang="en-US" sz="2400" b="1" i="1" dirty="0"/>
              <a:t>F</a:t>
            </a:r>
            <a:r>
              <a:rPr lang="en-US" sz="2400" dirty="0"/>
              <a:t> and throw out the smallest singular value)</a:t>
            </a:r>
          </a:p>
          <a:p>
            <a:pPr>
              <a:buFontTx/>
              <a:buChar char="•"/>
            </a:pPr>
            <a:r>
              <a:rPr lang="en-US" sz="2400" dirty="0"/>
              <a:t>Transform fundamental matrix back to original units: if </a:t>
            </a:r>
            <a:r>
              <a:rPr lang="en-US" sz="2400" b="1" i="1" dirty="0"/>
              <a:t>T</a:t>
            </a:r>
            <a:r>
              <a:rPr lang="en-US" sz="2400" dirty="0"/>
              <a:t> and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dirty="0"/>
              <a:t> are the normalizing transformations in the two images, than the fundamental matrix in original coordinates is </a:t>
            </a:r>
            <a:r>
              <a:rPr lang="en-US" sz="2400" b="1" i="1" dirty="0"/>
              <a:t>T</a:t>
            </a:r>
            <a:r>
              <a:rPr lang="en-US" sz="2400" i="1" dirty="0"/>
              <a:t>’</a:t>
            </a:r>
            <a:r>
              <a:rPr lang="en-US" sz="2400" i="1" baseline="30000" dirty="0"/>
              <a:t>T</a:t>
            </a:r>
            <a:r>
              <a:rPr lang="en-US" sz="2400" b="1" i="1" baseline="30000" dirty="0"/>
              <a:t> </a:t>
            </a:r>
            <a:r>
              <a:rPr lang="en-US" sz="2400" b="1" i="1" dirty="0"/>
              <a:t>F T</a:t>
            </a:r>
          </a:p>
        </p:txBody>
      </p:sp>
      <p:sp>
        <p:nvSpPr>
          <p:cNvPr id="25604" name="Text Box 12"/>
          <p:cNvSpPr txBox="1">
            <a:spLocks noChangeArrowheads="1"/>
          </p:cNvSpPr>
          <p:nvPr/>
        </p:nvSpPr>
        <p:spPr bwMode="auto">
          <a:xfrm>
            <a:off x="4860926" y="914400"/>
            <a:ext cx="220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(Hartley, 1995)</a:t>
            </a:r>
          </a:p>
        </p:txBody>
      </p:sp>
    </p:spTree>
    <p:extLst>
      <p:ext uri="{BB962C8B-B14F-4D97-AF65-F5344CB8AC3E}">
        <p14:creationId xmlns:p14="http://schemas.microsoft.com/office/powerpoint/2010/main" val="798498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6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164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VLFeat’s</a:t>
            </a:r>
            <a:r>
              <a:rPr lang="en-US" dirty="0"/>
              <a:t> 800 most confident matches among 10,000+ local features.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120648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Epipolar lines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1955519"/>
            <a:ext cx="5029551" cy="363276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3"/>
          <a:stretch/>
        </p:blipFill>
        <p:spPr>
          <a:xfrm>
            <a:off x="1295400" y="2133600"/>
            <a:ext cx="4800600" cy="3276600"/>
          </a:xfrm>
        </p:spPr>
      </p:pic>
    </p:spTree>
    <p:extLst>
      <p:ext uri="{BB962C8B-B14F-4D97-AF65-F5344CB8AC3E}">
        <p14:creationId xmlns:p14="http://schemas.microsoft.com/office/powerpoint/2010/main" val="109930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/>
              <a:t>Keep only the matches at are “inliers” with respect to the “best” fundamental matrix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28800"/>
            <a:ext cx="9144000" cy="3830192"/>
          </a:xfrm>
        </p:spPr>
      </p:pic>
    </p:spTree>
    <p:extLst>
      <p:ext uri="{BB962C8B-B14F-4D97-AF65-F5344CB8AC3E}">
        <p14:creationId xmlns:p14="http://schemas.microsoft.com/office/powerpoint/2010/main" val="163344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scale of algorithm name </a:t>
            </a:r>
            <a:r>
              <a:rPr lang="en-US" dirty="0" smtClean="0"/>
              <a:t>quality</a:t>
            </a:r>
            <a:endParaRPr lang="en-US" dirty="0"/>
          </a:p>
        </p:txBody>
      </p:sp>
      <p:sp>
        <p:nvSpPr>
          <p:cNvPr id="4" name="Up-Down Arrow 3"/>
          <p:cNvSpPr/>
          <p:nvPr/>
        </p:nvSpPr>
        <p:spPr>
          <a:xfrm>
            <a:off x="2438400" y="1524000"/>
            <a:ext cx="457200" cy="47244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6002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better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5638801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worse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1401" y="1619366"/>
            <a:ext cx="188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RANSAC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1401" y="5617866"/>
            <a:ext cx="338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Dynamic Programming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1401" y="5105401"/>
            <a:ext cx="4580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Essential and Fundamental Matrix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581400" y="2195753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SIFT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1401" y="2772140"/>
            <a:ext cx="2116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Deep Learning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1400" y="459293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Neural Networks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1400" y="3694081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Optical Flow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81400" y="4105871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Hough Transform</a:t>
            </a:r>
          </a:p>
        </p:txBody>
      </p:sp>
    </p:spTree>
    <p:extLst>
      <p:ext uri="{BB962C8B-B14F-4D97-AF65-F5344CB8AC3E}">
        <p14:creationId xmlns:p14="http://schemas.microsoft.com/office/powerpoint/2010/main" val="55870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class written Quiz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 to 20 short answer or multiple choice questions</a:t>
            </a:r>
          </a:p>
          <a:p>
            <a:r>
              <a:rPr lang="en-US" dirty="0" smtClean="0"/>
              <a:t>Typically can be done in half an hour</a:t>
            </a:r>
          </a:p>
          <a:p>
            <a:r>
              <a:rPr lang="en-US" dirty="0" smtClean="0"/>
              <a:t>No calculators needed</a:t>
            </a:r>
          </a:p>
          <a:p>
            <a:r>
              <a:rPr lang="en-US" dirty="0" smtClean="0"/>
              <a:t>Closed book</a:t>
            </a:r>
          </a:p>
          <a:p>
            <a:r>
              <a:rPr lang="en-US" dirty="0" smtClean="0"/>
              <a:t>Only covers material discussed in class, not book. But the book is still a useful resource</a:t>
            </a:r>
          </a:p>
          <a:p>
            <a:r>
              <a:rPr lang="en-US" dirty="0" smtClean="0"/>
              <a:t>Covers all material through the quiz 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77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7-point algorithm</a:t>
            </a:r>
          </a:p>
        </p:txBody>
      </p:sp>
      <p:pic>
        <p:nvPicPr>
          <p:cNvPr id="268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990600"/>
            <a:ext cx="8217226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362200" y="5715000"/>
            <a:ext cx="762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Faster (need fewer points) and could be more robust (fewer points), but also need to check for degenerate cases</a:t>
            </a:r>
          </a:p>
        </p:txBody>
      </p:sp>
    </p:spTree>
    <p:extLst>
      <p:ext uri="{BB962C8B-B14F-4D97-AF65-F5344CB8AC3E}">
        <p14:creationId xmlns:p14="http://schemas.microsoft.com/office/powerpoint/2010/main" val="261528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“Gold standard”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8-point algorithm to get initial value of F</a:t>
            </a:r>
          </a:p>
          <a:p>
            <a:r>
              <a:rPr lang="en-US" dirty="0"/>
              <a:t>Use F to solve for P and P’ (discussed later)</a:t>
            </a:r>
          </a:p>
          <a:p>
            <a:r>
              <a:rPr lang="en-US" dirty="0"/>
              <a:t>Jointly solve for 3d points </a:t>
            </a:r>
            <a:r>
              <a:rPr lang="en-US" b="1" dirty="0"/>
              <a:t>X</a:t>
            </a:r>
            <a:r>
              <a:rPr lang="en-US" dirty="0"/>
              <a:t> and </a:t>
            </a:r>
            <a:r>
              <a:rPr lang="en-US" b="1" dirty="0"/>
              <a:t>F </a:t>
            </a:r>
            <a:r>
              <a:rPr lang="en-US" dirty="0"/>
              <a:t>that minimize the squared re-projection error</a:t>
            </a:r>
          </a:p>
          <a:p>
            <a:endParaRPr lang="en-US" dirty="0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 bwMode="auto">
          <a:xfrm>
            <a:off x="3962400" y="3352800"/>
            <a:ext cx="4495800" cy="2604896"/>
            <a:chOff x="1676400" y="762000"/>
            <a:chExt cx="5457825" cy="3162300"/>
          </a:xfrm>
        </p:grpSpPr>
        <p:grpSp>
          <p:nvGrpSpPr>
            <p:cNvPr id="5" name="Group 10"/>
            <p:cNvGrpSpPr>
              <a:grpSpLocks/>
            </p:cNvGrpSpPr>
            <p:nvPr/>
          </p:nvGrpSpPr>
          <p:grpSpPr bwMode="auto">
            <a:xfrm>
              <a:off x="1676400" y="762000"/>
              <a:ext cx="5457825" cy="3162300"/>
              <a:chOff x="1676400" y="762000"/>
              <a:chExt cx="5457825" cy="3162300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676400" y="762000"/>
                <a:ext cx="5457825" cy="3162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4597051" y="951977"/>
                <a:ext cx="410999" cy="44836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solidFill>
                      <a:prstClr val="black"/>
                    </a:solidFill>
                    <a:latin typeface="Arial" charset="0"/>
                  </a:rPr>
                  <a:t>X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870200" y="24003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5778500" y="2387600"/>
                <a:ext cx="152400" cy="1524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5"/>
              <p:cNvSpPr txBox="1">
                <a:spLocks noChangeArrowheads="1"/>
              </p:cNvSpPr>
              <p:nvPr/>
            </p:nvSpPr>
            <p:spPr bwMode="auto">
              <a:xfrm>
                <a:off x="2819400" y="2286001"/>
                <a:ext cx="348726" cy="41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prstClr val="black"/>
                    </a:solidFill>
                    <a:latin typeface="Arial" charset="0"/>
                  </a:rPr>
                  <a:t>x</a:t>
                </a:r>
              </a:p>
            </p:txBody>
          </p:sp>
          <p:sp>
            <p:nvSpPr>
              <p:cNvPr id="12" name="TextBox 9"/>
              <p:cNvSpPr txBox="1">
                <a:spLocks noChangeArrowheads="1"/>
              </p:cNvSpPr>
              <p:nvPr/>
            </p:nvSpPr>
            <p:spPr bwMode="auto">
              <a:xfrm>
                <a:off x="5740052" y="2286001"/>
                <a:ext cx="395431" cy="410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600">
                    <a:solidFill>
                      <a:prstClr val="black"/>
                    </a:solidFill>
                    <a:latin typeface="Arial" charset="0"/>
                  </a:rPr>
                  <a:t>x'</a:t>
                </a:r>
              </a:p>
            </p:txBody>
          </p:sp>
        </p:grpSp>
        <p:sp>
          <p:nvSpPr>
            <p:cNvPr id="6" name="Rounded Rectangle 5"/>
            <p:cNvSpPr/>
            <p:nvPr/>
          </p:nvSpPr>
          <p:spPr>
            <a:xfrm>
              <a:off x="2819400" y="2400300"/>
              <a:ext cx="76200" cy="1524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362200" y="6248400"/>
            <a:ext cx="752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See Algorithm 11.2 and Algorithm 11.3 in HZ (pages 284-285) for details</a:t>
            </a:r>
          </a:p>
        </p:txBody>
      </p:sp>
    </p:spTree>
    <p:extLst>
      <p:ext uri="{BB962C8B-B14F-4D97-AF65-F5344CB8AC3E}">
        <p14:creationId xmlns:p14="http://schemas.microsoft.com/office/powerpoint/2010/main" val="2555760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estimation algorithms</a:t>
            </a:r>
          </a:p>
        </p:txBody>
      </p:sp>
      <p:graphicFrame>
        <p:nvGraphicFramePr>
          <p:cNvPr id="10242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3848100" y="914400"/>
          <a:ext cx="45339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Image" r:id="rId4" imgW="7250794" imgH="7250794" progId="">
                  <p:embed/>
                </p:oleObj>
              </mc:Choice>
              <mc:Fallback>
                <p:oleObj name="Image" r:id="rId4" imgW="7250794" imgH="725079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8100" y="914400"/>
                        <a:ext cx="45339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234" name="Group 114"/>
          <p:cNvGraphicFramePr>
            <a:graphicFrameLocks noGrp="1"/>
          </p:cNvGraphicFramePr>
          <p:nvPr/>
        </p:nvGraphicFramePr>
        <p:xfrm>
          <a:off x="1981200" y="5638800"/>
          <a:ext cx="8229600" cy="1027114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Normalized 8-point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Nonlinear least squares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2.33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0.92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0.86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2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Av. Dist.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2.18 pixels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0.85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0.80 pixel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583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We can get projection matrices P and P’ up to a projective ambiguity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>
              <a:hlinkClick r:id="rId3"/>
            </a:endParaRPr>
          </a:p>
          <a:p>
            <a:pPr>
              <a:buNone/>
              <a:defRPr/>
            </a:pPr>
            <a:r>
              <a:rPr lang="en-US" dirty="0"/>
              <a:t>	</a:t>
            </a:r>
            <a:r>
              <a:rPr lang="en-US" dirty="0">
                <a:hlinkClick r:id="rId3"/>
              </a:rPr>
              <a:t>Code</a:t>
            </a:r>
            <a:r>
              <a:rPr lang="en-US" dirty="0"/>
              <a:t>:</a:t>
            </a:r>
          </a:p>
          <a:p>
            <a:pPr>
              <a:buFont typeface="Arial" charset="0"/>
              <a:buNone/>
              <a:defRPr/>
            </a:pPr>
            <a:r>
              <a:rPr lang="en-US" sz="2200" dirty="0"/>
              <a:t>	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function P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vgg_P_from_F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[U,S,V] = 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svd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e = U(:,3);</a:t>
            </a:r>
          </a:p>
          <a:p>
            <a:pPr>
              <a:buFont typeface="Arial" charset="0"/>
              <a:buNone/>
              <a:defRPr/>
            </a:pPr>
            <a:r>
              <a:rPr lang="en-US" sz="2200" dirty="0">
                <a:latin typeface="Courier New" pitchFamily="49" charset="0"/>
                <a:cs typeface="Courier New" pitchFamily="49" charset="0"/>
              </a:rPr>
              <a:t>	P = [-</a:t>
            </a:r>
            <a:r>
              <a:rPr lang="en-US" sz="2200" dirty="0" err="1">
                <a:latin typeface="Courier New" pitchFamily="49" charset="0"/>
                <a:cs typeface="Courier New" pitchFamily="49" charset="0"/>
              </a:rPr>
              <a:t>vgg_contreps</a:t>
            </a:r>
            <a:r>
              <a:rPr lang="en-US" sz="2200" dirty="0">
                <a:latin typeface="Courier New" pitchFamily="49" charset="0"/>
                <a:cs typeface="Courier New" pitchFamily="49" charset="0"/>
              </a:rPr>
              <a:t>(e)*F e];</a:t>
            </a:r>
          </a:p>
          <a:p>
            <a:pPr>
              <a:defRPr/>
            </a:pPr>
            <a:endParaRPr lang="en-US" dirty="0"/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2438401" y="2514601"/>
          <a:ext cx="1635125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5" name="Equation" r:id="rId4" imgW="596880" imgH="215640" progId="Equation.3">
                  <p:embed/>
                </p:oleObj>
              </mc:Choice>
              <mc:Fallback>
                <p:oleObj name="Equation" r:id="rId4" imgW="5968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1" y="2514601"/>
                        <a:ext cx="1635125" cy="588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3"/>
          <p:cNvGraphicFramePr>
            <a:graphicFrameLocks noChangeAspect="1"/>
          </p:cNvGraphicFramePr>
          <p:nvPr/>
        </p:nvGraphicFramePr>
        <p:xfrm>
          <a:off x="4419601" y="2514600"/>
          <a:ext cx="2625725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6" name="Equation" r:id="rId6" imgW="914400" imgH="215640" progId="Equation.3">
                  <p:embed/>
                </p:oleObj>
              </mc:Choice>
              <mc:Fallback>
                <p:oleObj name="Equation" r:id="rId6" imgW="9144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1" y="2514600"/>
                        <a:ext cx="2625725" cy="617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3"/>
          <p:cNvGraphicFramePr>
            <a:graphicFrameLocks noChangeAspect="1"/>
          </p:cNvGraphicFramePr>
          <p:nvPr/>
        </p:nvGraphicFramePr>
        <p:xfrm>
          <a:off x="7315200" y="2514601"/>
          <a:ext cx="14478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7" name="Equation" r:id="rId8" imgW="533160" imgH="203040" progId="Equation.3">
                  <p:embed/>
                </p:oleObj>
              </mc:Choice>
              <mc:Fallback>
                <p:oleObj name="Equation" r:id="rId8" imgW="5331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2514601"/>
                        <a:ext cx="1447800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Box 14"/>
          <p:cNvSpPr txBox="1">
            <a:spLocks noChangeArrowheads="1"/>
          </p:cNvSpPr>
          <p:nvPr/>
        </p:nvSpPr>
        <p:spPr bwMode="auto">
          <a:xfrm>
            <a:off x="3886200" y="3200400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3200">
                <a:solidFill>
                  <a:prstClr val="black"/>
                </a:solidFill>
                <a:latin typeface="Arial" charset="0"/>
              </a:rPr>
              <a:t>See HZ p. 255-256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3200" y="1600200"/>
            <a:ext cx="1535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K’*translation</a:t>
            </a:r>
          </a:p>
        </p:txBody>
      </p:sp>
      <p:cxnSp>
        <p:nvCxnSpPr>
          <p:cNvPr id="11" name="Straight Arrow Connector 10"/>
          <p:cNvCxnSpPr>
            <a:stCxn id="9" idx="2"/>
          </p:cNvCxnSpPr>
          <p:nvPr/>
        </p:nvCxnSpPr>
        <p:spPr>
          <a:xfrm rot="5400000">
            <a:off x="6817066" y="2010468"/>
            <a:ext cx="545068" cy="463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5747266" y="2253734"/>
            <a:ext cx="392668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34001" y="167640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dirty="0">
                <a:solidFill>
                  <a:prstClr val="black"/>
                </a:solidFill>
                <a:latin typeface="Arial" charset="0"/>
              </a:rPr>
              <a:t>K’*rotation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90939" y="6248400"/>
            <a:ext cx="8457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US" sz="2000" dirty="0">
                <a:solidFill>
                  <a:prstClr val="black"/>
                </a:solidFill>
                <a:latin typeface="Arial" charset="0"/>
              </a:rPr>
              <a:t>If we know the intrinsic matrices (K and K’), we can resolve the ambiguity</a:t>
            </a:r>
          </a:p>
        </p:txBody>
      </p:sp>
    </p:spTree>
    <p:extLst>
      <p:ext uri="{BB962C8B-B14F-4D97-AF65-F5344CB8AC3E}">
        <p14:creationId xmlns:p14="http://schemas.microsoft.com/office/powerpoint/2010/main" val="1655571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</a:t>
            </a:r>
          </a:p>
          <a:p>
            <a:pPr lvl="1"/>
            <a:r>
              <a:rPr lang="en-US" dirty="0"/>
              <a:t>Finding </a:t>
            </a:r>
            <a:r>
              <a:rPr lang="en-US" dirty="0" err="1"/>
              <a:t>epipolar</a:t>
            </a:r>
            <a:r>
              <a:rPr lang="en-US" dirty="0"/>
              <a:t> relationship between two images</a:t>
            </a:r>
          </a:p>
          <a:p>
            <a:pPr lvl="1"/>
            <a:r>
              <a:rPr lang="en-US" dirty="0"/>
              <a:t>Using </a:t>
            </a:r>
            <a:r>
              <a:rPr lang="en-US" dirty="0" err="1"/>
              <a:t>epipolar</a:t>
            </a:r>
            <a:r>
              <a:rPr lang="en-US" dirty="0"/>
              <a:t> geometry to rule out outliers</a:t>
            </a:r>
          </a:p>
          <a:p>
            <a:pPr lvl="1"/>
            <a:r>
              <a:rPr lang="en-US" dirty="0"/>
              <a:t>Finding dense correspondence along </a:t>
            </a:r>
            <a:r>
              <a:rPr lang="en-US" dirty="0" err="1"/>
              <a:t>epipolar</a:t>
            </a:r>
            <a:r>
              <a:rPr lang="en-US" dirty="0"/>
              <a:t> lines</a:t>
            </a:r>
          </a:p>
        </p:txBody>
      </p:sp>
    </p:spTree>
    <p:extLst>
      <p:ext uri="{BB962C8B-B14F-4D97-AF65-F5344CB8AC3E}">
        <p14:creationId xmlns:p14="http://schemas.microsoft.com/office/powerpoint/2010/main" val="4730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8077200" cy="838200"/>
          </a:xfrm>
        </p:spPr>
        <p:txBody>
          <a:bodyPr>
            <a:noAutofit/>
          </a:bodyPr>
          <a:lstStyle/>
          <a:p>
            <a:r>
              <a:rPr lang="en-US" sz="3600" dirty="0"/>
              <a:t>From epipolar geometry to camera calibration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Estimating the fundamental matrix is known as “weak calibration”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We </a:t>
            </a:r>
            <a:r>
              <a:rPr lang="en-US" sz="2400" dirty="0" err="1"/>
              <a:t>cIf</a:t>
            </a:r>
            <a:r>
              <a:rPr lang="en-US" sz="2400" dirty="0"/>
              <a:t> we know the calibration matrices of the two cameras, we can estimate the essential matrix: </a:t>
            </a:r>
            <a:r>
              <a:rPr lang="en-US" sz="2400" i="1" dirty="0"/>
              <a:t>E = K</a:t>
            </a:r>
            <a:r>
              <a:rPr lang="en-US" sz="2400" i="1" baseline="30000" dirty="0"/>
              <a:t>T</a:t>
            </a:r>
            <a:r>
              <a:rPr lang="en-US" sz="2400" i="1" dirty="0"/>
              <a:t>FK’</a:t>
            </a:r>
          </a:p>
          <a:p>
            <a:pPr>
              <a:buFontTx/>
              <a:buChar char="•"/>
            </a:pPr>
            <a:endParaRPr lang="en-US" sz="2400" dirty="0"/>
          </a:p>
          <a:p>
            <a:pPr>
              <a:buFontTx/>
              <a:buChar char="•"/>
            </a:pPr>
            <a:r>
              <a:rPr lang="en-US" sz="2400" dirty="0"/>
              <a:t>The essential matrix gives us the relative rotation and translation between the cameras, or their extrinsic parameters</a:t>
            </a:r>
          </a:p>
        </p:txBody>
      </p:sp>
    </p:spTree>
    <p:extLst>
      <p:ext uri="{BB962C8B-B14F-4D97-AF65-F5344CB8AC3E}">
        <p14:creationId xmlns:p14="http://schemas.microsoft.com/office/powerpoint/2010/main" val="219002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recap…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Fundamental matrix song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9094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752601"/>
            <a:ext cx="4572000" cy="3036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52601"/>
            <a:ext cx="4572000" cy="30366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Where do we need to search?</a:t>
            </a:r>
          </a:p>
        </p:txBody>
      </p:sp>
      <p:sp>
        <p:nvSpPr>
          <p:cNvPr id="11" name="Right Arrow 10"/>
          <p:cNvSpPr/>
          <p:nvPr/>
        </p:nvSpPr>
        <p:spPr bwMode="auto">
          <a:xfrm rot="19583374">
            <a:off x="2723476" y="3927573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096000" y="1752601"/>
            <a:ext cx="4572000" cy="3036627"/>
          </a:xfrm>
          <a:prstGeom prst="rect">
            <a:avLst/>
          </a:prstGeom>
          <a:solidFill>
            <a:schemeClr val="accent1">
              <a:alpha val="49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705600" y="3581400"/>
            <a:ext cx="1676400" cy="838200"/>
          </a:xfrm>
          <a:prstGeom prst="ellipse">
            <a:avLst/>
          </a:prstGeom>
          <a:solidFill>
            <a:schemeClr val="accent1">
              <a:alpha val="51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6811734">
            <a:off x="6892003" y="2877285"/>
            <a:ext cx="838200" cy="457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6110316" y="3886200"/>
            <a:ext cx="4557684" cy="87313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 rot="888750">
            <a:off x="6013003" y="3882112"/>
            <a:ext cx="4675312" cy="147302"/>
          </a:xfrm>
          <a:prstGeom prst="rect">
            <a:avLst/>
          </a:prstGeom>
          <a:solidFill>
            <a:schemeClr val="accent1">
              <a:alpha val="48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40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4" grpId="1" animBg="1"/>
      <p:bldP spid="12" grpId="0" animBg="1"/>
      <p:bldP spid="12" grpId="1" animBg="1"/>
      <p:bldP spid="15" grpId="0" animBg="1"/>
      <p:bldP spid="15" grpId="1" animBg="1"/>
      <p:bldP spid="16" grpId="0" animBg="1"/>
      <p:bldP spid="16" grpId="1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3124200" y="1600201"/>
            <a:ext cx="6400800" cy="1470025"/>
          </a:xfrm>
        </p:spPr>
        <p:txBody>
          <a:bodyPr/>
          <a:lstStyle/>
          <a:p>
            <a:pPr eaLnBrk="1" hangingPunct="1"/>
            <a:r>
              <a:rPr lang="en-US" dirty="0"/>
              <a:t>Epipolar Geometry and Stereo Vision</a:t>
            </a:r>
          </a:p>
        </p:txBody>
      </p:sp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676401" y="6581002"/>
            <a:ext cx="876233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Arial" charset="0"/>
              </a:rPr>
              <a:t>Many slides adapted from Derek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Hoiem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Lana Lazebnik, Silvio </a:t>
            </a:r>
            <a:r>
              <a:rPr lang="en-US" sz="1200" dirty="0" err="1">
                <a:solidFill>
                  <a:prstClr val="black"/>
                </a:solidFill>
                <a:latin typeface="Arial" charset="0"/>
              </a:rPr>
              <a:t>Saverese</a:t>
            </a:r>
            <a:r>
              <a:rPr lang="en-US" sz="1200" dirty="0">
                <a:solidFill>
                  <a:prstClr val="black"/>
                </a:solidFill>
                <a:latin typeface="Arial" charset="0"/>
              </a:rPr>
              <a:t>, Steve Seitz, many figures from  Hartley &amp; Zisserman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Chapter </a:t>
            </a:r>
            <a:r>
              <a:rPr lang="en-US" dirty="0" smtClean="0"/>
              <a:t>11.3 </a:t>
            </a:r>
            <a:r>
              <a:rPr lang="en-US" dirty="0"/>
              <a:t>in </a:t>
            </a:r>
            <a:r>
              <a:rPr lang="en-US" dirty="0" err="1"/>
              <a:t>Szeliski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3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Epipolar geometry</a:t>
            </a:r>
          </a:p>
          <a:p>
            <a:pPr lvl="1">
              <a:defRPr/>
            </a:pPr>
            <a:r>
              <a:rPr lang="en-US" dirty="0"/>
              <a:t>Relates cameras from two positions</a:t>
            </a:r>
          </a:p>
          <a:p>
            <a:pPr>
              <a:buNone/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6172201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Baseline</a:t>
              </a:r>
              <a:br>
                <a:rPr lang="en-US" sz="2000">
                  <a:solidFill>
                    <a:prstClr val="black"/>
                  </a:solidFill>
                  <a:latin typeface="Arial" charset="0"/>
                </a:rPr>
              </a:b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C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C’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 eaLnBrk="1" hangingPunct="1"/>
              <a:endParaRPr lang="en-US" sz="160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2629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sz="1600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en-US" sz="2000" dirty="0">
                  <a:solidFill>
                    <a:prstClr val="black"/>
                  </a:solidFill>
                  <a:latin typeface="Arial" charset="0"/>
                </a:rPr>
                <a:t>x'</a:t>
              </a:r>
              <a:endParaRPr lang="en-US" sz="2000" baseline="-25000" dirty="0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11816</TotalTime>
  <Words>2089</Words>
  <Application>Microsoft Office PowerPoint</Application>
  <PresentationFormat>Widescreen</PresentationFormat>
  <Paragraphs>346</Paragraphs>
  <Slides>51</Slides>
  <Notes>27</Notes>
  <HiddenSlides>7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65" baseType="lpstr">
      <vt:lpstr>Arial</vt:lpstr>
      <vt:lpstr>Calibri</vt:lpstr>
      <vt:lpstr>Cambria Math</vt:lpstr>
      <vt:lpstr>Courier New</vt:lpstr>
      <vt:lpstr>Times</vt:lpstr>
      <vt:lpstr>Times New Roman</vt:lpstr>
      <vt:lpstr>Verdana</vt:lpstr>
      <vt:lpstr>Custom Design</vt:lpstr>
      <vt:lpstr>1_Office Theme</vt:lpstr>
      <vt:lpstr>Office Theme</vt:lpstr>
      <vt:lpstr>Blank Presentation</vt:lpstr>
      <vt:lpstr>3_Office Theme</vt:lpstr>
      <vt:lpstr>Equation</vt:lpstr>
      <vt:lpstr>Image</vt:lpstr>
      <vt:lpstr>PowerPoint Presentation</vt:lpstr>
      <vt:lpstr>PowerPoint Presentation</vt:lpstr>
      <vt:lpstr>PowerPoint Presentation</vt:lpstr>
      <vt:lpstr>Last lecture: World vs Camera coordinates</vt:lpstr>
      <vt:lpstr>Today’s Outline</vt:lpstr>
      <vt:lpstr>Where do we need to search?</vt:lpstr>
      <vt:lpstr>Epipolar Geometry and Stereo Vision</vt:lpstr>
      <vt:lpstr>PowerPoint Presentation</vt:lpstr>
      <vt:lpstr>Depth from Stereo</vt:lpstr>
      <vt:lpstr>Depth from Stereo</vt:lpstr>
      <vt:lpstr>Correspondence Problem</vt:lpstr>
      <vt:lpstr>Where do we need to search?</vt:lpstr>
      <vt:lpstr>Key idea: Epipolar constraint</vt:lpstr>
      <vt:lpstr>Key idea: Epipolar constraint</vt:lpstr>
      <vt:lpstr>Wouldn’t it be nice to know where matches can live? To constrain our 2d search to 1d.</vt:lpstr>
      <vt:lpstr>VLFeat’s 800 most confident matches among 10,000+ local features.</vt:lpstr>
      <vt:lpstr>Epipolar geometry: notation</vt:lpstr>
      <vt:lpstr>Epipolar geometry: notation</vt:lpstr>
      <vt:lpstr>Example: Converging cameras</vt:lpstr>
      <vt:lpstr>Example: Motion or displacement parallel to image plane</vt:lpstr>
      <vt:lpstr>Example: Forward motion</vt:lpstr>
      <vt:lpstr>Example: Forward motion</vt:lpstr>
      <vt:lpstr>Epipolar constraint: Calibrated case</vt:lpstr>
      <vt:lpstr>Epipolar constraint: Calibrated case</vt:lpstr>
      <vt:lpstr>Epipolar constraint: Calibrated case</vt:lpstr>
      <vt:lpstr>Essential matrix</vt:lpstr>
      <vt:lpstr>Properties of the Essential matrix</vt:lpstr>
      <vt:lpstr>Epipolar constraint: Uncalibrated case</vt:lpstr>
      <vt:lpstr>The Fundamental Matrix</vt:lpstr>
      <vt:lpstr>Properties of the Fundamental matrix</vt:lpstr>
      <vt:lpstr>Estimating the Fundamental Matrix</vt:lpstr>
      <vt:lpstr>8-point algorithm</vt:lpstr>
      <vt:lpstr>8-point algorithm</vt:lpstr>
      <vt:lpstr>Need to enforce singularity constraint</vt:lpstr>
      <vt:lpstr>8-point algorithm</vt:lpstr>
      <vt:lpstr>8-point algorithm</vt:lpstr>
      <vt:lpstr>How to test for outliers?</vt:lpstr>
      <vt:lpstr>Problem with eight-point algorithm</vt:lpstr>
      <vt:lpstr>Problem with eight-point algorithm</vt:lpstr>
      <vt:lpstr>The normalized eight-point algorithm</vt:lpstr>
      <vt:lpstr>VLFeat’s 800 most confident matches among 10,000+ local features.</vt:lpstr>
      <vt:lpstr>Epipolar lines</vt:lpstr>
      <vt:lpstr>Keep only the matches at are “inliers” with respect to the “best” fundamental matrix</vt:lpstr>
      <vt:lpstr>The scale of algorithm name quality</vt:lpstr>
      <vt:lpstr>In class written Quiz format</vt:lpstr>
      <vt:lpstr>7-point algorithm</vt:lpstr>
      <vt:lpstr>“Gold standard” algorithm</vt:lpstr>
      <vt:lpstr>Comparison of estimation algorithms</vt:lpstr>
      <vt:lpstr>We can get projection matrices P and P’ up to a projective ambiguity</vt:lpstr>
      <vt:lpstr>From epipolar geometry to camera calibration</vt:lpstr>
      <vt:lpstr>Let’s recap…</vt:lpstr>
    </vt:vector>
  </TitlesOfParts>
  <Company>UT-Austin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Grauman</dc:creator>
  <cp:lastModifiedBy>James Hays</cp:lastModifiedBy>
  <cp:revision>154</cp:revision>
  <cp:lastPrinted>2011-03-24T02:38:38Z</cp:lastPrinted>
  <dcterms:created xsi:type="dcterms:W3CDTF">2011-02-22T03:49:47Z</dcterms:created>
  <dcterms:modified xsi:type="dcterms:W3CDTF">2024-09-26T14:59:39Z</dcterms:modified>
</cp:coreProperties>
</file>