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9" r:id="rId1"/>
    <p:sldMasterId id="2147483791" r:id="rId2"/>
    <p:sldMasterId id="2147483815" r:id="rId3"/>
    <p:sldMasterId id="2147483827" r:id="rId4"/>
    <p:sldMasterId id="2147483840" r:id="rId5"/>
    <p:sldMasterId id="2147483854" r:id="rId6"/>
    <p:sldMasterId id="2147483868" r:id="rId7"/>
    <p:sldMasterId id="2147483904" r:id="rId8"/>
    <p:sldMasterId id="2147483914" r:id="rId9"/>
    <p:sldMasterId id="2147483928" r:id="rId10"/>
    <p:sldMasterId id="2147483940" r:id="rId11"/>
    <p:sldMasterId id="2147483953" r:id="rId12"/>
    <p:sldMasterId id="2147483965" r:id="rId13"/>
    <p:sldMasterId id="2147483977" r:id="rId14"/>
  </p:sldMasterIdLst>
  <p:notesMasterIdLst>
    <p:notesMasterId r:id="rId139"/>
  </p:notesMasterIdLst>
  <p:sldIdLst>
    <p:sldId id="640" r:id="rId15"/>
    <p:sldId id="535" r:id="rId16"/>
    <p:sldId id="507" r:id="rId17"/>
    <p:sldId id="687" r:id="rId18"/>
    <p:sldId id="688" r:id="rId19"/>
    <p:sldId id="690" r:id="rId20"/>
    <p:sldId id="508" r:id="rId21"/>
    <p:sldId id="691" r:id="rId22"/>
    <p:sldId id="745" r:id="rId23"/>
    <p:sldId id="509" r:id="rId24"/>
    <p:sldId id="689" r:id="rId25"/>
    <p:sldId id="510" r:id="rId26"/>
    <p:sldId id="511" r:id="rId27"/>
    <p:sldId id="512" r:id="rId28"/>
    <p:sldId id="513" r:id="rId29"/>
    <p:sldId id="514" r:id="rId30"/>
    <p:sldId id="515" r:id="rId31"/>
    <p:sldId id="516" r:id="rId32"/>
    <p:sldId id="517" r:id="rId33"/>
    <p:sldId id="518" r:id="rId34"/>
    <p:sldId id="519" r:id="rId35"/>
    <p:sldId id="520" r:id="rId36"/>
    <p:sldId id="521" r:id="rId37"/>
    <p:sldId id="522" r:id="rId38"/>
    <p:sldId id="523" r:id="rId39"/>
    <p:sldId id="524" r:id="rId40"/>
    <p:sldId id="525" r:id="rId41"/>
    <p:sldId id="526" r:id="rId42"/>
    <p:sldId id="527" r:id="rId43"/>
    <p:sldId id="528" r:id="rId44"/>
    <p:sldId id="529" r:id="rId45"/>
    <p:sldId id="530" r:id="rId46"/>
    <p:sldId id="531" r:id="rId47"/>
    <p:sldId id="532" r:id="rId48"/>
    <p:sldId id="533" r:id="rId49"/>
    <p:sldId id="534" r:id="rId50"/>
    <p:sldId id="536" r:id="rId51"/>
    <p:sldId id="537" r:id="rId52"/>
    <p:sldId id="538" r:id="rId53"/>
    <p:sldId id="539" r:id="rId54"/>
    <p:sldId id="540" r:id="rId55"/>
    <p:sldId id="541" r:id="rId56"/>
    <p:sldId id="543" r:id="rId57"/>
    <p:sldId id="544" r:id="rId58"/>
    <p:sldId id="545" r:id="rId59"/>
    <p:sldId id="546" r:id="rId60"/>
    <p:sldId id="547" r:id="rId61"/>
    <p:sldId id="548" r:id="rId62"/>
    <p:sldId id="549" r:id="rId63"/>
    <p:sldId id="550" r:id="rId64"/>
    <p:sldId id="551" r:id="rId65"/>
    <p:sldId id="552" r:id="rId66"/>
    <p:sldId id="553" r:id="rId67"/>
    <p:sldId id="554" r:id="rId68"/>
    <p:sldId id="555" r:id="rId69"/>
    <p:sldId id="556" r:id="rId70"/>
    <p:sldId id="557" r:id="rId71"/>
    <p:sldId id="558" r:id="rId72"/>
    <p:sldId id="559" r:id="rId73"/>
    <p:sldId id="560" r:id="rId74"/>
    <p:sldId id="561" r:id="rId75"/>
    <p:sldId id="562" r:id="rId76"/>
    <p:sldId id="563" r:id="rId77"/>
    <p:sldId id="564" r:id="rId78"/>
    <p:sldId id="565" r:id="rId79"/>
    <p:sldId id="566" r:id="rId80"/>
    <p:sldId id="567" r:id="rId81"/>
    <p:sldId id="568" r:id="rId82"/>
    <p:sldId id="569" r:id="rId83"/>
    <p:sldId id="570" r:id="rId84"/>
    <p:sldId id="692" r:id="rId85"/>
    <p:sldId id="693" r:id="rId86"/>
    <p:sldId id="694" r:id="rId87"/>
    <p:sldId id="695" r:id="rId88"/>
    <p:sldId id="696" r:id="rId89"/>
    <p:sldId id="697" r:id="rId90"/>
    <p:sldId id="698" r:id="rId91"/>
    <p:sldId id="699" r:id="rId92"/>
    <p:sldId id="700" r:id="rId93"/>
    <p:sldId id="701" r:id="rId94"/>
    <p:sldId id="702" r:id="rId95"/>
    <p:sldId id="703" r:id="rId96"/>
    <p:sldId id="704" r:id="rId97"/>
    <p:sldId id="705" r:id="rId98"/>
    <p:sldId id="706" r:id="rId99"/>
    <p:sldId id="707" r:id="rId100"/>
    <p:sldId id="708" r:id="rId101"/>
    <p:sldId id="709" r:id="rId102"/>
    <p:sldId id="710" r:id="rId103"/>
    <p:sldId id="711" r:id="rId104"/>
    <p:sldId id="712" r:id="rId105"/>
    <p:sldId id="713" r:id="rId106"/>
    <p:sldId id="714" r:id="rId107"/>
    <p:sldId id="715" r:id="rId108"/>
    <p:sldId id="716" r:id="rId109"/>
    <p:sldId id="717" r:id="rId110"/>
    <p:sldId id="718" r:id="rId111"/>
    <p:sldId id="719" r:id="rId112"/>
    <p:sldId id="720" r:id="rId113"/>
    <p:sldId id="721" r:id="rId114"/>
    <p:sldId id="722" r:id="rId115"/>
    <p:sldId id="723" r:id="rId116"/>
    <p:sldId id="724" r:id="rId117"/>
    <p:sldId id="725" r:id="rId118"/>
    <p:sldId id="726" r:id="rId119"/>
    <p:sldId id="727" r:id="rId120"/>
    <p:sldId id="728" r:id="rId121"/>
    <p:sldId id="729" r:id="rId122"/>
    <p:sldId id="730" r:id="rId123"/>
    <p:sldId id="731" r:id="rId124"/>
    <p:sldId id="732" r:id="rId125"/>
    <p:sldId id="733" r:id="rId126"/>
    <p:sldId id="734" r:id="rId127"/>
    <p:sldId id="735" r:id="rId128"/>
    <p:sldId id="736" r:id="rId129"/>
    <p:sldId id="737" r:id="rId130"/>
    <p:sldId id="738" r:id="rId131"/>
    <p:sldId id="739" r:id="rId132"/>
    <p:sldId id="740" r:id="rId133"/>
    <p:sldId id="741" r:id="rId134"/>
    <p:sldId id="742" r:id="rId135"/>
    <p:sldId id="743" r:id="rId136"/>
    <p:sldId id="746" r:id="rId137"/>
    <p:sldId id="744" r:id="rId138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C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71801" autoAdjust="0"/>
  </p:normalViewPr>
  <p:slideViewPr>
    <p:cSldViewPr>
      <p:cViewPr varScale="1">
        <p:scale>
          <a:sx n="97" d="100"/>
          <a:sy n="97" d="100"/>
        </p:scale>
        <p:origin x="1553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63" Type="http://schemas.openxmlformats.org/officeDocument/2006/relationships/slide" Target="slides/slide49.xml"/><Relationship Id="rId84" Type="http://schemas.openxmlformats.org/officeDocument/2006/relationships/slide" Target="slides/slide70.xml"/><Relationship Id="rId138" Type="http://schemas.openxmlformats.org/officeDocument/2006/relationships/slide" Target="slides/slide124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slide" Target="slides/slide11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34" Type="http://schemas.openxmlformats.org/officeDocument/2006/relationships/slide" Target="slides/slide120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130" Type="http://schemas.openxmlformats.org/officeDocument/2006/relationships/slide" Target="slides/slide116.xml"/><Relationship Id="rId135" Type="http://schemas.openxmlformats.org/officeDocument/2006/relationships/slide" Target="slides/slide12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137" Type="http://schemas.openxmlformats.org/officeDocument/2006/relationships/slide" Target="slides/slide12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2.xml"/><Relationship Id="rId47" Type="http://schemas.openxmlformats.org/officeDocument/2006/relationships/slide" Target="slides/slide33.xml"/><Relationship Id="rId68" Type="http://schemas.openxmlformats.org/officeDocument/2006/relationships/slide" Target="slides/slide54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image" Target="../media/image96.wmf"/><Relationship Id="rId7" Type="http://schemas.openxmlformats.org/officeDocument/2006/relationships/image" Target="../media/image100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A3C703-3DB6-40F5-95FE-910D6F95DF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397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ADD61F-991E-4E06-8980-BAD672B05C0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4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43F170-A7A2-4309-8DBC-FDBE3C5139B0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580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5EEEB2-0DBB-4440-8EF3-4BF0C144B02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063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2D7848-9347-4ECF-A6D5-69C11CB8DBE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836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864817-817D-4ECC-9B6B-3A80F9F9E79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953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205F92-8727-416F-8D21-65805222102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247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591C1C-A40E-4793-875E-0A38FC23188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748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699E308-7A96-4278-9B9E-BA65D603EE72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575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AB1BF7-061A-4045-A153-749BB01DA25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703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915A6F-B187-44B2-AC23-377D2AD0700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71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~5,617,000 population in each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832E1C-58C9-4E86-ACD0-129D2E1469F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728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F6D3D6-49C5-495F-86A1-F1FDFFA9BCC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564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977586-938B-4605-B64C-9877A27B314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042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8B3C2A-1B36-4F39-B8E3-13AE8C68128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298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2FD2B5-16BB-4C20-92CD-7323885EFFD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Clustering based on feature (LUV colors),</a:t>
            </a:r>
            <a:r>
              <a:rPr lang="en-US" altLang="en-US" baseline="0" dirty="0"/>
              <a:t> location (x y coordinates), and eliminating small clusters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0375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D82AE6-2A6D-4E1C-9BA9-760A7DB3C47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6626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26EBF1-C546-439D-864E-43BF3068D0B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869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A0447F-F27B-4FD3-B002-FA3BFB5ED57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62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A5136E-E036-48CE-92EE-8AA1B006752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7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Generative classifiers try to model the data.  Discriminative classifiers try to predict the label.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FEB9E-D18E-4631-8842-E1506DDB6EB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10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B26ACA-980D-416F-AB4C-EC439FEFF8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5763" y="685800"/>
            <a:ext cx="6088062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13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~5,617,000 population in each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F9870B-0823-4DB5-A26B-18DBDBA242C7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2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B56CC7-87BF-4B02-915F-4A774E2FA1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8903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B6AD77-8535-433A-B616-39A41D65A54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080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Maximizes a margin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5C153D-EA40-441E-A446-8646D1ECDC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3691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38A2A-DF53-4C21-B980-5FFDFC06DCD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24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A4211A-FFC3-40A9-9BCD-91B10B75973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86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B196CB-C8FB-4668-AAEF-4621B19C64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799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A7F0F3-976C-4B58-876A-E2C08D4C7A9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The kernel must be equivalent to a dot product in some space.</a:t>
            </a:r>
          </a:p>
        </p:txBody>
      </p:sp>
    </p:spTree>
    <p:extLst>
      <p:ext uri="{BB962C8B-B14F-4D97-AF65-F5344CB8AC3E}">
        <p14:creationId xmlns:p14="http://schemas.microsoft.com/office/powerpoint/2010/main" val="36833252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3DE30-B63F-4ECC-BE22-05FC6A18412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20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30E5C-91E2-4FC1-AC5D-78FFC38774C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8717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074616-42A4-4357-A23F-3AE9C6853CE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457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5F222D-BF63-4B93-ADA6-B30B496FE94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06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D9865F-FFE7-4522-8C5B-5DF56519CD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9606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C495B0-A20F-4722-9E84-45EA33B02E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0316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31EDDA-3DCC-4347-B520-E3FC2FB149E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8546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A5136E-E036-48CE-92EE-8AA1B006752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604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1A1E6-D79D-4480-BBD7-24F8327C2D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3659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C3762-7524-433F-97AE-B2F285D94A7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44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http://www.aiaccess.net/English/Glossaries/GlosMod/e_gm_bias_variance.htm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F3A38A-BE67-4B3E-AED1-B132CF0E808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726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From the link above:</a:t>
            </a:r>
          </a:p>
          <a:p>
            <a:r>
              <a:rPr lang="en-US" altLang="en-US" dirty="0"/>
              <a:t>You can only get generalization through assumptions.</a:t>
            </a:r>
          </a:p>
          <a:p>
            <a:r>
              <a:rPr lang="en-US" altLang="en-US" dirty="0"/>
              <a:t>Thus in order to minimize the MSE, we need to minimize both</a:t>
            </a:r>
          </a:p>
          <a:p>
            <a:r>
              <a:rPr lang="en-US" altLang="en-US" dirty="0"/>
              <a:t>the bias and the variance. However, this is not trivial to do this. For instance, just</a:t>
            </a:r>
          </a:p>
          <a:p>
            <a:r>
              <a:rPr lang="en-US" altLang="en-US" dirty="0"/>
              <a:t>neglecting the input data and predicting the output somehow (e.g., just a constant), would definitely minimize the variance of our predictions: they would be</a:t>
            </a:r>
          </a:p>
          <a:p>
            <a:r>
              <a:rPr lang="en-US" altLang="en-US" dirty="0"/>
              <a:t>always the same, thus the variance would be zero—but the bias of our estimate</a:t>
            </a:r>
          </a:p>
          <a:p>
            <a:r>
              <a:rPr lang="en-US" altLang="en-US" dirty="0"/>
              <a:t>(i.e., the amount we are off the real function) would be tremendously large. On</a:t>
            </a:r>
          </a:p>
          <a:p>
            <a:r>
              <a:rPr lang="en-US" altLang="en-US" dirty="0"/>
              <a:t>the other hand, the neural network could perfectly interpolate the training data,</a:t>
            </a:r>
          </a:p>
          <a:p>
            <a:r>
              <a:rPr lang="en-US" altLang="en-US" dirty="0"/>
              <a:t>i.e., it predict y=t for every data point. This will make the bias term vanish entirely, since the E(y)=f (insert this above into the squared bias term to verify this),</a:t>
            </a:r>
          </a:p>
          <a:p>
            <a:r>
              <a:rPr lang="en-US" altLang="en-US" dirty="0"/>
              <a:t>but the variance term will become equal to the variance of the noise, which may</a:t>
            </a:r>
          </a:p>
          <a:p>
            <a:r>
              <a:rPr lang="en-US" altLang="en-US" dirty="0"/>
              <a:t>be significant (see also Bishop Chapter 9 and the </a:t>
            </a:r>
            <a:r>
              <a:rPr lang="en-US" altLang="en-US" dirty="0" err="1"/>
              <a:t>Geman</a:t>
            </a:r>
            <a:r>
              <a:rPr lang="en-US" altLang="en-US" dirty="0"/>
              <a:t> et al. Paper). In general,</a:t>
            </a:r>
          </a:p>
          <a:p>
            <a:r>
              <a:rPr lang="en-US" altLang="en-US" dirty="0"/>
              <a:t>finding an optimal bias-variance tradeoff is hard, but acceptable solutions can be</a:t>
            </a:r>
          </a:p>
          <a:p>
            <a:r>
              <a:rPr lang="en-US" altLang="en-US" dirty="0"/>
              <a:t>found, e.g., by means of cross validation or regularization.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5E1AF5-34DF-4D3F-959F-E6BDDF2840C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76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A914C-AC81-4377-909A-4AF75C1FBCC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7610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3116FC-A46D-4F82-B4A5-1F14C4A71B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6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74FE9A-4205-4056-AA2D-18E82993575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I gave each pixel the mean intensity or mean color of its cluster --- this is basically just vector quantizing the image intensities/colors.  Notice that there is no requirement that clusters be spatially localized and they’re not.</a:t>
            </a:r>
          </a:p>
        </p:txBody>
      </p:sp>
    </p:spTree>
    <p:extLst>
      <p:ext uri="{BB962C8B-B14F-4D97-AF65-F5344CB8AC3E}">
        <p14:creationId xmlns:p14="http://schemas.microsoft.com/office/powerpoint/2010/main" val="33588441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0550A8-C891-40B7-9311-10E1C9B523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431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314866-1103-43AA-9993-45B5593817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725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The simpler classifier or regularization could increase bias and lead to more error.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13F29A-70E2-4DC2-BC82-9EF3D49BAA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9157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123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565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0B6613-50B4-4827-BDF8-3EA67A9848D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705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270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Ultrametric</a:t>
            </a:r>
            <a:r>
              <a:rPr lang="en-US" baseline="0" dirty="0"/>
              <a:t> – stronger requirement than triangle inequality. Distance between two points must be at least a large as the distance of connecting those two points through any intermediate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07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FCD44F-904D-4BFE-BC8F-FAEA2221D26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44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F29D4-DAAE-4A26-BF54-5EC71C9665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CA4EB-1502-44FF-9836-3AE734811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23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B7F48-BF32-4422-B47E-956F0537F6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9FAFD-A73B-42D0-8AE8-C02E42209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0786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B94E0-6C7F-4347-8910-A7086B0F35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4390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2F6BD5-7689-43B5-84A4-3ECA6DE50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1942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E634D-D6AA-4DA0-B2CE-381231050C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1952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6E4CA-5FBE-4E6F-A849-F659F9BB31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9242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1934E-A287-4FD7-945A-EB140A0DB8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1862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68D83-8270-4ABD-86FC-48B8FA9D1DB2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29D04-BA12-49CD-9469-8EB44E7E3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5151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A06F0-10DA-4309-A230-2964F0B9DFA6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FB3AA-996D-46EF-BE97-A7D2BA1FA1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9944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FE80D-92CB-43E9-BC1D-55E4BDD5BE99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DF6A2-7043-4348-B134-534CCB69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428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3FF0B-601F-4DF3-8BE5-AB298CD3610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8A2D6-C464-4438-A24B-98841B8B9A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0887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51F3-8D16-4816-9C1E-E388E6481A08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9ECC9-4DC9-4AF5-BEF5-6A2E7BEB3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2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1FA1E-4AFC-4C09-AEFB-04169DAE8A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F9915-A408-4E09-B17F-1BBF622EB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6311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71A49-04A1-4A12-B1A3-9DBBE03223EC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81867-BEB1-4C6A-94FD-1C9B1ACAEC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4182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03466-BE41-48FC-A244-6050EFE234E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8C8C0-0133-4633-AF1F-9BC7533639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4545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539C1-252F-4D17-B9DA-E400CEA62BA3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A1DC4-F74E-42B5-9AC5-38C4105B33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7074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1964-956C-4DF1-A022-CACB66E77CD0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67158-E1F2-4144-9F7D-FB55B399F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3168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2B141-A76E-444B-9E40-86B5916C6AE0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A46C5-BB3D-4DA2-9FE3-02301E71B8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1406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5A842-2B28-4152-93EB-9F33E2789A75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DBDE1-3302-40A6-B3F7-11D9D32FC0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6684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F4D88-778C-4A9A-BB35-9DD1A31AF5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32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9C90A-42B1-4468-83D4-5BFB88B859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983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CEA4A-F9E2-4DB7-994E-C487E5AEA9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6558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1FCAB-95A9-4665-B81E-B005F446D7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520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F29D4-DAAE-4A26-BF54-5EC71C9665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CA4EB-1502-44FF-9836-3AE734811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4366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1C07C-9013-42C7-9A23-B1C80A011D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2961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CA570-93FE-4F14-8B97-6DEAADCAA7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6200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55B59-A4C6-4F43-9330-EB1D4790E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4017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7B325-272A-42A8-8501-9E36E49A63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9361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EA1F5-1521-44CA-BB2D-1E951C322F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964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5BB08-F473-4772-9B76-157BC7DEE7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7651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24608-F178-4FBB-8E61-8B0F202367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1491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3079CF-78F6-44E0-BFF2-9663B26325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6076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F2FD4FF-9532-471C-8BB6-08EC8C3129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295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F1B905F-2909-4C4E-82ED-9CF20CCED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582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8D3D-9DA0-4F4E-B618-0D8B6BBE8E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8CAF4-0E20-4640-B238-AC78A85BCA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701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9A60C1D-09D4-4A97-93E8-B559657700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3778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6ED10B0-C974-473C-8597-1059DEB654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2525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F8DECD5-A27E-420D-B8F7-64D0F78B5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3726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3F3FD5D-20AF-4BBC-AED4-1FCD36E574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4634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CDE6FFC-B16F-45D6-B882-EBE96C169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5218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2EF12ED-0419-4E79-B4F3-011781941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3742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311AB47-4A70-4DCB-8F4C-427E692CD0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4330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DAA4E08-A53F-4805-AE3E-50123E4C5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2191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CD9FB5D-9564-4234-9118-B9A6A07772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3887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E1C202A-9EEA-4BFA-936D-4803B37AF1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704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30E04-C6B8-463C-9851-D1C302BA99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9FA55-DB7A-436E-8D7E-9D62E6A8B6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3664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EBAB50D-B60F-4B57-B1F5-135B773B0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6092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0DE325D-6E65-4A83-8CFC-3CD89BC8AB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7454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7E70A60-A8FC-47A2-95B2-A8DC9414F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6059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1D71339-845D-4294-A8D3-68B8339250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3545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92DA81F-6BE0-42DF-9557-268C991967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9831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A4F3681-15E1-4264-BCE9-63EB0C5CD5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7255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876CAC5-6AAB-4909-9B21-25B8F82CE4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6274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2BD5751-BFEE-4EE8-AC96-2BBF8072D2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8428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FBB0423-10B2-4DA1-A1DE-FD6C1E42AB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01303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FE1AAAB-2735-4370-BAE4-7FECB83D37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093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5A85-5D4A-432C-A77A-1D356E7F50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46683-31D3-4AD5-8C1A-A81B0D9F4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39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2B71F-787C-49CC-AA82-2AF0B5EE5AF0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6D0D8-63BF-4389-8D78-2A2BDCADFE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14108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235EE-2DFA-4962-8D7E-87526C4A90F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FC72B-19AF-4257-91B6-CBBF415C39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39115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0A458-C8CD-49DE-B40C-6A8EFE9AEE78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AFE65-F3FD-4593-A1F0-C02674A3D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9976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5324A-953F-4CB3-8323-10B5A96CC6EE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1900B-9B71-4AA4-AA37-39C130CE98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8531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005B4-EEE2-425D-9DEA-3157AB15305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4C1F-86A7-43A5-9DA6-C441314CFF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2925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D4235-EFA3-4013-B006-4BFCE733AF9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E7C7A-685F-4583-B935-987B45D85C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0193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EB7D3-1DDB-4C45-9C7E-AACC721D7479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8F2A0-E9B5-4CEB-84C4-5AD2F6FE53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89451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7A5DA-755B-43C4-B99B-D76D8EE4A5D1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B92C0-0FBB-4D41-A37E-CF890A89C7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7106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A6F33-B4D8-474A-9E0A-EF968B1A131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DF1CE-40AB-48AC-B20A-A126A2DC7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8734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88FF3-39CE-47FE-A577-13A9B45F49D6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BC042-8AD6-47E5-B89A-8786CD6BC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04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4148-66C5-4FCF-990B-41F4210F82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A69D6-FAEB-4F80-9129-4C255DE696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0079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89FA7-BA36-44E3-90EE-A4022B9408AB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286CF-865D-47B5-8C94-B4E065DF42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147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87F9-7B7C-4D86-A049-03F23E18D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A6E14-303F-4B6A-957C-48DF2ED49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49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41DD-414A-4990-8563-8F84055E51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3C498-70DE-4F8B-B473-E9A346705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916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F109E-CAA4-4B23-BEA5-FA3794E047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3F1C6-4B2B-463C-A67B-89ACB5297A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09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8D3D-9DA0-4F4E-B618-0D8B6BBE8E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8CAF4-0E20-4640-B238-AC78A85BCA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961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D841-314D-4061-B269-F2F521D198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5E831-F4A0-4A66-BE82-DD8113A20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593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B7F48-BF32-4422-B47E-956F0537F6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9FAFD-A73B-42D0-8AE8-C02E42209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513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1FA1E-4AFC-4C09-AEFB-04169DAE8A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F9915-A408-4E09-B17F-1BBF622EB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754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AC31B-5D2B-4C02-914D-54EBBE554F1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E88E6-60F7-47EA-9E00-EA126B9CC5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322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E8531-F8E0-4607-ADEF-F28F500F91A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7E887-D0C2-49BA-B9E7-B0B7D95FA6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867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07372-E1B9-469A-8BD9-F5706E7B347B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E86AF-B70E-4980-AACC-0EFDB9E9E5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870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7D12E-51F0-4B46-B3F5-E00AB2CF89D6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BABAC-D57B-4458-A4ED-05F00AB86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29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F2DF5-432C-4C00-9BD6-D03598B6B80A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B2088-31BB-4136-9D02-C8703535AD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322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5606C-56A7-41F0-BDEA-69095643EF05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564E6-9D53-43E2-9B93-7B6680B985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086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A04B5-735C-4528-A4E2-15E35B7B74F5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4E2BB-925C-49D0-97D6-D6FA5C28A3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08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30E04-C6B8-463C-9851-D1C302BA99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9FA55-DB7A-436E-8D7E-9D62E6A8B6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300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B65F1-9DA4-4C28-95BB-AF907011913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89452-4C91-456F-B9D6-EDE5AEBD7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396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35F32-192D-4EE3-AD20-D1846B209E75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15FA2-BB07-4FDD-8907-7427ECBDFA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041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2C99F-7F8D-4F0A-AAF5-649A9AD30BDD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F66D1-B0A0-41C3-8185-8CE02AD43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088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4BCD1-CF69-42F6-864E-79704B68EB29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4C1E6-9996-4BF5-AAA7-DCAA1DB4B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8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E8069-BE48-47B9-B24C-1490F8208083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32738-4907-4C8D-B848-51808E96C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150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89C03-4E7B-46BE-9155-3198518A9328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B27BD-4EC3-42A2-97A1-B9235899FB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987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B34AD-00E0-4CD8-9A6D-C581FFE9CBF7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D2E1B-50EB-44B1-A484-DBDF2311C6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887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984D2-8575-42EF-9CA2-6DDD7E223E0E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DBDAB-0464-40E1-94B9-91D2885A79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75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B365C-6851-40D6-86E9-F154F9A76AC2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83829-F749-483D-8839-0845756B9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422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F39B5-1B59-475C-ADCB-38A6748397C8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45C5D-EE37-4D63-94FD-9DFC3F3E9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056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5A85-5D4A-432C-A77A-1D356E7F50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46683-31D3-4AD5-8C1A-A81B0D9F4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571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C9E4A-0BE8-4224-A698-768D20073F6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5D601-70E7-486C-B439-7C89F8791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254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4D3A7-1DA0-48D3-8E3B-9880C2E1E0E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96C0C-483D-452B-B2ED-4EDFFB6F6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11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170F7-8587-44B9-B896-8E95D113F678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0C56B-649C-41BE-A017-147CD307C3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515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00E74-A678-463E-A031-C110EF08C405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6C271-DAEB-43DE-AE87-EB9D6550A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070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673AE-4127-4F11-BFFE-606C6A310BC9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C6F05-731E-479A-8100-5959BE617B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466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F09B9-E802-4575-AAD8-92C96FCEC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079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847CA-CEF2-40A5-ADE4-B19E7E7048F9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2AB9E-50B4-4680-AA4A-8BE069F11A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199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8EE13-6CC0-4F5F-8ECE-4096F3217C26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6BC14-87FE-421A-B2CC-9211559D5D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010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66F8-B22B-4751-9CC9-772F34AB1E17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F6948-B8B7-4F03-BA75-5DC643B82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68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C54D8-17F6-486C-BD49-5A332EB47BF0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86327-C0CC-4FBF-A062-77A2D08EF5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25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4148-66C5-4FCF-990B-41F4210F82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A69D6-FAEB-4F80-9129-4C255DE696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980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E70C-ABAC-492F-9B70-62D94585C41C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64CF5-9725-4977-9D60-D0CF5EC4E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880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19E20-8735-4AFC-B7D8-843476EA6446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7EEDC-FB12-4BE5-ACB1-9ECEBC981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323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E1AB-B4F6-439A-A195-DFC60B45D9E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A7C94-138A-42B1-A159-E5695085E9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976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8CEE5-0F2E-46FC-B735-79360985DF67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ABF96-773A-4A9C-BCC8-F06206D0A2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867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C43A9-D4AF-4392-AD82-725CEDB506A6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9075E-F5E2-43B9-B3F0-5020D7306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66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1D583-9FF9-4948-A4E1-8B818329851E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C566A-69B6-4825-B03C-473A75A9E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5522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C2B1F-BC3F-44B8-BB30-34F8C4257218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C42D9-B07B-4FCA-A7F5-BC331D51B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524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EE588-F643-48F8-AEE3-2F17B8D14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3951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55D2F-B722-4722-AA3D-384A29B4F5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295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A9F1F-54C1-49EA-8052-56811C16E711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C143F-EB37-49AB-944C-F22A735AB8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67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87F9-7B7C-4D86-A049-03F23E18D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A6E14-303F-4B6A-957C-48DF2ED49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9828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D7F3-B1CD-4C39-A29A-B92B41ADAFF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33A13-AF3D-4562-B9AD-5254895FD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2940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A41A5-831C-446A-B196-2AD669936B10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A874A-7D70-457C-A0F3-1FD945C6F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329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8987D-C886-47B2-AC3A-C8E767C2313B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4BD9D-6613-42D4-A804-3A4CFD913E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6519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5A1B-E3A7-4D67-97C5-055EB5E6242E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D2BCA-8172-4263-86CE-947CC2AE82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6338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70E89-44A5-43CB-9BD1-349D78FAD3C1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0B306-3736-4BE7-BA90-B80A29E607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8292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ABE99-9557-4075-A173-58B248FD02D2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BC901-9E3C-4332-9DBD-869A1E3337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8777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784A6-B2BF-4BF8-A89A-7AB704FAE34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6A89C-8E3B-4DC3-A12B-8823D6E536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3093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56572-B0C9-459B-8B9D-4967A7756A2C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93365-8C0B-4627-B1E4-51AD089170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802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A3F29-8398-4F3B-8CEA-408172A1BB5E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DC180-7CFB-42BB-B5B3-B0E6CA6B9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8673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F250D-21E5-4A7C-AE1F-83A4D2D34803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7D462-4527-4FBA-9700-A3E58A8B84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45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41DD-414A-4990-8563-8F84055E51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3C498-70DE-4F8B-B473-E9A346705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8724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2F6C-E2D5-43C5-B5E8-D26F708080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363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0558F-DAA8-4FE2-A161-DB6D94BEE7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8545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8FAD-D353-4DE5-B0DE-63D92D099CAB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95946-4F39-4BD7-9BCE-092F0EB63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3412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69DF5-5F4D-4804-BC15-11BED8C0C73E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7B723-CEF1-430A-8967-ABA6BDB7F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759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F609C-81EB-42A8-8629-4A02F2CC5463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0E14B-65BC-43BC-ABCE-0675B794B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116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A711E-54AE-4478-81E2-98123907EE3C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65F4C-A890-4904-9E1F-5AE764645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590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E5141-29B3-4759-9929-D0B13A5DBA02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6550F-7144-482D-A215-2B82C94108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424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D46C1-5C4D-4A0A-834C-F3ED32EF2717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E0390-C072-4DA9-B385-503C92423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8140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35727-EA30-4C43-BF3E-BDD49B55458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9F409-7005-470F-A301-E59423BF11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5179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147A6-9E34-4629-A6AC-855166CC5F66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6B925-941B-40A2-B4D5-30A6763F3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90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F109E-CAA4-4B23-BEA5-FA3794E047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3F1C6-4B2B-463C-A67B-89ACB5297A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1329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6379A-D750-43A0-8610-8E912163317D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0DFBD-9AA8-45D5-A0EE-CCE46F59A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2703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A3E4B-FD8C-4702-B15B-F2E5D7064A9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BBD5-DF2D-4FA3-924C-B0D34F6201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1655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8483A-1890-4BAD-BF3B-02120DBB22A0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A6977-968E-43DD-ADF0-C29A995410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0880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87324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244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267200"/>
            <a:ext cx="107696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1118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0210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2498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2541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6778E-086C-4785-A47E-8D2A6A4432C6}" type="datetime1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2AA9E3-265C-4FA5-A28F-AA18927377B9}" type="slidenum"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D841-314D-4061-B269-F2F521D198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5E831-F4A0-4A66-BE82-DD8113A20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4971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B9047C-B44E-47E9-9718-DB4234F0B19A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5909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0D368-07E9-4101-BA49-6206E1720203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0653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16E0B-8413-4D3B-A6D6-2C9C6137D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0501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6B681-7284-45A7-B6B4-32A3AAC15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1147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483F8-7AD5-4881-97D1-A2150B183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4182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9AD9D-7086-4CFE-BC55-E38627EF21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8323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8EF4E-1BE9-4FFD-A833-A54A5053FE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6715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6BD31-40E6-4769-A525-B3719EF484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4726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308EB-4B69-4E90-B88E-4459E203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9565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CECB9-94B3-4655-AC01-1D5C8AD35C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03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2785962F-D1E3-484C-A5AF-49892CCF82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B88AC83B-9F84-401F-B954-2B4FA7F5CD3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8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E2359C5D-7B2B-4F67-94D3-BD9676359142}" type="datetimeFigureOut">
              <a:rPr lang="en-US"/>
              <a:pPr eaLnBrk="1" hangingPunct="1"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D578E30F-D35C-4DC9-937C-3590FA4E2B9F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77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/>
            <a:fld id="{C331D2B2-5899-45D8-9F2B-35B03354BA10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38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10363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1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3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anose="02020603050405020304" pitchFamily="18" charset="0"/>
              </a:defRPr>
            </a:lvl1pPr>
          </a:lstStyle>
          <a:p>
            <a:fld id="{6D1A5743-9E2E-4B60-83D3-36F3F26D9E2B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7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3300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00179D2-0574-4F68-829C-4515B86BD310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6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4904B2FC-AA99-40D0-A2D4-37C606068496}" type="datetimeFigureOut">
              <a:rPr lang="en-US"/>
              <a:pPr eaLnBrk="1" hangingPunct="1"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D8065476-938D-451F-846C-14101677B5C8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8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2785962F-D1E3-484C-A5AF-49892CCF82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B88AC83B-9F84-401F-B954-2B4FA7F5CD3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9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fld id="{04856FF1-02C3-446A-8A21-21FBD91C4E37}" type="datetimeFigureOut">
              <a:rPr lang="en-US"/>
              <a:pPr eaLnBrk="1" hangingPunct="1"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8BB35746-1411-4280-A007-3854729F7B17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4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fld id="{8622C707-B2ED-4FD7-BEEA-8FE592D1DC29}" type="datetimeFigureOut">
              <a:rPr lang="en-US"/>
              <a:pPr eaLnBrk="1" hangingPunct="1"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477EE230-02F2-46FD-9462-21046832EB18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4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fld id="{DA65E932-ED13-4FD0-B74F-830E1D9D58BD}" type="datetimeFigureOut">
              <a:rPr lang="en-US"/>
              <a:pPr eaLnBrk="1" hangingPunct="1"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D7F622D4-B037-4BEC-A9AF-C596BCD63D94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11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fld id="{315E8C37-AE18-4BC0-9FF5-BF6A8CD79808}" type="datetimeFigureOut">
              <a:rPr lang="en-US"/>
              <a:pPr eaLnBrk="1" hangingPunct="1"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CBC9FB94-005B-4DDC-9C46-2B73907C04D4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0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fld id="{A82E468D-3336-4B73-8BB7-180855DBD91E}" type="datetimeFigureOut">
              <a:rPr lang="en-US"/>
              <a:pPr eaLnBrk="1" hangingPunct="1"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ED4ED1DE-3CC7-4B9E-9499-B90DEEA8A692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0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7721600" y="-2604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Motion and Optic Flow</a:t>
            </a:r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508000" y="20627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CS 4495 Computer Vision – A. Bobick</a:t>
            </a:r>
          </a:p>
        </p:txBody>
      </p:sp>
    </p:spTree>
    <p:extLst>
      <p:ext uri="{BB962C8B-B14F-4D97-AF65-F5344CB8AC3E}">
        <p14:creationId xmlns:p14="http://schemas.microsoft.com/office/powerpoint/2010/main" val="28561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/>
            <a:fld id="{A39AD192-4BB2-46E1-9EC5-64FE12110248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7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oleObject" Target="../embeddings/oleObject18.bin"/><Relationship Id="rId18" Type="http://schemas.openxmlformats.org/officeDocument/2006/relationships/oleObject" Target="../embeddings/oleObject21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98.wmf"/><Relationship Id="rId17" Type="http://schemas.openxmlformats.org/officeDocument/2006/relationships/image" Target="../media/image100.wmf"/><Relationship Id="rId2" Type="http://schemas.openxmlformats.org/officeDocument/2006/relationships/slideLayout" Target="../slideLayouts/slideLayout106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99.wmf"/><Relationship Id="rId10" Type="http://schemas.openxmlformats.org/officeDocument/2006/relationships/image" Target="../media/image97.wmf"/><Relationship Id="rId19" Type="http://schemas.openxmlformats.org/officeDocument/2006/relationships/image" Target="../media/image101.wmf"/><Relationship Id="rId4" Type="http://schemas.openxmlformats.org/officeDocument/2006/relationships/image" Target="../media/image94.wmf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19.bin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82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0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.ed.ac.uk/teaching/courses/mlsc/Notes/Lecture4/BiasVariance.pdf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5" Type="http://schemas.openxmlformats.org/officeDocument/2006/relationships/hyperlink" Target="http://en.wikipedia.org/wiki/K-means_clustering" TargetMode="Externa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3.png"/><Relationship Id="rId4" Type="http://schemas.openxmlformats.org/officeDocument/2006/relationships/hyperlink" Target="http://en.wikipedia.org/wiki/K-means_clusteri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5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research/imagedatabase/demo/kmcluster/" TargetMode="External"/><Relationship Id="rId2" Type="http://schemas.openxmlformats.org/officeDocument/2006/relationships/hyperlink" Target="http://home.dei.polimi.it/matteucc/Clustering/tutorial_html/AppletKM.html" TargetMode="Externa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ots.ox.ac.uk/~vgg/publications/papers/sivic05b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4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0.xml"/><Relationship Id="rId4" Type="http://schemas.openxmlformats.org/officeDocument/2006/relationships/hyperlink" Target="http://grail.cs.washington.edu/projects/canonview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0.xml"/><Relationship Id="rId6" Type="http://schemas.openxmlformats.org/officeDocument/2006/relationships/hyperlink" Target="http://www.cs.berkeley.edu/~arbelaez/UCM.html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5.w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5.vml"/><Relationship Id="rId6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8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9.bin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lear.inrialpes.fr/pubs/2007/ZMLS07/ZhangMarszalekLazebnikSchmid-IJCV07-ClassificationStudy.pdf" TargetMode="External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11.bin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AC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49" y="-13607"/>
            <a:ext cx="9155302" cy="6858000"/>
          </a:xfrm>
        </p:spPr>
      </p:pic>
    </p:spTree>
    <p:extLst>
      <p:ext uri="{BB962C8B-B14F-4D97-AF65-F5344CB8AC3E}">
        <p14:creationId xmlns:p14="http://schemas.microsoft.com/office/powerpoint/2010/main" val="2332514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8676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/>
          <p:cNvSpPr/>
          <p:nvPr/>
        </p:nvSpPr>
        <p:spPr>
          <a:xfrm>
            <a:off x="6781800" y="2667000"/>
            <a:ext cx="3048000" cy="1295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33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Classifiers: Decision Trees</a:t>
            </a:r>
          </a:p>
        </p:txBody>
      </p:sp>
      <p:grpSp>
        <p:nvGrpSpPr>
          <p:cNvPr id="98307" name="Group 28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98312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8313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8314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8315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8316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8317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8318" name="TextBox 10"/>
            <p:cNvSpPr txBox="1">
              <a:spLocks noChangeArrowheads="1"/>
            </p:cNvSpPr>
            <p:nvPr/>
          </p:nvSpPr>
          <p:spPr bwMode="auto">
            <a:xfrm>
              <a:off x="6316494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8319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98320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98321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98322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98323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98324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98325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98326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329" name="TextBox 25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98330" name="TextBox 26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x1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6629400" y="2819400"/>
            <a:ext cx="3429000" cy="158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7924801" y="3581401"/>
            <a:ext cx="1524000" cy="317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7087394" y="2056606"/>
            <a:ext cx="1524000" cy="158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7390607" y="2056607"/>
            <a:ext cx="1524000" cy="1587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102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Ensemble Methods: Boosting</a:t>
            </a:r>
          </a:p>
        </p:txBody>
      </p:sp>
      <p:pic>
        <p:nvPicPr>
          <p:cNvPr id="993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801"/>
            <a:ext cx="79248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Box 4"/>
          <p:cNvSpPr txBox="1">
            <a:spLocks noChangeArrowheads="1"/>
          </p:cNvSpPr>
          <p:nvPr/>
        </p:nvSpPr>
        <p:spPr bwMode="auto">
          <a:xfrm>
            <a:off x="1752601" y="6400801"/>
            <a:ext cx="2454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 from Friedman et al. 2000</a:t>
            </a:r>
          </a:p>
        </p:txBody>
      </p:sp>
    </p:spTree>
    <p:extLst>
      <p:ext uri="{BB962C8B-B14F-4D97-AF65-F5344CB8AC3E}">
        <p14:creationId xmlns:p14="http://schemas.microsoft.com/office/powerpoint/2010/main" val="2526199651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Boosted Decision Trees </a:t>
            </a:r>
          </a:p>
        </p:txBody>
      </p:sp>
      <p:sp>
        <p:nvSpPr>
          <p:cNvPr id="222" name="Text Box 2"/>
          <p:cNvSpPr txBox="1">
            <a:spLocks noChangeArrowheads="1"/>
          </p:cNvSpPr>
          <p:nvPr/>
        </p:nvSpPr>
        <p:spPr bwMode="auto">
          <a:xfrm>
            <a:off x="5867400" y="3048000"/>
            <a:ext cx="68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23" name="AutoShape 3"/>
          <p:cNvSpPr>
            <a:spLocks noChangeArrowheads="1"/>
          </p:cNvSpPr>
          <p:nvPr/>
        </p:nvSpPr>
        <p:spPr bwMode="auto">
          <a:xfrm>
            <a:off x="8153400" y="1676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Gray?</a:t>
            </a:r>
          </a:p>
        </p:txBody>
      </p:sp>
      <p:sp>
        <p:nvSpPr>
          <p:cNvPr id="224" name="AutoShape 4"/>
          <p:cNvSpPr>
            <a:spLocks noChangeArrowheads="1"/>
          </p:cNvSpPr>
          <p:nvPr/>
        </p:nvSpPr>
        <p:spPr bwMode="auto">
          <a:xfrm>
            <a:off x="73152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High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Image?</a:t>
            </a:r>
          </a:p>
        </p:txBody>
      </p:sp>
      <p:sp>
        <p:nvSpPr>
          <p:cNvPr id="225" name="AutoShape 5"/>
          <p:cNvSpPr>
            <a:spLocks noChangeArrowheads="1"/>
          </p:cNvSpPr>
          <p:nvPr/>
        </p:nvSpPr>
        <p:spPr bwMode="auto">
          <a:xfrm>
            <a:off x="89154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Many Long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Lines?</a:t>
            </a:r>
          </a:p>
        </p:txBody>
      </p:sp>
      <p:cxnSp>
        <p:nvCxnSpPr>
          <p:cNvPr id="100359" name="AutoShape 6"/>
          <p:cNvCxnSpPr>
            <a:cxnSpLocks noChangeShapeType="1"/>
            <a:stCxn id="223" idx="2"/>
            <a:endCxn id="224" idx="0"/>
          </p:cNvCxnSpPr>
          <p:nvPr/>
        </p:nvCxnSpPr>
        <p:spPr bwMode="auto">
          <a:xfrm flipH="1">
            <a:off x="7924800" y="2457450"/>
            <a:ext cx="838200" cy="3429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60" name="AutoShape 7"/>
          <p:cNvCxnSpPr>
            <a:cxnSpLocks noChangeShapeType="1"/>
            <a:stCxn id="223" idx="2"/>
            <a:endCxn id="225" idx="0"/>
          </p:cNvCxnSpPr>
          <p:nvPr/>
        </p:nvCxnSpPr>
        <p:spPr bwMode="auto">
          <a:xfrm>
            <a:off x="8763000" y="2457450"/>
            <a:ext cx="762000" cy="3429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61" name="AutoShape 8"/>
          <p:cNvCxnSpPr>
            <a:cxnSpLocks noChangeShapeType="1"/>
            <a:stCxn id="224" idx="2"/>
          </p:cNvCxnSpPr>
          <p:nvPr/>
        </p:nvCxnSpPr>
        <p:spPr bwMode="auto">
          <a:xfrm flipH="1">
            <a:off x="7642226" y="3600451"/>
            <a:ext cx="282575" cy="3730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9" name="Text Box 9"/>
          <p:cNvSpPr txBox="1">
            <a:spLocks noChangeArrowheads="1"/>
          </p:cNvSpPr>
          <p:nvPr/>
        </p:nvSpPr>
        <p:spPr bwMode="auto">
          <a:xfrm>
            <a:off x="8480425" y="4789488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230" name="Text Box 10"/>
          <p:cNvSpPr txBox="1">
            <a:spLocks noChangeArrowheads="1"/>
          </p:cNvSpPr>
          <p:nvPr/>
        </p:nvSpPr>
        <p:spPr bwMode="auto">
          <a:xfrm>
            <a:off x="92202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31" name="Text Box 11"/>
          <p:cNvSpPr txBox="1">
            <a:spLocks noChangeArrowheads="1"/>
          </p:cNvSpPr>
          <p:nvPr/>
        </p:nvSpPr>
        <p:spPr bwMode="auto">
          <a:xfrm>
            <a:off x="97536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32" name="Text Box 12"/>
          <p:cNvSpPr txBox="1">
            <a:spLocks noChangeArrowheads="1"/>
          </p:cNvSpPr>
          <p:nvPr/>
        </p:nvSpPr>
        <p:spPr bwMode="auto">
          <a:xfrm>
            <a:off x="82296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33" name="Text Box 13"/>
          <p:cNvSpPr txBox="1">
            <a:spLocks noChangeArrowheads="1"/>
          </p:cNvSpPr>
          <p:nvPr/>
        </p:nvSpPr>
        <p:spPr bwMode="auto">
          <a:xfrm>
            <a:off x="9372600" y="4800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34" name="Text Box 14"/>
          <p:cNvSpPr txBox="1">
            <a:spLocks noChangeArrowheads="1"/>
          </p:cNvSpPr>
          <p:nvPr/>
        </p:nvSpPr>
        <p:spPr bwMode="auto">
          <a:xfrm>
            <a:off x="70866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235" name="Text Box 15"/>
          <p:cNvSpPr txBox="1">
            <a:spLocks noChangeArrowheads="1"/>
          </p:cNvSpPr>
          <p:nvPr/>
        </p:nvSpPr>
        <p:spPr bwMode="auto">
          <a:xfrm>
            <a:off x="88392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236" name="Text Box 16"/>
          <p:cNvSpPr txBox="1">
            <a:spLocks noChangeArrowheads="1"/>
          </p:cNvSpPr>
          <p:nvPr/>
        </p:nvSpPr>
        <p:spPr bwMode="auto">
          <a:xfrm>
            <a:off x="77724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Yes</a:t>
            </a:r>
          </a:p>
        </p:txBody>
      </p:sp>
      <p:cxnSp>
        <p:nvCxnSpPr>
          <p:cNvPr id="100370" name="AutoShape 17"/>
          <p:cNvCxnSpPr>
            <a:cxnSpLocks noChangeShapeType="1"/>
            <a:stCxn id="224" idx="2"/>
          </p:cNvCxnSpPr>
          <p:nvPr/>
        </p:nvCxnSpPr>
        <p:spPr bwMode="auto">
          <a:xfrm>
            <a:off x="7924800" y="3600451"/>
            <a:ext cx="228600" cy="3730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71" name="AutoShape 18"/>
          <p:cNvCxnSpPr>
            <a:cxnSpLocks noChangeShapeType="1"/>
            <a:stCxn id="225" idx="2"/>
            <a:endCxn id="242" idx="0"/>
          </p:cNvCxnSpPr>
          <p:nvPr/>
        </p:nvCxnSpPr>
        <p:spPr bwMode="auto">
          <a:xfrm flipH="1">
            <a:off x="9220200" y="3600450"/>
            <a:ext cx="304800" cy="4191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72" name="AutoShape 19"/>
          <p:cNvCxnSpPr>
            <a:cxnSpLocks noChangeShapeType="1"/>
            <a:stCxn id="225" idx="2"/>
          </p:cNvCxnSpPr>
          <p:nvPr/>
        </p:nvCxnSpPr>
        <p:spPr bwMode="auto">
          <a:xfrm>
            <a:off x="9525000" y="3600450"/>
            <a:ext cx="685800" cy="51435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73" name="AutoShape 20"/>
          <p:cNvCxnSpPr>
            <a:cxnSpLocks noChangeShapeType="1"/>
            <a:stCxn id="242" idx="2"/>
          </p:cNvCxnSpPr>
          <p:nvPr/>
        </p:nvCxnSpPr>
        <p:spPr bwMode="auto">
          <a:xfrm flipH="1">
            <a:off x="8891588" y="4819650"/>
            <a:ext cx="328612" cy="27463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74" name="AutoShape 21"/>
          <p:cNvCxnSpPr>
            <a:cxnSpLocks noChangeShapeType="1"/>
            <a:stCxn id="242" idx="2"/>
          </p:cNvCxnSpPr>
          <p:nvPr/>
        </p:nvCxnSpPr>
        <p:spPr bwMode="auto">
          <a:xfrm>
            <a:off x="9220201" y="4819650"/>
            <a:ext cx="315913" cy="28575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2" name="AutoShape 22"/>
          <p:cNvSpPr>
            <a:spLocks noChangeArrowheads="1"/>
          </p:cNvSpPr>
          <p:nvPr/>
        </p:nvSpPr>
        <p:spPr bwMode="auto">
          <a:xfrm>
            <a:off x="8610600" y="40386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Very High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Vanishing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Point?</a:t>
            </a:r>
          </a:p>
        </p:txBody>
      </p:sp>
      <p:sp>
        <p:nvSpPr>
          <p:cNvPr id="243" name="AutoShape 23"/>
          <p:cNvSpPr>
            <a:spLocks noChangeArrowheads="1"/>
          </p:cNvSpPr>
          <p:nvPr/>
        </p:nvSpPr>
        <p:spPr bwMode="auto">
          <a:xfrm>
            <a:off x="3276600" y="1676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High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Image?</a:t>
            </a:r>
          </a:p>
        </p:txBody>
      </p:sp>
      <p:sp>
        <p:nvSpPr>
          <p:cNvPr id="244" name="AutoShape 24"/>
          <p:cNvSpPr>
            <a:spLocks noChangeArrowheads="1"/>
          </p:cNvSpPr>
          <p:nvPr/>
        </p:nvSpPr>
        <p:spPr bwMode="auto">
          <a:xfrm>
            <a:off x="24384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Smooth?</a:t>
            </a:r>
          </a:p>
        </p:txBody>
      </p:sp>
      <p:sp>
        <p:nvSpPr>
          <p:cNvPr id="245" name="AutoShape 25"/>
          <p:cNvSpPr>
            <a:spLocks noChangeArrowheads="1"/>
          </p:cNvSpPr>
          <p:nvPr/>
        </p:nvSpPr>
        <p:spPr bwMode="auto">
          <a:xfrm>
            <a:off x="4038600" y="2819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Green?</a:t>
            </a:r>
          </a:p>
        </p:txBody>
      </p:sp>
      <p:sp>
        <p:nvSpPr>
          <p:cNvPr id="246" name="AutoShape 26"/>
          <p:cNvSpPr>
            <a:spLocks noChangeArrowheads="1"/>
          </p:cNvSpPr>
          <p:nvPr/>
        </p:nvSpPr>
        <p:spPr bwMode="auto">
          <a:xfrm>
            <a:off x="1905000" y="3962400"/>
            <a:ext cx="1219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Blue?</a:t>
            </a:r>
          </a:p>
        </p:txBody>
      </p:sp>
      <p:cxnSp>
        <p:nvCxnSpPr>
          <p:cNvPr id="100380" name="AutoShape 27"/>
          <p:cNvCxnSpPr>
            <a:cxnSpLocks noChangeShapeType="1"/>
            <a:stCxn id="243" idx="2"/>
            <a:endCxn id="244" idx="0"/>
          </p:cNvCxnSpPr>
          <p:nvPr/>
        </p:nvCxnSpPr>
        <p:spPr bwMode="auto">
          <a:xfrm flipH="1">
            <a:off x="3048000" y="2457450"/>
            <a:ext cx="838200" cy="3429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81" name="AutoShape 28"/>
          <p:cNvCxnSpPr>
            <a:cxnSpLocks noChangeShapeType="1"/>
            <a:stCxn id="243" idx="2"/>
            <a:endCxn id="245" idx="0"/>
          </p:cNvCxnSpPr>
          <p:nvPr/>
        </p:nvCxnSpPr>
        <p:spPr bwMode="auto">
          <a:xfrm>
            <a:off x="3886200" y="2457450"/>
            <a:ext cx="762000" cy="3429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82" name="AutoShape 29"/>
          <p:cNvCxnSpPr>
            <a:cxnSpLocks noChangeShapeType="1"/>
            <a:stCxn id="244" idx="2"/>
            <a:endCxn id="246" idx="0"/>
          </p:cNvCxnSpPr>
          <p:nvPr/>
        </p:nvCxnSpPr>
        <p:spPr bwMode="auto">
          <a:xfrm flipH="1">
            <a:off x="2514600" y="3600450"/>
            <a:ext cx="533400" cy="3429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0" name="Text Box 30"/>
          <p:cNvSpPr txBox="1">
            <a:spLocks noChangeArrowheads="1"/>
          </p:cNvSpPr>
          <p:nvPr/>
        </p:nvSpPr>
        <p:spPr bwMode="auto">
          <a:xfrm>
            <a:off x="1600200" y="4724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251" name="Text Box 31"/>
          <p:cNvSpPr txBox="1">
            <a:spLocks noChangeArrowheads="1"/>
          </p:cNvSpPr>
          <p:nvPr/>
        </p:nvSpPr>
        <p:spPr bwMode="auto">
          <a:xfrm>
            <a:off x="43434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52" name="Text Box 32"/>
          <p:cNvSpPr txBox="1">
            <a:spLocks noChangeArrowheads="1"/>
          </p:cNvSpPr>
          <p:nvPr/>
        </p:nvSpPr>
        <p:spPr bwMode="auto">
          <a:xfrm>
            <a:off x="47244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53" name="Text Box 33"/>
          <p:cNvSpPr txBox="1">
            <a:spLocks noChangeArrowheads="1"/>
          </p:cNvSpPr>
          <p:nvPr/>
        </p:nvSpPr>
        <p:spPr bwMode="auto">
          <a:xfrm>
            <a:off x="3352800" y="36576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54" name="Text Box 34"/>
          <p:cNvSpPr txBox="1">
            <a:spLocks noChangeArrowheads="1"/>
          </p:cNvSpPr>
          <p:nvPr/>
        </p:nvSpPr>
        <p:spPr bwMode="auto">
          <a:xfrm>
            <a:off x="2743200" y="4724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55" name="Text Box 35"/>
          <p:cNvSpPr txBox="1">
            <a:spLocks noChangeArrowheads="1"/>
          </p:cNvSpPr>
          <p:nvPr/>
        </p:nvSpPr>
        <p:spPr bwMode="auto">
          <a:xfrm>
            <a:off x="22098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256" name="Text Box 36"/>
          <p:cNvSpPr txBox="1">
            <a:spLocks noChangeArrowheads="1"/>
          </p:cNvSpPr>
          <p:nvPr/>
        </p:nvSpPr>
        <p:spPr bwMode="auto">
          <a:xfrm>
            <a:off x="3962400" y="35814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257" name="Text Box 37"/>
          <p:cNvSpPr txBox="1">
            <a:spLocks noChangeArrowheads="1"/>
          </p:cNvSpPr>
          <p:nvPr/>
        </p:nvSpPr>
        <p:spPr bwMode="auto">
          <a:xfrm>
            <a:off x="2895600" y="240665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Yes</a:t>
            </a:r>
          </a:p>
        </p:txBody>
      </p:sp>
      <p:grpSp>
        <p:nvGrpSpPr>
          <p:cNvPr id="100391" name="Group 38"/>
          <p:cNvGrpSpPr>
            <a:grpSpLocks/>
          </p:cNvGrpSpPr>
          <p:nvPr/>
        </p:nvGrpSpPr>
        <p:grpSpPr bwMode="auto">
          <a:xfrm>
            <a:off x="4178301" y="3970338"/>
            <a:ext cx="328613" cy="762000"/>
            <a:chOff x="1672" y="2933"/>
            <a:chExt cx="207" cy="480"/>
          </a:xfrm>
        </p:grpSpPr>
        <p:grpSp>
          <p:nvGrpSpPr>
            <p:cNvPr id="100459" name="Group 39"/>
            <p:cNvGrpSpPr>
              <a:grpSpLocks/>
            </p:cNvGrpSpPr>
            <p:nvPr/>
          </p:nvGrpSpPr>
          <p:grpSpPr bwMode="auto">
            <a:xfrm>
              <a:off x="1703" y="3018"/>
              <a:ext cx="191" cy="336"/>
              <a:chOff x="2017" y="2928"/>
              <a:chExt cx="143" cy="336"/>
            </a:xfrm>
          </p:grpSpPr>
          <p:sp>
            <p:nvSpPr>
              <p:cNvPr id="261" name="Rectangle 40"/>
              <p:cNvSpPr>
                <a:spLocks noChangeArrowheads="1"/>
              </p:cNvSpPr>
              <p:nvPr/>
            </p:nvSpPr>
            <p:spPr bwMode="auto">
              <a:xfrm>
                <a:off x="2112" y="3216"/>
                <a:ext cx="48" cy="48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2" name="Rectangle 41"/>
              <p:cNvSpPr>
                <a:spLocks noChangeArrowheads="1"/>
              </p:cNvSpPr>
              <p:nvPr/>
            </p:nvSpPr>
            <p:spPr bwMode="auto">
              <a:xfrm>
                <a:off x="2064" y="3168"/>
                <a:ext cx="48" cy="9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3" name="Rectangle 42"/>
              <p:cNvSpPr>
                <a:spLocks noChangeArrowheads="1"/>
              </p:cNvSpPr>
              <p:nvPr/>
            </p:nvSpPr>
            <p:spPr bwMode="auto">
              <a:xfrm>
                <a:off x="2017" y="2928"/>
                <a:ext cx="48" cy="336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0" name="AutoShape 43"/>
            <p:cNvSpPr>
              <a:spLocks noChangeArrowheads="1"/>
            </p:cNvSpPr>
            <p:nvPr/>
          </p:nvSpPr>
          <p:spPr bwMode="auto">
            <a:xfrm>
              <a:off x="1672" y="2933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0392" name="Group 44"/>
          <p:cNvGrpSpPr>
            <a:grpSpLocks/>
          </p:cNvGrpSpPr>
          <p:nvPr/>
        </p:nvGrpSpPr>
        <p:grpSpPr bwMode="auto">
          <a:xfrm>
            <a:off x="4724400" y="3984625"/>
            <a:ext cx="304800" cy="762000"/>
            <a:chOff x="2016" y="2942"/>
            <a:chExt cx="192" cy="480"/>
          </a:xfrm>
        </p:grpSpPr>
        <p:grpSp>
          <p:nvGrpSpPr>
            <p:cNvPr id="100454" name="Group 45"/>
            <p:cNvGrpSpPr>
              <a:grpSpLocks/>
            </p:cNvGrpSpPr>
            <p:nvPr/>
          </p:nvGrpSpPr>
          <p:grpSpPr bwMode="auto">
            <a:xfrm>
              <a:off x="2032" y="3114"/>
              <a:ext cx="191" cy="240"/>
              <a:chOff x="2305" y="3024"/>
              <a:chExt cx="143" cy="240"/>
            </a:xfrm>
          </p:grpSpPr>
          <p:sp>
            <p:nvSpPr>
              <p:cNvPr id="267" name="Rectangle 46"/>
              <p:cNvSpPr>
                <a:spLocks noChangeArrowheads="1"/>
              </p:cNvSpPr>
              <p:nvPr/>
            </p:nvSpPr>
            <p:spPr bwMode="auto">
              <a:xfrm>
                <a:off x="2400" y="3216"/>
                <a:ext cx="48" cy="48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8" name="Rectangle 47"/>
              <p:cNvSpPr>
                <a:spLocks noChangeArrowheads="1"/>
              </p:cNvSpPr>
              <p:nvPr/>
            </p:nvSpPr>
            <p:spPr bwMode="auto">
              <a:xfrm>
                <a:off x="2352" y="3024"/>
                <a:ext cx="48" cy="240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" name="Rectangle 48"/>
              <p:cNvSpPr>
                <a:spLocks noChangeArrowheads="1"/>
              </p:cNvSpPr>
              <p:nvPr/>
            </p:nvSpPr>
            <p:spPr bwMode="auto">
              <a:xfrm>
                <a:off x="2305" y="3024"/>
                <a:ext cx="47" cy="240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6" name="AutoShape 49"/>
            <p:cNvSpPr>
              <a:spLocks noChangeArrowheads="1"/>
            </p:cNvSpPr>
            <p:nvPr/>
          </p:nvSpPr>
          <p:spPr bwMode="auto">
            <a:xfrm>
              <a:off x="2016" y="2942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0393" name="Group 50"/>
          <p:cNvGrpSpPr>
            <a:grpSpLocks/>
          </p:cNvGrpSpPr>
          <p:nvPr/>
        </p:nvGrpSpPr>
        <p:grpSpPr bwMode="auto">
          <a:xfrm>
            <a:off x="3429000" y="3973513"/>
            <a:ext cx="304800" cy="762000"/>
            <a:chOff x="1200" y="2935"/>
            <a:chExt cx="192" cy="480"/>
          </a:xfrm>
        </p:grpSpPr>
        <p:grpSp>
          <p:nvGrpSpPr>
            <p:cNvPr id="100449" name="Group 51"/>
            <p:cNvGrpSpPr>
              <a:grpSpLocks/>
            </p:cNvGrpSpPr>
            <p:nvPr/>
          </p:nvGrpSpPr>
          <p:grpSpPr bwMode="auto">
            <a:xfrm>
              <a:off x="1208" y="3072"/>
              <a:ext cx="191" cy="288"/>
              <a:chOff x="1249" y="3024"/>
              <a:chExt cx="143" cy="288"/>
            </a:xfrm>
          </p:grpSpPr>
          <p:sp>
            <p:nvSpPr>
              <p:cNvPr id="273" name="Rectangle 52"/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48" cy="192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" name="Rectangle 53"/>
              <p:cNvSpPr>
                <a:spLocks noChangeArrowheads="1"/>
              </p:cNvSpPr>
              <p:nvPr/>
            </p:nvSpPr>
            <p:spPr bwMode="auto">
              <a:xfrm>
                <a:off x="1296" y="3024"/>
                <a:ext cx="48" cy="28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" name="Rectangle 54"/>
              <p:cNvSpPr>
                <a:spLocks noChangeArrowheads="1"/>
              </p:cNvSpPr>
              <p:nvPr/>
            </p:nvSpPr>
            <p:spPr bwMode="auto">
              <a:xfrm>
                <a:off x="1249" y="3264"/>
                <a:ext cx="47" cy="48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2" name="AutoShape 55"/>
            <p:cNvSpPr>
              <a:spLocks noChangeArrowheads="1"/>
            </p:cNvSpPr>
            <p:nvPr/>
          </p:nvSpPr>
          <p:spPr bwMode="auto">
            <a:xfrm>
              <a:off x="1200" y="2935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0394" name="Group 56"/>
          <p:cNvGrpSpPr>
            <a:grpSpLocks/>
          </p:cNvGrpSpPr>
          <p:nvPr/>
        </p:nvGrpSpPr>
        <p:grpSpPr bwMode="auto">
          <a:xfrm>
            <a:off x="2743200" y="5038725"/>
            <a:ext cx="304800" cy="762000"/>
            <a:chOff x="768" y="3606"/>
            <a:chExt cx="192" cy="480"/>
          </a:xfrm>
        </p:grpSpPr>
        <p:grpSp>
          <p:nvGrpSpPr>
            <p:cNvPr id="100444" name="Group 57"/>
            <p:cNvGrpSpPr>
              <a:grpSpLocks/>
            </p:cNvGrpSpPr>
            <p:nvPr/>
          </p:nvGrpSpPr>
          <p:grpSpPr bwMode="auto">
            <a:xfrm>
              <a:off x="773" y="3792"/>
              <a:ext cx="191" cy="240"/>
              <a:chOff x="721" y="3744"/>
              <a:chExt cx="143" cy="240"/>
            </a:xfrm>
          </p:grpSpPr>
          <p:sp>
            <p:nvSpPr>
              <p:cNvPr id="279" name="Rectangle 58"/>
              <p:cNvSpPr>
                <a:spLocks noChangeArrowheads="1"/>
              </p:cNvSpPr>
              <p:nvPr/>
            </p:nvSpPr>
            <p:spPr bwMode="auto">
              <a:xfrm>
                <a:off x="816" y="3744"/>
                <a:ext cx="48" cy="240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" name="Rectangle 59"/>
              <p:cNvSpPr>
                <a:spLocks noChangeArrowheads="1"/>
              </p:cNvSpPr>
              <p:nvPr/>
            </p:nvSpPr>
            <p:spPr bwMode="auto">
              <a:xfrm>
                <a:off x="768" y="3792"/>
                <a:ext cx="48" cy="19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1" name="Rectangle 60"/>
              <p:cNvSpPr>
                <a:spLocks noChangeArrowheads="1"/>
              </p:cNvSpPr>
              <p:nvPr/>
            </p:nvSpPr>
            <p:spPr bwMode="auto">
              <a:xfrm>
                <a:off x="721" y="3936"/>
                <a:ext cx="47" cy="48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8" name="AutoShape 61"/>
            <p:cNvSpPr>
              <a:spLocks noChangeArrowheads="1"/>
            </p:cNvSpPr>
            <p:nvPr/>
          </p:nvSpPr>
          <p:spPr bwMode="auto">
            <a:xfrm>
              <a:off x="768" y="3606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0395" name="Group 62"/>
          <p:cNvGrpSpPr>
            <a:grpSpLocks/>
          </p:cNvGrpSpPr>
          <p:nvPr/>
        </p:nvGrpSpPr>
        <p:grpSpPr bwMode="auto">
          <a:xfrm>
            <a:off x="1905000" y="5029200"/>
            <a:ext cx="325438" cy="762000"/>
            <a:chOff x="240" y="3600"/>
            <a:chExt cx="205" cy="480"/>
          </a:xfrm>
        </p:grpSpPr>
        <p:grpSp>
          <p:nvGrpSpPr>
            <p:cNvPr id="100439" name="Group 63"/>
            <p:cNvGrpSpPr>
              <a:grpSpLocks/>
            </p:cNvGrpSpPr>
            <p:nvPr/>
          </p:nvGrpSpPr>
          <p:grpSpPr bwMode="auto">
            <a:xfrm>
              <a:off x="242" y="3744"/>
              <a:ext cx="191" cy="288"/>
              <a:chOff x="289" y="3696"/>
              <a:chExt cx="143" cy="288"/>
            </a:xfrm>
          </p:grpSpPr>
          <p:sp>
            <p:nvSpPr>
              <p:cNvPr id="285" name="Rectangle 64"/>
              <p:cNvSpPr>
                <a:spLocks noChangeArrowheads="1"/>
              </p:cNvSpPr>
              <p:nvPr/>
            </p:nvSpPr>
            <p:spPr bwMode="auto">
              <a:xfrm>
                <a:off x="384" y="3696"/>
                <a:ext cx="48" cy="288"/>
              </a:xfrm>
              <a:prstGeom prst="rect">
                <a:avLst/>
              </a:prstGeom>
              <a:solidFill>
                <a:srgbClr val="5D7CD5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6" name="Rectangle 65"/>
              <p:cNvSpPr>
                <a:spLocks noChangeArrowheads="1"/>
              </p:cNvSpPr>
              <p:nvPr/>
            </p:nvSpPr>
            <p:spPr bwMode="auto">
              <a:xfrm>
                <a:off x="336" y="3888"/>
                <a:ext cx="48" cy="9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7" name="Rectangle 66"/>
              <p:cNvSpPr>
                <a:spLocks noChangeArrowheads="1"/>
              </p:cNvSpPr>
              <p:nvPr/>
            </p:nvSpPr>
            <p:spPr bwMode="auto">
              <a:xfrm>
                <a:off x="289" y="3936"/>
                <a:ext cx="47" cy="48"/>
              </a:xfrm>
              <a:prstGeom prst="rect">
                <a:avLst/>
              </a:prstGeom>
              <a:solidFill>
                <a:srgbClr val="20B43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4" name="AutoShape 67"/>
            <p:cNvSpPr>
              <a:spLocks noChangeArrowheads="1"/>
            </p:cNvSpPr>
            <p:nvPr/>
          </p:nvSpPr>
          <p:spPr bwMode="auto">
            <a:xfrm>
              <a:off x="253" y="3600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100396" name="AutoShape 68"/>
          <p:cNvCxnSpPr>
            <a:cxnSpLocks noChangeShapeType="1"/>
            <a:stCxn id="244" idx="2"/>
            <a:endCxn id="272" idx="0"/>
          </p:cNvCxnSpPr>
          <p:nvPr/>
        </p:nvCxnSpPr>
        <p:spPr bwMode="auto">
          <a:xfrm>
            <a:off x="3048000" y="3600451"/>
            <a:ext cx="533400" cy="37306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97" name="AutoShape 69"/>
          <p:cNvCxnSpPr>
            <a:cxnSpLocks noChangeShapeType="1"/>
            <a:stCxn id="245" idx="2"/>
            <a:endCxn id="260" idx="0"/>
          </p:cNvCxnSpPr>
          <p:nvPr/>
        </p:nvCxnSpPr>
        <p:spPr bwMode="auto">
          <a:xfrm flipH="1">
            <a:off x="4330700" y="3600450"/>
            <a:ext cx="317500" cy="36988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98" name="AutoShape 70"/>
          <p:cNvCxnSpPr>
            <a:cxnSpLocks noChangeShapeType="1"/>
            <a:stCxn id="245" idx="2"/>
            <a:endCxn id="266" idx="0"/>
          </p:cNvCxnSpPr>
          <p:nvPr/>
        </p:nvCxnSpPr>
        <p:spPr bwMode="auto">
          <a:xfrm>
            <a:off x="4648200" y="3600451"/>
            <a:ext cx="228600" cy="3841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99" name="AutoShape 71"/>
          <p:cNvCxnSpPr>
            <a:cxnSpLocks noChangeShapeType="1"/>
            <a:stCxn id="246" idx="2"/>
            <a:endCxn id="284" idx="0"/>
          </p:cNvCxnSpPr>
          <p:nvPr/>
        </p:nvCxnSpPr>
        <p:spPr bwMode="auto">
          <a:xfrm flipH="1">
            <a:off x="2078038" y="4743450"/>
            <a:ext cx="436562" cy="28575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400" name="AutoShape 72"/>
          <p:cNvCxnSpPr>
            <a:cxnSpLocks noChangeShapeType="1"/>
            <a:stCxn id="246" idx="2"/>
            <a:endCxn id="278" idx="0"/>
          </p:cNvCxnSpPr>
          <p:nvPr/>
        </p:nvCxnSpPr>
        <p:spPr bwMode="auto">
          <a:xfrm>
            <a:off x="2514600" y="4743451"/>
            <a:ext cx="381000" cy="2952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3" name="Oval 73"/>
          <p:cNvSpPr>
            <a:spLocks noChangeArrowheads="1"/>
          </p:cNvSpPr>
          <p:nvPr/>
        </p:nvSpPr>
        <p:spPr bwMode="auto">
          <a:xfrm>
            <a:off x="3352800" y="4038600"/>
            <a:ext cx="4572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0402" name="Group 74"/>
          <p:cNvGrpSpPr>
            <a:grpSpLocks/>
          </p:cNvGrpSpPr>
          <p:nvPr/>
        </p:nvGrpSpPr>
        <p:grpSpPr bwMode="auto">
          <a:xfrm>
            <a:off x="9383713" y="5105400"/>
            <a:ext cx="317500" cy="762000"/>
            <a:chOff x="4951" y="3216"/>
            <a:chExt cx="200" cy="480"/>
          </a:xfrm>
        </p:grpSpPr>
        <p:sp>
          <p:nvSpPr>
            <p:cNvPr id="295" name="Rectangle 75"/>
            <p:cNvSpPr>
              <a:spLocks noChangeArrowheads="1"/>
            </p:cNvSpPr>
            <p:nvPr/>
          </p:nvSpPr>
          <p:spPr bwMode="auto">
            <a:xfrm>
              <a:off x="5087" y="3589"/>
              <a:ext cx="64" cy="48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6" name="Rectangle 76"/>
            <p:cNvSpPr>
              <a:spLocks noChangeArrowheads="1"/>
            </p:cNvSpPr>
            <p:nvPr/>
          </p:nvSpPr>
          <p:spPr bwMode="auto">
            <a:xfrm>
              <a:off x="5030" y="3456"/>
              <a:ext cx="58" cy="18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7" name="Rectangle 77"/>
            <p:cNvSpPr>
              <a:spLocks noChangeArrowheads="1"/>
            </p:cNvSpPr>
            <p:nvPr/>
          </p:nvSpPr>
          <p:spPr bwMode="auto">
            <a:xfrm>
              <a:off x="4961" y="3360"/>
              <a:ext cx="63" cy="282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8" name="AutoShape 78"/>
            <p:cNvSpPr>
              <a:spLocks noChangeArrowheads="1"/>
            </p:cNvSpPr>
            <p:nvPr/>
          </p:nvSpPr>
          <p:spPr bwMode="auto">
            <a:xfrm>
              <a:off x="4951" y="3216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0403" name="Group 79"/>
          <p:cNvGrpSpPr>
            <a:grpSpLocks/>
          </p:cNvGrpSpPr>
          <p:nvPr/>
        </p:nvGrpSpPr>
        <p:grpSpPr bwMode="auto">
          <a:xfrm>
            <a:off x="10058400" y="4114800"/>
            <a:ext cx="304800" cy="762000"/>
            <a:chOff x="5376" y="2592"/>
            <a:chExt cx="192" cy="480"/>
          </a:xfrm>
        </p:grpSpPr>
        <p:sp>
          <p:nvSpPr>
            <p:cNvPr id="300" name="Rectangle 80"/>
            <p:cNvSpPr>
              <a:spLocks noChangeArrowheads="1"/>
            </p:cNvSpPr>
            <p:nvPr/>
          </p:nvSpPr>
          <p:spPr bwMode="auto">
            <a:xfrm>
              <a:off x="5495" y="2784"/>
              <a:ext cx="63" cy="220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1" name="Rectangle 81"/>
            <p:cNvSpPr>
              <a:spLocks noChangeArrowheads="1"/>
            </p:cNvSpPr>
            <p:nvPr/>
          </p:nvSpPr>
          <p:spPr bwMode="auto">
            <a:xfrm>
              <a:off x="5438" y="2832"/>
              <a:ext cx="63" cy="17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2" name="Rectangle 82"/>
            <p:cNvSpPr>
              <a:spLocks noChangeArrowheads="1"/>
            </p:cNvSpPr>
            <p:nvPr/>
          </p:nvSpPr>
          <p:spPr bwMode="auto">
            <a:xfrm>
              <a:off x="5376" y="2784"/>
              <a:ext cx="63" cy="220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3" name="AutoShape 83"/>
            <p:cNvSpPr>
              <a:spLocks noChangeArrowheads="1"/>
            </p:cNvSpPr>
            <p:nvPr/>
          </p:nvSpPr>
          <p:spPr bwMode="auto">
            <a:xfrm>
              <a:off x="5376" y="2592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0404" name="Group 84"/>
          <p:cNvGrpSpPr>
            <a:grpSpLocks/>
          </p:cNvGrpSpPr>
          <p:nvPr/>
        </p:nvGrpSpPr>
        <p:grpSpPr bwMode="auto">
          <a:xfrm>
            <a:off x="8001000" y="3973513"/>
            <a:ext cx="304800" cy="762000"/>
            <a:chOff x="4080" y="2503"/>
            <a:chExt cx="192" cy="480"/>
          </a:xfrm>
        </p:grpSpPr>
        <p:sp>
          <p:nvSpPr>
            <p:cNvPr id="305" name="Rectangle 85"/>
            <p:cNvSpPr>
              <a:spLocks noChangeArrowheads="1"/>
            </p:cNvSpPr>
            <p:nvPr/>
          </p:nvSpPr>
          <p:spPr bwMode="auto">
            <a:xfrm>
              <a:off x="4087" y="2688"/>
              <a:ext cx="58" cy="240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6" name="Rectangle 86"/>
            <p:cNvSpPr>
              <a:spLocks noChangeArrowheads="1"/>
            </p:cNvSpPr>
            <p:nvPr/>
          </p:nvSpPr>
          <p:spPr bwMode="auto">
            <a:xfrm>
              <a:off x="4198" y="2784"/>
              <a:ext cx="53" cy="144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7" name="Rectangle 87"/>
            <p:cNvSpPr>
              <a:spLocks noChangeArrowheads="1"/>
            </p:cNvSpPr>
            <p:nvPr/>
          </p:nvSpPr>
          <p:spPr bwMode="auto">
            <a:xfrm>
              <a:off x="4142" y="2736"/>
              <a:ext cx="55" cy="19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8" name="AutoShape 88"/>
            <p:cNvSpPr>
              <a:spLocks noChangeArrowheads="1"/>
            </p:cNvSpPr>
            <p:nvPr/>
          </p:nvSpPr>
          <p:spPr bwMode="auto">
            <a:xfrm>
              <a:off x="4080" y="2503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0405" name="Group 89"/>
          <p:cNvGrpSpPr>
            <a:grpSpLocks/>
          </p:cNvGrpSpPr>
          <p:nvPr/>
        </p:nvGrpSpPr>
        <p:grpSpPr bwMode="auto">
          <a:xfrm>
            <a:off x="7489825" y="3973513"/>
            <a:ext cx="304800" cy="762000"/>
            <a:chOff x="3758" y="2503"/>
            <a:chExt cx="192" cy="480"/>
          </a:xfrm>
        </p:grpSpPr>
        <p:sp>
          <p:nvSpPr>
            <p:cNvPr id="310" name="Rectangle 90"/>
            <p:cNvSpPr>
              <a:spLocks noChangeArrowheads="1"/>
            </p:cNvSpPr>
            <p:nvPr/>
          </p:nvSpPr>
          <p:spPr bwMode="auto">
            <a:xfrm>
              <a:off x="3824" y="2736"/>
              <a:ext cx="64" cy="19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1" name="Rectangle 91"/>
            <p:cNvSpPr>
              <a:spLocks noChangeArrowheads="1"/>
            </p:cNvSpPr>
            <p:nvPr/>
          </p:nvSpPr>
          <p:spPr bwMode="auto">
            <a:xfrm>
              <a:off x="3884" y="2640"/>
              <a:ext cx="52" cy="289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" name="Rectangle 92"/>
            <p:cNvSpPr>
              <a:spLocks noChangeArrowheads="1"/>
            </p:cNvSpPr>
            <p:nvPr/>
          </p:nvSpPr>
          <p:spPr bwMode="auto">
            <a:xfrm>
              <a:off x="3758" y="2881"/>
              <a:ext cx="62" cy="48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3" name="AutoShape 93"/>
            <p:cNvSpPr>
              <a:spLocks noChangeArrowheads="1"/>
            </p:cNvSpPr>
            <p:nvPr/>
          </p:nvSpPr>
          <p:spPr bwMode="auto">
            <a:xfrm>
              <a:off x="3758" y="2503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0406" name="Group 94"/>
          <p:cNvGrpSpPr>
            <a:grpSpLocks/>
          </p:cNvGrpSpPr>
          <p:nvPr/>
        </p:nvGrpSpPr>
        <p:grpSpPr bwMode="auto">
          <a:xfrm>
            <a:off x="8718550" y="5094288"/>
            <a:ext cx="325438" cy="762000"/>
            <a:chOff x="4532" y="3209"/>
            <a:chExt cx="205" cy="480"/>
          </a:xfrm>
        </p:grpSpPr>
        <p:sp>
          <p:nvSpPr>
            <p:cNvPr id="315" name="Rectangle 95"/>
            <p:cNvSpPr>
              <a:spLocks noChangeArrowheads="1"/>
            </p:cNvSpPr>
            <p:nvPr/>
          </p:nvSpPr>
          <p:spPr bwMode="auto">
            <a:xfrm>
              <a:off x="4651" y="3552"/>
              <a:ext cx="56" cy="89"/>
            </a:xfrm>
            <a:prstGeom prst="rect">
              <a:avLst/>
            </a:prstGeom>
            <a:solidFill>
              <a:srgbClr val="5D7CD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6" name="Rectangle 96"/>
            <p:cNvSpPr>
              <a:spLocks noChangeArrowheads="1"/>
            </p:cNvSpPr>
            <p:nvPr/>
          </p:nvSpPr>
          <p:spPr bwMode="auto">
            <a:xfrm>
              <a:off x="4594" y="3312"/>
              <a:ext cx="62" cy="32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" name="Rectangle 97"/>
            <p:cNvSpPr>
              <a:spLocks noChangeArrowheads="1"/>
            </p:cNvSpPr>
            <p:nvPr/>
          </p:nvSpPr>
          <p:spPr bwMode="auto">
            <a:xfrm>
              <a:off x="4532" y="3593"/>
              <a:ext cx="62" cy="48"/>
            </a:xfrm>
            <a:prstGeom prst="rect">
              <a:avLst/>
            </a:prstGeom>
            <a:solidFill>
              <a:srgbClr val="20B43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8" name="AutoShape 98"/>
            <p:cNvSpPr>
              <a:spLocks noChangeArrowheads="1"/>
            </p:cNvSpPr>
            <p:nvPr/>
          </p:nvSpPr>
          <p:spPr bwMode="auto">
            <a:xfrm>
              <a:off x="4545" y="3209"/>
              <a:ext cx="192" cy="480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9" name="Oval 99"/>
          <p:cNvSpPr>
            <a:spLocks noChangeArrowheads="1"/>
          </p:cNvSpPr>
          <p:nvPr/>
        </p:nvSpPr>
        <p:spPr bwMode="auto">
          <a:xfrm>
            <a:off x="8621713" y="5181600"/>
            <a:ext cx="4572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0" name="Rectangle 101"/>
          <p:cNvSpPr>
            <a:spLocks noChangeArrowheads="1"/>
          </p:cNvSpPr>
          <p:nvPr/>
        </p:nvSpPr>
        <p:spPr bwMode="auto">
          <a:xfrm>
            <a:off x="6219826" y="5486401"/>
            <a:ext cx="180975" cy="219075"/>
          </a:xfrm>
          <a:prstGeom prst="rect">
            <a:avLst/>
          </a:prstGeom>
          <a:solidFill>
            <a:srgbClr val="5D7CD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1" name="Rectangle 102"/>
          <p:cNvSpPr>
            <a:spLocks noChangeArrowheads="1"/>
          </p:cNvSpPr>
          <p:nvPr/>
        </p:nvSpPr>
        <p:spPr bwMode="auto">
          <a:xfrm>
            <a:off x="6045200" y="4724401"/>
            <a:ext cx="173038" cy="9810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2" name="Rectangle 103"/>
          <p:cNvSpPr>
            <a:spLocks noChangeArrowheads="1"/>
          </p:cNvSpPr>
          <p:nvPr/>
        </p:nvSpPr>
        <p:spPr bwMode="auto">
          <a:xfrm>
            <a:off x="5876925" y="5576889"/>
            <a:ext cx="173038" cy="128587"/>
          </a:xfrm>
          <a:prstGeom prst="rect">
            <a:avLst/>
          </a:prstGeom>
          <a:solidFill>
            <a:srgbClr val="20B4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3" name="AutoShape 104"/>
          <p:cNvSpPr>
            <a:spLocks noChangeArrowheads="1"/>
          </p:cNvSpPr>
          <p:nvPr/>
        </p:nvSpPr>
        <p:spPr bwMode="auto">
          <a:xfrm>
            <a:off x="5875338" y="4724400"/>
            <a:ext cx="525462" cy="1143000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0412" name="AutoShape 105"/>
          <p:cNvCxnSpPr>
            <a:cxnSpLocks noChangeShapeType="1"/>
            <a:stCxn id="293" idx="4"/>
            <a:endCxn id="323" idx="1"/>
          </p:cNvCxnSpPr>
          <p:nvPr/>
        </p:nvCxnSpPr>
        <p:spPr bwMode="auto">
          <a:xfrm>
            <a:off x="3581400" y="4819650"/>
            <a:ext cx="2293938" cy="4762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413" name="AutoShape 106"/>
          <p:cNvCxnSpPr>
            <a:cxnSpLocks noChangeShapeType="1"/>
            <a:stCxn id="319" idx="2"/>
            <a:endCxn id="323" idx="3"/>
          </p:cNvCxnSpPr>
          <p:nvPr/>
        </p:nvCxnSpPr>
        <p:spPr bwMode="auto">
          <a:xfrm flipH="1" flipV="1">
            <a:off x="6400801" y="5295900"/>
            <a:ext cx="2201863" cy="2667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414" name="AutoShape 107"/>
          <p:cNvCxnSpPr>
            <a:cxnSpLocks noChangeShapeType="1"/>
            <a:stCxn id="222" idx="2"/>
            <a:endCxn id="323" idx="0"/>
          </p:cNvCxnSpPr>
          <p:nvPr/>
        </p:nvCxnSpPr>
        <p:spPr bwMode="auto">
          <a:xfrm flipH="1">
            <a:off x="6138864" y="3627438"/>
            <a:ext cx="71437" cy="10969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" name="Text Box 108"/>
          <p:cNvSpPr txBox="1">
            <a:spLocks noChangeArrowheads="1"/>
          </p:cNvSpPr>
          <p:nvPr/>
        </p:nvSpPr>
        <p:spPr bwMode="auto">
          <a:xfrm>
            <a:off x="1676400" y="5826126"/>
            <a:ext cx="2362200" cy="34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0B43C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Ground 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Vertical 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5D7CD5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Sky</a:t>
            </a:r>
          </a:p>
        </p:txBody>
      </p:sp>
      <p:pic>
        <p:nvPicPr>
          <p:cNvPr id="100416" name="Picture 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10302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" name="Text Box 110"/>
          <p:cNvSpPr txBox="1">
            <a:spLocks noChangeArrowheads="1"/>
          </p:cNvSpPr>
          <p:nvPr/>
        </p:nvSpPr>
        <p:spPr bwMode="auto">
          <a:xfrm>
            <a:off x="8534400" y="652145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[Collins et al. 2002]</a:t>
            </a:r>
          </a:p>
        </p:txBody>
      </p:sp>
      <p:sp>
        <p:nvSpPr>
          <p:cNvPr id="330" name="Text Box 111"/>
          <p:cNvSpPr txBox="1">
            <a:spLocks noChangeArrowheads="1"/>
          </p:cNvSpPr>
          <p:nvPr/>
        </p:nvSpPr>
        <p:spPr bwMode="auto">
          <a:xfrm>
            <a:off x="4648200" y="5715001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P(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label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|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good segment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data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0062126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Using Boosted Decision Trees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Flexible: can deal with both continuous and categorical variables</a:t>
            </a:r>
          </a:p>
          <a:p>
            <a:r>
              <a:rPr lang="en-US" altLang="en-US"/>
              <a:t>How to control bias/variance trade-off</a:t>
            </a:r>
          </a:p>
          <a:p>
            <a:pPr lvl="1"/>
            <a:r>
              <a:rPr lang="en-US" altLang="en-US"/>
              <a:t>Size of trees</a:t>
            </a:r>
          </a:p>
          <a:p>
            <a:pPr lvl="1"/>
            <a:r>
              <a:rPr lang="en-US" altLang="en-US"/>
              <a:t>Number of trees</a:t>
            </a:r>
          </a:p>
          <a:p>
            <a:r>
              <a:rPr lang="en-US" altLang="en-US"/>
              <a:t>Boosting trees often works best with a small number of well-designed features</a:t>
            </a:r>
          </a:p>
          <a:p>
            <a:r>
              <a:rPr lang="en-US" altLang="en-US"/>
              <a:t>Boosting “stubs” can give a fast classifier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794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Ideals for a classification algorithm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Objective function: encodes the right loss for the problem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Parameterization: takes advantage of the structure of the problem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Regularization: good priors on the parameters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Training algorithm: can find parameters that maximize objective on training set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Inference algorithm: can solve for labels that maximize objective function for a test example</a:t>
            </a:r>
          </a:p>
        </p:txBody>
      </p:sp>
    </p:spTree>
    <p:extLst>
      <p:ext uri="{BB962C8B-B14F-4D97-AF65-F5344CB8AC3E}">
        <p14:creationId xmlns:p14="http://schemas.microsoft.com/office/powerpoint/2010/main" val="2912781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Two ways to think about classifiers</a:t>
            </a: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/>
              <a:t>What is the objective? What are the parameters?  How are the parameters learned? How is the learning regularized?  How is inference performed?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/>
              <a:t>How is the data modeled?  How is similarity defined?  What is the shape of the boundary?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9201" y="6581776"/>
            <a:ext cx="1668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171871"/>
      </p:ext>
    </p:extLst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Comparison</a:t>
            </a:r>
          </a:p>
        </p:txBody>
      </p:sp>
      <p:sp>
        <p:nvSpPr>
          <p:cNvPr id="104451" name="TextBox 3"/>
          <p:cNvSpPr txBox="1">
            <a:spLocks noChangeArrowheads="1"/>
          </p:cNvSpPr>
          <p:nvPr/>
        </p:nvSpPr>
        <p:spPr bwMode="auto">
          <a:xfrm>
            <a:off x="1524000" y="1603376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Naïve Bayes</a:t>
            </a:r>
          </a:p>
        </p:txBody>
      </p:sp>
      <p:sp>
        <p:nvSpPr>
          <p:cNvPr id="104452" name="TextBox 4"/>
          <p:cNvSpPr txBox="1">
            <a:spLocks noChangeArrowheads="1"/>
          </p:cNvSpPr>
          <p:nvPr/>
        </p:nvSpPr>
        <p:spPr bwMode="auto">
          <a:xfrm>
            <a:off x="1492250" y="2613026"/>
            <a:ext cx="1784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 Regression</a:t>
            </a:r>
          </a:p>
        </p:txBody>
      </p:sp>
      <p:sp>
        <p:nvSpPr>
          <p:cNvPr id="104453" name="TextBox 5"/>
          <p:cNvSpPr txBox="1">
            <a:spLocks noChangeArrowheads="1"/>
          </p:cNvSpPr>
          <p:nvPr/>
        </p:nvSpPr>
        <p:spPr bwMode="auto">
          <a:xfrm>
            <a:off x="1524000" y="3581401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SVM</a:t>
            </a:r>
          </a:p>
        </p:txBody>
      </p:sp>
      <p:sp>
        <p:nvSpPr>
          <p:cNvPr id="104454" name="TextBox 7"/>
          <p:cNvSpPr txBox="1">
            <a:spLocks noChangeArrowheads="1"/>
          </p:cNvSpPr>
          <p:nvPr/>
        </p:nvSpPr>
        <p:spPr bwMode="auto">
          <a:xfrm>
            <a:off x="1524000" y="5449888"/>
            <a:ext cx="1447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Nearest Neighbor</a:t>
            </a:r>
          </a:p>
        </p:txBody>
      </p:sp>
      <p:sp>
        <p:nvSpPr>
          <p:cNvPr id="104455" name="TextBox 11"/>
          <p:cNvSpPr txBox="1">
            <a:spLocks noChangeArrowheads="1"/>
          </p:cNvSpPr>
          <p:nvPr/>
        </p:nvSpPr>
        <p:spPr bwMode="auto">
          <a:xfrm>
            <a:off x="1524000" y="4535488"/>
            <a:ext cx="152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Kernelized SVM</a:t>
            </a:r>
          </a:p>
        </p:txBody>
      </p:sp>
      <p:sp>
        <p:nvSpPr>
          <p:cNvPr id="104456" name="TextBox 13"/>
          <p:cNvSpPr txBox="1">
            <a:spLocks noChangeArrowheads="1"/>
          </p:cNvSpPr>
          <p:nvPr/>
        </p:nvSpPr>
        <p:spPr bwMode="auto">
          <a:xfrm>
            <a:off x="3352800" y="954089"/>
            <a:ext cx="243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Objective</a:t>
            </a:r>
          </a:p>
        </p:txBody>
      </p:sp>
      <p:graphicFrame>
        <p:nvGraphicFramePr>
          <p:cNvPr id="104457" name="Object 2"/>
          <p:cNvGraphicFramePr>
            <a:graphicFrameLocks noChangeAspect="1"/>
          </p:cNvGraphicFramePr>
          <p:nvPr/>
        </p:nvGraphicFramePr>
        <p:xfrm>
          <a:off x="3203576" y="1563689"/>
          <a:ext cx="23399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41" name="Equation" r:id="rId3" imgW="2108200" imgH="609600" progId="Equation.3">
                  <p:embed/>
                </p:oleObj>
              </mc:Choice>
              <mc:Fallback>
                <p:oleObj name="Equation" r:id="rId3" imgW="2108200" imgH="609600" progId="Equation.3">
                  <p:embed/>
                  <p:pic>
                    <p:nvPicPr>
                      <p:cNvPr id="104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6" y="1563689"/>
                        <a:ext cx="233997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8" name="TextBox 15"/>
          <p:cNvSpPr txBox="1">
            <a:spLocks noChangeArrowheads="1"/>
          </p:cNvSpPr>
          <p:nvPr/>
        </p:nvSpPr>
        <p:spPr bwMode="auto">
          <a:xfrm>
            <a:off x="6248400" y="1030289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</p:txBody>
      </p:sp>
      <p:graphicFrame>
        <p:nvGraphicFramePr>
          <p:cNvPr id="104459" name="Object 3"/>
          <p:cNvGraphicFramePr>
            <a:graphicFrameLocks noChangeAspect="1"/>
          </p:cNvGraphicFramePr>
          <p:nvPr/>
        </p:nvGraphicFramePr>
        <p:xfrm>
          <a:off x="5867400" y="1563688"/>
          <a:ext cx="20256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42" name="Equation" r:id="rId5" imgW="1816100" imgH="660400" progId="Equation.3">
                  <p:embed/>
                </p:oleObj>
              </mc:Choice>
              <mc:Fallback>
                <p:oleObj name="Equation" r:id="rId5" imgW="1816100" imgH="660400" progId="Equation.3">
                  <p:embed/>
                  <p:pic>
                    <p:nvPicPr>
                      <p:cNvPr id="1044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563688"/>
                        <a:ext cx="202565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0" name="TextBox 17"/>
          <p:cNvSpPr txBox="1">
            <a:spLocks noChangeArrowheads="1"/>
          </p:cNvSpPr>
          <p:nvPr/>
        </p:nvSpPr>
        <p:spPr bwMode="auto">
          <a:xfrm>
            <a:off x="8458200" y="1041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Inference</a:t>
            </a:r>
          </a:p>
        </p:txBody>
      </p:sp>
      <p:graphicFrame>
        <p:nvGraphicFramePr>
          <p:cNvPr id="104461" name="Object 4"/>
          <p:cNvGraphicFramePr>
            <a:graphicFrameLocks noChangeAspect="1"/>
          </p:cNvGraphicFramePr>
          <p:nvPr/>
        </p:nvGraphicFramePr>
        <p:xfrm>
          <a:off x="8707438" y="1454150"/>
          <a:ext cx="1503362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43" name="Equation" r:id="rId7" imgW="2019300" imgH="1206500" progId="Equation.3">
                  <p:embed/>
                </p:oleObj>
              </mc:Choice>
              <mc:Fallback>
                <p:oleObj name="Equation" r:id="rId7" imgW="2019300" imgH="1206500" progId="Equation.3">
                  <p:embed/>
                  <p:pic>
                    <p:nvPicPr>
                      <p:cNvPr id="10446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7438" y="1454150"/>
                        <a:ext cx="1503362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62" name="Object 5"/>
          <p:cNvGraphicFramePr>
            <a:graphicFrameLocks noChangeAspect="1"/>
          </p:cNvGraphicFramePr>
          <p:nvPr/>
        </p:nvGraphicFramePr>
        <p:xfrm>
          <a:off x="3206750" y="2582864"/>
          <a:ext cx="2693988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44" name="Equation" r:id="rId9" imgW="2425700" imgH="596900" progId="Equation.3">
                  <p:embed/>
                </p:oleObj>
              </mc:Choice>
              <mc:Fallback>
                <p:oleObj name="Equation" r:id="rId9" imgW="2425700" imgH="596900" progId="Equation.3">
                  <p:embed/>
                  <p:pic>
                    <p:nvPicPr>
                      <p:cNvPr id="1044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0" y="2582864"/>
                        <a:ext cx="2693988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3" name="TextBox 21"/>
          <p:cNvSpPr txBox="1">
            <a:spLocks noChangeArrowheads="1"/>
          </p:cNvSpPr>
          <p:nvPr/>
        </p:nvSpPr>
        <p:spPr bwMode="auto">
          <a:xfrm>
            <a:off x="6400800" y="2765425"/>
            <a:ext cx="1447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Gradient ascent</a:t>
            </a:r>
          </a:p>
        </p:txBody>
      </p:sp>
      <p:graphicFrame>
        <p:nvGraphicFramePr>
          <p:cNvPr id="104464" name="Object 6"/>
          <p:cNvGraphicFramePr>
            <a:graphicFrameLocks noChangeAspect="1"/>
          </p:cNvGraphicFramePr>
          <p:nvPr/>
        </p:nvGraphicFramePr>
        <p:xfrm>
          <a:off x="8763001" y="2765426"/>
          <a:ext cx="81597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45" name="Equation" r:id="rId11" imgW="583947" imgH="203112" progId="Equation.3">
                  <p:embed/>
                </p:oleObj>
              </mc:Choice>
              <mc:Fallback>
                <p:oleObj name="Equation" r:id="rId11" imgW="583947" imgH="203112" progId="Equation.3">
                  <p:embed/>
                  <p:pic>
                    <p:nvPicPr>
                      <p:cNvPr id="10446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1" y="2765426"/>
                        <a:ext cx="815975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65" name="Object 7"/>
          <p:cNvGraphicFramePr>
            <a:graphicFrameLocks noChangeAspect="1"/>
          </p:cNvGraphicFramePr>
          <p:nvPr/>
        </p:nvGraphicFramePr>
        <p:xfrm>
          <a:off x="8723314" y="3733800"/>
          <a:ext cx="8778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46" name="Equation" r:id="rId13" imgW="583947" imgH="203112" progId="Equation.3">
                  <p:embed/>
                </p:oleObj>
              </mc:Choice>
              <mc:Fallback>
                <p:oleObj name="Equation" r:id="rId13" imgW="583947" imgH="203112" progId="Equation.3">
                  <p:embed/>
                  <p:pic>
                    <p:nvPicPr>
                      <p:cNvPr id="10446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3314" y="3733800"/>
                        <a:ext cx="87788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6" name="TextBox 24"/>
          <p:cNvSpPr txBox="1">
            <a:spLocks noChangeArrowheads="1"/>
          </p:cNvSpPr>
          <p:nvPr/>
        </p:nvSpPr>
        <p:spPr bwMode="auto">
          <a:xfrm>
            <a:off x="6324600" y="3657601"/>
            <a:ext cx="178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programming</a:t>
            </a:r>
          </a:p>
        </p:txBody>
      </p:sp>
      <p:graphicFrame>
        <p:nvGraphicFramePr>
          <p:cNvPr id="104467" name="Object 8"/>
          <p:cNvGraphicFramePr>
            <a:graphicFrameLocks noChangeAspect="1"/>
          </p:cNvGraphicFramePr>
          <p:nvPr/>
        </p:nvGraphicFramePr>
        <p:xfrm>
          <a:off x="3421064" y="3429001"/>
          <a:ext cx="198913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47" name="Equation" r:id="rId14" imgW="1790700" imgH="673100" progId="Equation.3">
                  <p:embed/>
                </p:oleObj>
              </mc:Choice>
              <mc:Fallback>
                <p:oleObj name="Equation" r:id="rId14" imgW="1790700" imgH="673100" progId="Equation.3">
                  <p:embed/>
                  <p:pic>
                    <p:nvPicPr>
                      <p:cNvPr id="10446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1064" y="3429001"/>
                        <a:ext cx="1989137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1524000" y="23622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0" y="3316288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524000" y="4303713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524000" y="13716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0" y="53340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524000" y="6324600"/>
            <a:ext cx="9144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74" name="TextBox 34"/>
          <p:cNvSpPr txBox="1">
            <a:spLocks noChangeArrowheads="1"/>
          </p:cNvSpPr>
          <p:nvPr/>
        </p:nvSpPr>
        <p:spPr bwMode="auto">
          <a:xfrm>
            <a:off x="6400800" y="4572001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Quadratic programming</a:t>
            </a:r>
          </a:p>
        </p:txBody>
      </p:sp>
      <p:sp>
        <p:nvSpPr>
          <p:cNvPr id="104475" name="TextBox 35"/>
          <p:cNvSpPr txBox="1">
            <a:spLocks noChangeArrowheads="1"/>
          </p:cNvSpPr>
          <p:nvPr/>
        </p:nvSpPr>
        <p:spPr bwMode="auto">
          <a:xfrm>
            <a:off x="3527426" y="4648201"/>
            <a:ext cx="180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complicated to write</a:t>
            </a:r>
          </a:p>
        </p:txBody>
      </p:sp>
      <p:sp>
        <p:nvSpPr>
          <p:cNvPr id="104476" name="TextBox 36"/>
          <p:cNvSpPr txBox="1">
            <a:spLocks noChangeArrowheads="1"/>
          </p:cNvSpPr>
          <p:nvPr/>
        </p:nvSpPr>
        <p:spPr bwMode="auto">
          <a:xfrm>
            <a:off x="3048001" y="5711826"/>
            <a:ext cx="2976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similar features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same label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477" name="TextBox 37"/>
          <p:cNvSpPr txBox="1">
            <a:spLocks noChangeArrowheads="1"/>
          </p:cNvSpPr>
          <p:nvPr/>
        </p:nvSpPr>
        <p:spPr bwMode="auto">
          <a:xfrm>
            <a:off x="6384926" y="5711826"/>
            <a:ext cx="115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Record data</a:t>
            </a:r>
          </a:p>
        </p:txBody>
      </p:sp>
      <p:graphicFrame>
        <p:nvGraphicFramePr>
          <p:cNvPr id="104478" name="Object 9"/>
          <p:cNvGraphicFramePr>
            <a:graphicFrameLocks noChangeAspect="1"/>
          </p:cNvGraphicFramePr>
          <p:nvPr/>
        </p:nvGraphicFramePr>
        <p:xfrm>
          <a:off x="8458200" y="4648200"/>
          <a:ext cx="18557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48" name="Equation" r:id="rId16" imgW="1193800" imgH="342900" progId="Equation.3">
                  <p:embed/>
                </p:oleObj>
              </mc:Choice>
              <mc:Fallback>
                <p:oleObj name="Equation" r:id="rId16" imgW="1193800" imgH="342900" progId="Equation.3">
                  <p:embed/>
                  <p:pic>
                    <p:nvPicPr>
                      <p:cNvPr id="10447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8200" y="4648200"/>
                        <a:ext cx="18557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79" name="Object 10"/>
          <p:cNvGraphicFramePr>
            <a:graphicFrameLocks noChangeAspect="1"/>
          </p:cNvGraphicFramePr>
          <p:nvPr/>
        </p:nvGraphicFramePr>
        <p:xfrm>
          <a:off x="8064500" y="5461001"/>
          <a:ext cx="25273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49" name="Equation" r:id="rId18" imgW="1625600" imgH="533400" progId="Equation.3">
                  <p:embed/>
                </p:oleObj>
              </mc:Choice>
              <mc:Fallback>
                <p:oleObj name="Equation" r:id="rId18" imgW="1625600" imgH="533400" progId="Equation.3">
                  <p:embed/>
                  <p:pic>
                    <p:nvPicPr>
                      <p:cNvPr id="10447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4500" y="5461001"/>
                        <a:ext cx="2527300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80" name="TextBox 33"/>
          <p:cNvSpPr txBox="1">
            <a:spLocks noChangeArrowheads="1"/>
          </p:cNvSpPr>
          <p:nvPr/>
        </p:nvSpPr>
        <p:spPr bwMode="auto">
          <a:xfrm>
            <a:off x="8839200" y="533401"/>
            <a:ext cx="1481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assuming x in {0 1}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9982200" y="1219200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839201" y="6581776"/>
            <a:ext cx="1668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0749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Very brief tour of some classifiers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b="1" dirty="0"/>
              <a:t>K-nearest neighbor</a:t>
            </a:r>
          </a:p>
          <a:p>
            <a:r>
              <a:rPr lang="en-US" altLang="en-US" sz="2800" b="1" dirty="0"/>
              <a:t>SVM</a:t>
            </a:r>
          </a:p>
          <a:p>
            <a:r>
              <a:rPr lang="en-US" altLang="en-US" sz="2800" dirty="0"/>
              <a:t>Boosted Decision Trees</a:t>
            </a:r>
          </a:p>
          <a:p>
            <a:r>
              <a:rPr lang="en-US" altLang="en-US" sz="2800" dirty="0"/>
              <a:t>Neural networks</a:t>
            </a:r>
          </a:p>
          <a:p>
            <a:r>
              <a:rPr lang="en-US" altLang="en-US" sz="2800" dirty="0"/>
              <a:t>Naïve Bayes</a:t>
            </a:r>
          </a:p>
          <a:p>
            <a:r>
              <a:rPr lang="en-US" altLang="en-US" sz="2800" dirty="0"/>
              <a:t>Bayesian network</a:t>
            </a:r>
          </a:p>
          <a:p>
            <a:r>
              <a:rPr lang="en-US" altLang="en-US" sz="2800" dirty="0"/>
              <a:t>Logistic regression</a:t>
            </a:r>
          </a:p>
          <a:p>
            <a:r>
              <a:rPr lang="en-US" altLang="en-US" sz="2800" dirty="0"/>
              <a:t>Randomized Forests</a:t>
            </a:r>
          </a:p>
          <a:p>
            <a:r>
              <a:rPr lang="en-US" altLang="en-US" sz="2800" dirty="0" smtClean="0"/>
              <a:t>RBMs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Deep Convolutional Network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Attentional models or “Transformers</a:t>
            </a:r>
            <a:r>
              <a:rPr lang="en-US" sz="2800" dirty="0" smtClean="0"/>
              <a:t>”</a:t>
            </a:r>
            <a:endParaRPr lang="en-US" altLang="en-US" sz="2800" dirty="0"/>
          </a:p>
          <a:p>
            <a:r>
              <a:rPr lang="en-US" altLang="en-US" sz="2800" dirty="0"/>
              <a:t>Etc.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93492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981200" y="76201"/>
            <a:ext cx="8229600" cy="868363"/>
          </a:xfrm>
        </p:spPr>
        <p:txBody>
          <a:bodyPr/>
          <a:lstStyle/>
          <a:p>
            <a:r>
              <a:rPr lang="en-US" altLang="en-US"/>
              <a:t>Generalization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1905000" y="54864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0668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668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3352800" y="4724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7469188" y="4724401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4"/>
          <p:cNvSpPr>
            <a:spLocks noGrp="1"/>
          </p:cNvSpPr>
          <p:nvPr>
            <p:ph type="title"/>
          </p:nvPr>
        </p:nvSpPr>
        <p:spPr>
          <a:xfrm>
            <a:off x="1981200" y="76201"/>
            <a:ext cx="8229600" cy="639763"/>
          </a:xfrm>
        </p:spPr>
        <p:txBody>
          <a:bodyPr/>
          <a:lstStyle/>
          <a:p>
            <a:pPr eaLnBrk="1" hangingPunct="1"/>
            <a:r>
              <a:rPr lang="en-US" altLang="en-US"/>
              <a:t>Generalization</a:t>
            </a:r>
          </a:p>
        </p:txBody>
      </p:sp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1981200" y="838201"/>
            <a:ext cx="8305800" cy="5287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Components of generalization error </a:t>
            </a:r>
          </a:p>
          <a:p>
            <a:pPr lvl="1" eaLnBrk="1" hangingPunct="1"/>
            <a:r>
              <a:rPr lang="en-US" altLang="en-US" sz="2000" b="1" dirty="0"/>
              <a:t>Bias:</a:t>
            </a:r>
            <a:r>
              <a:rPr lang="en-US" altLang="en-US" sz="2000" dirty="0"/>
              <a:t> how much the average model over all training sets differ from the true model?</a:t>
            </a:r>
          </a:p>
          <a:p>
            <a:pPr lvl="2" eaLnBrk="1" hangingPunct="1"/>
            <a:r>
              <a:rPr lang="en-US" altLang="en-US" sz="2000" dirty="0"/>
              <a:t>Error due to inaccurate assumptions/simplifications made by the model. “Bias” sounds negative. “Regularization” sounds nicer.</a:t>
            </a:r>
          </a:p>
          <a:p>
            <a:pPr lvl="1" eaLnBrk="1" hangingPunct="1"/>
            <a:r>
              <a:rPr lang="en-US" altLang="en-US" sz="2000" b="1" dirty="0"/>
              <a:t>Variance:</a:t>
            </a:r>
            <a:r>
              <a:rPr lang="en-US" altLang="en-US" sz="2000" dirty="0"/>
              <a:t> how much models estimated from different training sets differ from each other</a:t>
            </a:r>
            <a:r>
              <a:rPr lang="en-US" altLang="en-US" sz="2000" dirty="0" smtClean="0"/>
              <a:t>. Typical of more “expressive” models.</a:t>
            </a:r>
            <a:endParaRPr lang="en-US" altLang="en-US" sz="2000" dirty="0"/>
          </a:p>
          <a:p>
            <a:pPr eaLnBrk="1" hangingPunct="1"/>
            <a:r>
              <a:rPr lang="en-US" altLang="en-US" sz="2400" b="1" dirty="0" err="1"/>
              <a:t>Underfitting</a:t>
            </a:r>
            <a:r>
              <a:rPr lang="en-US" altLang="en-US" sz="2400" b="1" dirty="0"/>
              <a:t>:</a:t>
            </a:r>
            <a:r>
              <a:rPr lang="en-US" altLang="en-US" sz="2400" dirty="0"/>
              <a:t> model is too “simple” to represent all the relevant class characteristics</a:t>
            </a:r>
          </a:p>
          <a:p>
            <a:pPr lvl="1" eaLnBrk="1" hangingPunct="1"/>
            <a:r>
              <a:rPr lang="en-US" altLang="en-US" sz="2000" dirty="0"/>
              <a:t>High bias (few degrees of freedom) and low variance</a:t>
            </a:r>
          </a:p>
          <a:p>
            <a:pPr lvl="1" eaLnBrk="1" hangingPunct="1"/>
            <a:r>
              <a:rPr lang="en-US" altLang="en-US" sz="2000" dirty="0"/>
              <a:t>High training error and high test error</a:t>
            </a:r>
          </a:p>
          <a:p>
            <a:pPr eaLnBrk="1" hangingPunct="1"/>
            <a:r>
              <a:rPr lang="en-US" altLang="en-US" sz="2400" b="1" dirty="0"/>
              <a:t>Overfitting:</a:t>
            </a:r>
            <a:r>
              <a:rPr lang="en-US" altLang="en-US" sz="2400" dirty="0"/>
              <a:t> model is too “complex” and fits irrelevant characteristics (noise) in the data</a:t>
            </a:r>
          </a:p>
          <a:p>
            <a:pPr lvl="1" eaLnBrk="1" hangingPunct="1"/>
            <a:r>
              <a:rPr lang="en-US" altLang="en-US" sz="2000" dirty="0"/>
              <a:t>Low bias (many degrees of freedom) and high variance</a:t>
            </a:r>
          </a:p>
          <a:p>
            <a:pPr lvl="1" eaLnBrk="1" hangingPunct="1"/>
            <a:r>
              <a:rPr lang="en-US" altLang="en-US" sz="2000" dirty="0"/>
              <a:t>Low training error and high test error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35" y="152400"/>
            <a:ext cx="9657129" cy="6622964"/>
          </a:xfrm>
        </p:spPr>
      </p:pic>
      <p:sp>
        <p:nvSpPr>
          <p:cNvPr id="5" name="TextBox 4"/>
          <p:cNvSpPr txBox="1"/>
          <p:nvPr/>
        </p:nvSpPr>
        <p:spPr>
          <a:xfrm>
            <a:off x="0" y="6550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err="1" smtClean="0"/>
              <a:t>xkcd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47834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 Free Lunch Theorem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828800"/>
            <a:ext cx="53435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39201" y="6581776"/>
            <a:ext cx="1668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04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Bias-Variance Trade-off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524000"/>
            <a:ext cx="4572000" cy="449580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Models with too few parameters are inaccurate because of a large bias (not enough flexibility).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Models with too many parameters are inaccurate because of a large variance (too much sensitivity to the sample).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485900"/>
            <a:ext cx="35718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840164"/>
            <a:ext cx="35718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39201" y="6581776"/>
            <a:ext cx="1668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1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Bias-Variance Trade-off</a:t>
            </a:r>
          </a:p>
        </p:txBody>
      </p:sp>
      <p:sp>
        <p:nvSpPr>
          <p:cNvPr id="65539" name="TextBox 17"/>
          <p:cNvSpPr txBox="1">
            <a:spLocks noChangeArrowheads="1"/>
          </p:cNvSpPr>
          <p:nvPr/>
        </p:nvSpPr>
        <p:spPr bwMode="auto">
          <a:xfrm>
            <a:off x="3124200" y="1600201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E(MSE) = noise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bias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variance</a:t>
            </a:r>
          </a:p>
        </p:txBody>
      </p:sp>
      <p:sp>
        <p:nvSpPr>
          <p:cNvPr id="65540" name="TextBox 4"/>
          <p:cNvSpPr txBox="1">
            <a:spLocks noChangeArrowheads="1"/>
          </p:cNvSpPr>
          <p:nvPr/>
        </p:nvSpPr>
        <p:spPr bwMode="auto">
          <a:xfrm>
            <a:off x="1828800" y="4210051"/>
            <a:ext cx="853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 the following for explanations of bias-variance (also Bishop’s “Neural Networks” book):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http://www.inf.ed.ac.uk/teaching/courses/mlsc/Notes/Lecture4/BiasVariance.pdf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541" name="TextBox 5"/>
          <p:cNvSpPr txBox="1">
            <a:spLocks noChangeArrowheads="1"/>
          </p:cNvSpPr>
          <p:nvPr/>
        </p:nvSpPr>
        <p:spPr bwMode="auto">
          <a:xfrm>
            <a:off x="3505200" y="2590801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Unavoidable error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19600" y="205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3" name="TextBox 8"/>
          <p:cNvSpPr txBox="1">
            <a:spLocks noChangeArrowheads="1"/>
          </p:cNvSpPr>
          <p:nvPr/>
        </p:nvSpPr>
        <p:spPr bwMode="auto">
          <a:xfrm>
            <a:off x="5791200" y="2590801"/>
            <a:ext cx="1828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Error due to incorrect assumptions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6134100" y="2062164"/>
            <a:ext cx="571500" cy="528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TextBox 11"/>
          <p:cNvSpPr txBox="1">
            <a:spLocks noChangeArrowheads="1"/>
          </p:cNvSpPr>
          <p:nvPr/>
        </p:nvSpPr>
        <p:spPr bwMode="auto">
          <a:xfrm>
            <a:off x="7696200" y="2362201"/>
            <a:ext cx="213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Error due to variance of training samples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7543800" y="2057400"/>
            <a:ext cx="571500" cy="528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1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Bias-variance tradeoff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34201" y="5410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0400" y="4343400"/>
            <a:ext cx="124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3340101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352801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24200" y="21336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Underfitting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086601" y="2133600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Overfitting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3620294" y="2780506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7123907" y="3239295"/>
            <a:ext cx="1295400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200400" y="2514600"/>
            <a:ext cx="5334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40386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6573" name="Group 12"/>
          <p:cNvGrpSpPr>
            <a:grpSpLocks/>
          </p:cNvGrpSpPr>
          <p:nvPr/>
        </p:nvGrpSpPr>
        <p:grpSpPr bwMode="auto">
          <a:xfrm>
            <a:off x="2944814" y="2771776"/>
            <a:ext cx="5555063" cy="3798476"/>
            <a:chOff x="1535668" y="2667794"/>
            <a:chExt cx="5554047" cy="380001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657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298515" cy="600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</a:t>
              </a: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Variance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100" noProof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Expressive model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57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542128" cy="600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</a:t>
              </a: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Variance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10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Strong Regularization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580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Error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8" grpId="0" animBg="1"/>
      <p:bldP spid="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Bias-variance tradeoff</a:t>
            </a:r>
          </a:p>
        </p:txBody>
      </p:sp>
      <p:sp>
        <p:nvSpPr>
          <p:cNvPr id="10" name="Freeform 9"/>
          <p:cNvSpPr/>
          <p:nvPr/>
        </p:nvSpPr>
        <p:spPr>
          <a:xfrm>
            <a:off x="3465514" y="3957638"/>
            <a:ext cx="4359275" cy="1827212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478214" y="2379663"/>
            <a:ext cx="4359275" cy="1257300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10200" y="44958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53201" y="3048000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Few training examples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67100" y="19050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592" name="Group 12"/>
          <p:cNvGrpSpPr>
            <a:grpSpLocks/>
          </p:cNvGrpSpPr>
          <p:nvPr/>
        </p:nvGrpSpPr>
        <p:grpSpPr bwMode="auto">
          <a:xfrm>
            <a:off x="3059114" y="2668589"/>
            <a:ext cx="5555057" cy="3798476"/>
            <a:chOff x="1535703" y="2667794"/>
            <a:chExt cx="5554004" cy="3800013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97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Complexity</a:t>
              </a:r>
            </a:p>
          </p:txBody>
        </p:sp>
        <p:sp>
          <p:nvSpPr>
            <p:cNvPr id="6759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298507" cy="600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</a:t>
              </a: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Variance</a:t>
              </a:r>
            </a:p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en-US" altLang="en-US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Expressive </a:t>
              </a:r>
              <a:r>
                <a:rPr lang="en-US" altLang="en-US" sz="110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model</a:t>
              </a:r>
              <a:endParaRPr lang="en-US" altLang="en-US" sz="11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99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542118" cy="600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Bias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</a:t>
              </a: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Variance</a:t>
              </a:r>
            </a:p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en-US" altLang="en-US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Strong </a:t>
              </a:r>
              <a:r>
                <a:rPr lang="en-US" altLang="en-US" sz="110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Regularization</a:t>
              </a:r>
              <a:endParaRPr lang="en-US" altLang="en-US" sz="11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00" name="TextBox 10"/>
            <p:cNvSpPr txBox="1">
              <a:spLocks noChangeArrowheads="1"/>
            </p:cNvSpPr>
            <p:nvPr/>
          </p:nvSpPr>
          <p:spPr bwMode="auto">
            <a:xfrm rot="-5400000">
              <a:off x="1127593" y="4141670"/>
              <a:ext cx="1185483" cy="36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Test Error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467100" y="3810000"/>
            <a:ext cx="47625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87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Effect of Training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3452814" y="3644901"/>
            <a:ext cx="4384675" cy="1349375"/>
          </a:xfrm>
          <a:custGeom>
            <a:avLst/>
            <a:gdLst>
              <a:gd name="connsiteX0" fmla="*/ 0 w 4384110"/>
              <a:gd name="connsiteY0" fmla="*/ 0 h 1349049"/>
              <a:gd name="connsiteX1" fmla="*/ 25052 w 4384110"/>
              <a:gd name="connsiteY1" fmla="*/ 112734 h 1349049"/>
              <a:gd name="connsiteX2" fmla="*/ 75156 w 4384110"/>
              <a:gd name="connsiteY2" fmla="*/ 187890 h 1349049"/>
              <a:gd name="connsiteX3" fmla="*/ 112734 w 4384110"/>
              <a:gd name="connsiteY3" fmla="*/ 212942 h 1349049"/>
              <a:gd name="connsiteX4" fmla="*/ 137787 w 4384110"/>
              <a:gd name="connsiteY4" fmla="*/ 237994 h 1349049"/>
              <a:gd name="connsiteX5" fmla="*/ 212943 w 4384110"/>
              <a:gd name="connsiteY5" fmla="*/ 263047 h 1349049"/>
              <a:gd name="connsiteX6" fmla="*/ 250521 w 4384110"/>
              <a:gd name="connsiteY6" fmla="*/ 275573 h 1349049"/>
              <a:gd name="connsiteX7" fmla="*/ 275573 w 4384110"/>
              <a:gd name="connsiteY7" fmla="*/ 313151 h 1349049"/>
              <a:gd name="connsiteX8" fmla="*/ 313151 w 4384110"/>
              <a:gd name="connsiteY8" fmla="*/ 325677 h 1349049"/>
              <a:gd name="connsiteX9" fmla="*/ 350729 w 4384110"/>
              <a:gd name="connsiteY9" fmla="*/ 350729 h 1349049"/>
              <a:gd name="connsiteX10" fmla="*/ 425885 w 4384110"/>
              <a:gd name="connsiteY10" fmla="*/ 375781 h 1349049"/>
              <a:gd name="connsiteX11" fmla="*/ 463463 w 4384110"/>
              <a:gd name="connsiteY11" fmla="*/ 388307 h 1349049"/>
              <a:gd name="connsiteX12" fmla="*/ 513567 w 4384110"/>
              <a:gd name="connsiteY12" fmla="*/ 400833 h 1349049"/>
              <a:gd name="connsiteX13" fmla="*/ 563671 w 4384110"/>
              <a:gd name="connsiteY13" fmla="*/ 425885 h 1349049"/>
              <a:gd name="connsiteX14" fmla="*/ 651354 w 4384110"/>
              <a:gd name="connsiteY14" fmla="*/ 450937 h 1349049"/>
              <a:gd name="connsiteX15" fmla="*/ 688932 w 4384110"/>
              <a:gd name="connsiteY15" fmla="*/ 475989 h 1349049"/>
              <a:gd name="connsiteX16" fmla="*/ 776614 w 4384110"/>
              <a:gd name="connsiteY16" fmla="*/ 501041 h 1349049"/>
              <a:gd name="connsiteX17" fmla="*/ 814192 w 4384110"/>
              <a:gd name="connsiteY17" fmla="*/ 526093 h 1349049"/>
              <a:gd name="connsiteX18" fmla="*/ 939452 w 4384110"/>
              <a:gd name="connsiteY18" fmla="*/ 563671 h 1349049"/>
              <a:gd name="connsiteX19" fmla="*/ 977030 w 4384110"/>
              <a:gd name="connsiteY19" fmla="*/ 588723 h 1349049"/>
              <a:gd name="connsiteX20" fmla="*/ 1064713 w 4384110"/>
              <a:gd name="connsiteY20" fmla="*/ 613775 h 1349049"/>
              <a:gd name="connsiteX21" fmla="*/ 1139869 w 4384110"/>
              <a:gd name="connsiteY21" fmla="*/ 638827 h 1349049"/>
              <a:gd name="connsiteX22" fmla="*/ 1177447 w 4384110"/>
              <a:gd name="connsiteY22" fmla="*/ 651353 h 1349049"/>
              <a:gd name="connsiteX23" fmla="*/ 1215025 w 4384110"/>
              <a:gd name="connsiteY23" fmla="*/ 676405 h 1349049"/>
              <a:gd name="connsiteX24" fmla="*/ 1277655 w 4384110"/>
              <a:gd name="connsiteY24" fmla="*/ 688931 h 1349049"/>
              <a:gd name="connsiteX25" fmla="*/ 1315233 w 4384110"/>
              <a:gd name="connsiteY25" fmla="*/ 713984 h 1349049"/>
              <a:gd name="connsiteX26" fmla="*/ 1402915 w 4384110"/>
              <a:gd name="connsiteY26" fmla="*/ 739036 h 1349049"/>
              <a:gd name="connsiteX27" fmla="*/ 1478071 w 4384110"/>
              <a:gd name="connsiteY27" fmla="*/ 789140 h 1349049"/>
              <a:gd name="connsiteX28" fmla="*/ 1515650 w 4384110"/>
              <a:gd name="connsiteY28" fmla="*/ 814192 h 1349049"/>
              <a:gd name="connsiteX29" fmla="*/ 1665962 w 4384110"/>
              <a:gd name="connsiteY29" fmla="*/ 864296 h 1349049"/>
              <a:gd name="connsiteX30" fmla="*/ 1703540 w 4384110"/>
              <a:gd name="connsiteY30" fmla="*/ 876822 h 1349049"/>
              <a:gd name="connsiteX31" fmla="*/ 1741118 w 4384110"/>
              <a:gd name="connsiteY31" fmla="*/ 889348 h 1349049"/>
              <a:gd name="connsiteX32" fmla="*/ 1853852 w 4384110"/>
              <a:gd name="connsiteY32" fmla="*/ 951978 h 1349049"/>
              <a:gd name="connsiteX33" fmla="*/ 1891430 w 4384110"/>
              <a:gd name="connsiteY33" fmla="*/ 977030 h 1349049"/>
              <a:gd name="connsiteX34" fmla="*/ 1929008 w 4384110"/>
              <a:gd name="connsiteY34" fmla="*/ 1014608 h 1349049"/>
              <a:gd name="connsiteX35" fmla="*/ 2004165 w 4384110"/>
              <a:gd name="connsiteY35" fmla="*/ 1039660 h 1349049"/>
              <a:gd name="connsiteX36" fmla="*/ 2041743 w 4384110"/>
              <a:gd name="connsiteY36" fmla="*/ 1052186 h 1349049"/>
              <a:gd name="connsiteX37" fmla="*/ 2718148 w 4384110"/>
              <a:gd name="connsiteY37" fmla="*/ 1077238 h 1349049"/>
              <a:gd name="connsiteX38" fmla="*/ 2956143 w 4384110"/>
              <a:gd name="connsiteY38" fmla="*/ 1102290 h 1349049"/>
              <a:gd name="connsiteX39" fmla="*/ 3018773 w 4384110"/>
              <a:gd name="connsiteY39" fmla="*/ 1114816 h 1349049"/>
              <a:gd name="connsiteX40" fmla="*/ 3081403 w 4384110"/>
              <a:gd name="connsiteY40" fmla="*/ 1152394 h 1349049"/>
              <a:gd name="connsiteX41" fmla="*/ 3331924 w 4384110"/>
              <a:gd name="connsiteY41" fmla="*/ 1189973 h 1349049"/>
              <a:gd name="connsiteX42" fmla="*/ 3457184 w 4384110"/>
              <a:gd name="connsiteY42" fmla="*/ 1215025 h 1349049"/>
              <a:gd name="connsiteX43" fmla="*/ 3507288 w 4384110"/>
              <a:gd name="connsiteY43" fmla="*/ 1227551 h 1349049"/>
              <a:gd name="connsiteX44" fmla="*/ 3620022 w 4384110"/>
              <a:gd name="connsiteY44" fmla="*/ 1240077 h 1349049"/>
              <a:gd name="connsiteX45" fmla="*/ 3657600 w 4384110"/>
              <a:gd name="connsiteY45" fmla="*/ 1252603 h 1349049"/>
              <a:gd name="connsiteX46" fmla="*/ 4296428 w 4384110"/>
              <a:gd name="connsiteY46" fmla="*/ 1277655 h 1349049"/>
              <a:gd name="connsiteX47" fmla="*/ 4384110 w 4384110"/>
              <a:gd name="connsiteY47" fmla="*/ 1315233 h 134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384110" h="1349049">
                <a:moveTo>
                  <a:pt x="0" y="0"/>
                </a:moveTo>
                <a:cubicBezTo>
                  <a:pt x="3399" y="20392"/>
                  <a:pt x="10368" y="86303"/>
                  <a:pt x="25052" y="112734"/>
                </a:cubicBezTo>
                <a:cubicBezTo>
                  <a:pt x="39674" y="139054"/>
                  <a:pt x="50104" y="171189"/>
                  <a:pt x="75156" y="187890"/>
                </a:cubicBezTo>
                <a:cubicBezTo>
                  <a:pt x="87682" y="196241"/>
                  <a:pt x="100978" y="203538"/>
                  <a:pt x="112734" y="212942"/>
                </a:cubicBezTo>
                <a:cubicBezTo>
                  <a:pt x="121956" y="220319"/>
                  <a:pt x="127224" y="232712"/>
                  <a:pt x="137787" y="237994"/>
                </a:cubicBezTo>
                <a:cubicBezTo>
                  <a:pt x="161406" y="249804"/>
                  <a:pt x="187891" y="254696"/>
                  <a:pt x="212943" y="263047"/>
                </a:cubicBezTo>
                <a:lnTo>
                  <a:pt x="250521" y="275573"/>
                </a:lnTo>
                <a:cubicBezTo>
                  <a:pt x="258872" y="288099"/>
                  <a:pt x="263818" y="303747"/>
                  <a:pt x="275573" y="313151"/>
                </a:cubicBezTo>
                <a:cubicBezTo>
                  <a:pt x="285883" y="321399"/>
                  <a:pt x="301341" y="319772"/>
                  <a:pt x="313151" y="325677"/>
                </a:cubicBezTo>
                <a:cubicBezTo>
                  <a:pt x="326616" y="332410"/>
                  <a:pt x="336972" y="344615"/>
                  <a:pt x="350729" y="350729"/>
                </a:cubicBezTo>
                <a:cubicBezTo>
                  <a:pt x="374860" y="361454"/>
                  <a:pt x="400833" y="367430"/>
                  <a:pt x="425885" y="375781"/>
                </a:cubicBezTo>
                <a:cubicBezTo>
                  <a:pt x="438411" y="379956"/>
                  <a:pt x="450654" y="385105"/>
                  <a:pt x="463463" y="388307"/>
                </a:cubicBezTo>
                <a:cubicBezTo>
                  <a:pt x="480164" y="392482"/>
                  <a:pt x="497448" y="394788"/>
                  <a:pt x="513567" y="400833"/>
                </a:cubicBezTo>
                <a:cubicBezTo>
                  <a:pt x="531051" y="407389"/>
                  <a:pt x="546508" y="418530"/>
                  <a:pt x="563671" y="425885"/>
                </a:cubicBezTo>
                <a:cubicBezTo>
                  <a:pt x="588827" y="436666"/>
                  <a:pt x="625931" y="444581"/>
                  <a:pt x="651354" y="450937"/>
                </a:cubicBezTo>
                <a:cubicBezTo>
                  <a:pt x="663880" y="459288"/>
                  <a:pt x="675467" y="469256"/>
                  <a:pt x="688932" y="475989"/>
                </a:cubicBezTo>
                <a:cubicBezTo>
                  <a:pt x="706902" y="484974"/>
                  <a:pt x="760561" y="497028"/>
                  <a:pt x="776614" y="501041"/>
                </a:cubicBezTo>
                <a:cubicBezTo>
                  <a:pt x="789140" y="509392"/>
                  <a:pt x="800355" y="520163"/>
                  <a:pt x="814192" y="526093"/>
                </a:cubicBezTo>
                <a:cubicBezTo>
                  <a:pt x="863207" y="547099"/>
                  <a:pt x="888932" y="529991"/>
                  <a:pt x="939452" y="563671"/>
                </a:cubicBezTo>
                <a:cubicBezTo>
                  <a:pt x="951978" y="572022"/>
                  <a:pt x="963565" y="581990"/>
                  <a:pt x="977030" y="588723"/>
                </a:cubicBezTo>
                <a:cubicBezTo>
                  <a:pt x="998079" y="599248"/>
                  <a:pt x="1044645" y="607755"/>
                  <a:pt x="1064713" y="613775"/>
                </a:cubicBezTo>
                <a:cubicBezTo>
                  <a:pt x="1090006" y="621363"/>
                  <a:pt x="1114817" y="630476"/>
                  <a:pt x="1139869" y="638827"/>
                </a:cubicBezTo>
                <a:cubicBezTo>
                  <a:pt x="1152395" y="643002"/>
                  <a:pt x="1166461" y="644029"/>
                  <a:pt x="1177447" y="651353"/>
                </a:cubicBezTo>
                <a:cubicBezTo>
                  <a:pt x="1189973" y="659704"/>
                  <a:pt x="1200929" y="671119"/>
                  <a:pt x="1215025" y="676405"/>
                </a:cubicBezTo>
                <a:cubicBezTo>
                  <a:pt x="1234960" y="683880"/>
                  <a:pt x="1256778" y="684756"/>
                  <a:pt x="1277655" y="688931"/>
                </a:cubicBezTo>
                <a:cubicBezTo>
                  <a:pt x="1290181" y="697282"/>
                  <a:pt x="1301396" y="708054"/>
                  <a:pt x="1315233" y="713984"/>
                </a:cubicBezTo>
                <a:cubicBezTo>
                  <a:pt x="1343613" y="726147"/>
                  <a:pt x="1375491" y="723800"/>
                  <a:pt x="1402915" y="739036"/>
                </a:cubicBezTo>
                <a:cubicBezTo>
                  <a:pt x="1429235" y="753658"/>
                  <a:pt x="1453019" y="772439"/>
                  <a:pt x="1478071" y="789140"/>
                </a:cubicBezTo>
                <a:cubicBezTo>
                  <a:pt x="1490597" y="797491"/>
                  <a:pt x="1501368" y="809431"/>
                  <a:pt x="1515650" y="814192"/>
                </a:cubicBezTo>
                <a:lnTo>
                  <a:pt x="1665962" y="864296"/>
                </a:lnTo>
                <a:lnTo>
                  <a:pt x="1703540" y="876822"/>
                </a:lnTo>
                <a:cubicBezTo>
                  <a:pt x="1716066" y="880997"/>
                  <a:pt x="1730132" y="882024"/>
                  <a:pt x="1741118" y="889348"/>
                </a:cubicBezTo>
                <a:cubicBezTo>
                  <a:pt x="1825817" y="945814"/>
                  <a:pt x="1720920" y="878127"/>
                  <a:pt x="1853852" y="951978"/>
                </a:cubicBezTo>
                <a:cubicBezTo>
                  <a:pt x="1867012" y="959289"/>
                  <a:pt x="1879865" y="967392"/>
                  <a:pt x="1891430" y="977030"/>
                </a:cubicBezTo>
                <a:cubicBezTo>
                  <a:pt x="1905039" y="988371"/>
                  <a:pt x="1913523" y="1006005"/>
                  <a:pt x="1929008" y="1014608"/>
                </a:cubicBezTo>
                <a:cubicBezTo>
                  <a:pt x="1952092" y="1027433"/>
                  <a:pt x="1979113" y="1031309"/>
                  <a:pt x="2004165" y="1039660"/>
                </a:cubicBezTo>
                <a:cubicBezTo>
                  <a:pt x="2016691" y="1043835"/>
                  <a:pt x="2028545" y="1051809"/>
                  <a:pt x="2041743" y="1052186"/>
                </a:cubicBezTo>
                <a:cubicBezTo>
                  <a:pt x="2559563" y="1066981"/>
                  <a:pt x="2334159" y="1057028"/>
                  <a:pt x="2718148" y="1077238"/>
                </a:cubicBezTo>
                <a:cubicBezTo>
                  <a:pt x="2825020" y="1112862"/>
                  <a:pt x="2713179" y="1079151"/>
                  <a:pt x="2956143" y="1102290"/>
                </a:cubicBezTo>
                <a:cubicBezTo>
                  <a:pt x="2977337" y="1104308"/>
                  <a:pt x="2997896" y="1110641"/>
                  <a:pt x="3018773" y="1114816"/>
                </a:cubicBezTo>
                <a:cubicBezTo>
                  <a:pt x="3039650" y="1127342"/>
                  <a:pt x="3059239" y="1142319"/>
                  <a:pt x="3081403" y="1152394"/>
                </a:cubicBezTo>
                <a:cubicBezTo>
                  <a:pt x="3170790" y="1193025"/>
                  <a:pt x="3222018" y="1182123"/>
                  <a:pt x="3331924" y="1189973"/>
                </a:cubicBezTo>
                <a:cubicBezTo>
                  <a:pt x="3373677" y="1198324"/>
                  <a:pt x="3415875" y="1204698"/>
                  <a:pt x="3457184" y="1215025"/>
                </a:cubicBezTo>
                <a:cubicBezTo>
                  <a:pt x="3473885" y="1219200"/>
                  <a:pt x="3490273" y="1224933"/>
                  <a:pt x="3507288" y="1227551"/>
                </a:cubicBezTo>
                <a:cubicBezTo>
                  <a:pt x="3544658" y="1233300"/>
                  <a:pt x="3582444" y="1235902"/>
                  <a:pt x="3620022" y="1240077"/>
                </a:cubicBezTo>
                <a:cubicBezTo>
                  <a:pt x="3632548" y="1244252"/>
                  <a:pt x="3644417" y="1251871"/>
                  <a:pt x="3657600" y="1252603"/>
                </a:cubicBezTo>
                <a:cubicBezTo>
                  <a:pt x="3870378" y="1264424"/>
                  <a:pt x="4296428" y="1277655"/>
                  <a:pt x="4296428" y="1277655"/>
                </a:cubicBezTo>
                <a:cubicBezTo>
                  <a:pt x="4376497" y="1331034"/>
                  <a:pt x="4350294" y="1349049"/>
                  <a:pt x="4384110" y="1315233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440114" y="5308600"/>
            <a:ext cx="4371975" cy="541338"/>
          </a:xfrm>
          <a:custGeom>
            <a:avLst/>
            <a:gdLst>
              <a:gd name="connsiteX0" fmla="*/ 0 w 4371584"/>
              <a:gd name="connsiteY0" fmla="*/ 541208 h 541208"/>
              <a:gd name="connsiteX1" fmla="*/ 450937 w 4371584"/>
              <a:gd name="connsiteY1" fmla="*/ 528682 h 541208"/>
              <a:gd name="connsiteX2" fmla="*/ 563671 w 4371584"/>
              <a:gd name="connsiteY2" fmla="*/ 491104 h 541208"/>
              <a:gd name="connsiteX3" fmla="*/ 626302 w 4371584"/>
              <a:gd name="connsiteY3" fmla="*/ 478578 h 541208"/>
              <a:gd name="connsiteX4" fmla="*/ 776614 w 4371584"/>
              <a:gd name="connsiteY4" fmla="*/ 453526 h 541208"/>
              <a:gd name="connsiteX5" fmla="*/ 851770 w 4371584"/>
              <a:gd name="connsiteY5" fmla="*/ 415948 h 541208"/>
              <a:gd name="connsiteX6" fmla="*/ 889348 w 4371584"/>
              <a:gd name="connsiteY6" fmla="*/ 403421 h 541208"/>
              <a:gd name="connsiteX7" fmla="*/ 914400 w 4371584"/>
              <a:gd name="connsiteY7" fmla="*/ 365843 h 541208"/>
              <a:gd name="connsiteX8" fmla="*/ 951978 w 4371584"/>
              <a:gd name="connsiteY8" fmla="*/ 353317 h 541208"/>
              <a:gd name="connsiteX9" fmla="*/ 1052186 w 4371584"/>
              <a:gd name="connsiteY9" fmla="*/ 328265 h 541208"/>
              <a:gd name="connsiteX10" fmla="*/ 1177447 w 4371584"/>
              <a:gd name="connsiteY10" fmla="*/ 303213 h 541208"/>
              <a:gd name="connsiteX11" fmla="*/ 1778696 w 4371584"/>
              <a:gd name="connsiteY11" fmla="*/ 278161 h 541208"/>
              <a:gd name="connsiteX12" fmla="*/ 2167003 w 4371584"/>
              <a:gd name="connsiteY12" fmla="*/ 253109 h 541208"/>
              <a:gd name="connsiteX13" fmla="*/ 2217107 w 4371584"/>
              <a:gd name="connsiteY13" fmla="*/ 240583 h 541208"/>
              <a:gd name="connsiteX14" fmla="*/ 2342367 w 4371584"/>
              <a:gd name="connsiteY14" fmla="*/ 215531 h 541208"/>
              <a:gd name="connsiteX15" fmla="*/ 2392471 w 4371584"/>
              <a:gd name="connsiteY15" fmla="*/ 203005 h 541208"/>
              <a:gd name="connsiteX16" fmla="*/ 2592888 w 4371584"/>
              <a:gd name="connsiteY16" fmla="*/ 190479 h 541208"/>
              <a:gd name="connsiteX17" fmla="*/ 2680570 w 4371584"/>
              <a:gd name="connsiteY17" fmla="*/ 165427 h 541208"/>
              <a:gd name="connsiteX18" fmla="*/ 2743200 w 4371584"/>
              <a:gd name="connsiteY18" fmla="*/ 152901 h 541208"/>
              <a:gd name="connsiteX19" fmla="*/ 2793304 w 4371584"/>
              <a:gd name="connsiteY19" fmla="*/ 140375 h 541208"/>
              <a:gd name="connsiteX20" fmla="*/ 3068877 w 4371584"/>
              <a:gd name="connsiteY20" fmla="*/ 127849 h 541208"/>
              <a:gd name="connsiteX21" fmla="*/ 3519814 w 4371584"/>
              <a:gd name="connsiteY21" fmla="*/ 102797 h 541208"/>
              <a:gd name="connsiteX22" fmla="*/ 3807913 w 4371584"/>
              <a:gd name="connsiteY22" fmla="*/ 90271 h 541208"/>
              <a:gd name="connsiteX23" fmla="*/ 3945699 w 4371584"/>
              <a:gd name="connsiteY23" fmla="*/ 52693 h 541208"/>
              <a:gd name="connsiteX24" fmla="*/ 3983277 w 4371584"/>
              <a:gd name="connsiteY24" fmla="*/ 40167 h 541208"/>
              <a:gd name="connsiteX25" fmla="*/ 4221271 w 4371584"/>
              <a:gd name="connsiteY25" fmla="*/ 27641 h 541208"/>
              <a:gd name="connsiteX26" fmla="*/ 4271376 w 4371584"/>
              <a:gd name="connsiteY26" fmla="*/ 15115 h 541208"/>
              <a:gd name="connsiteX27" fmla="*/ 4308954 w 4371584"/>
              <a:gd name="connsiteY27" fmla="*/ 2589 h 541208"/>
              <a:gd name="connsiteX28" fmla="*/ 4371584 w 4371584"/>
              <a:gd name="connsiteY28" fmla="*/ 2589 h 54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71584" h="541208">
                <a:moveTo>
                  <a:pt x="0" y="541208"/>
                </a:moveTo>
                <a:cubicBezTo>
                  <a:pt x="150312" y="537033"/>
                  <a:pt x="300949" y="539395"/>
                  <a:pt x="450937" y="528682"/>
                </a:cubicBezTo>
                <a:cubicBezTo>
                  <a:pt x="489909" y="525898"/>
                  <a:pt x="525396" y="498759"/>
                  <a:pt x="563671" y="491104"/>
                </a:cubicBezTo>
                <a:cubicBezTo>
                  <a:pt x="584548" y="486929"/>
                  <a:pt x="605301" y="482078"/>
                  <a:pt x="626302" y="478578"/>
                </a:cubicBezTo>
                <a:cubicBezTo>
                  <a:pt x="689933" y="467973"/>
                  <a:pt x="717575" y="468286"/>
                  <a:pt x="776614" y="453526"/>
                </a:cubicBezTo>
                <a:cubicBezTo>
                  <a:pt x="839580" y="437784"/>
                  <a:pt x="790543" y="446562"/>
                  <a:pt x="851770" y="415948"/>
                </a:cubicBezTo>
                <a:cubicBezTo>
                  <a:pt x="863580" y="410043"/>
                  <a:pt x="876822" y="407597"/>
                  <a:pt x="889348" y="403421"/>
                </a:cubicBezTo>
                <a:cubicBezTo>
                  <a:pt x="897699" y="390895"/>
                  <a:pt x="902645" y="375247"/>
                  <a:pt x="914400" y="365843"/>
                </a:cubicBezTo>
                <a:cubicBezTo>
                  <a:pt x="924710" y="357595"/>
                  <a:pt x="939240" y="356791"/>
                  <a:pt x="951978" y="353317"/>
                </a:cubicBezTo>
                <a:cubicBezTo>
                  <a:pt x="985195" y="344258"/>
                  <a:pt x="1018424" y="335017"/>
                  <a:pt x="1052186" y="328265"/>
                </a:cubicBezTo>
                <a:lnTo>
                  <a:pt x="1177447" y="303213"/>
                </a:lnTo>
                <a:cubicBezTo>
                  <a:pt x="1416179" y="255467"/>
                  <a:pt x="1218781" y="291182"/>
                  <a:pt x="1778696" y="278161"/>
                </a:cubicBezTo>
                <a:cubicBezTo>
                  <a:pt x="1931317" y="227287"/>
                  <a:pt x="1767086" y="278104"/>
                  <a:pt x="2167003" y="253109"/>
                </a:cubicBezTo>
                <a:cubicBezTo>
                  <a:pt x="2184185" y="252035"/>
                  <a:pt x="2200274" y="244190"/>
                  <a:pt x="2217107" y="240583"/>
                </a:cubicBezTo>
                <a:cubicBezTo>
                  <a:pt x="2258742" y="231661"/>
                  <a:pt x="2301058" y="225858"/>
                  <a:pt x="2342367" y="215531"/>
                </a:cubicBezTo>
                <a:cubicBezTo>
                  <a:pt x="2359068" y="211356"/>
                  <a:pt x="2375341" y="204718"/>
                  <a:pt x="2392471" y="203005"/>
                </a:cubicBezTo>
                <a:cubicBezTo>
                  <a:pt x="2459075" y="196345"/>
                  <a:pt x="2526082" y="194654"/>
                  <a:pt x="2592888" y="190479"/>
                </a:cubicBezTo>
                <a:cubicBezTo>
                  <a:pt x="2634735" y="176530"/>
                  <a:pt x="2633385" y="175913"/>
                  <a:pt x="2680570" y="165427"/>
                </a:cubicBezTo>
                <a:cubicBezTo>
                  <a:pt x="2701353" y="160809"/>
                  <a:pt x="2722417" y="157519"/>
                  <a:pt x="2743200" y="152901"/>
                </a:cubicBezTo>
                <a:cubicBezTo>
                  <a:pt x="2760005" y="149166"/>
                  <a:pt x="2776139" y="141695"/>
                  <a:pt x="2793304" y="140375"/>
                </a:cubicBezTo>
                <a:cubicBezTo>
                  <a:pt x="2884986" y="133323"/>
                  <a:pt x="2977019" y="132024"/>
                  <a:pt x="3068877" y="127849"/>
                </a:cubicBezTo>
                <a:cubicBezTo>
                  <a:pt x="3237973" y="71484"/>
                  <a:pt x="3085502" y="118308"/>
                  <a:pt x="3519814" y="102797"/>
                </a:cubicBezTo>
                <a:lnTo>
                  <a:pt x="3807913" y="90271"/>
                </a:lnTo>
                <a:cubicBezTo>
                  <a:pt x="3896437" y="72566"/>
                  <a:pt x="3850345" y="84478"/>
                  <a:pt x="3945699" y="52693"/>
                </a:cubicBezTo>
                <a:cubicBezTo>
                  <a:pt x="3958225" y="48518"/>
                  <a:pt x="3970092" y="40861"/>
                  <a:pt x="3983277" y="40167"/>
                </a:cubicBezTo>
                <a:lnTo>
                  <a:pt x="4221271" y="27641"/>
                </a:lnTo>
                <a:cubicBezTo>
                  <a:pt x="4237973" y="23466"/>
                  <a:pt x="4254823" y="19844"/>
                  <a:pt x="4271376" y="15115"/>
                </a:cubicBezTo>
                <a:cubicBezTo>
                  <a:pt x="4284072" y="11488"/>
                  <a:pt x="4295852" y="4227"/>
                  <a:pt x="4308954" y="2589"/>
                </a:cubicBezTo>
                <a:cubicBezTo>
                  <a:pt x="4329669" y="0"/>
                  <a:pt x="4350707" y="2589"/>
                  <a:pt x="4371584" y="2589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81801" y="4354514"/>
            <a:ext cx="989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629401" y="5497514"/>
            <a:ext cx="108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3544094" y="4990306"/>
            <a:ext cx="1295400" cy="1588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267200" y="4800600"/>
            <a:ext cx="224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Generalization Error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41700" y="5257800"/>
            <a:ext cx="62357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43288" y="3009900"/>
            <a:ext cx="62357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8619" name="Group 3"/>
          <p:cNvGrpSpPr>
            <a:grpSpLocks/>
          </p:cNvGrpSpPr>
          <p:nvPr/>
        </p:nvGrpSpPr>
        <p:grpSpPr bwMode="auto">
          <a:xfrm>
            <a:off x="3059114" y="2668588"/>
            <a:ext cx="4789487" cy="3568700"/>
            <a:chOff x="1535668" y="2667794"/>
            <a:chExt cx="4788932" cy="356893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905512" y="5866819"/>
              <a:ext cx="441908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623" name="TextBox 6"/>
            <p:cNvSpPr txBox="1">
              <a:spLocks noChangeArrowheads="1"/>
            </p:cNvSpPr>
            <p:nvPr/>
          </p:nvSpPr>
          <p:spPr bwMode="auto">
            <a:xfrm>
              <a:off x="2743200" y="5867400"/>
              <a:ext cx="32240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Number of Training Examples</a:t>
              </a:r>
            </a:p>
          </p:txBody>
        </p:sp>
        <p:sp>
          <p:nvSpPr>
            <p:cNvPr id="68624" name="TextBox 9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Error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413" y="4267307"/>
              <a:ext cx="3200613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620" name="Rectangle 19"/>
          <p:cNvSpPr>
            <a:spLocks noChangeArrowheads="1"/>
          </p:cNvSpPr>
          <p:nvPr/>
        </p:nvSpPr>
        <p:spPr bwMode="auto">
          <a:xfrm>
            <a:off x="4572001" y="1981200"/>
            <a:ext cx="250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Fixed prediction model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46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15" grpId="0" animBg="1"/>
      <p:bldP spid="1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perfect classification algorithm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Objective function: encodes the right loss for the problem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Parameterization: makes assumptions that fit the problem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Regularization: right level of regularization for amount of training data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Training algorithm: can find parameters that maximize objective on training set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Inference algorithm: can solve for objective function in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46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Remember…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5638800" cy="5135563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No classifier is inherently better than any other: you need to make assumptions to generalize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Three kinds of error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Inherent: unavoidable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Bias: due to </a:t>
            </a:r>
            <a:r>
              <a:rPr lang="en-US" dirty="0" smtClean="0"/>
              <a:t>over-simplifications / regularization</a:t>
            </a:r>
            <a:endParaRPr lang="en-US" dirty="0"/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Variance: due to inability to perfectly estimate parameters from limited data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85800"/>
            <a:ext cx="32004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45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How to reduce variance?</a:t>
            </a:r>
          </a:p>
          <a:p>
            <a:pPr lvl="1"/>
            <a:r>
              <a:rPr lang="en-US" altLang="en-US" dirty="0"/>
              <a:t>Choose a simpler classifier</a:t>
            </a:r>
          </a:p>
          <a:p>
            <a:pPr lvl="1"/>
            <a:r>
              <a:rPr lang="en-US" altLang="en-US" dirty="0"/>
              <a:t>Regularize the parameters</a:t>
            </a:r>
          </a:p>
          <a:p>
            <a:pPr lvl="1"/>
            <a:r>
              <a:rPr lang="en-US" altLang="en-US" dirty="0"/>
              <a:t>Get more training data</a:t>
            </a:r>
          </a:p>
          <a:p>
            <a:r>
              <a:rPr lang="en-US" altLang="en-US" dirty="0"/>
              <a:t>How to reduce bias?</a:t>
            </a:r>
          </a:p>
          <a:p>
            <a:pPr lvl="1"/>
            <a:r>
              <a:rPr lang="en-US" altLang="en-US" dirty="0"/>
              <a:t>Choose a more complex, more expressive classifier</a:t>
            </a:r>
          </a:p>
          <a:p>
            <a:pPr lvl="1"/>
            <a:r>
              <a:rPr lang="en-US" altLang="en-US" dirty="0"/>
              <a:t>Remove regularization</a:t>
            </a:r>
          </a:p>
          <a:p>
            <a:pPr lvl="1"/>
            <a:r>
              <a:rPr lang="en-US" altLang="en-US" dirty="0"/>
              <a:t>(These might not be safe to do unless you get more training data)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9538" y="6581776"/>
            <a:ext cx="1668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to remember about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No free lunch: machine learning algorithms are tools, not dogmas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Try simple classifiers first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Better to have smart features and simple classifiers than simple features and smart classifiers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Use increasingly powerful classifiers with more training data (bias-variance tradeoff)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839201" y="6581776"/>
            <a:ext cx="1668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hays\Desktop\143 Computer Vision\slides\08\800px-Map_of_USA_with_state_names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990601"/>
            <a:ext cx="714375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56467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562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 important design decisions:</a:t>
            </a:r>
          </a:p>
          <a:p>
            <a:pPr marL="457200" lvl="1" indent="0">
              <a:buNone/>
            </a:pPr>
            <a:r>
              <a:rPr lang="en-US" dirty="0"/>
              <a:t>1) What data do I use?</a:t>
            </a:r>
          </a:p>
          <a:p>
            <a:pPr marL="457200" lvl="1" indent="0">
              <a:buNone/>
            </a:pPr>
            <a:r>
              <a:rPr lang="en-US" dirty="0"/>
              <a:t>2) How do I represent my data (what feature)?</a:t>
            </a:r>
          </a:p>
          <a:p>
            <a:pPr marL="457200" lvl="1" indent="0">
              <a:buNone/>
            </a:pPr>
            <a:r>
              <a:rPr lang="en-US" dirty="0"/>
              <a:t>3) What classifier / </a:t>
            </a:r>
            <a:r>
              <a:rPr lang="en-US" dirty="0" err="1"/>
              <a:t>regressor</a:t>
            </a:r>
            <a:r>
              <a:rPr lang="en-US" dirty="0"/>
              <a:t> / machine learning tool do I use?</a:t>
            </a:r>
          </a:p>
          <a:p>
            <a:r>
              <a:rPr lang="en-US" dirty="0"/>
              <a:t>These are in decreasing order of importance</a:t>
            </a:r>
          </a:p>
          <a:p>
            <a:r>
              <a:rPr lang="en-US" dirty="0"/>
              <a:t>Deep learning addresses 2 and 3 simultaneously (and blurs the boundary between them). </a:t>
            </a:r>
          </a:p>
          <a:p>
            <a:r>
              <a:rPr lang="en-US" dirty="0"/>
              <a:t>You can take the representation from deep learning and use it with any classifier.</a:t>
            </a:r>
          </a:p>
        </p:txBody>
      </p:sp>
    </p:spTree>
    <p:extLst>
      <p:ext uri="{BB962C8B-B14F-4D97-AF65-F5344CB8AC3E}">
        <p14:creationId xmlns:p14="http://schemas.microsoft.com/office/powerpoint/2010/main" val="326439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6324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833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52401"/>
            <a:ext cx="8229600" cy="5135563"/>
          </a:xfrm>
        </p:spPr>
        <p:txBody>
          <a:bodyPr/>
          <a:lstStyle/>
          <a:p>
            <a:r>
              <a:rPr lang="en-US" dirty="0"/>
              <a:t>Andrew Ng’s ranking of machine learning impact	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Supervised Learning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Transfer Learning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Unsupervised </a:t>
            </a:r>
            <a:r>
              <a:rPr lang="en-US" dirty="0" smtClean="0"/>
              <a:t>Learning (I prefer </a:t>
            </a:r>
            <a:r>
              <a:rPr lang="en-US" dirty="0"/>
              <a:t>“self-supervised” learning)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Reinforcement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749040"/>
            <a:ext cx="5182132" cy="2901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4864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James thinks 2 and 3 might have switched ranks.</a:t>
            </a:r>
          </a:p>
        </p:txBody>
      </p:sp>
    </p:spTree>
    <p:extLst>
      <p:ext uri="{BB962C8B-B14F-4D97-AF65-F5344CB8AC3E}">
        <p14:creationId xmlns:p14="http://schemas.microsoft.com/office/powerpoint/2010/main" val="22704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 in recent computer vision papers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10972800" cy="5135563"/>
          </a:xfrm>
        </p:spPr>
        <p:txBody>
          <a:bodyPr/>
          <a:lstStyle/>
          <a:p>
            <a:r>
              <a:rPr lang="en-US" dirty="0" smtClean="0"/>
              <a:t>“PCA”					  3,610</a:t>
            </a:r>
          </a:p>
          <a:p>
            <a:r>
              <a:rPr lang="en-US" dirty="0" smtClean="0"/>
              <a:t>“K-means”				  2,950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ResNet</a:t>
            </a:r>
            <a:r>
              <a:rPr lang="en-US" dirty="0" smtClean="0"/>
              <a:t>”				14,900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ViT</a:t>
            </a:r>
            <a:r>
              <a:rPr lang="en-US" dirty="0" smtClean="0"/>
              <a:t>”					  5,540</a:t>
            </a:r>
          </a:p>
          <a:p>
            <a:r>
              <a:rPr lang="en-US" dirty="0" smtClean="0"/>
              <a:t>“Reinforcement learning”		  3,320</a:t>
            </a:r>
          </a:p>
          <a:p>
            <a:r>
              <a:rPr lang="en-US" dirty="0" smtClean="0"/>
              <a:t>“Self-supervised”			11,300</a:t>
            </a:r>
          </a:p>
          <a:p>
            <a:r>
              <a:rPr lang="en-US" dirty="0" smtClean="0"/>
              <a:t>“Unsupervised” 			18,400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66900" y="571500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site:https</a:t>
            </a:r>
            <a:r>
              <a:rPr lang="en-US" dirty="0"/>
              <a:t>://openaccess.thecvf.com </a:t>
            </a:r>
            <a:r>
              <a:rPr lang="en-US" dirty="0" smtClean="0"/>
              <a:t>“search term” seems to search ICCV, CVPR, and WACV papers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87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Machine Learning References</a:t>
            </a:r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z="2800"/>
          </a:p>
          <a:p>
            <a:r>
              <a:rPr lang="en-US" altLang="en-US" sz="2800"/>
              <a:t>General</a:t>
            </a:r>
          </a:p>
          <a:p>
            <a:pPr lvl="1"/>
            <a:r>
              <a:rPr lang="en-US" altLang="en-US" sz="2400"/>
              <a:t>Tom Mitchell, </a:t>
            </a:r>
            <a:r>
              <a:rPr lang="en-US" altLang="en-US" sz="2400" i="1"/>
              <a:t>Machine Learning</a:t>
            </a:r>
            <a:r>
              <a:rPr lang="en-US" altLang="en-US" sz="2400"/>
              <a:t>, McGraw Hill, 1997</a:t>
            </a:r>
          </a:p>
          <a:p>
            <a:pPr lvl="1"/>
            <a:r>
              <a:rPr lang="en-US" altLang="en-US" sz="2400"/>
              <a:t>Christopher Bishop, </a:t>
            </a:r>
            <a:r>
              <a:rPr lang="en-US" altLang="en-US" sz="2400" i="1"/>
              <a:t>Neural Networks for Pattern Recognition</a:t>
            </a:r>
            <a:r>
              <a:rPr lang="en-US" altLang="en-US" sz="2400"/>
              <a:t>, Oxford University Press, 1995</a:t>
            </a:r>
          </a:p>
          <a:p>
            <a:r>
              <a:rPr lang="en-US" altLang="en-US" sz="2800"/>
              <a:t>Adaboost</a:t>
            </a:r>
          </a:p>
          <a:p>
            <a:pPr lvl="1"/>
            <a:r>
              <a:rPr lang="en-US" altLang="en-US" sz="2400"/>
              <a:t>Friedman, Hastie, and Tibshirani, “Additive logistic regression: a statistical view of boosting”, Annals of Statistics, 2000 </a:t>
            </a:r>
          </a:p>
          <a:p>
            <a:r>
              <a:rPr lang="en-US" altLang="en-US" sz="2800"/>
              <a:t>SVMs</a:t>
            </a:r>
          </a:p>
          <a:p>
            <a:pPr lvl="1"/>
            <a:r>
              <a:rPr lang="en-US" altLang="en-US" sz="2400"/>
              <a:t>http://www.support-vector.net/icml-tutorial.pdf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9201" y="6581776"/>
            <a:ext cx="1668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1981200" y="6142038"/>
            <a:ext cx="8229600" cy="639762"/>
          </a:xfrm>
        </p:spPr>
        <p:txBody>
          <a:bodyPr/>
          <a:lstStyle/>
          <a:p>
            <a:r>
              <a:rPr lang="en-US" altLang="en-US"/>
              <a:t>http://fakeisthenewreal.org/reform/</a:t>
            </a:r>
          </a:p>
        </p:txBody>
      </p:sp>
      <p:pic>
        <p:nvPicPr>
          <p:cNvPr id="30723" name="Picture 2" descr="C:\Users\hays\Desktop\143 Computer Vision\slides\08\electoralreform_h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4" y="942976"/>
            <a:ext cx="8929687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646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ames\Dropbox\cs143 fall 2013\cs143 fall 2013 slides\15\electoral10-1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89154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981200" y="6142038"/>
            <a:ext cx="8229600" cy="639762"/>
          </a:xfrm>
        </p:spPr>
        <p:txBody>
          <a:bodyPr/>
          <a:lstStyle/>
          <a:p>
            <a:r>
              <a:rPr lang="en-US" altLang="en-US" dirty="0"/>
              <a:t>http://fakeisthenewreal.org/reform/</a:t>
            </a:r>
          </a:p>
        </p:txBody>
      </p:sp>
    </p:spTree>
    <p:extLst>
      <p:ext uri="{BB962C8B-B14F-4D97-AF65-F5344CB8AC3E}">
        <p14:creationId xmlns:p14="http://schemas.microsoft.com/office/powerpoint/2010/main" val="1264249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Clustering example: image segmentation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Goal: Break up the image into meaningful or perceptually similar regions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5" t="52000"/>
          <a:stretch>
            <a:fillRect/>
          </a:stretch>
        </p:blipFill>
        <p:spPr bwMode="auto">
          <a:xfrm>
            <a:off x="3581400" y="2743200"/>
            <a:ext cx="49990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711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Segmentation for feature support or efficiency</a:t>
            </a:r>
          </a:p>
        </p:txBody>
      </p:sp>
      <p:pic>
        <p:nvPicPr>
          <p:cNvPr id="34819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525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AutoShape 28"/>
          <p:cNvSpPr>
            <a:spLocks noChangeArrowheads="1"/>
          </p:cNvSpPr>
          <p:nvPr/>
        </p:nvSpPr>
        <p:spPr bwMode="auto">
          <a:xfrm>
            <a:off x="5715000" y="2286001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2" name="Text Box 33"/>
          <p:cNvSpPr txBox="1">
            <a:spLocks noChangeArrowheads="1"/>
          </p:cNvSpPr>
          <p:nvPr/>
        </p:nvSpPr>
        <p:spPr bwMode="auto">
          <a:xfrm>
            <a:off x="6172200" y="3548064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[Felzenszwalb and Huttenlocher 2004]</a:t>
            </a:r>
          </a:p>
        </p:txBody>
      </p:sp>
      <p:pic>
        <p:nvPicPr>
          <p:cNvPr id="348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973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 Box 33"/>
          <p:cNvSpPr txBox="1">
            <a:spLocks noChangeArrowheads="1"/>
          </p:cNvSpPr>
          <p:nvPr/>
        </p:nvSpPr>
        <p:spPr bwMode="auto">
          <a:xfrm>
            <a:off x="1524000" y="65532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[Hoiem et al. 2005, Mori 2005]</a:t>
            </a:r>
          </a:p>
        </p:txBody>
      </p:sp>
      <p:sp>
        <p:nvSpPr>
          <p:cNvPr id="34826" name="Text Box 33"/>
          <p:cNvSpPr txBox="1">
            <a:spLocks noChangeArrowheads="1"/>
          </p:cNvSpPr>
          <p:nvPr/>
        </p:nvSpPr>
        <p:spPr bwMode="auto">
          <a:xfrm>
            <a:off x="6629400" y="6367464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[Shi and Malik 2001]</a:t>
            </a:r>
          </a:p>
        </p:txBody>
      </p:sp>
      <p:sp>
        <p:nvSpPr>
          <p:cNvPr id="34827" name="AutoShape 28"/>
          <p:cNvSpPr>
            <a:spLocks noChangeArrowheads="1"/>
          </p:cNvSpPr>
          <p:nvPr/>
        </p:nvSpPr>
        <p:spPr bwMode="auto">
          <a:xfrm>
            <a:off x="5715000" y="5105401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8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46224" y="2259972"/>
            <a:ext cx="4695145" cy="1226877"/>
            <a:chOff x="164933" y="845836"/>
            <a:chExt cx="10040448" cy="2623646"/>
          </a:xfrm>
        </p:grpSpPr>
        <p:pic>
          <p:nvPicPr>
            <p:cNvPr id="13" name="Picture 13" descr="amtrak_patch5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6116" y="1836350"/>
              <a:ext cx="1150938" cy="126047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8268633" y="1766197"/>
              <a:ext cx="1936748" cy="1250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50x50 Patch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64933" y="845836"/>
              <a:ext cx="1752600" cy="1250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50x50 Patch</a:t>
              </a:r>
            </a:p>
          </p:txBody>
        </p:sp>
        <p:pic>
          <p:nvPicPr>
            <p:cNvPr id="16" name="Picture 25" descr="amtrak_patch25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8" y="2209007"/>
              <a:ext cx="1150937" cy="126047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8"/>
            <p:cNvSpPr>
              <a:spLocks noChangeAspect="1" noChangeArrowheads="1"/>
            </p:cNvSpPr>
            <p:nvPr/>
          </p:nvSpPr>
          <p:spPr bwMode="auto">
            <a:xfrm>
              <a:off x="2476500" y="2709069"/>
              <a:ext cx="287338" cy="265113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spect="1" noChangeArrowheads="1"/>
            </p:cNvSpPr>
            <p:nvPr/>
          </p:nvSpPr>
          <p:spPr bwMode="auto">
            <a:xfrm>
              <a:off x="5099360" y="2199888"/>
              <a:ext cx="287338" cy="28574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4"/>
            <p:cNvSpPr>
              <a:spLocks noChangeShapeType="1"/>
            </p:cNvSpPr>
            <p:nvPr/>
          </p:nvSpPr>
          <p:spPr bwMode="auto">
            <a:xfrm flipH="1">
              <a:off x="1601788" y="2829719"/>
              <a:ext cx="77311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5562911" y="2353878"/>
              <a:ext cx="1412877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5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34822" grpId="0"/>
      <p:bldP spid="34826" grpId="0"/>
      <p:bldP spid="348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Segmentation as a result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143000"/>
            <a:ext cx="3309938" cy="2209800"/>
          </a:xfrm>
          <a:noFill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1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814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81401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8650288" y="6488114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Rother et al. 2004</a:t>
            </a:r>
          </a:p>
        </p:txBody>
      </p:sp>
    </p:spTree>
    <p:extLst>
      <p:ext uri="{BB962C8B-B14F-4D97-AF65-F5344CB8AC3E}">
        <p14:creationId xmlns:p14="http://schemas.microsoft.com/office/powerpoint/2010/main" val="357199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Types of segmentations</a:t>
            </a:r>
          </a:p>
        </p:txBody>
      </p:sp>
      <p:pic>
        <p:nvPicPr>
          <p:cNvPr id="36867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50781" r="62038" b="15558"/>
          <a:stretch>
            <a:fillRect/>
          </a:stretch>
        </p:blipFill>
        <p:spPr>
          <a:xfrm>
            <a:off x="2438401" y="1066800"/>
            <a:ext cx="3165475" cy="2286000"/>
          </a:xfrm>
          <a:noFill/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2667001" y="3276601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Oversegmentation</a:t>
            </a:r>
          </a:p>
        </p:txBody>
      </p:sp>
      <p:pic>
        <p:nvPicPr>
          <p:cNvPr id="36869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4" t="51904" r="22530" b="15558"/>
          <a:stretch>
            <a:fillRect/>
          </a:stretch>
        </p:blipFill>
        <p:spPr bwMode="auto">
          <a:xfrm>
            <a:off x="5943600" y="11430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6172201" y="3276601"/>
            <a:ext cx="287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Undersegmentation</a:t>
            </a:r>
          </a:p>
        </p:txBody>
      </p:sp>
      <p:pic>
        <p:nvPicPr>
          <p:cNvPr id="36871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51904" r="22128" b="15558"/>
          <a:stretch>
            <a:fillRect/>
          </a:stretch>
        </p:blipFill>
        <p:spPr bwMode="auto">
          <a:xfrm>
            <a:off x="2133601" y="4267200"/>
            <a:ext cx="81264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Box 8"/>
          <p:cNvSpPr txBox="1">
            <a:spLocks noChangeArrowheads="1"/>
          </p:cNvSpPr>
          <p:nvPr/>
        </p:nvSpPr>
        <p:spPr bwMode="auto">
          <a:xfrm>
            <a:off x="4267201" y="5943601"/>
            <a:ext cx="338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Segmentations</a:t>
            </a:r>
          </a:p>
        </p:txBody>
      </p:sp>
      <p:pic>
        <p:nvPicPr>
          <p:cNvPr id="368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1375" r="82269" b="50653"/>
          <a:stretch>
            <a:fillRect/>
          </a:stretch>
        </p:blipFill>
        <p:spPr bwMode="auto">
          <a:xfrm>
            <a:off x="9251950" y="0"/>
            <a:ext cx="1416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5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Major processes for segmentation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Bottom-up: group tokens with similar features</a:t>
            </a:r>
          </a:p>
          <a:p>
            <a:r>
              <a:rPr lang="en-US" altLang="en-US"/>
              <a:t>Top-down: group tokens that likely belong to the same object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1"/>
            <a:ext cx="77724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8089900" y="6488114"/>
            <a:ext cx="257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[Levin and Weiss 2006]</a:t>
            </a:r>
          </a:p>
        </p:txBody>
      </p:sp>
    </p:spTree>
    <p:extLst>
      <p:ext uri="{BB962C8B-B14F-4D97-AF65-F5344CB8AC3E}">
        <p14:creationId xmlns:p14="http://schemas.microsoft.com/office/powerpoint/2010/main" val="2059497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2209800" y="130176"/>
            <a:ext cx="7772400" cy="1012825"/>
          </a:xfrm>
        </p:spPr>
        <p:txBody>
          <a:bodyPr/>
          <a:lstStyle/>
          <a:p>
            <a:pPr eaLnBrk="1" hangingPunct="1"/>
            <a:r>
              <a:rPr lang="en-US" altLang="en-US" dirty="0"/>
              <a:t>Machine Learning Crash Course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429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Computer Vision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James Hays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8551864" y="5903914"/>
            <a:ext cx="21161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Slides:  Isabelle </a:t>
            </a:r>
            <a:r>
              <a:rPr lang="en-US" sz="1400" dirty="0" err="1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Guyon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,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Erik </a:t>
            </a:r>
            <a:r>
              <a:rPr lang="en-US" sz="1400" dirty="0" err="1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Sudderth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,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Mark Johnson,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Derek </a:t>
            </a:r>
            <a:r>
              <a:rPr lang="en-US" sz="1400" dirty="0" err="1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Hoiem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0245" name="Picture 2" descr="C:\Users\hays\Desktop\143 Computer Vision\slides\07\cmu_machine_learning_dept_members_protest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33" y="1006476"/>
            <a:ext cx="6888134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524001" y="6334126"/>
            <a:ext cx="2682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Photo: CMU Machine Learning </a:t>
            </a:r>
            <a:b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Arial" charset="0"/>
                <a:cs typeface="Arial" panose="020B0604020202020204" pitchFamily="34" charset="0"/>
              </a:rPr>
              <a:t>Department protests G20</a:t>
            </a:r>
          </a:p>
        </p:txBody>
      </p:sp>
    </p:spTree>
    <p:extLst>
      <p:ext uri="{BB962C8B-B14F-4D97-AF65-F5344CB8AC3E}">
        <p14:creationId xmlns:p14="http://schemas.microsoft.com/office/powerpoint/2010/main" val="1518188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buFont typeface="Arial" panose="020B0604020202020204" pitchFamily="34" charset="0"/>
              <a:buNone/>
            </a:pPr>
            <a:r>
              <a:rPr lang="en-US" altLang="en-US"/>
              <a:t>	Clustering: group together similar points and represent them with a single token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buFont typeface="Arial" panose="020B0604020202020204" pitchFamily="34" charset="0"/>
              <a:buNone/>
            </a:pPr>
            <a:r>
              <a:rPr lang="en-US" altLang="en-US"/>
              <a:t>	Key Challenges: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/>
              <a:t>	1) What makes two points/images/patches similar?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800"/>
              <a:t>	2) How do we compute an overall grouping from pairwise similarities? </a:t>
            </a: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11056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do we cluster?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486400"/>
          </a:xfrm>
        </p:spPr>
        <p:txBody>
          <a:bodyPr>
            <a:normAutofit fontScale="77500" lnSpcReduction="20000"/>
          </a:bodyPr>
          <a:lstStyle/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Summarizing data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Look at large amounts of data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Patch-based compression or </a:t>
            </a:r>
            <a:r>
              <a:rPr lang="en-US" dirty="0" err="1"/>
              <a:t>denoising</a:t>
            </a:r>
            <a:endParaRPr lang="en-US" dirty="0"/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Represent a large continuous vector with the cluster number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Counting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Histograms of texture, color, SIFT vectors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Segmentation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Separate the image into different regions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Prediction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Images in the same cluster may have the same labels</a:t>
            </a: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2639348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do we cluster?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B050"/>
                </a:solidFill>
              </a:rPr>
              <a:t>K-means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Iteratively re-assign points to the nearest cluster center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Agglomerative clustering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Start with each point as its own cluster and iteratively merge the closest clusters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Mean-shift clustering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Estimate modes of </a:t>
            </a:r>
            <a:r>
              <a:rPr lang="en-US" dirty="0" err="1"/>
              <a:t>pdf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Spectral clustering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Split the nodes in a graph based on assigned links with similarity weights</a:t>
            </a:r>
          </a:p>
        </p:txBody>
      </p:sp>
    </p:spTree>
    <p:extLst>
      <p:ext uri="{BB962C8B-B14F-4D97-AF65-F5344CB8AC3E}">
        <p14:creationId xmlns:p14="http://schemas.microsoft.com/office/powerpoint/2010/main" val="19022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 for Summarization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	Goal: cluster to minimize variance in data given clusters</a:t>
            </a:r>
          </a:p>
          <a:p>
            <a:pPr lvl="1"/>
            <a:r>
              <a:rPr lang="en-US" altLang="en-US"/>
              <a:t>Preserve information</a:t>
            </a:r>
          </a:p>
        </p:txBody>
      </p:sp>
      <p:graphicFrame>
        <p:nvGraphicFramePr>
          <p:cNvPr id="41988" name="Object 2"/>
          <p:cNvGraphicFramePr>
            <a:graphicFrameLocks noChangeAspect="1"/>
          </p:cNvGraphicFramePr>
          <p:nvPr/>
        </p:nvGraphicFramePr>
        <p:xfrm>
          <a:off x="2951163" y="4049713"/>
          <a:ext cx="5213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32" name="Equation" r:id="rId3" imgW="2171700" imgH="444500" progId="Equation.3">
                  <p:embed/>
                </p:oleObj>
              </mc:Choice>
              <mc:Fallback>
                <p:oleObj name="Equation" r:id="rId3" imgW="2171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4049713"/>
                        <a:ext cx="5213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6532564" y="5268914"/>
            <a:ext cx="2992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 x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assigned to c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6342063" y="5002213"/>
            <a:ext cx="381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6875463" y="4011613"/>
            <a:ext cx="457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2" name="TextBox 9"/>
          <p:cNvSpPr txBox="1">
            <a:spLocks noChangeArrowheads="1"/>
          </p:cNvSpPr>
          <p:nvPr/>
        </p:nvSpPr>
        <p:spPr bwMode="auto">
          <a:xfrm>
            <a:off x="6075364" y="3516314"/>
            <a:ext cx="162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center</a:t>
            </a:r>
          </a:p>
        </p:txBody>
      </p:sp>
      <p:sp>
        <p:nvSpPr>
          <p:cNvPr id="41993" name="TextBox 10"/>
          <p:cNvSpPr txBox="1">
            <a:spLocks noChangeArrowheads="1"/>
          </p:cNvSpPr>
          <p:nvPr/>
        </p:nvSpPr>
        <p:spPr bwMode="auto">
          <a:xfrm>
            <a:off x="7924801" y="3581400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7658100" y="4000500"/>
            <a:ext cx="457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5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28819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algorithm</a:t>
            </a:r>
          </a:p>
        </p:txBody>
      </p:sp>
      <p:pic>
        <p:nvPicPr>
          <p:cNvPr id="570370" name="Picture 2" descr="http://upload.wikimedia.org/wikipedia/commons/thumb/5/5e/K_Means_Example_Step_1.svg/124px-K_Means_Example_Step_1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1181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0372" name="Picture 4" descr="http://upload.wikimedia.org/wikipedia/commons/thumb/a/a5/K_Means_Example_Step_2.svg/139px-K_Means_Example_Step_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352800"/>
            <a:ext cx="1323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0374" name="Picture 6" descr="http://upload.wikimedia.org/wikipedia/commons/thumb/3/3e/K_Means_Example_Step_3.svg/139px-K_Means_Example_Step_3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800600"/>
            <a:ext cx="1323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8"/>
          <p:cNvSpPr txBox="1">
            <a:spLocks noChangeArrowheads="1"/>
          </p:cNvSpPr>
          <p:nvPr/>
        </p:nvSpPr>
        <p:spPr bwMode="auto">
          <a:xfrm>
            <a:off x="1524001" y="6553201"/>
            <a:ext cx="4822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Illustration: 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http://en.wikipedia.org/wiki/K-means_clustering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flipH="1">
            <a:off x="3733800" y="2057401"/>
            <a:ext cx="190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Randomly select K centers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flipH="1">
            <a:off x="3733800" y="3200401"/>
            <a:ext cx="1828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Assign each point to nearest center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flipH="1">
            <a:off x="3733800" y="4876801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Compute new center (mean) for each cluster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6324600" y="2971800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324600" y="4648200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algorithm</a:t>
            </a:r>
          </a:p>
        </p:txBody>
      </p:sp>
      <p:pic>
        <p:nvPicPr>
          <p:cNvPr id="44035" name="Picture 2" descr="http://upload.wikimedia.org/wikipedia/commons/thumb/5/5e/K_Means_Example_Step_1.svg/124px-K_Means_Example_Step_1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1181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8" descr="http://upload.wikimedia.org/wikipedia/commons/thumb/d/d2/K_Means_Example_Step_4.svg/139px-K_Means_Example_Step_4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352800"/>
            <a:ext cx="1323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8"/>
          <p:cNvSpPr txBox="1">
            <a:spLocks noChangeArrowheads="1"/>
          </p:cNvSpPr>
          <p:nvPr/>
        </p:nvSpPr>
        <p:spPr bwMode="auto">
          <a:xfrm>
            <a:off x="1524001" y="6553201"/>
            <a:ext cx="4822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Illustration: 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http://en.wikipedia.org/wiki/K-means_clustering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8" name="TextBox 9"/>
          <p:cNvSpPr txBox="1">
            <a:spLocks noChangeArrowheads="1"/>
          </p:cNvSpPr>
          <p:nvPr/>
        </p:nvSpPr>
        <p:spPr bwMode="auto">
          <a:xfrm flipH="1">
            <a:off x="3733800" y="2057401"/>
            <a:ext cx="190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Randomly select K centers </a:t>
            </a:r>
          </a:p>
        </p:txBody>
      </p:sp>
      <p:sp>
        <p:nvSpPr>
          <p:cNvPr id="44039" name="TextBox 10"/>
          <p:cNvSpPr txBox="1">
            <a:spLocks noChangeArrowheads="1"/>
          </p:cNvSpPr>
          <p:nvPr/>
        </p:nvSpPr>
        <p:spPr bwMode="auto">
          <a:xfrm flipH="1">
            <a:off x="3733800" y="3200401"/>
            <a:ext cx="1828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Assign each point to nearest center</a:t>
            </a:r>
          </a:p>
        </p:txBody>
      </p:sp>
      <p:sp>
        <p:nvSpPr>
          <p:cNvPr id="44040" name="TextBox 11"/>
          <p:cNvSpPr txBox="1">
            <a:spLocks noChangeArrowheads="1"/>
          </p:cNvSpPr>
          <p:nvPr/>
        </p:nvSpPr>
        <p:spPr bwMode="auto">
          <a:xfrm flipH="1">
            <a:off x="3733800" y="4876801"/>
            <a:ext cx="190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Compute new center (mean) for each cluster</a:t>
            </a:r>
          </a:p>
        </p:txBody>
      </p:sp>
      <p:sp>
        <p:nvSpPr>
          <p:cNvPr id="13" name="Curved Right Arrow 12"/>
          <p:cNvSpPr/>
          <p:nvPr/>
        </p:nvSpPr>
        <p:spPr>
          <a:xfrm rot="11030177">
            <a:off x="7435850" y="4057650"/>
            <a:ext cx="609600" cy="1371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4042" name="TextBox 13"/>
          <p:cNvSpPr txBox="1">
            <a:spLocks noChangeArrowheads="1"/>
          </p:cNvSpPr>
          <p:nvPr/>
        </p:nvSpPr>
        <p:spPr bwMode="auto">
          <a:xfrm flipH="1">
            <a:off x="8153400" y="46482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to 2</a:t>
            </a:r>
          </a:p>
        </p:txBody>
      </p:sp>
      <p:pic>
        <p:nvPicPr>
          <p:cNvPr id="44043" name="Picture 6" descr="http://upload.wikimedia.org/wikipedia/commons/thumb/3/3e/K_Means_Example_Step_3.svg/139px-K_Means_Example_Step_3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800600"/>
            <a:ext cx="1323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6324600" y="2971800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324600" y="4648200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Initialize cluster centers: </a:t>
            </a: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5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t=0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Assign each point to the closest center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Update cluster centers as the mean of the points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Repeat 2-3 until no points are re-assigned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(t=t+1)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5060" name="Object 2"/>
          <p:cNvGraphicFramePr>
            <a:graphicFrameLocks noChangeAspect="1"/>
          </p:cNvGraphicFramePr>
          <p:nvPr/>
        </p:nvGraphicFramePr>
        <p:xfrm>
          <a:off x="3186114" y="2438400"/>
          <a:ext cx="49688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90" name="Equation" r:id="rId3" imgW="2070100" imgH="444500" progId="Equation.3">
                  <p:embed/>
                </p:oleObj>
              </mc:Choice>
              <mc:Fallback>
                <p:oleObj name="Equation" r:id="rId3" imgW="2070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14" y="2438400"/>
                        <a:ext cx="49688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3"/>
          <p:cNvGraphicFramePr>
            <a:graphicFrameLocks noChangeAspect="1"/>
          </p:cNvGraphicFramePr>
          <p:nvPr/>
        </p:nvGraphicFramePr>
        <p:xfrm>
          <a:off x="3305175" y="4419600"/>
          <a:ext cx="47259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91" name="Equation" r:id="rId5" imgW="1968500" imgH="444500" progId="Equation.3">
                  <p:embed/>
                </p:oleObj>
              </mc:Choice>
              <mc:Fallback>
                <p:oleObj name="Equation" r:id="rId5" imgW="19685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5175" y="4419600"/>
                        <a:ext cx="472598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38640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converges to a local minimum</a:t>
            </a:r>
          </a:p>
        </p:txBody>
      </p:sp>
      <p:pic>
        <p:nvPicPr>
          <p:cNvPr id="46083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3313"/>
          <a:stretch/>
        </p:blipFill>
        <p:spPr bwMode="auto">
          <a:xfrm>
            <a:off x="1752601" y="1600201"/>
            <a:ext cx="28956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4"/>
          <a:stretch>
            <a:fillRect/>
          </a:stretch>
        </p:blipFill>
        <p:spPr bwMode="auto">
          <a:xfrm>
            <a:off x="1729003" y="3886201"/>
            <a:ext cx="864944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66628"/>
          <a:stretch/>
        </p:blipFill>
        <p:spPr bwMode="auto">
          <a:xfrm>
            <a:off x="4605925" y="1600200"/>
            <a:ext cx="2895601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2" r="50368"/>
          <a:stretch/>
        </p:blipFill>
        <p:spPr bwMode="auto">
          <a:xfrm>
            <a:off x="7529771" y="1600200"/>
            <a:ext cx="2821949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91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K-means: design choices</a:t>
            </a:r>
          </a:p>
        </p:txBody>
      </p:sp>
      <p:sp>
        <p:nvSpPr>
          <p:cNvPr id="47107" name="Content Placeholder 22"/>
          <p:cNvSpPr>
            <a:spLocks noGrp="1"/>
          </p:cNvSpPr>
          <p:nvPr>
            <p:ph idx="1"/>
          </p:nvPr>
        </p:nvSpPr>
        <p:spPr>
          <a:xfrm>
            <a:off x="1981200" y="1219200"/>
            <a:ext cx="8229600" cy="5638800"/>
          </a:xfrm>
        </p:spPr>
        <p:txBody>
          <a:bodyPr/>
          <a:lstStyle/>
          <a:p>
            <a:r>
              <a:rPr lang="en-US" altLang="en-US"/>
              <a:t>Initialization</a:t>
            </a:r>
          </a:p>
          <a:p>
            <a:pPr lvl="1"/>
            <a:r>
              <a:rPr lang="en-US" altLang="en-US"/>
              <a:t>Randomly select K points as initial cluster center</a:t>
            </a:r>
          </a:p>
          <a:p>
            <a:pPr lvl="1"/>
            <a:r>
              <a:rPr lang="en-US" altLang="en-US"/>
              <a:t>Or greedily choose K points to minimize residual</a:t>
            </a:r>
          </a:p>
          <a:p>
            <a:endParaRPr lang="en-US" altLang="en-US" sz="1400"/>
          </a:p>
          <a:p>
            <a:r>
              <a:rPr lang="en-US" altLang="en-US"/>
              <a:t>Distance measures</a:t>
            </a:r>
          </a:p>
          <a:p>
            <a:pPr lvl="1"/>
            <a:r>
              <a:rPr lang="en-US" altLang="en-US"/>
              <a:t>Traditionally Euclidean, could be others</a:t>
            </a:r>
          </a:p>
          <a:p>
            <a:endParaRPr lang="en-US" altLang="en-US" sz="1400"/>
          </a:p>
          <a:p>
            <a:r>
              <a:rPr lang="en-US" altLang="en-US"/>
              <a:t>Optimization</a:t>
            </a:r>
          </a:p>
          <a:p>
            <a:pPr lvl="1"/>
            <a:r>
              <a:rPr lang="en-US" altLang="en-US"/>
              <a:t>Will converge to a </a:t>
            </a:r>
            <a:r>
              <a:rPr lang="en-US" altLang="en-US" i="1"/>
              <a:t>local minimum</a:t>
            </a:r>
          </a:p>
          <a:p>
            <a:pPr lvl="1"/>
            <a:r>
              <a:rPr lang="en-US" altLang="en-US"/>
              <a:t>May want to perform multiple restarts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93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19375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19375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19375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2422526" y="1752601"/>
            <a:ext cx="842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5105400" y="1776413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 on intensity</a:t>
            </a: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8077201" y="1776413"/>
            <a:ext cx="1941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 on color</a:t>
            </a:r>
          </a:p>
        </p:txBody>
      </p:sp>
      <p:sp>
        <p:nvSpPr>
          <p:cNvPr id="48136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clustering using intensity or color</a:t>
            </a:r>
          </a:p>
        </p:txBody>
      </p:sp>
    </p:spTree>
    <p:extLst>
      <p:ext uri="{BB962C8B-B14F-4D97-AF65-F5344CB8AC3E}">
        <p14:creationId xmlns:p14="http://schemas.microsoft.com/office/powerpoint/2010/main" val="3244226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6628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/>
          <p:cNvSpPr/>
          <p:nvPr/>
        </p:nvSpPr>
        <p:spPr>
          <a:xfrm>
            <a:off x="6781800" y="4648200"/>
            <a:ext cx="3048000" cy="1295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16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How to choose the number of clusters?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Minimum Description Length (MDL) principal for model comparison </a:t>
            </a:r>
          </a:p>
          <a:p>
            <a:endParaRPr lang="en-US" altLang="en-US" sz="2800"/>
          </a:p>
          <a:p>
            <a:r>
              <a:rPr lang="en-US" altLang="en-US" sz="2800"/>
              <a:t>Minimize Schwarz Criterion </a:t>
            </a:r>
          </a:p>
          <a:p>
            <a:pPr lvl="1"/>
            <a:r>
              <a:rPr lang="en-US" altLang="en-US" sz="2400"/>
              <a:t>also called Bayes Information Criteria (BIC)</a:t>
            </a:r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4114801"/>
            <a:ext cx="49625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206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to evaluate clusters?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Generative</a:t>
            </a:r>
          </a:p>
          <a:p>
            <a:pPr lvl="1"/>
            <a:r>
              <a:rPr lang="en-US" altLang="en-US"/>
              <a:t>How well are points reconstructed from the clusters?</a:t>
            </a:r>
          </a:p>
          <a:p>
            <a:pPr lvl="1"/>
            <a:endParaRPr lang="en-US" altLang="en-US"/>
          </a:p>
          <a:p>
            <a:r>
              <a:rPr lang="en-US" altLang="en-US"/>
              <a:t>Discriminative</a:t>
            </a:r>
          </a:p>
          <a:p>
            <a:pPr lvl="1"/>
            <a:r>
              <a:rPr lang="en-US" altLang="en-US"/>
              <a:t>How well do the clusters correspond to labels?</a:t>
            </a:r>
          </a:p>
          <a:p>
            <a:pPr lvl="2"/>
            <a:r>
              <a:rPr lang="en-US" altLang="en-US"/>
              <a:t>Purity</a:t>
            </a:r>
          </a:p>
          <a:p>
            <a:pPr lvl="1"/>
            <a:r>
              <a:rPr lang="en-US" altLang="en-US"/>
              <a:t>Note: unsupervised clustering does not aim to be discriminative</a:t>
            </a:r>
          </a:p>
        </p:txBody>
      </p:sp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31004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How to choose the number of clusters?</a:t>
            </a:r>
          </a:p>
        </p:txBody>
      </p:sp>
      <p:sp>
        <p:nvSpPr>
          <p:cNvPr id="5120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Validation set</a:t>
            </a:r>
          </a:p>
          <a:p>
            <a:pPr lvl="1"/>
            <a:r>
              <a:rPr lang="en-US" altLang="en-US" dirty="0"/>
              <a:t>Try different numbers of clusters and look at </a:t>
            </a:r>
            <a:r>
              <a:rPr lang="en-US" altLang="en-US" dirty="0" smtClean="0"/>
              <a:t>performance on some downstream task</a:t>
            </a:r>
            <a:endParaRPr lang="en-US" altLang="en-US" dirty="0"/>
          </a:p>
          <a:p>
            <a:pPr lvl="2"/>
            <a:r>
              <a:rPr lang="en-US" altLang="en-US" dirty="0"/>
              <a:t>When building dictionaries (discussed later), more clusters typically work better</a:t>
            </a:r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8496300" y="6488114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Derek Hoiem</a:t>
            </a:r>
          </a:p>
        </p:txBody>
      </p:sp>
    </p:spTree>
    <p:extLst>
      <p:ext uri="{BB962C8B-B14F-4D97-AF65-F5344CB8AC3E}">
        <p14:creationId xmlns:p14="http://schemas.microsoft.com/office/powerpoint/2010/main" val="374737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demos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1981200" y="2362201"/>
            <a:ext cx="8229600" cy="3763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1800"/>
              <a:t>	</a:t>
            </a:r>
            <a:r>
              <a:rPr lang="en-US" altLang="en-US" sz="1800">
                <a:hlinkClick r:id="rId2"/>
              </a:rPr>
              <a:t> http://home.dei.polimi.it/matteucc/Clustering/tutorial_html/AppletKM.html</a:t>
            </a:r>
            <a:endParaRPr lang="en-US" altLang="en-US" sz="1800"/>
          </a:p>
          <a:p>
            <a:pPr>
              <a:buFont typeface="Arial" panose="020B0604020202020204" pitchFamily="34" charset="0"/>
              <a:buNone/>
            </a:pPr>
            <a:endParaRPr lang="en-US" altLang="en-US" sz="1800"/>
          </a:p>
          <a:p>
            <a:pPr>
              <a:buFont typeface="Arial" panose="020B0604020202020204" pitchFamily="34" charset="0"/>
              <a:buNone/>
            </a:pPr>
            <a:endParaRPr lang="en-US" altLang="en-US" sz="1800"/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/>
              <a:t>	</a:t>
            </a:r>
            <a:r>
              <a:rPr lang="en-US" altLang="en-US" sz="1800">
                <a:hlinkClick r:id="rId3"/>
              </a:rPr>
              <a:t>http://www.cs.washington.edu/research/imagedatabase/demo/kmcluster/</a:t>
            </a:r>
            <a:endParaRPr lang="en-US" altLang="en-US" sz="1800"/>
          </a:p>
          <a:p>
            <a:endParaRPr lang="en-US" altLang="en-US" sz="1800"/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 flipH="1">
            <a:off x="2438401" y="2068514"/>
            <a:ext cx="1858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flipH="1">
            <a:off x="2438401" y="3059114"/>
            <a:ext cx="1858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clustering</a:t>
            </a:r>
          </a:p>
        </p:txBody>
      </p:sp>
    </p:spTree>
    <p:extLst>
      <p:ext uri="{BB962C8B-B14F-4D97-AF65-F5344CB8AC3E}">
        <p14:creationId xmlns:p14="http://schemas.microsoft.com/office/powerpoint/2010/main" val="2591428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K-Means pros and cons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2"/>
          <a:stretch>
            <a:fillRect/>
          </a:stretch>
        </p:blipFill>
        <p:spPr bwMode="auto">
          <a:xfrm>
            <a:off x="6477000" y="4495800"/>
            <a:ext cx="411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1"/>
          <a:stretch>
            <a:fillRect/>
          </a:stretch>
        </p:blipFill>
        <p:spPr bwMode="auto">
          <a:xfrm>
            <a:off x="6477000" y="2590801"/>
            <a:ext cx="4114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Content Placeholder 7"/>
          <p:cNvSpPr>
            <a:spLocks noGrp="1"/>
          </p:cNvSpPr>
          <p:nvPr>
            <p:ph idx="1"/>
          </p:nvPr>
        </p:nvSpPr>
        <p:spPr>
          <a:xfrm>
            <a:off x="1752600" y="1036638"/>
            <a:ext cx="4495800" cy="5135562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1800"/>
              <a:t>Pros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Finds cluster centers that minimize conditional variance (good representation of data)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Simple and fast*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Easy to implement</a:t>
            </a:r>
          </a:p>
          <a:p>
            <a:pPr>
              <a:buFont typeface="Arial" charset="0"/>
              <a:buChar char="•"/>
              <a:defRPr/>
            </a:pPr>
            <a:r>
              <a:rPr lang="en-US" sz="1800"/>
              <a:t>Cons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Need to choose K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Sensitive to outliers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Prone to local minima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All clusters have the same parameters (e.g., distance measure is non-adaptive)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*Can be slow: each iteration is O(KNd) for N d-dimensional points</a:t>
            </a:r>
          </a:p>
          <a:p>
            <a:pPr>
              <a:buFont typeface="Arial" charset="0"/>
              <a:buChar char="•"/>
              <a:defRPr/>
            </a:pPr>
            <a:r>
              <a:rPr lang="en-US" sz="1800"/>
              <a:t>Usage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1800"/>
              <a:t>Rarely used for pixel segmentation</a:t>
            </a:r>
          </a:p>
        </p:txBody>
      </p:sp>
    </p:spTree>
    <p:extLst>
      <p:ext uri="{BB962C8B-B14F-4D97-AF65-F5344CB8AC3E}">
        <p14:creationId xmlns:p14="http://schemas.microsoft.com/office/powerpoint/2010/main" val="280289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Building Visual Dictionaries</a:t>
            </a:r>
          </a:p>
        </p:txBody>
      </p:sp>
      <p:sp>
        <p:nvSpPr>
          <p:cNvPr id="328" name="Content Placeholder 327"/>
          <p:cNvSpPr>
            <a:spLocks noGrp="1"/>
          </p:cNvSpPr>
          <p:nvPr>
            <p:ph idx="1"/>
          </p:nvPr>
        </p:nvSpPr>
        <p:spPr>
          <a:xfrm>
            <a:off x="1752600" y="990600"/>
            <a:ext cx="3733800" cy="56388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Sample patches from a database</a:t>
            </a:r>
          </a:p>
          <a:p>
            <a:pPr marL="914400" lvl="1" indent="-514350">
              <a:buFont typeface="Arial" charset="0"/>
              <a:buChar char="–"/>
              <a:defRPr/>
            </a:pPr>
            <a:r>
              <a:rPr lang="en-US" dirty="0"/>
              <a:t>E.g., 128 dimensional SIFT vectors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Cluster the patches</a:t>
            </a:r>
          </a:p>
          <a:p>
            <a:pPr marL="914400" lvl="1" indent="-514350">
              <a:buFont typeface="Arial" charset="0"/>
              <a:buChar char="–"/>
              <a:defRPr/>
            </a:pPr>
            <a:r>
              <a:rPr lang="en-US" dirty="0"/>
              <a:t>Cluster centers are the dictionary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Assign a codeword (number) to each new patch, according to the nearest cluster</a:t>
            </a:r>
          </a:p>
        </p:txBody>
      </p:sp>
      <p:grpSp>
        <p:nvGrpSpPr>
          <p:cNvPr id="54276" name="Group 150"/>
          <p:cNvGrpSpPr>
            <a:grpSpLocks noChangeAspect="1"/>
          </p:cNvGrpSpPr>
          <p:nvPr/>
        </p:nvGrpSpPr>
        <p:grpSpPr bwMode="auto">
          <a:xfrm>
            <a:off x="5730876" y="1066800"/>
            <a:ext cx="4937125" cy="1905000"/>
            <a:chOff x="457200" y="1752600"/>
            <a:chExt cx="8305800" cy="3205162"/>
          </a:xfrm>
        </p:grpSpPr>
        <p:pic>
          <p:nvPicPr>
            <p:cNvPr id="54452" name="Picture 2" descr="115_15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14512"/>
              <a:ext cx="4191000" cy="314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453" name="Group 249"/>
            <p:cNvGrpSpPr>
              <a:grpSpLocks/>
            </p:cNvGrpSpPr>
            <p:nvPr/>
          </p:nvGrpSpPr>
          <p:grpSpPr bwMode="auto">
            <a:xfrm>
              <a:off x="906463" y="1752600"/>
              <a:ext cx="3584575" cy="2511425"/>
              <a:chOff x="571" y="249"/>
              <a:chExt cx="2258" cy="1582"/>
            </a:xfrm>
          </p:grpSpPr>
          <p:sp>
            <p:nvSpPr>
              <p:cNvPr id="54578" name="Oval 130"/>
              <p:cNvSpPr>
                <a:spLocks noChangeArrowheads="1"/>
              </p:cNvSpPr>
              <p:nvPr/>
            </p:nvSpPr>
            <p:spPr bwMode="auto">
              <a:xfrm rot="613854">
                <a:off x="2197" y="253"/>
                <a:ext cx="632" cy="32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9" name="Oval 121"/>
              <p:cNvSpPr>
                <a:spLocks noChangeArrowheads="1"/>
              </p:cNvSpPr>
              <p:nvPr/>
            </p:nvSpPr>
            <p:spPr bwMode="auto">
              <a:xfrm rot="613854">
                <a:off x="571" y="863"/>
                <a:ext cx="184" cy="14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0" name="Oval 122"/>
              <p:cNvSpPr>
                <a:spLocks noChangeArrowheads="1"/>
              </p:cNvSpPr>
              <p:nvPr/>
            </p:nvSpPr>
            <p:spPr bwMode="auto">
              <a:xfrm rot="613854">
                <a:off x="1945" y="973"/>
                <a:ext cx="298" cy="47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1" name="Oval 123"/>
              <p:cNvSpPr>
                <a:spLocks noChangeArrowheads="1"/>
              </p:cNvSpPr>
              <p:nvPr/>
            </p:nvSpPr>
            <p:spPr bwMode="auto">
              <a:xfrm rot="613854">
                <a:off x="1696" y="818"/>
                <a:ext cx="344" cy="90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2" name="Oval 124"/>
              <p:cNvSpPr>
                <a:spLocks noChangeArrowheads="1"/>
              </p:cNvSpPr>
              <p:nvPr/>
            </p:nvSpPr>
            <p:spPr bwMode="auto">
              <a:xfrm rot="1593798">
                <a:off x="607" y="249"/>
                <a:ext cx="462" cy="86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3" name="Oval 125"/>
              <p:cNvSpPr>
                <a:spLocks noChangeArrowheads="1"/>
              </p:cNvSpPr>
              <p:nvPr/>
            </p:nvSpPr>
            <p:spPr bwMode="auto">
              <a:xfrm rot="613854">
                <a:off x="2256" y="1152"/>
                <a:ext cx="184" cy="189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4" name="Oval 126"/>
              <p:cNvSpPr>
                <a:spLocks noChangeArrowheads="1"/>
              </p:cNvSpPr>
              <p:nvPr/>
            </p:nvSpPr>
            <p:spPr bwMode="auto">
              <a:xfrm rot="613854">
                <a:off x="1967" y="1615"/>
                <a:ext cx="320" cy="21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5" name="Oval 127"/>
              <p:cNvSpPr>
                <a:spLocks noChangeArrowheads="1"/>
              </p:cNvSpPr>
              <p:nvPr/>
            </p:nvSpPr>
            <p:spPr bwMode="auto">
              <a:xfrm rot="613854">
                <a:off x="2217" y="834"/>
                <a:ext cx="219" cy="153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6" name="Oval 128"/>
              <p:cNvSpPr>
                <a:spLocks noChangeArrowheads="1"/>
              </p:cNvSpPr>
              <p:nvPr/>
            </p:nvSpPr>
            <p:spPr bwMode="auto">
              <a:xfrm rot="613854">
                <a:off x="2125" y="1522"/>
                <a:ext cx="184" cy="189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7" name="Oval 129"/>
              <p:cNvSpPr>
                <a:spLocks noChangeArrowheads="1"/>
              </p:cNvSpPr>
              <p:nvPr/>
            </p:nvSpPr>
            <p:spPr bwMode="auto">
              <a:xfrm rot="613854">
                <a:off x="2214" y="1306"/>
                <a:ext cx="184" cy="22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8" name="Oval 131"/>
              <p:cNvSpPr>
                <a:spLocks noChangeArrowheads="1"/>
              </p:cNvSpPr>
              <p:nvPr/>
            </p:nvSpPr>
            <p:spPr bwMode="auto">
              <a:xfrm rot="613854">
                <a:off x="2447" y="1261"/>
                <a:ext cx="184" cy="336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89" name="Oval 132"/>
              <p:cNvSpPr>
                <a:spLocks noChangeArrowheads="1"/>
              </p:cNvSpPr>
              <p:nvPr/>
            </p:nvSpPr>
            <p:spPr bwMode="auto">
              <a:xfrm rot="613854">
                <a:off x="1226" y="395"/>
                <a:ext cx="275" cy="683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0" name="Oval 145"/>
              <p:cNvSpPr>
                <a:spLocks noChangeArrowheads="1"/>
              </p:cNvSpPr>
              <p:nvPr/>
            </p:nvSpPr>
            <p:spPr bwMode="auto">
              <a:xfrm rot="1985307">
                <a:off x="726" y="622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1" name="Oval 146"/>
              <p:cNvSpPr>
                <a:spLocks noChangeArrowheads="1"/>
              </p:cNvSpPr>
              <p:nvPr/>
            </p:nvSpPr>
            <p:spPr bwMode="auto">
              <a:xfrm rot="1985307">
                <a:off x="860" y="308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2" name="Oval 147"/>
              <p:cNvSpPr>
                <a:spLocks noChangeArrowheads="1"/>
              </p:cNvSpPr>
              <p:nvPr/>
            </p:nvSpPr>
            <p:spPr bwMode="auto">
              <a:xfrm rot="1985307">
                <a:off x="1807" y="1355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3" name="Oval 148"/>
              <p:cNvSpPr>
                <a:spLocks noChangeArrowheads="1"/>
              </p:cNvSpPr>
              <p:nvPr/>
            </p:nvSpPr>
            <p:spPr bwMode="auto">
              <a:xfrm rot="1985307">
                <a:off x="1746" y="1135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4" name="Oval 149"/>
              <p:cNvSpPr>
                <a:spLocks noChangeArrowheads="1"/>
              </p:cNvSpPr>
              <p:nvPr/>
            </p:nvSpPr>
            <p:spPr bwMode="auto">
              <a:xfrm rot="1985307">
                <a:off x="2250" y="1040"/>
                <a:ext cx="194" cy="11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5" name="Oval 150"/>
              <p:cNvSpPr>
                <a:spLocks noChangeArrowheads="1"/>
              </p:cNvSpPr>
              <p:nvPr/>
            </p:nvSpPr>
            <p:spPr bwMode="auto">
              <a:xfrm rot="1985307">
                <a:off x="913" y="475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6" name="Oval 151"/>
              <p:cNvSpPr>
                <a:spLocks noChangeArrowheads="1"/>
              </p:cNvSpPr>
              <p:nvPr/>
            </p:nvSpPr>
            <p:spPr bwMode="auto">
              <a:xfrm rot="1985307">
                <a:off x="761" y="771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7" name="Oval 152"/>
              <p:cNvSpPr>
                <a:spLocks noChangeArrowheads="1"/>
              </p:cNvSpPr>
              <p:nvPr/>
            </p:nvSpPr>
            <p:spPr bwMode="auto">
              <a:xfrm rot="1985307">
                <a:off x="784" y="452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98" name="Oval 153"/>
              <p:cNvSpPr>
                <a:spLocks noChangeArrowheads="1"/>
              </p:cNvSpPr>
              <p:nvPr/>
            </p:nvSpPr>
            <p:spPr bwMode="auto">
              <a:xfrm rot="1985307">
                <a:off x="1829" y="999"/>
                <a:ext cx="156" cy="13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454" name="Rectangle 3"/>
            <p:cNvSpPr>
              <a:spLocks noChangeArrowheads="1"/>
            </p:cNvSpPr>
            <p:nvPr/>
          </p:nvSpPr>
          <p:spPr bwMode="auto">
            <a:xfrm>
              <a:off x="5029200" y="1814512"/>
              <a:ext cx="3733800" cy="3124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4455" name="Group 252"/>
            <p:cNvGrpSpPr>
              <a:grpSpLocks/>
            </p:cNvGrpSpPr>
            <p:nvPr/>
          </p:nvGrpSpPr>
          <p:grpSpPr bwMode="auto">
            <a:xfrm>
              <a:off x="1050925" y="1947862"/>
              <a:ext cx="7559675" cy="2228850"/>
              <a:chOff x="662" y="372"/>
              <a:chExt cx="4762" cy="1404"/>
            </a:xfrm>
          </p:grpSpPr>
          <p:sp>
            <p:nvSpPr>
              <p:cNvPr id="54557" name="Line 154"/>
              <p:cNvSpPr>
                <a:spLocks noChangeShapeType="1"/>
              </p:cNvSpPr>
              <p:nvPr/>
            </p:nvSpPr>
            <p:spPr bwMode="auto">
              <a:xfrm>
                <a:off x="1920" y="1056"/>
                <a:ext cx="3504" cy="0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8" name="Line 4"/>
              <p:cNvSpPr>
                <a:spLocks noChangeShapeType="1"/>
              </p:cNvSpPr>
              <p:nvPr/>
            </p:nvSpPr>
            <p:spPr bwMode="auto">
              <a:xfrm flipV="1">
                <a:off x="2112" y="1698"/>
                <a:ext cx="2223" cy="78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9" name="Line 133"/>
              <p:cNvSpPr>
                <a:spLocks noChangeShapeType="1"/>
              </p:cNvSpPr>
              <p:nvPr/>
            </p:nvSpPr>
            <p:spPr bwMode="auto">
              <a:xfrm flipV="1">
                <a:off x="2544" y="1281"/>
                <a:ext cx="1420" cy="159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0" name="Line 134"/>
              <p:cNvSpPr>
                <a:spLocks noChangeShapeType="1"/>
              </p:cNvSpPr>
              <p:nvPr/>
            </p:nvSpPr>
            <p:spPr bwMode="auto">
              <a:xfrm>
                <a:off x="2208" y="1632"/>
                <a:ext cx="2087" cy="8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1" name="Line 135"/>
              <p:cNvSpPr>
                <a:spLocks noChangeShapeType="1"/>
              </p:cNvSpPr>
              <p:nvPr/>
            </p:nvSpPr>
            <p:spPr bwMode="auto">
              <a:xfrm flipV="1">
                <a:off x="2304" y="1349"/>
                <a:ext cx="1670" cy="9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2" name="Line 136"/>
              <p:cNvSpPr>
                <a:spLocks noChangeShapeType="1"/>
              </p:cNvSpPr>
              <p:nvPr/>
            </p:nvSpPr>
            <p:spPr bwMode="auto">
              <a:xfrm flipV="1">
                <a:off x="2352" y="1096"/>
                <a:ext cx="1821" cy="152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3" name="Line 137"/>
              <p:cNvSpPr>
                <a:spLocks noChangeShapeType="1"/>
              </p:cNvSpPr>
              <p:nvPr/>
            </p:nvSpPr>
            <p:spPr bwMode="auto">
              <a:xfrm flipV="1">
                <a:off x="2352" y="587"/>
                <a:ext cx="1427" cy="325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4" name="Line 138"/>
              <p:cNvSpPr>
                <a:spLocks noChangeShapeType="1"/>
              </p:cNvSpPr>
              <p:nvPr/>
            </p:nvSpPr>
            <p:spPr bwMode="auto">
              <a:xfrm>
                <a:off x="2496" y="432"/>
                <a:ext cx="1245" cy="356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5" name="Line 139"/>
              <p:cNvSpPr>
                <a:spLocks noChangeShapeType="1"/>
              </p:cNvSpPr>
              <p:nvPr/>
            </p:nvSpPr>
            <p:spPr bwMode="auto">
              <a:xfrm flipV="1">
                <a:off x="2112" y="1041"/>
                <a:ext cx="1837" cy="159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6" name="Line 140"/>
              <p:cNvSpPr>
                <a:spLocks noChangeShapeType="1"/>
              </p:cNvSpPr>
              <p:nvPr/>
            </p:nvSpPr>
            <p:spPr bwMode="auto">
              <a:xfrm flipV="1">
                <a:off x="1872" y="854"/>
                <a:ext cx="2413" cy="394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7" name="Line 141"/>
              <p:cNvSpPr>
                <a:spLocks noChangeShapeType="1"/>
              </p:cNvSpPr>
              <p:nvPr/>
            </p:nvSpPr>
            <p:spPr bwMode="auto">
              <a:xfrm flipV="1">
                <a:off x="1344" y="539"/>
                <a:ext cx="3284" cy="18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8" name="Line 142"/>
              <p:cNvSpPr>
                <a:spLocks noChangeShapeType="1"/>
              </p:cNvSpPr>
              <p:nvPr/>
            </p:nvSpPr>
            <p:spPr bwMode="auto">
              <a:xfrm>
                <a:off x="864" y="672"/>
                <a:ext cx="3929" cy="962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69" name="Line 143"/>
              <p:cNvSpPr>
                <a:spLocks noChangeShapeType="1"/>
              </p:cNvSpPr>
              <p:nvPr/>
            </p:nvSpPr>
            <p:spPr bwMode="auto">
              <a:xfrm>
                <a:off x="662" y="937"/>
                <a:ext cx="3823" cy="713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0" name="Line 155"/>
              <p:cNvSpPr>
                <a:spLocks noChangeShapeType="1"/>
              </p:cNvSpPr>
              <p:nvPr/>
            </p:nvSpPr>
            <p:spPr bwMode="auto">
              <a:xfrm flipV="1">
                <a:off x="2342" y="1032"/>
                <a:ext cx="1731" cy="60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1" name="Line 156"/>
              <p:cNvSpPr>
                <a:spLocks noChangeShapeType="1"/>
              </p:cNvSpPr>
              <p:nvPr/>
            </p:nvSpPr>
            <p:spPr bwMode="auto">
              <a:xfrm flipV="1">
                <a:off x="1811" y="652"/>
                <a:ext cx="2398" cy="553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2" name="Line 157"/>
              <p:cNvSpPr>
                <a:spLocks noChangeShapeType="1"/>
              </p:cNvSpPr>
              <p:nvPr/>
            </p:nvSpPr>
            <p:spPr bwMode="auto">
              <a:xfrm flipV="1">
                <a:off x="1887" y="1167"/>
                <a:ext cx="2087" cy="265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3" name="Line 158"/>
              <p:cNvSpPr>
                <a:spLocks noChangeShapeType="1"/>
              </p:cNvSpPr>
              <p:nvPr/>
            </p:nvSpPr>
            <p:spPr bwMode="auto">
              <a:xfrm>
                <a:off x="833" y="849"/>
                <a:ext cx="3754" cy="895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4" name="Line 159"/>
              <p:cNvSpPr>
                <a:spLocks noChangeShapeType="1"/>
              </p:cNvSpPr>
              <p:nvPr/>
            </p:nvSpPr>
            <p:spPr bwMode="auto">
              <a:xfrm>
                <a:off x="788" y="697"/>
                <a:ext cx="4072" cy="887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5" name="Line 160"/>
              <p:cNvSpPr>
                <a:spLocks noChangeShapeType="1"/>
              </p:cNvSpPr>
              <p:nvPr/>
            </p:nvSpPr>
            <p:spPr bwMode="auto">
              <a:xfrm>
                <a:off x="985" y="546"/>
                <a:ext cx="3573" cy="955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6" name="Line 161"/>
              <p:cNvSpPr>
                <a:spLocks noChangeShapeType="1"/>
              </p:cNvSpPr>
              <p:nvPr/>
            </p:nvSpPr>
            <p:spPr bwMode="auto">
              <a:xfrm>
                <a:off x="856" y="515"/>
                <a:ext cx="3633" cy="81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77" name="Line 162"/>
              <p:cNvSpPr>
                <a:spLocks noChangeShapeType="1"/>
              </p:cNvSpPr>
              <p:nvPr/>
            </p:nvSpPr>
            <p:spPr bwMode="auto">
              <a:xfrm>
                <a:off x="940" y="372"/>
                <a:ext cx="3496" cy="728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456" name="Group 251"/>
            <p:cNvGrpSpPr>
              <a:grpSpLocks/>
            </p:cNvGrpSpPr>
            <p:nvPr/>
          </p:nvGrpSpPr>
          <p:grpSpPr bwMode="auto">
            <a:xfrm>
              <a:off x="5926138" y="2190750"/>
              <a:ext cx="2684462" cy="1966912"/>
              <a:chOff x="3733" y="525"/>
              <a:chExt cx="1691" cy="1239"/>
            </a:xfrm>
          </p:grpSpPr>
          <p:sp>
            <p:nvSpPr>
              <p:cNvPr id="54536" name="Oval 9"/>
              <p:cNvSpPr>
                <a:spLocks noChangeArrowheads="1"/>
              </p:cNvSpPr>
              <p:nvPr/>
            </p:nvSpPr>
            <p:spPr bwMode="auto">
              <a:xfrm>
                <a:off x="3961" y="1156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37" name="Oval 11"/>
              <p:cNvSpPr>
                <a:spLocks noChangeArrowheads="1"/>
              </p:cNvSpPr>
              <p:nvPr/>
            </p:nvSpPr>
            <p:spPr bwMode="auto">
              <a:xfrm>
                <a:off x="3733" y="783"/>
                <a:ext cx="22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38" name="Oval 21"/>
              <p:cNvSpPr>
                <a:spLocks noChangeArrowheads="1"/>
              </p:cNvSpPr>
              <p:nvPr/>
            </p:nvSpPr>
            <p:spPr bwMode="auto">
              <a:xfrm>
                <a:off x="4304" y="1624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39" name="Oval 22"/>
              <p:cNvSpPr>
                <a:spLocks noChangeArrowheads="1"/>
              </p:cNvSpPr>
              <p:nvPr/>
            </p:nvSpPr>
            <p:spPr bwMode="auto">
              <a:xfrm>
                <a:off x="4578" y="1741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0" name="Oval 32"/>
              <p:cNvSpPr>
                <a:spLocks noChangeArrowheads="1"/>
              </p:cNvSpPr>
              <p:nvPr/>
            </p:nvSpPr>
            <p:spPr bwMode="auto">
              <a:xfrm>
                <a:off x="4784" y="1624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1" name="Oval 35"/>
              <p:cNvSpPr>
                <a:spLocks noChangeArrowheads="1"/>
              </p:cNvSpPr>
              <p:nvPr/>
            </p:nvSpPr>
            <p:spPr bwMode="auto">
              <a:xfrm>
                <a:off x="3961" y="1273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2" name="Oval 37"/>
              <p:cNvSpPr>
                <a:spLocks noChangeArrowheads="1"/>
              </p:cNvSpPr>
              <p:nvPr/>
            </p:nvSpPr>
            <p:spPr bwMode="auto">
              <a:xfrm>
                <a:off x="3961" y="1343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3" name="Oval 43"/>
              <p:cNvSpPr>
                <a:spLocks noChangeArrowheads="1"/>
              </p:cNvSpPr>
              <p:nvPr/>
            </p:nvSpPr>
            <p:spPr bwMode="auto">
              <a:xfrm>
                <a:off x="4167" y="1086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4" name="Oval 44"/>
              <p:cNvSpPr>
                <a:spLocks noChangeArrowheads="1"/>
              </p:cNvSpPr>
              <p:nvPr/>
            </p:nvSpPr>
            <p:spPr bwMode="auto">
              <a:xfrm>
                <a:off x="4075" y="1016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5" name="Oval 50"/>
              <p:cNvSpPr>
                <a:spLocks noChangeArrowheads="1"/>
              </p:cNvSpPr>
              <p:nvPr/>
            </p:nvSpPr>
            <p:spPr bwMode="auto">
              <a:xfrm>
                <a:off x="4555" y="1484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6" name="Oval 63"/>
              <p:cNvSpPr>
                <a:spLocks noChangeArrowheads="1"/>
              </p:cNvSpPr>
              <p:nvPr/>
            </p:nvSpPr>
            <p:spPr bwMode="auto">
              <a:xfrm>
                <a:off x="4624" y="525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7" name="Oval 73"/>
              <p:cNvSpPr>
                <a:spLocks noChangeArrowheads="1"/>
              </p:cNvSpPr>
              <p:nvPr/>
            </p:nvSpPr>
            <p:spPr bwMode="auto">
              <a:xfrm>
                <a:off x="4418" y="1086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8" name="Oval 74"/>
              <p:cNvSpPr>
                <a:spLocks noChangeArrowheads="1"/>
              </p:cNvSpPr>
              <p:nvPr/>
            </p:nvSpPr>
            <p:spPr bwMode="auto">
              <a:xfrm>
                <a:off x="3961" y="1016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49" name="Oval 85"/>
              <p:cNvSpPr>
                <a:spLocks noChangeArrowheads="1"/>
              </p:cNvSpPr>
              <p:nvPr/>
            </p:nvSpPr>
            <p:spPr bwMode="auto">
              <a:xfrm>
                <a:off x="4464" y="1647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0" name="Oval 87"/>
              <p:cNvSpPr>
                <a:spLocks noChangeArrowheads="1"/>
              </p:cNvSpPr>
              <p:nvPr/>
            </p:nvSpPr>
            <p:spPr bwMode="auto">
              <a:xfrm>
                <a:off x="4853" y="1577"/>
                <a:ext cx="22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1" name="Oval 95"/>
              <p:cNvSpPr>
                <a:spLocks noChangeArrowheads="1"/>
              </p:cNvSpPr>
              <p:nvPr/>
            </p:nvSpPr>
            <p:spPr bwMode="auto">
              <a:xfrm>
                <a:off x="4190" y="642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2" name="Oval 100"/>
              <p:cNvSpPr>
                <a:spLocks noChangeArrowheads="1"/>
              </p:cNvSpPr>
              <p:nvPr/>
            </p:nvSpPr>
            <p:spPr bwMode="auto">
              <a:xfrm>
                <a:off x="4258" y="853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3" name="Oval 105"/>
              <p:cNvSpPr>
                <a:spLocks noChangeArrowheads="1"/>
              </p:cNvSpPr>
              <p:nvPr/>
            </p:nvSpPr>
            <p:spPr bwMode="auto">
              <a:xfrm>
                <a:off x="3778" y="572"/>
                <a:ext cx="23" cy="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4" name="Oval 109"/>
              <p:cNvSpPr>
                <a:spLocks noChangeArrowheads="1"/>
              </p:cNvSpPr>
              <p:nvPr/>
            </p:nvSpPr>
            <p:spPr bwMode="auto">
              <a:xfrm>
                <a:off x="4464" y="1320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5" name="Oval 165"/>
              <p:cNvSpPr>
                <a:spLocks noChangeArrowheads="1"/>
              </p:cNvSpPr>
              <p:nvPr/>
            </p:nvSpPr>
            <p:spPr bwMode="auto">
              <a:xfrm>
                <a:off x="4350" y="1694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56" name="Oval 248"/>
              <p:cNvSpPr>
                <a:spLocks noChangeArrowheads="1"/>
              </p:cNvSpPr>
              <p:nvPr/>
            </p:nvSpPr>
            <p:spPr bwMode="auto">
              <a:xfrm>
                <a:off x="5401" y="1040"/>
                <a:ext cx="23" cy="2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457" name="Group 253"/>
            <p:cNvGrpSpPr>
              <a:grpSpLocks/>
            </p:cNvGrpSpPr>
            <p:nvPr/>
          </p:nvGrpSpPr>
          <p:grpSpPr bwMode="auto">
            <a:xfrm>
              <a:off x="5562600" y="2043112"/>
              <a:ext cx="3011488" cy="2824163"/>
              <a:chOff x="3504" y="432"/>
              <a:chExt cx="1897" cy="1779"/>
            </a:xfrm>
          </p:grpSpPr>
          <p:grpSp>
            <p:nvGrpSpPr>
              <p:cNvPr id="54458" name="Group 254"/>
              <p:cNvGrpSpPr>
                <a:grpSpLocks/>
              </p:cNvGrpSpPr>
              <p:nvPr/>
            </p:nvGrpSpPr>
            <p:grpSpPr bwMode="auto">
              <a:xfrm>
                <a:off x="3710" y="479"/>
                <a:ext cx="1668" cy="1425"/>
                <a:chOff x="3710" y="479"/>
                <a:chExt cx="1668" cy="1425"/>
              </a:xfrm>
            </p:grpSpPr>
            <p:sp>
              <p:nvSpPr>
                <p:cNvPr id="54516" name="Oval 255"/>
                <p:cNvSpPr>
                  <a:spLocks noChangeArrowheads="1"/>
                </p:cNvSpPr>
                <p:nvPr/>
              </p:nvSpPr>
              <p:spPr bwMode="auto">
                <a:xfrm>
                  <a:off x="3755" y="1297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17" name="Oval 256"/>
                <p:cNvSpPr>
                  <a:spLocks noChangeArrowheads="1"/>
                </p:cNvSpPr>
                <p:nvPr/>
              </p:nvSpPr>
              <p:spPr bwMode="auto">
                <a:xfrm>
                  <a:off x="4327" y="1881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18" name="Oval 257"/>
                <p:cNvSpPr>
                  <a:spLocks noChangeArrowheads="1"/>
                </p:cNvSpPr>
                <p:nvPr/>
              </p:nvSpPr>
              <p:spPr bwMode="auto">
                <a:xfrm>
                  <a:off x="4281" y="1554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19" name="Oval 258"/>
                <p:cNvSpPr>
                  <a:spLocks noChangeArrowheads="1"/>
                </p:cNvSpPr>
                <p:nvPr/>
              </p:nvSpPr>
              <p:spPr bwMode="auto">
                <a:xfrm>
                  <a:off x="4213" y="1694"/>
                  <a:ext cx="22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0" name="Oval 259"/>
                <p:cNvSpPr>
                  <a:spLocks noChangeArrowheads="1"/>
                </p:cNvSpPr>
                <p:nvPr/>
              </p:nvSpPr>
              <p:spPr bwMode="auto">
                <a:xfrm>
                  <a:off x="4235" y="1554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1" name="Oval 260"/>
                <p:cNvSpPr>
                  <a:spLocks noChangeArrowheads="1"/>
                </p:cNvSpPr>
                <p:nvPr/>
              </p:nvSpPr>
              <p:spPr bwMode="auto">
                <a:xfrm>
                  <a:off x="4921" y="1741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2" name="Oval 261"/>
                <p:cNvSpPr>
                  <a:spLocks noChangeArrowheads="1"/>
                </p:cNvSpPr>
                <p:nvPr/>
              </p:nvSpPr>
              <p:spPr bwMode="auto">
                <a:xfrm>
                  <a:off x="3710" y="712"/>
                  <a:ext cx="23" cy="2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3" name="Oval 262"/>
                <p:cNvSpPr>
                  <a:spLocks noChangeArrowheads="1"/>
                </p:cNvSpPr>
                <p:nvPr/>
              </p:nvSpPr>
              <p:spPr bwMode="auto">
                <a:xfrm>
                  <a:off x="4693" y="1110"/>
                  <a:ext cx="22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4" name="Oval 263"/>
                <p:cNvSpPr>
                  <a:spLocks noChangeArrowheads="1"/>
                </p:cNvSpPr>
                <p:nvPr/>
              </p:nvSpPr>
              <p:spPr bwMode="auto">
                <a:xfrm>
                  <a:off x="3801" y="829"/>
                  <a:ext cx="23" cy="2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5" name="Oval 264"/>
                <p:cNvSpPr>
                  <a:spLocks noChangeArrowheads="1"/>
                </p:cNvSpPr>
                <p:nvPr/>
              </p:nvSpPr>
              <p:spPr bwMode="auto">
                <a:xfrm>
                  <a:off x="4761" y="619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6" name="Oval 265"/>
                <p:cNvSpPr>
                  <a:spLocks noChangeArrowheads="1"/>
                </p:cNvSpPr>
                <p:nvPr/>
              </p:nvSpPr>
              <p:spPr bwMode="auto">
                <a:xfrm>
                  <a:off x="4464" y="1460"/>
                  <a:ext cx="23" cy="2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7" name="Oval 266"/>
                <p:cNvSpPr>
                  <a:spLocks noChangeArrowheads="1"/>
                </p:cNvSpPr>
                <p:nvPr/>
              </p:nvSpPr>
              <p:spPr bwMode="auto">
                <a:xfrm>
                  <a:off x="4875" y="923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8" name="Oval 267"/>
                <p:cNvSpPr>
                  <a:spLocks noChangeArrowheads="1"/>
                </p:cNvSpPr>
                <p:nvPr/>
              </p:nvSpPr>
              <p:spPr bwMode="auto">
                <a:xfrm>
                  <a:off x="4830" y="853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29" name="Oval 268"/>
                <p:cNvSpPr>
                  <a:spLocks noChangeArrowheads="1"/>
                </p:cNvSpPr>
                <p:nvPr/>
              </p:nvSpPr>
              <p:spPr bwMode="auto">
                <a:xfrm>
                  <a:off x="4213" y="923"/>
                  <a:ext cx="22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0" name="Oval 269"/>
                <p:cNvSpPr>
                  <a:spLocks noChangeArrowheads="1"/>
                </p:cNvSpPr>
                <p:nvPr/>
              </p:nvSpPr>
              <p:spPr bwMode="auto">
                <a:xfrm>
                  <a:off x="4304" y="969"/>
                  <a:ext cx="23" cy="2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1" name="Oval 270"/>
                <p:cNvSpPr>
                  <a:spLocks noChangeArrowheads="1"/>
                </p:cNvSpPr>
                <p:nvPr/>
              </p:nvSpPr>
              <p:spPr bwMode="auto">
                <a:xfrm>
                  <a:off x="4761" y="736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2" name="Oval 271"/>
                <p:cNvSpPr>
                  <a:spLocks noChangeArrowheads="1"/>
                </p:cNvSpPr>
                <p:nvPr/>
              </p:nvSpPr>
              <p:spPr bwMode="auto">
                <a:xfrm>
                  <a:off x="4715" y="502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3" name="Oval 272"/>
                <p:cNvSpPr>
                  <a:spLocks noChangeArrowheads="1"/>
                </p:cNvSpPr>
                <p:nvPr/>
              </p:nvSpPr>
              <p:spPr bwMode="auto">
                <a:xfrm>
                  <a:off x="4533" y="479"/>
                  <a:ext cx="22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4" name="Oval 273"/>
                <p:cNvSpPr>
                  <a:spLocks noChangeArrowheads="1"/>
                </p:cNvSpPr>
                <p:nvPr/>
              </p:nvSpPr>
              <p:spPr bwMode="auto">
                <a:xfrm>
                  <a:off x="5355" y="1133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35" name="Oval 274"/>
                <p:cNvSpPr>
                  <a:spLocks noChangeArrowheads="1"/>
                </p:cNvSpPr>
                <p:nvPr/>
              </p:nvSpPr>
              <p:spPr bwMode="auto">
                <a:xfrm>
                  <a:off x="5035" y="969"/>
                  <a:ext cx="23" cy="24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4459" name="Group 275"/>
              <p:cNvGrpSpPr>
                <a:grpSpLocks/>
              </p:cNvGrpSpPr>
              <p:nvPr/>
            </p:nvGrpSpPr>
            <p:grpSpPr bwMode="auto">
              <a:xfrm>
                <a:off x="3504" y="432"/>
                <a:ext cx="1897" cy="1779"/>
                <a:chOff x="3504" y="432"/>
                <a:chExt cx="1897" cy="1779"/>
              </a:xfrm>
            </p:grpSpPr>
            <p:grpSp>
              <p:nvGrpSpPr>
                <p:cNvPr id="54460" name="Group 276"/>
                <p:cNvGrpSpPr>
                  <a:grpSpLocks/>
                </p:cNvGrpSpPr>
                <p:nvPr/>
              </p:nvGrpSpPr>
              <p:grpSpPr bwMode="auto">
                <a:xfrm>
                  <a:off x="4075" y="432"/>
                  <a:ext cx="1075" cy="1355"/>
                  <a:chOff x="4075" y="432"/>
                  <a:chExt cx="1075" cy="1355"/>
                </a:xfrm>
              </p:grpSpPr>
              <p:sp>
                <p:nvSpPr>
                  <p:cNvPr id="54507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4761" y="1764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8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4533" y="1437"/>
                    <a:ext cx="22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9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4693" y="806"/>
                    <a:ext cx="22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0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4555" y="689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1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5127" y="1063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2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4304" y="1086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3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4075" y="1273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4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4578" y="432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15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572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4461" name="Group 286"/>
                <p:cNvGrpSpPr>
                  <a:grpSpLocks/>
                </p:cNvGrpSpPr>
                <p:nvPr/>
              </p:nvGrpSpPr>
              <p:grpSpPr bwMode="auto">
                <a:xfrm>
                  <a:off x="3550" y="502"/>
                  <a:ext cx="1463" cy="1613"/>
                  <a:chOff x="3550" y="502"/>
                  <a:chExt cx="1463" cy="1613"/>
                </a:xfrm>
              </p:grpSpPr>
              <p:sp>
                <p:nvSpPr>
                  <p:cNvPr id="54492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4235" y="1904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3" name="Oval 288"/>
                  <p:cNvSpPr>
                    <a:spLocks noChangeArrowheads="1"/>
                  </p:cNvSpPr>
                  <p:nvPr/>
                </p:nvSpPr>
                <p:spPr bwMode="auto">
                  <a:xfrm>
                    <a:off x="4304" y="1928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4" name="Oval 289"/>
                  <p:cNvSpPr>
                    <a:spLocks noChangeArrowheads="1"/>
                  </p:cNvSpPr>
                  <p:nvPr/>
                </p:nvSpPr>
                <p:spPr bwMode="auto">
                  <a:xfrm>
                    <a:off x="4441" y="1741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5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4258" y="1367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6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3870" y="1156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7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712"/>
                    <a:ext cx="22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8" name="Oval 293"/>
                  <p:cNvSpPr>
                    <a:spLocks noChangeArrowheads="1"/>
                  </p:cNvSpPr>
                  <p:nvPr/>
                </p:nvSpPr>
                <p:spPr bwMode="auto">
                  <a:xfrm>
                    <a:off x="4738" y="899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9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4921" y="993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0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4441" y="1577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1" name="Oval 296"/>
                  <p:cNvSpPr>
                    <a:spLocks noChangeArrowheads="1"/>
                  </p:cNvSpPr>
                  <p:nvPr/>
                </p:nvSpPr>
                <p:spPr bwMode="auto">
                  <a:xfrm>
                    <a:off x="4510" y="1577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2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4190" y="2091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3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4990" y="1834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4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4327" y="1367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5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4007" y="1390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06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3550" y="502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4462" name="Group 302"/>
                <p:cNvGrpSpPr>
                  <a:grpSpLocks/>
                </p:cNvGrpSpPr>
                <p:nvPr/>
              </p:nvGrpSpPr>
              <p:grpSpPr bwMode="auto">
                <a:xfrm>
                  <a:off x="3504" y="528"/>
                  <a:ext cx="1897" cy="1683"/>
                  <a:chOff x="3504" y="525"/>
                  <a:chExt cx="1897" cy="1683"/>
                </a:xfrm>
              </p:grpSpPr>
              <p:sp>
                <p:nvSpPr>
                  <p:cNvPr id="54463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3870" y="1250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4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3915" y="1203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5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4167" y="1951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6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4281" y="1787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7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4304" y="2068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8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4075" y="2044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69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4235" y="1554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0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4647" y="1671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1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1647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2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4350" y="1460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3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3824" y="1320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4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4007" y="1110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5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4030" y="899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6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4258" y="1273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7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4624" y="1227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8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4578" y="923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79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3710" y="525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0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4670" y="666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1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4578" y="572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2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853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3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5081" y="1133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4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5378" y="1203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5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5333" y="946"/>
                    <a:ext cx="22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6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4258" y="2185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7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4030" y="759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8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596"/>
                    <a:ext cx="23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89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4533" y="1320"/>
                    <a:ext cx="22" cy="2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0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4533" y="1086"/>
                    <a:ext cx="22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91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4578" y="1156"/>
                    <a:ext cx="23" cy="24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54277" name="Group 325"/>
          <p:cNvGrpSpPr>
            <a:grpSpLocks noChangeAspect="1"/>
          </p:cNvGrpSpPr>
          <p:nvPr/>
        </p:nvGrpSpPr>
        <p:grpSpPr bwMode="auto">
          <a:xfrm>
            <a:off x="6324601" y="3565526"/>
            <a:ext cx="3248025" cy="2682875"/>
            <a:chOff x="511175" y="227013"/>
            <a:chExt cx="7586663" cy="6265862"/>
          </a:xfrm>
        </p:grpSpPr>
        <p:grpSp>
          <p:nvGrpSpPr>
            <p:cNvPr id="54278" name="Group 172"/>
            <p:cNvGrpSpPr>
              <a:grpSpLocks/>
            </p:cNvGrpSpPr>
            <p:nvPr/>
          </p:nvGrpSpPr>
          <p:grpSpPr bwMode="auto">
            <a:xfrm>
              <a:off x="1898650" y="879475"/>
              <a:ext cx="5627688" cy="4813300"/>
              <a:chOff x="1196" y="554"/>
              <a:chExt cx="3545" cy="3032"/>
            </a:xfrm>
          </p:grpSpPr>
          <p:grpSp>
            <p:nvGrpSpPr>
              <p:cNvPr id="54436" name="Group 173"/>
              <p:cNvGrpSpPr>
                <a:grpSpLocks/>
              </p:cNvGrpSpPr>
              <p:nvPr/>
            </p:nvGrpSpPr>
            <p:grpSpPr bwMode="auto">
              <a:xfrm>
                <a:off x="1761" y="1222"/>
                <a:ext cx="2055" cy="1491"/>
                <a:chOff x="1761" y="1222"/>
                <a:chExt cx="2055" cy="1491"/>
              </a:xfrm>
            </p:grpSpPr>
            <p:sp>
              <p:nvSpPr>
                <p:cNvPr id="54449" name="Line 17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761" y="1222"/>
                  <a:ext cx="976" cy="7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50" name="Line 17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737" y="1274"/>
                  <a:ext cx="1079" cy="6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51" name="Line 176"/>
                <p:cNvSpPr>
                  <a:spLocks noChangeAspect="1" noChangeShapeType="1"/>
                </p:cNvSpPr>
                <p:nvPr/>
              </p:nvSpPr>
              <p:spPr bwMode="auto">
                <a:xfrm>
                  <a:off x="2737" y="1942"/>
                  <a:ext cx="154" cy="77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4437" name="Group 177"/>
              <p:cNvGrpSpPr>
                <a:grpSpLocks/>
              </p:cNvGrpSpPr>
              <p:nvPr/>
            </p:nvGrpSpPr>
            <p:grpSpPr bwMode="auto">
              <a:xfrm>
                <a:off x="1196" y="657"/>
                <a:ext cx="1181" cy="1336"/>
                <a:chOff x="1196" y="657"/>
                <a:chExt cx="1181" cy="1336"/>
              </a:xfrm>
            </p:grpSpPr>
            <p:sp>
              <p:nvSpPr>
                <p:cNvPr id="54446" name="Line 178"/>
                <p:cNvSpPr>
                  <a:spLocks noChangeAspect="1" noChangeShapeType="1"/>
                </p:cNvSpPr>
                <p:nvPr/>
              </p:nvSpPr>
              <p:spPr bwMode="auto">
                <a:xfrm>
                  <a:off x="1812" y="1274"/>
                  <a:ext cx="565" cy="1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7" name="Line 179"/>
                <p:cNvSpPr>
                  <a:spLocks noChangeAspect="1" noChangeShapeType="1"/>
                </p:cNvSpPr>
                <p:nvPr/>
              </p:nvSpPr>
              <p:spPr bwMode="auto">
                <a:xfrm>
                  <a:off x="1196" y="657"/>
                  <a:ext cx="616" cy="6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8" name="Line 18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555" y="1274"/>
                  <a:ext cx="257" cy="7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4438" name="Group 181"/>
              <p:cNvGrpSpPr>
                <a:grpSpLocks/>
              </p:cNvGrpSpPr>
              <p:nvPr/>
            </p:nvGrpSpPr>
            <p:grpSpPr bwMode="auto">
              <a:xfrm>
                <a:off x="3405" y="554"/>
                <a:ext cx="1336" cy="1182"/>
                <a:chOff x="3405" y="554"/>
                <a:chExt cx="1336" cy="1182"/>
              </a:xfrm>
            </p:grpSpPr>
            <p:sp>
              <p:nvSpPr>
                <p:cNvPr id="54443" name="Line 182"/>
                <p:cNvSpPr>
                  <a:spLocks noChangeAspect="1" noChangeShapeType="1"/>
                </p:cNvSpPr>
                <p:nvPr/>
              </p:nvSpPr>
              <p:spPr bwMode="auto">
                <a:xfrm>
                  <a:off x="3405" y="554"/>
                  <a:ext cx="411" cy="7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4" name="Line 183"/>
                <p:cNvSpPr>
                  <a:spLocks noChangeAspect="1" noChangeShapeType="1"/>
                </p:cNvSpPr>
                <p:nvPr/>
              </p:nvSpPr>
              <p:spPr bwMode="auto">
                <a:xfrm>
                  <a:off x="3816" y="1274"/>
                  <a:ext cx="925" cy="2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5" name="Line 18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508" y="1274"/>
                  <a:ext cx="308" cy="46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4439" name="Group 185"/>
              <p:cNvGrpSpPr>
                <a:grpSpLocks/>
              </p:cNvGrpSpPr>
              <p:nvPr/>
            </p:nvGrpSpPr>
            <p:grpSpPr bwMode="auto">
              <a:xfrm>
                <a:off x="2429" y="2456"/>
                <a:ext cx="1336" cy="1130"/>
                <a:chOff x="2429" y="2456"/>
                <a:chExt cx="1336" cy="1130"/>
              </a:xfrm>
            </p:grpSpPr>
            <p:sp>
              <p:nvSpPr>
                <p:cNvPr id="54440" name="Line 18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891" y="2764"/>
                  <a:ext cx="874" cy="10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1" name="Line 18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429" y="2764"/>
                  <a:ext cx="462" cy="82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42" name="Line 188"/>
                <p:cNvSpPr>
                  <a:spLocks noChangeAspect="1" noChangeShapeType="1"/>
                </p:cNvSpPr>
                <p:nvPr/>
              </p:nvSpPr>
              <p:spPr bwMode="auto">
                <a:xfrm>
                  <a:off x="2583" y="2456"/>
                  <a:ext cx="308" cy="30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4279" name="Group 168"/>
            <p:cNvGrpSpPr>
              <a:grpSpLocks/>
            </p:cNvGrpSpPr>
            <p:nvPr/>
          </p:nvGrpSpPr>
          <p:grpSpPr bwMode="auto">
            <a:xfrm>
              <a:off x="2795588" y="1939925"/>
              <a:ext cx="3262312" cy="2366963"/>
              <a:chOff x="1761" y="1222"/>
              <a:chExt cx="2055" cy="1491"/>
            </a:xfrm>
          </p:grpSpPr>
          <p:sp>
            <p:nvSpPr>
              <p:cNvPr id="54433" name="Line 15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761" y="1222"/>
                <a:ext cx="976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34" name="Line 155"/>
              <p:cNvSpPr>
                <a:spLocks noChangeAspect="1" noChangeShapeType="1"/>
              </p:cNvSpPr>
              <p:nvPr/>
            </p:nvSpPr>
            <p:spPr bwMode="auto">
              <a:xfrm flipV="1">
                <a:off x="2737" y="1274"/>
                <a:ext cx="1079" cy="6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35" name="Line 156"/>
              <p:cNvSpPr>
                <a:spLocks noChangeAspect="1" noChangeShapeType="1"/>
              </p:cNvSpPr>
              <p:nvPr/>
            </p:nvSpPr>
            <p:spPr bwMode="auto">
              <a:xfrm>
                <a:off x="2737" y="1942"/>
                <a:ext cx="154" cy="77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80" name="Group 171"/>
            <p:cNvGrpSpPr>
              <a:grpSpLocks/>
            </p:cNvGrpSpPr>
            <p:nvPr/>
          </p:nvGrpSpPr>
          <p:grpSpPr bwMode="auto">
            <a:xfrm>
              <a:off x="1898650" y="1042988"/>
              <a:ext cx="1874838" cy="2120900"/>
              <a:chOff x="1196" y="657"/>
              <a:chExt cx="1181" cy="1336"/>
            </a:xfrm>
          </p:grpSpPr>
          <p:sp>
            <p:nvSpPr>
              <p:cNvPr id="54430" name="Line 163"/>
              <p:cNvSpPr>
                <a:spLocks noChangeAspect="1" noChangeShapeType="1"/>
              </p:cNvSpPr>
              <p:nvPr/>
            </p:nvSpPr>
            <p:spPr bwMode="auto">
              <a:xfrm>
                <a:off x="1812" y="1274"/>
                <a:ext cx="565" cy="1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31" name="Line 164"/>
              <p:cNvSpPr>
                <a:spLocks noChangeAspect="1" noChangeShapeType="1"/>
              </p:cNvSpPr>
              <p:nvPr/>
            </p:nvSpPr>
            <p:spPr bwMode="auto">
              <a:xfrm>
                <a:off x="1196" y="657"/>
                <a:ext cx="616" cy="6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32" name="Line 165"/>
              <p:cNvSpPr>
                <a:spLocks noChangeAspect="1" noChangeShapeType="1"/>
              </p:cNvSpPr>
              <p:nvPr/>
            </p:nvSpPr>
            <p:spPr bwMode="auto">
              <a:xfrm flipH="1">
                <a:off x="1555" y="1274"/>
                <a:ext cx="257" cy="7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81" name="Group 170"/>
            <p:cNvGrpSpPr>
              <a:grpSpLocks/>
            </p:cNvGrpSpPr>
            <p:nvPr/>
          </p:nvGrpSpPr>
          <p:grpSpPr bwMode="auto">
            <a:xfrm>
              <a:off x="5405438" y="879475"/>
              <a:ext cx="2120900" cy="1876425"/>
              <a:chOff x="3405" y="554"/>
              <a:chExt cx="1336" cy="1182"/>
            </a:xfrm>
          </p:grpSpPr>
          <p:sp>
            <p:nvSpPr>
              <p:cNvPr id="54427" name="Line 160"/>
              <p:cNvSpPr>
                <a:spLocks noChangeAspect="1" noChangeShapeType="1"/>
              </p:cNvSpPr>
              <p:nvPr/>
            </p:nvSpPr>
            <p:spPr bwMode="auto">
              <a:xfrm>
                <a:off x="3405" y="554"/>
                <a:ext cx="411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8" name="Line 161"/>
              <p:cNvSpPr>
                <a:spLocks noChangeAspect="1" noChangeShapeType="1"/>
              </p:cNvSpPr>
              <p:nvPr/>
            </p:nvSpPr>
            <p:spPr bwMode="auto">
              <a:xfrm>
                <a:off x="3816" y="1274"/>
                <a:ext cx="925" cy="2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9" name="Line 162"/>
              <p:cNvSpPr>
                <a:spLocks noChangeAspect="1" noChangeShapeType="1"/>
              </p:cNvSpPr>
              <p:nvPr/>
            </p:nvSpPr>
            <p:spPr bwMode="auto">
              <a:xfrm flipV="1">
                <a:off x="3508" y="1274"/>
                <a:ext cx="308" cy="4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82" name="Group 169"/>
            <p:cNvGrpSpPr>
              <a:grpSpLocks/>
            </p:cNvGrpSpPr>
            <p:nvPr/>
          </p:nvGrpSpPr>
          <p:grpSpPr bwMode="auto">
            <a:xfrm>
              <a:off x="3856038" y="3898900"/>
              <a:ext cx="2120900" cy="1793875"/>
              <a:chOff x="2429" y="2456"/>
              <a:chExt cx="1336" cy="1130"/>
            </a:xfrm>
          </p:grpSpPr>
          <p:sp>
            <p:nvSpPr>
              <p:cNvPr id="54424" name="Line 15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91" y="2764"/>
                <a:ext cx="874" cy="10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5" name="Line 158"/>
              <p:cNvSpPr>
                <a:spLocks noChangeAspect="1" noChangeShapeType="1"/>
              </p:cNvSpPr>
              <p:nvPr/>
            </p:nvSpPr>
            <p:spPr bwMode="auto">
              <a:xfrm flipV="1">
                <a:off x="2429" y="2764"/>
                <a:ext cx="462" cy="82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6" name="Line 159"/>
              <p:cNvSpPr>
                <a:spLocks noChangeAspect="1" noChangeShapeType="1"/>
              </p:cNvSpPr>
              <p:nvPr/>
            </p:nvSpPr>
            <p:spPr bwMode="auto">
              <a:xfrm>
                <a:off x="2583" y="2456"/>
                <a:ext cx="308" cy="3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83" name="Group 2"/>
            <p:cNvGrpSpPr>
              <a:grpSpLocks noChangeAspect="1"/>
            </p:cNvGrpSpPr>
            <p:nvPr/>
          </p:nvGrpSpPr>
          <p:grpSpPr bwMode="auto">
            <a:xfrm>
              <a:off x="1244600" y="227013"/>
              <a:ext cx="6853238" cy="6200775"/>
              <a:chOff x="1056" y="288"/>
              <a:chExt cx="4032" cy="3648"/>
            </a:xfrm>
          </p:grpSpPr>
          <p:sp>
            <p:nvSpPr>
              <p:cNvPr id="54313" name="Oval 3"/>
              <p:cNvSpPr>
                <a:spLocks noChangeAspect="1" noChangeArrowheads="1"/>
              </p:cNvSpPr>
              <p:nvPr/>
            </p:nvSpPr>
            <p:spPr bwMode="auto">
              <a:xfrm>
                <a:off x="1824" y="196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4" name="Oval 4"/>
              <p:cNvSpPr>
                <a:spLocks noChangeAspect="1" noChangeArrowheads="1"/>
              </p:cNvSpPr>
              <p:nvPr/>
            </p:nvSpPr>
            <p:spPr bwMode="auto">
              <a:xfrm>
                <a:off x="1584" y="206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5" name="Oval 5"/>
              <p:cNvSpPr>
                <a:spLocks noChangeAspect="1" noChangeArrowheads="1"/>
              </p:cNvSpPr>
              <p:nvPr/>
            </p:nvSpPr>
            <p:spPr bwMode="auto">
              <a:xfrm>
                <a:off x="1920" y="187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6" name="Oval 6"/>
              <p:cNvSpPr>
                <a:spLocks noChangeAspect="1" noChangeArrowheads="1"/>
              </p:cNvSpPr>
              <p:nvPr/>
            </p:nvSpPr>
            <p:spPr bwMode="auto">
              <a:xfrm>
                <a:off x="2016" y="17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7" name="Oval 7"/>
              <p:cNvSpPr>
                <a:spLocks noChangeAspect="1" noChangeArrowheads="1"/>
              </p:cNvSpPr>
              <p:nvPr/>
            </p:nvSpPr>
            <p:spPr bwMode="auto">
              <a:xfrm>
                <a:off x="1920" y="206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8" name="Oval 8"/>
              <p:cNvSpPr>
                <a:spLocks noChangeAspect="1" noChangeArrowheads="1"/>
              </p:cNvSpPr>
              <p:nvPr/>
            </p:nvSpPr>
            <p:spPr bwMode="auto">
              <a:xfrm>
                <a:off x="1536" y="10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9" name="Oval 9"/>
              <p:cNvSpPr>
                <a:spLocks noChangeAspect="1" noChangeArrowheads="1"/>
              </p:cNvSpPr>
              <p:nvPr/>
            </p:nvSpPr>
            <p:spPr bwMode="auto">
              <a:xfrm>
                <a:off x="1824" y="144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0" name="Oval 10"/>
              <p:cNvSpPr>
                <a:spLocks noChangeAspect="1" noChangeArrowheads="1"/>
              </p:cNvSpPr>
              <p:nvPr/>
            </p:nvSpPr>
            <p:spPr bwMode="auto">
              <a:xfrm>
                <a:off x="2592" y="331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1" name="Oval 11"/>
              <p:cNvSpPr>
                <a:spLocks noChangeAspect="1" noChangeArrowheads="1"/>
              </p:cNvSpPr>
              <p:nvPr/>
            </p:nvSpPr>
            <p:spPr bwMode="auto">
              <a:xfrm>
                <a:off x="2448" y="34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2" name="Oval 12"/>
              <p:cNvSpPr>
                <a:spLocks noChangeAspect="1" noChangeArrowheads="1"/>
              </p:cNvSpPr>
              <p:nvPr/>
            </p:nvSpPr>
            <p:spPr bwMode="auto">
              <a:xfrm>
                <a:off x="2736" y="336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3" name="Oval 13"/>
              <p:cNvSpPr>
                <a:spLocks noChangeAspect="1" noChangeArrowheads="1"/>
              </p:cNvSpPr>
              <p:nvPr/>
            </p:nvSpPr>
            <p:spPr bwMode="auto">
              <a:xfrm>
                <a:off x="2784" y="326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4" name="Oval 14"/>
              <p:cNvSpPr>
                <a:spLocks noChangeAspect="1" noChangeArrowheads="1"/>
              </p:cNvSpPr>
              <p:nvPr/>
            </p:nvSpPr>
            <p:spPr bwMode="auto">
              <a:xfrm>
                <a:off x="2688" y="307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5" name="Oval 15"/>
              <p:cNvSpPr>
                <a:spLocks noChangeAspect="1" noChangeArrowheads="1"/>
              </p:cNvSpPr>
              <p:nvPr/>
            </p:nvSpPr>
            <p:spPr bwMode="auto">
              <a:xfrm>
                <a:off x="2832" y="28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6" name="Oval 16"/>
              <p:cNvSpPr>
                <a:spLocks noChangeAspect="1" noChangeArrowheads="1"/>
              </p:cNvSpPr>
              <p:nvPr/>
            </p:nvSpPr>
            <p:spPr bwMode="auto">
              <a:xfrm>
                <a:off x="3024" y="29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7" name="Oval 17"/>
              <p:cNvSpPr>
                <a:spLocks noChangeAspect="1" noChangeArrowheads="1"/>
              </p:cNvSpPr>
              <p:nvPr/>
            </p:nvSpPr>
            <p:spPr bwMode="auto">
              <a:xfrm>
                <a:off x="2688" y="259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8" name="Oval 18"/>
              <p:cNvSpPr>
                <a:spLocks noChangeAspect="1" noChangeArrowheads="1"/>
              </p:cNvSpPr>
              <p:nvPr/>
            </p:nvSpPr>
            <p:spPr bwMode="auto">
              <a:xfrm>
                <a:off x="2736" y="27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29" name="Oval 19"/>
              <p:cNvSpPr>
                <a:spLocks noChangeAspect="1" noChangeArrowheads="1"/>
              </p:cNvSpPr>
              <p:nvPr/>
            </p:nvSpPr>
            <p:spPr bwMode="auto">
              <a:xfrm>
                <a:off x="3312" y="29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0" name="Oval 20"/>
              <p:cNvSpPr>
                <a:spLocks noChangeAspect="1" noChangeArrowheads="1"/>
              </p:cNvSpPr>
              <p:nvPr/>
            </p:nvSpPr>
            <p:spPr bwMode="auto">
              <a:xfrm>
                <a:off x="3120" y="28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1" name="Oval 21"/>
              <p:cNvSpPr>
                <a:spLocks noChangeAspect="1" noChangeArrowheads="1"/>
              </p:cNvSpPr>
              <p:nvPr/>
            </p:nvSpPr>
            <p:spPr bwMode="auto">
              <a:xfrm>
                <a:off x="3696" y="302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2" name="Oval 22"/>
              <p:cNvSpPr>
                <a:spLocks noChangeAspect="1" noChangeArrowheads="1"/>
              </p:cNvSpPr>
              <p:nvPr/>
            </p:nvSpPr>
            <p:spPr bwMode="auto">
              <a:xfrm>
                <a:off x="2736" y="364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3" name="Oval 23"/>
              <p:cNvSpPr>
                <a:spLocks noChangeAspect="1" noChangeArrowheads="1"/>
              </p:cNvSpPr>
              <p:nvPr/>
            </p:nvSpPr>
            <p:spPr bwMode="auto">
              <a:xfrm>
                <a:off x="2256" y="360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4" name="Oval 24"/>
              <p:cNvSpPr>
                <a:spLocks noChangeAspect="1" noChangeArrowheads="1"/>
              </p:cNvSpPr>
              <p:nvPr/>
            </p:nvSpPr>
            <p:spPr bwMode="auto">
              <a:xfrm>
                <a:off x="2544" y="28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5" name="Oval 25"/>
              <p:cNvSpPr>
                <a:spLocks noChangeAspect="1" noChangeArrowheads="1"/>
              </p:cNvSpPr>
              <p:nvPr/>
            </p:nvSpPr>
            <p:spPr bwMode="auto">
              <a:xfrm>
                <a:off x="2592" y="259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6" name="Oval 26"/>
              <p:cNvSpPr>
                <a:spLocks noChangeAspect="1" noChangeArrowheads="1"/>
              </p:cNvSpPr>
              <p:nvPr/>
            </p:nvSpPr>
            <p:spPr bwMode="auto">
              <a:xfrm>
                <a:off x="4032" y="29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7" name="Oval 27"/>
              <p:cNvSpPr>
                <a:spLocks noChangeAspect="1" noChangeArrowheads="1"/>
              </p:cNvSpPr>
              <p:nvPr/>
            </p:nvSpPr>
            <p:spPr bwMode="auto">
              <a:xfrm>
                <a:off x="3456" y="28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8" name="Oval 28"/>
              <p:cNvSpPr>
                <a:spLocks noChangeAspect="1" noChangeArrowheads="1"/>
              </p:cNvSpPr>
              <p:nvPr/>
            </p:nvSpPr>
            <p:spPr bwMode="auto">
              <a:xfrm>
                <a:off x="4080" y="278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39" name="Oval 29"/>
              <p:cNvSpPr>
                <a:spLocks noChangeAspect="1" noChangeArrowheads="1"/>
              </p:cNvSpPr>
              <p:nvPr/>
            </p:nvSpPr>
            <p:spPr bwMode="auto">
              <a:xfrm>
                <a:off x="3744" y="27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0" name="Oval 30"/>
              <p:cNvSpPr>
                <a:spLocks noChangeAspect="1" noChangeArrowheads="1"/>
              </p:cNvSpPr>
              <p:nvPr/>
            </p:nvSpPr>
            <p:spPr bwMode="auto">
              <a:xfrm>
                <a:off x="2832" y="240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1" name="Oval 31"/>
              <p:cNvSpPr>
                <a:spLocks noChangeAspect="1" noChangeArrowheads="1"/>
              </p:cNvSpPr>
              <p:nvPr/>
            </p:nvSpPr>
            <p:spPr bwMode="auto">
              <a:xfrm>
                <a:off x="2640" y="22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2" name="Oval 32"/>
              <p:cNvSpPr>
                <a:spLocks noChangeAspect="1" noChangeArrowheads="1"/>
              </p:cNvSpPr>
              <p:nvPr/>
            </p:nvSpPr>
            <p:spPr bwMode="auto">
              <a:xfrm>
                <a:off x="2016" y="201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3" name="Oval 33"/>
              <p:cNvSpPr>
                <a:spLocks noChangeAspect="1" noChangeArrowheads="1"/>
              </p:cNvSpPr>
              <p:nvPr/>
            </p:nvSpPr>
            <p:spPr bwMode="auto">
              <a:xfrm>
                <a:off x="1488" y="86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4" name="Oval 34"/>
              <p:cNvSpPr>
                <a:spLocks noChangeAspect="1" noChangeArrowheads="1"/>
              </p:cNvSpPr>
              <p:nvPr/>
            </p:nvSpPr>
            <p:spPr bwMode="auto">
              <a:xfrm>
                <a:off x="2016" y="216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5" name="Oval 35"/>
              <p:cNvSpPr>
                <a:spLocks noChangeAspect="1" noChangeArrowheads="1"/>
              </p:cNvSpPr>
              <p:nvPr/>
            </p:nvSpPr>
            <p:spPr bwMode="auto">
              <a:xfrm>
                <a:off x="1728" y="211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6" name="Oval 36"/>
              <p:cNvSpPr>
                <a:spLocks noChangeAspect="1" noChangeArrowheads="1"/>
              </p:cNvSpPr>
              <p:nvPr/>
            </p:nvSpPr>
            <p:spPr bwMode="auto">
              <a:xfrm>
                <a:off x="1824" y="17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7" name="Oval 37"/>
              <p:cNvSpPr>
                <a:spLocks noChangeAspect="1" noChangeArrowheads="1"/>
              </p:cNvSpPr>
              <p:nvPr/>
            </p:nvSpPr>
            <p:spPr bwMode="auto">
              <a:xfrm>
                <a:off x="1440" y="192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8" name="Oval 38"/>
              <p:cNvSpPr>
                <a:spLocks noChangeAspect="1" noChangeArrowheads="1"/>
              </p:cNvSpPr>
              <p:nvPr/>
            </p:nvSpPr>
            <p:spPr bwMode="auto">
              <a:xfrm>
                <a:off x="2112" y="16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49" name="Oval 39"/>
              <p:cNvSpPr>
                <a:spLocks noChangeAspect="1" noChangeArrowheads="1"/>
              </p:cNvSpPr>
              <p:nvPr/>
            </p:nvSpPr>
            <p:spPr bwMode="auto">
              <a:xfrm>
                <a:off x="2352" y="187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0" name="Oval 40"/>
              <p:cNvSpPr>
                <a:spLocks noChangeAspect="1" noChangeArrowheads="1"/>
              </p:cNvSpPr>
              <p:nvPr/>
            </p:nvSpPr>
            <p:spPr bwMode="auto">
              <a:xfrm>
                <a:off x="2448" y="16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1" name="Oval 41"/>
              <p:cNvSpPr>
                <a:spLocks noChangeAspect="1"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2" name="Oval 42"/>
              <p:cNvSpPr>
                <a:spLocks noChangeAspect="1" noChangeArrowheads="1"/>
              </p:cNvSpPr>
              <p:nvPr/>
            </p:nvSpPr>
            <p:spPr bwMode="auto">
              <a:xfrm>
                <a:off x="2160" y="124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3" name="Oval 43"/>
              <p:cNvSpPr>
                <a:spLocks noChangeAspect="1"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4" name="Oval 44"/>
              <p:cNvSpPr>
                <a:spLocks noChangeAspect="1" noChangeArrowheads="1"/>
              </p:cNvSpPr>
              <p:nvPr/>
            </p:nvSpPr>
            <p:spPr bwMode="auto">
              <a:xfrm>
                <a:off x="2640" y="201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5" name="Oval 45"/>
              <p:cNvSpPr>
                <a:spLocks noChangeAspect="1" noChangeArrowheads="1"/>
              </p:cNvSpPr>
              <p:nvPr/>
            </p:nvSpPr>
            <p:spPr bwMode="auto">
              <a:xfrm>
                <a:off x="3408" y="192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6" name="Oval 46"/>
              <p:cNvSpPr>
                <a:spLocks noChangeAspect="1" noChangeArrowheads="1"/>
              </p:cNvSpPr>
              <p:nvPr/>
            </p:nvSpPr>
            <p:spPr bwMode="auto">
              <a:xfrm>
                <a:off x="3216" y="235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7" name="Oval 47"/>
              <p:cNvSpPr>
                <a:spLocks noChangeAspect="1" noChangeArrowheads="1"/>
              </p:cNvSpPr>
              <p:nvPr/>
            </p:nvSpPr>
            <p:spPr bwMode="auto">
              <a:xfrm>
                <a:off x="3264" y="244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8" name="Oval 48"/>
              <p:cNvSpPr>
                <a:spLocks noChangeAspect="1" noChangeArrowheads="1"/>
              </p:cNvSpPr>
              <p:nvPr/>
            </p:nvSpPr>
            <p:spPr bwMode="auto">
              <a:xfrm>
                <a:off x="3792" y="15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59" name="Oval 49"/>
              <p:cNvSpPr>
                <a:spLocks noChangeAspect="1" noChangeArrowheads="1"/>
              </p:cNvSpPr>
              <p:nvPr/>
            </p:nvSpPr>
            <p:spPr bwMode="auto">
              <a:xfrm>
                <a:off x="3408" y="15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0" name="Oval 50"/>
              <p:cNvSpPr>
                <a:spLocks noChangeAspect="1" noChangeArrowheads="1"/>
              </p:cNvSpPr>
              <p:nvPr/>
            </p:nvSpPr>
            <p:spPr bwMode="auto">
              <a:xfrm>
                <a:off x="3552" y="16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1" name="Oval 51"/>
              <p:cNvSpPr>
                <a:spLocks noChangeAspect="1" noChangeArrowheads="1"/>
              </p:cNvSpPr>
              <p:nvPr/>
            </p:nvSpPr>
            <p:spPr bwMode="auto">
              <a:xfrm>
                <a:off x="4128" y="15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2" name="Oval 52"/>
              <p:cNvSpPr>
                <a:spLocks noChangeAspect="1" noChangeArrowheads="1"/>
              </p:cNvSpPr>
              <p:nvPr/>
            </p:nvSpPr>
            <p:spPr bwMode="auto">
              <a:xfrm>
                <a:off x="3312" y="129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3" name="Oval 53"/>
              <p:cNvSpPr>
                <a:spLocks noChangeAspect="1" noChangeArrowheads="1"/>
              </p:cNvSpPr>
              <p:nvPr/>
            </p:nvSpPr>
            <p:spPr bwMode="auto">
              <a:xfrm>
                <a:off x="1680" y="110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4" name="Oval 54"/>
              <p:cNvSpPr>
                <a:spLocks noChangeAspect="1" noChangeArrowheads="1"/>
              </p:cNvSpPr>
              <p:nvPr/>
            </p:nvSpPr>
            <p:spPr bwMode="auto">
              <a:xfrm>
                <a:off x="1200" y="86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5" name="Oval 55"/>
              <p:cNvSpPr>
                <a:spLocks noChangeAspect="1" noChangeArrowheads="1"/>
              </p:cNvSpPr>
              <p:nvPr/>
            </p:nvSpPr>
            <p:spPr bwMode="auto">
              <a:xfrm>
                <a:off x="1488" y="4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6" name="Oval 56"/>
              <p:cNvSpPr>
                <a:spLocks noChangeAspect="1" noChangeArrowheads="1"/>
              </p:cNvSpPr>
              <p:nvPr/>
            </p:nvSpPr>
            <p:spPr bwMode="auto">
              <a:xfrm>
                <a:off x="3552" y="105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7" name="Oval 57"/>
              <p:cNvSpPr>
                <a:spLocks noChangeAspect="1" noChangeArrowheads="1"/>
              </p:cNvSpPr>
              <p:nvPr/>
            </p:nvSpPr>
            <p:spPr bwMode="auto">
              <a:xfrm>
                <a:off x="3264" y="81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8" name="Oval 58"/>
              <p:cNvSpPr>
                <a:spLocks noChangeAspect="1" noChangeArrowheads="1"/>
              </p:cNvSpPr>
              <p:nvPr/>
            </p:nvSpPr>
            <p:spPr bwMode="auto">
              <a:xfrm>
                <a:off x="3696" y="67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69" name="Oval 59"/>
              <p:cNvSpPr>
                <a:spLocks noChangeAspect="1" noChangeArrowheads="1"/>
              </p:cNvSpPr>
              <p:nvPr/>
            </p:nvSpPr>
            <p:spPr bwMode="auto">
              <a:xfrm>
                <a:off x="3504" y="76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0" name="Oval 60"/>
              <p:cNvSpPr>
                <a:spLocks noChangeAspect="1" noChangeArrowheads="1"/>
              </p:cNvSpPr>
              <p:nvPr/>
            </p:nvSpPr>
            <p:spPr bwMode="auto">
              <a:xfrm>
                <a:off x="3408" y="48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1" name="Oval 61"/>
              <p:cNvSpPr>
                <a:spLocks noChangeAspect="1" noChangeArrowheads="1"/>
              </p:cNvSpPr>
              <p:nvPr/>
            </p:nvSpPr>
            <p:spPr bwMode="auto">
              <a:xfrm>
                <a:off x="4464" y="158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2" name="Oval 62"/>
              <p:cNvSpPr>
                <a:spLocks noChangeAspect="1" noChangeArrowheads="1"/>
              </p:cNvSpPr>
              <p:nvPr/>
            </p:nvSpPr>
            <p:spPr bwMode="auto">
              <a:xfrm>
                <a:off x="4656" y="134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3" name="Oval 63"/>
              <p:cNvSpPr>
                <a:spLocks noChangeAspect="1" noChangeArrowheads="1"/>
              </p:cNvSpPr>
              <p:nvPr/>
            </p:nvSpPr>
            <p:spPr bwMode="auto">
              <a:xfrm>
                <a:off x="5040" y="153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4" name="Oval 64"/>
              <p:cNvSpPr>
                <a:spLocks noChangeAspect="1" noChangeArrowheads="1"/>
              </p:cNvSpPr>
              <p:nvPr/>
            </p:nvSpPr>
            <p:spPr bwMode="auto">
              <a:xfrm>
                <a:off x="4944" y="172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5" name="Oval 65"/>
              <p:cNvSpPr>
                <a:spLocks noChangeAspect="1" noChangeArrowheads="1"/>
              </p:cNvSpPr>
              <p:nvPr/>
            </p:nvSpPr>
            <p:spPr bwMode="auto">
              <a:xfrm>
                <a:off x="3648" y="124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6" name="Oval 66"/>
              <p:cNvSpPr>
                <a:spLocks noChangeAspect="1" noChangeArrowheads="1"/>
              </p:cNvSpPr>
              <p:nvPr/>
            </p:nvSpPr>
            <p:spPr bwMode="auto">
              <a:xfrm>
                <a:off x="3312" y="5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7" name="Oval 67"/>
              <p:cNvSpPr>
                <a:spLocks noChangeAspect="1" noChangeArrowheads="1"/>
              </p:cNvSpPr>
              <p:nvPr/>
            </p:nvSpPr>
            <p:spPr bwMode="auto">
              <a:xfrm>
                <a:off x="4272" y="139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8" name="Oval 68"/>
              <p:cNvSpPr>
                <a:spLocks noChangeAspect="1" noChangeArrowheads="1"/>
              </p:cNvSpPr>
              <p:nvPr/>
            </p:nvSpPr>
            <p:spPr bwMode="auto">
              <a:xfrm>
                <a:off x="4032" y="144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79" name="Oval 69"/>
              <p:cNvSpPr>
                <a:spLocks noChangeAspect="1" noChangeArrowheads="1"/>
              </p:cNvSpPr>
              <p:nvPr/>
            </p:nvSpPr>
            <p:spPr bwMode="auto">
              <a:xfrm>
                <a:off x="2400" y="22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0" name="Oval 70"/>
              <p:cNvSpPr>
                <a:spLocks noChangeAspect="1" noChangeArrowheads="1"/>
              </p:cNvSpPr>
              <p:nvPr/>
            </p:nvSpPr>
            <p:spPr bwMode="auto">
              <a:xfrm>
                <a:off x="2976" y="16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1" name="Oval 71"/>
              <p:cNvSpPr>
                <a:spLocks noChangeAspect="1" noChangeArrowheads="1"/>
              </p:cNvSpPr>
              <p:nvPr/>
            </p:nvSpPr>
            <p:spPr bwMode="auto">
              <a:xfrm>
                <a:off x="2016" y="148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2" name="Oval 72"/>
              <p:cNvSpPr>
                <a:spLocks noChangeAspect="1" noChangeArrowheads="1"/>
              </p:cNvSpPr>
              <p:nvPr/>
            </p:nvSpPr>
            <p:spPr bwMode="auto">
              <a:xfrm>
                <a:off x="3072" y="240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3" name="Oval 73"/>
              <p:cNvSpPr>
                <a:spLocks noChangeAspect="1" noChangeArrowheads="1"/>
              </p:cNvSpPr>
              <p:nvPr/>
            </p:nvSpPr>
            <p:spPr bwMode="auto">
              <a:xfrm>
                <a:off x="3024" y="264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4" name="Oval 74"/>
              <p:cNvSpPr>
                <a:spLocks noChangeAspect="1" noChangeArrowheads="1"/>
              </p:cNvSpPr>
              <p:nvPr/>
            </p:nvSpPr>
            <p:spPr bwMode="auto">
              <a:xfrm>
                <a:off x="3168" y="264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5" name="Oval 75"/>
              <p:cNvSpPr>
                <a:spLocks noChangeAspect="1" noChangeArrowheads="1"/>
              </p:cNvSpPr>
              <p:nvPr/>
            </p:nvSpPr>
            <p:spPr bwMode="auto">
              <a:xfrm>
                <a:off x="3936" y="129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6" name="Oval 76"/>
              <p:cNvSpPr>
                <a:spLocks noChangeAspect="1" noChangeArrowheads="1"/>
              </p:cNvSpPr>
              <p:nvPr/>
            </p:nvSpPr>
            <p:spPr bwMode="auto">
              <a:xfrm>
                <a:off x="3840" y="115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7" name="Oval 77"/>
              <p:cNvSpPr>
                <a:spLocks noChangeAspect="1" noChangeArrowheads="1"/>
              </p:cNvSpPr>
              <p:nvPr/>
            </p:nvSpPr>
            <p:spPr bwMode="auto">
              <a:xfrm>
                <a:off x="4128" y="129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8" name="Oval 78"/>
              <p:cNvSpPr>
                <a:spLocks noChangeAspect="1" noChangeArrowheads="1"/>
              </p:cNvSpPr>
              <p:nvPr/>
            </p:nvSpPr>
            <p:spPr bwMode="auto">
              <a:xfrm>
                <a:off x="4416" y="115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89" name="Oval 79"/>
              <p:cNvSpPr>
                <a:spLocks noChangeAspect="1" noChangeArrowheads="1"/>
              </p:cNvSpPr>
              <p:nvPr/>
            </p:nvSpPr>
            <p:spPr bwMode="auto">
              <a:xfrm>
                <a:off x="4368" y="172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0" name="Oval 80"/>
              <p:cNvSpPr>
                <a:spLocks noChangeAspect="1" noChangeArrowheads="1"/>
              </p:cNvSpPr>
              <p:nvPr/>
            </p:nvSpPr>
            <p:spPr bwMode="auto">
              <a:xfrm>
                <a:off x="4992" y="187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1" name="Oval 81"/>
              <p:cNvSpPr>
                <a:spLocks noChangeAspect="1" noChangeArrowheads="1"/>
              </p:cNvSpPr>
              <p:nvPr/>
            </p:nvSpPr>
            <p:spPr bwMode="auto">
              <a:xfrm>
                <a:off x="4896" y="134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2" name="Oval 82"/>
              <p:cNvSpPr>
                <a:spLocks noChangeAspect="1" noChangeArrowheads="1"/>
              </p:cNvSpPr>
              <p:nvPr/>
            </p:nvSpPr>
            <p:spPr bwMode="auto">
              <a:xfrm>
                <a:off x="3072" y="278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3" name="Oval 83"/>
              <p:cNvSpPr>
                <a:spLocks noChangeAspect="1" noChangeArrowheads="1"/>
              </p:cNvSpPr>
              <p:nvPr/>
            </p:nvSpPr>
            <p:spPr bwMode="auto">
              <a:xfrm>
                <a:off x="2496" y="369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4" name="Oval 84"/>
              <p:cNvSpPr>
                <a:spLocks noChangeAspect="1" noChangeArrowheads="1"/>
              </p:cNvSpPr>
              <p:nvPr/>
            </p:nvSpPr>
            <p:spPr bwMode="auto">
              <a:xfrm>
                <a:off x="3888" y="264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5" name="Oval 85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6" name="Oval 86"/>
              <p:cNvSpPr>
                <a:spLocks noChangeAspect="1" noChangeArrowheads="1"/>
              </p:cNvSpPr>
              <p:nvPr/>
            </p:nvSpPr>
            <p:spPr bwMode="auto">
              <a:xfrm>
                <a:off x="2640" y="388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7" name="Oval 87"/>
              <p:cNvSpPr>
                <a:spLocks noChangeAspect="1" noChangeArrowheads="1"/>
              </p:cNvSpPr>
              <p:nvPr/>
            </p:nvSpPr>
            <p:spPr bwMode="auto">
              <a:xfrm>
                <a:off x="1296" y="182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8" name="Oval 88"/>
              <p:cNvSpPr>
                <a:spLocks noChangeAspect="1" noChangeArrowheads="1"/>
              </p:cNvSpPr>
              <p:nvPr/>
            </p:nvSpPr>
            <p:spPr bwMode="auto">
              <a:xfrm>
                <a:off x="1584" y="182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99" name="Oval 89"/>
              <p:cNvSpPr>
                <a:spLocks noChangeAspect="1" noChangeArrowheads="1"/>
              </p:cNvSpPr>
              <p:nvPr/>
            </p:nvSpPr>
            <p:spPr bwMode="auto">
              <a:xfrm>
                <a:off x="1536" y="172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0" name="Oval 90"/>
              <p:cNvSpPr>
                <a:spLocks noChangeAspect="1" noChangeArrowheads="1"/>
              </p:cNvSpPr>
              <p:nvPr/>
            </p:nvSpPr>
            <p:spPr bwMode="auto">
              <a:xfrm>
                <a:off x="2352" y="230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1" name="Oval 91"/>
              <p:cNvSpPr>
                <a:spLocks noChangeAspect="1" noChangeArrowheads="1"/>
              </p:cNvSpPr>
              <p:nvPr/>
            </p:nvSpPr>
            <p:spPr bwMode="auto">
              <a:xfrm>
                <a:off x="2784" y="22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2" name="Oval 92"/>
              <p:cNvSpPr>
                <a:spLocks noChangeAspect="1" noChangeArrowheads="1"/>
              </p:cNvSpPr>
              <p:nvPr/>
            </p:nvSpPr>
            <p:spPr bwMode="auto">
              <a:xfrm>
                <a:off x="2496" y="72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3" name="Oval 93"/>
              <p:cNvSpPr>
                <a:spLocks noChangeAspect="1" noChangeArrowheads="1"/>
              </p:cNvSpPr>
              <p:nvPr/>
            </p:nvSpPr>
            <p:spPr bwMode="auto">
              <a:xfrm>
                <a:off x="2544" y="225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4" name="Oval 94"/>
              <p:cNvSpPr>
                <a:spLocks noChangeAspect="1" noChangeArrowheads="1"/>
              </p:cNvSpPr>
              <p:nvPr/>
            </p:nvSpPr>
            <p:spPr bwMode="auto">
              <a:xfrm>
                <a:off x="2160" y="960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5" name="Oval 95"/>
              <p:cNvSpPr>
                <a:spLocks noChangeAspect="1" noChangeArrowheads="1"/>
              </p:cNvSpPr>
              <p:nvPr/>
            </p:nvSpPr>
            <p:spPr bwMode="auto">
              <a:xfrm>
                <a:off x="2112" y="225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6" name="Oval 96"/>
              <p:cNvSpPr>
                <a:spLocks noChangeAspect="1" noChangeArrowheads="1"/>
              </p:cNvSpPr>
              <p:nvPr/>
            </p:nvSpPr>
            <p:spPr bwMode="auto">
              <a:xfrm>
                <a:off x="2736" y="16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7" name="Oval 97"/>
              <p:cNvSpPr>
                <a:spLocks noChangeAspect="1"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8" name="Oval 98"/>
              <p:cNvSpPr>
                <a:spLocks noChangeAspect="1" noChangeArrowheads="1"/>
              </p:cNvSpPr>
              <p:nvPr/>
            </p:nvSpPr>
            <p:spPr bwMode="auto">
              <a:xfrm>
                <a:off x="2544" y="129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09" name="Oval 99"/>
              <p:cNvSpPr>
                <a:spLocks noChangeAspect="1" noChangeArrowheads="1"/>
              </p:cNvSpPr>
              <p:nvPr/>
            </p:nvSpPr>
            <p:spPr bwMode="auto">
              <a:xfrm>
                <a:off x="2736" y="139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0" name="Oval 100"/>
              <p:cNvSpPr>
                <a:spLocks noChangeAspect="1" noChangeArrowheads="1"/>
              </p:cNvSpPr>
              <p:nvPr/>
            </p:nvSpPr>
            <p:spPr bwMode="auto">
              <a:xfrm>
                <a:off x="1152" y="4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1" name="Oval 101"/>
              <p:cNvSpPr>
                <a:spLocks noChangeAspect="1" noChangeArrowheads="1"/>
              </p:cNvSpPr>
              <p:nvPr/>
            </p:nvSpPr>
            <p:spPr bwMode="auto">
              <a:xfrm>
                <a:off x="1056" y="62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2" name="Oval 102"/>
              <p:cNvSpPr>
                <a:spLocks noChangeAspect="1" noChangeArrowheads="1"/>
              </p:cNvSpPr>
              <p:nvPr/>
            </p:nvSpPr>
            <p:spPr bwMode="auto">
              <a:xfrm>
                <a:off x="1632" y="5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3" name="Oval 103"/>
              <p:cNvSpPr>
                <a:spLocks noChangeAspect="1" noChangeArrowheads="1"/>
              </p:cNvSpPr>
              <p:nvPr/>
            </p:nvSpPr>
            <p:spPr bwMode="auto">
              <a:xfrm>
                <a:off x="1344" y="100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4" name="Oval 104"/>
              <p:cNvSpPr>
                <a:spLocks noChangeAspect="1" noChangeArrowheads="1"/>
              </p:cNvSpPr>
              <p:nvPr/>
            </p:nvSpPr>
            <p:spPr bwMode="auto">
              <a:xfrm>
                <a:off x="2256" y="201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5" name="Oval 105"/>
              <p:cNvSpPr>
                <a:spLocks noChangeAspect="1" noChangeArrowheads="1"/>
              </p:cNvSpPr>
              <p:nvPr/>
            </p:nvSpPr>
            <p:spPr bwMode="auto">
              <a:xfrm>
                <a:off x="3216" y="211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6" name="Oval 106"/>
              <p:cNvSpPr>
                <a:spLocks noChangeAspect="1" noChangeArrowheads="1"/>
              </p:cNvSpPr>
              <p:nvPr/>
            </p:nvSpPr>
            <p:spPr bwMode="auto">
              <a:xfrm>
                <a:off x="3072" y="211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7" name="Oval 107"/>
              <p:cNvSpPr>
                <a:spLocks noChangeAspect="1" noChangeArrowheads="1"/>
              </p:cNvSpPr>
              <p:nvPr/>
            </p:nvSpPr>
            <p:spPr bwMode="auto">
              <a:xfrm>
                <a:off x="3216" y="16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8" name="Oval 108"/>
              <p:cNvSpPr>
                <a:spLocks noChangeAspect="1" noChangeArrowheads="1"/>
              </p:cNvSpPr>
              <p:nvPr/>
            </p:nvSpPr>
            <p:spPr bwMode="auto">
              <a:xfrm>
                <a:off x="3312" y="17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19" name="Oval 109"/>
              <p:cNvSpPr>
                <a:spLocks noChangeAspect="1" noChangeArrowheads="1"/>
              </p:cNvSpPr>
              <p:nvPr/>
            </p:nvSpPr>
            <p:spPr bwMode="auto">
              <a:xfrm>
                <a:off x="3696" y="91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0" name="Oval 110"/>
              <p:cNvSpPr>
                <a:spLocks noChangeAspect="1" noChangeArrowheads="1"/>
              </p:cNvSpPr>
              <p:nvPr/>
            </p:nvSpPr>
            <p:spPr bwMode="auto">
              <a:xfrm>
                <a:off x="3600" y="43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1" name="Oval 111"/>
              <p:cNvSpPr>
                <a:spLocks noChangeAspect="1" noChangeArrowheads="1"/>
              </p:cNvSpPr>
              <p:nvPr/>
            </p:nvSpPr>
            <p:spPr bwMode="auto">
              <a:xfrm>
                <a:off x="3216" y="384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2" name="Oval 112"/>
              <p:cNvSpPr>
                <a:spLocks noChangeAspect="1" noChangeArrowheads="1"/>
              </p:cNvSpPr>
              <p:nvPr/>
            </p:nvSpPr>
            <p:spPr bwMode="auto">
              <a:xfrm>
                <a:off x="3312" y="288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23" name="Oval 113"/>
              <p:cNvSpPr>
                <a:spLocks noChangeAspect="1" noChangeArrowheads="1"/>
              </p:cNvSpPr>
              <p:nvPr/>
            </p:nvSpPr>
            <p:spPr bwMode="auto">
              <a:xfrm>
                <a:off x="3072" y="576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84" name="Group 114"/>
            <p:cNvGrpSpPr>
              <a:grpSpLocks noChangeAspect="1"/>
            </p:cNvGrpSpPr>
            <p:nvPr/>
          </p:nvGrpSpPr>
          <p:grpSpPr bwMode="auto">
            <a:xfrm>
              <a:off x="1652588" y="390525"/>
              <a:ext cx="5384800" cy="4486275"/>
              <a:chOff x="864" y="192"/>
              <a:chExt cx="3168" cy="2640"/>
            </a:xfrm>
          </p:grpSpPr>
          <p:sp>
            <p:nvSpPr>
              <p:cNvPr id="54310" name="Line 115"/>
              <p:cNvSpPr>
                <a:spLocks noChangeAspect="1" noChangeShapeType="1"/>
              </p:cNvSpPr>
              <p:nvPr/>
            </p:nvSpPr>
            <p:spPr bwMode="auto">
              <a:xfrm flipH="1">
                <a:off x="864" y="1536"/>
                <a:ext cx="1584" cy="1296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1" name="Line 116"/>
              <p:cNvSpPr>
                <a:spLocks noChangeAspect="1" noChangeShapeType="1"/>
              </p:cNvSpPr>
              <p:nvPr/>
            </p:nvSpPr>
            <p:spPr bwMode="auto">
              <a:xfrm flipV="1">
                <a:off x="2448" y="192"/>
                <a:ext cx="0" cy="1344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12" name="Line 117"/>
              <p:cNvSpPr>
                <a:spLocks noChangeAspect="1" noChangeShapeType="1"/>
              </p:cNvSpPr>
              <p:nvPr/>
            </p:nvSpPr>
            <p:spPr bwMode="auto">
              <a:xfrm>
                <a:off x="2448" y="1536"/>
                <a:ext cx="1584" cy="1008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285" name="AutoShape 127"/>
            <p:cNvSpPr>
              <a:spLocks noChangeAspect="1" noChangeArrowheads="1"/>
            </p:cNvSpPr>
            <p:nvPr/>
          </p:nvSpPr>
          <p:spPr bwMode="auto">
            <a:xfrm>
              <a:off x="4800600" y="38862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86" name="AutoShape 128"/>
            <p:cNvSpPr>
              <a:spLocks noChangeAspect="1" noChangeArrowheads="1"/>
            </p:cNvSpPr>
            <p:nvPr/>
          </p:nvSpPr>
          <p:spPr bwMode="auto">
            <a:xfrm>
              <a:off x="4876800" y="45720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87" name="AutoShape 129"/>
            <p:cNvSpPr>
              <a:spLocks noChangeAspect="1" noChangeArrowheads="1"/>
            </p:cNvSpPr>
            <p:nvPr/>
          </p:nvSpPr>
          <p:spPr bwMode="auto">
            <a:xfrm>
              <a:off x="3886200" y="6248400"/>
              <a:ext cx="246063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88" name="AutoShape 130"/>
            <p:cNvSpPr>
              <a:spLocks noChangeAspect="1" noChangeArrowheads="1"/>
            </p:cNvSpPr>
            <p:nvPr/>
          </p:nvSpPr>
          <p:spPr bwMode="auto">
            <a:xfrm>
              <a:off x="5029200" y="18288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89" name="AutoShape 131"/>
            <p:cNvSpPr>
              <a:spLocks noChangeAspect="1" noChangeArrowheads="1"/>
            </p:cNvSpPr>
            <p:nvPr/>
          </p:nvSpPr>
          <p:spPr bwMode="auto">
            <a:xfrm>
              <a:off x="6248400" y="20574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AutoShape 132"/>
            <p:cNvSpPr>
              <a:spLocks noChangeAspect="1" noChangeArrowheads="1"/>
            </p:cNvSpPr>
            <p:nvPr/>
          </p:nvSpPr>
          <p:spPr bwMode="auto">
            <a:xfrm>
              <a:off x="5715000" y="1371600"/>
              <a:ext cx="246063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AutoShape 133"/>
            <p:cNvSpPr>
              <a:spLocks noChangeAspect="1" noChangeArrowheads="1"/>
            </p:cNvSpPr>
            <p:nvPr/>
          </p:nvSpPr>
          <p:spPr bwMode="auto">
            <a:xfrm>
              <a:off x="2971800" y="25146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AutoShape 134"/>
            <p:cNvSpPr>
              <a:spLocks noChangeAspect="1" noChangeArrowheads="1"/>
            </p:cNvSpPr>
            <p:nvPr/>
          </p:nvSpPr>
          <p:spPr bwMode="auto">
            <a:xfrm>
              <a:off x="3048000" y="1295400"/>
              <a:ext cx="244475" cy="246063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AutoShape 135"/>
            <p:cNvSpPr>
              <a:spLocks noChangeAspect="1" noChangeArrowheads="1"/>
            </p:cNvSpPr>
            <p:nvPr/>
          </p:nvSpPr>
          <p:spPr bwMode="auto">
            <a:xfrm>
              <a:off x="1676400" y="1371600"/>
              <a:ext cx="244475" cy="244475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AutoShape 139"/>
            <p:cNvSpPr>
              <a:spLocks noChangeAspect="1" noChangeArrowheads="1"/>
            </p:cNvSpPr>
            <p:nvPr/>
          </p:nvSpPr>
          <p:spPr bwMode="auto">
            <a:xfrm>
              <a:off x="4027488" y="3332163"/>
              <a:ext cx="406400" cy="407987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AutoShape 140"/>
            <p:cNvSpPr>
              <a:spLocks noChangeAspect="1" noChangeArrowheads="1"/>
            </p:cNvSpPr>
            <p:nvPr/>
          </p:nvSpPr>
          <p:spPr bwMode="auto">
            <a:xfrm>
              <a:off x="5599113" y="714375"/>
              <a:ext cx="406400" cy="406400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AutoShape 141"/>
            <p:cNvSpPr>
              <a:spLocks noChangeAspect="1" noChangeArrowheads="1"/>
            </p:cNvSpPr>
            <p:nvPr/>
          </p:nvSpPr>
          <p:spPr bwMode="auto">
            <a:xfrm>
              <a:off x="3946525" y="2338388"/>
              <a:ext cx="407988" cy="406400"/>
            </a:xfrm>
            <a:prstGeom prst="octagon">
              <a:avLst>
                <a:gd name="adj" fmla="val 2928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4297" name="Group 142"/>
            <p:cNvGrpSpPr>
              <a:grpSpLocks/>
            </p:cNvGrpSpPr>
            <p:nvPr/>
          </p:nvGrpSpPr>
          <p:grpSpPr bwMode="auto">
            <a:xfrm>
              <a:off x="511175" y="390525"/>
              <a:ext cx="3262313" cy="2855913"/>
              <a:chOff x="322" y="246"/>
              <a:chExt cx="2055" cy="1799"/>
            </a:xfrm>
          </p:grpSpPr>
          <p:sp>
            <p:nvSpPr>
              <p:cNvPr id="54307" name="Line 143"/>
              <p:cNvSpPr>
                <a:spLocks noChangeAspect="1" noChangeShapeType="1"/>
              </p:cNvSpPr>
              <p:nvPr/>
            </p:nvSpPr>
            <p:spPr bwMode="auto">
              <a:xfrm flipV="1">
                <a:off x="322" y="1274"/>
                <a:ext cx="1233" cy="30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8" name="Line 14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555" y="1274"/>
                <a:ext cx="720" cy="77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9" name="Line 145"/>
              <p:cNvSpPr>
                <a:spLocks noChangeAspect="1" noChangeShapeType="1"/>
              </p:cNvSpPr>
              <p:nvPr/>
            </p:nvSpPr>
            <p:spPr bwMode="auto">
              <a:xfrm flipH="1">
                <a:off x="1555" y="246"/>
                <a:ext cx="822" cy="102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98" name="Group 146"/>
            <p:cNvGrpSpPr>
              <a:grpSpLocks/>
            </p:cNvGrpSpPr>
            <p:nvPr/>
          </p:nvGrpSpPr>
          <p:grpSpPr bwMode="auto">
            <a:xfrm>
              <a:off x="4344988" y="390525"/>
              <a:ext cx="2936875" cy="3752850"/>
              <a:chOff x="2737" y="246"/>
              <a:chExt cx="1850" cy="2364"/>
            </a:xfrm>
          </p:grpSpPr>
          <p:sp>
            <p:nvSpPr>
              <p:cNvPr id="54304" name="Line 147"/>
              <p:cNvSpPr>
                <a:spLocks noChangeAspect="1" noChangeShapeType="1"/>
              </p:cNvSpPr>
              <p:nvPr/>
            </p:nvSpPr>
            <p:spPr bwMode="auto">
              <a:xfrm flipV="1">
                <a:off x="2737" y="1017"/>
                <a:ext cx="1285" cy="10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5" name="Line 14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022" y="1017"/>
                <a:ext cx="205" cy="159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6" name="Line 149"/>
              <p:cNvSpPr>
                <a:spLocks noChangeAspect="1" noChangeShapeType="1"/>
              </p:cNvSpPr>
              <p:nvPr/>
            </p:nvSpPr>
            <p:spPr bwMode="auto">
              <a:xfrm flipH="1">
                <a:off x="4022" y="246"/>
                <a:ext cx="565" cy="77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299" name="Group 150"/>
            <p:cNvGrpSpPr>
              <a:grpSpLocks/>
            </p:cNvGrpSpPr>
            <p:nvPr/>
          </p:nvGrpSpPr>
          <p:grpSpPr bwMode="auto">
            <a:xfrm>
              <a:off x="1816100" y="3327400"/>
              <a:ext cx="3833813" cy="2773363"/>
              <a:chOff x="1144" y="2096"/>
              <a:chExt cx="2415" cy="1747"/>
            </a:xfrm>
          </p:grpSpPr>
          <p:sp>
            <p:nvSpPr>
              <p:cNvPr id="54301" name="Line 151"/>
              <p:cNvSpPr>
                <a:spLocks noChangeAspect="1" noChangeShapeType="1"/>
              </p:cNvSpPr>
              <p:nvPr/>
            </p:nvSpPr>
            <p:spPr bwMode="auto">
              <a:xfrm>
                <a:off x="2994" y="3021"/>
                <a:ext cx="565" cy="82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2" name="Line 152"/>
              <p:cNvSpPr>
                <a:spLocks noChangeAspect="1" noChangeShapeType="1"/>
              </p:cNvSpPr>
              <p:nvPr/>
            </p:nvSpPr>
            <p:spPr bwMode="auto">
              <a:xfrm>
                <a:off x="1144" y="2969"/>
                <a:ext cx="1850" cy="5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03" name="Line 153"/>
              <p:cNvSpPr>
                <a:spLocks noChangeAspect="1" noChangeShapeType="1"/>
              </p:cNvSpPr>
              <p:nvPr/>
            </p:nvSpPr>
            <p:spPr bwMode="auto">
              <a:xfrm flipH="1">
                <a:off x="2994" y="2096"/>
                <a:ext cx="360" cy="92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300" name="AutoShape 167"/>
            <p:cNvSpPr>
              <a:spLocks noChangeAspect="1" noChangeArrowheads="1"/>
            </p:cNvSpPr>
            <p:nvPr/>
          </p:nvSpPr>
          <p:spPr bwMode="auto">
            <a:xfrm>
              <a:off x="4065588" y="2755900"/>
              <a:ext cx="569912" cy="571500"/>
            </a:xfrm>
            <a:prstGeom prst="diamond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8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Examples of learned codewords</a:t>
            </a:r>
          </a:p>
        </p:txBody>
      </p:sp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8239126" y="6488114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Sivic et al. ICCV 2005</a:t>
            </a: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1524000" y="6488114"/>
            <a:ext cx="6783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http://www.robots.ox.ac.uk/~vgg/publications/papers/sivic05b.pdf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371601"/>
            <a:ext cx="591502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Box 8"/>
          <p:cNvSpPr txBox="1">
            <a:spLocks noChangeArrowheads="1"/>
          </p:cNvSpPr>
          <p:nvPr/>
        </p:nvSpPr>
        <p:spPr bwMode="auto">
          <a:xfrm>
            <a:off x="3657600" y="5638801"/>
            <a:ext cx="46858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likely codewords for 4 learned “topics”</a:t>
            </a:r>
          </a:p>
        </p:txBody>
      </p:sp>
    </p:spTree>
    <p:extLst>
      <p:ext uri="{BB962C8B-B14F-4D97-AF65-F5344CB8AC3E}">
        <p14:creationId xmlns:p14="http://schemas.microsoft.com/office/powerpoint/2010/main" val="53962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4" y="1219200"/>
            <a:ext cx="74390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70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138239"/>
            <a:ext cx="75628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84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138239"/>
            <a:ext cx="73818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46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Dimensionality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91200"/>
            <a:ext cx="10972800" cy="8683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Simplest dimensionality reduction: drop a dimension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2551477" cy="3467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50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err="1" smtClean="0"/>
              <a:t>xkcd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6826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6" y="1255713"/>
            <a:ext cx="76295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5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990601"/>
            <a:ext cx="749617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61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Agglomerative clustering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6019800" cy="51355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3000"/>
              <a:t>How to define cluster similarity?</a:t>
            </a:r>
          </a:p>
          <a:p>
            <a:pPr>
              <a:buFontTx/>
              <a:buChar char="-"/>
            </a:pPr>
            <a:r>
              <a:rPr lang="en-US" altLang="en-US" sz="2400"/>
              <a:t>Average distance between points, maximum distance, minimum distance</a:t>
            </a:r>
          </a:p>
          <a:p>
            <a:pPr>
              <a:buFontTx/>
              <a:buChar char="-"/>
            </a:pPr>
            <a:r>
              <a:rPr lang="en-US" altLang="en-US" sz="2400"/>
              <a:t>Distance between means or medoids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3000"/>
          </a:p>
          <a:p>
            <a:pPr>
              <a:buFont typeface="Arial" panose="020B0604020202020204" pitchFamily="34" charset="0"/>
              <a:buNone/>
            </a:pPr>
            <a:r>
              <a:rPr lang="en-US" altLang="en-US" sz="3000"/>
              <a:t>How many clusters?</a:t>
            </a:r>
          </a:p>
          <a:p>
            <a:pPr>
              <a:buFontTx/>
              <a:buChar char="-"/>
            </a:pPr>
            <a:r>
              <a:rPr lang="en-US" altLang="en-US" sz="2400"/>
              <a:t>Clustering creates a dendrogram (a tree)</a:t>
            </a:r>
          </a:p>
          <a:p>
            <a:pPr>
              <a:buFontTx/>
              <a:buChar char="-"/>
            </a:pPr>
            <a:r>
              <a:rPr lang="en-US" altLang="en-US" sz="2400"/>
              <a:t>Threshold based on max number of clusters or based on distance between merges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400"/>
          </a:p>
        </p:txBody>
      </p:sp>
      <p:pic>
        <p:nvPicPr>
          <p:cNvPr id="25604" name="Picture 2" descr="http://www.mathworks.com/help/toolbox/stats/dendro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4876800"/>
            <a:ext cx="31734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8458200" y="914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458200" y="1524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915400" y="1219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77400" y="23622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67800" y="22860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58200" y="24384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2743200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10058400" y="914400"/>
            <a:ext cx="304800" cy="3048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613" name="TextBox 14"/>
          <p:cNvSpPr txBox="1">
            <a:spLocks noChangeArrowheads="1"/>
          </p:cNvSpPr>
          <p:nvPr/>
        </p:nvSpPr>
        <p:spPr bwMode="auto">
          <a:xfrm rot="-5400000">
            <a:off x="6749257" y="5747544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</a:p>
        </p:txBody>
      </p:sp>
    </p:spTree>
    <p:extLst>
      <p:ext uri="{BB962C8B-B14F-4D97-AF65-F5344CB8AC3E}">
        <p14:creationId xmlns:p14="http://schemas.microsoft.com/office/powerpoint/2010/main" val="252931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Conclusions: Agglomerative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sz="3900" dirty="0"/>
              <a:t>Good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Simple to implement, widespread application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Clusters have adaptive shapes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Provides a hierarchy of clusters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  <a:p>
            <a:pPr>
              <a:buFont typeface="Arial" charset="0"/>
              <a:buNone/>
              <a:defRPr/>
            </a:pPr>
            <a:r>
              <a:rPr lang="en-US" sz="3900" dirty="0"/>
              <a:t>Bad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May have imbalanced clusters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Still have to choose number of clusters or threshold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Need to use an “</a:t>
            </a:r>
            <a:r>
              <a:rPr lang="en-US" dirty="0" err="1"/>
              <a:t>ultrametric</a:t>
            </a:r>
            <a:r>
              <a:rPr lang="en-US" dirty="0"/>
              <a:t>” to get a meaningful hierarchy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08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egmentationExamp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6" y="3290888"/>
            <a:ext cx="770572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09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/>
              <a:t>Versatile technique for clustering-based segmentation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2362200" y="990600"/>
            <a:ext cx="876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Comaniciu and P. Meer, Mean Shift: A Robust Approach toward Feature Space Analysis, PAMI 2002. </a:t>
            </a:r>
          </a:p>
        </p:txBody>
      </p:sp>
      <p:sp>
        <p:nvSpPr>
          <p:cNvPr id="28677" name="Rectangle 8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Mean shift segmentation</a:t>
            </a:r>
          </a:p>
        </p:txBody>
      </p:sp>
    </p:spTree>
    <p:extLst>
      <p:ext uri="{BB962C8B-B14F-4D97-AF65-F5344CB8AC3E}">
        <p14:creationId xmlns:p14="http://schemas.microsoft.com/office/powerpoint/2010/main" val="287071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9"/>
          <a:stretch>
            <a:fillRect/>
          </a:stretch>
        </p:blipFill>
        <p:spPr bwMode="auto">
          <a:xfrm>
            <a:off x="1524000" y="4076700"/>
            <a:ext cx="39433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 algorithm</a:t>
            </a:r>
          </a:p>
        </p:txBody>
      </p:sp>
      <p:sp>
        <p:nvSpPr>
          <p:cNvPr id="2970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altLang="en-US"/>
              <a:t>Try to find </a:t>
            </a:r>
            <a:r>
              <a:rPr lang="en-US" altLang="en-US" i="1"/>
              <a:t>modes</a:t>
            </a:r>
            <a:r>
              <a:rPr lang="en-US" altLang="en-US"/>
              <a:t> of this non-parametric density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5479" r="51843" b="6850"/>
          <a:stretch>
            <a:fillRect/>
          </a:stretch>
        </p:blipFill>
        <p:spPr bwMode="auto">
          <a:xfrm>
            <a:off x="1752600" y="2057400"/>
            <a:ext cx="350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5486400" y="41910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48176"/>
            <a:ext cx="3200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676400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09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Kernel density estimation</a:t>
            </a:r>
          </a:p>
        </p:txBody>
      </p:sp>
      <p:pic>
        <p:nvPicPr>
          <p:cNvPr id="30723" name="Picture 2" descr="\widehat{f}_h(x)=\frac{1}{nh}\sum_{i=1}^n K\left(\frac{x-x_i}{h}\righ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78026"/>
            <a:ext cx="35052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K\left(\frac{x-x_i}{h}\right) = {1 \over \sqrt{2\pi} }\,e^{-\frac{(x-x_i)^2}{2 h^2}}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495800"/>
            <a:ext cx="4824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3505200" y="1519238"/>
            <a:ext cx="478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Kernel density estimation function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3581401" y="4033838"/>
            <a:ext cx="2411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 kernel</a:t>
            </a:r>
          </a:p>
        </p:txBody>
      </p:sp>
    </p:spTree>
    <p:extLst>
      <p:ext uri="{BB962C8B-B14F-4D97-AF65-F5344CB8AC3E}">
        <p14:creationId xmlns:p14="http://schemas.microsoft.com/office/powerpoint/2010/main" val="134161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5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6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7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8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9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0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1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2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3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4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6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7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2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3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4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5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6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9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0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1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2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3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4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5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6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7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8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89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0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1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2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3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4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5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6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7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8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99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0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1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2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3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4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5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6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7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8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09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0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1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2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3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4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5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6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7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8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19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0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1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2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3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4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5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6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7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8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29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0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1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2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3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4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5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6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37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4114800" y="1524000"/>
            <a:ext cx="2819400" cy="2895600"/>
            <a:chOff x="3744" y="4464"/>
            <a:chExt cx="1776" cy="1824"/>
          </a:xfrm>
        </p:grpSpPr>
        <p:sp>
          <p:nvSpPr>
            <p:cNvPr id="31852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853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854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55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56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5867400" y="2895600"/>
            <a:ext cx="457200" cy="457200"/>
            <a:chOff x="4486" y="3484"/>
            <a:chExt cx="288" cy="288"/>
          </a:xfrm>
        </p:grpSpPr>
        <p:sp>
          <p:nvSpPr>
            <p:cNvPr id="31849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50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51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504" name="AutoShape 104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102505" name="Freeform 105"/>
          <p:cNvSpPr>
            <a:spLocks/>
          </p:cNvSpPr>
          <p:nvPr/>
        </p:nvSpPr>
        <p:spPr bwMode="auto">
          <a:xfrm>
            <a:off x="6834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06" name="AutoShape 106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102507" name="Freeform 107"/>
          <p:cNvSpPr>
            <a:spLocks/>
          </p:cNvSpPr>
          <p:nvPr/>
        </p:nvSpPr>
        <p:spPr bwMode="auto">
          <a:xfrm>
            <a:off x="6169026" y="2103439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08" name="AutoShape 108"/>
          <p:cNvSpPr>
            <a:spLocks noChangeArrowheads="1"/>
          </p:cNvSpPr>
          <p:nvPr/>
        </p:nvSpPr>
        <p:spPr bwMode="auto">
          <a:xfrm rot="880212">
            <a:off x="5521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09" name="AutoShape 109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sp>
        <p:nvSpPr>
          <p:cNvPr id="102510" name="Freeform 110"/>
          <p:cNvSpPr>
            <a:spLocks/>
          </p:cNvSpPr>
          <p:nvPr/>
        </p:nvSpPr>
        <p:spPr bwMode="auto">
          <a:xfrm>
            <a:off x="5567363" y="3140076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47" name="Rectangle 112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1848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378187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4" grpId="0" animBg="1"/>
      <p:bldP spid="102505" grpId="0" animBg="1"/>
      <p:bldP spid="102505" grpId="1" animBg="1"/>
      <p:bldP spid="102506" grpId="0" animBg="1"/>
      <p:bldP spid="102507" grpId="0" animBg="1"/>
      <p:bldP spid="102507" grpId="1" animBg="1"/>
      <p:bldP spid="102508" grpId="0" animBg="1"/>
      <p:bldP spid="102509" grpId="0" animBg="1"/>
      <p:bldP spid="102509" grpId="1" animBg="1"/>
      <p:bldP spid="102510" grpId="0" animBg="1"/>
      <p:bldP spid="10251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7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8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2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3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4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5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6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7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8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89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0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1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2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3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5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6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7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8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9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0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1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2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3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4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5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6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7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8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09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0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1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2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3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4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5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6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7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8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19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0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1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2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3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4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5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6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7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8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29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0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1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2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3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4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5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6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7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8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39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0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1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2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3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4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5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6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7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8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49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0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1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2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3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4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5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6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7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8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59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60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61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4114800" y="1524000"/>
            <a:ext cx="2819400" cy="2895600"/>
            <a:chOff x="3744" y="4464"/>
            <a:chExt cx="1776" cy="1824"/>
          </a:xfrm>
        </p:grpSpPr>
        <p:sp>
          <p:nvSpPr>
            <p:cNvPr id="32872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873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2874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75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76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5867400" y="2895600"/>
            <a:ext cx="457200" cy="457200"/>
            <a:chOff x="4486" y="3484"/>
            <a:chExt cx="288" cy="288"/>
          </a:xfrm>
        </p:grpSpPr>
        <p:sp>
          <p:nvSpPr>
            <p:cNvPr id="32869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70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71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864" name="AutoShape 104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2865" name="AutoShape 105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2866" name="AutoShape 106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sp>
        <p:nvSpPr>
          <p:cNvPr id="32867" name="Rectangle 108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2868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56963656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8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9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4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6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7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8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0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1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2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3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4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5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6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7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8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29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0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1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7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9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0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4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5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6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7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8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49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0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1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2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3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4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5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6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8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0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1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2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3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4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5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6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7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8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69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0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1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2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3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4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5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6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7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8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79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0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1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2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3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4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85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886" name="Group 94"/>
          <p:cNvGrpSpPr>
            <a:grpSpLocks/>
          </p:cNvGrpSpPr>
          <p:nvPr/>
        </p:nvGrpSpPr>
        <p:grpSpPr bwMode="auto">
          <a:xfrm>
            <a:off x="4691063" y="1676400"/>
            <a:ext cx="2819400" cy="2895600"/>
            <a:chOff x="3744" y="4464"/>
            <a:chExt cx="1776" cy="1824"/>
          </a:xfrm>
        </p:grpSpPr>
        <p:sp>
          <p:nvSpPr>
            <p:cNvPr id="33898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899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3900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01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02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3887" name="AutoShape 100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3888" name="AutoShape 101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3889" name="AutoShape 102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6553200" y="3200400"/>
            <a:ext cx="457200" cy="457200"/>
            <a:chOff x="4486" y="3484"/>
            <a:chExt cx="288" cy="288"/>
          </a:xfrm>
        </p:grpSpPr>
        <p:sp>
          <p:nvSpPr>
            <p:cNvPr id="33895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96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97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6603" name="AutoShape 107"/>
          <p:cNvSpPr>
            <a:spLocks noChangeArrowheads="1"/>
          </p:cNvSpPr>
          <p:nvPr/>
        </p:nvSpPr>
        <p:spPr bwMode="auto">
          <a:xfrm rot="1324470">
            <a:off x="6089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92" name="Rectangle 109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3893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  <p:sp>
        <p:nvSpPr>
          <p:cNvPr id="33894" name="Content Placeholder 1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132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91200"/>
            <a:ext cx="10972800" cy="86836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Earth is pretty smooth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2551477" cy="3467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095827"/>
            <a:ext cx="5237876" cy="308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50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err="1" smtClean="0"/>
              <a:t>xkcd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060104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2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5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5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7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8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7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5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6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7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8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99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0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1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2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3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4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5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6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7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8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09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4691063" y="1676400"/>
            <a:ext cx="2819400" cy="2895600"/>
            <a:chOff x="3744" y="4464"/>
            <a:chExt cx="1776" cy="1824"/>
          </a:xfrm>
        </p:grpSpPr>
        <p:sp>
          <p:nvSpPr>
            <p:cNvPr id="3492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92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492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2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2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911" name="AutoShape 100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4912" name="AutoShape 101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4913" name="AutoShape 102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6553200" y="3200400"/>
            <a:ext cx="457200" cy="457200"/>
            <a:chOff x="4486" y="3484"/>
            <a:chExt cx="288" cy="288"/>
          </a:xfrm>
        </p:grpSpPr>
        <p:sp>
          <p:nvSpPr>
            <p:cNvPr id="34917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18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19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915" name="Rectangle 10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Mean shift</a:t>
            </a:r>
          </a:p>
        </p:txBody>
      </p:sp>
      <p:sp>
        <p:nvSpPr>
          <p:cNvPr id="34916" name="Rectangle 108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263973784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7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0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6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7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8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9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0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1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7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3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5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6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7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8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79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0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1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2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3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4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5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6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7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8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89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0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1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2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3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4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5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6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7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8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9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0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1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2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3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4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5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6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7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8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09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0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1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2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934" name="Group 94"/>
          <p:cNvGrpSpPr>
            <a:grpSpLocks/>
          </p:cNvGrpSpPr>
          <p:nvPr/>
        </p:nvGrpSpPr>
        <p:grpSpPr bwMode="auto">
          <a:xfrm>
            <a:off x="5365750" y="1981200"/>
            <a:ext cx="2819400" cy="2895600"/>
            <a:chOff x="3744" y="4464"/>
            <a:chExt cx="1776" cy="1824"/>
          </a:xfrm>
        </p:grpSpPr>
        <p:sp>
          <p:nvSpPr>
            <p:cNvPr id="35945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946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5947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48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49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5935" name="AutoShape 100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5936" name="AutoShape 101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5937" name="AutoShape 102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6913563" y="3265488"/>
            <a:ext cx="457200" cy="457200"/>
            <a:chOff x="4486" y="3484"/>
            <a:chExt cx="288" cy="288"/>
          </a:xfrm>
        </p:grpSpPr>
        <p:sp>
          <p:nvSpPr>
            <p:cNvPr id="35942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43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44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0699" name="AutoShape 107"/>
          <p:cNvSpPr>
            <a:spLocks noChangeArrowheads="1"/>
          </p:cNvSpPr>
          <p:nvPr/>
        </p:nvSpPr>
        <p:spPr bwMode="auto">
          <a:xfrm rot="618372">
            <a:off x="6804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40" name="Rectangle 109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5941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2882450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4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8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1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5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0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1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2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3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4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5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6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7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8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9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0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1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2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3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4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5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6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7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8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19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0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1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2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3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4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5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6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7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8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29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0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1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2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3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4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5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6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7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8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39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0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1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2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3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4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5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6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7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8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49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0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1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2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3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4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5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6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57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5365750" y="1981200"/>
            <a:ext cx="2819400" cy="2895600"/>
            <a:chOff x="3744" y="4464"/>
            <a:chExt cx="1776" cy="1824"/>
          </a:xfrm>
        </p:grpSpPr>
        <p:sp>
          <p:nvSpPr>
            <p:cNvPr id="36968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969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6970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71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72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6959" name="AutoShape 100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6960" name="AutoShape 101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6961" name="AutoShape 102"/>
          <p:cNvSpPr>
            <a:spLocks noChangeArrowheads="1"/>
          </p:cNvSpPr>
          <p:nvPr/>
        </p:nvSpPr>
        <p:spPr bwMode="auto">
          <a:xfrm>
            <a:off x="8991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Shift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6913563" y="3265488"/>
            <a:ext cx="457200" cy="457200"/>
            <a:chOff x="4486" y="3484"/>
            <a:chExt cx="288" cy="288"/>
          </a:xfrm>
        </p:grpSpPr>
        <p:sp>
          <p:nvSpPr>
            <p:cNvPr id="36965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66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67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963" name="Rectangle 108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6964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586678765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/>
          <p:cNvSpPr>
            <a:spLocks noChangeArrowheads="1"/>
          </p:cNvSpPr>
          <p:nvPr/>
        </p:nvSpPr>
        <p:spPr bwMode="auto">
          <a:xfrm>
            <a:off x="7086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7292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7216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6964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7205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6978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7456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6846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7586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7445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716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7010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6705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6705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7772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7696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7412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6553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172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6096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6477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7445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6" name="Oval 28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6248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7162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6705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7445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7445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7696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7783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7772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8153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7" name="Oval 39"/>
          <p:cNvSpPr>
            <a:spLocks noChangeArrowheads="1"/>
          </p:cNvSpPr>
          <p:nvPr/>
        </p:nvSpPr>
        <p:spPr bwMode="auto">
          <a:xfrm>
            <a:off x="8153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7848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8458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8534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8839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8229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8686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9448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8458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9002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8" name="Oval 50"/>
          <p:cNvSpPr>
            <a:spLocks noChangeArrowheads="1"/>
          </p:cNvSpPr>
          <p:nvPr/>
        </p:nvSpPr>
        <p:spPr bwMode="auto">
          <a:xfrm>
            <a:off x="8001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39" name="Oval 51"/>
          <p:cNvSpPr>
            <a:spLocks noChangeArrowheads="1"/>
          </p:cNvSpPr>
          <p:nvPr/>
        </p:nvSpPr>
        <p:spPr bwMode="auto">
          <a:xfrm>
            <a:off x="9067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0" name="Oval 52"/>
          <p:cNvSpPr>
            <a:spLocks noChangeArrowheads="1"/>
          </p:cNvSpPr>
          <p:nvPr/>
        </p:nvSpPr>
        <p:spPr bwMode="auto">
          <a:xfrm>
            <a:off x="8458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1" name="Oval 53"/>
          <p:cNvSpPr>
            <a:spLocks noChangeArrowheads="1"/>
          </p:cNvSpPr>
          <p:nvPr/>
        </p:nvSpPr>
        <p:spPr bwMode="auto">
          <a:xfrm>
            <a:off x="7620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2" name="Oval 54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3" name="Oval 55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4" name="Oval 56"/>
          <p:cNvSpPr>
            <a:spLocks noChangeArrowheads="1"/>
          </p:cNvSpPr>
          <p:nvPr/>
        </p:nvSpPr>
        <p:spPr bwMode="auto">
          <a:xfrm>
            <a:off x="8001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5" name="Oval 57"/>
          <p:cNvSpPr>
            <a:spLocks noChangeArrowheads="1"/>
          </p:cNvSpPr>
          <p:nvPr/>
        </p:nvSpPr>
        <p:spPr bwMode="auto">
          <a:xfrm>
            <a:off x="7391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6" name="Oval 58"/>
          <p:cNvSpPr>
            <a:spLocks noChangeArrowheads="1"/>
          </p:cNvSpPr>
          <p:nvPr/>
        </p:nvSpPr>
        <p:spPr bwMode="auto">
          <a:xfrm>
            <a:off x="6934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7" name="Oval 59"/>
          <p:cNvSpPr>
            <a:spLocks noChangeArrowheads="1"/>
          </p:cNvSpPr>
          <p:nvPr/>
        </p:nvSpPr>
        <p:spPr bwMode="auto">
          <a:xfrm>
            <a:off x="6629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8" name="Oval 60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49" name="Oval 61"/>
          <p:cNvSpPr>
            <a:spLocks noChangeArrowheads="1"/>
          </p:cNvSpPr>
          <p:nvPr/>
        </p:nvSpPr>
        <p:spPr bwMode="auto">
          <a:xfrm>
            <a:off x="6248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0" name="Oval 62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1" name="Oval 63"/>
          <p:cNvSpPr>
            <a:spLocks noChangeArrowheads="1"/>
          </p:cNvSpPr>
          <p:nvPr/>
        </p:nvSpPr>
        <p:spPr bwMode="auto">
          <a:xfrm>
            <a:off x="5638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2" name="Oval 64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3" name="Oval 65"/>
          <p:cNvSpPr>
            <a:spLocks noChangeArrowheads="1"/>
          </p:cNvSpPr>
          <p:nvPr/>
        </p:nvSpPr>
        <p:spPr bwMode="auto">
          <a:xfrm>
            <a:off x="5029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4" name="Oval 66"/>
          <p:cNvSpPr>
            <a:spLocks noChangeArrowheads="1"/>
          </p:cNvSpPr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5" name="Oval 67"/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6" name="Oval 68"/>
          <p:cNvSpPr>
            <a:spLocks noChangeArrowheads="1"/>
          </p:cNvSpPr>
          <p:nvPr/>
        </p:nvSpPr>
        <p:spPr bwMode="auto">
          <a:xfrm>
            <a:off x="5257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7" name="Oval 69"/>
          <p:cNvSpPr>
            <a:spLocks noChangeArrowheads="1"/>
          </p:cNvSpPr>
          <p:nvPr/>
        </p:nvSpPr>
        <p:spPr bwMode="auto">
          <a:xfrm>
            <a:off x="5791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8" name="Oval 70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59" name="Oval 71"/>
          <p:cNvSpPr>
            <a:spLocks noChangeArrowheads="1"/>
          </p:cNvSpPr>
          <p:nvPr/>
        </p:nvSpPr>
        <p:spPr bwMode="auto">
          <a:xfrm>
            <a:off x="5867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0" name="Oval 72"/>
          <p:cNvSpPr>
            <a:spLocks noChangeArrowheads="1"/>
          </p:cNvSpPr>
          <p:nvPr/>
        </p:nvSpPr>
        <p:spPr bwMode="auto">
          <a:xfrm>
            <a:off x="6553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1" name="Oval 73"/>
          <p:cNvSpPr>
            <a:spLocks noChangeArrowheads="1"/>
          </p:cNvSpPr>
          <p:nvPr/>
        </p:nvSpPr>
        <p:spPr bwMode="auto">
          <a:xfrm>
            <a:off x="5715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2" name="Oval 74"/>
          <p:cNvSpPr>
            <a:spLocks noChangeArrowheads="1"/>
          </p:cNvSpPr>
          <p:nvPr/>
        </p:nvSpPr>
        <p:spPr bwMode="auto">
          <a:xfrm>
            <a:off x="5257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3" name="Oval 75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4" name="Oval 76"/>
          <p:cNvSpPr>
            <a:spLocks noChangeArrowheads="1"/>
          </p:cNvSpPr>
          <p:nvPr/>
        </p:nvSpPr>
        <p:spPr bwMode="auto">
          <a:xfrm>
            <a:off x="4800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5" name="Oval 77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6" name="Oval 78"/>
          <p:cNvSpPr>
            <a:spLocks noChangeArrowheads="1"/>
          </p:cNvSpPr>
          <p:nvPr/>
        </p:nvSpPr>
        <p:spPr bwMode="auto">
          <a:xfrm>
            <a:off x="4419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7" name="Oval 79"/>
          <p:cNvSpPr>
            <a:spLocks noChangeArrowheads="1"/>
          </p:cNvSpPr>
          <p:nvPr/>
        </p:nvSpPr>
        <p:spPr bwMode="auto">
          <a:xfrm>
            <a:off x="4343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8" name="Oval 80"/>
          <p:cNvSpPr>
            <a:spLocks noChangeArrowheads="1"/>
          </p:cNvSpPr>
          <p:nvPr/>
        </p:nvSpPr>
        <p:spPr bwMode="auto">
          <a:xfrm>
            <a:off x="4572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69" name="Oval 81"/>
          <p:cNvSpPr>
            <a:spLocks noChangeArrowheads="1"/>
          </p:cNvSpPr>
          <p:nvPr/>
        </p:nvSpPr>
        <p:spPr bwMode="auto">
          <a:xfrm>
            <a:off x="3886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0" name="Oval 82"/>
          <p:cNvSpPr>
            <a:spLocks noChangeArrowheads="1"/>
          </p:cNvSpPr>
          <p:nvPr/>
        </p:nvSpPr>
        <p:spPr bwMode="auto">
          <a:xfrm>
            <a:off x="3429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1" name="Oval 83"/>
          <p:cNvSpPr>
            <a:spLocks noChangeArrowheads="1"/>
          </p:cNvSpPr>
          <p:nvPr/>
        </p:nvSpPr>
        <p:spPr bwMode="auto">
          <a:xfrm>
            <a:off x="3429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2" name="Oval 84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3" name="Oval 85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4" name="Oval 86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5" name="Oval 87"/>
          <p:cNvSpPr>
            <a:spLocks noChangeArrowheads="1"/>
          </p:cNvSpPr>
          <p:nvPr/>
        </p:nvSpPr>
        <p:spPr bwMode="auto">
          <a:xfrm>
            <a:off x="3352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6" name="Oval 88"/>
          <p:cNvSpPr>
            <a:spLocks noChangeArrowheads="1"/>
          </p:cNvSpPr>
          <p:nvPr/>
        </p:nvSpPr>
        <p:spPr bwMode="auto">
          <a:xfrm>
            <a:off x="2286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7" name="Oval 89"/>
          <p:cNvSpPr>
            <a:spLocks noChangeArrowheads="1"/>
          </p:cNvSpPr>
          <p:nvPr/>
        </p:nvSpPr>
        <p:spPr bwMode="auto">
          <a:xfrm>
            <a:off x="2362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8" name="Oval 90"/>
          <p:cNvSpPr>
            <a:spLocks noChangeArrowheads="1"/>
          </p:cNvSpPr>
          <p:nvPr/>
        </p:nvSpPr>
        <p:spPr bwMode="auto">
          <a:xfrm>
            <a:off x="2362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79" name="Oval 91"/>
          <p:cNvSpPr>
            <a:spLocks noChangeArrowheads="1"/>
          </p:cNvSpPr>
          <p:nvPr/>
        </p:nvSpPr>
        <p:spPr bwMode="auto">
          <a:xfrm>
            <a:off x="2514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80" name="Oval 92"/>
          <p:cNvSpPr>
            <a:spLocks noChangeArrowheads="1"/>
          </p:cNvSpPr>
          <p:nvPr/>
        </p:nvSpPr>
        <p:spPr bwMode="auto">
          <a:xfrm>
            <a:off x="2667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81" name="Oval 93"/>
          <p:cNvSpPr>
            <a:spLocks noChangeArrowheads="1"/>
          </p:cNvSpPr>
          <p:nvPr/>
        </p:nvSpPr>
        <p:spPr bwMode="auto">
          <a:xfrm>
            <a:off x="4114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982" name="Group 94"/>
          <p:cNvGrpSpPr>
            <a:grpSpLocks/>
          </p:cNvGrpSpPr>
          <p:nvPr/>
        </p:nvGrpSpPr>
        <p:grpSpPr bwMode="auto">
          <a:xfrm>
            <a:off x="5735638" y="2047875"/>
            <a:ext cx="2819400" cy="2895600"/>
            <a:chOff x="3744" y="4464"/>
            <a:chExt cx="1776" cy="1824"/>
          </a:xfrm>
        </p:grpSpPr>
        <p:sp>
          <p:nvSpPr>
            <p:cNvPr id="37992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993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7994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95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96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983" name="AutoShape 100"/>
          <p:cNvSpPr>
            <a:spLocks noChangeArrowheads="1"/>
          </p:cNvSpPr>
          <p:nvPr/>
        </p:nvSpPr>
        <p:spPr bwMode="auto">
          <a:xfrm>
            <a:off x="8991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37984" name="AutoShape 101"/>
          <p:cNvSpPr>
            <a:spLocks noChangeArrowheads="1"/>
          </p:cNvSpPr>
          <p:nvPr/>
        </p:nvSpPr>
        <p:spPr bwMode="auto">
          <a:xfrm>
            <a:off x="8991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6913563" y="3265488"/>
            <a:ext cx="457200" cy="457200"/>
            <a:chOff x="4486" y="3484"/>
            <a:chExt cx="288" cy="288"/>
          </a:xfrm>
        </p:grpSpPr>
        <p:sp>
          <p:nvSpPr>
            <p:cNvPr id="37989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90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91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986" name="Rectangle 107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7987" name="Content Placeholder 10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988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</a:t>
            </a:r>
          </a:p>
        </p:txBody>
      </p:sp>
    </p:spTree>
    <p:extLst>
      <p:ext uri="{BB962C8B-B14F-4D97-AF65-F5344CB8AC3E}">
        <p14:creationId xmlns:p14="http://schemas.microsoft.com/office/powerpoint/2010/main" val="2566890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9"/>
          <p:cNvSpPr>
            <a:spLocks noChangeArrowheads="1"/>
          </p:cNvSpPr>
          <p:nvPr/>
        </p:nvSpPr>
        <p:spPr bwMode="auto">
          <a:xfrm>
            <a:off x="9144000" y="5584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Oval 10"/>
          <p:cNvSpPr>
            <a:spLocks noChangeArrowheads="1"/>
          </p:cNvSpPr>
          <p:nvPr/>
        </p:nvSpPr>
        <p:spPr bwMode="auto">
          <a:xfrm>
            <a:off x="89154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Oval 11"/>
          <p:cNvSpPr>
            <a:spLocks noChangeArrowheads="1"/>
          </p:cNvSpPr>
          <p:nvPr/>
        </p:nvSpPr>
        <p:spPr bwMode="auto">
          <a:xfrm>
            <a:off x="9144000" y="510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7" name="Oval 12"/>
          <p:cNvSpPr>
            <a:spLocks noChangeArrowheads="1"/>
          </p:cNvSpPr>
          <p:nvPr/>
        </p:nvSpPr>
        <p:spPr bwMode="auto">
          <a:xfrm>
            <a:off x="89916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8" name="Oval 13"/>
          <p:cNvSpPr>
            <a:spLocks noChangeArrowheads="1"/>
          </p:cNvSpPr>
          <p:nvPr/>
        </p:nvSpPr>
        <p:spPr bwMode="auto">
          <a:xfrm>
            <a:off x="8610600" y="556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9" name="Oval 14"/>
          <p:cNvSpPr>
            <a:spLocks noChangeArrowheads="1"/>
          </p:cNvSpPr>
          <p:nvPr/>
        </p:nvSpPr>
        <p:spPr bwMode="auto">
          <a:xfrm>
            <a:off x="85344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0" name="Oval 15"/>
          <p:cNvSpPr>
            <a:spLocks noChangeArrowheads="1"/>
          </p:cNvSpPr>
          <p:nvPr/>
        </p:nvSpPr>
        <p:spPr bwMode="auto">
          <a:xfrm>
            <a:off x="8915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1" name="Oval 16"/>
          <p:cNvSpPr>
            <a:spLocks noChangeArrowheads="1"/>
          </p:cNvSpPr>
          <p:nvPr/>
        </p:nvSpPr>
        <p:spPr bwMode="auto">
          <a:xfrm>
            <a:off x="86868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2" name="Oval 17"/>
          <p:cNvSpPr>
            <a:spLocks noChangeArrowheads="1"/>
          </p:cNvSpPr>
          <p:nvPr/>
        </p:nvSpPr>
        <p:spPr bwMode="auto">
          <a:xfrm>
            <a:off x="9067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3" name="Oval 18"/>
          <p:cNvSpPr>
            <a:spLocks noChangeArrowheads="1"/>
          </p:cNvSpPr>
          <p:nvPr/>
        </p:nvSpPr>
        <p:spPr bwMode="auto">
          <a:xfrm>
            <a:off x="9144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4" name="Oval 19"/>
          <p:cNvSpPr>
            <a:spLocks noChangeArrowheads="1"/>
          </p:cNvSpPr>
          <p:nvPr/>
        </p:nvSpPr>
        <p:spPr bwMode="auto">
          <a:xfrm>
            <a:off x="80010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5" name="Oval 20"/>
          <p:cNvSpPr>
            <a:spLocks noChangeArrowheads="1"/>
          </p:cNvSpPr>
          <p:nvPr/>
        </p:nvSpPr>
        <p:spPr bwMode="auto">
          <a:xfrm>
            <a:off x="82296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6" name="Oval 21"/>
          <p:cNvSpPr>
            <a:spLocks noChangeArrowheads="1"/>
          </p:cNvSpPr>
          <p:nvPr/>
        </p:nvSpPr>
        <p:spPr bwMode="auto">
          <a:xfrm>
            <a:off x="76962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7" name="Oval 22"/>
          <p:cNvSpPr>
            <a:spLocks noChangeArrowheads="1"/>
          </p:cNvSpPr>
          <p:nvPr/>
        </p:nvSpPr>
        <p:spPr bwMode="auto">
          <a:xfrm>
            <a:off x="82296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8" name="Oval 23"/>
          <p:cNvSpPr>
            <a:spLocks noChangeArrowheads="1"/>
          </p:cNvSpPr>
          <p:nvPr/>
        </p:nvSpPr>
        <p:spPr bwMode="auto">
          <a:xfrm>
            <a:off x="8686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29" name="Oval 24"/>
          <p:cNvSpPr>
            <a:spLocks noChangeArrowheads="1"/>
          </p:cNvSpPr>
          <p:nvPr/>
        </p:nvSpPr>
        <p:spPr bwMode="auto">
          <a:xfrm>
            <a:off x="8305800" y="3733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0" name="Oval 27"/>
          <p:cNvSpPr>
            <a:spLocks noChangeArrowheads="1"/>
          </p:cNvSpPr>
          <p:nvPr/>
        </p:nvSpPr>
        <p:spPr bwMode="auto">
          <a:xfrm>
            <a:off x="7620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1" name="Oval 28"/>
          <p:cNvSpPr>
            <a:spLocks noChangeArrowheads="1"/>
          </p:cNvSpPr>
          <p:nvPr/>
        </p:nvSpPr>
        <p:spPr bwMode="auto">
          <a:xfrm>
            <a:off x="7239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2" name="Oval 29"/>
          <p:cNvSpPr>
            <a:spLocks noChangeArrowheads="1"/>
          </p:cNvSpPr>
          <p:nvPr/>
        </p:nvSpPr>
        <p:spPr bwMode="auto">
          <a:xfrm>
            <a:off x="7620000" y="541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3" name="Oval 30"/>
          <p:cNvSpPr>
            <a:spLocks noChangeArrowheads="1"/>
          </p:cNvSpPr>
          <p:nvPr/>
        </p:nvSpPr>
        <p:spPr bwMode="auto">
          <a:xfrm>
            <a:off x="6858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4" name="Oval 31"/>
          <p:cNvSpPr>
            <a:spLocks noChangeArrowheads="1"/>
          </p:cNvSpPr>
          <p:nvPr/>
        </p:nvSpPr>
        <p:spPr bwMode="auto">
          <a:xfrm>
            <a:off x="6477000" y="4648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5" name="Oval 32"/>
          <p:cNvSpPr>
            <a:spLocks noChangeArrowheads="1"/>
          </p:cNvSpPr>
          <p:nvPr/>
        </p:nvSpPr>
        <p:spPr bwMode="auto">
          <a:xfrm>
            <a:off x="68580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936" name="Group 33"/>
          <p:cNvGrpSpPr>
            <a:grpSpLocks/>
          </p:cNvGrpSpPr>
          <p:nvPr/>
        </p:nvGrpSpPr>
        <p:grpSpPr bwMode="auto">
          <a:xfrm>
            <a:off x="6553200" y="3429000"/>
            <a:ext cx="2819400" cy="2895600"/>
            <a:chOff x="3744" y="4464"/>
            <a:chExt cx="1776" cy="1824"/>
          </a:xfrm>
        </p:grpSpPr>
        <p:sp>
          <p:nvSpPr>
            <p:cNvPr id="38953" name="Oval 34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954" name="Group 35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8955" name="Oval 36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56" name="Line 37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57" name="Line 38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8937" name="Group 39"/>
          <p:cNvGrpSpPr>
            <a:grpSpLocks/>
          </p:cNvGrpSpPr>
          <p:nvPr/>
        </p:nvGrpSpPr>
        <p:grpSpPr bwMode="auto">
          <a:xfrm>
            <a:off x="8305800" y="4800600"/>
            <a:ext cx="457200" cy="457200"/>
            <a:chOff x="4486" y="3484"/>
            <a:chExt cx="288" cy="288"/>
          </a:xfrm>
        </p:grpSpPr>
        <p:sp>
          <p:nvSpPr>
            <p:cNvPr id="38950" name="Oval 40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51" name="Line 41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52" name="Line 42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2140" name="Line 44"/>
          <p:cNvSpPr>
            <a:spLocks noChangeShapeType="1"/>
          </p:cNvSpPr>
          <p:nvPr/>
        </p:nvSpPr>
        <p:spPr bwMode="auto">
          <a:xfrm flipV="1">
            <a:off x="6172200" y="4800600"/>
            <a:ext cx="1828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39" name="AutoShape 47"/>
          <p:cNvSpPr>
            <a:spLocks noChangeArrowheads="1"/>
          </p:cNvSpPr>
          <p:nvPr/>
        </p:nvSpPr>
        <p:spPr bwMode="auto">
          <a:xfrm rot="1015650">
            <a:off x="7972425" y="48768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33CCFF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40" name="Text Box 48"/>
          <p:cNvSpPr txBox="1">
            <a:spLocks noChangeArrowheads="1"/>
          </p:cNvSpPr>
          <p:nvPr/>
        </p:nvSpPr>
        <p:spPr bwMode="auto">
          <a:xfrm>
            <a:off x="1905000" y="1676400"/>
            <a:ext cx="5562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Mean Shift procedure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Compute mean shift vector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Translate the Kernel window by </a:t>
            </a: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m(x)</a:t>
            </a: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941" name="Object 49"/>
          <p:cNvGraphicFramePr>
            <a:graphicFrameLocks noChangeAspect="1"/>
          </p:cNvGraphicFramePr>
          <p:nvPr/>
        </p:nvGraphicFramePr>
        <p:xfrm>
          <a:off x="1981200" y="3657600"/>
          <a:ext cx="4343400" cy="247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614" name="Equation" r:id="rId4" imgW="1916868" imgH="1091726" progId="Equation.DSMT4">
                  <p:embed/>
                </p:oleObj>
              </mc:Choice>
              <mc:Fallback>
                <p:oleObj name="Equation" r:id="rId4" imgW="1916868" imgH="109172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657600"/>
                        <a:ext cx="4343400" cy="2471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42" name="Object 52"/>
          <p:cNvGraphicFramePr>
            <a:graphicFrameLocks noChangeAspect="1"/>
          </p:cNvGraphicFramePr>
          <p:nvPr/>
        </p:nvGraphicFramePr>
        <p:xfrm>
          <a:off x="8869364" y="6400801"/>
          <a:ext cx="1531937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615" name="Equation" r:id="rId6" imgW="965200" imgH="203200" progId="Equation.DSMT4">
                  <p:embed/>
                </p:oleObj>
              </mc:Choice>
              <mc:Fallback>
                <p:oleObj name="Equation" r:id="rId6" imgW="9652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9364" y="6400801"/>
                        <a:ext cx="1531937" cy="3222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43" name="Rectangle 53"/>
          <p:cNvSpPr>
            <a:spLocks noChangeArrowheads="1"/>
          </p:cNvSpPr>
          <p:nvPr/>
        </p:nvSpPr>
        <p:spPr bwMode="auto">
          <a:xfrm>
            <a:off x="8686800" y="6324600"/>
            <a:ext cx="1981200" cy="5334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142" name="Line 46"/>
          <p:cNvSpPr>
            <a:spLocks noChangeShapeType="1"/>
          </p:cNvSpPr>
          <p:nvPr/>
        </p:nvSpPr>
        <p:spPr bwMode="auto">
          <a:xfrm flipV="1">
            <a:off x="5638800" y="5029200"/>
            <a:ext cx="2895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151" name="Rectangle 55"/>
          <p:cNvSpPr>
            <a:spLocks noChangeArrowheads="1"/>
          </p:cNvSpPr>
          <p:nvPr/>
        </p:nvSpPr>
        <p:spPr bwMode="auto">
          <a:xfrm>
            <a:off x="3200400" y="3429000"/>
            <a:ext cx="2438400" cy="2819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152" name="Rectangle 56"/>
          <p:cNvSpPr>
            <a:spLocks noChangeArrowheads="1"/>
          </p:cNvSpPr>
          <p:nvPr/>
        </p:nvSpPr>
        <p:spPr bwMode="auto">
          <a:xfrm>
            <a:off x="5867400" y="4572000"/>
            <a:ext cx="3810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47" name="Content Placeholder 4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8948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/>
              <a:t>Computing the Mean Shift</a:t>
            </a:r>
            <a:endParaRPr lang="en-US" altLang="en-US"/>
          </a:p>
        </p:txBody>
      </p:sp>
      <p:sp>
        <p:nvSpPr>
          <p:cNvPr id="38949" name="Rectangle 107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</p:spTree>
    <p:extLst>
      <p:ext uri="{BB962C8B-B14F-4D97-AF65-F5344CB8AC3E}">
        <p14:creationId xmlns:p14="http://schemas.microsoft.com/office/powerpoint/2010/main" val="3102583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40" grpId="0" animBg="1"/>
      <p:bldP spid="132142" grpId="0" animBg="1"/>
      <p:bldP spid="132151" grpId="0" animBg="1"/>
      <p:bldP spid="13215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98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Attraction basin:</a:t>
            </a:r>
            <a:r>
              <a:rPr lang="en-US" altLang="en-US"/>
              <a:t> the region for which all trajectories lead to the same mode</a:t>
            </a:r>
          </a:p>
          <a:p>
            <a:pPr eaLnBrk="1" hangingPunct="1"/>
            <a:r>
              <a:rPr lang="en-US" altLang="en-US">
                <a:solidFill>
                  <a:srgbClr val="FF3300"/>
                </a:solidFill>
              </a:rPr>
              <a:t>Cluster:</a:t>
            </a:r>
            <a:r>
              <a:rPr lang="en-US" altLang="en-US"/>
              <a:t> all data points in the attraction basin of a mode</a:t>
            </a:r>
          </a:p>
          <a:p>
            <a:pPr eaLnBrk="1" hangingPunct="1"/>
            <a:endParaRPr lang="en-US" altLang="en-US"/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3505200" y="3343276"/>
            <a:ext cx="5257800" cy="3057525"/>
            <a:chOff x="1776" y="1965"/>
            <a:chExt cx="2064" cy="1200"/>
          </a:xfrm>
        </p:grpSpPr>
        <p:grpSp>
          <p:nvGrpSpPr>
            <p:cNvPr id="39942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9963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964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9943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9961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962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44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45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46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47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48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49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0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1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2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3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4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5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6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7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8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59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60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940" name="Rectangle 28"/>
          <p:cNvSpPr>
            <a:spLocks noChangeArrowheads="1"/>
          </p:cNvSpPr>
          <p:nvPr/>
        </p:nvSpPr>
        <p:spPr bwMode="auto">
          <a:xfrm>
            <a:off x="1644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by Y. Ukrainitz &amp; B. Sarel</a:t>
            </a:r>
          </a:p>
        </p:txBody>
      </p:sp>
      <p:sp>
        <p:nvSpPr>
          <p:cNvPr id="39941" name="Rectangle 30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Attraction basin</a:t>
            </a:r>
          </a:p>
        </p:txBody>
      </p:sp>
    </p:spTree>
    <p:extLst>
      <p:ext uri="{BB962C8B-B14F-4D97-AF65-F5344CB8AC3E}">
        <p14:creationId xmlns:p14="http://schemas.microsoft.com/office/powerpoint/2010/main" val="43439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8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Attraction basin</a:t>
            </a:r>
          </a:p>
        </p:txBody>
      </p:sp>
      <p:pic>
        <p:nvPicPr>
          <p:cNvPr id="40963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"/>
          <a:stretch>
            <a:fillRect/>
          </a:stretch>
        </p:blipFill>
        <p:spPr bwMode="auto">
          <a:xfrm>
            <a:off x="2971800" y="1136650"/>
            <a:ext cx="63246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64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 shift clustering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altLang="en-US"/>
              <a:t>The mean shift algorithm seeks </a:t>
            </a:r>
            <a:r>
              <a:rPr lang="en-US" altLang="en-US" i="1"/>
              <a:t>modes</a:t>
            </a:r>
            <a:r>
              <a:rPr lang="en-US" altLang="en-US"/>
              <a:t> of the given set of points</a:t>
            </a:r>
          </a:p>
          <a:p>
            <a:pPr marL="971550" lvl="1" indent="-51435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Choose kernel and bandwidth</a:t>
            </a:r>
          </a:p>
          <a:p>
            <a:pPr marL="971550" lvl="1" indent="-51435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For each point:</a:t>
            </a:r>
          </a:p>
          <a:p>
            <a:pPr marL="1314450" lvl="2" indent="-457200" eaLnBrk="1" hangingPunct="1">
              <a:buFont typeface="Calibri" panose="020F0502020204030204" pitchFamily="34" charset="0"/>
              <a:buAutoNum type="alphaLcParenR"/>
            </a:pPr>
            <a:r>
              <a:rPr lang="en-US" altLang="en-US"/>
              <a:t>Center a window on that point</a:t>
            </a:r>
          </a:p>
          <a:p>
            <a:pPr marL="1314450" lvl="2" indent="-457200" eaLnBrk="1" hangingPunct="1">
              <a:buFont typeface="Calibri" panose="020F0502020204030204" pitchFamily="34" charset="0"/>
              <a:buAutoNum type="alphaLcParenR"/>
            </a:pPr>
            <a:r>
              <a:rPr lang="en-US" altLang="en-US"/>
              <a:t>Compute the mean of the data in the search window</a:t>
            </a:r>
          </a:p>
          <a:p>
            <a:pPr marL="1314450" lvl="2" indent="-457200" eaLnBrk="1" hangingPunct="1">
              <a:buFont typeface="Calibri" panose="020F0502020204030204" pitchFamily="34" charset="0"/>
              <a:buAutoNum type="alphaLcParenR"/>
            </a:pPr>
            <a:r>
              <a:rPr lang="en-US" altLang="en-US"/>
              <a:t>Center the search window at the new mean location</a:t>
            </a:r>
          </a:p>
          <a:p>
            <a:pPr marL="1314450" lvl="2" indent="-457200" eaLnBrk="1" hangingPunct="1">
              <a:buFont typeface="Calibri" panose="020F0502020204030204" pitchFamily="34" charset="0"/>
              <a:buAutoNum type="alphaLcParenR"/>
            </a:pPr>
            <a:r>
              <a:rPr lang="en-US" altLang="en-US"/>
              <a:t>Repeat (b,c) until convergence</a:t>
            </a:r>
          </a:p>
          <a:p>
            <a:pPr marL="971550" lvl="1" indent="-51435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Assign points that lead to nearby modes to the same cluster</a:t>
            </a:r>
          </a:p>
          <a:p>
            <a:pPr marL="533400" indent="-5334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05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76400" y="990600"/>
            <a:ext cx="8763000" cy="2590800"/>
          </a:xfrm>
        </p:spPr>
        <p:txBody>
          <a:bodyPr/>
          <a:lstStyle/>
          <a:p>
            <a:pPr marL="533400" indent="-533400" eaLnBrk="1" hangingPunct="1"/>
            <a:r>
              <a:rPr lang="en-US" altLang="en-US" sz="2000"/>
              <a:t>Compute features for each pixel (color, gradients, texture, etc)</a:t>
            </a:r>
          </a:p>
          <a:p>
            <a:pPr marL="533400" indent="-533400" eaLnBrk="1" hangingPunct="1"/>
            <a:r>
              <a:rPr lang="en-US" altLang="en-US" sz="2000"/>
              <a:t>Set kernel size for features K</a:t>
            </a:r>
            <a:r>
              <a:rPr lang="en-US" altLang="en-US" sz="2000" baseline="-25000"/>
              <a:t>f </a:t>
            </a:r>
            <a:r>
              <a:rPr lang="en-US" altLang="en-US" sz="2000"/>
              <a:t> and position K</a:t>
            </a:r>
            <a:r>
              <a:rPr lang="en-US" altLang="en-US" sz="2000" baseline="-25000"/>
              <a:t>s</a:t>
            </a:r>
            <a:endParaRPr lang="en-US" altLang="en-US" sz="2000"/>
          </a:p>
          <a:p>
            <a:pPr marL="533400" indent="-533400" eaLnBrk="1" hangingPunct="1"/>
            <a:r>
              <a:rPr lang="en-US" altLang="en-US" sz="2000"/>
              <a:t>Initialize windows at individual pixel locations</a:t>
            </a:r>
          </a:p>
          <a:p>
            <a:pPr marL="533400" indent="-533400" eaLnBrk="1" hangingPunct="1"/>
            <a:r>
              <a:rPr lang="en-US" altLang="en-US" sz="2000"/>
              <a:t>Perform mean shift for each window until convergence</a:t>
            </a:r>
          </a:p>
          <a:p>
            <a:pPr marL="533400" indent="-533400" eaLnBrk="1" hangingPunct="1"/>
            <a:r>
              <a:rPr lang="en-US" altLang="en-US" sz="2000"/>
              <a:t>Merge windows that are within width of K</a:t>
            </a:r>
            <a:r>
              <a:rPr lang="en-US" altLang="en-US" sz="2000" baseline="-25000"/>
              <a:t>f </a:t>
            </a:r>
            <a:r>
              <a:rPr lang="en-US" altLang="en-US" sz="2000"/>
              <a:t> and K</a:t>
            </a:r>
            <a:r>
              <a:rPr lang="en-US" altLang="en-US" sz="2000" baseline="-25000"/>
              <a:t>s</a:t>
            </a:r>
            <a:endParaRPr lang="en-US" altLang="en-US" sz="200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Segmentation by Mean Shift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86100"/>
            <a:ext cx="4114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40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37528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11779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1430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3752850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ctangle 7"/>
          <p:cNvSpPr>
            <a:spLocks noGrp="1" noChangeArrowheads="1"/>
          </p:cNvSpPr>
          <p:nvPr>
            <p:ph type="title"/>
          </p:nvPr>
        </p:nvSpPr>
        <p:spPr>
          <a:xfrm>
            <a:off x="2362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Mean shift segmentation results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72401" y="6477000"/>
            <a:ext cx="321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Comaniciu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Meer 2002</a:t>
            </a:r>
          </a:p>
        </p:txBody>
      </p:sp>
    </p:spTree>
    <p:extLst>
      <p:ext uri="{BB962C8B-B14F-4D97-AF65-F5344CB8AC3E}">
        <p14:creationId xmlns:p14="http://schemas.microsoft.com/office/powerpoint/2010/main" val="264205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Dimensionality </a:t>
            </a:r>
            <a:r>
              <a:rPr lang="en-US" dirty="0"/>
              <a:t>Reduction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2551477" cy="346775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077" y="1524000"/>
            <a:ext cx="4553698" cy="4516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50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err="1" smtClean="0"/>
              <a:t>xkcd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4504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72401" y="6477000"/>
            <a:ext cx="321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Comaniciu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Meer 2002</a:t>
            </a:r>
          </a:p>
        </p:txBody>
      </p:sp>
    </p:spTree>
    <p:extLst>
      <p:ext uri="{BB962C8B-B14F-4D97-AF65-F5344CB8AC3E}">
        <p14:creationId xmlns:p14="http://schemas.microsoft.com/office/powerpoint/2010/main" val="139689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Mean-shift: other issues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Speedups</a:t>
            </a:r>
          </a:p>
          <a:p>
            <a:pPr lvl="1">
              <a:defRPr/>
            </a:pPr>
            <a:r>
              <a:rPr lang="en-US" dirty="0"/>
              <a:t>Binned estimation</a:t>
            </a:r>
          </a:p>
          <a:p>
            <a:pPr lvl="1">
              <a:defRPr/>
            </a:pPr>
            <a:r>
              <a:rPr lang="en-US" dirty="0"/>
              <a:t>Fast search of neighbors</a:t>
            </a:r>
          </a:p>
          <a:p>
            <a:pPr lvl="1">
              <a:defRPr/>
            </a:pPr>
            <a:r>
              <a:rPr lang="en-US" dirty="0"/>
              <a:t>Update each window in each iteration (faster convergence)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Other tricks</a:t>
            </a:r>
          </a:p>
          <a:p>
            <a:pPr lvl="1">
              <a:defRPr/>
            </a:pPr>
            <a:r>
              <a:rPr lang="en-US" dirty="0"/>
              <a:t>Use </a:t>
            </a:r>
            <a:r>
              <a:rPr lang="en-US" dirty="0" err="1"/>
              <a:t>kNN</a:t>
            </a:r>
            <a:r>
              <a:rPr lang="en-US" dirty="0"/>
              <a:t> to determine window sizes adaptively</a:t>
            </a:r>
          </a:p>
          <a:p>
            <a:pPr lvl="1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Lots of theoretical support</a:t>
            </a:r>
          </a:p>
          <a:p>
            <a:pPr lvl="1">
              <a:buFont typeface="Arial" panose="020B0604020202020204" pitchFamily="34" charset="0"/>
              <a:buNone/>
              <a:defRPr/>
            </a:pPr>
            <a:r>
              <a:rPr lang="en-US" dirty="0">
                <a:cs typeface="Arial" pitchFamily="34" charset="0"/>
              </a:rPr>
              <a:t>	</a:t>
            </a:r>
            <a:r>
              <a:rPr lang="en-US" sz="2400" dirty="0">
                <a:cs typeface="Arial" pitchFamily="34" charset="0"/>
              </a:rPr>
              <a:t>D. </a:t>
            </a:r>
            <a:r>
              <a:rPr lang="en-US" sz="2400" dirty="0" err="1">
                <a:cs typeface="Arial" pitchFamily="34" charset="0"/>
              </a:rPr>
              <a:t>Comaniciu</a:t>
            </a:r>
            <a:r>
              <a:rPr lang="en-US" sz="2400" dirty="0">
                <a:cs typeface="Arial" pitchFamily="34" charset="0"/>
              </a:rPr>
              <a:t> and P. Meer, Mean Shift: A Robust Approach toward Feature Space Analysis, PAMI 2002. </a:t>
            </a:r>
          </a:p>
          <a:p>
            <a:pPr lvl="1">
              <a:buFont typeface="Arial" panose="020B0604020202020204" pitchFamily="34" charset="0"/>
              <a:buNone/>
              <a:defRPr/>
            </a:pPr>
            <a:endParaRPr lang="en-US" dirty="0">
              <a:cs typeface="Arial" pitchFamily="34" charset="0"/>
            </a:endParaRP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742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Mean shift pros and cons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295400"/>
            <a:ext cx="7772400" cy="5105400"/>
          </a:xfrm>
        </p:spPr>
        <p:txBody>
          <a:bodyPr/>
          <a:lstStyle/>
          <a:p>
            <a:pPr eaLnBrk="1" hangingPunct="1"/>
            <a:r>
              <a:rPr lang="en-US" altLang="en-US" sz="2800"/>
              <a:t>Pros</a:t>
            </a:r>
          </a:p>
          <a:p>
            <a:pPr lvl="1" eaLnBrk="1" hangingPunct="1"/>
            <a:r>
              <a:rPr lang="en-US" altLang="en-US" sz="2400"/>
              <a:t>Good general-practice segmentation</a:t>
            </a:r>
          </a:p>
          <a:p>
            <a:pPr lvl="1" eaLnBrk="1" hangingPunct="1"/>
            <a:r>
              <a:rPr lang="en-US" altLang="en-US" sz="2400"/>
              <a:t>Flexible in number and shape of regions</a:t>
            </a:r>
          </a:p>
          <a:p>
            <a:pPr lvl="1" eaLnBrk="1" hangingPunct="1"/>
            <a:r>
              <a:rPr lang="en-US" altLang="en-US" sz="2400"/>
              <a:t>Robust to outliers</a:t>
            </a:r>
          </a:p>
          <a:p>
            <a:pPr eaLnBrk="1" hangingPunct="1"/>
            <a:r>
              <a:rPr lang="en-US" altLang="en-US" sz="2800"/>
              <a:t>Cons</a:t>
            </a:r>
          </a:p>
          <a:p>
            <a:pPr lvl="1" eaLnBrk="1" hangingPunct="1"/>
            <a:r>
              <a:rPr lang="en-US" altLang="en-US" sz="2400"/>
              <a:t>Have to choose kernel size in advance</a:t>
            </a:r>
          </a:p>
          <a:p>
            <a:pPr lvl="1" eaLnBrk="1" hangingPunct="1"/>
            <a:r>
              <a:rPr lang="en-US" altLang="en-US" sz="2400"/>
              <a:t>Not suitable for high-dimensional features</a:t>
            </a:r>
          </a:p>
          <a:p>
            <a:pPr eaLnBrk="1" hangingPunct="1"/>
            <a:r>
              <a:rPr lang="en-US" altLang="en-US" sz="2800"/>
              <a:t>When to use it</a:t>
            </a:r>
          </a:p>
          <a:p>
            <a:pPr lvl="1" eaLnBrk="1" hangingPunct="1"/>
            <a:r>
              <a:rPr lang="en-US" altLang="en-US" sz="2400"/>
              <a:t>Oversegmentatoin</a:t>
            </a:r>
          </a:p>
          <a:p>
            <a:pPr lvl="1" eaLnBrk="1" hangingPunct="1"/>
            <a:r>
              <a:rPr lang="en-US" altLang="en-US" sz="2400"/>
              <a:t>Multiple segmentations</a:t>
            </a:r>
          </a:p>
          <a:p>
            <a:pPr lvl="1" eaLnBrk="1" hangingPunct="1"/>
            <a:r>
              <a:rPr lang="en-US" altLang="en-US" sz="2400"/>
              <a:t>Tracking, clustering, filtering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404674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Spectral clustering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		Group points based on links in a graph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0"/>
            <a:ext cx="321468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Oval 4"/>
          <p:cNvSpPr>
            <a:spLocks noChangeArrowheads="1"/>
          </p:cNvSpPr>
          <p:nvPr/>
        </p:nvSpPr>
        <p:spPr bwMode="auto">
          <a:xfrm>
            <a:off x="2647950" y="3751263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4" name="Oval 5"/>
          <p:cNvSpPr>
            <a:spLocks noChangeArrowheads="1"/>
          </p:cNvSpPr>
          <p:nvPr/>
        </p:nvSpPr>
        <p:spPr bwMode="auto">
          <a:xfrm>
            <a:off x="3078163" y="3636963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5" name="Oval 6"/>
          <p:cNvSpPr>
            <a:spLocks noChangeArrowheads="1"/>
          </p:cNvSpPr>
          <p:nvPr/>
        </p:nvSpPr>
        <p:spPr bwMode="auto">
          <a:xfrm>
            <a:off x="2541588" y="4208463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6" name="Oval 7"/>
          <p:cNvSpPr>
            <a:spLocks noChangeArrowheads="1"/>
          </p:cNvSpPr>
          <p:nvPr/>
        </p:nvSpPr>
        <p:spPr bwMode="auto">
          <a:xfrm>
            <a:off x="3184525" y="4322763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7" name="Oval 8"/>
          <p:cNvSpPr>
            <a:spLocks noChangeArrowheads="1"/>
          </p:cNvSpPr>
          <p:nvPr/>
        </p:nvSpPr>
        <p:spPr bwMode="auto">
          <a:xfrm>
            <a:off x="3613150" y="3979863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8" name="Oval 9"/>
          <p:cNvSpPr>
            <a:spLocks noChangeArrowheads="1"/>
          </p:cNvSpPr>
          <p:nvPr/>
        </p:nvSpPr>
        <p:spPr bwMode="auto">
          <a:xfrm>
            <a:off x="4578350" y="3865563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9" name="Oval 10"/>
          <p:cNvSpPr>
            <a:spLocks noChangeArrowheads="1"/>
          </p:cNvSpPr>
          <p:nvPr/>
        </p:nvSpPr>
        <p:spPr bwMode="auto">
          <a:xfrm>
            <a:off x="5114925" y="4322763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0" name="Oval 11"/>
          <p:cNvSpPr>
            <a:spLocks noChangeArrowheads="1"/>
          </p:cNvSpPr>
          <p:nvPr/>
        </p:nvSpPr>
        <p:spPr bwMode="auto">
          <a:xfrm>
            <a:off x="2863851" y="4437063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1" name="Oval 12"/>
          <p:cNvSpPr>
            <a:spLocks noChangeArrowheads="1"/>
          </p:cNvSpPr>
          <p:nvPr/>
        </p:nvSpPr>
        <p:spPr bwMode="auto">
          <a:xfrm>
            <a:off x="2970213" y="3408363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2" name="Oval 13"/>
          <p:cNvSpPr>
            <a:spLocks noChangeArrowheads="1"/>
          </p:cNvSpPr>
          <p:nvPr/>
        </p:nvSpPr>
        <p:spPr bwMode="auto">
          <a:xfrm>
            <a:off x="5330826" y="3865563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3" name="Oval 14"/>
          <p:cNvSpPr>
            <a:spLocks noChangeArrowheads="1"/>
          </p:cNvSpPr>
          <p:nvPr/>
        </p:nvSpPr>
        <p:spPr bwMode="auto">
          <a:xfrm>
            <a:off x="2863851" y="3979863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4" name="Oval 15"/>
          <p:cNvSpPr>
            <a:spLocks noChangeArrowheads="1"/>
          </p:cNvSpPr>
          <p:nvPr/>
        </p:nvSpPr>
        <p:spPr bwMode="auto">
          <a:xfrm>
            <a:off x="4900613" y="3636963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5" name="Oval 16"/>
          <p:cNvSpPr>
            <a:spLocks noChangeArrowheads="1"/>
          </p:cNvSpPr>
          <p:nvPr/>
        </p:nvSpPr>
        <p:spPr bwMode="auto">
          <a:xfrm>
            <a:off x="4471988" y="4322763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6" name="Oval 17"/>
          <p:cNvSpPr>
            <a:spLocks noChangeArrowheads="1"/>
          </p:cNvSpPr>
          <p:nvPr/>
        </p:nvSpPr>
        <p:spPr bwMode="auto">
          <a:xfrm>
            <a:off x="5222875" y="4665663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147" name="AutoShape 18"/>
          <p:cNvCxnSpPr>
            <a:cxnSpLocks noChangeShapeType="1"/>
            <a:stCxn id="48133" idx="5"/>
            <a:endCxn id="48143" idx="1"/>
          </p:cNvCxnSpPr>
          <p:nvPr/>
        </p:nvCxnSpPr>
        <p:spPr bwMode="auto">
          <a:xfrm>
            <a:off x="2740026" y="3848101"/>
            <a:ext cx="138113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8" name="AutoShape 19"/>
          <p:cNvCxnSpPr>
            <a:cxnSpLocks noChangeShapeType="1"/>
            <a:stCxn id="48135" idx="6"/>
            <a:endCxn id="48143" idx="3"/>
          </p:cNvCxnSpPr>
          <p:nvPr/>
        </p:nvCxnSpPr>
        <p:spPr bwMode="auto">
          <a:xfrm flipV="1">
            <a:off x="2647950" y="4076701"/>
            <a:ext cx="230188" cy="1889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9" name="AutoShape 20"/>
          <p:cNvCxnSpPr>
            <a:cxnSpLocks noChangeShapeType="1"/>
            <a:stCxn id="48135" idx="5"/>
            <a:endCxn id="48140" idx="1"/>
          </p:cNvCxnSpPr>
          <p:nvPr/>
        </p:nvCxnSpPr>
        <p:spPr bwMode="auto">
          <a:xfrm>
            <a:off x="2633664" y="4305301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0" name="AutoShape 21"/>
          <p:cNvCxnSpPr>
            <a:cxnSpLocks noChangeShapeType="1"/>
            <a:stCxn id="48133" idx="3"/>
            <a:endCxn id="48135" idx="0"/>
          </p:cNvCxnSpPr>
          <p:nvPr/>
        </p:nvCxnSpPr>
        <p:spPr bwMode="auto">
          <a:xfrm flipH="1">
            <a:off x="2595563" y="3848101"/>
            <a:ext cx="69850" cy="3603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1" name="AutoShape 22"/>
          <p:cNvCxnSpPr>
            <a:cxnSpLocks noChangeShapeType="1"/>
            <a:stCxn id="48143" idx="4"/>
            <a:endCxn id="48140" idx="0"/>
          </p:cNvCxnSpPr>
          <p:nvPr/>
        </p:nvCxnSpPr>
        <p:spPr bwMode="auto">
          <a:xfrm>
            <a:off x="2917825" y="4094163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2" name="AutoShape 23"/>
          <p:cNvCxnSpPr>
            <a:cxnSpLocks noChangeShapeType="1"/>
            <a:stCxn id="48143" idx="7"/>
            <a:endCxn id="48134" idx="4"/>
          </p:cNvCxnSpPr>
          <p:nvPr/>
        </p:nvCxnSpPr>
        <p:spPr bwMode="auto">
          <a:xfrm flipV="1">
            <a:off x="2954338" y="3751263"/>
            <a:ext cx="177800" cy="2460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3" name="AutoShape 24"/>
          <p:cNvCxnSpPr>
            <a:cxnSpLocks noChangeShapeType="1"/>
            <a:stCxn id="48143" idx="5"/>
            <a:endCxn id="48136" idx="1"/>
          </p:cNvCxnSpPr>
          <p:nvPr/>
        </p:nvCxnSpPr>
        <p:spPr bwMode="auto">
          <a:xfrm>
            <a:off x="2954338" y="4076701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4" name="AutoShape 25"/>
          <p:cNvCxnSpPr>
            <a:cxnSpLocks noChangeShapeType="1"/>
            <a:stCxn id="48140" idx="6"/>
            <a:endCxn id="48136" idx="3"/>
          </p:cNvCxnSpPr>
          <p:nvPr/>
        </p:nvCxnSpPr>
        <p:spPr bwMode="auto">
          <a:xfrm flipV="1">
            <a:off x="2970214" y="4419601"/>
            <a:ext cx="230187" cy="746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5" name="AutoShape 26"/>
          <p:cNvCxnSpPr>
            <a:cxnSpLocks noChangeShapeType="1"/>
            <a:stCxn id="48133" idx="7"/>
            <a:endCxn id="48141" idx="3"/>
          </p:cNvCxnSpPr>
          <p:nvPr/>
        </p:nvCxnSpPr>
        <p:spPr bwMode="auto">
          <a:xfrm flipV="1">
            <a:off x="2740026" y="3505201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6" name="AutoShape 27"/>
          <p:cNvCxnSpPr>
            <a:cxnSpLocks noChangeShapeType="1"/>
            <a:stCxn id="48141" idx="5"/>
            <a:endCxn id="48134" idx="0"/>
          </p:cNvCxnSpPr>
          <p:nvPr/>
        </p:nvCxnSpPr>
        <p:spPr bwMode="auto">
          <a:xfrm>
            <a:off x="3062288" y="3505201"/>
            <a:ext cx="69850" cy="1317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7" name="AutoShape 28"/>
          <p:cNvCxnSpPr>
            <a:cxnSpLocks noChangeShapeType="1"/>
            <a:stCxn id="48136" idx="7"/>
            <a:endCxn id="48137" idx="3"/>
          </p:cNvCxnSpPr>
          <p:nvPr/>
        </p:nvCxnSpPr>
        <p:spPr bwMode="auto">
          <a:xfrm flipV="1">
            <a:off x="3276601" y="4076701"/>
            <a:ext cx="35401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8" name="AutoShape 29"/>
          <p:cNvCxnSpPr>
            <a:cxnSpLocks noChangeShapeType="1"/>
            <a:stCxn id="48141" idx="6"/>
            <a:endCxn id="48137" idx="1"/>
          </p:cNvCxnSpPr>
          <p:nvPr/>
        </p:nvCxnSpPr>
        <p:spPr bwMode="auto">
          <a:xfrm>
            <a:off x="3078163" y="3465513"/>
            <a:ext cx="552450" cy="5318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59" name="AutoShape 30"/>
          <p:cNvCxnSpPr>
            <a:cxnSpLocks noChangeShapeType="1"/>
            <a:stCxn id="48143" idx="6"/>
            <a:endCxn id="48137" idx="2"/>
          </p:cNvCxnSpPr>
          <p:nvPr/>
        </p:nvCxnSpPr>
        <p:spPr bwMode="auto">
          <a:xfrm>
            <a:off x="2970214" y="4037013"/>
            <a:ext cx="642937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0" name="AutoShape 31"/>
          <p:cNvCxnSpPr>
            <a:cxnSpLocks noChangeShapeType="1"/>
            <a:stCxn id="48138" idx="4"/>
            <a:endCxn id="48145" idx="0"/>
          </p:cNvCxnSpPr>
          <p:nvPr/>
        </p:nvCxnSpPr>
        <p:spPr bwMode="auto">
          <a:xfrm flipH="1">
            <a:off x="4525963" y="3979863"/>
            <a:ext cx="106362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1" name="AutoShape 32"/>
          <p:cNvCxnSpPr>
            <a:cxnSpLocks noChangeShapeType="1"/>
            <a:stCxn id="48138" idx="7"/>
            <a:endCxn id="48144" idx="3"/>
          </p:cNvCxnSpPr>
          <p:nvPr/>
        </p:nvCxnSpPr>
        <p:spPr bwMode="auto">
          <a:xfrm flipV="1">
            <a:off x="4670426" y="3733801"/>
            <a:ext cx="246063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2" name="AutoShape 33"/>
          <p:cNvCxnSpPr>
            <a:cxnSpLocks noChangeShapeType="1"/>
            <a:stCxn id="48144" idx="4"/>
            <a:endCxn id="48139" idx="1"/>
          </p:cNvCxnSpPr>
          <p:nvPr/>
        </p:nvCxnSpPr>
        <p:spPr bwMode="auto">
          <a:xfrm>
            <a:off x="4954588" y="3751263"/>
            <a:ext cx="176212" cy="5889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3" name="AutoShape 34"/>
          <p:cNvCxnSpPr>
            <a:cxnSpLocks noChangeShapeType="1"/>
            <a:stCxn id="48145" idx="6"/>
            <a:endCxn id="48139" idx="2"/>
          </p:cNvCxnSpPr>
          <p:nvPr/>
        </p:nvCxnSpPr>
        <p:spPr bwMode="auto">
          <a:xfrm>
            <a:off x="4578351" y="4379913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4" name="AutoShape 35"/>
          <p:cNvCxnSpPr>
            <a:cxnSpLocks noChangeShapeType="1"/>
            <a:stCxn id="48144" idx="5"/>
            <a:endCxn id="48142" idx="2"/>
          </p:cNvCxnSpPr>
          <p:nvPr/>
        </p:nvCxnSpPr>
        <p:spPr bwMode="auto">
          <a:xfrm>
            <a:off x="4992689" y="3733801"/>
            <a:ext cx="338137" cy="1889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5" name="AutoShape 36"/>
          <p:cNvCxnSpPr>
            <a:cxnSpLocks noChangeShapeType="1"/>
            <a:stCxn id="48138" idx="5"/>
            <a:endCxn id="48139" idx="1"/>
          </p:cNvCxnSpPr>
          <p:nvPr/>
        </p:nvCxnSpPr>
        <p:spPr bwMode="auto">
          <a:xfrm>
            <a:off x="4670426" y="3962401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6" name="AutoShape 37"/>
          <p:cNvCxnSpPr>
            <a:cxnSpLocks noChangeShapeType="1"/>
            <a:stCxn id="48142" idx="3"/>
            <a:endCxn id="48145" idx="7"/>
          </p:cNvCxnSpPr>
          <p:nvPr/>
        </p:nvCxnSpPr>
        <p:spPr bwMode="auto">
          <a:xfrm flipH="1">
            <a:off x="4564063" y="3962401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7" name="AutoShape 38"/>
          <p:cNvCxnSpPr>
            <a:cxnSpLocks noChangeShapeType="1"/>
            <a:stCxn id="48142" idx="4"/>
            <a:endCxn id="48146" idx="0"/>
          </p:cNvCxnSpPr>
          <p:nvPr/>
        </p:nvCxnSpPr>
        <p:spPr bwMode="auto">
          <a:xfrm flipH="1">
            <a:off x="5276850" y="3979863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8" name="AutoShape 39"/>
          <p:cNvCxnSpPr>
            <a:cxnSpLocks noChangeShapeType="1"/>
            <a:stCxn id="48145" idx="5"/>
            <a:endCxn id="48146" idx="2"/>
          </p:cNvCxnSpPr>
          <p:nvPr/>
        </p:nvCxnSpPr>
        <p:spPr bwMode="auto">
          <a:xfrm>
            <a:off x="4564063" y="4419601"/>
            <a:ext cx="658812" cy="3032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69" name="AutoShape 40"/>
          <p:cNvCxnSpPr>
            <a:cxnSpLocks noChangeShapeType="1"/>
            <a:stCxn id="48137" idx="6"/>
            <a:endCxn id="48138" idx="2"/>
          </p:cNvCxnSpPr>
          <p:nvPr/>
        </p:nvCxnSpPr>
        <p:spPr bwMode="auto">
          <a:xfrm flipV="1">
            <a:off x="3721100" y="3922713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70" name="AutoShape 41"/>
          <p:cNvCxnSpPr>
            <a:cxnSpLocks noChangeShapeType="1"/>
            <a:stCxn id="48136" idx="5"/>
            <a:endCxn id="48146" idx="3"/>
          </p:cNvCxnSpPr>
          <p:nvPr/>
        </p:nvCxnSpPr>
        <p:spPr bwMode="auto">
          <a:xfrm>
            <a:off x="3276600" y="4419600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71" name="AutoShape 42"/>
          <p:cNvCxnSpPr>
            <a:cxnSpLocks noChangeShapeType="1"/>
            <a:stCxn id="48141" idx="7"/>
            <a:endCxn id="48138" idx="1"/>
          </p:cNvCxnSpPr>
          <p:nvPr/>
        </p:nvCxnSpPr>
        <p:spPr bwMode="auto">
          <a:xfrm>
            <a:off x="3062289" y="3425825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72" name="AutoShape 43"/>
          <p:cNvCxnSpPr>
            <a:cxnSpLocks noChangeShapeType="1"/>
            <a:stCxn id="48137" idx="5"/>
            <a:endCxn id="48145" idx="2"/>
          </p:cNvCxnSpPr>
          <p:nvPr/>
        </p:nvCxnSpPr>
        <p:spPr bwMode="auto">
          <a:xfrm>
            <a:off x="3705226" y="4076701"/>
            <a:ext cx="766763" cy="303213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73" name="Text Box 44"/>
          <p:cNvSpPr txBox="1">
            <a:spLocks noChangeArrowheads="1"/>
          </p:cNvSpPr>
          <p:nvPr/>
        </p:nvSpPr>
        <p:spPr bwMode="auto">
          <a:xfrm>
            <a:off x="2465388" y="439896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174" name="Text Box 45"/>
          <p:cNvSpPr txBox="1">
            <a:spLocks noChangeArrowheads="1"/>
          </p:cNvSpPr>
          <p:nvPr/>
        </p:nvSpPr>
        <p:spPr bwMode="auto">
          <a:xfrm>
            <a:off x="5360988" y="424656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EEEC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6883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Cuts in a graph</a:t>
            </a:r>
          </a:p>
        </p:txBody>
      </p:sp>
      <p:sp>
        <p:nvSpPr>
          <p:cNvPr id="49155" name="Oval 4"/>
          <p:cNvSpPr>
            <a:spLocks noChangeArrowheads="1"/>
          </p:cNvSpPr>
          <p:nvPr/>
        </p:nvSpPr>
        <p:spPr bwMode="auto">
          <a:xfrm>
            <a:off x="4373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Oval 5"/>
          <p:cNvSpPr>
            <a:spLocks noChangeArrowheads="1"/>
          </p:cNvSpPr>
          <p:nvPr/>
        </p:nvSpPr>
        <p:spPr bwMode="auto">
          <a:xfrm>
            <a:off x="4803776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7" name="Oval 6"/>
          <p:cNvSpPr>
            <a:spLocks noChangeArrowheads="1"/>
          </p:cNvSpPr>
          <p:nvPr/>
        </p:nvSpPr>
        <p:spPr bwMode="auto">
          <a:xfrm>
            <a:off x="4267201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8" name="Oval 7"/>
          <p:cNvSpPr>
            <a:spLocks noChangeArrowheads="1"/>
          </p:cNvSpPr>
          <p:nvPr/>
        </p:nvSpPr>
        <p:spPr bwMode="auto">
          <a:xfrm>
            <a:off x="4910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9" name="Oval 8"/>
          <p:cNvSpPr>
            <a:spLocks noChangeArrowheads="1"/>
          </p:cNvSpPr>
          <p:nvPr/>
        </p:nvSpPr>
        <p:spPr bwMode="auto">
          <a:xfrm>
            <a:off x="5338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0" name="Oval 9"/>
          <p:cNvSpPr>
            <a:spLocks noChangeArrowheads="1"/>
          </p:cNvSpPr>
          <p:nvPr/>
        </p:nvSpPr>
        <p:spPr bwMode="auto">
          <a:xfrm>
            <a:off x="6303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1" name="Oval 10"/>
          <p:cNvSpPr>
            <a:spLocks noChangeArrowheads="1"/>
          </p:cNvSpPr>
          <p:nvPr/>
        </p:nvSpPr>
        <p:spPr bwMode="auto">
          <a:xfrm>
            <a:off x="6840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2" name="Oval 11"/>
          <p:cNvSpPr>
            <a:spLocks noChangeArrowheads="1"/>
          </p:cNvSpPr>
          <p:nvPr/>
        </p:nvSpPr>
        <p:spPr bwMode="auto">
          <a:xfrm>
            <a:off x="4589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3" name="Oval 12"/>
          <p:cNvSpPr>
            <a:spLocks noChangeArrowheads="1"/>
          </p:cNvSpPr>
          <p:nvPr/>
        </p:nvSpPr>
        <p:spPr bwMode="auto">
          <a:xfrm>
            <a:off x="4695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4" name="Oval 13"/>
          <p:cNvSpPr>
            <a:spLocks noChangeArrowheads="1"/>
          </p:cNvSpPr>
          <p:nvPr/>
        </p:nvSpPr>
        <p:spPr bwMode="auto">
          <a:xfrm>
            <a:off x="7056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5" name="Oval 14"/>
          <p:cNvSpPr>
            <a:spLocks noChangeArrowheads="1"/>
          </p:cNvSpPr>
          <p:nvPr/>
        </p:nvSpPr>
        <p:spPr bwMode="auto">
          <a:xfrm>
            <a:off x="4589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6" name="Oval 15"/>
          <p:cNvSpPr>
            <a:spLocks noChangeArrowheads="1"/>
          </p:cNvSpPr>
          <p:nvPr/>
        </p:nvSpPr>
        <p:spPr bwMode="auto">
          <a:xfrm>
            <a:off x="6626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7" name="Oval 16"/>
          <p:cNvSpPr>
            <a:spLocks noChangeArrowheads="1"/>
          </p:cNvSpPr>
          <p:nvPr/>
        </p:nvSpPr>
        <p:spPr bwMode="auto">
          <a:xfrm>
            <a:off x="6197601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68" name="Oval 17"/>
          <p:cNvSpPr>
            <a:spLocks noChangeArrowheads="1"/>
          </p:cNvSpPr>
          <p:nvPr/>
        </p:nvSpPr>
        <p:spPr bwMode="auto">
          <a:xfrm>
            <a:off x="6948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169" name="AutoShape 18"/>
          <p:cNvCxnSpPr>
            <a:cxnSpLocks noChangeShapeType="1"/>
            <a:stCxn id="49155" idx="5"/>
            <a:endCxn id="49165" idx="1"/>
          </p:cNvCxnSpPr>
          <p:nvPr/>
        </p:nvCxnSpPr>
        <p:spPr bwMode="auto">
          <a:xfrm>
            <a:off x="4465638" y="1506539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0" name="AutoShape 19"/>
          <p:cNvCxnSpPr>
            <a:cxnSpLocks noChangeShapeType="1"/>
            <a:stCxn id="49157" idx="6"/>
            <a:endCxn id="49165" idx="3"/>
          </p:cNvCxnSpPr>
          <p:nvPr/>
        </p:nvCxnSpPr>
        <p:spPr bwMode="auto">
          <a:xfrm flipV="1">
            <a:off x="4373564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1" name="AutoShape 20"/>
          <p:cNvCxnSpPr>
            <a:cxnSpLocks noChangeShapeType="1"/>
            <a:stCxn id="49157" idx="5"/>
            <a:endCxn id="49162" idx="1"/>
          </p:cNvCxnSpPr>
          <p:nvPr/>
        </p:nvCxnSpPr>
        <p:spPr bwMode="auto">
          <a:xfrm>
            <a:off x="4359276" y="1963739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2" name="AutoShape 21"/>
          <p:cNvCxnSpPr>
            <a:cxnSpLocks noChangeShapeType="1"/>
            <a:stCxn id="49155" idx="3"/>
            <a:endCxn id="49157" idx="0"/>
          </p:cNvCxnSpPr>
          <p:nvPr/>
        </p:nvCxnSpPr>
        <p:spPr bwMode="auto">
          <a:xfrm flipH="1">
            <a:off x="4321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3" name="AutoShape 22"/>
          <p:cNvCxnSpPr>
            <a:cxnSpLocks noChangeShapeType="1"/>
            <a:stCxn id="49165" idx="4"/>
            <a:endCxn id="49162" idx="0"/>
          </p:cNvCxnSpPr>
          <p:nvPr/>
        </p:nvCxnSpPr>
        <p:spPr bwMode="auto">
          <a:xfrm>
            <a:off x="4643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4" name="AutoShape 23"/>
          <p:cNvCxnSpPr>
            <a:cxnSpLocks noChangeShapeType="1"/>
            <a:stCxn id="49165" idx="7"/>
            <a:endCxn id="49156" idx="4"/>
          </p:cNvCxnSpPr>
          <p:nvPr/>
        </p:nvCxnSpPr>
        <p:spPr bwMode="auto">
          <a:xfrm flipV="1">
            <a:off x="4679950" y="1409701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5" name="AutoShape 24"/>
          <p:cNvCxnSpPr>
            <a:cxnSpLocks noChangeShapeType="1"/>
            <a:stCxn id="49165" idx="5"/>
            <a:endCxn id="49158" idx="1"/>
          </p:cNvCxnSpPr>
          <p:nvPr/>
        </p:nvCxnSpPr>
        <p:spPr bwMode="auto">
          <a:xfrm>
            <a:off x="4679951" y="1735139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6" name="AutoShape 25"/>
          <p:cNvCxnSpPr>
            <a:cxnSpLocks noChangeShapeType="1"/>
            <a:stCxn id="49162" idx="6"/>
            <a:endCxn id="49158" idx="3"/>
          </p:cNvCxnSpPr>
          <p:nvPr/>
        </p:nvCxnSpPr>
        <p:spPr bwMode="auto">
          <a:xfrm flipV="1">
            <a:off x="4695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7" name="AutoShape 26"/>
          <p:cNvCxnSpPr>
            <a:cxnSpLocks noChangeShapeType="1"/>
            <a:stCxn id="49155" idx="7"/>
            <a:endCxn id="49163" idx="3"/>
          </p:cNvCxnSpPr>
          <p:nvPr/>
        </p:nvCxnSpPr>
        <p:spPr bwMode="auto">
          <a:xfrm flipV="1">
            <a:off x="4465638" y="1163639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8" name="AutoShape 27"/>
          <p:cNvCxnSpPr>
            <a:cxnSpLocks noChangeShapeType="1"/>
            <a:stCxn id="49163" idx="5"/>
            <a:endCxn id="49156" idx="0"/>
          </p:cNvCxnSpPr>
          <p:nvPr/>
        </p:nvCxnSpPr>
        <p:spPr bwMode="auto">
          <a:xfrm>
            <a:off x="4787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9" name="AutoShape 28"/>
          <p:cNvCxnSpPr>
            <a:cxnSpLocks noChangeShapeType="1"/>
            <a:stCxn id="49158" idx="7"/>
            <a:endCxn id="49159" idx="3"/>
          </p:cNvCxnSpPr>
          <p:nvPr/>
        </p:nvCxnSpPr>
        <p:spPr bwMode="auto">
          <a:xfrm flipV="1">
            <a:off x="5002213" y="1735139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0" name="AutoShape 29"/>
          <p:cNvCxnSpPr>
            <a:cxnSpLocks noChangeShapeType="1"/>
            <a:stCxn id="49163" idx="6"/>
            <a:endCxn id="49159" idx="1"/>
          </p:cNvCxnSpPr>
          <p:nvPr/>
        </p:nvCxnSpPr>
        <p:spPr bwMode="auto">
          <a:xfrm>
            <a:off x="4803775" y="1123951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1" name="AutoShape 30"/>
          <p:cNvCxnSpPr>
            <a:cxnSpLocks noChangeShapeType="1"/>
            <a:stCxn id="49165" idx="6"/>
            <a:endCxn id="49159" idx="2"/>
          </p:cNvCxnSpPr>
          <p:nvPr/>
        </p:nvCxnSpPr>
        <p:spPr bwMode="auto">
          <a:xfrm>
            <a:off x="4695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2" name="AutoShape 31"/>
          <p:cNvCxnSpPr>
            <a:cxnSpLocks noChangeShapeType="1"/>
            <a:stCxn id="49160" idx="4"/>
            <a:endCxn id="49167" idx="0"/>
          </p:cNvCxnSpPr>
          <p:nvPr/>
        </p:nvCxnSpPr>
        <p:spPr bwMode="auto">
          <a:xfrm flipH="1">
            <a:off x="6251576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3" name="AutoShape 32"/>
          <p:cNvCxnSpPr>
            <a:cxnSpLocks noChangeShapeType="1"/>
            <a:stCxn id="49160" idx="7"/>
            <a:endCxn id="49166" idx="3"/>
          </p:cNvCxnSpPr>
          <p:nvPr/>
        </p:nvCxnSpPr>
        <p:spPr bwMode="auto">
          <a:xfrm flipV="1">
            <a:off x="6396038" y="1392239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4" name="AutoShape 33"/>
          <p:cNvCxnSpPr>
            <a:cxnSpLocks noChangeShapeType="1"/>
            <a:stCxn id="49166" idx="4"/>
            <a:endCxn id="49161" idx="1"/>
          </p:cNvCxnSpPr>
          <p:nvPr/>
        </p:nvCxnSpPr>
        <p:spPr bwMode="auto">
          <a:xfrm>
            <a:off x="6680201" y="1409701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5" name="AutoShape 34"/>
          <p:cNvCxnSpPr>
            <a:cxnSpLocks noChangeShapeType="1"/>
            <a:stCxn id="49167" idx="6"/>
            <a:endCxn id="49161" idx="2"/>
          </p:cNvCxnSpPr>
          <p:nvPr/>
        </p:nvCxnSpPr>
        <p:spPr bwMode="auto">
          <a:xfrm>
            <a:off x="6303964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6" name="AutoShape 35"/>
          <p:cNvCxnSpPr>
            <a:cxnSpLocks noChangeShapeType="1"/>
            <a:stCxn id="49166" idx="5"/>
            <a:endCxn id="49164" idx="2"/>
          </p:cNvCxnSpPr>
          <p:nvPr/>
        </p:nvCxnSpPr>
        <p:spPr bwMode="auto">
          <a:xfrm>
            <a:off x="6718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7" name="AutoShape 36"/>
          <p:cNvCxnSpPr>
            <a:cxnSpLocks noChangeShapeType="1"/>
            <a:stCxn id="49160" idx="5"/>
            <a:endCxn id="49161" idx="1"/>
          </p:cNvCxnSpPr>
          <p:nvPr/>
        </p:nvCxnSpPr>
        <p:spPr bwMode="auto">
          <a:xfrm>
            <a:off x="6396039" y="1620839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8" name="AutoShape 37"/>
          <p:cNvCxnSpPr>
            <a:cxnSpLocks noChangeShapeType="1"/>
            <a:stCxn id="49164" idx="3"/>
            <a:endCxn id="49167" idx="7"/>
          </p:cNvCxnSpPr>
          <p:nvPr/>
        </p:nvCxnSpPr>
        <p:spPr bwMode="auto">
          <a:xfrm flipH="1">
            <a:off x="6289675" y="1620839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89" name="AutoShape 38"/>
          <p:cNvCxnSpPr>
            <a:cxnSpLocks noChangeShapeType="1"/>
            <a:stCxn id="49164" idx="4"/>
            <a:endCxn id="49168" idx="0"/>
          </p:cNvCxnSpPr>
          <p:nvPr/>
        </p:nvCxnSpPr>
        <p:spPr bwMode="auto">
          <a:xfrm flipH="1">
            <a:off x="7002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90" name="AutoShape 39"/>
          <p:cNvCxnSpPr>
            <a:cxnSpLocks noChangeShapeType="1"/>
            <a:stCxn id="49167" idx="5"/>
            <a:endCxn id="49168" idx="2"/>
          </p:cNvCxnSpPr>
          <p:nvPr/>
        </p:nvCxnSpPr>
        <p:spPr bwMode="auto">
          <a:xfrm>
            <a:off x="6289676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91" name="AutoShape 40"/>
          <p:cNvCxnSpPr>
            <a:cxnSpLocks noChangeShapeType="1"/>
            <a:stCxn id="49159" idx="6"/>
            <a:endCxn id="49160" idx="2"/>
          </p:cNvCxnSpPr>
          <p:nvPr/>
        </p:nvCxnSpPr>
        <p:spPr bwMode="auto">
          <a:xfrm flipV="1">
            <a:off x="5446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92" name="AutoShape 41"/>
          <p:cNvCxnSpPr>
            <a:cxnSpLocks noChangeShapeType="1"/>
            <a:stCxn id="49158" idx="5"/>
            <a:endCxn id="49168" idx="3"/>
          </p:cNvCxnSpPr>
          <p:nvPr/>
        </p:nvCxnSpPr>
        <p:spPr bwMode="auto">
          <a:xfrm>
            <a:off x="5002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93" name="AutoShape 42"/>
          <p:cNvCxnSpPr>
            <a:cxnSpLocks noChangeShapeType="1"/>
            <a:stCxn id="49163" idx="7"/>
            <a:endCxn id="49160" idx="1"/>
          </p:cNvCxnSpPr>
          <p:nvPr/>
        </p:nvCxnSpPr>
        <p:spPr bwMode="auto">
          <a:xfrm>
            <a:off x="4787901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94" name="AutoShape 43"/>
          <p:cNvCxnSpPr>
            <a:cxnSpLocks noChangeShapeType="1"/>
            <a:stCxn id="49159" idx="5"/>
            <a:endCxn id="49167" idx="2"/>
          </p:cNvCxnSpPr>
          <p:nvPr/>
        </p:nvCxnSpPr>
        <p:spPr bwMode="auto">
          <a:xfrm>
            <a:off x="5430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95" name="Text Box 44"/>
          <p:cNvSpPr txBox="1">
            <a:spLocks noChangeArrowheads="1"/>
          </p:cNvSpPr>
          <p:nvPr/>
        </p:nvSpPr>
        <p:spPr bwMode="auto">
          <a:xfrm>
            <a:off x="4191000" y="205740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9196" name="Text Box 45"/>
          <p:cNvSpPr txBox="1">
            <a:spLocks noChangeArrowheads="1"/>
          </p:cNvSpPr>
          <p:nvPr/>
        </p:nvSpPr>
        <p:spPr bwMode="auto">
          <a:xfrm>
            <a:off x="7086600" y="190500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EEEC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9197" name="Rectangle 47"/>
          <p:cNvSpPr>
            <a:spLocks noChangeArrowheads="1"/>
          </p:cNvSpPr>
          <p:nvPr/>
        </p:nvSpPr>
        <p:spPr bwMode="auto">
          <a:xfrm>
            <a:off x="2209800" y="32004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Cut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cut penalizes large segments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 by normalizing for size of segments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volume(A) = sum of costs of all edges that touch A</a:t>
            </a:r>
          </a:p>
        </p:txBody>
      </p:sp>
      <p:pic>
        <p:nvPicPr>
          <p:cNvPr id="49198" name="Picture 5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4" y="4525964"/>
            <a:ext cx="4498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99" name="TextBox 46"/>
          <p:cNvSpPr txBox="1">
            <a:spLocks noChangeArrowheads="1"/>
          </p:cNvSpPr>
          <p:nvPr/>
        </p:nvSpPr>
        <p:spPr bwMode="auto">
          <a:xfrm>
            <a:off x="9110664" y="6488114"/>
            <a:ext cx="155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Seitz</a:t>
            </a:r>
          </a:p>
        </p:txBody>
      </p:sp>
    </p:spTree>
    <p:extLst>
      <p:ext uri="{BB962C8B-B14F-4D97-AF65-F5344CB8AC3E}">
        <p14:creationId xmlns:p14="http://schemas.microsoft.com/office/powerpoint/2010/main" val="21558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Normalized cuts for segmentation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1"/>
            <a:ext cx="69342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3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Visual PageRank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Determining importance by random walk</a:t>
            </a:r>
          </a:p>
          <a:p>
            <a:pPr lvl="1"/>
            <a:r>
              <a:rPr lang="en-US" altLang="en-US"/>
              <a:t>What’s the probability that you will randomly walk to a given node?</a:t>
            </a:r>
          </a:p>
          <a:p>
            <a:pPr lvl="2"/>
            <a:r>
              <a:rPr lang="en-US" altLang="en-US"/>
              <a:t>Create adjacency matrix based on visual similarity</a:t>
            </a:r>
          </a:p>
          <a:p>
            <a:pPr lvl="2"/>
            <a:r>
              <a:rPr lang="en-US" altLang="en-US"/>
              <a:t>Edge weights determine probability of transition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29000"/>
            <a:ext cx="4648200" cy="335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8777288" y="6488114"/>
            <a:ext cx="1890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Jing Baluja 2008</a:t>
            </a:r>
          </a:p>
        </p:txBody>
      </p:sp>
    </p:spTree>
    <p:extLst>
      <p:ext uri="{BB962C8B-B14F-4D97-AF65-F5344CB8AC3E}">
        <p14:creationId xmlns:p14="http://schemas.microsoft.com/office/powerpoint/2010/main" val="3116719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Which algorithm to try first?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Quantization/Summarization: K-means</a:t>
            </a:r>
          </a:p>
          <a:p>
            <a:pPr lvl="1"/>
            <a:r>
              <a:rPr lang="en-US" altLang="en-US"/>
              <a:t>Aims to preserve variance of original data</a:t>
            </a:r>
          </a:p>
          <a:p>
            <a:pPr lvl="1"/>
            <a:r>
              <a:rPr lang="en-US" altLang="en-US"/>
              <a:t>Can easily assign new point to a cluster</a:t>
            </a:r>
          </a:p>
        </p:txBody>
      </p:sp>
      <p:pic>
        <p:nvPicPr>
          <p:cNvPr id="52228" name="Picture 2" descr="http://www.cvc.uab.cat/~aldavert/plor/images/vocabulary_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76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11"/>
          <p:cNvSpPr txBox="1">
            <a:spLocks noChangeArrowheads="1"/>
          </p:cNvSpPr>
          <p:nvPr/>
        </p:nvSpPr>
        <p:spPr bwMode="auto">
          <a:xfrm>
            <a:off x="1828800" y="5943601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Quantization for computing histograms</a:t>
            </a:r>
          </a:p>
        </p:txBody>
      </p:sp>
      <p:pic>
        <p:nvPicPr>
          <p:cNvPr id="522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543083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Box 13"/>
          <p:cNvSpPr txBox="1">
            <a:spLocks noChangeArrowheads="1"/>
          </p:cNvSpPr>
          <p:nvPr/>
        </p:nvSpPr>
        <p:spPr bwMode="auto">
          <a:xfrm>
            <a:off x="4953000" y="5791201"/>
            <a:ext cx="5257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20,000 photos of Rome using “greedy k-means”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http://grail.cs.washington.edu/projects/canonview/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Which algorithm to use?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Image segmentation: agglomerative clustering</a:t>
            </a:r>
          </a:p>
          <a:p>
            <a:pPr lvl="1"/>
            <a:r>
              <a:rPr lang="en-US" altLang="en-US"/>
              <a:t>More flexible with distance measures (e.g., can be based on boundary prediction)</a:t>
            </a:r>
          </a:p>
          <a:p>
            <a:pPr lvl="1"/>
            <a:r>
              <a:rPr lang="en-US" altLang="en-US"/>
              <a:t>Adapts better to specific data</a:t>
            </a:r>
          </a:p>
          <a:p>
            <a:pPr lvl="1"/>
            <a:r>
              <a:rPr lang="en-US" altLang="en-US"/>
              <a:t>Hierarchy can be useful</a:t>
            </a:r>
          </a:p>
          <a:p>
            <a:pPr lvl="1"/>
            <a:endParaRPr lang="en-US" altLang="en-US"/>
          </a:p>
        </p:txBody>
      </p:sp>
      <p:grpSp>
        <p:nvGrpSpPr>
          <p:cNvPr id="53252" name="Group 8"/>
          <p:cNvGrpSpPr>
            <a:grpSpLocks noChangeAspect="1"/>
          </p:cNvGrpSpPr>
          <p:nvPr/>
        </p:nvGrpSpPr>
        <p:grpSpPr bwMode="auto">
          <a:xfrm>
            <a:off x="1752600" y="3749676"/>
            <a:ext cx="8686800" cy="2574925"/>
            <a:chOff x="228600" y="3048000"/>
            <a:chExt cx="9639300" cy="2857500"/>
          </a:xfrm>
        </p:grpSpPr>
        <p:pic>
          <p:nvPicPr>
            <p:cNvPr id="53254" name="Picture 2" descr="http://www.cs.berkeley.edu/~arbelaez/images/hier2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048000"/>
              <a:ext cx="24765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5" name="Picture 4" descr="http://www.cs.berkeley.edu/~arbelaez/images/183055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581400"/>
              <a:ext cx="2857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Picture 6" descr="http://www.cs.berkeley.edu/~arbelaez/images/arrow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343400"/>
              <a:ext cx="47625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7" name="Picture 8" descr="http://www.cs.berkeley.edu/~arbelaez/images/ucm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505200"/>
              <a:ext cx="2857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8" name="Picture 6" descr="http://www.cs.berkeley.edu/~arbelaez/images/arrow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267200"/>
              <a:ext cx="47625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3048000" y="6488114"/>
            <a:ext cx="508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http://www.cs.berkeley.edu/~arbelaez/UCM.html</a:t>
            </a:r>
            <a:endParaRPr lang="en-US" alt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6248400" cy="5135563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K-means useful for summarization, building dictionaries of patches, general clustering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Agglomerative clustering useful for segmentation, general clustering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Spectral clustering useful for determining relevance, summarization, segmentation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914400"/>
            <a:ext cx="21859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8" descr="http://www.cs.berkeley.edu/~arbelaez/images/ucm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2971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78364"/>
            <a:ext cx="1752600" cy="1874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92912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hays\Desktop\143 Computer Vision\slides\07\639px-GaussianScatterP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5688" r="7857" b="6126"/>
          <a:stretch>
            <a:fillRect/>
          </a:stretch>
        </p:blipFill>
        <p:spPr bwMode="auto">
          <a:xfrm>
            <a:off x="6332538" y="1600200"/>
            <a:ext cx="42592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Dimensionality Reduction</a:t>
            </a:r>
          </a:p>
        </p:txBody>
      </p:sp>
      <p:sp>
        <p:nvSpPr>
          <p:cNvPr id="27652" name="Content Placeholder 2"/>
          <p:cNvSpPr>
            <a:spLocks noGrp="1"/>
          </p:cNvSpPr>
          <p:nvPr>
            <p:ph idx="1"/>
          </p:nvPr>
        </p:nvSpPr>
        <p:spPr>
          <a:xfrm>
            <a:off x="16764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altLang="en-US" b="1" dirty="0"/>
              <a:t>PCA</a:t>
            </a:r>
            <a:r>
              <a:rPr lang="en-US" altLang="en-US" dirty="0"/>
              <a:t>, ICA, LLE, </a:t>
            </a:r>
            <a:r>
              <a:rPr lang="en-US" altLang="en-US" dirty="0" err="1"/>
              <a:t>Isomap</a:t>
            </a:r>
            <a:r>
              <a:rPr lang="en-US" altLang="en-US" dirty="0"/>
              <a:t>, </a:t>
            </a:r>
            <a:r>
              <a:rPr lang="en-US" altLang="en-US" i="1" dirty="0" err="1"/>
              <a:t>Autoencoder</a:t>
            </a:r>
            <a:endParaRPr lang="en-US" altLang="en-US" i="1" dirty="0"/>
          </a:p>
          <a:p>
            <a:pPr eaLnBrk="1" hangingPunct="1"/>
            <a:endParaRPr lang="en-US" altLang="en-US" sz="1800" dirty="0" smtClean="0"/>
          </a:p>
          <a:p>
            <a:pPr eaLnBrk="1" hangingPunct="1"/>
            <a:r>
              <a:rPr lang="en-US" altLang="en-US" sz="1800" dirty="0" smtClean="0"/>
              <a:t>PCA </a:t>
            </a:r>
            <a:r>
              <a:rPr lang="en-US" altLang="en-US" sz="1800" dirty="0"/>
              <a:t>is the most important technique to know.  It takes advantage of correlations in data dimensions to produce the best possible lower dimensional representation based on linear projections (minimizes reconstruction error).</a:t>
            </a:r>
            <a:br>
              <a:rPr lang="en-US" altLang="en-US" sz="1800" dirty="0"/>
            </a:br>
            <a:endParaRPr lang="en-US" altLang="en-US" sz="1800" dirty="0"/>
          </a:p>
          <a:p>
            <a:pPr eaLnBrk="1" hangingPunct="1"/>
            <a:r>
              <a:rPr lang="en-US" altLang="en-US" sz="1800" dirty="0" smtClean="0"/>
              <a:t>Be wary of trying to assign meaning to the discovered bases.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0639764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Clustering</a:t>
            </a:r>
          </a:p>
        </p:txBody>
      </p:sp>
      <p:sp>
        <p:nvSpPr>
          <p:cNvPr id="5529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Key algorithm</a:t>
            </a:r>
          </a:p>
          <a:p>
            <a:r>
              <a:rPr lang="en-US" altLang="en-US"/>
              <a:t>K-means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1"/>
            <a:ext cx="53340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3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6324" name="Picture 2" descr="C:\Users\hays\Desktop\143 Computer Vision\slides\07\machine_learning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/>
          <p:cNvSpPr/>
          <p:nvPr/>
        </p:nvSpPr>
        <p:spPr>
          <a:xfrm>
            <a:off x="2667000" y="2514600"/>
            <a:ext cx="3276600" cy="3505200"/>
          </a:xfrm>
          <a:prstGeom prst="frame">
            <a:avLst>
              <a:gd name="adj1" fmla="val 93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416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1981200" y="1981201"/>
            <a:ext cx="8229600" cy="4144963"/>
          </a:xfrm>
        </p:spPr>
        <p:txBody>
          <a:bodyPr/>
          <a:lstStyle/>
          <a:p>
            <a:r>
              <a:rPr lang="en-US" altLang="en-US" sz="2400"/>
              <a:t>Apply a prediction function to a feature representation of the image to get the desired output:</a:t>
            </a:r>
            <a:br>
              <a:rPr lang="en-US" altLang="en-US" sz="2400"/>
            </a:br>
            <a:endParaRPr lang="en-US" altLang="en-US" sz="2400"/>
          </a:p>
          <a:p>
            <a:pPr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			</a:t>
            </a:r>
            <a:r>
              <a:rPr lang="en-US" altLang="en-US" sz="6000">
                <a:solidFill>
                  <a:srgbClr val="0000FF"/>
                </a:solidFill>
              </a:rPr>
              <a:t>f(    ) = “apple”</a:t>
            </a:r>
          </a:p>
          <a:p>
            <a:pPr>
              <a:buFontTx/>
              <a:buNone/>
            </a:pPr>
            <a:r>
              <a:rPr lang="en-US" altLang="en-US" sz="6000">
                <a:solidFill>
                  <a:srgbClr val="0000FF"/>
                </a:solidFill>
              </a:rPr>
              <a:t>			f(    ) = “tomato”</a:t>
            </a:r>
          </a:p>
          <a:p>
            <a:pPr>
              <a:buFontTx/>
              <a:buNone/>
            </a:pPr>
            <a:r>
              <a:rPr lang="en-US" altLang="en-US" sz="6000">
                <a:solidFill>
                  <a:srgbClr val="0000FF"/>
                </a:solidFill>
              </a:rPr>
              <a:t>			f(    ) = “cow”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76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0"/>
            <a:ext cx="774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77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a classifier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/>
              <a:t>	Given some set of features with corresponding labels, learn a function to predict the labels from the features</a:t>
            </a:r>
          </a:p>
        </p:txBody>
      </p:sp>
      <p:grpSp>
        <p:nvGrpSpPr>
          <p:cNvPr id="22532" name="Group 14"/>
          <p:cNvGrpSpPr>
            <a:grpSpLocks/>
          </p:cNvGrpSpPr>
          <p:nvPr/>
        </p:nvGrpSpPr>
        <p:grpSpPr bwMode="auto">
          <a:xfrm>
            <a:off x="3657600" y="3200400"/>
            <a:ext cx="4038600" cy="3417888"/>
            <a:chOff x="4267200" y="2667000"/>
            <a:chExt cx="4038600" cy="3417332"/>
          </a:xfrm>
        </p:grpSpPr>
        <p:sp>
          <p:nvSpPr>
            <p:cNvPr id="22536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37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38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39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40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41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42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43" name="TextBox 11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2544" name="TextBox 12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5" name="TextBox 13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6" name="TextBox 14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7" name="TextBox 15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548" name="TextBox 16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51" name="TextBox 19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22552" name="TextBox 20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x1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3657600" y="4038600"/>
            <a:ext cx="5943600" cy="2133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 rot="17425660">
            <a:off x="7142163" y="4838700"/>
            <a:ext cx="639762" cy="3444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>
          <a:xfrm rot="6546465">
            <a:off x="6880226" y="5564189"/>
            <a:ext cx="638175" cy="3460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2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981200" y="76201"/>
            <a:ext cx="8229600" cy="868363"/>
          </a:xfrm>
        </p:spPr>
        <p:txBody>
          <a:bodyPr/>
          <a:lstStyle/>
          <a:p>
            <a:r>
              <a:rPr lang="en-US" altLang="en-US"/>
              <a:t>Generalization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1905000" y="5486400"/>
            <a:ext cx="8458200" cy="9144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0668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668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3352800" y="47244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7469188" y="4724401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7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Very brief tour of some classifiers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b="1" dirty="0"/>
              <a:t>K-nearest neighbor</a:t>
            </a:r>
          </a:p>
          <a:p>
            <a:r>
              <a:rPr lang="en-US" altLang="en-US" sz="2800" b="1" dirty="0"/>
              <a:t>SVM</a:t>
            </a:r>
          </a:p>
          <a:p>
            <a:r>
              <a:rPr lang="en-US" altLang="en-US" sz="2800" dirty="0"/>
              <a:t>Boosted Decision Trees</a:t>
            </a:r>
          </a:p>
          <a:p>
            <a:r>
              <a:rPr lang="en-US" altLang="en-US" sz="2800" dirty="0"/>
              <a:t>Neural networks</a:t>
            </a:r>
          </a:p>
          <a:p>
            <a:r>
              <a:rPr lang="en-US" altLang="en-US" sz="2800" dirty="0"/>
              <a:t>Naïve Bayes</a:t>
            </a:r>
          </a:p>
          <a:p>
            <a:r>
              <a:rPr lang="en-US" altLang="en-US" sz="2800" dirty="0"/>
              <a:t>Bayesian network</a:t>
            </a:r>
          </a:p>
          <a:p>
            <a:r>
              <a:rPr lang="en-US" altLang="en-US" sz="2800" dirty="0"/>
              <a:t>Logistic regression</a:t>
            </a:r>
          </a:p>
          <a:p>
            <a:r>
              <a:rPr lang="en-US" altLang="en-US" sz="2800" dirty="0"/>
              <a:t>Randomized Forests</a:t>
            </a:r>
          </a:p>
          <a:p>
            <a:r>
              <a:rPr lang="en-US" altLang="en-US" sz="2800" dirty="0" smtClean="0"/>
              <a:t>RBMs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Deep Convolutional Network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Attentional models or “Transformers</a:t>
            </a:r>
            <a:r>
              <a:rPr lang="en-US" sz="2800" dirty="0" smtClean="0"/>
              <a:t>”</a:t>
            </a:r>
            <a:endParaRPr lang="en-US" altLang="en-US" sz="2800" dirty="0"/>
          </a:p>
          <a:p>
            <a:r>
              <a:rPr lang="en-US" altLang="en-US" sz="2800" dirty="0"/>
              <a:t>Etc.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33555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Generative vs. Discriminative Classifiers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1981200" y="1143000"/>
            <a:ext cx="4114800" cy="5486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800" dirty="0"/>
              <a:t>Generative Models</a:t>
            </a:r>
            <a:endParaRPr lang="en-US" altLang="en-US" sz="2400" dirty="0"/>
          </a:p>
          <a:p>
            <a:r>
              <a:rPr lang="en-US" altLang="en-US" sz="2400" dirty="0"/>
              <a:t>Represent both the data and the labels</a:t>
            </a:r>
          </a:p>
          <a:p>
            <a:r>
              <a:rPr lang="en-US" altLang="en-US" sz="2400" dirty="0"/>
              <a:t>Often, makes use of conditional independence and priors</a:t>
            </a:r>
          </a:p>
          <a:p>
            <a:r>
              <a:rPr lang="en-US" altLang="en-US" sz="2400" dirty="0"/>
              <a:t>Examples</a:t>
            </a:r>
          </a:p>
          <a:p>
            <a:pPr lvl="1"/>
            <a:r>
              <a:rPr lang="en-US" altLang="en-US" sz="2000" dirty="0"/>
              <a:t>Naïve Bayes classifier</a:t>
            </a:r>
          </a:p>
          <a:p>
            <a:pPr lvl="1"/>
            <a:r>
              <a:rPr lang="en-US" altLang="en-US" sz="2000" dirty="0"/>
              <a:t>Bayesian network</a:t>
            </a:r>
          </a:p>
          <a:p>
            <a:endParaRPr lang="en-US" altLang="en-US" sz="2400" dirty="0"/>
          </a:p>
          <a:p>
            <a:r>
              <a:rPr lang="en-US" altLang="en-US" sz="2400" dirty="0"/>
              <a:t>Models of data may apply to future prediction problems</a:t>
            </a:r>
          </a:p>
          <a:p>
            <a:pPr lvl="1"/>
            <a:endParaRPr lang="en-US" alt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000" y="11430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Discriminative Models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Learn to directly predict the labels from the data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Often, assume a simple boundary (e.g., linear)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Examples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Logistic regression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SVM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Boosted decision trees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Often easier to predict a label from the data than to model the data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9201" y="6581776"/>
            <a:ext cx="1668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D.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0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792163"/>
          </a:xfrm>
        </p:spPr>
        <p:txBody>
          <a:bodyPr/>
          <a:lstStyle/>
          <a:p>
            <a:pPr eaLnBrk="1" hangingPunct="1"/>
            <a:r>
              <a:rPr lang="en-GB" altLang="en-US"/>
              <a:t>Classification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90601"/>
            <a:ext cx="8382000" cy="5135563"/>
          </a:xfrm>
        </p:spPr>
        <p:txBody>
          <a:bodyPr/>
          <a:lstStyle/>
          <a:p>
            <a:pPr eaLnBrk="1" hangingPunct="1"/>
            <a:r>
              <a:rPr lang="en-GB" altLang="en-US"/>
              <a:t>Assign input vector to one of two or more classes</a:t>
            </a:r>
          </a:p>
          <a:p>
            <a:pPr eaLnBrk="1" hangingPunct="1"/>
            <a:r>
              <a:rPr lang="en-GB" altLang="en-US"/>
              <a:t>Any decision rule divides input space into </a:t>
            </a:r>
            <a:r>
              <a:rPr lang="en-GB" altLang="en-US" i="1"/>
              <a:t>decision regions</a:t>
            </a:r>
            <a:r>
              <a:rPr lang="en-GB" altLang="en-US"/>
              <a:t> separated by </a:t>
            </a:r>
            <a:r>
              <a:rPr lang="en-GB" altLang="en-US" i="1"/>
              <a:t>decision boundaries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  <p:pic>
        <p:nvPicPr>
          <p:cNvPr id="74756" name="Picture 7" descr="decision-reg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405188"/>
            <a:ext cx="4467225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32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r>
              <a:rPr lang="en-US" altLang="en-US"/>
              <a:t>Nearest Neighbor Classifier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752600"/>
            <a:ext cx="7772400" cy="4114800"/>
          </a:xfrm>
        </p:spPr>
        <p:txBody>
          <a:bodyPr/>
          <a:lstStyle/>
          <a:p>
            <a:r>
              <a:rPr lang="en-US" altLang="en-US"/>
              <a:t>Assign label of nearest training data point to each test data point 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6" y="2870200"/>
            <a:ext cx="5630863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911601" y="6051551"/>
            <a:ext cx="43672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Voronoi partitioning of feature space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for two-category 2D and 3D data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3251201" y="5829301"/>
            <a:ext cx="919163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from Duda </a:t>
            </a:r>
            <a:r>
              <a:rPr kumimoji="0" lang="en-US" altLang="en-US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et al.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9280525" y="6477000"/>
            <a:ext cx="1308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4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46368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K-nearest neighbor</a:t>
            </a:r>
          </a:p>
        </p:txBody>
      </p:sp>
      <p:grpSp>
        <p:nvGrpSpPr>
          <p:cNvPr id="76803" name="Group 3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76806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6807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6808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6809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6810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6811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6812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6813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6814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6815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6816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6817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6818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6819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6820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823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76824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x1</a:t>
              </a: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391400" y="2667000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520114" y="3124200"/>
            <a:ext cx="31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1924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3305657" cy="162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64" y="2209799"/>
            <a:ext cx="3143836" cy="3010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609600"/>
            <a:ext cx="2698281" cy="5710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331" y="992613"/>
            <a:ext cx="4189552" cy="49448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0782" y="535005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Training data</a:t>
            </a:r>
          </a:p>
          <a:p>
            <a:pPr algn="ctr"/>
            <a:r>
              <a:rPr lang="en-US" sz="1800" dirty="0" smtClean="0"/>
              <a:t>16 256x256 images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511440" y="617988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The “</a:t>
            </a:r>
            <a:r>
              <a:rPr lang="en-US" sz="1800" dirty="0" err="1" smtClean="0"/>
              <a:t>Eigenfaces</a:t>
            </a:r>
            <a:r>
              <a:rPr lang="en-US" sz="1800" dirty="0" smtClean="0"/>
              <a:t>”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0" y="5939461"/>
            <a:ext cx="2706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Reconstruction of in-domain and out-of-domain images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017598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1-nearest neighbor</a:t>
            </a:r>
          </a:p>
        </p:txBody>
      </p:sp>
      <p:grpSp>
        <p:nvGrpSpPr>
          <p:cNvPr id="77827" name="Group 3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77833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7834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7835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7836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7837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7838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7839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7840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7841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7842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7843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7844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7845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7846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7847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850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77851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x1</a:t>
              </a:r>
            </a:p>
          </p:txBody>
        </p:sp>
      </p:grpSp>
      <p:sp>
        <p:nvSpPr>
          <p:cNvPr id="77828" name="TextBox 23"/>
          <p:cNvSpPr txBox="1">
            <a:spLocks noChangeArrowheads="1"/>
          </p:cNvSpPr>
          <p:nvPr/>
        </p:nvSpPr>
        <p:spPr bwMode="auto">
          <a:xfrm>
            <a:off x="7391400" y="2667000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7829" name="TextBox 28"/>
          <p:cNvSpPr txBox="1">
            <a:spLocks noChangeArrowheads="1"/>
          </p:cNvSpPr>
          <p:nvPr/>
        </p:nvSpPr>
        <p:spPr bwMode="auto">
          <a:xfrm>
            <a:off x="8520114" y="3124200"/>
            <a:ext cx="31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0" name="Oval 29"/>
          <p:cNvSpPr/>
          <p:nvPr/>
        </p:nvSpPr>
        <p:spPr>
          <a:xfrm>
            <a:off x="7286322" y="2598409"/>
            <a:ext cx="507049" cy="507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99628" y="3020029"/>
            <a:ext cx="536742" cy="57012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4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3-nearest neighbor</a:t>
            </a:r>
          </a:p>
        </p:txBody>
      </p:sp>
      <p:grpSp>
        <p:nvGrpSpPr>
          <p:cNvPr id="78851" name="Group 3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78857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8858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8859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8860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8861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8862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8863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8864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8865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8866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8867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8868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8869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8870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8871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874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78875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x1</a:t>
              </a:r>
            </a:p>
          </p:txBody>
        </p:sp>
      </p:grpSp>
      <p:sp>
        <p:nvSpPr>
          <p:cNvPr id="78852" name="TextBox 23"/>
          <p:cNvSpPr txBox="1">
            <a:spLocks noChangeArrowheads="1"/>
          </p:cNvSpPr>
          <p:nvPr/>
        </p:nvSpPr>
        <p:spPr bwMode="auto">
          <a:xfrm>
            <a:off x="7391400" y="2667000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8853" name="TextBox 28"/>
          <p:cNvSpPr txBox="1">
            <a:spLocks noChangeArrowheads="1"/>
          </p:cNvSpPr>
          <p:nvPr/>
        </p:nvSpPr>
        <p:spPr bwMode="auto">
          <a:xfrm>
            <a:off x="8520114" y="3124200"/>
            <a:ext cx="31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0" name="Oval 29"/>
          <p:cNvSpPr/>
          <p:nvPr/>
        </p:nvSpPr>
        <p:spPr>
          <a:xfrm>
            <a:off x="7056441" y="2362659"/>
            <a:ext cx="1020759" cy="99014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903871" y="2590826"/>
            <a:ext cx="1522876" cy="143620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02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5-nearest neighbor</a:t>
            </a:r>
          </a:p>
        </p:txBody>
      </p:sp>
      <p:grpSp>
        <p:nvGrpSpPr>
          <p:cNvPr id="79875" name="Group 3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79880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9881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9882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9883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9884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9885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9886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9887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9888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9889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9890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9891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9892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9893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79894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897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79898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x1</a:t>
              </a:r>
            </a:p>
          </p:txBody>
        </p:sp>
      </p:grpSp>
      <p:sp>
        <p:nvSpPr>
          <p:cNvPr id="79876" name="TextBox 23"/>
          <p:cNvSpPr txBox="1">
            <a:spLocks noChangeArrowheads="1"/>
          </p:cNvSpPr>
          <p:nvPr/>
        </p:nvSpPr>
        <p:spPr bwMode="auto">
          <a:xfrm>
            <a:off x="7391400" y="2667000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9877" name="TextBox 28"/>
          <p:cNvSpPr txBox="1">
            <a:spLocks noChangeArrowheads="1"/>
          </p:cNvSpPr>
          <p:nvPr/>
        </p:nvSpPr>
        <p:spPr bwMode="auto">
          <a:xfrm>
            <a:off x="8520114" y="3124200"/>
            <a:ext cx="31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Oval 30"/>
          <p:cNvSpPr/>
          <p:nvPr/>
        </p:nvSpPr>
        <p:spPr>
          <a:xfrm>
            <a:off x="7793329" y="2438400"/>
            <a:ext cx="1731671" cy="176408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37071" y="2169143"/>
            <a:ext cx="1420134" cy="136598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6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Using K-NN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n-US" altLang="en-US" dirty="0" smtClean="0"/>
              <a:t>Simple to implement and interpret, </a:t>
            </a:r>
            <a:r>
              <a:rPr lang="en-US" altLang="en-US" dirty="0"/>
              <a:t>a good </a:t>
            </a:r>
            <a:r>
              <a:rPr lang="en-US" altLang="en-US" dirty="0" smtClean="0"/>
              <a:t>classifier </a:t>
            </a:r>
            <a:r>
              <a:rPr lang="en-US" altLang="en-US" dirty="0"/>
              <a:t>to try first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645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Naïve Bayes</a:t>
            </a:r>
          </a:p>
        </p:txBody>
      </p:sp>
      <p:sp>
        <p:nvSpPr>
          <p:cNvPr id="4" name="Oval 3"/>
          <p:cNvSpPr/>
          <p:nvPr/>
        </p:nvSpPr>
        <p:spPr>
          <a:xfrm>
            <a:off x="6629400" y="35814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7467600" y="35814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8382000" y="35814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543800" y="22098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>
            <a:stCxn id="8" idx="4"/>
          </p:cNvCxnSpPr>
          <p:nvPr/>
        </p:nvCxnSpPr>
        <p:spPr>
          <a:xfrm rot="5400000">
            <a:off x="6991350" y="2762250"/>
            <a:ext cx="838200" cy="8001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4"/>
          </p:cNvCxnSpPr>
          <p:nvPr/>
        </p:nvCxnSpPr>
        <p:spPr>
          <a:xfrm rot="5400000">
            <a:off x="7410450" y="3105150"/>
            <a:ext cx="762000" cy="381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4"/>
          </p:cNvCxnSpPr>
          <p:nvPr/>
        </p:nvCxnSpPr>
        <p:spPr>
          <a:xfrm rot="16200000" flipH="1">
            <a:off x="7829550" y="2724150"/>
            <a:ext cx="762000" cy="8001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0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085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Using Naïve Bayes 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Simple thing to try for categorical data</a:t>
            </a:r>
          </a:p>
          <a:p>
            <a:endParaRPr lang="en-US" altLang="en-US"/>
          </a:p>
          <a:p>
            <a:r>
              <a:rPr lang="en-US" altLang="en-US"/>
              <a:t>Very fast to train/test</a:t>
            </a:r>
          </a:p>
          <a:p>
            <a:endParaRPr lang="en-US" altLang="en-US"/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475548"/>
      </p:ext>
    </p:extLst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Classifiers: Logistic Regression</a:t>
            </a:r>
          </a:p>
        </p:txBody>
      </p:sp>
      <p:grpSp>
        <p:nvGrpSpPr>
          <p:cNvPr id="83971" name="Group 25"/>
          <p:cNvGrpSpPr>
            <a:grpSpLocks/>
          </p:cNvGrpSpPr>
          <p:nvPr/>
        </p:nvGrpSpPr>
        <p:grpSpPr bwMode="auto">
          <a:xfrm rot="-2034317">
            <a:off x="6960961" y="1243492"/>
            <a:ext cx="2478927" cy="1665165"/>
            <a:chOff x="5326464" y="1447762"/>
            <a:chExt cx="2598336" cy="1664880"/>
          </a:xfrm>
        </p:grpSpPr>
        <p:sp>
          <p:nvSpPr>
            <p:cNvPr id="83990" name="TextBox 15"/>
            <p:cNvSpPr txBox="1">
              <a:spLocks noChangeArrowheads="1"/>
            </p:cNvSpPr>
            <p:nvPr/>
          </p:nvSpPr>
          <p:spPr bwMode="auto">
            <a:xfrm>
              <a:off x="6621864" y="2057461"/>
              <a:ext cx="327979" cy="36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3991" name="TextBox 16"/>
            <p:cNvSpPr txBox="1">
              <a:spLocks noChangeArrowheads="1"/>
            </p:cNvSpPr>
            <p:nvPr/>
          </p:nvSpPr>
          <p:spPr bwMode="auto">
            <a:xfrm>
              <a:off x="7155264" y="2057461"/>
              <a:ext cx="327979" cy="36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3992" name="TextBox 17"/>
            <p:cNvSpPr txBox="1">
              <a:spLocks noChangeArrowheads="1"/>
            </p:cNvSpPr>
            <p:nvPr/>
          </p:nvSpPr>
          <p:spPr bwMode="auto">
            <a:xfrm>
              <a:off x="7155264" y="2743373"/>
              <a:ext cx="327979" cy="36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3993" name="TextBox 18"/>
            <p:cNvSpPr txBox="1">
              <a:spLocks noChangeArrowheads="1"/>
            </p:cNvSpPr>
            <p:nvPr/>
          </p:nvSpPr>
          <p:spPr bwMode="auto">
            <a:xfrm>
              <a:off x="7696200" y="2590887"/>
              <a:ext cx="228600" cy="36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3994" name="TextBox 19"/>
            <p:cNvSpPr txBox="1">
              <a:spLocks noChangeArrowheads="1"/>
            </p:cNvSpPr>
            <p:nvPr/>
          </p:nvSpPr>
          <p:spPr bwMode="auto">
            <a:xfrm>
              <a:off x="5326464" y="1447762"/>
              <a:ext cx="327979" cy="36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3995" name="TextBox 20"/>
            <p:cNvSpPr txBox="1">
              <a:spLocks noChangeArrowheads="1"/>
            </p:cNvSpPr>
            <p:nvPr/>
          </p:nvSpPr>
          <p:spPr bwMode="auto">
            <a:xfrm>
              <a:off x="5326464" y="1981249"/>
              <a:ext cx="327979" cy="36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3996" name="TextBox 21"/>
            <p:cNvSpPr txBox="1">
              <a:spLocks noChangeArrowheads="1"/>
            </p:cNvSpPr>
            <p:nvPr/>
          </p:nvSpPr>
          <p:spPr bwMode="auto">
            <a:xfrm>
              <a:off x="6317064" y="1600187"/>
              <a:ext cx="327979" cy="36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3997" name="TextBox 22"/>
            <p:cNvSpPr txBox="1">
              <a:spLocks noChangeArrowheads="1"/>
            </p:cNvSpPr>
            <p:nvPr/>
          </p:nvSpPr>
          <p:spPr bwMode="auto">
            <a:xfrm>
              <a:off x="5783664" y="2232750"/>
              <a:ext cx="327979" cy="369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</p:grpSp>
      <p:grpSp>
        <p:nvGrpSpPr>
          <p:cNvPr id="83972" name="Group 26"/>
          <p:cNvGrpSpPr>
            <a:grpSpLocks/>
          </p:cNvGrpSpPr>
          <p:nvPr/>
        </p:nvGrpSpPr>
        <p:grpSpPr bwMode="auto">
          <a:xfrm rot="19577315">
            <a:off x="7910514" y="2392363"/>
            <a:ext cx="1697037" cy="1282700"/>
            <a:chOff x="5410200" y="2895836"/>
            <a:chExt cx="1697330" cy="1283940"/>
          </a:xfrm>
        </p:grpSpPr>
        <p:sp>
          <p:nvSpPr>
            <p:cNvPr id="83985" name="TextBox 24"/>
            <p:cNvSpPr txBox="1">
              <a:spLocks noChangeArrowheads="1"/>
            </p:cNvSpPr>
            <p:nvPr/>
          </p:nvSpPr>
          <p:spPr bwMode="auto">
            <a:xfrm>
              <a:off x="6781800" y="3200685"/>
              <a:ext cx="325730" cy="36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3986" name="TextBox 25"/>
            <p:cNvSpPr txBox="1">
              <a:spLocks noChangeArrowheads="1"/>
            </p:cNvSpPr>
            <p:nvPr/>
          </p:nvSpPr>
          <p:spPr bwMode="auto">
            <a:xfrm>
              <a:off x="5410200" y="3429322"/>
              <a:ext cx="325730" cy="36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3987" name="TextBox 26"/>
            <p:cNvSpPr txBox="1">
              <a:spLocks noChangeArrowheads="1"/>
            </p:cNvSpPr>
            <p:nvPr/>
          </p:nvSpPr>
          <p:spPr bwMode="auto">
            <a:xfrm>
              <a:off x="5562600" y="2895836"/>
              <a:ext cx="325730" cy="36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3988" name="TextBox 27"/>
            <p:cNvSpPr txBox="1">
              <a:spLocks noChangeArrowheads="1"/>
            </p:cNvSpPr>
            <p:nvPr/>
          </p:nvSpPr>
          <p:spPr bwMode="auto">
            <a:xfrm>
              <a:off x="6172200" y="3810384"/>
              <a:ext cx="325730" cy="36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3989" name="TextBox 28"/>
            <p:cNvSpPr txBox="1">
              <a:spLocks noChangeArrowheads="1"/>
            </p:cNvSpPr>
            <p:nvPr/>
          </p:nvSpPr>
          <p:spPr bwMode="auto">
            <a:xfrm>
              <a:off x="6248400" y="3124473"/>
              <a:ext cx="325730" cy="36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</p:grp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5141913" y="2933701"/>
            <a:ext cx="29733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6629400" y="4419600"/>
            <a:ext cx="3429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5" name="TextBox 32"/>
          <p:cNvSpPr txBox="1">
            <a:spLocks noChangeArrowheads="1"/>
          </p:cNvSpPr>
          <p:nvPr/>
        </p:nvSpPr>
        <p:spPr bwMode="auto">
          <a:xfrm>
            <a:off x="6019801" y="3962400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x2</a:t>
            </a:r>
          </a:p>
        </p:txBody>
      </p:sp>
      <p:sp>
        <p:nvSpPr>
          <p:cNvPr id="83976" name="TextBox 33"/>
          <p:cNvSpPr txBox="1">
            <a:spLocks noChangeArrowheads="1"/>
          </p:cNvSpPr>
          <p:nvPr/>
        </p:nvSpPr>
        <p:spPr bwMode="auto">
          <a:xfrm>
            <a:off x="6858001" y="4495800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x1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858000" y="1981200"/>
            <a:ext cx="33528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8" name="TextBox 23"/>
          <p:cNvSpPr txBox="1">
            <a:spLocks noChangeArrowheads="1"/>
          </p:cNvSpPr>
          <p:nvPr/>
        </p:nvSpPr>
        <p:spPr bwMode="auto">
          <a:xfrm>
            <a:off x="5638800" y="28194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Height</a:t>
            </a:r>
          </a:p>
        </p:txBody>
      </p:sp>
      <p:sp>
        <p:nvSpPr>
          <p:cNvPr id="83979" name="TextBox 24"/>
          <p:cNvSpPr txBox="1">
            <a:spLocks noChangeArrowheads="1"/>
          </p:cNvSpPr>
          <p:nvPr/>
        </p:nvSpPr>
        <p:spPr bwMode="auto">
          <a:xfrm>
            <a:off x="7620000" y="4495800"/>
            <a:ext cx="155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Pitch of voice</a:t>
            </a:r>
          </a:p>
        </p:txBody>
      </p:sp>
      <p:graphicFrame>
        <p:nvGraphicFramePr>
          <p:cNvPr id="83980" name="Object 2"/>
          <p:cNvGraphicFramePr>
            <a:graphicFrameLocks noChangeAspect="1"/>
          </p:cNvGraphicFramePr>
          <p:nvPr/>
        </p:nvGraphicFramePr>
        <p:xfrm>
          <a:off x="2997200" y="4876800"/>
          <a:ext cx="3962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24" name="Equation" r:id="rId3" imgW="1727200" imgH="431800" progId="Equation.3">
                  <p:embed/>
                </p:oleObj>
              </mc:Choice>
              <mc:Fallback>
                <p:oleObj name="Equation" r:id="rId3" imgW="1727200" imgH="431800" progId="Equation.3">
                  <p:embed/>
                  <p:pic>
                    <p:nvPicPr>
                      <p:cNvPr id="8398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200" y="4876800"/>
                        <a:ext cx="39624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81" name="TextBox 35"/>
          <p:cNvSpPr txBox="1">
            <a:spLocks noChangeArrowheads="1"/>
          </p:cNvSpPr>
          <p:nvPr/>
        </p:nvSpPr>
        <p:spPr bwMode="auto">
          <a:xfrm>
            <a:off x="7467601" y="20574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male</a:t>
            </a:r>
          </a:p>
        </p:txBody>
      </p:sp>
      <p:sp>
        <p:nvSpPr>
          <p:cNvPr id="83982" name="TextBox 36"/>
          <p:cNvSpPr txBox="1">
            <a:spLocks noChangeArrowheads="1"/>
          </p:cNvSpPr>
          <p:nvPr/>
        </p:nvSpPr>
        <p:spPr bwMode="auto">
          <a:xfrm>
            <a:off x="8077200" y="3048000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female</a:t>
            </a:r>
          </a:p>
        </p:txBody>
      </p:sp>
      <p:graphicFrame>
        <p:nvGraphicFramePr>
          <p:cNvPr id="83983" name="Object 3"/>
          <p:cNvGraphicFramePr>
            <a:graphicFrameLocks noChangeAspect="1"/>
          </p:cNvGraphicFramePr>
          <p:nvPr/>
        </p:nvGraphicFramePr>
        <p:xfrm>
          <a:off x="3209925" y="6183313"/>
          <a:ext cx="40195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25" name="Equation" r:id="rId5" imgW="2197100" imgH="228600" progId="Equation.3">
                  <p:embed/>
                </p:oleObj>
              </mc:Choice>
              <mc:Fallback>
                <p:oleObj name="Equation" r:id="rId5" imgW="2197100" imgH="228600" progId="Equation.3">
                  <p:embed/>
                  <p:pic>
                    <p:nvPicPr>
                      <p:cNvPr id="839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925" y="6183313"/>
                        <a:ext cx="401955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84" name="TextBox 43"/>
          <p:cNvSpPr txBox="1">
            <a:spLocks noChangeArrowheads="1"/>
          </p:cNvSpPr>
          <p:nvPr/>
        </p:nvSpPr>
        <p:spPr bwMode="auto">
          <a:xfrm>
            <a:off x="1981200" y="1371600"/>
            <a:ext cx="3429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Maximize likelihood of label given data, assuming a log-linear model</a:t>
            </a:r>
          </a:p>
        </p:txBody>
      </p:sp>
    </p:spTree>
    <p:extLst>
      <p:ext uri="{BB962C8B-B14F-4D97-AF65-F5344CB8AC3E}">
        <p14:creationId xmlns:p14="http://schemas.microsoft.com/office/powerpoint/2010/main" val="420487977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Using Logistic Regression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Quick, simple classifier (try it first)</a:t>
            </a:r>
          </a:p>
          <a:p>
            <a:endParaRPr lang="en-US" altLang="en-US"/>
          </a:p>
          <a:p>
            <a:r>
              <a:rPr lang="en-US" altLang="en-US"/>
              <a:t>Outputs a probabilistic label confidence</a:t>
            </a:r>
          </a:p>
          <a:p>
            <a:endParaRPr lang="en-US" altLang="en-US"/>
          </a:p>
          <a:p>
            <a:r>
              <a:rPr lang="en-US" altLang="en-US"/>
              <a:t>Use L2 or L1 regularization</a:t>
            </a:r>
          </a:p>
          <a:p>
            <a:pPr lvl="1"/>
            <a:r>
              <a:rPr lang="en-US" altLang="en-US"/>
              <a:t>L1 does feature selection and is robust to irrelevant features but slower to train</a:t>
            </a:r>
          </a:p>
          <a:p>
            <a:pPr lvl="1"/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622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Classifiers: Linear SVM</a:t>
            </a:r>
          </a:p>
        </p:txBody>
      </p:sp>
      <p:grpSp>
        <p:nvGrpSpPr>
          <p:cNvPr id="86019" name="Group 14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86024" name="TextBox 15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6025" name="TextBox 16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6026" name="TextBox 17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6027" name="TextBox 18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6028" name="TextBox 19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6029" name="TextBox 20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6030" name="TextBox 21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6031" name="TextBox 22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6032" name="TextBox 24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6033" name="TextBox 25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6034" name="TextBox 26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6035" name="TextBox 27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6036" name="TextBox 28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039" name="TextBox 32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86040" name="TextBox 33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x1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6248400" y="2362200"/>
            <a:ext cx="40386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172200" y="2781300"/>
            <a:ext cx="4267200" cy="7239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2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752600" y="4800601"/>
            <a:ext cx="86868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a 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 function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separate the classes: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f(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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b)</a:t>
            </a:r>
          </a:p>
        </p:txBody>
      </p:sp>
    </p:spTree>
    <p:extLst>
      <p:ext uri="{BB962C8B-B14F-4D97-AF65-F5344CB8AC3E}">
        <p14:creationId xmlns:p14="http://schemas.microsoft.com/office/powerpoint/2010/main" val="69631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Classifiers: Linear SVM</a:t>
            </a:r>
          </a:p>
        </p:txBody>
      </p:sp>
      <p:grpSp>
        <p:nvGrpSpPr>
          <p:cNvPr id="87043" name="Group 14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87052" name="TextBox 15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7053" name="TextBox 16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7054" name="TextBox 17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7055" name="TextBox 18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7056" name="TextBox 19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7057" name="TextBox 20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7058" name="TextBox 21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7059" name="TextBox 22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7060" name="TextBox 24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7061" name="TextBox 25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7062" name="TextBox 26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7063" name="TextBox 27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7064" name="TextBox 28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067" name="TextBox 32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87068" name="TextBox 33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x1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6248400" y="2362200"/>
            <a:ext cx="40386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400800" y="221773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13488" y="257968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521575" y="2549525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880475" y="30480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359775" y="32766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50" name="Content Placeholder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1752600" y="4800601"/>
            <a:ext cx="86868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a 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 function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separate the classes: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f(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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b)</a:t>
            </a:r>
          </a:p>
        </p:txBody>
      </p:sp>
    </p:spTree>
    <p:extLst>
      <p:ext uri="{BB962C8B-B14F-4D97-AF65-F5344CB8AC3E}">
        <p14:creationId xmlns:p14="http://schemas.microsoft.com/office/powerpoint/2010/main" val="26979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as a data interpretation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867400"/>
            <a:ext cx="10972800" cy="411164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An Image is Worth 16x16 Words: Transformers for Image Recognition at Scale. Alexey </a:t>
            </a:r>
            <a:r>
              <a:rPr lang="en-US" sz="1600" dirty="0" err="1"/>
              <a:t>Dosovitskiy</a:t>
            </a:r>
            <a:r>
              <a:rPr lang="en-US" sz="1600" dirty="0"/>
              <a:t>, Lucas Beyer, Alexander </a:t>
            </a:r>
            <a:r>
              <a:rPr lang="en-US" sz="1600" dirty="0" err="1"/>
              <a:t>Kolesnikov</a:t>
            </a:r>
            <a:r>
              <a:rPr lang="en-US" sz="1600" dirty="0"/>
              <a:t>, Dirk </a:t>
            </a:r>
            <a:r>
              <a:rPr lang="en-US" sz="1600" dirty="0" err="1"/>
              <a:t>Weissenborn</a:t>
            </a:r>
            <a:r>
              <a:rPr lang="en-US" sz="1600" dirty="0"/>
              <a:t>, </a:t>
            </a:r>
            <a:r>
              <a:rPr lang="en-US" sz="1600" dirty="0" err="1"/>
              <a:t>Xiaohua</a:t>
            </a:r>
            <a:r>
              <a:rPr lang="en-US" sz="1600" dirty="0"/>
              <a:t> </a:t>
            </a:r>
            <a:r>
              <a:rPr lang="en-US" sz="1600" dirty="0" err="1"/>
              <a:t>Zhai</a:t>
            </a:r>
            <a:r>
              <a:rPr lang="en-US" sz="1600" dirty="0"/>
              <a:t>, Thomas </a:t>
            </a:r>
            <a:r>
              <a:rPr lang="en-US" sz="1600" dirty="0" err="1"/>
              <a:t>Unterthiner</a:t>
            </a:r>
            <a:r>
              <a:rPr lang="en-US" sz="1600" dirty="0"/>
              <a:t>, Mostafa </a:t>
            </a:r>
            <a:r>
              <a:rPr lang="en-US" sz="1600" dirty="0" err="1"/>
              <a:t>Dehghani</a:t>
            </a:r>
            <a:r>
              <a:rPr lang="en-US" sz="1600" dirty="0"/>
              <a:t>, Matthias </a:t>
            </a:r>
            <a:r>
              <a:rPr lang="en-US" sz="1600" dirty="0" err="1"/>
              <a:t>Minderer</a:t>
            </a:r>
            <a:r>
              <a:rPr lang="en-US" sz="1600" dirty="0"/>
              <a:t>, Georg </a:t>
            </a:r>
            <a:r>
              <a:rPr lang="en-US" sz="1600" dirty="0" err="1"/>
              <a:t>Heigold</a:t>
            </a:r>
            <a:r>
              <a:rPr lang="en-US" sz="1600" dirty="0"/>
              <a:t>, Sylvain </a:t>
            </a:r>
            <a:r>
              <a:rPr lang="en-US" sz="1600" dirty="0" err="1"/>
              <a:t>Gelly</a:t>
            </a:r>
            <a:r>
              <a:rPr lang="en-US" sz="1600" dirty="0"/>
              <a:t>, </a:t>
            </a:r>
            <a:r>
              <a:rPr lang="en-US" sz="1600" dirty="0" err="1"/>
              <a:t>Jakob</a:t>
            </a:r>
            <a:r>
              <a:rPr lang="en-US" sz="1600" dirty="0"/>
              <a:t> </a:t>
            </a:r>
            <a:r>
              <a:rPr lang="en-US" sz="1600" dirty="0" err="1"/>
              <a:t>Uszkoreit</a:t>
            </a:r>
            <a:r>
              <a:rPr lang="en-US" sz="1600" dirty="0"/>
              <a:t>, Neil </a:t>
            </a:r>
            <a:r>
              <a:rPr lang="en-US" sz="1600" dirty="0" err="1"/>
              <a:t>Houlsby</a:t>
            </a:r>
            <a:r>
              <a:rPr lang="en-US" sz="1600" dirty="0"/>
              <a:t>. ICLR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145" y="1275970"/>
            <a:ext cx="9105709" cy="447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060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Classifiers: Linear SVM</a:t>
            </a:r>
          </a:p>
        </p:txBody>
      </p:sp>
      <p:grpSp>
        <p:nvGrpSpPr>
          <p:cNvPr id="88067" name="Group 14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88077" name="TextBox 15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8078" name="TextBox 16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8079" name="TextBox 17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8080" name="TextBox 18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8081" name="TextBox 19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8082" name="TextBox 20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8083" name="TextBox 21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8084" name="TextBox 22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88085" name="TextBox 23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8086" name="TextBox 24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8087" name="TextBox 25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8088" name="TextBox 26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8089" name="TextBox 27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88090" name="TextBox 28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093" name="TextBox 32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88094" name="TextBox 33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x1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6248400" y="2362200"/>
            <a:ext cx="40386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00800" y="221773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13488" y="2579688"/>
            <a:ext cx="4038600" cy="1524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7521575" y="253365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880475" y="30480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359775" y="32766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10800000" flipV="1">
            <a:off x="8153400" y="1962150"/>
            <a:ext cx="533400" cy="304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75" name="Content Placeholder 2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1752600" y="4800601"/>
            <a:ext cx="86868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a 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 function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separate the classes: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f(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18" charset="2"/>
              </a:rPr>
              <a:t>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b)</a:t>
            </a:r>
          </a:p>
        </p:txBody>
      </p:sp>
    </p:spTree>
    <p:extLst>
      <p:ext uri="{BB962C8B-B14F-4D97-AF65-F5344CB8AC3E}">
        <p14:creationId xmlns:p14="http://schemas.microsoft.com/office/powerpoint/2010/main" val="183954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5" name="Rectangle 3"/>
          <p:cNvSpPr>
            <a:spLocks noChangeArrowheads="1"/>
          </p:cNvSpPr>
          <p:nvPr/>
        </p:nvSpPr>
        <p:spPr bwMode="auto">
          <a:xfrm>
            <a:off x="1752600" y="1066800"/>
            <a:ext cx="8763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Datasets that are linearly separable work out great:</a:t>
            </a:r>
            <a:b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endParaRPr kumimoji="0" lang="en-US" altLang="zh-CN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/>
            </a:r>
            <a:b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/>
            </a:r>
            <a:b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endParaRPr kumimoji="0" lang="en-US" altLang="zh-CN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/>
            </a:r>
            <a:b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endParaRPr kumimoji="0" lang="en-US" altLang="zh-CN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But what if the dataset is just too hard? </a:t>
            </a:r>
            <a:b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We can map it to a higher-dimensional space:</a:t>
            </a:r>
          </a:p>
        </p:txBody>
      </p:sp>
      <p:sp>
        <p:nvSpPr>
          <p:cNvPr id="1155076" name="Text Box 4"/>
          <p:cNvSpPr txBox="1">
            <a:spLocks noChangeArrowheads="1"/>
          </p:cNvSpPr>
          <p:nvPr/>
        </p:nvSpPr>
        <p:spPr bwMode="auto">
          <a:xfrm>
            <a:off x="5791200" y="6324601"/>
            <a:ext cx="342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55077" name="Text Box 5"/>
          <p:cNvSpPr txBox="1">
            <a:spLocks noChangeArrowheads="1"/>
          </p:cNvSpPr>
          <p:nvPr/>
        </p:nvSpPr>
        <p:spPr bwMode="auto">
          <a:xfrm>
            <a:off x="7848600" y="63246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x</a:t>
            </a:r>
            <a:endParaRPr kumimoji="0" lang="en-US" altLang="zh-CN" sz="1800" b="0" i="1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019550" y="3462338"/>
            <a:ext cx="4286250" cy="423862"/>
            <a:chOff x="1056" y="2322"/>
            <a:chExt cx="2700" cy="267"/>
          </a:xfrm>
        </p:grpSpPr>
        <p:sp>
          <p:nvSpPr>
            <p:cNvPr id="89134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35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36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37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9138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39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40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41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42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43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44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45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46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47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endParaRPr kumimoji="0" lang="en-US" altLang="zh-CN" sz="18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9094" name="Group 21"/>
          <p:cNvGrpSpPr>
            <a:grpSpLocks/>
          </p:cNvGrpSpPr>
          <p:nvPr/>
        </p:nvGrpSpPr>
        <p:grpSpPr bwMode="auto">
          <a:xfrm>
            <a:off x="3981450" y="1752600"/>
            <a:ext cx="4324350" cy="642938"/>
            <a:chOff x="1056" y="1284"/>
            <a:chExt cx="2724" cy="405"/>
          </a:xfrm>
        </p:grpSpPr>
        <p:sp>
          <p:nvSpPr>
            <p:cNvPr id="89118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19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20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21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9122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23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24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25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26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27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28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29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30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31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32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33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endParaRPr kumimoji="0" lang="en-US" altLang="zh-CN" sz="18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4038601" y="4724401"/>
            <a:ext cx="4352925" cy="1827213"/>
            <a:chOff x="1122" y="2874"/>
            <a:chExt cx="2742" cy="1151"/>
          </a:xfrm>
        </p:grpSpPr>
        <p:sp>
          <p:nvSpPr>
            <p:cNvPr id="89098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099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00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01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02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03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04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05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06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07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08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09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10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11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r>
                <a:rPr kumimoji="0" lang="en-US" altLang="zh-CN" sz="1800" b="0" i="1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9112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13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14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15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16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117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096" name="Rectangle 5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Nonlinear SVMs</a:t>
            </a:r>
          </a:p>
        </p:txBody>
      </p:sp>
      <p:sp>
        <p:nvSpPr>
          <p:cNvPr id="89097" name="Text Box 60"/>
          <p:cNvSpPr txBox="1">
            <a:spLocks noChangeArrowheads="1"/>
          </p:cNvSpPr>
          <p:nvPr/>
        </p:nvSpPr>
        <p:spPr bwMode="auto">
          <a:xfrm>
            <a:off x="8278814" y="6477000"/>
            <a:ext cx="2312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credit: Andrew Moore</a:t>
            </a:r>
          </a:p>
        </p:txBody>
      </p:sp>
    </p:spTree>
    <p:extLst>
      <p:ext uri="{BB962C8B-B14F-4D97-AF65-F5344CB8AC3E}">
        <p14:creationId xmlns:p14="http://schemas.microsoft.com/office/powerpoint/2010/main" val="328391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5" grpId="0" build="allAtOnce"/>
      <p:bldP spid="1155076" grpId="0"/>
      <p:bldP spid="115507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4"/>
          <p:cNvSpPr>
            <a:spLocks noChangeShapeType="1"/>
          </p:cNvSpPr>
          <p:nvPr/>
        </p:nvSpPr>
        <p:spPr bwMode="auto">
          <a:xfrm flipV="1">
            <a:off x="3778250" y="31432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15" name="Line 5"/>
          <p:cNvSpPr>
            <a:spLocks noChangeShapeType="1"/>
          </p:cNvSpPr>
          <p:nvPr/>
        </p:nvSpPr>
        <p:spPr bwMode="auto">
          <a:xfrm flipV="1">
            <a:off x="2157413" y="4754563"/>
            <a:ext cx="3319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16" name="AutoShape 6"/>
          <p:cNvSpPr>
            <a:spLocks noChangeArrowheads="1"/>
          </p:cNvSpPr>
          <p:nvPr/>
        </p:nvSpPr>
        <p:spPr bwMode="auto">
          <a:xfrm>
            <a:off x="3808413" y="39751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17" name="AutoShape 7"/>
          <p:cNvSpPr>
            <a:spLocks noChangeArrowheads="1"/>
          </p:cNvSpPr>
          <p:nvPr/>
        </p:nvSpPr>
        <p:spPr bwMode="auto">
          <a:xfrm>
            <a:off x="3233738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18" name="AutoShape 8"/>
          <p:cNvSpPr>
            <a:spLocks noChangeArrowheads="1"/>
          </p:cNvSpPr>
          <p:nvPr/>
        </p:nvSpPr>
        <p:spPr bwMode="auto">
          <a:xfrm>
            <a:off x="3386138" y="4878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19" name="AutoShape 9"/>
          <p:cNvSpPr>
            <a:spLocks noChangeArrowheads="1"/>
          </p:cNvSpPr>
          <p:nvPr/>
        </p:nvSpPr>
        <p:spPr bwMode="auto">
          <a:xfrm>
            <a:off x="3919538" y="53546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0" name="AutoShape 10"/>
          <p:cNvSpPr>
            <a:spLocks noChangeArrowheads="1"/>
          </p:cNvSpPr>
          <p:nvPr/>
        </p:nvSpPr>
        <p:spPr bwMode="auto">
          <a:xfrm>
            <a:off x="3500438" y="40211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1" name="AutoShape 11"/>
          <p:cNvSpPr>
            <a:spLocks noChangeArrowheads="1"/>
          </p:cNvSpPr>
          <p:nvPr/>
        </p:nvSpPr>
        <p:spPr bwMode="auto">
          <a:xfrm>
            <a:off x="3005138" y="46497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2" name="AutoShape 12"/>
          <p:cNvSpPr>
            <a:spLocks noChangeArrowheads="1"/>
          </p:cNvSpPr>
          <p:nvPr/>
        </p:nvSpPr>
        <p:spPr bwMode="auto">
          <a:xfrm>
            <a:off x="3424238" y="53927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3" name="AutoShape 13"/>
          <p:cNvSpPr>
            <a:spLocks noChangeArrowheads="1"/>
          </p:cNvSpPr>
          <p:nvPr/>
        </p:nvSpPr>
        <p:spPr bwMode="auto">
          <a:xfrm>
            <a:off x="3919538" y="4421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4" name="AutoShape 14"/>
          <p:cNvSpPr>
            <a:spLocks noChangeArrowheads="1"/>
          </p:cNvSpPr>
          <p:nvPr/>
        </p:nvSpPr>
        <p:spPr bwMode="auto">
          <a:xfrm>
            <a:off x="4821238" y="4408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5" name="AutoShape 15"/>
          <p:cNvSpPr>
            <a:spLocks noChangeArrowheads="1"/>
          </p:cNvSpPr>
          <p:nvPr/>
        </p:nvSpPr>
        <p:spPr bwMode="auto">
          <a:xfrm>
            <a:off x="4681538" y="56213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6" name="AutoShape 16"/>
          <p:cNvSpPr>
            <a:spLocks noChangeArrowheads="1"/>
          </p:cNvSpPr>
          <p:nvPr/>
        </p:nvSpPr>
        <p:spPr bwMode="auto">
          <a:xfrm>
            <a:off x="2433638" y="4535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7" name="AutoShape 17"/>
          <p:cNvSpPr>
            <a:spLocks noChangeArrowheads="1"/>
          </p:cNvSpPr>
          <p:nvPr/>
        </p:nvSpPr>
        <p:spPr bwMode="auto">
          <a:xfrm>
            <a:off x="3944938" y="5989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8" name="AutoShape 18"/>
          <p:cNvSpPr>
            <a:spLocks noChangeArrowheads="1"/>
          </p:cNvSpPr>
          <p:nvPr/>
        </p:nvSpPr>
        <p:spPr bwMode="auto">
          <a:xfrm>
            <a:off x="4910138" y="5145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29" name="AutoShape 19"/>
          <p:cNvSpPr>
            <a:spLocks noChangeArrowheads="1"/>
          </p:cNvSpPr>
          <p:nvPr/>
        </p:nvSpPr>
        <p:spPr bwMode="auto">
          <a:xfrm>
            <a:off x="2973388" y="56848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30" name="AutoShape 20"/>
          <p:cNvSpPr>
            <a:spLocks noChangeArrowheads="1"/>
          </p:cNvSpPr>
          <p:nvPr/>
        </p:nvSpPr>
        <p:spPr bwMode="auto">
          <a:xfrm>
            <a:off x="2662238" y="5202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31" name="AutoShape 21"/>
          <p:cNvSpPr>
            <a:spLocks noChangeArrowheads="1"/>
          </p:cNvSpPr>
          <p:nvPr/>
        </p:nvSpPr>
        <p:spPr bwMode="auto">
          <a:xfrm>
            <a:off x="2719388" y="3678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32" name="AutoShape 22"/>
          <p:cNvSpPr>
            <a:spLocks noChangeArrowheads="1"/>
          </p:cNvSpPr>
          <p:nvPr/>
        </p:nvSpPr>
        <p:spPr bwMode="auto">
          <a:xfrm>
            <a:off x="4214813" y="48133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33" name="AutoShape 23"/>
          <p:cNvSpPr>
            <a:spLocks noChangeArrowheads="1"/>
          </p:cNvSpPr>
          <p:nvPr/>
        </p:nvSpPr>
        <p:spPr bwMode="auto">
          <a:xfrm>
            <a:off x="3833813" y="49466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34" name="AutoShape 24"/>
          <p:cNvSpPr>
            <a:spLocks noChangeArrowheads="1"/>
          </p:cNvSpPr>
          <p:nvPr/>
        </p:nvSpPr>
        <p:spPr bwMode="auto">
          <a:xfrm>
            <a:off x="4119563" y="37084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35" name="Oval 25"/>
          <p:cNvSpPr>
            <a:spLocks noChangeArrowheads="1"/>
          </p:cNvSpPr>
          <p:nvPr/>
        </p:nvSpPr>
        <p:spPr bwMode="auto">
          <a:xfrm>
            <a:off x="2824163" y="3794125"/>
            <a:ext cx="1885950" cy="1905000"/>
          </a:xfrm>
          <a:prstGeom prst="ellipse">
            <a:avLst/>
          </a:prstGeom>
          <a:noFill/>
          <a:ln w="15875" algn="ctr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36" name="AutoShape 26"/>
          <p:cNvSpPr>
            <a:spLocks noChangeArrowheads="1"/>
          </p:cNvSpPr>
          <p:nvPr/>
        </p:nvSpPr>
        <p:spPr bwMode="auto">
          <a:xfrm>
            <a:off x="2871788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37" name="AutoShape 27"/>
          <p:cNvSpPr>
            <a:spLocks noChangeArrowheads="1"/>
          </p:cNvSpPr>
          <p:nvPr/>
        </p:nvSpPr>
        <p:spPr bwMode="auto">
          <a:xfrm>
            <a:off x="4795838" y="3811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38" name="Line 28"/>
          <p:cNvSpPr>
            <a:spLocks noChangeShapeType="1"/>
          </p:cNvSpPr>
          <p:nvPr/>
        </p:nvSpPr>
        <p:spPr bwMode="auto">
          <a:xfrm flipH="1" flipV="1">
            <a:off x="7816850" y="2895600"/>
            <a:ext cx="0" cy="2070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39" name="Line 29"/>
          <p:cNvSpPr>
            <a:spLocks noChangeShapeType="1"/>
          </p:cNvSpPr>
          <p:nvPr/>
        </p:nvSpPr>
        <p:spPr bwMode="auto">
          <a:xfrm>
            <a:off x="7786688" y="4983163"/>
            <a:ext cx="2347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40" name="AutoShape 30"/>
          <p:cNvSpPr>
            <a:spLocks noChangeArrowheads="1"/>
          </p:cNvSpPr>
          <p:nvPr/>
        </p:nvSpPr>
        <p:spPr bwMode="auto">
          <a:xfrm>
            <a:off x="8085138" y="4346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41" name="AutoShape 31"/>
          <p:cNvSpPr>
            <a:spLocks noChangeArrowheads="1"/>
          </p:cNvSpPr>
          <p:nvPr/>
        </p:nvSpPr>
        <p:spPr bwMode="auto">
          <a:xfrm>
            <a:off x="7510463" y="47037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42" name="AutoShape 32"/>
          <p:cNvSpPr>
            <a:spLocks noChangeArrowheads="1"/>
          </p:cNvSpPr>
          <p:nvPr/>
        </p:nvSpPr>
        <p:spPr bwMode="auto">
          <a:xfrm>
            <a:off x="789146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43" name="AutoShape 33"/>
          <p:cNvSpPr>
            <a:spLocks noChangeArrowheads="1"/>
          </p:cNvSpPr>
          <p:nvPr/>
        </p:nvSpPr>
        <p:spPr bwMode="auto">
          <a:xfrm>
            <a:off x="871061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44" name="AutoShape 34"/>
          <p:cNvSpPr>
            <a:spLocks noChangeArrowheads="1"/>
          </p:cNvSpPr>
          <p:nvPr/>
        </p:nvSpPr>
        <p:spPr bwMode="auto">
          <a:xfrm>
            <a:off x="7777163" y="43926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45" name="AutoShape 35"/>
          <p:cNvSpPr>
            <a:spLocks noChangeArrowheads="1"/>
          </p:cNvSpPr>
          <p:nvPr/>
        </p:nvSpPr>
        <p:spPr bwMode="auto">
          <a:xfrm>
            <a:off x="7986713" y="46688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46" name="AutoShape 36"/>
          <p:cNvSpPr>
            <a:spLocks noChangeArrowheads="1"/>
          </p:cNvSpPr>
          <p:nvPr/>
        </p:nvSpPr>
        <p:spPr bwMode="auto">
          <a:xfrm>
            <a:off x="8215313" y="52974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47" name="AutoShape 37"/>
          <p:cNvSpPr>
            <a:spLocks noChangeArrowheads="1"/>
          </p:cNvSpPr>
          <p:nvPr/>
        </p:nvSpPr>
        <p:spPr bwMode="auto">
          <a:xfrm>
            <a:off x="8196263" y="47926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48" name="AutoShape 38"/>
          <p:cNvSpPr>
            <a:spLocks noChangeArrowheads="1"/>
          </p:cNvSpPr>
          <p:nvPr/>
        </p:nvSpPr>
        <p:spPr bwMode="auto">
          <a:xfrm>
            <a:off x="9802813" y="44275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49" name="AutoShape 39"/>
          <p:cNvSpPr>
            <a:spLocks noChangeArrowheads="1"/>
          </p:cNvSpPr>
          <p:nvPr/>
        </p:nvSpPr>
        <p:spPr bwMode="auto">
          <a:xfrm>
            <a:off x="9663113" y="5640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50" name="AutoShape 40"/>
          <p:cNvSpPr>
            <a:spLocks noChangeArrowheads="1"/>
          </p:cNvSpPr>
          <p:nvPr/>
        </p:nvSpPr>
        <p:spPr bwMode="auto">
          <a:xfrm>
            <a:off x="9186863" y="3392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51" name="AutoShape 41"/>
          <p:cNvSpPr>
            <a:spLocks noChangeArrowheads="1"/>
          </p:cNvSpPr>
          <p:nvPr/>
        </p:nvSpPr>
        <p:spPr bwMode="auto">
          <a:xfrm>
            <a:off x="9193213" y="4656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52" name="AutoShape 42"/>
          <p:cNvSpPr>
            <a:spLocks noChangeArrowheads="1"/>
          </p:cNvSpPr>
          <p:nvPr/>
        </p:nvSpPr>
        <p:spPr bwMode="auto">
          <a:xfrm>
            <a:off x="9891713" y="5164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53" name="AutoShape 43"/>
          <p:cNvSpPr>
            <a:spLocks noChangeArrowheads="1"/>
          </p:cNvSpPr>
          <p:nvPr/>
        </p:nvSpPr>
        <p:spPr bwMode="auto">
          <a:xfrm>
            <a:off x="8716963" y="41036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54" name="AutoShape 44"/>
          <p:cNvSpPr>
            <a:spLocks noChangeArrowheads="1"/>
          </p:cNvSpPr>
          <p:nvPr/>
        </p:nvSpPr>
        <p:spPr bwMode="auto">
          <a:xfrm>
            <a:off x="9320213" y="5335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55" name="AutoShape 45"/>
          <p:cNvSpPr>
            <a:spLocks noChangeArrowheads="1"/>
          </p:cNvSpPr>
          <p:nvPr/>
        </p:nvSpPr>
        <p:spPr bwMode="auto">
          <a:xfrm>
            <a:off x="9110663" y="3602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56" name="AutoShape 46"/>
          <p:cNvSpPr>
            <a:spLocks noChangeArrowheads="1"/>
          </p:cNvSpPr>
          <p:nvPr/>
        </p:nvSpPr>
        <p:spPr bwMode="auto">
          <a:xfrm>
            <a:off x="7720013" y="5108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57" name="AutoShape 47"/>
          <p:cNvSpPr>
            <a:spLocks noChangeArrowheads="1"/>
          </p:cNvSpPr>
          <p:nvPr/>
        </p:nvSpPr>
        <p:spPr bwMode="auto">
          <a:xfrm>
            <a:off x="7339013" y="52419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58" name="AutoShape 48"/>
          <p:cNvSpPr>
            <a:spLocks noChangeArrowheads="1"/>
          </p:cNvSpPr>
          <p:nvPr/>
        </p:nvSpPr>
        <p:spPr bwMode="auto">
          <a:xfrm>
            <a:off x="9101138" y="372745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59" name="AutoShape 49"/>
          <p:cNvSpPr>
            <a:spLocks noChangeArrowheads="1"/>
          </p:cNvSpPr>
          <p:nvPr/>
        </p:nvSpPr>
        <p:spPr bwMode="auto">
          <a:xfrm>
            <a:off x="8653463" y="3259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60" name="AutoShape 50"/>
          <p:cNvSpPr>
            <a:spLocks noChangeArrowheads="1"/>
          </p:cNvSpPr>
          <p:nvPr/>
        </p:nvSpPr>
        <p:spPr bwMode="auto">
          <a:xfrm>
            <a:off x="9777413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61" name="Line 51"/>
          <p:cNvSpPr>
            <a:spLocks noChangeShapeType="1"/>
          </p:cNvSpPr>
          <p:nvPr/>
        </p:nvSpPr>
        <p:spPr bwMode="auto">
          <a:xfrm flipH="1">
            <a:off x="6569075" y="4984750"/>
            <a:ext cx="1238250" cy="99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62" name="Line 52"/>
          <p:cNvSpPr>
            <a:spLocks noChangeShapeType="1"/>
          </p:cNvSpPr>
          <p:nvPr/>
        </p:nvSpPr>
        <p:spPr bwMode="auto">
          <a:xfrm>
            <a:off x="7805738" y="3632200"/>
            <a:ext cx="1447800" cy="13335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63" name="Line 53"/>
          <p:cNvSpPr>
            <a:spLocks noChangeShapeType="1"/>
          </p:cNvSpPr>
          <p:nvPr/>
        </p:nvSpPr>
        <p:spPr bwMode="auto">
          <a:xfrm flipV="1">
            <a:off x="8034338" y="5003800"/>
            <a:ext cx="1219200" cy="1219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64" name="Line 54"/>
          <p:cNvSpPr>
            <a:spLocks noChangeShapeType="1"/>
          </p:cNvSpPr>
          <p:nvPr/>
        </p:nvSpPr>
        <p:spPr bwMode="auto">
          <a:xfrm flipV="1">
            <a:off x="6338888" y="3670300"/>
            <a:ext cx="1466850" cy="838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65" name="Line 55"/>
          <p:cNvSpPr>
            <a:spLocks noChangeShapeType="1"/>
          </p:cNvSpPr>
          <p:nvPr/>
        </p:nvSpPr>
        <p:spPr bwMode="auto">
          <a:xfrm>
            <a:off x="6319838" y="4508500"/>
            <a:ext cx="1714500" cy="169545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66" name="AutoShape 56"/>
          <p:cNvSpPr>
            <a:spLocks noChangeArrowheads="1"/>
          </p:cNvSpPr>
          <p:nvPr/>
        </p:nvSpPr>
        <p:spPr bwMode="auto">
          <a:xfrm>
            <a:off x="5291138" y="2946400"/>
            <a:ext cx="1638300" cy="4572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67" name="Text Box 57"/>
          <p:cNvSpPr txBox="1">
            <a:spLocks noChangeArrowheads="1"/>
          </p:cNvSpPr>
          <p:nvPr/>
        </p:nvSpPr>
        <p:spPr bwMode="auto">
          <a:xfrm>
            <a:off x="5291138" y="3632201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Φ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l-GR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φ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0168" name="Rectangle 5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Nonlinear SVMs</a:t>
            </a:r>
          </a:p>
        </p:txBody>
      </p:sp>
      <p:sp>
        <p:nvSpPr>
          <p:cNvPr id="90169" name="Rectangle 60"/>
          <p:cNvSpPr>
            <a:spLocks noGrp="1" noChangeArrowheads="1"/>
          </p:cNvSpPr>
          <p:nvPr>
            <p:ph type="body" idx="1"/>
          </p:nvPr>
        </p:nvSpPr>
        <p:spPr>
          <a:xfrm>
            <a:off x="19050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zh-CN">
                <a:ea typeface="宋体" panose="02010600030101010101" pitchFamily="2" charset="-122"/>
              </a:rPr>
              <a:t>General idea: the original input space can always be mapped to some higher-dimensional feature space where the training set is separable:</a:t>
            </a:r>
          </a:p>
          <a:p>
            <a:pPr>
              <a:buFontTx/>
              <a:buChar char="•"/>
            </a:pPr>
            <a:endParaRPr lang="en-US" altLang="en-US"/>
          </a:p>
        </p:txBody>
      </p:sp>
      <p:sp>
        <p:nvSpPr>
          <p:cNvPr id="90170" name="Text Box 61"/>
          <p:cNvSpPr txBox="1">
            <a:spLocks noChangeArrowheads="1"/>
          </p:cNvSpPr>
          <p:nvPr/>
        </p:nvSpPr>
        <p:spPr bwMode="auto">
          <a:xfrm>
            <a:off x="8278814" y="6477000"/>
            <a:ext cx="2312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credit: Andrew Moore</a:t>
            </a:r>
          </a:p>
        </p:txBody>
      </p:sp>
    </p:spTree>
    <p:extLst>
      <p:ext uri="{BB962C8B-B14F-4D97-AF65-F5344CB8AC3E}">
        <p14:creationId xmlns:p14="http://schemas.microsoft.com/office/powerpoint/2010/main" val="5613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Nonlinear SVMs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i="1"/>
              <a:t>The kernel trick</a:t>
            </a:r>
            <a:r>
              <a:rPr lang="en-US" altLang="en-US"/>
              <a:t>: instead of explicitly computing the lifting transformation </a:t>
            </a:r>
            <a:r>
              <a:rPr lang="el-GR" alt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b="1">
                <a:latin typeface="Times New Roman" panose="02020603050405020304" pitchFamily="18" charset="0"/>
              </a:rPr>
              <a:t>x</a:t>
            </a:r>
            <a:r>
              <a:rPr lang="en-US" altLang="en-US">
                <a:latin typeface="Times New Roman" panose="02020603050405020304" pitchFamily="18" charset="0"/>
              </a:rPr>
              <a:t>), </a:t>
            </a:r>
            <a:r>
              <a:rPr lang="en-US" altLang="en-US"/>
              <a:t>define a kernel function K such that</a:t>
            </a:r>
            <a:br>
              <a:rPr lang="en-US" altLang="en-US"/>
            </a:br>
            <a:r>
              <a:rPr lang="en-US" altLang="en-US" sz="800"/>
              <a:t/>
            </a:r>
            <a:br>
              <a:rPr lang="en-US" altLang="en-US" sz="800"/>
            </a:br>
            <a:r>
              <a:rPr lang="en-US" altLang="en-US"/>
              <a:t>		       </a:t>
            </a:r>
            <a:r>
              <a:rPr lang="en-US" altLang="en-US" i="1">
                <a:latin typeface="Times New Roman" panose="02020603050405020304" pitchFamily="18" charset="0"/>
              </a:rPr>
              <a:t>K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b="1">
                <a:latin typeface="Times New Roman" panose="02020603050405020304" pitchFamily="18" charset="0"/>
              </a:rPr>
              <a:t>x</a:t>
            </a:r>
            <a:r>
              <a:rPr lang="en-US" altLang="en-US" i="1" baseline="-14000">
                <a:latin typeface="Times New Roman" panose="02020603050405020304" pitchFamily="18" charset="0"/>
              </a:rPr>
              <a:t>i</a:t>
            </a:r>
            <a:r>
              <a:rPr lang="en-US" altLang="en-US" sz="800" i="1" baseline="-25000">
                <a:latin typeface="Times New Roman" panose="02020603050405020304" pitchFamily="18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altLang="en-US" sz="800" i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</a:rPr>
              <a:t>x</a:t>
            </a:r>
            <a:r>
              <a:rPr lang="en-US" altLang="en-US" i="1" baseline="-12000">
                <a:latin typeface="Times New Roman" panose="02020603050405020304" pitchFamily="18" charset="0"/>
              </a:rPr>
              <a:t>j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  <a:r>
              <a:rPr lang="en-US" altLang="en-US" b="1" i="1">
                <a:latin typeface="Times New Roman" panose="02020603050405020304" pitchFamily="18" charset="0"/>
              </a:rPr>
              <a:t> = </a:t>
            </a:r>
            <a:r>
              <a:rPr lang="el-GR" alt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b="1">
                <a:latin typeface="Times New Roman" panose="02020603050405020304" pitchFamily="18" charset="0"/>
              </a:rPr>
              <a:t>x</a:t>
            </a:r>
            <a:r>
              <a:rPr lang="en-US" altLang="en-US" i="1" baseline="-14000">
                <a:latin typeface="Times New Roman" panose="02020603050405020304" pitchFamily="18" charset="0"/>
              </a:rPr>
              <a:t>i</a:t>
            </a:r>
            <a:r>
              <a:rPr lang="en-US" altLang="en-US" i="1" baseline="-25000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  <a:r>
              <a:rPr lang="en-US" altLang="en-US" i="1" baseline="-25000">
                <a:latin typeface="Times New Roman" panose="02020603050405020304" pitchFamily="18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· </a:t>
            </a:r>
            <a:r>
              <a:rPr lang="el-GR" alt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b="1">
                <a:latin typeface="Times New Roman" panose="02020603050405020304" pitchFamily="18" charset="0"/>
              </a:rPr>
              <a:t>x</a:t>
            </a:r>
            <a:r>
              <a:rPr lang="en-US" altLang="en-US" i="1" baseline="-12000">
                <a:latin typeface="Times New Roman" panose="02020603050405020304" pitchFamily="18" charset="0"/>
              </a:rPr>
              <a:t>j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buFontTx/>
              <a:buChar char="•"/>
            </a:pPr>
            <a:endParaRPr lang="en-US" altLang="en-US" sz="900"/>
          </a:p>
          <a:p>
            <a:r>
              <a:rPr lang="en-US" altLang="en-US"/>
              <a:t>	(to be valid, the kernel function must satisfy </a:t>
            </a:r>
            <a:r>
              <a:rPr lang="en-US" altLang="en-US" i="1"/>
              <a:t>Mercer’s condition</a:t>
            </a:r>
            <a:r>
              <a:rPr lang="en-US" altLang="en-US"/>
              <a:t>)</a:t>
            </a:r>
          </a:p>
          <a:p>
            <a:pPr>
              <a:buFontTx/>
              <a:buChar char="•"/>
            </a:pPr>
            <a:r>
              <a:rPr lang="en-US" altLang="en-US"/>
              <a:t>This gives a nonlinear decision boundary in the original feature space:</a:t>
            </a:r>
            <a:endParaRPr lang="el-GR" altLang="en-US"/>
          </a:p>
        </p:txBody>
      </p:sp>
      <p:graphicFrame>
        <p:nvGraphicFramePr>
          <p:cNvPr id="1088518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819401" y="5106989"/>
          <a:ext cx="6734175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45" name="Equation" r:id="rId4" imgW="2768600" imgH="342900" progId="Equation.3">
                  <p:embed/>
                </p:oleObj>
              </mc:Choice>
              <mc:Fallback>
                <p:oleObj name="Equation" r:id="rId4" imgW="2768600" imgH="342900" progId="Equation.3">
                  <p:embed/>
                  <p:pic>
                    <p:nvPicPr>
                      <p:cNvPr id="108851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1" y="5106989"/>
                        <a:ext cx="6734175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1" name="Text Box 7"/>
          <p:cNvSpPr txBox="1">
            <a:spLocks noChangeArrowheads="1"/>
          </p:cNvSpPr>
          <p:nvPr/>
        </p:nvSpPr>
        <p:spPr bwMode="auto">
          <a:xfrm>
            <a:off x="1524000" y="6208713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Burges,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A Tutorial on Support Vector Machines for Pattern Recognition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7994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8515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Nonlinear kernel: Example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2209800" y="10668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Consider the mapping </a:t>
            </a: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6248401" y="1066800"/>
          <a:ext cx="187166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72" name="Equation" r:id="rId4" imgW="863225" imgH="228501" progId="Equation.3">
                  <p:embed/>
                </p:oleObj>
              </mc:Choice>
              <mc:Fallback>
                <p:oleObj name="Equation" r:id="rId4" imgW="863225" imgH="228501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1" y="1066800"/>
                        <a:ext cx="1871663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3"/>
          <p:cNvGraphicFramePr>
            <a:graphicFrameLocks noChangeAspect="1"/>
          </p:cNvGraphicFramePr>
          <p:nvPr/>
        </p:nvGraphicFramePr>
        <p:xfrm>
          <a:off x="3273426" y="5049838"/>
          <a:ext cx="5230813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73" name="Equation" r:id="rId6" imgW="2413000" imgH="482600" progId="Equation.3">
                  <p:embed/>
                </p:oleObj>
              </mc:Choice>
              <mc:Fallback>
                <p:oleObj name="Equation" r:id="rId6" imgW="2413000" imgH="482600" progId="Equation.3">
                  <p:embed/>
                  <p:pic>
                    <p:nvPicPr>
                      <p:cNvPr id="9216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426" y="5049838"/>
                        <a:ext cx="5230813" cy="1046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4038601" y="2209801"/>
            <a:ext cx="4352925" cy="1827213"/>
            <a:chOff x="1122" y="2874"/>
            <a:chExt cx="2742" cy="1151"/>
          </a:xfrm>
        </p:grpSpPr>
        <p:sp>
          <p:nvSpPr>
            <p:cNvPr id="92167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68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69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0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1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2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3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4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5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6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7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8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79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0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r>
                <a:rPr kumimoji="0" lang="en-US" altLang="zh-CN" sz="1800" b="0" i="1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2181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2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3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4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5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186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61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State of the art in 2007: Kernels </a:t>
            </a:r>
            <a:r>
              <a:rPr lang="en-US" altLang="en-US" dirty="0"/>
              <a:t>for bags of features</a:t>
            </a:r>
          </a:p>
        </p:txBody>
      </p:sp>
      <p:sp>
        <p:nvSpPr>
          <p:cNvPr id="99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Histogram intersection kernel:</a:t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Generalized Gaussian kernel:</a:t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  <a:p>
            <a:pPr>
              <a:buFontTx/>
              <a:buChar char="•"/>
            </a:pPr>
            <a:r>
              <a:rPr lang="en-US" altLang="en-US" i="1"/>
              <a:t>D</a:t>
            </a:r>
            <a:r>
              <a:rPr lang="en-US" altLang="en-US"/>
              <a:t> can be (inverse) L1 distance, Euclidean distance, </a:t>
            </a:r>
            <a:r>
              <a:rPr lang="el-GR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cs typeface="Times New Roman" panose="02020603050405020304" pitchFamily="18" charset="0"/>
              </a:rPr>
              <a:t>distance</a:t>
            </a:r>
            <a:r>
              <a:rPr lang="en-US" altLang="en-US"/>
              <a:t>, etc.</a:t>
            </a:r>
          </a:p>
        </p:txBody>
      </p:sp>
      <p:graphicFrame>
        <p:nvGraphicFramePr>
          <p:cNvPr id="995332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191000" y="1524001"/>
          <a:ext cx="41910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96" name="Equation" r:id="rId4" imgW="1816100" imgH="431800" progId="Equation.3">
                  <p:embed/>
                </p:oleObj>
              </mc:Choice>
              <mc:Fallback>
                <p:oleObj name="Equation" r:id="rId4" imgW="1816100" imgH="431800" progId="Equation.3">
                  <p:embed/>
                  <p:pic>
                    <p:nvPicPr>
                      <p:cNvPr id="9953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524001"/>
                        <a:ext cx="41910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5334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886200" y="3276600"/>
          <a:ext cx="4953000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97" name="Equation" r:id="rId6" imgW="1955800" imgH="431800" progId="Equation.3">
                  <p:embed/>
                </p:oleObj>
              </mc:Choice>
              <mc:Fallback>
                <p:oleObj name="Equation" r:id="rId6" imgW="1955800" imgH="431800" progId="Equation.3">
                  <p:embed/>
                  <p:pic>
                    <p:nvPicPr>
                      <p:cNvPr id="9953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276600"/>
                        <a:ext cx="4953000" cy="109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0" name="Rectangle 8"/>
          <p:cNvSpPr>
            <a:spLocks noChangeArrowheads="1"/>
          </p:cNvSpPr>
          <p:nvPr/>
        </p:nvSpPr>
        <p:spPr bwMode="auto">
          <a:xfrm>
            <a:off x="1524000" y="6078538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Zhang, M. Marszalek, S. Lazebnik, and C. Schmid,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/>
              </a:rPr>
              <a:t>Local Features and Kernels for Classifcation of Texture and Object Categories: A Comprehensive Study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IJCV 2007</a:t>
            </a:r>
          </a:p>
        </p:txBody>
      </p:sp>
    </p:spTree>
    <p:extLst>
      <p:ext uri="{BB962C8B-B14F-4D97-AF65-F5344CB8AC3E}">
        <p14:creationId xmlns:p14="http://schemas.microsoft.com/office/powerpoint/2010/main" val="5529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5331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8077200" cy="838200"/>
          </a:xfrm>
        </p:spPr>
        <p:txBody>
          <a:bodyPr/>
          <a:lstStyle/>
          <a:p>
            <a:r>
              <a:rPr lang="en-US" altLang="en-US"/>
              <a:t>Summary: SVMs for image classification</a:t>
            </a:r>
          </a:p>
        </p:txBody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914400"/>
            <a:ext cx="8458200" cy="5562600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dirty="0"/>
              <a:t>Pick an image representation (e.g. histogram of quantized sift features)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Pick a kernel function for that representation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Compute the matrix of kernel values between every pair of training examples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Feed the kernel matrix into your favorite SVM solver to obtain support vectors and weights</a:t>
            </a:r>
          </a:p>
          <a:p>
            <a:pPr marL="533400" indent="-533400">
              <a:buFontTx/>
              <a:buAutoNum type="arabicPeriod"/>
            </a:pPr>
            <a:r>
              <a:rPr lang="en-US" altLang="en-US" dirty="0"/>
              <a:t>At test time: compute kernel values for your test example and each support vector, and combine them with the learned weights to get the value of the decision function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8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291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about multi-class SVMs?</a:t>
            </a:r>
          </a:p>
        </p:txBody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Unfortunately, there is no “definitive” multi-class SVM formulation</a:t>
            </a:r>
          </a:p>
          <a:p>
            <a:pPr>
              <a:buFontTx/>
              <a:buChar char="•"/>
            </a:pPr>
            <a:r>
              <a:rPr lang="en-US" altLang="en-US"/>
              <a:t>In practice, we have to obtain a multi-class SVM by combining multiple two-class SVMs </a:t>
            </a:r>
          </a:p>
          <a:p>
            <a:pPr>
              <a:buFontTx/>
              <a:buChar char="•"/>
            </a:pPr>
            <a:r>
              <a:rPr lang="en-US" altLang="en-US"/>
              <a:t>One vs. others</a:t>
            </a:r>
          </a:p>
          <a:p>
            <a:pPr lvl="1"/>
            <a:r>
              <a:rPr lang="en-US" altLang="en-US"/>
              <a:t>Traning: learn an SVM for each class vs. the others</a:t>
            </a:r>
          </a:p>
          <a:p>
            <a:pPr lvl="1"/>
            <a:r>
              <a:rPr lang="en-US" altLang="en-US"/>
              <a:t>Testing: apply each SVM to test example and assign to it the class of the SVM that returns the highest decision value</a:t>
            </a:r>
          </a:p>
          <a:p>
            <a:pPr>
              <a:buFontTx/>
              <a:buChar char="•"/>
            </a:pPr>
            <a:r>
              <a:rPr lang="en-US" altLang="en-US"/>
              <a:t>One vs. one</a:t>
            </a:r>
          </a:p>
          <a:p>
            <a:pPr lvl="1"/>
            <a:r>
              <a:rPr lang="en-US" altLang="en-US"/>
              <a:t>Training: learn an SVM for each pair of classes</a:t>
            </a:r>
          </a:p>
          <a:p>
            <a:pPr lvl="1"/>
            <a:r>
              <a:rPr lang="en-US" altLang="en-US"/>
              <a:t>Testing: each learned SVM “votes” for a class to assign to the test example</a:t>
            </a:r>
          </a:p>
          <a:p>
            <a:pPr>
              <a:buFontTx/>
              <a:buChar char="•"/>
            </a:pPr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3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24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SVMs: Pros and cons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0"/>
            <a:ext cx="7772400" cy="571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Pros</a:t>
            </a:r>
          </a:p>
          <a:p>
            <a:pPr lvl="1"/>
            <a:r>
              <a:rPr lang="en-US" altLang="en-US" dirty="0" smtClean="0"/>
              <a:t>Linear SVMs are surprisingly accurate, while being lightweight and interpretable</a:t>
            </a:r>
          </a:p>
          <a:p>
            <a:pPr lvl="1"/>
            <a:r>
              <a:rPr lang="en-US" altLang="en-US" dirty="0" smtClean="0"/>
              <a:t>Non-linear, kernel-based SVMs are </a:t>
            </a:r>
            <a:r>
              <a:rPr lang="en-US" altLang="en-US" dirty="0"/>
              <a:t>very powerful, flexible</a:t>
            </a:r>
          </a:p>
          <a:p>
            <a:pPr lvl="1"/>
            <a:r>
              <a:rPr lang="en-US" altLang="en-US" dirty="0"/>
              <a:t>SVMs work very well in practice, even with very small training sample sizes</a:t>
            </a:r>
            <a:br>
              <a:rPr lang="en-US" altLang="en-US" dirty="0"/>
            </a:b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Cons</a:t>
            </a:r>
          </a:p>
          <a:p>
            <a:pPr lvl="1"/>
            <a:r>
              <a:rPr lang="en-US" altLang="en-US" dirty="0"/>
              <a:t>No “direct” multi-class SVM, must combine two-class SVMs</a:t>
            </a:r>
          </a:p>
          <a:p>
            <a:pPr lvl="1"/>
            <a:r>
              <a:rPr lang="en-US" altLang="en-US" dirty="0"/>
              <a:t>Computation, memory </a:t>
            </a:r>
          </a:p>
          <a:p>
            <a:pPr lvl="2"/>
            <a:r>
              <a:rPr lang="en-US" altLang="en-US" dirty="0"/>
              <a:t>During training time, must compute matrix of kernel values for every pair of </a:t>
            </a:r>
            <a:r>
              <a:rPr lang="en-US" altLang="en-US" dirty="0" smtClean="0"/>
              <a:t>examples. Quadratic memory consumption.</a:t>
            </a:r>
            <a:endParaRPr lang="en-US" altLang="en-US" dirty="0"/>
          </a:p>
          <a:p>
            <a:pPr lvl="2"/>
            <a:r>
              <a:rPr lang="en-US" altLang="en-US" dirty="0"/>
              <a:t>Learning can take a very long time for large-scale problems</a:t>
            </a:r>
          </a:p>
        </p:txBody>
      </p:sp>
    </p:spTree>
    <p:extLst>
      <p:ext uri="{BB962C8B-B14F-4D97-AF65-F5344CB8AC3E}">
        <p14:creationId xmlns:p14="http://schemas.microsoft.com/office/powerpoint/2010/main" val="32028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3" grpId="0" build="p" bldLvl="2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Summary: Classifiers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Nearest-neighbor and k-nearest-neighbor classifiers</a:t>
            </a:r>
          </a:p>
          <a:p>
            <a:pPr lvl="1"/>
            <a:r>
              <a:rPr lang="en-US" altLang="en-US"/>
              <a:t>L1 distance, </a:t>
            </a:r>
            <a:r>
              <a:rPr lang="el-GR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/>
              <a:t> distance, quadratic distance, histogram intersection</a:t>
            </a:r>
          </a:p>
          <a:p>
            <a:pPr>
              <a:buFontTx/>
              <a:buChar char="•"/>
            </a:pPr>
            <a:r>
              <a:rPr lang="en-US" altLang="en-US"/>
              <a:t>Support vector machines</a:t>
            </a:r>
          </a:p>
          <a:p>
            <a:pPr lvl="1"/>
            <a:r>
              <a:rPr lang="en-US" altLang="en-US"/>
              <a:t>Linear classifiers</a:t>
            </a:r>
          </a:p>
          <a:p>
            <a:pPr lvl="1"/>
            <a:r>
              <a:rPr lang="en-US" altLang="en-US"/>
              <a:t>Margin maximization</a:t>
            </a:r>
          </a:p>
          <a:p>
            <a:pPr lvl="1"/>
            <a:r>
              <a:rPr lang="en-US" altLang="en-US"/>
              <a:t>The kernel trick</a:t>
            </a:r>
          </a:p>
          <a:p>
            <a:pPr lvl="1"/>
            <a:r>
              <a:rPr lang="en-US" altLang="en-US"/>
              <a:t>Kernel functions: histogram intersection, generalized Gaussian, pyramid match</a:t>
            </a:r>
          </a:p>
          <a:p>
            <a:pPr lvl="1"/>
            <a:r>
              <a:rPr lang="en-US" altLang="en-US"/>
              <a:t>Multi-class</a:t>
            </a:r>
          </a:p>
          <a:p>
            <a:pPr>
              <a:buFontTx/>
              <a:buChar char="•"/>
            </a:pPr>
            <a:r>
              <a:rPr lang="en-US" altLang="en-US"/>
              <a:t>Of course, there are many other classifiers out there</a:t>
            </a:r>
          </a:p>
          <a:p>
            <a:pPr lvl="1"/>
            <a:r>
              <a:rPr lang="en-US" altLang="en-US"/>
              <a:t>Neural networks, boosting, decision trees,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9201" y="6581776"/>
            <a:ext cx="181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 credit: 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Lazebnik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85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507" grpId="0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cut(A,B) = \frac{cut(A,B)}{volume(A)} + \frac{cut(A,B)}{volume(B)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24.75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AFB CV sli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20709</TotalTime>
  <Words>4557</Words>
  <Application>Microsoft Office PowerPoint</Application>
  <PresentationFormat>Widescreen</PresentationFormat>
  <Paragraphs>1023</Paragraphs>
  <Slides>124</Slides>
  <Notes>53</Notes>
  <HiddenSlides>59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48" baseType="lpstr">
      <vt:lpstr>宋体</vt:lpstr>
      <vt:lpstr>Arial</vt:lpstr>
      <vt:lpstr>Calibri</vt:lpstr>
      <vt:lpstr>方正舒体</vt:lpstr>
      <vt:lpstr>Symbol</vt:lpstr>
      <vt:lpstr>Tahoma</vt:lpstr>
      <vt:lpstr>Times</vt:lpstr>
      <vt:lpstr>Times New Roman</vt:lpstr>
      <vt:lpstr>Wingdings</vt:lpstr>
      <vt:lpstr>Office Theme</vt:lpstr>
      <vt:lpstr>1_Office Theme</vt:lpstr>
      <vt:lpstr>4_Office Theme</vt:lpstr>
      <vt:lpstr>5_Office Theme</vt:lpstr>
      <vt:lpstr>6_Office Theme</vt:lpstr>
      <vt:lpstr>7_Office Theme</vt:lpstr>
      <vt:lpstr>8_Office Theme</vt:lpstr>
      <vt:lpstr>1_AFB CV slides</vt:lpstr>
      <vt:lpstr>Default Design</vt:lpstr>
      <vt:lpstr>11_Office Theme</vt:lpstr>
      <vt:lpstr>5_Default Design</vt:lpstr>
      <vt:lpstr>1_Blank Presentation</vt:lpstr>
      <vt:lpstr>Blank Presentation</vt:lpstr>
      <vt:lpstr>10_Office Theme</vt:lpstr>
      <vt:lpstr>Equation</vt:lpstr>
      <vt:lpstr>PowerPoint Presentation</vt:lpstr>
      <vt:lpstr>Machine Learning Crash Course</vt:lpstr>
      <vt:lpstr>PowerPoint Presentation</vt:lpstr>
      <vt:lpstr>Dimensionality Reduction</vt:lpstr>
      <vt:lpstr>Dimensionality Reduction</vt:lpstr>
      <vt:lpstr>Non-linear Dimensionality Reduction</vt:lpstr>
      <vt:lpstr>Dimensionality Reduction</vt:lpstr>
      <vt:lpstr>PowerPoint Presentation</vt:lpstr>
      <vt:lpstr>PCA as a data interpretation 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 example: image segmentation</vt:lpstr>
      <vt:lpstr>Segmentation for feature support or efficiency</vt:lpstr>
      <vt:lpstr>Segmentation as a result</vt:lpstr>
      <vt:lpstr>Types of segmentations</vt:lpstr>
      <vt:lpstr>Major processes for segmentation</vt:lpstr>
      <vt:lpstr>PowerPoint Presentation</vt:lpstr>
      <vt:lpstr>Why do we cluster?</vt:lpstr>
      <vt:lpstr>How do we cluster?</vt:lpstr>
      <vt:lpstr>Clustering for Summarization</vt:lpstr>
      <vt:lpstr>K-means algorithm</vt:lpstr>
      <vt:lpstr>K-means algorithm</vt:lpstr>
      <vt:lpstr>K-means</vt:lpstr>
      <vt:lpstr>K-means converges to a local minimum</vt:lpstr>
      <vt:lpstr>K-means: design choices</vt:lpstr>
      <vt:lpstr>K-means clustering using intensity or color</vt:lpstr>
      <vt:lpstr>How to choose the number of clusters?</vt:lpstr>
      <vt:lpstr>How to evaluate clusters?</vt:lpstr>
      <vt:lpstr>How to choose the number of clusters?</vt:lpstr>
      <vt:lpstr>K-means demos</vt:lpstr>
      <vt:lpstr>K-Means pros and cons</vt:lpstr>
      <vt:lpstr>Building Visual Dictionaries</vt:lpstr>
      <vt:lpstr>Examples of learned codewords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Conclusions: Agglomerative Clustering</vt:lpstr>
      <vt:lpstr>Mean shift segmentation</vt:lpstr>
      <vt:lpstr>Mean shift algorithm</vt:lpstr>
      <vt:lpstr>Kernel density estimation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Computing the Mean Shift</vt:lpstr>
      <vt:lpstr>Attraction basin</vt:lpstr>
      <vt:lpstr>Attraction basin</vt:lpstr>
      <vt:lpstr>Mean shift clustering</vt:lpstr>
      <vt:lpstr>Segmentation by Mean Shift</vt:lpstr>
      <vt:lpstr>Mean shift segmentation results</vt:lpstr>
      <vt:lpstr>PowerPoint Presentation</vt:lpstr>
      <vt:lpstr>Mean-shift: other issues</vt:lpstr>
      <vt:lpstr>Mean shift pros and cons</vt:lpstr>
      <vt:lpstr>Spectral clustering</vt:lpstr>
      <vt:lpstr>Cuts in a graph</vt:lpstr>
      <vt:lpstr>Normalized cuts for segmentation</vt:lpstr>
      <vt:lpstr>Visual PageRank</vt:lpstr>
      <vt:lpstr>Which algorithm to try first?</vt:lpstr>
      <vt:lpstr>Which algorithm to use?</vt:lpstr>
      <vt:lpstr>Things to remember</vt:lpstr>
      <vt:lpstr>Clustering</vt:lpstr>
      <vt:lpstr>PowerPoint Presentation</vt:lpstr>
      <vt:lpstr>The machine learning framework</vt:lpstr>
      <vt:lpstr>Learning a classifier</vt:lpstr>
      <vt:lpstr>Generalization</vt:lpstr>
      <vt:lpstr>Very brief tour of some classifiers</vt:lpstr>
      <vt:lpstr>Generative vs. Discriminative Classifiers</vt:lpstr>
      <vt:lpstr>Classification</vt:lpstr>
      <vt:lpstr>Nearest Neighbor Classifier</vt:lpstr>
      <vt:lpstr>K-nearest neighbor</vt:lpstr>
      <vt:lpstr>1-nearest neighbor</vt:lpstr>
      <vt:lpstr>3-nearest neighbor</vt:lpstr>
      <vt:lpstr>5-nearest neighbor</vt:lpstr>
      <vt:lpstr>Using K-NN</vt:lpstr>
      <vt:lpstr>Naïve Bayes</vt:lpstr>
      <vt:lpstr>Using Naïve Bayes </vt:lpstr>
      <vt:lpstr>Classifiers: Logistic Regression</vt:lpstr>
      <vt:lpstr>Using Logistic Regression</vt:lpstr>
      <vt:lpstr>Classifiers: Linear SVM</vt:lpstr>
      <vt:lpstr>Classifiers: Linear SVM</vt:lpstr>
      <vt:lpstr>Classifiers: Linear SVM</vt:lpstr>
      <vt:lpstr>Nonlinear SVMs</vt:lpstr>
      <vt:lpstr>Nonlinear SVMs</vt:lpstr>
      <vt:lpstr>Nonlinear SVMs</vt:lpstr>
      <vt:lpstr>Nonlinear kernel: Example</vt:lpstr>
      <vt:lpstr>State of the art in 2007: Kernels for bags of features</vt:lpstr>
      <vt:lpstr>Summary: SVMs for image classification</vt:lpstr>
      <vt:lpstr>What about multi-class SVMs?</vt:lpstr>
      <vt:lpstr>SVMs: Pros and cons</vt:lpstr>
      <vt:lpstr>Summary: Classifiers</vt:lpstr>
      <vt:lpstr>Classifiers: Decision Trees</vt:lpstr>
      <vt:lpstr>Ensemble Methods: Boosting</vt:lpstr>
      <vt:lpstr>Boosted Decision Trees </vt:lpstr>
      <vt:lpstr>Using Boosted Decision Trees</vt:lpstr>
      <vt:lpstr>Ideals for a classification algorithm</vt:lpstr>
      <vt:lpstr>Two ways to think about classifiers</vt:lpstr>
      <vt:lpstr>Comparison</vt:lpstr>
      <vt:lpstr>Very brief tour of some classifiers</vt:lpstr>
      <vt:lpstr>Generalization</vt:lpstr>
      <vt:lpstr>Generalization</vt:lpstr>
      <vt:lpstr>No Free Lunch Theorem</vt:lpstr>
      <vt:lpstr>Bias-Variance Trade-off</vt:lpstr>
      <vt:lpstr>Bias-Variance Trade-off</vt:lpstr>
      <vt:lpstr>Bias-variance tradeoff</vt:lpstr>
      <vt:lpstr>Bias-variance tradeoff</vt:lpstr>
      <vt:lpstr>Effect of Training Size</vt:lpstr>
      <vt:lpstr>The perfect classification algorithm</vt:lpstr>
      <vt:lpstr>Remember…</vt:lpstr>
      <vt:lpstr>PowerPoint Presentation</vt:lpstr>
      <vt:lpstr>What to remember about classifiers</vt:lpstr>
      <vt:lpstr>Machine Learning Considerations</vt:lpstr>
      <vt:lpstr>PowerPoint Presentation</vt:lpstr>
      <vt:lpstr>PowerPoint Presentation</vt:lpstr>
      <vt:lpstr>Usage in recent computer vision papers</vt:lpstr>
      <vt:lpstr>Some Machine Learning References</vt:lpstr>
    </vt:vector>
  </TitlesOfParts>
  <Company>U.C.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Aaron Bobick</dc:creator>
  <cp:lastModifiedBy>James Hays</cp:lastModifiedBy>
  <cp:revision>424</cp:revision>
  <dcterms:created xsi:type="dcterms:W3CDTF">2002-05-13T23:53:31Z</dcterms:created>
  <dcterms:modified xsi:type="dcterms:W3CDTF">2024-10-08T14:14:02Z</dcterms:modified>
</cp:coreProperties>
</file>