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955" r:id="rId1"/>
  </p:sldMasterIdLst>
  <p:notesMasterIdLst>
    <p:notesMasterId r:id="rId95"/>
  </p:notesMasterIdLst>
  <p:sldIdLst>
    <p:sldId id="516" r:id="rId2"/>
    <p:sldId id="517" r:id="rId3"/>
    <p:sldId id="382" r:id="rId4"/>
    <p:sldId id="430" r:id="rId5"/>
    <p:sldId id="257" r:id="rId6"/>
    <p:sldId id="258" r:id="rId7"/>
    <p:sldId id="259" r:id="rId8"/>
    <p:sldId id="525" r:id="rId9"/>
    <p:sldId id="526" r:id="rId10"/>
    <p:sldId id="527" r:id="rId11"/>
    <p:sldId id="261" r:id="rId12"/>
    <p:sldId id="528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529" r:id="rId25"/>
    <p:sldId id="530" r:id="rId26"/>
    <p:sldId id="273" r:id="rId27"/>
    <p:sldId id="274" r:id="rId28"/>
    <p:sldId id="531" r:id="rId29"/>
    <p:sldId id="275" r:id="rId30"/>
    <p:sldId id="276" r:id="rId31"/>
    <p:sldId id="277" r:id="rId32"/>
    <p:sldId id="533" r:id="rId33"/>
    <p:sldId id="534" r:id="rId34"/>
    <p:sldId id="278" r:id="rId35"/>
    <p:sldId id="279" r:id="rId36"/>
    <p:sldId id="280" r:id="rId37"/>
    <p:sldId id="281" r:id="rId38"/>
    <p:sldId id="535" r:id="rId39"/>
    <p:sldId id="282" r:id="rId40"/>
    <p:sldId id="283" r:id="rId41"/>
    <p:sldId id="286" r:id="rId42"/>
    <p:sldId id="284" r:id="rId43"/>
    <p:sldId id="285" r:id="rId44"/>
    <p:sldId id="452" r:id="rId45"/>
    <p:sldId id="536" r:id="rId46"/>
    <p:sldId id="537" r:id="rId47"/>
    <p:sldId id="538" r:id="rId48"/>
    <p:sldId id="539" r:id="rId49"/>
    <p:sldId id="540" r:id="rId50"/>
    <p:sldId id="541" r:id="rId51"/>
    <p:sldId id="542" r:id="rId52"/>
    <p:sldId id="543" r:id="rId53"/>
    <p:sldId id="544" r:id="rId54"/>
    <p:sldId id="545" r:id="rId55"/>
    <p:sldId id="546" r:id="rId56"/>
    <p:sldId id="547" r:id="rId57"/>
    <p:sldId id="548" r:id="rId58"/>
    <p:sldId id="549" r:id="rId59"/>
    <p:sldId id="550" r:id="rId60"/>
    <p:sldId id="551" r:id="rId61"/>
    <p:sldId id="552" r:id="rId62"/>
    <p:sldId id="553" r:id="rId63"/>
    <p:sldId id="554" r:id="rId64"/>
    <p:sldId id="555" r:id="rId65"/>
    <p:sldId id="556" r:id="rId66"/>
    <p:sldId id="557" r:id="rId67"/>
    <p:sldId id="558" r:id="rId68"/>
    <p:sldId id="559" r:id="rId69"/>
    <p:sldId id="560" r:id="rId70"/>
    <p:sldId id="561" r:id="rId71"/>
    <p:sldId id="562" r:id="rId72"/>
    <p:sldId id="563" r:id="rId73"/>
    <p:sldId id="564" r:id="rId74"/>
    <p:sldId id="565" r:id="rId75"/>
    <p:sldId id="566" r:id="rId76"/>
    <p:sldId id="567" r:id="rId77"/>
    <p:sldId id="568" r:id="rId78"/>
    <p:sldId id="569" r:id="rId79"/>
    <p:sldId id="570" r:id="rId80"/>
    <p:sldId id="571" r:id="rId81"/>
    <p:sldId id="572" r:id="rId82"/>
    <p:sldId id="573" r:id="rId83"/>
    <p:sldId id="574" r:id="rId84"/>
    <p:sldId id="575" r:id="rId85"/>
    <p:sldId id="576" r:id="rId86"/>
    <p:sldId id="577" r:id="rId87"/>
    <p:sldId id="578" r:id="rId88"/>
    <p:sldId id="579" r:id="rId89"/>
    <p:sldId id="580" r:id="rId90"/>
    <p:sldId id="581" r:id="rId91"/>
    <p:sldId id="582" r:id="rId92"/>
    <p:sldId id="583" r:id="rId93"/>
    <p:sldId id="584" r:id="rId94"/>
  </p:sldIdLst>
  <p:sldSz cx="12192000" cy="6858000"/>
  <p:notesSz cx="6858000" cy="9144000"/>
  <p:defaultTextStyle>
    <a:defPPr>
      <a:defRPr lang="en-GB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787"/>
    <p:restoredTop sz="71801" autoAdjust="0"/>
  </p:normalViewPr>
  <p:slideViewPr>
    <p:cSldViewPr>
      <p:cViewPr varScale="1">
        <p:scale>
          <a:sx n="97" d="100"/>
          <a:sy n="97" d="100"/>
        </p:scale>
        <p:origin x="1118" y="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GB"/>
          </a:p>
        </p:txBody>
      </p:sp>
      <p:sp>
        <p:nvSpPr>
          <p:cNvPr id="5325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GB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9A3C703-3DB6-40F5-95FE-910D6F95DFD8}" type="slidenum">
              <a:rPr lang="en-GB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09096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https://www.reddit.com/r/illusionporn/comments/sz7nnx/i_meticulously_sculpted_my_face_in_snow_it_took_6/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A3C703-3DB6-40F5-95FE-910D6F95DFD8}" type="slidenum">
              <a:rPr lang="en-GB" smtClean="0"/>
              <a:pPr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6386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1" indent="0" algn="ctr">
              <a:buNone/>
              <a:defRPr sz="2000"/>
            </a:lvl2pPr>
            <a:lvl3pPr marL="914303" indent="0" algn="ctr">
              <a:buNone/>
              <a:defRPr sz="1800"/>
            </a:lvl3pPr>
            <a:lvl4pPr marL="1371454" indent="0" algn="ctr">
              <a:buNone/>
              <a:defRPr sz="1600"/>
            </a:lvl4pPr>
            <a:lvl5pPr marL="1828605" indent="0" algn="ctr">
              <a:buNone/>
              <a:defRPr sz="1600"/>
            </a:lvl5pPr>
            <a:lvl6pPr marL="2285757" indent="0" algn="ctr">
              <a:buNone/>
              <a:defRPr sz="1600"/>
            </a:lvl6pPr>
            <a:lvl7pPr marL="2742908" indent="0" algn="ctr">
              <a:buNone/>
              <a:defRPr sz="1600"/>
            </a:lvl7pPr>
            <a:lvl8pPr marL="3200059" indent="0" algn="ctr">
              <a:buNone/>
              <a:defRPr sz="1600"/>
            </a:lvl8pPr>
            <a:lvl9pPr marL="365721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85622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3758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9856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79177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0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0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5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1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4810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63831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1" indent="0">
              <a:buNone/>
              <a:defRPr sz="2000" b="1"/>
            </a:lvl2pPr>
            <a:lvl3pPr marL="914303" indent="0">
              <a:buNone/>
              <a:defRPr sz="1800" b="1"/>
            </a:lvl3pPr>
            <a:lvl4pPr marL="1371454" indent="0">
              <a:buNone/>
              <a:defRPr sz="1600" b="1"/>
            </a:lvl4pPr>
            <a:lvl5pPr marL="1828605" indent="0">
              <a:buNone/>
              <a:defRPr sz="1600" b="1"/>
            </a:lvl5pPr>
            <a:lvl6pPr marL="2285757" indent="0">
              <a:buNone/>
              <a:defRPr sz="1600" b="1"/>
            </a:lvl6pPr>
            <a:lvl7pPr marL="2742908" indent="0">
              <a:buNone/>
              <a:defRPr sz="1600" b="1"/>
            </a:lvl7pPr>
            <a:lvl8pPr marL="3200059" indent="0">
              <a:buNone/>
              <a:defRPr sz="1600" b="1"/>
            </a:lvl8pPr>
            <a:lvl9pPr marL="365721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4602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53236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766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33061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51" indent="0">
              <a:buNone/>
              <a:defRPr sz="2800"/>
            </a:lvl2pPr>
            <a:lvl3pPr marL="914303" indent="0">
              <a:buNone/>
              <a:defRPr sz="2400"/>
            </a:lvl3pPr>
            <a:lvl4pPr marL="1371454" indent="0">
              <a:buNone/>
              <a:defRPr sz="2000"/>
            </a:lvl4pPr>
            <a:lvl5pPr marL="1828605" indent="0">
              <a:buNone/>
              <a:defRPr sz="2000"/>
            </a:lvl5pPr>
            <a:lvl6pPr marL="2285757" indent="0">
              <a:buNone/>
              <a:defRPr sz="2000"/>
            </a:lvl6pPr>
            <a:lvl7pPr marL="2742908" indent="0">
              <a:buNone/>
              <a:defRPr sz="2000"/>
            </a:lvl7pPr>
            <a:lvl8pPr marL="3200059" indent="0">
              <a:buNone/>
              <a:defRPr sz="2000"/>
            </a:lvl8pPr>
            <a:lvl9pPr marL="365721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1" indent="0">
              <a:buNone/>
              <a:defRPr sz="1400"/>
            </a:lvl2pPr>
            <a:lvl3pPr marL="914303" indent="0">
              <a:buNone/>
              <a:defRPr sz="1200"/>
            </a:lvl3pPr>
            <a:lvl4pPr marL="1371454" indent="0">
              <a:buNone/>
              <a:defRPr sz="1000"/>
            </a:lvl4pPr>
            <a:lvl5pPr marL="1828605" indent="0">
              <a:buNone/>
              <a:defRPr sz="1000"/>
            </a:lvl5pPr>
            <a:lvl6pPr marL="2285757" indent="0">
              <a:buNone/>
              <a:defRPr sz="1000"/>
            </a:lvl6pPr>
            <a:lvl7pPr marL="2742908" indent="0">
              <a:buNone/>
              <a:defRPr sz="1000"/>
            </a:lvl7pPr>
            <a:lvl8pPr marL="3200059" indent="0">
              <a:buNone/>
              <a:defRPr sz="1000"/>
            </a:lvl8pPr>
            <a:lvl9pPr marL="365721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4148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10/10/2024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764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l" defTabSz="91430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6" indent="-228576" algn="l" defTabSz="91430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2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79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30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81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33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84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35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87" indent="-228576" algn="l" defTabSz="91430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1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3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54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05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57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08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59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10" algn="l" defTabSz="9143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hyperlink" Target="https://www.reddit.com/r/illusionporn/comments/sz7nnx/i_meticulously_sculpted_my_face_in_snow_it_took_6/" TargetMode="External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ainted Einstein Hollow Face Illusion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24000" y="0"/>
            <a:ext cx="9144000" cy="6858527"/>
          </a:xfrm>
        </p:spPr>
      </p:pic>
    </p:spTree>
    <p:extLst>
      <p:ext uri="{BB962C8B-B14F-4D97-AF65-F5344CB8AC3E}">
        <p14:creationId xmlns:p14="http://schemas.microsoft.com/office/powerpoint/2010/main" val="529274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b="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1809811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58942"/>
          <a:stretch/>
        </p:blipFill>
        <p:spPr>
          <a:xfrm>
            <a:off x="1535876" y="10971"/>
            <a:ext cx="9120249" cy="28084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93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639" y="1143000"/>
            <a:ext cx="1219370" cy="10860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reddit_snow_face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90800" y="0"/>
            <a:ext cx="7010400" cy="6865133"/>
          </a:xfrm>
        </p:spPr>
      </p:pic>
      <p:sp>
        <p:nvSpPr>
          <p:cNvPr id="5" name="TextBox 4"/>
          <p:cNvSpPr txBox="1"/>
          <p:nvPr/>
        </p:nvSpPr>
        <p:spPr>
          <a:xfrm>
            <a:off x="11049000" y="6396335"/>
            <a:ext cx="152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hlinkClick r:id="rId6"/>
              </a:rPr>
              <a:t>source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5226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67854"/>
          <a:stretch/>
        </p:blipFill>
        <p:spPr>
          <a:xfrm>
            <a:off x="1535876" y="10971"/>
            <a:ext cx="9120249" cy="21988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35548"/>
          <a:stretch/>
        </p:blipFill>
        <p:spPr>
          <a:xfrm>
            <a:off x="1535876" y="10971"/>
            <a:ext cx="9120249" cy="4408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309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04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8916"/>
          <a:stretch/>
        </p:blipFill>
        <p:spPr>
          <a:xfrm>
            <a:off x="1535876" y="10971"/>
            <a:ext cx="9120249" cy="3494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4640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Deep Learning</a:t>
            </a:r>
            <a:br>
              <a:rPr lang="en-US" dirty="0"/>
            </a:br>
            <a:r>
              <a:rPr lang="en-US" dirty="0"/>
              <a:t>Neural Net Basics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Computer Vision</a:t>
            </a:r>
          </a:p>
          <a:p>
            <a:r>
              <a:rPr lang="en-US" dirty="0"/>
              <a:t>James Hays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124562" y="6489430"/>
            <a:ext cx="387103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Many slides by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Marc’Aurelio</a:t>
            </a: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1795" dirty="0" err="1">
                <a:solidFill>
                  <a:prstClr val="black"/>
                </a:solidFill>
                <a:latin typeface="Calibri" panose="020F0502020204030204"/>
              </a:rPr>
              <a:t>Ranzato</a:t>
            </a:r>
            <a:endParaRPr lang="en-US" sz="1795" dirty="0">
              <a:solidFill>
                <a:prstClr val="black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235732723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03080" y="5680087"/>
            <a:ext cx="4494256" cy="82082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endParaRPr lang="en-US" sz="1795">
              <a:solidFill>
                <a:prstClr val="white"/>
              </a:solidFill>
              <a:latin typeface="Calibri" panose="020F0502020204030204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2667000"/>
            <a:ext cx="8915400" cy="3984017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295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225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71196"/>
          <a:stretch/>
        </p:blipFill>
        <p:spPr>
          <a:xfrm>
            <a:off x="1535876" y="10971"/>
            <a:ext cx="9120249" cy="19702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 rotWithShape="1">
          <a:blip r:embed="rId2"/>
          <a:srcRect b="49491"/>
          <a:stretch/>
        </p:blipFill>
        <p:spPr>
          <a:xfrm>
            <a:off x="1535876" y="10970"/>
            <a:ext cx="9120249" cy="3454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710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3591" dirty="0"/>
              <a:t>Neural Networks</a:t>
            </a:r>
          </a:p>
          <a:p>
            <a:r>
              <a:rPr lang="en-US" sz="3591" i="1" dirty="0"/>
              <a:t>Convolutional</a:t>
            </a:r>
            <a:r>
              <a:rPr lang="en-US" sz="3591" dirty="0"/>
              <a:t> Neural Networks</a:t>
            </a:r>
            <a:endParaRPr lang="en-US" sz="3591" i="1" dirty="0"/>
          </a:p>
          <a:p>
            <a:r>
              <a:rPr lang="en-US" sz="3591" dirty="0"/>
              <a:t>Variants</a:t>
            </a:r>
          </a:p>
          <a:p>
            <a:pPr lvl="1"/>
            <a:r>
              <a:rPr lang="en-US" sz="3192" dirty="0"/>
              <a:t>Detection</a:t>
            </a:r>
          </a:p>
          <a:p>
            <a:pPr lvl="1"/>
            <a:r>
              <a:rPr lang="en-US" sz="3192" dirty="0"/>
              <a:t>Segmentation</a:t>
            </a:r>
          </a:p>
          <a:p>
            <a:pPr lvl="1"/>
            <a:r>
              <a:rPr lang="en-US" sz="3192" dirty="0"/>
              <a:t>Siamese Networks</a:t>
            </a:r>
          </a:p>
          <a:p>
            <a:r>
              <a:rPr lang="en-US" sz="3591" dirty="0"/>
              <a:t>Visualization of Deep Networks</a:t>
            </a:r>
          </a:p>
        </p:txBody>
      </p:sp>
    </p:spTree>
    <p:extLst>
      <p:ext uri="{BB962C8B-B14F-4D97-AF65-F5344CB8AC3E}">
        <p14:creationId xmlns:p14="http://schemas.microsoft.com/office/powerpoint/2010/main" val="392947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763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897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76460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43953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7653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2316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99309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21023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38945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91319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0694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7955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2153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92486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998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1848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6482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4810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9188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07496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29034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5894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588190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854457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294165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730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45735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4729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30555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988284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24394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7200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115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4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4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05580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886220"/>
            <a:ext cx="8682949" cy="5867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71600" y="228600"/>
            <a:ext cx="9601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Project </a:t>
            </a:r>
            <a:r>
              <a:rPr lang="en-US" sz="3600" dirty="0" smtClean="0"/>
              <a:t>3: </a:t>
            </a:r>
            <a:r>
              <a:rPr lang="en-US" sz="3600" dirty="0" smtClean="0"/>
              <a:t>Scene Classification with Deep Nets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390231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806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170617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638276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29493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0728912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9210524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8146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5876" y="10970"/>
            <a:ext cx="9120249" cy="6840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871859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3611436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060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5417154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85059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304800"/>
            <a:ext cx="10355928" cy="6402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55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7222872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2654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9028590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93009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47508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0D842F4-B468-4670-B61F-061B5E27FC17}"/>
              </a:ext>
            </a:extLst>
          </p:cNvPr>
          <p:cNvSpPr txBox="1"/>
          <p:nvPr/>
        </p:nvSpPr>
        <p:spPr>
          <a:xfrm>
            <a:off x="1164093" y="224767"/>
            <a:ext cx="10101019" cy="368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1795" dirty="0">
                <a:solidFill>
                  <a:prstClr val="black"/>
                </a:solidFill>
                <a:latin typeface="Calibri" panose="020F0502020204030204"/>
              </a:rPr>
              <a:t>This all seems pretty complicated. Why are we using Neural Networks? James’s rough assessment:</a:t>
            </a: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C5CE5456-FD24-45AB-BA7E-9B128F6F595B}"/>
              </a:ext>
            </a:extLst>
          </p:cNvPr>
          <p:cNvGraphicFramePr>
            <a:graphicFrameLocks noGrp="1"/>
          </p:cNvGraphicFramePr>
          <p:nvPr/>
        </p:nvGraphicFramePr>
        <p:xfrm>
          <a:off x="568297" y="719666"/>
          <a:ext cx="10834308" cy="55867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05718">
                  <a:extLst>
                    <a:ext uri="{9D8B030D-6E8A-4147-A177-3AD203B41FA5}">
                      <a16:colId xmlns:a16="http://schemas.microsoft.com/office/drawing/2014/main" val="2466240831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754372210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813941084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1614364445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799104552"/>
                    </a:ext>
                  </a:extLst>
                </a:gridCol>
                <a:gridCol w="1805718">
                  <a:extLst>
                    <a:ext uri="{9D8B030D-6E8A-4147-A177-3AD203B41FA5}">
                      <a16:colId xmlns:a16="http://schemas.microsoft.com/office/drawing/2014/main" val="2020211908"/>
                    </a:ext>
                  </a:extLst>
                </a:gridCol>
              </a:tblGrid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Learning method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configuration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Ease of interpretation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when training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Speed / memory at test time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Accuracy w/ lots of data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766929785"/>
                  </a:ext>
                </a:extLst>
              </a:tr>
              <a:tr h="1436214">
                <a:tc>
                  <a:txBody>
                    <a:bodyPr/>
                    <a:lstStyle/>
                    <a:p>
                      <a:r>
                        <a:rPr lang="en-US" sz="1800" dirty="0"/>
                        <a:t>Neural Network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6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774118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Nearest Neighbor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96147602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9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10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3089278640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Non-linear SVM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5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2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123354315"/>
                  </a:ext>
                </a:extLst>
              </a:tr>
              <a:tr h="830116">
                <a:tc>
                  <a:txBody>
                    <a:bodyPr/>
                    <a:lstStyle/>
                    <a:p>
                      <a:r>
                        <a:rPr lang="en-US" sz="1800" dirty="0"/>
                        <a:t>Decision Tree or Random Forest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4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8</a:t>
                      </a:r>
                    </a:p>
                  </a:txBody>
                  <a:tcPr marL="91202" marR="91202" marT="45601" marB="45601"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7</a:t>
                      </a:r>
                    </a:p>
                  </a:txBody>
                  <a:tcPr marL="91202" marR="91202" marT="45601" marB="45601"/>
                </a:tc>
                <a:extLst>
                  <a:ext uri="{0D108BD9-81ED-4DB2-BD59-A6C34878D82A}">
                    <a16:rowId xmlns:a16="http://schemas.microsoft.com/office/drawing/2014/main" val="2449973376"/>
                  </a:ext>
                </a:extLst>
              </a:tr>
            </a:tbl>
          </a:graphicData>
        </a:graphic>
      </p:graphicFrame>
      <p:sp>
        <p:nvSpPr>
          <p:cNvPr id="4" name="Rectangle 3">
            <a:extLst>
              <a:ext uri="{FF2B5EF4-FFF2-40B4-BE49-F238E27FC236}">
                <a16:creationId xmlns:a16="http://schemas.microsoft.com/office/drawing/2014/main" id="{4A4DC2B1-96D6-4FC5-9C84-92702F23E90F}"/>
              </a:ext>
            </a:extLst>
          </p:cNvPr>
          <p:cNvSpPr/>
          <p:nvPr/>
        </p:nvSpPr>
        <p:spPr>
          <a:xfrm>
            <a:off x="3150314" y="3589947"/>
            <a:ext cx="7178173" cy="229615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2023" eaLnBrk="1" fontAlgn="auto" hangingPunct="1">
              <a:spcBef>
                <a:spcPts val="0"/>
              </a:spcBef>
              <a:spcAft>
                <a:spcPts val="0"/>
              </a:spcAft>
            </a:pPr>
            <a:r>
              <a:rPr lang="en-US" sz="3990" dirty="0">
                <a:solidFill>
                  <a:prstClr val="white"/>
                </a:solidFill>
                <a:latin typeface="Calibri" panose="020F0502020204030204"/>
              </a:rPr>
              <a:t>Representation design matters more for all of these</a:t>
            </a:r>
          </a:p>
        </p:txBody>
      </p:sp>
    </p:spTree>
    <p:extLst>
      <p:ext uri="{BB962C8B-B14F-4D97-AF65-F5344CB8AC3E}">
        <p14:creationId xmlns:p14="http://schemas.microsoft.com/office/powerpoint/2010/main" val="1835922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rd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23435</TotalTime>
  <Words>443</Words>
  <Application>Microsoft Office PowerPoint</Application>
  <PresentationFormat>Widescreen</PresentationFormat>
  <Paragraphs>187</Paragraphs>
  <Slides>93</Slides>
  <Notes>1</Notes>
  <HiddenSlides>8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8" baseType="lpstr">
      <vt:lpstr>Arial</vt:lpstr>
      <vt:lpstr>Calibri</vt:lpstr>
      <vt:lpstr>Calibri Light</vt:lpstr>
      <vt:lpstr>Times</vt:lpstr>
      <vt:lpstr>Standard</vt:lpstr>
      <vt:lpstr>PowerPoint Presentation</vt:lpstr>
      <vt:lpstr>PowerPoint Presentation</vt:lpstr>
      <vt:lpstr>Deep Learning Neural Net Basics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Outline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U.C. Berkeley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Computer Vision</dc:title>
  <dc:creator>Aaron Bobick</dc:creator>
  <cp:lastModifiedBy>James Hays</cp:lastModifiedBy>
  <cp:revision>423</cp:revision>
  <dcterms:created xsi:type="dcterms:W3CDTF">2002-05-13T23:53:31Z</dcterms:created>
  <dcterms:modified xsi:type="dcterms:W3CDTF">2024-10-10T14:12:01Z</dcterms:modified>
</cp:coreProperties>
</file>