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88.jpg" ContentType="image/jpg"/>
  <Override PartName="/ppt/media/image89.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35" r:id="rId3"/>
    <p:sldMasterId id="2147483749" r:id="rId4"/>
    <p:sldMasterId id="2147483761" r:id="rId5"/>
  </p:sldMasterIdLst>
  <p:notesMasterIdLst>
    <p:notesMasterId r:id="rId104"/>
  </p:notesMasterIdLst>
  <p:sldIdLst>
    <p:sldId id="358" r:id="rId6"/>
    <p:sldId id="256" r:id="rId7"/>
    <p:sldId id="542" r:id="rId8"/>
    <p:sldId id="543" r:id="rId9"/>
    <p:sldId id="496" r:id="rId10"/>
    <p:sldId id="356" r:id="rId11"/>
    <p:sldId id="487" r:id="rId12"/>
    <p:sldId id="503" r:id="rId13"/>
    <p:sldId id="504" r:id="rId14"/>
    <p:sldId id="545" r:id="rId15"/>
    <p:sldId id="546" r:id="rId16"/>
    <p:sldId id="547" r:id="rId17"/>
    <p:sldId id="548" r:id="rId18"/>
    <p:sldId id="549" r:id="rId19"/>
    <p:sldId id="544" r:id="rId20"/>
    <p:sldId id="500" r:id="rId21"/>
    <p:sldId id="323" r:id="rId22"/>
    <p:sldId id="324" r:id="rId23"/>
    <p:sldId id="494" r:id="rId24"/>
    <p:sldId id="495" r:id="rId25"/>
    <p:sldId id="507" r:id="rId26"/>
    <p:sldId id="508" r:id="rId27"/>
    <p:sldId id="354" r:id="rId28"/>
    <p:sldId id="350" r:id="rId29"/>
    <p:sldId id="355" r:id="rId30"/>
    <p:sldId id="497" r:id="rId31"/>
    <p:sldId id="261" r:id="rId32"/>
    <p:sldId id="349" r:id="rId33"/>
    <p:sldId id="498" r:id="rId34"/>
    <p:sldId id="289" r:id="rId35"/>
    <p:sldId id="290" r:id="rId36"/>
    <p:sldId id="291" r:id="rId37"/>
    <p:sldId id="292" r:id="rId38"/>
    <p:sldId id="293" r:id="rId39"/>
    <p:sldId id="294" r:id="rId40"/>
    <p:sldId id="295" r:id="rId41"/>
    <p:sldId id="296" r:id="rId42"/>
    <p:sldId id="297" r:id="rId43"/>
    <p:sldId id="299" r:id="rId44"/>
    <p:sldId id="300" r:id="rId45"/>
    <p:sldId id="302" r:id="rId46"/>
    <p:sldId id="307" r:id="rId47"/>
    <p:sldId id="303" r:id="rId48"/>
    <p:sldId id="305" r:id="rId49"/>
    <p:sldId id="306" r:id="rId50"/>
    <p:sldId id="309" r:id="rId51"/>
    <p:sldId id="310" r:id="rId52"/>
    <p:sldId id="311" r:id="rId53"/>
    <p:sldId id="312" r:id="rId54"/>
    <p:sldId id="314" r:id="rId55"/>
    <p:sldId id="351" r:id="rId56"/>
    <p:sldId id="313" r:id="rId57"/>
    <p:sldId id="359" r:id="rId58"/>
    <p:sldId id="491" r:id="rId59"/>
    <p:sldId id="551" r:id="rId60"/>
    <p:sldId id="493" r:id="rId61"/>
    <p:sldId id="492" r:id="rId62"/>
    <p:sldId id="510" r:id="rId63"/>
    <p:sldId id="357" r:id="rId64"/>
    <p:sldId id="506" r:id="rId65"/>
    <p:sldId id="505" r:id="rId66"/>
    <p:sldId id="499" r:id="rId67"/>
    <p:sldId id="501" r:id="rId68"/>
    <p:sldId id="502" r:id="rId69"/>
    <p:sldId id="509" r:id="rId70"/>
    <p:sldId id="550" r:id="rId71"/>
    <p:sldId id="352" r:id="rId72"/>
    <p:sldId id="511" r:id="rId73"/>
    <p:sldId id="512" r:id="rId74"/>
    <p:sldId id="513" r:id="rId75"/>
    <p:sldId id="514" r:id="rId76"/>
    <p:sldId id="541" r:id="rId77"/>
    <p:sldId id="515" r:id="rId78"/>
    <p:sldId id="516" r:id="rId79"/>
    <p:sldId id="517" r:id="rId80"/>
    <p:sldId id="518" r:id="rId81"/>
    <p:sldId id="519" r:id="rId82"/>
    <p:sldId id="520" r:id="rId83"/>
    <p:sldId id="521" r:id="rId84"/>
    <p:sldId id="522" r:id="rId85"/>
    <p:sldId id="523" r:id="rId86"/>
    <p:sldId id="524" r:id="rId87"/>
    <p:sldId id="525" r:id="rId88"/>
    <p:sldId id="526" r:id="rId89"/>
    <p:sldId id="527" r:id="rId90"/>
    <p:sldId id="528" r:id="rId91"/>
    <p:sldId id="529" r:id="rId92"/>
    <p:sldId id="530" r:id="rId93"/>
    <p:sldId id="531" r:id="rId94"/>
    <p:sldId id="532" r:id="rId95"/>
    <p:sldId id="533" r:id="rId96"/>
    <p:sldId id="534" r:id="rId97"/>
    <p:sldId id="535" r:id="rId98"/>
    <p:sldId id="536" r:id="rId99"/>
    <p:sldId id="537" r:id="rId100"/>
    <p:sldId id="538" r:id="rId101"/>
    <p:sldId id="539" r:id="rId102"/>
    <p:sldId id="540" r:id="rId10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1315"/>
    <a:srgbClr val="131313"/>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85905" autoAdjust="0"/>
  </p:normalViewPr>
  <p:slideViewPr>
    <p:cSldViewPr>
      <p:cViewPr varScale="1">
        <p:scale>
          <a:sx n="117" d="100"/>
          <a:sy n="117" d="100"/>
        </p:scale>
        <p:origin x="857" y="5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theme" Target="theme/them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383CC41-83BE-4529-8D16-38475CF29C91}" type="datetimeFigureOut">
              <a:rPr lang="en-US"/>
              <a:pPr>
                <a:defRPr/>
              </a:pPr>
              <a:t>10/29/2024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A9609C6-5FA4-4531-9B59-BAE8A9BB5FBB}" type="slidenum">
              <a:rPr lang="en-US" altLang="en-US"/>
              <a:pPr/>
              <a:t>‹#›</a:t>
            </a:fld>
            <a:endParaRPr lang="en-US" altLang="en-US"/>
          </a:p>
        </p:txBody>
      </p:sp>
    </p:spTree>
    <p:extLst>
      <p:ext uri="{BB962C8B-B14F-4D97-AF65-F5344CB8AC3E}">
        <p14:creationId xmlns:p14="http://schemas.microsoft.com/office/powerpoint/2010/main" val="2599872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613" algn="l" rtl="0" eaLnBrk="0" fontAlgn="base" hangingPunct="0">
      <a:spcBef>
        <a:spcPct val="30000"/>
      </a:spcBef>
      <a:spcAft>
        <a:spcPct val="0"/>
      </a:spcAft>
      <a:defRPr sz="1200" kern="1200">
        <a:solidFill>
          <a:schemeClr val="tx1"/>
        </a:solidFill>
        <a:latin typeface="+mn-lt"/>
        <a:ea typeface="+mn-ea"/>
        <a:cs typeface="+mn-cs"/>
      </a:defRPr>
    </a:lvl2pPr>
    <a:lvl3pPr marL="912813" algn="l" rtl="0" eaLnBrk="0" fontAlgn="base" hangingPunct="0">
      <a:spcBef>
        <a:spcPct val="30000"/>
      </a:spcBef>
      <a:spcAft>
        <a:spcPct val="0"/>
      </a:spcAft>
      <a:defRPr sz="1200" kern="1200">
        <a:solidFill>
          <a:schemeClr val="tx1"/>
        </a:solidFill>
        <a:latin typeface="+mn-lt"/>
        <a:ea typeface="+mn-ea"/>
        <a:cs typeface="+mn-cs"/>
      </a:defRPr>
    </a:lvl3pPr>
    <a:lvl4pPr marL="1370013" algn="l" rtl="0" eaLnBrk="0" fontAlgn="base" hangingPunct="0">
      <a:spcBef>
        <a:spcPct val="30000"/>
      </a:spcBef>
      <a:spcAft>
        <a:spcPct val="0"/>
      </a:spcAft>
      <a:defRPr sz="1200" kern="1200">
        <a:solidFill>
          <a:schemeClr val="tx1"/>
        </a:solidFill>
        <a:latin typeface="+mn-lt"/>
        <a:ea typeface="+mn-ea"/>
        <a:cs typeface="+mn-cs"/>
      </a:defRPr>
    </a:lvl4pPr>
    <a:lvl5pPr marL="1827213" algn="l" rtl="0" eaLnBrk="0" fontAlgn="base" hangingPunct="0">
      <a:spcBef>
        <a:spcPct val="30000"/>
      </a:spcBef>
      <a:spcAft>
        <a:spcPct val="0"/>
      </a:spcAft>
      <a:defRPr sz="1200" kern="1200">
        <a:solidFill>
          <a:schemeClr val="tx1"/>
        </a:solidFill>
        <a:latin typeface="+mn-lt"/>
        <a:ea typeface="+mn-ea"/>
        <a:cs typeface="+mn-cs"/>
      </a:defRPr>
    </a:lvl5pPr>
    <a:lvl6pPr marL="2285854" algn="l" defTabSz="914342" rtl="0" eaLnBrk="1" latinLnBrk="0" hangingPunct="1">
      <a:defRPr sz="1200" kern="1200">
        <a:solidFill>
          <a:schemeClr val="tx1"/>
        </a:solidFill>
        <a:latin typeface="+mn-lt"/>
        <a:ea typeface="+mn-ea"/>
        <a:cs typeface="+mn-cs"/>
      </a:defRPr>
    </a:lvl6pPr>
    <a:lvl7pPr marL="2743024" algn="l" defTabSz="914342" rtl="0" eaLnBrk="1" latinLnBrk="0" hangingPunct="1">
      <a:defRPr sz="1200" kern="1200">
        <a:solidFill>
          <a:schemeClr val="tx1"/>
        </a:solidFill>
        <a:latin typeface="+mn-lt"/>
        <a:ea typeface="+mn-ea"/>
        <a:cs typeface="+mn-cs"/>
      </a:defRPr>
    </a:lvl7pPr>
    <a:lvl8pPr marL="3200196" algn="l" defTabSz="914342" rtl="0" eaLnBrk="1" latinLnBrk="0" hangingPunct="1">
      <a:defRPr sz="1200" kern="1200">
        <a:solidFill>
          <a:schemeClr val="tx1"/>
        </a:solidFill>
        <a:latin typeface="+mn-lt"/>
        <a:ea typeface="+mn-ea"/>
        <a:cs typeface="+mn-cs"/>
      </a:defRPr>
    </a:lvl8pPr>
    <a:lvl9pPr marL="3657366"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5215f4de46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5215f4de46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dataset I’ll cover is the sensor dataset - whose development was led by Ben Wilson and designed as a benchmark for 3D detection, multi-agent tracking, and even end-to-end forecasting methods.</a:t>
            </a:r>
            <a:endParaRPr/>
          </a:p>
          <a:p>
            <a:pPr marL="0" lvl="0" indent="0" algn="l" rtl="0">
              <a:spcBef>
                <a:spcPts val="0"/>
              </a:spcBef>
              <a:spcAft>
                <a:spcPts val="0"/>
              </a:spcAft>
              <a:buNone/>
            </a:pPr>
            <a:endParaRPr/>
          </a:p>
          <a:p>
            <a:pPr marL="0" lvl="0" indent="0" algn="l" rtl="0">
              <a:spcBef>
                <a:spcPts val="0"/>
              </a:spcBef>
              <a:spcAft>
                <a:spcPts val="0"/>
              </a:spcAft>
              <a:buNone/>
            </a:pPr>
            <a:r>
              <a:rPr lang="en"/>
              <a:t>It consists of 1000 scenes  - each 15s long, with HD map data - along with high quality human annotations in the form of amodal cuboids and object types.</a:t>
            </a:r>
            <a:endParaRPr/>
          </a:p>
          <a:p>
            <a:pPr marL="0" lvl="0" indent="0" algn="l" rtl="0">
              <a:spcBef>
                <a:spcPts val="0"/>
              </a:spcBef>
              <a:spcAft>
                <a:spcPts val="0"/>
              </a:spcAft>
              <a:buNone/>
            </a:pPr>
            <a:endParaRPr/>
          </a:p>
          <a:p>
            <a:pPr marL="0" lvl="0" indent="0" algn="l" rtl="0">
              <a:spcBef>
                <a:spcPts val="0"/>
              </a:spcBef>
              <a:spcAft>
                <a:spcPts val="0"/>
              </a:spcAft>
              <a:buNone/>
            </a:pPr>
            <a:r>
              <a:rPr lang="en"/>
              <a:t>Because of where the logs were collected, scenes are both dense and diverse.  We made a concerted effort to support a large number of different object classes - numbering 30 in all. </a:t>
            </a:r>
            <a:endParaRPr/>
          </a:p>
          <a:p>
            <a:pPr marL="0" lvl="0" indent="0" algn="l" rtl="0">
              <a:spcBef>
                <a:spcPts val="0"/>
              </a:spcBef>
              <a:spcAft>
                <a:spcPts val="0"/>
              </a:spcAft>
              <a:buNone/>
            </a:pPr>
            <a:endParaRPr/>
          </a:p>
          <a:p>
            <a:pPr marL="0" lvl="0" indent="0" algn="l" rtl="0">
              <a:spcBef>
                <a:spcPts val="0"/>
              </a:spcBef>
              <a:spcAft>
                <a:spcPts val="0"/>
              </a:spcAft>
              <a:buNone/>
            </a:pPr>
            <a:r>
              <a:rPr lang="en"/>
              <a:t>We also chose to include tracks at range as early detection and tracking of these vehicles are critically important to maneuvers such as unprotected lefts.</a:t>
            </a:r>
            <a:endParaRPr/>
          </a:p>
          <a:p>
            <a:pPr marL="0" lvl="0" indent="0" algn="l" rtl="0">
              <a:spcBef>
                <a:spcPts val="0"/>
              </a:spcBef>
              <a:spcAft>
                <a:spcPts val="0"/>
              </a:spcAft>
              <a:buNone/>
            </a:pPr>
            <a:endParaRPr/>
          </a:p>
          <a:p>
            <a:pPr marL="0" lvl="0" indent="0" algn="l" rtl="0">
              <a:spcBef>
                <a:spcPts val="0"/>
              </a:spcBef>
              <a:spcAft>
                <a:spcPts val="0"/>
              </a:spcAft>
              <a:buNone/>
            </a:pPr>
            <a:r>
              <a:rPr lang="en"/>
              <a:t>And just a quick note here: in all datasets with imagery, faces and license plates have been blurred for privacy.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 Extra info === Not script ==============</a:t>
            </a:r>
            <a:endParaRPr/>
          </a:p>
          <a:p>
            <a:pPr marL="0" lvl="0" indent="0" algn="l" rtl="0">
              <a:spcBef>
                <a:spcPts val="0"/>
              </a:spcBef>
              <a:spcAft>
                <a:spcPts val="0"/>
              </a:spcAft>
              <a:buNone/>
            </a:pPr>
            <a:r>
              <a:rPr lang="en"/>
              <a:t>The total dataset amounts to 1 TB of data in its extracted form. Each vehicle log is approximately 15 seconds in duration and 1 GB in size, including ~150 LiDAR sweeps on average, and ~300 images from each of the 9 cameras (~2700 images per log).</a:t>
            </a:r>
            <a:endParaRPr/>
          </a:p>
          <a:p>
            <a:pPr marL="0" lvl="0" indent="0" algn="l" rtl="0">
              <a:spcBef>
                <a:spcPts val="0"/>
              </a:spcBef>
              <a:spcAft>
                <a:spcPts val="0"/>
              </a:spcAft>
              <a:buNone/>
            </a:pPr>
            <a:endParaRPr/>
          </a:p>
          <a:p>
            <a:pPr marL="0" lvl="0" indent="0" algn="l" rtl="0">
              <a:spcBef>
                <a:spcPts val="0"/>
              </a:spcBef>
              <a:spcAft>
                <a:spcPts val="0"/>
              </a:spcAft>
              <a:buNone/>
            </a:pPr>
            <a:r>
              <a:rPr lang="en"/>
              <a:t>In keeping with usability — All LiDAR returns are provided in the egovehicle reference frame, not the individual LiDAR reference frame, and all imagery is undistorted</a:t>
            </a:r>
            <a:endParaRPr/>
          </a:p>
        </p:txBody>
      </p:sp>
    </p:spTree>
    <p:extLst>
      <p:ext uri="{BB962C8B-B14F-4D97-AF65-F5344CB8AC3E}">
        <p14:creationId xmlns:p14="http://schemas.microsoft.com/office/powerpoint/2010/main" val="1782876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F5CD0CF-F657-4EB1-A09D-D11E05FFA978}" type="slidenum">
              <a:rPr lang="en-US" altLang="en-US"/>
              <a:pPr/>
              <a:t>45</a:t>
            </a:fld>
            <a:endParaRPr lang="en-US" altLang="en-US"/>
          </a:p>
        </p:txBody>
      </p:sp>
      <p:sp>
        <p:nvSpPr>
          <p:cNvPr id="9830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984007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E051503-11F5-4216-98C8-4322E20E1FB8}" type="slidenum">
              <a:rPr lang="en-US" altLang="en-US"/>
              <a:pPr/>
              <a:t>46</a:t>
            </a:fld>
            <a:endParaRPr lang="en-US" altLang="en-US"/>
          </a:p>
        </p:txBody>
      </p:sp>
      <p:sp>
        <p:nvSpPr>
          <p:cNvPr id="993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153450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27A5A04-8CE9-4A10-8500-9F52B35D3B52}" type="slidenum">
              <a:rPr lang="en-US" altLang="en-US"/>
              <a:pPr/>
              <a:t>47</a:t>
            </a:fld>
            <a:endParaRPr lang="en-US" altLang="en-US"/>
          </a:p>
        </p:txBody>
      </p:sp>
      <p:sp>
        <p:nvSpPr>
          <p:cNvPr id="1003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690617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BB97348-005F-4D16-ADE2-C91595A9EB2F}" type="slidenum">
              <a:rPr lang="en-US" altLang="en-US"/>
              <a:pPr/>
              <a:t>48</a:t>
            </a:fld>
            <a:endParaRPr lang="en-US" altLang="en-US"/>
          </a:p>
        </p:txBody>
      </p:sp>
      <p:sp>
        <p:nvSpPr>
          <p:cNvPr id="1013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42056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3A118A8E-69C4-4AB1-88E9-07377584B9D7}" type="slidenum">
              <a:rPr lang="en-US" altLang="en-US"/>
              <a:pPr/>
              <a:t>49</a:t>
            </a:fld>
            <a:endParaRPr lang="en-US" altLang="en-US"/>
          </a:p>
        </p:txBody>
      </p:sp>
      <p:sp>
        <p:nvSpPr>
          <p:cNvPr id="10240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Tense - present</a:t>
            </a:r>
          </a:p>
        </p:txBody>
      </p:sp>
    </p:spTree>
    <p:extLst>
      <p:ext uri="{BB962C8B-B14F-4D97-AF65-F5344CB8AC3E}">
        <p14:creationId xmlns:p14="http://schemas.microsoft.com/office/powerpoint/2010/main" val="4059511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Worker precision and recall for the category labeling task. (a) The union of multiple AMT workers (blue)</a:t>
            </a:r>
            <a:r>
              <a:rPr lang="en-US" dirty="0" smtClean="0"/>
              <a:t/>
            </a:r>
            <a:br>
              <a:rPr lang="en-US" dirty="0" smtClean="0"/>
            </a:br>
            <a:r>
              <a:rPr lang="en-US" sz="1200" kern="1200" dirty="0" smtClean="0">
                <a:solidFill>
                  <a:schemeClr val="tx1"/>
                </a:solidFill>
                <a:effectLst/>
                <a:latin typeface="+mn-lt"/>
                <a:ea typeface="+mn-ea"/>
                <a:cs typeface="+mn-cs"/>
              </a:rPr>
              <a:t>has better recall than any expert (red). Ground truth was computed using majority vote of the experts. (b) Shows</a:t>
            </a:r>
            <a:r>
              <a:rPr lang="en-US" dirty="0" smtClean="0"/>
              <a:t/>
            </a:r>
            <a:br>
              <a:rPr lang="en-US" dirty="0" smtClean="0"/>
            </a:br>
            <a:r>
              <a:rPr lang="en-US" sz="1200" kern="1200" dirty="0" smtClean="0">
                <a:solidFill>
                  <a:schemeClr val="tx1"/>
                </a:solidFill>
                <a:effectLst/>
                <a:latin typeface="+mn-lt"/>
                <a:ea typeface="+mn-ea"/>
                <a:cs typeface="+mn-cs"/>
              </a:rPr>
              <a:t>the number of workers (circle size) and average number of jobs per worker (circle color) for each precision/recall</a:t>
            </a:r>
            <a:r>
              <a:rPr lang="en-US" dirty="0" smtClean="0"/>
              <a:t/>
            </a:r>
            <a:br>
              <a:rPr lang="en-US" dirty="0" smtClean="0"/>
            </a:br>
            <a:r>
              <a:rPr lang="en-US" sz="1200" kern="1200" dirty="0" smtClean="0">
                <a:solidFill>
                  <a:schemeClr val="tx1"/>
                </a:solidFill>
                <a:effectLst/>
                <a:latin typeface="+mn-lt"/>
                <a:ea typeface="+mn-ea"/>
                <a:cs typeface="+mn-cs"/>
              </a:rPr>
              <a:t>range. Most workers have high precision; such workers generally also complete more jobs. For this plot ground</a:t>
            </a:r>
            <a:r>
              <a:rPr lang="en-US" dirty="0" smtClean="0"/>
              <a:t/>
            </a:r>
            <a:br>
              <a:rPr lang="en-US" dirty="0" smtClean="0"/>
            </a:br>
            <a:r>
              <a:rPr lang="en-US" sz="1200" kern="1200" dirty="0" smtClean="0">
                <a:solidFill>
                  <a:schemeClr val="tx1"/>
                </a:solidFill>
                <a:effectLst/>
                <a:latin typeface="+mn-lt"/>
                <a:ea typeface="+mn-ea"/>
                <a:cs typeface="+mn-cs"/>
              </a:rPr>
              <a:t>truth for each worker is the union of responses from all other AMT workers. </a:t>
            </a:r>
            <a:endParaRPr lang="en-US" dirty="0"/>
          </a:p>
        </p:txBody>
      </p:sp>
      <p:sp>
        <p:nvSpPr>
          <p:cNvPr id="4" name="Slide Number Placeholder 3"/>
          <p:cNvSpPr>
            <a:spLocks noGrp="1"/>
          </p:cNvSpPr>
          <p:nvPr>
            <p:ph type="sldNum" sz="quarter" idx="10"/>
          </p:nvPr>
        </p:nvSpPr>
        <p:spPr/>
        <p:txBody>
          <a:bodyPr/>
          <a:lstStyle/>
          <a:p>
            <a:fld id="{0A9609C6-5FA4-4531-9B59-BAE8A9BB5FBB}" type="slidenum">
              <a:rPr lang="en-US" altLang="en-US" smtClean="0"/>
              <a:pPr/>
              <a:t>57</a:t>
            </a:fld>
            <a:endParaRPr lang="en-US" altLang="en-US"/>
          </a:p>
        </p:txBody>
      </p:sp>
    </p:spTree>
    <p:extLst>
      <p:ext uri="{BB962C8B-B14F-4D97-AF65-F5344CB8AC3E}">
        <p14:creationId xmlns:p14="http://schemas.microsoft.com/office/powerpoint/2010/main" val="3030386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2533c554954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2" name="Google Shape;1732;g2533c554954_1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50">
                <a:solidFill>
                  <a:schemeClr val="dk1"/>
                </a:solidFill>
                <a:latin typeface="Helvetica Neue"/>
                <a:ea typeface="Helvetica Neue"/>
                <a:cs typeface="Helvetica Neue"/>
                <a:sym typeface="Helvetica Neue"/>
              </a:rPr>
              <a:t>One such task in the autonomous driving world, is called point cloud forecasting. Given a set of past LiDAR sweeps, it aims at predicting the future LiDAR sweeps. And no annotations are needed for this task, because the ground truth lidar sweeps are already available in the logs!</a:t>
            </a:r>
            <a:endParaRPr sz="165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1800">
              <a:latin typeface="Helvetica Neue"/>
              <a:ea typeface="Helvetica Neue"/>
              <a:cs typeface="Helvetica Neue"/>
              <a:sym typeface="Helvetica Neue"/>
            </a:endParaRPr>
          </a:p>
        </p:txBody>
      </p:sp>
    </p:spTree>
    <p:extLst>
      <p:ext uri="{BB962C8B-B14F-4D97-AF65-F5344CB8AC3E}">
        <p14:creationId xmlns:p14="http://schemas.microsoft.com/office/powerpoint/2010/main" val="4255208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2533c554954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32" name="Google Shape;1732;g2533c554954_1_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sz="1800" dirty="0">
              <a:latin typeface="Helvetica Neue"/>
              <a:ea typeface="Helvetica Neue"/>
              <a:cs typeface="Helvetica Neue"/>
              <a:sym typeface="Helvetica Neue"/>
            </a:endParaRPr>
          </a:p>
        </p:txBody>
      </p:sp>
    </p:spTree>
    <p:extLst>
      <p:ext uri="{BB962C8B-B14F-4D97-AF65-F5344CB8AC3E}">
        <p14:creationId xmlns:p14="http://schemas.microsoft.com/office/powerpoint/2010/main" val="277293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5215f4de46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5215f4de46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Finally, AV2 has a unique map change dataset that was developed by John Lambert and published under the paper titled “Trust but Verify”.</a:t>
            </a:r>
            <a:endParaRPr/>
          </a:p>
          <a:p>
            <a:pPr marL="0" lvl="0" indent="0" algn="l" rtl="0">
              <a:spcBef>
                <a:spcPts val="0"/>
              </a:spcBef>
              <a:spcAft>
                <a:spcPts val="0"/>
              </a:spcAft>
              <a:buNone/>
            </a:pPr>
            <a:endParaRPr/>
          </a:p>
          <a:p>
            <a:pPr marL="0" lvl="0" indent="0" algn="l" rtl="0">
              <a:spcBef>
                <a:spcPts val="0"/>
              </a:spcBef>
              <a:spcAft>
                <a:spcPts val="0"/>
              </a:spcAft>
              <a:buNone/>
            </a:pPr>
            <a:r>
              <a:rPr lang="en"/>
              <a:t>This dataset aims to tackle the very real operational challenge of identifying </a:t>
            </a:r>
            <a:r>
              <a:rPr lang="en" i="1"/>
              <a:t>when</a:t>
            </a:r>
            <a:r>
              <a:rPr lang="en"/>
              <a:t> HD maps used by autonomous vehicles have changed. </a:t>
            </a:r>
            <a:endParaRPr/>
          </a:p>
          <a:p>
            <a:pPr marL="0" lvl="0" indent="0" algn="l" rtl="0">
              <a:spcBef>
                <a:spcPts val="0"/>
              </a:spcBef>
              <a:spcAft>
                <a:spcPts val="0"/>
              </a:spcAft>
              <a:buNone/>
            </a:pPr>
            <a:endParaRPr/>
          </a:p>
          <a:p>
            <a:pPr marL="0" lvl="0" indent="0" algn="l" rtl="0">
              <a:spcBef>
                <a:spcPts val="0"/>
              </a:spcBef>
              <a:spcAft>
                <a:spcPts val="0"/>
              </a:spcAft>
              <a:buNone/>
            </a:pPr>
            <a:r>
              <a:rPr lang="en"/>
              <a:t>These changes could result from a simple refresh of lane marking paint, or real structural changes to underlying road connectivity.</a:t>
            </a:r>
            <a:endParaRPr/>
          </a:p>
          <a:p>
            <a:pPr marL="0" lvl="0" indent="0" algn="l" rtl="0">
              <a:spcBef>
                <a:spcPts val="0"/>
              </a:spcBef>
              <a:spcAft>
                <a:spcPts val="0"/>
              </a:spcAft>
              <a:buNone/>
            </a:pPr>
            <a:endParaRPr/>
          </a:p>
          <a:p>
            <a:pPr marL="0" lvl="0" indent="0" algn="l" rtl="0">
              <a:spcBef>
                <a:spcPts val="0"/>
              </a:spcBef>
              <a:spcAft>
                <a:spcPts val="0"/>
              </a:spcAft>
              <a:buNone/>
            </a:pPr>
            <a:r>
              <a:rPr lang="en"/>
              <a:t>This dataset again includes all lidar imagery and comes in at just under 1 TB. </a:t>
            </a:r>
            <a:endParaRPr/>
          </a:p>
          <a:p>
            <a:pPr marL="0" lvl="0" indent="0" algn="l" rtl="0">
              <a:spcBef>
                <a:spcPts val="0"/>
              </a:spcBef>
              <a:spcAft>
                <a:spcPts val="0"/>
              </a:spcAft>
              <a:buNone/>
            </a:pPr>
            <a:endParaRPr/>
          </a:p>
          <a:p>
            <a:pPr marL="0" lvl="0" indent="0" algn="l" rtl="0">
              <a:spcBef>
                <a:spcPts val="0"/>
              </a:spcBef>
              <a:spcAft>
                <a:spcPts val="0"/>
              </a:spcAft>
              <a:buNone/>
            </a:pPr>
            <a:r>
              <a:rPr lang="en"/>
              <a:t>Pre-trained models and training code are available and are linked in the user guide, which I’ll talk about next.</a:t>
            </a:r>
            <a:endParaRPr/>
          </a:p>
        </p:txBody>
      </p:sp>
    </p:spTree>
    <p:extLst>
      <p:ext uri="{BB962C8B-B14F-4D97-AF65-F5344CB8AC3E}">
        <p14:creationId xmlns:p14="http://schemas.microsoft.com/office/powerpoint/2010/main" val="986429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609C6-5FA4-4531-9B59-BAE8A9BB5FBB}" type="slidenum">
              <a:rPr lang="en-US" altLang="en-US" smtClean="0"/>
              <a:pPr/>
              <a:t>25</a:t>
            </a:fld>
            <a:endParaRPr lang="en-US" altLang="en-US"/>
          </a:p>
        </p:txBody>
      </p:sp>
    </p:spTree>
    <p:extLst>
      <p:ext uri="{BB962C8B-B14F-4D97-AF65-F5344CB8AC3E}">
        <p14:creationId xmlns:p14="http://schemas.microsoft.com/office/powerpoint/2010/main" val="175039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1AA6D22-FD42-46DC-913F-9FA13E8040C6}" type="slidenum">
              <a:rPr lang="en-US" altLang="en-US"/>
              <a:pPr/>
              <a:t>39</a:t>
            </a:fld>
            <a:endParaRPr lang="en-US" altLang="en-US"/>
          </a:p>
        </p:txBody>
      </p:sp>
      <p:sp>
        <p:nvSpPr>
          <p:cNvPr id="921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0145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7C4EEBDC-D7D9-4DD3-ACBE-D4109D1B058C}" type="slidenum">
              <a:rPr lang="en-US" altLang="en-US"/>
              <a:pPr/>
              <a:t>40</a:t>
            </a:fld>
            <a:endParaRPr lang="en-US" altLang="en-US"/>
          </a:p>
        </p:txBody>
      </p:sp>
      <p:sp>
        <p:nvSpPr>
          <p:cNvPr id="931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308725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42D9945-25DE-4747-972F-5E8DA19C7FE2}" type="slidenum">
              <a:rPr lang="en-US" altLang="en-US"/>
              <a:pPr/>
              <a:t>41</a:t>
            </a:fld>
            <a:endParaRPr lang="en-US" altLang="en-US"/>
          </a:p>
        </p:txBody>
      </p:sp>
      <p:sp>
        <p:nvSpPr>
          <p:cNvPr id="942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248095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E2DBFA8-12E3-4821-ABAD-4F745800CCEA}" type="slidenum">
              <a:rPr lang="en-US" altLang="en-US"/>
              <a:pPr/>
              <a:t>42</a:t>
            </a:fld>
            <a:endParaRPr lang="en-US" altLang="en-US"/>
          </a:p>
        </p:txBody>
      </p:sp>
      <p:sp>
        <p:nvSpPr>
          <p:cNvPr id="952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4589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2116B2B-47A5-404F-A7B6-711DE745B604}" type="slidenum">
              <a:rPr lang="en-US" altLang="en-US"/>
              <a:pPr/>
              <a:t>43</a:t>
            </a:fld>
            <a:endParaRPr lang="en-US" altLang="en-US"/>
          </a:p>
        </p:txBody>
      </p:sp>
      <p:sp>
        <p:nvSpPr>
          <p:cNvPr id="962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Select relevant examples</a:t>
            </a:r>
          </a:p>
          <a:p>
            <a:pPr eaLnBrk="1" hangingPunct="1"/>
            <a:r>
              <a:rPr lang="en-US" altLang="en-US"/>
              <a:t>Joint work with</a:t>
            </a:r>
          </a:p>
          <a:p>
            <a:pPr eaLnBrk="1" hangingPunct="1"/>
            <a:r>
              <a:rPr lang="en-US" altLang="en-US"/>
              <a:t>The user clicks on relevant images.</a:t>
            </a:r>
          </a:p>
          <a:p>
            <a:pPr eaLnBrk="1" hangingPunct="1"/>
            <a:endParaRPr lang="en-US" altLang="en-US"/>
          </a:p>
        </p:txBody>
      </p:sp>
    </p:spTree>
    <p:extLst>
      <p:ext uri="{BB962C8B-B14F-4D97-AF65-F5344CB8AC3E}">
        <p14:creationId xmlns:p14="http://schemas.microsoft.com/office/powerpoint/2010/main" val="3792751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C2901F8-E64D-405F-B103-43EE19FC5C12}" type="slidenum">
              <a:rPr lang="en-US" altLang="en-US"/>
              <a:pPr/>
              <a:t>44</a:t>
            </a:fld>
            <a:endParaRPr lang="en-US" altLang="en-US"/>
          </a:p>
        </p:txBody>
      </p:sp>
      <p:sp>
        <p:nvSpPr>
          <p:cNvPr id="9728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1794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2" indent="0" algn="ctr">
              <a:buNone/>
              <a:defRPr>
                <a:solidFill>
                  <a:schemeClr val="tx1">
                    <a:tint val="75000"/>
                  </a:schemeClr>
                </a:solidFill>
              </a:defRPr>
            </a:lvl3pPr>
            <a:lvl4pPr marL="1371512" indent="0" algn="ctr">
              <a:buNone/>
              <a:defRPr>
                <a:solidFill>
                  <a:schemeClr val="tx1">
                    <a:tint val="75000"/>
                  </a:schemeClr>
                </a:solidFill>
              </a:defRPr>
            </a:lvl4pPr>
            <a:lvl5pPr marL="1828683" indent="0" algn="ctr">
              <a:buNone/>
              <a:defRPr>
                <a:solidFill>
                  <a:schemeClr val="tx1">
                    <a:tint val="75000"/>
                  </a:schemeClr>
                </a:solidFill>
              </a:defRPr>
            </a:lvl5pPr>
            <a:lvl6pPr marL="2285854" indent="0" algn="ctr">
              <a:buNone/>
              <a:defRPr>
                <a:solidFill>
                  <a:schemeClr val="tx1">
                    <a:tint val="75000"/>
                  </a:schemeClr>
                </a:solidFill>
              </a:defRPr>
            </a:lvl6pPr>
            <a:lvl7pPr marL="2743024" indent="0" algn="ctr">
              <a:buNone/>
              <a:defRPr>
                <a:solidFill>
                  <a:schemeClr val="tx1">
                    <a:tint val="75000"/>
                  </a:schemeClr>
                </a:solidFill>
              </a:defRPr>
            </a:lvl7pPr>
            <a:lvl8pPr marL="3200196" indent="0" algn="ctr">
              <a:buNone/>
              <a:defRPr>
                <a:solidFill>
                  <a:schemeClr val="tx1">
                    <a:tint val="75000"/>
                  </a:schemeClr>
                </a:solidFill>
              </a:defRPr>
            </a:lvl8pPr>
            <a:lvl9pPr marL="36573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F6A4F6C-AD44-4250-AA2A-7E91F248AD6F}" type="datetimeFigureOut">
              <a:rPr lang="en-US"/>
              <a:pPr>
                <a:defRPr/>
              </a:pPr>
              <a:t>10/29/2024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56DF501-58CD-40AB-A9A8-6B2052B59EE6}" type="slidenum">
              <a:rPr lang="en-US" altLang="en-US"/>
              <a:pPr/>
              <a:t>‹#›</a:t>
            </a:fld>
            <a:endParaRPr lang="en-US" altLang="en-US"/>
          </a:p>
        </p:txBody>
      </p:sp>
    </p:spTree>
    <p:extLst>
      <p:ext uri="{BB962C8B-B14F-4D97-AF65-F5344CB8AC3E}">
        <p14:creationId xmlns:p14="http://schemas.microsoft.com/office/powerpoint/2010/main" val="708495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BC7FE1A-B499-4740-8F44-5D5792D772E0}" type="datetimeFigureOut">
              <a:rPr lang="en-US"/>
              <a:pPr>
                <a:defRPr/>
              </a:pPr>
              <a:t>10/29/2024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32C62C-9716-47B7-853F-7B8490B1FCDD}" type="slidenum">
              <a:rPr lang="en-US" altLang="en-US"/>
              <a:pPr/>
              <a:t>‹#›</a:t>
            </a:fld>
            <a:endParaRPr lang="en-US" altLang="en-US"/>
          </a:p>
        </p:txBody>
      </p:sp>
    </p:spTree>
    <p:extLst>
      <p:ext uri="{BB962C8B-B14F-4D97-AF65-F5344CB8AC3E}">
        <p14:creationId xmlns:p14="http://schemas.microsoft.com/office/powerpoint/2010/main" val="1594140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9A4F45-15E6-458A-A5E9-A2DFEDFF6C6B}" type="datetimeFigureOut">
              <a:rPr lang="en-US"/>
              <a:pPr>
                <a:defRPr/>
              </a:pPr>
              <a:t>10/29/2024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7E77FA2-A8A6-42CD-A4AF-7C04EDB7B220}" type="slidenum">
              <a:rPr lang="en-US" altLang="en-US"/>
              <a:pPr/>
              <a:t>‹#›</a:t>
            </a:fld>
            <a:endParaRPr lang="en-US" altLang="en-US"/>
          </a:p>
        </p:txBody>
      </p:sp>
    </p:spTree>
    <p:extLst>
      <p:ext uri="{BB962C8B-B14F-4D97-AF65-F5344CB8AC3E}">
        <p14:creationId xmlns:p14="http://schemas.microsoft.com/office/powerpoint/2010/main" val="4194714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2954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038600"/>
          </a:xfrm>
        </p:spPr>
        <p:txBody>
          <a:bodyPr/>
          <a:lstStyle/>
          <a:p>
            <a:pPr lvl="0"/>
            <a:endParaRPr lang="en-US" noProof="0"/>
          </a:p>
        </p:txBody>
      </p:sp>
      <p:sp>
        <p:nvSpPr>
          <p:cNvPr id="4" name="Date Placeholder 3"/>
          <p:cNvSpPr>
            <a:spLocks noGrp="1"/>
          </p:cNvSpPr>
          <p:nvPr>
            <p:ph type="dt" sz="half" idx="10"/>
          </p:nvPr>
        </p:nvSpPr>
        <p:spPr>
          <a:xfrm>
            <a:off x="914400" y="6172200"/>
            <a:ext cx="2540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165600" y="6172200"/>
            <a:ext cx="38608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172200"/>
            <a:ext cx="2540000" cy="457200"/>
          </a:xfrm>
        </p:spPr>
        <p:txBody>
          <a:bodyPr/>
          <a:lstStyle>
            <a:lvl1pPr>
              <a:defRPr/>
            </a:lvl1pPr>
          </a:lstStyle>
          <a:p>
            <a:fld id="{13C36D84-03B2-4A65-AF13-41A0F2423128}" type="slidenum">
              <a:rPr lang="en-US" altLang="en-US"/>
              <a:pPr/>
              <a:t>‹#›</a:t>
            </a:fld>
            <a:endParaRPr lang="en-US" altLang="en-US"/>
          </a:p>
        </p:txBody>
      </p:sp>
    </p:spTree>
    <p:extLst>
      <p:ext uri="{BB962C8B-B14F-4D97-AF65-F5344CB8AC3E}">
        <p14:creationId xmlns:p14="http://schemas.microsoft.com/office/powerpoint/2010/main" val="1748013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70"/>
        <p:cNvGrpSpPr/>
        <p:nvPr/>
      </p:nvGrpSpPr>
      <p:grpSpPr>
        <a:xfrm>
          <a:off x="0" y="0"/>
          <a:ext cx="0" cy="0"/>
          <a:chOff x="0" y="0"/>
          <a:chExt cx="0" cy="0"/>
        </a:xfrm>
      </p:grpSpPr>
      <p:sp>
        <p:nvSpPr>
          <p:cNvPr id="71" name="Google Shape;71;p16"/>
          <p:cNvSpPr txBox="1">
            <a:spLocks noGrp="1"/>
          </p:cNvSpPr>
          <p:nvPr>
            <p:ph type="body" idx="1"/>
          </p:nvPr>
        </p:nvSpPr>
        <p:spPr>
          <a:xfrm>
            <a:off x="2015132" y="2080617"/>
            <a:ext cx="8161600" cy="4286400"/>
          </a:xfrm>
          <a:prstGeom prst="rect">
            <a:avLst/>
          </a:prstGeom>
          <a:noFill/>
          <a:ln>
            <a:noFill/>
          </a:ln>
        </p:spPr>
        <p:txBody>
          <a:bodyPr spcFirstLastPara="1" wrap="square" lIns="26775" tIns="26775" rIns="26775" bIns="26775" anchor="t" anchorCtr="0">
            <a:normAutofit/>
          </a:bodyPr>
          <a:lstStyle>
            <a:lvl1pPr marL="609585" lvl="0" indent="-465655" algn="l" rtl="0">
              <a:lnSpc>
                <a:spcPct val="90000"/>
              </a:lnSpc>
              <a:spcBef>
                <a:spcPts val="2267"/>
              </a:spcBef>
              <a:spcAft>
                <a:spcPts val="0"/>
              </a:spcAft>
              <a:buClr>
                <a:srgbClr val="000000"/>
              </a:buClr>
              <a:buSzPts val="1900"/>
              <a:buFont typeface="Helvetica Neue"/>
              <a:buChar char="●"/>
              <a:defRPr sz="2133"/>
            </a:lvl1pPr>
            <a:lvl2pPr marL="1219170" lvl="1" indent="-465655" algn="l" rtl="0">
              <a:lnSpc>
                <a:spcPct val="90000"/>
              </a:lnSpc>
              <a:spcBef>
                <a:spcPts val="2267"/>
              </a:spcBef>
              <a:spcAft>
                <a:spcPts val="0"/>
              </a:spcAft>
              <a:buClr>
                <a:srgbClr val="000000"/>
              </a:buClr>
              <a:buSzPts val="1900"/>
              <a:buFont typeface="Helvetica Neue"/>
              <a:buChar char="○"/>
              <a:defRPr sz="2133"/>
            </a:lvl2pPr>
            <a:lvl3pPr marL="1828754" lvl="2" indent="-465655" algn="l" rtl="0">
              <a:lnSpc>
                <a:spcPct val="90000"/>
              </a:lnSpc>
              <a:spcBef>
                <a:spcPts val="2267"/>
              </a:spcBef>
              <a:spcAft>
                <a:spcPts val="0"/>
              </a:spcAft>
              <a:buClr>
                <a:srgbClr val="000000"/>
              </a:buClr>
              <a:buSzPts val="1900"/>
              <a:buFont typeface="Helvetica Neue"/>
              <a:buChar char="■"/>
              <a:defRPr sz="2133"/>
            </a:lvl3pPr>
            <a:lvl4pPr marL="2438339" lvl="3" indent="-465655" algn="l" rtl="0">
              <a:lnSpc>
                <a:spcPct val="90000"/>
              </a:lnSpc>
              <a:spcBef>
                <a:spcPts val="2267"/>
              </a:spcBef>
              <a:spcAft>
                <a:spcPts val="0"/>
              </a:spcAft>
              <a:buClr>
                <a:srgbClr val="000000"/>
              </a:buClr>
              <a:buSzPts val="1900"/>
              <a:buFont typeface="Helvetica Neue"/>
              <a:buChar char="●"/>
              <a:defRPr sz="2133"/>
            </a:lvl4pPr>
            <a:lvl5pPr marL="3047924" lvl="4" indent="-465655" algn="l" rtl="0">
              <a:lnSpc>
                <a:spcPct val="90000"/>
              </a:lnSpc>
              <a:spcBef>
                <a:spcPts val="2267"/>
              </a:spcBef>
              <a:spcAft>
                <a:spcPts val="0"/>
              </a:spcAft>
              <a:buClr>
                <a:srgbClr val="000000"/>
              </a:buClr>
              <a:buSzPts val="1900"/>
              <a:buFont typeface="Helvetica Neue"/>
              <a:buChar char="○"/>
              <a:defRPr sz="2133"/>
            </a:lvl5pPr>
            <a:lvl6pPr marL="3657509" lvl="5" indent="-372524" algn="l" rtl="0">
              <a:lnSpc>
                <a:spcPct val="90000"/>
              </a:lnSpc>
              <a:spcBef>
                <a:spcPts val="2267"/>
              </a:spcBef>
              <a:spcAft>
                <a:spcPts val="0"/>
              </a:spcAft>
              <a:buClr>
                <a:srgbClr val="000000"/>
              </a:buClr>
              <a:buSzPts val="800"/>
              <a:buChar char="■"/>
              <a:defRPr/>
            </a:lvl6pPr>
            <a:lvl7pPr marL="4267093" lvl="6" indent="-372524" algn="l" rtl="0">
              <a:lnSpc>
                <a:spcPct val="90000"/>
              </a:lnSpc>
              <a:spcBef>
                <a:spcPts val="2267"/>
              </a:spcBef>
              <a:spcAft>
                <a:spcPts val="0"/>
              </a:spcAft>
              <a:buClr>
                <a:srgbClr val="000000"/>
              </a:buClr>
              <a:buSzPts val="800"/>
              <a:buChar char="●"/>
              <a:defRPr/>
            </a:lvl7pPr>
            <a:lvl8pPr marL="4876678" lvl="7" indent="-372524" algn="l" rtl="0">
              <a:lnSpc>
                <a:spcPct val="90000"/>
              </a:lnSpc>
              <a:spcBef>
                <a:spcPts val="2267"/>
              </a:spcBef>
              <a:spcAft>
                <a:spcPts val="0"/>
              </a:spcAft>
              <a:buClr>
                <a:srgbClr val="000000"/>
              </a:buClr>
              <a:buSzPts val="800"/>
              <a:buChar char="○"/>
              <a:defRPr/>
            </a:lvl8pPr>
            <a:lvl9pPr marL="5486263" lvl="8" indent="-372524" algn="l" rtl="0">
              <a:lnSpc>
                <a:spcPct val="90000"/>
              </a:lnSpc>
              <a:spcBef>
                <a:spcPts val="2267"/>
              </a:spcBef>
              <a:spcAft>
                <a:spcPts val="0"/>
              </a:spcAft>
              <a:buClr>
                <a:srgbClr val="000000"/>
              </a:buClr>
              <a:buSzPts val="800"/>
              <a:buChar char="■"/>
              <a:defRPr/>
            </a:lvl9pPr>
          </a:lstStyle>
          <a:p>
            <a:endParaRPr/>
          </a:p>
        </p:txBody>
      </p:sp>
      <p:sp>
        <p:nvSpPr>
          <p:cNvPr id="72" name="Google Shape;72;p16"/>
          <p:cNvSpPr txBox="1">
            <a:spLocks noGrp="1"/>
          </p:cNvSpPr>
          <p:nvPr>
            <p:ph type="body" idx="2"/>
          </p:nvPr>
        </p:nvSpPr>
        <p:spPr>
          <a:xfrm>
            <a:off x="2015132" y="993500"/>
            <a:ext cx="8161600" cy="472400"/>
          </a:xfrm>
          <a:prstGeom prst="rect">
            <a:avLst/>
          </a:prstGeom>
          <a:noFill/>
          <a:ln>
            <a:noFill/>
          </a:ln>
        </p:spPr>
        <p:txBody>
          <a:bodyPr spcFirstLastPara="1" wrap="square" lIns="26775" tIns="26775" rIns="26775" bIns="26775" anchor="t" anchorCtr="0">
            <a:normAutofit/>
          </a:bodyPr>
          <a:lstStyle>
            <a:lvl1pPr marL="609585" lvl="0" indent="-304792" algn="l" rtl="0">
              <a:lnSpc>
                <a:spcPct val="100000"/>
              </a:lnSpc>
              <a:spcBef>
                <a:spcPts val="0"/>
              </a:spcBef>
              <a:spcAft>
                <a:spcPts val="0"/>
              </a:spcAft>
              <a:buClr>
                <a:srgbClr val="000000"/>
              </a:buClr>
              <a:buSzPts val="2000"/>
              <a:buFont typeface="Helvetica Neue"/>
              <a:buNone/>
              <a:defRPr sz="2667" b="1"/>
            </a:lvl1pPr>
            <a:lvl2pPr marL="1219170" lvl="1" indent="-372524" algn="l" rtl="0">
              <a:lnSpc>
                <a:spcPct val="90000"/>
              </a:lnSpc>
              <a:spcBef>
                <a:spcPts val="2267"/>
              </a:spcBef>
              <a:spcAft>
                <a:spcPts val="0"/>
              </a:spcAft>
              <a:buClr>
                <a:srgbClr val="000000"/>
              </a:buClr>
              <a:buSzPts val="800"/>
              <a:buChar char="○"/>
              <a:defRPr/>
            </a:lvl2pPr>
            <a:lvl3pPr marL="1828754" lvl="2" indent="-372524" algn="l" rtl="0">
              <a:lnSpc>
                <a:spcPct val="90000"/>
              </a:lnSpc>
              <a:spcBef>
                <a:spcPts val="2267"/>
              </a:spcBef>
              <a:spcAft>
                <a:spcPts val="0"/>
              </a:spcAft>
              <a:buClr>
                <a:srgbClr val="000000"/>
              </a:buClr>
              <a:buSzPts val="800"/>
              <a:buChar char="■"/>
              <a:defRPr/>
            </a:lvl3pPr>
            <a:lvl4pPr marL="2438339" lvl="3" indent="-372524" algn="l" rtl="0">
              <a:lnSpc>
                <a:spcPct val="90000"/>
              </a:lnSpc>
              <a:spcBef>
                <a:spcPts val="2267"/>
              </a:spcBef>
              <a:spcAft>
                <a:spcPts val="0"/>
              </a:spcAft>
              <a:buClr>
                <a:srgbClr val="000000"/>
              </a:buClr>
              <a:buSzPts val="800"/>
              <a:buChar char="●"/>
              <a:defRPr/>
            </a:lvl4pPr>
            <a:lvl5pPr marL="3047924" lvl="4" indent="-372524" algn="l" rtl="0">
              <a:lnSpc>
                <a:spcPct val="90000"/>
              </a:lnSpc>
              <a:spcBef>
                <a:spcPts val="2267"/>
              </a:spcBef>
              <a:spcAft>
                <a:spcPts val="0"/>
              </a:spcAft>
              <a:buClr>
                <a:srgbClr val="000000"/>
              </a:buClr>
              <a:buSzPts val="800"/>
              <a:buChar char="○"/>
              <a:defRPr/>
            </a:lvl5pPr>
            <a:lvl6pPr marL="3657509" lvl="5" indent="-372524" algn="l" rtl="0">
              <a:lnSpc>
                <a:spcPct val="90000"/>
              </a:lnSpc>
              <a:spcBef>
                <a:spcPts val="2267"/>
              </a:spcBef>
              <a:spcAft>
                <a:spcPts val="0"/>
              </a:spcAft>
              <a:buClr>
                <a:srgbClr val="000000"/>
              </a:buClr>
              <a:buSzPts val="800"/>
              <a:buChar char="■"/>
              <a:defRPr/>
            </a:lvl6pPr>
            <a:lvl7pPr marL="4267093" lvl="6" indent="-372524" algn="l" rtl="0">
              <a:lnSpc>
                <a:spcPct val="90000"/>
              </a:lnSpc>
              <a:spcBef>
                <a:spcPts val="2267"/>
              </a:spcBef>
              <a:spcAft>
                <a:spcPts val="0"/>
              </a:spcAft>
              <a:buClr>
                <a:srgbClr val="000000"/>
              </a:buClr>
              <a:buSzPts val="800"/>
              <a:buChar char="●"/>
              <a:defRPr/>
            </a:lvl7pPr>
            <a:lvl8pPr marL="4876678" lvl="7" indent="-372524" algn="l" rtl="0">
              <a:lnSpc>
                <a:spcPct val="90000"/>
              </a:lnSpc>
              <a:spcBef>
                <a:spcPts val="2267"/>
              </a:spcBef>
              <a:spcAft>
                <a:spcPts val="0"/>
              </a:spcAft>
              <a:buClr>
                <a:srgbClr val="000000"/>
              </a:buClr>
              <a:buSzPts val="800"/>
              <a:buChar char="○"/>
              <a:defRPr/>
            </a:lvl8pPr>
            <a:lvl9pPr marL="5486263" lvl="8" indent="-372524" algn="l" rtl="0">
              <a:lnSpc>
                <a:spcPct val="90000"/>
              </a:lnSpc>
              <a:spcBef>
                <a:spcPts val="2267"/>
              </a:spcBef>
              <a:spcAft>
                <a:spcPts val="0"/>
              </a:spcAft>
              <a:buClr>
                <a:srgbClr val="000000"/>
              </a:buClr>
              <a:buSzPts val="800"/>
              <a:buChar char="■"/>
              <a:defRPr/>
            </a:lvl9pPr>
          </a:lstStyle>
          <a:p>
            <a:endParaRPr/>
          </a:p>
        </p:txBody>
      </p:sp>
      <p:sp>
        <p:nvSpPr>
          <p:cNvPr id="73" name="Google Shape;73;p16"/>
          <p:cNvSpPr txBox="1">
            <a:spLocks noGrp="1"/>
          </p:cNvSpPr>
          <p:nvPr>
            <p:ph type="title"/>
          </p:nvPr>
        </p:nvSpPr>
        <p:spPr>
          <a:xfrm>
            <a:off x="2015132" y="309563"/>
            <a:ext cx="8161600" cy="714400"/>
          </a:xfrm>
          <a:prstGeom prst="rect">
            <a:avLst/>
          </a:prstGeom>
          <a:noFill/>
          <a:ln>
            <a:noFill/>
          </a:ln>
        </p:spPr>
        <p:txBody>
          <a:bodyPr spcFirstLastPara="1" wrap="square" lIns="26775" tIns="26775" rIns="26775" bIns="26775" anchor="t" anchorCtr="0">
            <a:normAutofit/>
          </a:bodyPr>
          <a:lstStyle>
            <a:lvl1pPr lvl="0" algn="l" rtl="0">
              <a:lnSpc>
                <a:spcPct val="80000"/>
              </a:lnSpc>
              <a:spcBef>
                <a:spcPts val="0"/>
              </a:spcBef>
              <a:spcAft>
                <a:spcPts val="0"/>
              </a:spcAft>
              <a:buClr>
                <a:srgbClr val="000000"/>
              </a:buClr>
              <a:buSzPts val="3200"/>
              <a:buFont typeface="Helvetica Neue"/>
              <a:buNone/>
              <a:defRPr sz="4267"/>
            </a:lvl1pPr>
            <a:lvl2pPr lvl="1" algn="l" rtl="0">
              <a:lnSpc>
                <a:spcPct val="80000"/>
              </a:lnSpc>
              <a:spcBef>
                <a:spcPts val="0"/>
              </a:spcBef>
              <a:spcAft>
                <a:spcPts val="0"/>
              </a:spcAft>
              <a:buClr>
                <a:srgbClr val="000000"/>
              </a:buClr>
              <a:buSzPts val="700"/>
              <a:buNone/>
              <a:defRPr/>
            </a:lvl2pPr>
            <a:lvl3pPr lvl="2" algn="l" rtl="0">
              <a:lnSpc>
                <a:spcPct val="80000"/>
              </a:lnSpc>
              <a:spcBef>
                <a:spcPts val="0"/>
              </a:spcBef>
              <a:spcAft>
                <a:spcPts val="0"/>
              </a:spcAft>
              <a:buClr>
                <a:srgbClr val="000000"/>
              </a:buClr>
              <a:buSzPts val="700"/>
              <a:buNone/>
              <a:defRPr/>
            </a:lvl3pPr>
            <a:lvl4pPr lvl="3" algn="l" rtl="0">
              <a:lnSpc>
                <a:spcPct val="80000"/>
              </a:lnSpc>
              <a:spcBef>
                <a:spcPts val="0"/>
              </a:spcBef>
              <a:spcAft>
                <a:spcPts val="0"/>
              </a:spcAft>
              <a:buClr>
                <a:srgbClr val="000000"/>
              </a:buClr>
              <a:buSzPts val="700"/>
              <a:buNone/>
              <a:defRPr/>
            </a:lvl4pPr>
            <a:lvl5pPr lvl="4" algn="l" rtl="0">
              <a:lnSpc>
                <a:spcPct val="80000"/>
              </a:lnSpc>
              <a:spcBef>
                <a:spcPts val="0"/>
              </a:spcBef>
              <a:spcAft>
                <a:spcPts val="0"/>
              </a:spcAft>
              <a:buClr>
                <a:srgbClr val="000000"/>
              </a:buClr>
              <a:buSzPts val="700"/>
              <a:buNone/>
              <a:defRPr/>
            </a:lvl5pPr>
            <a:lvl6pPr lvl="5" algn="l" rtl="0">
              <a:lnSpc>
                <a:spcPct val="80000"/>
              </a:lnSpc>
              <a:spcBef>
                <a:spcPts val="0"/>
              </a:spcBef>
              <a:spcAft>
                <a:spcPts val="0"/>
              </a:spcAft>
              <a:buClr>
                <a:srgbClr val="000000"/>
              </a:buClr>
              <a:buSzPts val="700"/>
              <a:buNone/>
              <a:defRPr/>
            </a:lvl6pPr>
            <a:lvl7pPr lvl="6" algn="l" rtl="0">
              <a:lnSpc>
                <a:spcPct val="80000"/>
              </a:lnSpc>
              <a:spcBef>
                <a:spcPts val="0"/>
              </a:spcBef>
              <a:spcAft>
                <a:spcPts val="0"/>
              </a:spcAft>
              <a:buClr>
                <a:srgbClr val="000000"/>
              </a:buClr>
              <a:buSzPts val="700"/>
              <a:buNone/>
              <a:defRPr/>
            </a:lvl7pPr>
            <a:lvl8pPr lvl="7" algn="l" rtl="0">
              <a:lnSpc>
                <a:spcPct val="80000"/>
              </a:lnSpc>
              <a:spcBef>
                <a:spcPts val="0"/>
              </a:spcBef>
              <a:spcAft>
                <a:spcPts val="0"/>
              </a:spcAft>
              <a:buClr>
                <a:srgbClr val="000000"/>
              </a:buClr>
              <a:buSzPts val="700"/>
              <a:buNone/>
              <a:defRPr/>
            </a:lvl8pPr>
            <a:lvl9pPr lvl="8" algn="l" rtl="0">
              <a:lnSpc>
                <a:spcPct val="80000"/>
              </a:lnSpc>
              <a:spcBef>
                <a:spcPts val="0"/>
              </a:spcBef>
              <a:spcAft>
                <a:spcPts val="0"/>
              </a:spcAft>
              <a:buClr>
                <a:srgbClr val="000000"/>
              </a:buClr>
              <a:buSzPts val="700"/>
              <a:buNone/>
              <a:defRPr/>
            </a:lvl9pPr>
          </a:lstStyle>
          <a:p>
            <a:endParaRPr/>
          </a:p>
        </p:txBody>
      </p:sp>
      <p:sp>
        <p:nvSpPr>
          <p:cNvPr id="74" name="Google Shape;74;p16"/>
          <p:cNvSpPr txBox="1">
            <a:spLocks noGrp="1"/>
          </p:cNvSpPr>
          <p:nvPr>
            <p:ph type="sldNum" idx="12"/>
          </p:nvPr>
        </p:nvSpPr>
        <p:spPr>
          <a:xfrm>
            <a:off x="5991175" y="6495111"/>
            <a:ext cx="204800" cy="197638"/>
          </a:xfrm>
          <a:prstGeom prst="rect">
            <a:avLst/>
          </a:prstGeom>
          <a:noFill/>
          <a:ln>
            <a:noFill/>
          </a:ln>
        </p:spPr>
        <p:txBody>
          <a:bodyPr spcFirstLastPara="1" wrap="square" lIns="26775" tIns="26775" rIns="26775" bIns="26775" anchor="b" anchorCtr="0">
            <a:spAutoFit/>
          </a:bodyPr>
          <a:lstStyle>
            <a:lvl1pPr marL="0" marR="0" lvl="0" indent="0" algn="ctr" rtl="0">
              <a:lnSpc>
                <a:spcPct val="100000"/>
              </a:lnSpc>
              <a:spcBef>
                <a:spcPts val="0"/>
              </a:spcBef>
              <a:spcAft>
                <a:spcPts val="0"/>
              </a:spcAft>
              <a:buClr>
                <a:srgbClr val="000000"/>
              </a:buClr>
              <a:buSzPts val="700"/>
              <a:buFont typeface="Helvetica Neue"/>
              <a:buNone/>
              <a:defRPr sz="933">
                <a:solidFill>
                  <a:srgbClr val="000000"/>
                </a:solidFill>
              </a:defRPr>
            </a:lvl1pPr>
            <a:lvl2pPr marL="0" marR="0" lvl="1" indent="0" algn="ctr" rtl="0">
              <a:lnSpc>
                <a:spcPct val="100000"/>
              </a:lnSpc>
              <a:spcBef>
                <a:spcPts val="0"/>
              </a:spcBef>
              <a:spcAft>
                <a:spcPts val="0"/>
              </a:spcAft>
              <a:buClr>
                <a:srgbClr val="000000"/>
              </a:buClr>
              <a:buSzPts val="700"/>
              <a:buFont typeface="Helvetica Neue"/>
              <a:buNone/>
              <a:defRPr sz="933">
                <a:solidFill>
                  <a:srgbClr val="000000"/>
                </a:solidFill>
              </a:defRPr>
            </a:lvl2pPr>
            <a:lvl3pPr marL="0" marR="0" lvl="2" indent="0" algn="ctr" rtl="0">
              <a:lnSpc>
                <a:spcPct val="100000"/>
              </a:lnSpc>
              <a:spcBef>
                <a:spcPts val="0"/>
              </a:spcBef>
              <a:spcAft>
                <a:spcPts val="0"/>
              </a:spcAft>
              <a:buClr>
                <a:srgbClr val="000000"/>
              </a:buClr>
              <a:buSzPts val="700"/>
              <a:buFont typeface="Helvetica Neue"/>
              <a:buNone/>
              <a:defRPr sz="933">
                <a:solidFill>
                  <a:srgbClr val="000000"/>
                </a:solidFill>
              </a:defRPr>
            </a:lvl3pPr>
            <a:lvl4pPr marL="0" marR="0" lvl="3" indent="0" algn="ctr" rtl="0">
              <a:lnSpc>
                <a:spcPct val="100000"/>
              </a:lnSpc>
              <a:spcBef>
                <a:spcPts val="0"/>
              </a:spcBef>
              <a:spcAft>
                <a:spcPts val="0"/>
              </a:spcAft>
              <a:buClr>
                <a:srgbClr val="000000"/>
              </a:buClr>
              <a:buSzPts val="700"/>
              <a:buFont typeface="Helvetica Neue"/>
              <a:buNone/>
              <a:defRPr sz="933">
                <a:solidFill>
                  <a:srgbClr val="000000"/>
                </a:solidFill>
              </a:defRPr>
            </a:lvl4pPr>
            <a:lvl5pPr marL="0" marR="0" lvl="4" indent="0" algn="ctr" rtl="0">
              <a:lnSpc>
                <a:spcPct val="100000"/>
              </a:lnSpc>
              <a:spcBef>
                <a:spcPts val="0"/>
              </a:spcBef>
              <a:spcAft>
                <a:spcPts val="0"/>
              </a:spcAft>
              <a:buClr>
                <a:srgbClr val="000000"/>
              </a:buClr>
              <a:buSzPts val="700"/>
              <a:buFont typeface="Helvetica Neue"/>
              <a:buNone/>
              <a:defRPr sz="933">
                <a:solidFill>
                  <a:srgbClr val="000000"/>
                </a:solidFill>
              </a:defRPr>
            </a:lvl5pPr>
            <a:lvl6pPr marL="0" marR="0" lvl="5" indent="0" algn="ctr" rtl="0">
              <a:lnSpc>
                <a:spcPct val="100000"/>
              </a:lnSpc>
              <a:spcBef>
                <a:spcPts val="0"/>
              </a:spcBef>
              <a:spcAft>
                <a:spcPts val="0"/>
              </a:spcAft>
              <a:buClr>
                <a:srgbClr val="000000"/>
              </a:buClr>
              <a:buSzPts val="700"/>
              <a:buFont typeface="Helvetica Neue"/>
              <a:buNone/>
              <a:defRPr sz="933">
                <a:solidFill>
                  <a:srgbClr val="000000"/>
                </a:solidFill>
              </a:defRPr>
            </a:lvl6pPr>
            <a:lvl7pPr marL="0" marR="0" lvl="6" indent="0" algn="ctr" rtl="0">
              <a:lnSpc>
                <a:spcPct val="100000"/>
              </a:lnSpc>
              <a:spcBef>
                <a:spcPts val="0"/>
              </a:spcBef>
              <a:spcAft>
                <a:spcPts val="0"/>
              </a:spcAft>
              <a:buClr>
                <a:srgbClr val="000000"/>
              </a:buClr>
              <a:buSzPts val="700"/>
              <a:buFont typeface="Helvetica Neue"/>
              <a:buNone/>
              <a:defRPr sz="933">
                <a:solidFill>
                  <a:srgbClr val="000000"/>
                </a:solidFill>
              </a:defRPr>
            </a:lvl7pPr>
            <a:lvl8pPr marL="0" marR="0" lvl="7" indent="0" algn="ctr" rtl="0">
              <a:lnSpc>
                <a:spcPct val="100000"/>
              </a:lnSpc>
              <a:spcBef>
                <a:spcPts val="0"/>
              </a:spcBef>
              <a:spcAft>
                <a:spcPts val="0"/>
              </a:spcAft>
              <a:buClr>
                <a:srgbClr val="000000"/>
              </a:buClr>
              <a:buSzPts val="700"/>
              <a:buFont typeface="Helvetica Neue"/>
              <a:buNone/>
              <a:defRPr sz="933">
                <a:solidFill>
                  <a:srgbClr val="000000"/>
                </a:solidFill>
              </a:defRPr>
            </a:lvl8pPr>
            <a:lvl9pPr marL="0" marR="0" lvl="8" indent="0" algn="ctr" rtl="0">
              <a:lnSpc>
                <a:spcPct val="100000"/>
              </a:lnSpc>
              <a:spcBef>
                <a:spcPts val="0"/>
              </a:spcBef>
              <a:spcAft>
                <a:spcPts val="0"/>
              </a:spcAft>
              <a:buClr>
                <a:srgbClr val="000000"/>
              </a:buClr>
              <a:buSzPts val="700"/>
              <a:buFont typeface="Helvetica Neue"/>
              <a:buNone/>
              <a:defRPr sz="933">
                <a:solidFill>
                  <a:srgbClr val="000000"/>
                </a:solidFill>
              </a:defRPr>
            </a:lvl9pPr>
          </a:lstStyle>
          <a:p>
            <a:fld id="{00000000-1234-1234-1234-123412341234}" type="slidenum">
              <a:rPr lang="en" smtClean="0"/>
              <a:pPr/>
              <a:t>‹#›</a:t>
            </a:fld>
            <a:endParaRPr lang="en" sz="1333">
              <a:solidFill>
                <a:schemeClr val="dk2"/>
              </a:solidFill>
            </a:endParaRPr>
          </a:p>
        </p:txBody>
      </p:sp>
    </p:spTree>
    <p:extLst>
      <p:ext uri="{BB962C8B-B14F-4D97-AF65-F5344CB8AC3E}">
        <p14:creationId xmlns:p14="http://schemas.microsoft.com/office/powerpoint/2010/main" val="2076295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C0830E8-549E-406B-B2BB-1A27D3688C31}" type="datetimeFigureOut">
              <a:rPr lang="en-US"/>
              <a:pPr>
                <a:defRPr/>
              </a:pPr>
              <a:t>10/29/2024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CC9B25-27FB-4FBF-A7E7-C17F0F35B699}" type="slidenum">
              <a:rPr lang="en-US" altLang="en-US"/>
              <a:pPr/>
              <a:t>‹#›</a:t>
            </a:fld>
            <a:endParaRPr lang="en-US" altLang="en-US"/>
          </a:p>
        </p:txBody>
      </p:sp>
    </p:spTree>
    <p:extLst>
      <p:ext uri="{BB962C8B-B14F-4D97-AF65-F5344CB8AC3E}">
        <p14:creationId xmlns:p14="http://schemas.microsoft.com/office/powerpoint/2010/main" val="308913070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67B3BF-528F-4D90-B48D-20F3A68FEDB4}" type="datetimeFigureOut">
              <a:rPr lang="en-US"/>
              <a:pPr>
                <a:defRPr/>
              </a:pPr>
              <a:t>10/29/2024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C973A95-A57A-4BBC-8901-5D02BD4710A4}" type="slidenum">
              <a:rPr lang="en-US" altLang="en-US"/>
              <a:pPr/>
              <a:t>‹#›</a:t>
            </a:fld>
            <a:endParaRPr lang="en-US" altLang="en-US"/>
          </a:p>
        </p:txBody>
      </p:sp>
    </p:spTree>
    <p:extLst>
      <p:ext uri="{BB962C8B-B14F-4D97-AF65-F5344CB8AC3E}">
        <p14:creationId xmlns:p14="http://schemas.microsoft.com/office/powerpoint/2010/main" val="228566901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EDE61B7-A135-4D9A-8A6C-104F447C1AE1}" type="datetimeFigureOut">
              <a:rPr lang="en-US"/>
              <a:pPr>
                <a:defRPr/>
              </a:pPr>
              <a:t>10/29/2024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D0A4065-0EEF-4EF5-AD49-7ABE4FF94A25}" type="slidenum">
              <a:rPr lang="en-US" altLang="en-US"/>
              <a:pPr/>
              <a:t>‹#›</a:t>
            </a:fld>
            <a:endParaRPr lang="en-US" altLang="en-US"/>
          </a:p>
        </p:txBody>
      </p:sp>
    </p:spTree>
    <p:extLst>
      <p:ext uri="{BB962C8B-B14F-4D97-AF65-F5344CB8AC3E}">
        <p14:creationId xmlns:p14="http://schemas.microsoft.com/office/powerpoint/2010/main" val="2620886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797F03C-7299-4AA9-B2F2-5B745DB34F0C}" type="datetimeFigureOut">
              <a:rPr lang="en-US"/>
              <a:pPr>
                <a:defRPr/>
              </a:pPr>
              <a:t>10/29/2024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51CE0B3-D76D-4273-A590-CC50E84C1D46}" type="slidenum">
              <a:rPr lang="en-US" altLang="en-US"/>
              <a:pPr/>
              <a:t>‹#›</a:t>
            </a:fld>
            <a:endParaRPr lang="en-US" altLang="en-US"/>
          </a:p>
        </p:txBody>
      </p:sp>
    </p:spTree>
    <p:extLst>
      <p:ext uri="{BB962C8B-B14F-4D97-AF65-F5344CB8AC3E}">
        <p14:creationId xmlns:p14="http://schemas.microsoft.com/office/powerpoint/2010/main" val="133552300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812191C-9A9D-4F15-8CC2-597D0FDBE67F}" type="datetimeFigureOut">
              <a:rPr lang="en-US"/>
              <a:pPr>
                <a:defRPr/>
              </a:pPr>
              <a:t>10/29/2024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D22DDB4-33AF-4E73-9245-1A1AC404F541}" type="slidenum">
              <a:rPr lang="en-US" altLang="en-US"/>
              <a:pPr/>
              <a:t>‹#›</a:t>
            </a:fld>
            <a:endParaRPr lang="en-US" altLang="en-US"/>
          </a:p>
        </p:txBody>
      </p:sp>
    </p:spTree>
    <p:extLst>
      <p:ext uri="{BB962C8B-B14F-4D97-AF65-F5344CB8AC3E}">
        <p14:creationId xmlns:p14="http://schemas.microsoft.com/office/powerpoint/2010/main" val="18634795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4DDC8E8-0339-4E83-BBD6-43C7E79FC7D0}" type="datetimeFigureOut">
              <a:rPr lang="en-US"/>
              <a:pPr>
                <a:defRPr/>
              </a:pPr>
              <a:t>10/29/2024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A2C3F31-44C2-4951-87FB-451777F8F618}" type="slidenum">
              <a:rPr lang="en-US" altLang="en-US"/>
              <a:pPr/>
              <a:t>‹#›</a:t>
            </a:fld>
            <a:endParaRPr lang="en-US" altLang="en-US"/>
          </a:p>
        </p:txBody>
      </p:sp>
    </p:spTree>
    <p:extLst>
      <p:ext uri="{BB962C8B-B14F-4D97-AF65-F5344CB8AC3E}">
        <p14:creationId xmlns:p14="http://schemas.microsoft.com/office/powerpoint/2010/main" val="27922998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49711E-93F8-48AF-A2EB-19141A05C07C}" type="datetimeFigureOut">
              <a:rPr lang="en-US"/>
              <a:pPr>
                <a:defRPr/>
              </a:pPr>
              <a:t>10/29/2024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39CD2DE-EF00-4B95-A86C-6E0AF3A53E7C}" type="slidenum">
              <a:rPr lang="en-US" altLang="en-US"/>
              <a:pPr/>
              <a:t>‹#›</a:t>
            </a:fld>
            <a:endParaRPr lang="en-US" altLang="en-US"/>
          </a:p>
        </p:txBody>
      </p:sp>
    </p:spTree>
    <p:extLst>
      <p:ext uri="{BB962C8B-B14F-4D97-AF65-F5344CB8AC3E}">
        <p14:creationId xmlns:p14="http://schemas.microsoft.com/office/powerpoint/2010/main" val="3734365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FBC461-D726-4F67-8748-BC3FA93982E3}" type="datetimeFigureOut">
              <a:rPr lang="en-US"/>
              <a:pPr>
                <a:defRPr/>
              </a:pPr>
              <a:t>10/29/2024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6902082-4BD7-414B-903A-A98F9E56B5EC}" type="slidenum">
              <a:rPr lang="en-US" altLang="en-US"/>
              <a:pPr/>
              <a:t>‹#›</a:t>
            </a:fld>
            <a:endParaRPr lang="en-US" altLang="en-US"/>
          </a:p>
        </p:txBody>
      </p:sp>
    </p:spTree>
    <p:extLst>
      <p:ext uri="{BB962C8B-B14F-4D97-AF65-F5344CB8AC3E}">
        <p14:creationId xmlns:p14="http://schemas.microsoft.com/office/powerpoint/2010/main" val="279558166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DC2ADA-4249-47AC-80F7-6AFF059A9F86}" type="datetimeFigureOut">
              <a:rPr lang="en-US"/>
              <a:pPr>
                <a:defRPr/>
              </a:pPr>
              <a:t>10/29/2024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7A61F91-97F0-4138-8EED-D45980679598}" type="slidenum">
              <a:rPr lang="en-US" altLang="en-US"/>
              <a:pPr/>
              <a:t>‹#›</a:t>
            </a:fld>
            <a:endParaRPr lang="en-US" altLang="en-US"/>
          </a:p>
        </p:txBody>
      </p:sp>
    </p:spTree>
    <p:extLst>
      <p:ext uri="{BB962C8B-B14F-4D97-AF65-F5344CB8AC3E}">
        <p14:creationId xmlns:p14="http://schemas.microsoft.com/office/powerpoint/2010/main" val="200955861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208D60-A38D-420B-97DF-2921C25A41F6}" type="datetimeFigureOut">
              <a:rPr lang="en-US"/>
              <a:pPr>
                <a:defRPr/>
              </a:pPr>
              <a:t>10/29/2024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ED82150-02A4-486A-BAF0-525C316E4C23}" type="slidenum">
              <a:rPr lang="en-US" altLang="en-US"/>
              <a:pPr/>
              <a:t>‹#›</a:t>
            </a:fld>
            <a:endParaRPr lang="en-US" altLang="en-US"/>
          </a:p>
        </p:txBody>
      </p:sp>
    </p:spTree>
    <p:extLst>
      <p:ext uri="{BB962C8B-B14F-4D97-AF65-F5344CB8AC3E}">
        <p14:creationId xmlns:p14="http://schemas.microsoft.com/office/powerpoint/2010/main" val="380981712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1A06F6-9B71-4971-B7AF-59A9283156AF}" type="datetimeFigureOut">
              <a:rPr lang="en-US"/>
              <a:pPr>
                <a:defRPr/>
              </a:pPr>
              <a:t>10/29/2024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DDCD52A-E5CD-47F9-9F91-38437AA18EDA}" type="slidenum">
              <a:rPr lang="en-US" altLang="en-US"/>
              <a:pPr/>
              <a:t>‹#›</a:t>
            </a:fld>
            <a:endParaRPr lang="en-US" altLang="en-US"/>
          </a:p>
        </p:txBody>
      </p:sp>
    </p:spTree>
    <p:extLst>
      <p:ext uri="{BB962C8B-B14F-4D97-AF65-F5344CB8AC3E}">
        <p14:creationId xmlns:p14="http://schemas.microsoft.com/office/powerpoint/2010/main" val="407608692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04CA0B-626D-4076-BC8E-0840BD30DAEF}" type="datetimeFigureOut">
              <a:rPr lang="en-US"/>
              <a:pPr>
                <a:defRPr/>
              </a:pPr>
              <a:t>10/29/2024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C6E82BC-FCC2-49B5-A60E-012FF970626F}" type="slidenum">
              <a:rPr lang="en-US" altLang="en-US"/>
              <a:pPr/>
              <a:t>‹#›</a:t>
            </a:fld>
            <a:endParaRPr lang="en-US" altLang="en-US"/>
          </a:p>
        </p:txBody>
      </p:sp>
    </p:spTree>
    <p:extLst>
      <p:ext uri="{BB962C8B-B14F-4D97-AF65-F5344CB8AC3E}">
        <p14:creationId xmlns:p14="http://schemas.microsoft.com/office/powerpoint/2010/main" val="225812095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4"/>
        <p:cNvGrpSpPr/>
        <p:nvPr/>
      </p:nvGrpSpPr>
      <p:grpSpPr>
        <a:xfrm>
          <a:off x="0" y="0"/>
          <a:ext cx="0" cy="0"/>
          <a:chOff x="0" y="0"/>
          <a:chExt cx="0" cy="0"/>
        </a:xfrm>
      </p:grpSpPr>
      <p:sp>
        <p:nvSpPr>
          <p:cNvPr id="95" name="Google Shape;95;p21"/>
          <p:cNvSpPr/>
          <p:nvPr/>
        </p:nvSpPr>
        <p:spPr>
          <a:xfrm>
            <a:off x="0" y="6727600"/>
            <a:ext cx="12192000" cy="130400"/>
          </a:xfrm>
          <a:prstGeom prst="rect">
            <a:avLst/>
          </a:prstGeom>
          <a:solidFill>
            <a:srgbClr val="00767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21"/>
          <p:cNvSpPr txBox="1">
            <a:spLocks noGrp="1"/>
          </p:cNvSpPr>
          <p:nvPr>
            <p:ph type="title"/>
          </p:nvPr>
        </p:nvSpPr>
        <p:spPr>
          <a:xfrm>
            <a:off x="415600" y="593367"/>
            <a:ext cx="101732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7" name="Google Shape;97;p2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98" name="Google Shape;98;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4068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F46C7A-8185-47D2-9799-9E3D21B8F71A}" type="datetimeFigureOut">
              <a:rPr lang="en-US">
                <a:solidFill>
                  <a:prstClr val="black">
                    <a:tint val="75000"/>
                  </a:prstClr>
                </a:solidFill>
              </a:rPr>
              <a:pPr>
                <a:def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2448802-FA88-4017-BFC7-ADD3E6F4A183}" type="slidenum">
              <a:rPr lang="en-US" altLang="en-US"/>
              <a:pPr/>
              <a:t>‹#›</a:t>
            </a:fld>
            <a:endParaRPr lang="en-US" altLang="en-US"/>
          </a:p>
        </p:txBody>
      </p:sp>
    </p:spTree>
    <p:extLst>
      <p:ext uri="{BB962C8B-B14F-4D97-AF65-F5344CB8AC3E}">
        <p14:creationId xmlns:p14="http://schemas.microsoft.com/office/powerpoint/2010/main" val="3387529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261FE20-7041-43B8-BA4C-7ECBA26E62BA}" type="datetimeFigureOut">
              <a:rPr lang="en-US">
                <a:solidFill>
                  <a:prstClr val="black">
                    <a:tint val="75000"/>
                  </a:prstClr>
                </a:solidFill>
              </a:rPr>
              <a:pPr>
                <a:def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3CC442-F07D-4E56-9221-1714391A32DB}" type="slidenum">
              <a:rPr lang="en-US" altLang="en-US"/>
              <a:pPr/>
              <a:t>‹#›</a:t>
            </a:fld>
            <a:endParaRPr lang="en-US" altLang="en-US"/>
          </a:p>
        </p:txBody>
      </p:sp>
    </p:spTree>
    <p:extLst>
      <p:ext uri="{BB962C8B-B14F-4D97-AF65-F5344CB8AC3E}">
        <p14:creationId xmlns:p14="http://schemas.microsoft.com/office/powerpoint/2010/main" val="388093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BCB4ECB-66BB-41A9-A4E7-75F5F172272F}" type="datetimeFigureOut">
              <a:rPr lang="en-US">
                <a:solidFill>
                  <a:prstClr val="black">
                    <a:tint val="75000"/>
                  </a:prstClr>
                </a:solidFill>
              </a:rPr>
              <a:pPr>
                <a:def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C175D8D-1CFC-41A2-8516-17666BCA9515}" type="slidenum">
              <a:rPr lang="en-US" altLang="en-US"/>
              <a:pPr/>
              <a:t>‹#›</a:t>
            </a:fld>
            <a:endParaRPr lang="en-US" altLang="en-US"/>
          </a:p>
        </p:txBody>
      </p:sp>
    </p:spTree>
    <p:extLst>
      <p:ext uri="{BB962C8B-B14F-4D97-AF65-F5344CB8AC3E}">
        <p14:creationId xmlns:p14="http://schemas.microsoft.com/office/powerpoint/2010/main" val="1790745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AE98F1A-E6D7-4C78-AE1E-1EAA8DEDFA92}" type="datetimeFigureOut">
              <a:rPr lang="en-US">
                <a:solidFill>
                  <a:prstClr val="black">
                    <a:tint val="75000"/>
                  </a:prstClr>
                </a:solidFill>
              </a:rPr>
              <a:pPr>
                <a:defRPr/>
              </a:pPr>
              <a:t>10/29/2024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7A1FA6B-4139-4FF7-B8E0-2B067141B121}" type="slidenum">
              <a:rPr lang="en-US" altLang="en-US"/>
              <a:pPr/>
              <a:t>‹#›</a:t>
            </a:fld>
            <a:endParaRPr lang="en-US" altLang="en-US"/>
          </a:p>
        </p:txBody>
      </p:sp>
    </p:spTree>
    <p:extLst>
      <p:ext uri="{BB962C8B-B14F-4D97-AF65-F5344CB8AC3E}">
        <p14:creationId xmlns:p14="http://schemas.microsoft.com/office/powerpoint/2010/main" val="2631889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70" indent="0">
              <a:buNone/>
              <a:defRPr sz="1800">
                <a:solidFill>
                  <a:schemeClr val="tx1">
                    <a:tint val="75000"/>
                  </a:schemeClr>
                </a:solidFill>
              </a:defRPr>
            </a:lvl2pPr>
            <a:lvl3pPr marL="914342" indent="0">
              <a:buNone/>
              <a:defRPr sz="1600">
                <a:solidFill>
                  <a:schemeClr val="tx1">
                    <a:tint val="75000"/>
                  </a:schemeClr>
                </a:solidFill>
              </a:defRPr>
            </a:lvl3pPr>
            <a:lvl4pPr marL="1371512" indent="0">
              <a:buNone/>
              <a:defRPr sz="1400">
                <a:solidFill>
                  <a:schemeClr val="tx1">
                    <a:tint val="75000"/>
                  </a:schemeClr>
                </a:solidFill>
              </a:defRPr>
            </a:lvl4pPr>
            <a:lvl5pPr marL="1828683" indent="0">
              <a:buNone/>
              <a:defRPr sz="1400">
                <a:solidFill>
                  <a:schemeClr val="tx1">
                    <a:tint val="75000"/>
                  </a:schemeClr>
                </a:solidFill>
              </a:defRPr>
            </a:lvl5pPr>
            <a:lvl6pPr marL="2285854" indent="0">
              <a:buNone/>
              <a:defRPr sz="1400">
                <a:solidFill>
                  <a:schemeClr val="tx1">
                    <a:tint val="75000"/>
                  </a:schemeClr>
                </a:solidFill>
              </a:defRPr>
            </a:lvl6pPr>
            <a:lvl7pPr marL="2743024" indent="0">
              <a:buNone/>
              <a:defRPr sz="1400">
                <a:solidFill>
                  <a:schemeClr val="tx1">
                    <a:tint val="75000"/>
                  </a:schemeClr>
                </a:solidFill>
              </a:defRPr>
            </a:lvl7pPr>
            <a:lvl8pPr marL="3200196" indent="0">
              <a:buNone/>
              <a:defRPr sz="1400">
                <a:solidFill>
                  <a:schemeClr val="tx1">
                    <a:tint val="75000"/>
                  </a:schemeClr>
                </a:solidFill>
              </a:defRPr>
            </a:lvl8pPr>
            <a:lvl9pPr marL="36573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81A4025-9E79-4F82-B625-4A5C512DB113}" type="datetimeFigureOut">
              <a:rPr lang="en-US"/>
              <a:pPr>
                <a:defRPr/>
              </a:pPr>
              <a:t>10/29/2024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F00828-96A8-4A00-B403-9AC93C1ED714}" type="slidenum">
              <a:rPr lang="en-US" altLang="en-US"/>
              <a:pPr/>
              <a:t>‹#›</a:t>
            </a:fld>
            <a:endParaRPr lang="en-US" altLang="en-US"/>
          </a:p>
        </p:txBody>
      </p:sp>
    </p:spTree>
    <p:extLst>
      <p:ext uri="{BB962C8B-B14F-4D97-AF65-F5344CB8AC3E}">
        <p14:creationId xmlns:p14="http://schemas.microsoft.com/office/powerpoint/2010/main" val="3854855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C7A935-7003-48A6-A5FD-2019B73754E9}" type="datetimeFigureOut">
              <a:rPr lang="en-US">
                <a:solidFill>
                  <a:prstClr val="black">
                    <a:tint val="75000"/>
                  </a:prstClr>
                </a:solidFill>
              </a:rPr>
              <a:pPr>
                <a:defRPr/>
              </a:pPr>
              <a:t>10/29/2024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878A8D4-C6C6-46F6-8C77-8BC18A927E2E}" type="slidenum">
              <a:rPr lang="en-US" altLang="en-US"/>
              <a:pPr/>
              <a:t>‹#›</a:t>
            </a:fld>
            <a:endParaRPr lang="en-US" altLang="en-US"/>
          </a:p>
        </p:txBody>
      </p:sp>
    </p:spTree>
    <p:extLst>
      <p:ext uri="{BB962C8B-B14F-4D97-AF65-F5344CB8AC3E}">
        <p14:creationId xmlns:p14="http://schemas.microsoft.com/office/powerpoint/2010/main" val="164748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DC49505-468F-4E60-8629-BAC5F0511A51}" type="datetimeFigureOut">
              <a:rPr lang="en-US">
                <a:solidFill>
                  <a:prstClr val="black">
                    <a:tint val="75000"/>
                  </a:prstClr>
                </a:solidFill>
              </a:rPr>
              <a:pPr>
                <a:defRPr/>
              </a:pPr>
              <a:t>10/29/2024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D84BAE6-07EC-45D1-9296-DDE16E879924}" type="slidenum">
              <a:rPr lang="en-US" altLang="en-US"/>
              <a:pPr/>
              <a:t>‹#›</a:t>
            </a:fld>
            <a:endParaRPr lang="en-US" altLang="en-US"/>
          </a:p>
        </p:txBody>
      </p:sp>
    </p:spTree>
    <p:extLst>
      <p:ext uri="{BB962C8B-B14F-4D97-AF65-F5344CB8AC3E}">
        <p14:creationId xmlns:p14="http://schemas.microsoft.com/office/powerpoint/2010/main" val="936850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40908C-41D2-4745-B6E8-AF7455026174}" type="datetimeFigureOut">
              <a:rPr lang="en-US">
                <a:solidFill>
                  <a:prstClr val="black">
                    <a:tint val="75000"/>
                  </a:prstClr>
                </a:solidFill>
              </a:rPr>
              <a:pPr>
                <a:defRPr/>
              </a:pPr>
              <a:t>10/29/2024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AF9D00F-5D5A-4D0D-AC75-32EE5D903D89}" type="slidenum">
              <a:rPr lang="en-US" altLang="en-US"/>
              <a:pPr/>
              <a:t>‹#›</a:t>
            </a:fld>
            <a:endParaRPr lang="en-US" altLang="en-US"/>
          </a:p>
        </p:txBody>
      </p:sp>
    </p:spTree>
    <p:extLst>
      <p:ext uri="{BB962C8B-B14F-4D97-AF65-F5344CB8AC3E}">
        <p14:creationId xmlns:p14="http://schemas.microsoft.com/office/powerpoint/2010/main" val="2226161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96C9EC-AC7E-422A-B92F-FDD7AB0CEB39}" type="datetimeFigureOut">
              <a:rPr lang="en-US">
                <a:solidFill>
                  <a:prstClr val="black">
                    <a:tint val="75000"/>
                  </a:prstClr>
                </a:solidFill>
              </a:rPr>
              <a:pPr>
                <a:defRPr/>
              </a:pPr>
              <a:t>10/29/2024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ECD424-2988-4F2D-9CE6-6A8A2B45D1E9}" type="slidenum">
              <a:rPr lang="en-US" altLang="en-US"/>
              <a:pPr/>
              <a:t>‹#›</a:t>
            </a:fld>
            <a:endParaRPr lang="en-US" altLang="en-US"/>
          </a:p>
        </p:txBody>
      </p:sp>
    </p:spTree>
    <p:extLst>
      <p:ext uri="{BB962C8B-B14F-4D97-AF65-F5344CB8AC3E}">
        <p14:creationId xmlns:p14="http://schemas.microsoft.com/office/powerpoint/2010/main" val="18480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C86B113-1410-4B46-BFF2-4FD6D3AF0C77}" type="datetimeFigureOut">
              <a:rPr lang="en-US">
                <a:solidFill>
                  <a:prstClr val="black">
                    <a:tint val="75000"/>
                  </a:prstClr>
                </a:solidFill>
              </a:rPr>
              <a:pPr>
                <a:defRPr/>
              </a:pPr>
              <a:t>10/29/2024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C53E7A9-5480-4816-AB96-54FA288D3EF3}" type="slidenum">
              <a:rPr lang="en-US" altLang="en-US"/>
              <a:pPr/>
              <a:t>‹#›</a:t>
            </a:fld>
            <a:endParaRPr lang="en-US" altLang="en-US"/>
          </a:p>
        </p:txBody>
      </p:sp>
    </p:spTree>
    <p:extLst>
      <p:ext uri="{BB962C8B-B14F-4D97-AF65-F5344CB8AC3E}">
        <p14:creationId xmlns:p14="http://schemas.microsoft.com/office/powerpoint/2010/main" val="4385098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4CABC8-C0FB-458A-8291-C814DB52A7A6}" type="datetimeFigureOut">
              <a:rPr lang="en-US">
                <a:solidFill>
                  <a:prstClr val="black">
                    <a:tint val="75000"/>
                  </a:prstClr>
                </a:solidFill>
              </a:rPr>
              <a:pPr>
                <a:def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D91C6B0-2CFB-4163-8885-BBDE7411884E}" type="slidenum">
              <a:rPr lang="en-US" altLang="en-US"/>
              <a:pPr/>
              <a:t>‹#›</a:t>
            </a:fld>
            <a:endParaRPr lang="en-US" altLang="en-US"/>
          </a:p>
        </p:txBody>
      </p:sp>
    </p:spTree>
    <p:extLst>
      <p:ext uri="{BB962C8B-B14F-4D97-AF65-F5344CB8AC3E}">
        <p14:creationId xmlns:p14="http://schemas.microsoft.com/office/powerpoint/2010/main" val="3119869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C33319-8236-47EB-9B7D-8E16B6000569}" type="datetimeFigureOut">
              <a:rPr lang="en-US">
                <a:solidFill>
                  <a:prstClr val="black">
                    <a:tint val="75000"/>
                  </a:prstClr>
                </a:solidFill>
              </a:rPr>
              <a:pPr>
                <a:def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5DFFC9-13EE-4459-A122-86575CA32A2E}" type="slidenum">
              <a:rPr lang="en-US" altLang="en-US"/>
              <a:pPr/>
              <a:t>‹#›</a:t>
            </a:fld>
            <a:endParaRPr lang="en-US" altLang="en-US"/>
          </a:p>
        </p:txBody>
      </p:sp>
    </p:spTree>
    <p:extLst>
      <p:ext uri="{BB962C8B-B14F-4D97-AF65-F5344CB8AC3E}">
        <p14:creationId xmlns:p14="http://schemas.microsoft.com/office/powerpoint/2010/main" val="2120637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5"/>
            <a:ext cx="10363200" cy="2387599"/>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206" indent="0" algn="ctr">
              <a:buNone/>
              <a:defRPr sz="2000"/>
            </a:lvl2pPr>
            <a:lvl3pPr marL="914410" indent="0" algn="ctr">
              <a:buNone/>
              <a:defRPr sz="1799"/>
            </a:lvl3pPr>
            <a:lvl4pPr marL="1371617" indent="0" algn="ctr">
              <a:buNone/>
              <a:defRPr sz="1600"/>
            </a:lvl4pPr>
            <a:lvl5pPr marL="1828823" indent="0" algn="ctr">
              <a:buNone/>
              <a:defRPr sz="1600"/>
            </a:lvl5pPr>
            <a:lvl6pPr marL="2286027" indent="0" algn="ctr">
              <a:buNone/>
              <a:defRPr sz="1600"/>
            </a:lvl6pPr>
            <a:lvl7pPr marL="2743233" indent="0" algn="ctr">
              <a:buNone/>
              <a:defRPr sz="1600"/>
            </a:lvl7pPr>
            <a:lvl8pPr marL="3200438" indent="0" algn="ctr">
              <a:buNone/>
              <a:defRPr sz="1600"/>
            </a:lvl8pPr>
            <a:lvl9pPr marL="365764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410"/>
            <a:fld id="{6F37057C-41E5-43E9-963A-4CDC8122F5C5}" type="datetimeFigureOut">
              <a:rPr lang="en-US" smtClean="0">
                <a:solidFill>
                  <a:prstClr val="black">
                    <a:tint val="75000"/>
                  </a:prstClr>
                </a:solidFill>
              </a:rPr>
              <a:pPr defTabSz="914410"/>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1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10"/>
            <a:fld id="{DA22E1CB-69E1-482F-8117-FE30A479F59C}" type="slidenum">
              <a:rPr lang="en-US" smtClean="0">
                <a:solidFill>
                  <a:prstClr val="black">
                    <a:tint val="75000"/>
                  </a:prstClr>
                </a:solidFill>
              </a:rPr>
              <a:pPr defTabSz="914410"/>
              <a:t>‹#›</a:t>
            </a:fld>
            <a:endParaRPr lang="en-US">
              <a:solidFill>
                <a:prstClr val="black">
                  <a:tint val="75000"/>
                </a:prstClr>
              </a:solidFill>
            </a:endParaRPr>
          </a:p>
        </p:txBody>
      </p:sp>
    </p:spTree>
    <p:extLst>
      <p:ext uri="{BB962C8B-B14F-4D97-AF65-F5344CB8AC3E}">
        <p14:creationId xmlns:p14="http://schemas.microsoft.com/office/powerpoint/2010/main" val="2064493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10"/>
            <a:fld id="{6F37057C-41E5-43E9-963A-4CDC8122F5C5}" type="datetimeFigureOut">
              <a:rPr lang="en-US" smtClean="0">
                <a:solidFill>
                  <a:prstClr val="black">
                    <a:tint val="75000"/>
                  </a:prstClr>
                </a:solidFill>
              </a:rPr>
              <a:pPr defTabSz="914410"/>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1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10"/>
            <a:fld id="{DA22E1CB-69E1-482F-8117-FE30A479F59C}" type="slidenum">
              <a:rPr lang="en-US" smtClean="0">
                <a:solidFill>
                  <a:prstClr val="black">
                    <a:tint val="75000"/>
                  </a:prstClr>
                </a:solidFill>
              </a:rPr>
              <a:pPr defTabSz="914410"/>
              <a:t>‹#›</a:t>
            </a:fld>
            <a:endParaRPr lang="en-US">
              <a:solidFill>
                <a:prstClr val="black">
                  <a:tint val="75000"/>
                </a:prstClr>
              </a:solidFill>
            </a:endParaRPr>
          </a:p>
        </p:txBody>
      </p:sp>
      <p:sp>
        <p:nvSpPr>
          <p:cNvPr id="7" name="Title 1"/>
          <p:cNvSpPr txBox="1">
            <a:spLocks/>
          </p:cNvSpPr>
          <p:nvPr userDrawn="1"/>
        </p:nvSpPr>
        <p:spPr>
          <a:xfrm>
            <a:off x="9200540" y="6356351"/>
            <a:ext cx="3063522" cy="417838"/>
          </a:xfrm>
          <a:prstGeom prst="rect">
            <a:avLst/>
          </a:prstGeom>
        </p:spPr>
        <p:txBody>
          <a:bodyPr vert="horz" lIns="91435" tIns="45718" rIns="91435" bIns="4571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1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Segoe UI Semilight" panose="020B0402040204020203" pitchFamily="34" charset="0"/>
                <a:ea typeface="+mj-ea"/>
                <a:cs typeface="Segoe UI Semilight" panose="020B0402040204020203" pitchFamily="34" charset="0"/>
              </a:rPr>
              <a:t>http://mscoco.org</a:t>
            </a:r>
          </a:p>
        </p:txBody>
      </p:sp>
    </p:spTree>
    <p:extLst>
      <p:ext uri="{BB962C8B-B14F-4D97-AF65-F5344CB8AC3E}">
        <p14:creationId xmlns:p14="http://schemas.microsoft.com/office/powerpoint/2010/main" val="24771637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8"/>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1">
                <a:solidFill>
                  <a:schemeClr val="tx1"/>
                </a:solidFill>
              </a:defRPr>
            </a:lvl1pPr>
            <a:lvl2pPr marL="457206" indent="0">
              <a:buNone/>
              <a:defRPr sz="2000">
                <a:solidFill>
                  <a:schemeClr val="tx1">
                    <a:tint val="75000"/>
                  </a:schemeClr>
                </a:solidFill>
              </a:defRPr>
            </a:lvl2pPr>
            <a:lvl3pPr marL="914410" indent="0">
              <a:buNone/>
              <a:defRPr sz="1799">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7" indent="0">
              <a:buNone/>
              <a:defRPr sz="1600">
                <a:solidFill>
                  <a:schemeClr val="tx1">
                    <a:tint val="75000"/>
                  </a:schemeClr>
                </a:solidFill>
              </a:defRPr>
            </a:lvl6pPr>
            <a:lvl7pPr marL="2743233" indent="0">
              <a:buNone/>
              <a:defRPr sz="1600">
                <a:solidFill>
                  <a:schemeClr val="tx1">
                    <a:tint val="75000"/>
                  </a:schemeClr>
                </a:solidFill>
              </a:defRPr>
            </a:lvl7pPr>
            <a:lvl8pPr marL="3200438" indent="0">
              <a:buNone/>
              <a:defRPr sz="1600">
                <a:solidFill>
                  <a:schemeClr val="tx1">
                    <a:tint val="75000"/>
                  </a:schemeClr>
                </a:solidFill>
              </a:defRPr>
            </a:lvl8pPr>
            <a:lvl9pPr marL="365764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10"/>
            <a:fld id="{6F37057C-41E5-43E9-963A-4CDC8122F5C5}" type="datetimeFigureOut">
              <a:rPr lang="en-US" smtClean="0">
                <a:solidFill>
                  <a:prstClr val="black">
                    <a:tint val="75000"/>
                  </a:prstClr>
                </a:solidFill>
              </a:rPr>
              <a:pPr defTabSz="914410"/>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1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10"/>
            <a:fld id="{DA22E1CB-69E1-482F-8117-FE30A479F59C}" type="slidenum">
              <a:rPr lang="en-US" smtClean="0">
                <a:solidFill>
                  <a:prstClr val="black">
                    <a:tint val="75000"/>
                  </a:prstClr>
                </a:solidFill>
              </a:rPr>
              <a:pPr defTabSz="914410"/>
              <a:t>‹#›</a:t>
            </a:fld>
            <a:endParaRPr lang="en-US">
              <a:solidFill>
                <a:prstClr val="black">
                  <a:tint val="75000"/>
                </a:prstClr>
              </a:solidFill>
            </a:endParaRPr>
          </a:p>
        </p:txBody>
      </p:sp>
    </p:spTree>
    <p:extLst>
      <p:ext uri="{BB962C8B-B14F-4D97-AF65-F5344CB8AC3E}">
        <p14:creationId xmlns:p14="http://schemas.microsoft.com/office/powerpoint/2010/main" val="639060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007360-4E7E-4741-B0F9-A248C9BC0F18}" type="datetimeFigureOut">
              <a:rPr lang="en-US"/>
              <a:pPr>
                <a:defRPr/>
              </a:pPr>
              <a:t>10/29/2024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F0353B0-8EA9-4AB2-AB4E-55F84A7CAC58}" type="slidenum">
              <a:rPr lang="en-US" altLang="en-US"/>
              <a:pPr/>
              <a:t>‹#›</a:t>
            </a:fld>
            <a:endParaRPr lang="en-US" altLang="en-US"/>
          </a:p>
        </p:txBody>
      </p:sp>
    </p:spTree>
    <p:extLst>
      <p:ext uri="{BB962C8B-B14F-4D97-AF65-F5344CB8AC3E}">
        <p14:creationId xmlns:p14="http://schemas.microsoft.com/office/powerpoint/2010/main" val="3824744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410"/>
            <a:fld id="{6F37057C-41E5-43E9-963A-4CDC8122F5C5}" type="datetimeFigureOut">
              <a:rPr lang="en-US" smtClean="0">
                <a:solidFill>
                  <a:prstClr val="black">
                    <a:tint val="75000"/>
                  </a:prstClr>
                </a:solidFill>
              </a:rPr>
              <a:pPr defTabSz="914410"/>
              <a:t>10/29/2024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1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10"/>
            <a:fld id="{DA22E1CB-69E1-482F-8117-FE30A479F59C}" type="slidenum">
              <a:rPr lang="en-US" smtClean="0">
                <a:solidFill>
                  <a:prstClr val="black">
                    <a:tint val="75000"/>
                  </a:prstClr>
                </a:solidFill>
              </a:rPr>
              <a:pPr defTabSz="914410"/>
              <a:t>‹#›</a:t>
            </a:fld>
            <a:endParaRPr lang="en-US">
              <a:solidFill>
                <a:prstClr val="black">
                  <a:tint val="75000"/>
                </a:prstClr>
              </a:solidFill>
            </a:endParaRPr>
          </a:p>
        </p:txBody>
      </p:sp>
    </p:spTree>
    <p:extLst>
      <p:ext uri="{BB962C8B-B14F-4D97-AF65-F5344CB8AC3E}">
        <p14:creationId xmlns:p14="http://schemas.microsoft.com/office/powerpoint/2010/main" val="741460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1" b="1"/>
            </a:lvl1pPr>
            <a:lvl2pPr marL="457206" indent="0">
              <a:buNone/>
              <a:defRPr sz="2000" b="1"/>
            </a:lvl2pPr>
            <a:lvl3pPr marL="914410" indent="0">
              <a:buNone/>
              <a:defRPr sz="1799" b="1"/>
            </a:lvl3pPr>
            <a:lvl4pPr marL="1371617" indent="0">
              <a:buNone/>
              <a:defRPr sz="1600" b="1"/>
            </a:lvl4pPr>
            <a:lvl5pPr marL="1828823" indent="0">
              <a:buNone/>
              <a:defRPr sz="1600" b="1"/>
            </a:lvl5pPr>
            <a:lvl6pPr marL="2286027" indent="0">
              <a:buNone/>
              <a:defRPr sz="1600" b="1"/>
            </a:lvl6pPr>
            <a:lvl7pPr marL="2743233" indent="0">
              <a:buNone/>
              <a:defRPr sz="1600" b="1"/>
            </a:lvl7pPr>
            <a:lvl8pPr marL="3200438" indent="0">
              <a:buNone/>
              <a:defRPr sz="1600" b="1"/>
            </a:lvl8pPr>
            <a:lvl9pPr marL="365764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4"/>
            <a:ext cx="5183188" cy="823912"/>
          </a:xfrm>
        </p:spPr>
        <p:txBody>
          <a:bodyPr anchor="b"/>
          <a:lstStyle>
            <a:lvl1pPr marL="0" indent="0">
              <a:buNone/>
              <a:defRPr sz="2401" b="1"/>
            </a:lvl1pPr>
            <a:lvl2pPr marL="457206" indent="0">
              <a:buNone/>
              <a:defRPr sz="2000" b="1"/>
            </a:lvl2pPr>
            <a:lvl3pPr marL="914410" indent="0">
              <a:buNone/>
              <a:defRPr sz="1799" b="1"/>
            </a:lvl3pPr>
            <a:lvl4pPr marL="1371617" indent="0">
              <a:buNone/>
              <a:defRPr sz="1600" b="1"/>
            </a:lvl4pPr>
            <a:lvl5pPr marL="1828823" indent="0">
              <a:buNone/>
              <a:defRPr sz="1600" b="1"/>
            </a:lvl5pPr>
            <a:lvl6pPr marL="2286027" indent="0">
              <a:buNone/>
              <a:defRPr sz="1600" b="1"/>
            </a:lvl6pPr>
            <a:lvl7pPr marL="2743233" indent="0">
              <a:buNone/>
              <a:defRPr sz="1600" b="1"/>
            </a:lvl7pPr>
            <a:lvl8pPr marL="3200438" indent="0">
              <a:buNone/>
              <a:defRPr sz="1600" b="1"/>
            </a:lvl8pPr>
            <a:lvl9pPr marL="36576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410"/>
            <a:fld id="{6F37057C-41E5-43E9-963A-4CDC8122F5C5}" type="datetimeFigureOut">
              <a:rPr lang="en-US" smtClean="0">
                <a:solidFill>
                  <a:prstClr val="black">
                    <a:tint val="75000"/>
                  </a:prstClr>
                </a:solidFill>
              </a:rPr>
              <a:pPr defTabSz="914410"/>
              <a:t>10/29/2024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1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410"/>
            <a:fld id="{DA22E1CB-69E1-482F-8117-FE30A479F59C}" type="slidenum">
              <a:rPr lang="en-US" smtClean="0">
                <a:solidFill>
                  <a:prstClr val="black">
                    <a:tint val="75000"/>
                  </a:prstClr>
                </a:solidFill>
              </a:rPr>
              <a:pPr defTabSz="914410"/>
              <a:t>‹#›</a:t>
            </a:fld>
            <a:endParaRPr lang="en-US">
              <a:solidFill>
                <a:prstClr val="black">
                  <a:tint val="75000"/>
                </a:prstClr>
              </a:solidFill>
            </a:endParaRPr>
          </a:p>
        </p:txBody>
      </p:sp>
    </p:spTree>
    <p:extLst>
      <p:ext uri="{BB962C8B-B14F-4D97-AF65-F5344CB8AC3E}">
        <p14:creationId xmlns:p14="http://schemas.microsoft.com/office/powerpoint/2010/main" val="3592126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410"/>
            <a:fld id="{6F37057C-41E5-43E9-963A-4CDC8122F5C5}" type="datetimeFigureOut">
              <a:rPr lang="en-US" smtClean="0">
                <a:solidFill>
                  <a:prstClr val="black">
                    <a:tint val="75000"/>
                  </a:prstClr>
                </a:solidFill>
              </a:rPr>
              <a:pPr defTabSz="914410"/>
              <a:t>10/29/2024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1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410"/>
            <a:fld id="{DA22E1CB-69E1-482F-8117-FE30A479F59C}" type="slidenum">
              <a:rPr lang="en-US" smtClean="0">
                <a:solidFill>
                  <a:prstClr val="black">
                    <a:tint val="75000"/>
                  </a:prstClr>
                </a:solidFill>
              </a:rPr>
              <a:pPr defTabSz="914410"/>
              <a:t>‹#›</a:t>
            </a:fld>
            <a:endParaRPr lang="en-US">
              <a:solidFill>
                <a:prstClr val="black">
                  <a:tint val="75000"/>
                </a:prstClr>
              </a:solidFill>
            </a:endParaRPr>
          </a:p>
        </p:txBody>
      </p:sp>
    </p:spTree>
    <p:extLst>
      <p:ext uri="{BB962C8B-B14F-4D97-AF65-F5344CB8AC3E}">
        <p14:creationId xmlns:p14="http://schemas.microsoft.com/office/powerpoint/2010/main" val="2843298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10"/>
            <a:fld id="{6F37057C-41E5-43E9-963A-4CDC8122F5C5}" type="datetimeFigureOut">
              <a:rPr lang="en-US" smtClean="0">
                <a:solidFill>
                  <a:prstClr val="black">
                    <a:tint val="75000"/>
                  </a:prstClr>
                </a:solidFill>
              </a:rPr>
              <a:pPr defTabSz="914410"/>
              <a:t>10/29/2024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1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10"/>
            <a:fld id="{DA22E1CB-69E1-482F-8117-FE30A479F59C}" type="slidenum">
              <a:rPr lang="en-US" smtClean="0">
                <a:solidFill>
                  <a:prstClr val="black">
                    <a:tint val="75000"/>
                  </a:prstClr>
                </a:solidFill>
              </a:rPr>
              <a:pPr defTabSz="914410"/>
              <a:t>‹#›</a:t>
            </a:fld>
            <a:endParaRPr lang="en-US">
              <a:solidFill>
                <a:prstClr val="black">
                  <a:tint val="75000"/>
                </a:prstClr>
              </a:solidFill>
            </a:endParaRPr>
          </a:p>
        </p:txBody>
      </p:sp>
    </p:spTree>
    <p:extLst>
      <p:ext uri="{BB962C8B-B14F-4D97-AF65-F5344CB8AC3E}">
        <p14:creationId xmlns:p14="http://schemas.microsoft.com/office/powerpoint/2010/main" val="25525432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199"/>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28"/>
            <a:ext cx="6172200"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2"/>
            <a:ext cx="3932237" cy="3811587"/>
          </a:xfrm>
        </p:spPr>
        <p:txBody>
          <a:bodyPr/>
          <a:lstStyle>
            <a:lvl1pPr marL="0" indent="0">
              <a:buNone/>
              <a:defRPr sz="1600"/>
            </a:lvl1pPr>
            <a:lvl2pPr marL="457206" indent="0">
              <a:buNone/>
              <a:defRPr sz="1400"/>
            </a:lvl2pPr>
            <a:lvl3pPr marL="914410" indent="0">
              <a:buNone/>
              <a:defRPr sz="1200"/>
            </a:lvl3pPr>
            <a:lvl4pPr marL="1371617" indent="0">
              <a:buNone/>
              <a:defRPr sz="1000"/>
            </a:lvl4pPr>
            <a:lvl5pPr marL="1828823" indent="0">
              <a:buNone/>
              <a:defRPr sz="1000"/>
            </a:lvl5pPr>
            <a:lvl6pPr marL="2286027" indent="0">
              <a:buNone/>
              <a:defRPr sz="1000"/>
            </a:lvl6pPr>
            <a:lvl7pPr marL="2743233" indent="0">
              <a:buNone/>
              <a:defRPr sz="1000"/>
            </a:lvl7pPr>
            <a:lvl8pPr marL="3200438" indent="0">
              <a:buNone/>
              <a:defRPr sz="1000"/>
            </a:lvl8pPr>
            <a:lvl9pPr marL="365764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10"/>
            <a:fld id="{6F37057C-41E5-43E9-963A-4CDC8122F5C5}" type="datetimeFigureOut">
              <a:rPr lang="en-US" smtClean="0">
                <a:solidFill>
                  <a:prstClr val="black">
                    <a:tint val="75000"/>
                  </a:prstClr>
                </a:solidFill>
              </a:rPr>
              <a:pPr defTabSz="914410"/>
              <a:t>10/29/2024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1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10"/>
            <a:fld id="{DA22E1CB-69E1-482F-8117-FE30A479F59C}" type="slidenum">
              <a:rPr lang="en-US" smtClean="0">
                <a:solidFill>
                  <a:prstClr val="black">
                    <a:tint val="75000"/>
                  </a:prstClr>
                </a:solidFill>
              </a:rPr>
              <a:pPr defTabSz="914410"/>
              <a:t>‹#›</a:t>
            </a:fld>
            <a:endParaRPr lang="en-US">
              <a:solidFill>
                <a:prstClr val="black">
                  <a:tint val="75000"/>
                </a:prstClr>
              </a:solidFill>
            </a:endParaRPr>
          </a:p>
        </p:txBody>
      </p:sp>
    </p:spTree>
    <p:extLst>
      <p:ext uri="{BB962C8B-B14F-4D97-AF65-F5344CB8AC3E}">
        <p14:creationId xmlns:p14="http://schemas.microsoft.com/office/powerpoint/2010/main" val="32592325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199"/>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8"/>
            <a:ext cx="6172200" cy="4873625"/>
          </a:xfrm>
        </p:spPr>
        <p:txBody>
          <a:bodyPr anchor="t"/>
          <a:lstStyle>
            <a:lvl1pPr marL="0" indent="0">
              <a:buNone/>
              <a:defRPr sz="3200"/>
            </a:lvl1pPr>
            <a:lvl2pPr marL="457206" indent="0">
              <a:buNone/>
              <a:defRPr sz="2800"/>
            </a:lvl2pPr>
            <a:lvl3pPr marL="914410" indent="0">
              <a:buNone/>
              <a:defRPr sz="2401"/>
            </a:lvl3pPr>
            <a:lvl4pPr marL="1371617" indent="0">
              <a:buNone/>
              <a:defRPr sz="2000"/>
            </a:lvl4pPr>
            <a:lvl5pPr marL="1828823" indent="0">
              <a:buNone/>
              <a:defRPr sz="2000"/>
            </a:lvl5pPr>
            <a:lvl6pPr marL="2286027" indent="0">
              <a:buNone/>
              <a:defRPr sz="2000"/>
            </a:lvl6pPr>
            <a:lvl7pPr marL="2743233" indent="0">
              <a:buNone/>
              <a:defRPr sz="2000"/>
            </a:lvl7pPr>
            <a:lvl8pPr marL="3200438" indent="0">
              <a:buNone/>
              <a:defRPr sz="2000"/>
            </a:lvl8pPr>
            <a:lvl9pPr marL="365764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2"/>
            <a:ext cx="3932237" cy="3811587"/>
          </a:xfrm>
        </p:spPr>
        <p:txBody>
          <a:bodyPr/>
          <a:lstStyle>
            <a:lvl1pPr marL="0" indent="0">
              <a:buNone/>
              <a:defRPr sz="1600"/>
            </a:lvl1pPr>
            <a:lvl2pPr marL="457206" indent="0">
              <a:buNone/>
              <a:defRPr sz="1400"/>
            </a:lvl2pPr>
            <a:lvl3pPr marL="914410" indent="0">
              <a:buNone/>
              <a:defRPr sz="1200"/>
            </a:lvl3pPr>
            <a:lvl4pPr marL="1371617" indent="0">
              <a:buNone/>
              <a:defRPr sz="1000"/>
            </a:lvl4pPr>
            <a:lvl5pPr marL="1828823" indent="0">
              <a:buNone/>
              <a:defRPr sz="1000"/>
            </a:lvl5pPr>
            <a:lvl6pPr marL="2286027" indent="0">
              <a:buNone/>
              <a:defRPr sz="1000"/>
            </a:lvl6pPr>
            <a:lvl7pPr marL="2743233" indent="0">
              <a:buNone/>
              <a:defRPr sz="1000"/>
            </a:lvl7pPr>
            <a:lvl8pPr marL="3200438" indent="0">
              <a:buNone/>
              <a:defRPr sz="1000"/>
            </a:lvl8pPr>
            <a:lvl9pPr marL="365764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10"/>
            <a:fld id="{6F37057C-41E5-43E9-963A-4CDC8122F5C5}" type="datetimeFigureOut">
              <a:rPr lang="en-US" smtClean="0">
                <a:solidFill>
                  <a:prstClr val="black">
                    <a:tint val="75000"/>
                  </a:prstClr>
                </a:solidFill>
              </a:rPr>
              <a:pPr defTabSz="914410"/>
              <a:t>10/29/2024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1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410"/>
            <a:fld id="{DA22E1CB-69E1-482F-8117-FE30A479F59C}" type="slidenum">
              <a:rPr lang="en-US" smtClean="0">
                <a:solidFill>
                  <a:prstClr val="black">
                    <a:tint val="75000"/>
                  </a:prstClr>
                </a:solidFill>
              </a:rPr>
              <a:pPr defTabSz="914410"/>
              <a:t>‹#›</a:t>
            </a:fld>
            <a:endParaRPr lang="en-US">
              <a:solidFill>
                <a:prstClr val="black">
                  <a:tint val="75000"/>
                </a:prstClr>
              </a:solidFill>
            </a:endParaRPr>
          </a:p>
        </p:txBody>
      </p:sp>
    </p:spTree>
    <p:extLst>
      <p:ext uri="{BB962C8B-B14F-4D97-AF65-F5344CB8AC3E}">
        <p14:creationId xmlns:p14="http://schemas.microsoft.com/office/powerpoint/2010/main" val="3750182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10"/>
            <a:fld id="{6F37057C-41E5-43E9-963A-4CDC8122F5C5}" type="datetimeFigureOut">
              <a:rPr lang="en-US" smtClean="0">
                <a:solidFill>
                  <a:prstClr val="black">
                    <a:tint val="75000"/>
                  </a:prstClr>
                </a:solidFill>
              </a:rPr>
              <a:pPr defTabSz="914410"/>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1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10"/>
            <a:fld id="{DA22E1CB-69E1-482F-8117-FE30A479F59C}" type="slidenum">
              <a:rPr lang="en-US" smtClean="0">
                <a:solidFill>
                  <a:prstClr val="black">
                    <a:tint val="75000"/>
                  </a:prstClr>
                </a:solidFill>
              </a:rPr>
              <a:pPr defTabSz="914410"/>
              <a:t>‹#›</a:t>
            </a:fld>
            <a:endParaRPr lang="en-US">
              <a:solidFill>
                <a:prstClr val="black">
                  <a:tint val="75000"/>
                </a:prstClr>
              </a:solidFill>
            </a:endParaRPr>
          </a:p>
        </p:txBody>
      </p:sp>
    </p:spTree>
    <p:extLst>
      <p:ext uri="{BB962C8B-B14F-4D97-AF65-F5344CB8AC3E}">
        <p14:creationId xmlns:p14="http://schemas.microsoft.com/office/powerpoint/2010/main" val="872883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410"/>
            <a:fld id="{6F37057C-41E5-43E9-963A-4CDC8122F5C5}" type="datetimeFigureOut">
              <a:rPr lang="en-US" smtClean="0">
                <a:solidFill>
                  <a:prstClr val="black">
                    <a:tint val="75000"/>
                  </a:prstClr>
                </a:solidFill>
              </a:rPr>
              <a:pPr defTabSz="914410"/>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1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410"/>
            <a:fld id="{DA22E1CB-69E1-482F-8117-FE30A479F59C}" type="slidenum">
              <a:rPr lang="en-US" smtClean="0">
                <a:solidFill>
                  <a:prstClr val="black">
                    <a:tint val="75000"/>
                  </a:prstClr>
                </a:solidFill>
              </a:rPr>
              <a:pPr defTabSz="914410"/>
              <a:t>‹#›</a:t>
            </a:fld>
            <a:endParaRPr lang="en-US">
              <a:solidFill>
                <a:prstClr val="black">
                  <a:tint val="75000"/>
                </a:prstClr>
              </a:solidFill>
            </a:endParaRPr>
          </a:p>
        </p:txBody>
      </p:sp>
    </p:spTree>
    <p:extLst>
      <p:ext uri="{BB962C8B-B14F-4D97-AF65-F5344CB8AC3E}">
        <p14:creationId xmlns:p14="http://schemas.microsoft.com/office/powerpoint/2010/main" val="579738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917856" y="2572226"/>
            <a:ext cx="6356286" cy="92098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1" y="3840481"/>
            <a:ext cx="8534400" cy="828886"/>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7F7F"/>
                </a:solidFill>
                <a:latin typeface="Calibri"/>
                <a:cs typeface="Calibri"/>
              </a:defRPr>
            </a:lvl1pPr>
          </a:lstStyle>
          <a:p>
            <a:pPr marL="12699" defTabSz="914329">
              <a:spcBef>
                <a:spcPts val="30"/>
              </a:spcBef>
            </a:pPr>
            <a:r>
              <a:rPr lang="en-US" spc="-20" smtClean="0"/>
              <a:t>Kaiming </a:t>
            </a:r>
            <a:r>
              <a:rPr lang="en-US" spc="5" smtClean="0"/>
              <a:t>He, </a:t>
            </a:r>
            <a:r>
              <a:rPr lang="en-US" spc="-10" smtClean="0"/>
              <a:t>Xiangyu </a:t>
            </a:r>
            <a:r>
              <a:rPr lang="en-US" smtClean="0"/>
              <a:t>Zhang, </a:t>
            </a:r>
            <a:r>
              <a:rPr lang="en-US" spc="-30" smtClean="0"/>
              <a:t>Shaoqing </a:t>
            </a:r>
            <a:r>
              <a:rPr lang="en-US" spc="-5" smtClean="0"/>
              <a:t>Ren, </a:t>
            </a:r>
            <a:r>
              <a:rPr lang="en-US" smtClean="0"/>
              <a:t>&amp; </a:t>
            </a:r>
            <a:r>
              <a:rPr lang="en-US" spc="-15" smtClean="0"/>
              <a:t>Jian </a:t>
            </a:r>
            <a:r>
              <a:rPr lang="en-US" spc="-35" smtClean="0"/>
              <a:t>Sun. </a:t>
            </a:r>
            <a:r>
              <a:rPr lang="en-US" spc="5" smtClean="0"/>
              <a:t>“Deep </a:t>
            </a:r>
            <a:r>
              <a:rPr lang="en-US" spc="-15" smtClean="0"/>
              <a:t>Residual </a:t>
            </a:r>
            <a:r>
              <a:rPr lang="en-US" spc="-10" smtClean="0"/>
              <a:t>Learning </a:t>
            </a:r>
            <a:r>
              <a:rPr lang="en-US" spc="-25" smtClean="0"/>
              <a:t>for </a:t>
            </a:r>
            <a:r>
              <a:rPr lang="en-US" spc="15" smtClean="0"/>
              <a:t>Image </a:t>
            </a:r>
            <a:r>
              <a:rPr lang="en-US" spc="-15" smtClean="0"/>
              <a:t>Recognition”. </a:t>
            </a:r>
            <a:r>
              <a:rPr lang="en-US" spc="-20" smtClean="0"/>
              <a:t>CVPR</a:t>
            </a:r>
            <a:r>
              <a:rPr lang="en-US" spc="-115" smtClean="0"/>
              <a:t> </a:t>
            </a:r>
            <a:r>
              <a:rPr lang="en-US" spc="-10" smtClean="0"/>
              <a:t>2016.</a:t>
            </a:r>
            <a:endParaRPr lang="en-US"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914329"/>
            <a:fld id="{1D8BD707-D9CF-40AE-B4C6-C98DA3205C09}" type="datetimeFigureOut">
              <a:rPr lang="en-US" sz="1799" smtClean="0">
                <a:solidFill>
                  <a:prstClr val="black">
                    <a:tint val="75000"/>
                  </a:prstClr>
                </a:solidFill>
              </a:rPr>
              <a:pPr defTabSz="914329"/>
              <a:t>10/29/2024</a:t>
            </a:fld>
            <a:endParaRPr lang="en-US" sz="1799">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914329"/>
            <a:fld id="{B6F15528-21DE-4FAA-801E-634DDDAF4B2B}" type="slidenum">
              <a:rPr lang="en-US" sz="1799" smtClean="0">
                <a:solidFill>
                  <a:prstClr val="black">
                    <a:tint val="75000"/>
                  </a:prstClr>
                </a:solidFill>
              </a:rPr>
              <a:pPr defTabSz="914329"/>
              <a:t>‹#›</a:t>
            </a:fld>
            <a:endParaRPr lang="en-US" sz="1799">
              <a:solidFill>
                <a:prstClr val="black">
                  <a:tint val="75000"/>
                </a:prstClr>
              </a:solidFill>
            </a:endParaRPr>
          </a:p>
        </p:txBody>
      </p:sp>
    </p:spTree>
    <p:extLst>
      <p:ext uri="{BB962C8B-B14F-4D97-AF65-F5344CB8AC3E}">
        <p14:creationId xmlns:p14="http://schemas.microsoft.com/office/powerpoint/2010/main" val="24986600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88205" y="2453640"/>
            <a:ext cx="10415588" cy="923291"/>
          </a:xfrm>
        </p:spPr>
        <p:txBody>
          <a:bodyPr lIns="0" tIns="0" rIns="0" bIns="0"/>
          <a:lstStyle>
            <a:lvl1pPr>
              <a:defRPr sz="5999"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2864930" y="1188587"/>
            <a:ext cx="6462141" cy="830996"/>
          </a:xfrm>
        </p:spPr>
        <p:txBody>
          <a:bodyPr lIns="0" tIns="0" rIns="0" bIns="0"/>
          <a:lstStyle>
            <a:lvl1pPr>
              <a:defRPr sz="54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7F7F"/>
                </a:solidFill>
                <a:latin typeface="Calibri"/>
                <a:cs typeface="Calibri"/>
              </a:defRPr>
            </a:lvl1pPr>
          </a:lstStyle>
          <a:p>
            <a:pPr marL="12699" defTabSz="914329">
              <a:spcBef>
                <a:spcPts val="30"/>
              </a:spcBef>
            </a:pPr>
            <a:r>
              <a:rPr lang="en-US" spc="-20" smtClean="0"/>
              <a:t>Kaiming </a:t>
            </a:r>
            <a:r>
              <a:rPr lang="en-US" spc="5" smtClean="0"/>
              <a:t>He, </a:t>
            </a:r>
            <a:r>
              <a:rPr lang="en-US" spc="-10" smtClean="0"/>
              <a:t>Xiangyu </a:t>
            </a:r>
            <a:r>
              <a:rPr lang="en-US" smtClean="0"/>
              <a:t>Zhang, </a:t>
            </a:r>
            <a:r>
              <a:rPr lang="en-US" spc="-30" smtClean="0"/>
              <a:t>Shaoqing </a:t>
            </a:r>
            <a:r>
              <a:rPr lang="en-US" spc="-5" smtClean="0"/>
              <a:t>Ren, </a:t>
            </a:r>
            <a:r>
              <a:rPr lang="en-US" smtClean="0"/>
              <a:t>&amp; </a:t>
            </a:r>
            <a:r>
              <a:rPr lang="en-US" spc="-15" smtClean="0"/>
              <a:t>Jian </a:t>
            </a:r>
            <a:r>
              <a:rPr lang="en-US" spc="-35" smtClean="0"/>
              <a:t>Sun. </a:t>
            </a:r>
            <a:r>
              <a:rPr lang="en-US" spc="5" smtClean="0"/>
              <a:t>“Deep </a:t>
            </a:r>
            <a:r>
              <a:rPr lang="en-US" spc="-15" smtClean="0"/>
              <a:t>Residual </a:t>
            </a:r>
            <a:r>
              <a:rPr lang="en-US" spc="-10" smtClean="0"/>
              <a:t>Learning </a:t>
            </a:r>
            <a:r>
              <a:rPr lang="en-US" spc="-25" smtClean="0"/>
              <a:t>for </a:t>
            </a:r>
            <a:r>
              <a:rPr lang="en-US" spc="15" smtClean="0"/>
              <a:t>Image </a:t>
            </a:r>
            <a:r>
              <a:rPr lang="en-US" spc="-15" smtClean="0"/>
              <a:t>Recognition”. </a:t>
            </a:r>
            <a:r>
              <a:rPr lang="en-US" spc="-20" smtClean="0"/>
              <a:t>CVPR</a:t>
            </a:r>
            <a:r>
              <a:rPr lang="en-US" spc="-115" smtClean="0"/>
              <a:t> </a:t>
            </a:r>
            <a:r>
              <a:rPr lang="en-US" spc="-10" smtClean="0"/>
              <a:t>2016.</a:t>
            </a:r>
            <a:endParaRPr lang="en-US" spc="-10"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914329"/>
            <a:fld id="{1D8BD707-D9CF-40AE-B4C6-C98DA3205C09}" type="datetimeFigureOut">
              <a:rPr lang="en-US" sz="1799" smtClean="0">
                <a:solidFill>
                  <a:prstClr val="black">
                    <a:tint val="75000"/>
                  </a:prstClr>
                </a:solidFill>
              </a:rPr>
              <a:pPr defTabSz="914329"/>
              <a:t>10/29/2024</a:t>
            </a:fld>
            <a:endParaRPr lang="en-US" sz="1799">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914329"/>
            <a:fld id="{B6F15528-21DE-4FAA-801E-634DDDAF4B2B}" type="slidenum">
              <a:rPr lang="en-US" sz="1799" smtClean="0">
                <a:solidFill>
                  <a:prstClr val="black">
                    <a:tint val="75000"/>
                  </a:prstClr>
                </a:solidFill>
              </a:rPr>
              <a:pPr defTabSz="914329"/>
              <a:t>‹#›</a:t>
            </a:fld>
            <a:endParaRPr lang="en-US" sz="1799">
              <a:solidFill>
                <a:prstClr val="black">
                  <a:tint val="75000"/>
                </a:prstClr>
              </a:solidFill>
            </a:endParaRPr>
          </a:p>
        </p:txBody>
      </p:sp>
    </p:spTree>
    <p:extLst>
      <p:ext uri="{BB962C8B-B14F-4D97-AF65-F5344CB8AC3E}">
        <p14:creationId xmlns:p14="http://schemas.microsoft.com/office/powerpoint/2010/main" val="2838998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6" indent="0">
              <a:buNone/>
              <a:defRPr sz="1600" b="1"/>
            </a:lvl8pPr>
            <a:lvl9pPr marL="365736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6" indent="0">
              <a:buNone/>
              <a:defRPr sz="1600" b="1"/>
            </a:lvl8pPr>
            <a:lvl9pPr marL="36573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42D082A-4346-420C-B11F-E3C49CE2DBAB}" type="datetimeFigureOut">
              <a:rPr lang="en-US"/>
              <a:pPr>
                <a:defRPr/>
              </a:pPr>
              <a:t>10/29/2024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BDEEA85-F54E-4F80-97BE-4EBD81F7F0AD}" type="slidenum">
              <a:rPr lang="en-US" altLang="en-US"/>
              <a:pPr/>
              <a:t>‹#›</a:t>
            </a:fld>
            <a:endParaRPr lang="en-US" altLang="en-US"/>
          </a:p>
        </p:txBody>
      </p:sp>
    </p:spTree>
    <p:extLst>
      <p:ext uri="{BB962C8B-B14F-4D97-AF65-F5344CB8AC3E}">
        <p14:creationId xmlns:p14="http://schemas.microsoft.com/office/powerpoint/2010/main" val="1092662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88205" y="2453640"/>
            <a:ext cx="10415588" cy="923291"/>
          </a:xfrm>
        </p:spPr>
        <p:txBody>
          <a:bodyPr lIns="0" tIns="0" rIns="0" bIns="0"/>
          <a:lstStyle>
            <a:lvl1pPr>
              <a:defRPr sz="5999"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1"/>
            <a:ext cx="5303520" cy="82888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293357" y="1500575"/>
            <a:ext cx="3002915" cy="307841"/>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defRPr sz="1400" b="0" i="0">
                <a:solidFill>
                  <a:srgbClr val="7F7F7F"/>
                </a:solidFill>
                <a:latin typeface="Calibri"/>
                <a:cs typeface="Calibri"/>
              </a:defRPr>
            </a:lvl1pPr>
          </a:lstStyle>
          <a:p>
            <a:pPr marL="12699" defTabSz="914329">
              <a:spcBef>
                <a:spcPts val="30"/>
              </a:spcBef>
            </a:pPr>
            <a:r>
              <a:rPr lang="en-US" spc="-20" smtClean="0"/>
              <a:t>Kaiming </a:t>
            </a:r>
            <a:r>
              <a:rPr lang="en-US" spc="5" smtClean="0"/>
              <a:t>He, </a:t>
            </a:r>
            <a:r>
              <a:rPr lang="en-US" spc="-10" smtClean="0"/>
              <a:t>Xiangyu </a:t>
            </a:r>
            <a:r>
              <a:rPr lang="en-US" smtClean="0"/>
              <a:t>Zhang, </a:t>
            </a:r>
            <a:r>
              <a:rPr lang="en-US" spc="-30" smtClean="0"/>
              <a:t>Shaoqing </a:t>
            </a:r>
            <a:r>
              <a:rPr lang="en-US" spc="-5" smtClean="0"/>
              <a:t>Ren, </a:t>
            </a:r>
            <a:r>
              <a:rPr lang="en-US" smtClean="0"/>
              <a:t>&amp; </a:t>
            </a:r>
            <a:r>
              <a:rPr lang="en-US" spc="-15" smtClean="0"/>
              <a:t>Jian </a:t>
            </a:r>
            <a:r>
              <a:rPr lang="en-US" spc="-35" smtClean="0"/>
              <a:t>Sun. </a:t>
            </a:r>
            <a:r>
              <a:rPr lang="en-US" spc="5" smtClean="0"/>
              <a:t>“Deep </a:t>
            </a:r>
            <a:r>
              <a:rPr lang="en-US" spc="-15" smtClean="0"/>
              <a:t>Residual </a:t>
            </a:r>
            <a:r>
              <a:rPr lang="en-US" spc="-10" smtClean="0"/>
              <a:t>Learning </a:t>
            </a:r>
            <a:r>
              <a:rPr lang="en-US" spc="-25" smtClean="0"/>
              <a:t>for </a:t>
            </a:r>
            <a:r>
              <a:rPr lang="en-US" spc="15" smtClean="0"/>
              <a:t>Image </a:t>
            </a:r>
            <a:r>
              <a:rPr lang="en-US" spc="-15" smtClean="0"/>
              <a:t>Recognition”. </a:t>
            </a:r>
            <a:r>
              <a:rPr lang="en-US" spc="-20" smtClean="0"/>
              <a:t>CVPR</a:t>
            </a:r>
            <a:r>
              <a:rPr lang="en-US" spc="-115" smtClean="0"/>
              <a:t> </a:t>
            </a:r>
            <a:r>
              <a:rPr lang="en-US" spc="-10" smtClean="0"/>
              <a:t>2016.</a:t>
            </a:r>
            <a:endParaRPr lang="en-US" spc="-10"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914329"/>
            <a:fld id="{1D8BD707-D9CF-40AE-B4C6-C98DA3205C09}" type="datetimeFigureOut">
              <a:rPr lang="en-US" sz="1799" smtClean="0">
                <a:solidFill>
                  <a:prstClr val="black">
                    <a:tint val="75000"/>
                  </a:prstClr>
                </a:solidFill>
              </a:rPr>
              <a:pPr defTabSz="914329"/>
              <a:t>10/29/2024</a:t>
            </a:fld>
            <a:endParaRPr lang="en-US" sz="1799">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914329"/>
            <a:fld id="{B6F15528-21DE-4FAA-801E-634DDDAF4B2B}" type="slidenum">
              <a:rPr lang="en-US" sz="1799" smtClean="0">
                <a:solidFill>
                  <a:prstClr val="black">
                    <a:tint val="75000"/>
                  </a:prstClr>
                </a:solidFill>
              </a:rPr>
              <a:pPr defTabSz="914329"/>
              <a:t>‹#›</a:t>
            </a:fld>
            <a:endParaRPr lang="en-US" sz="1799">
              <a:solidFill>
                <a:prstClr val="black">
                  <a:tint val="75000"/>
                </a:prstClr>
              </a:solidFill>
            </a:endParaRPr>
          </a:p>
        </p:txBody>
      </p:sp>
    </p:spTree>
    <p:extLst>
      <p:ext uri="{BB962C8B-B14F-4D97-AF65-F5344CB8AC3E}">
        <p14:creationId xmlns:p14="http://schemas.microsoft.com/office/powerpoint/2010/main" val="30806217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88205" y="2453640"/>
            <a:ext cx="10415588" cy="923291"/>
          </a:xfrm>
        </p:spPr>
        <p:txBody>
          <a:bodyPr lIns="0" tIns="0" rIns="0" bIns="0"/>
          <a:lstStyle>
            <a:lvl1pPr>
              <a:defRPr sz="5999"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defRPr sz="1400" b="0" i="0">
                <a:solidFill>
                  <a:srgbClr val="7F7F7F"/>
                </a:solidFill>
                <a:latin typeface="Calibri"/>
                <a:cs typeface="Calibri"/>
              </a:defRPr>
            </a:lvl1pPr>
          </a:lstStyle>
          <a:p>
            <a:pPr marL="12699" defTabSz="914329">
              <a:spcBef>
                <a:spcPts val="30"/>
              </a:spcBef>
            </a:pPr>
            <a:r>
              <a:rPr lang="en-US" spc="-20" smtClean="0"/>
              <a:t>Kaiming </a:t>
            </a:r>
            <a:r>
              <a:rPr lang="en-US" spc="5" smtClean="0"/>
              <a:t>He, </a:t>
            </a:r>
            <a:r>
              <a:rPr lang="en-US" spc="-10" smtClean="0"/>
              <a:t>Xiangyu </a:t>
            </a:r>
            <a:r>
              <a:rPr lang="en-US" smtClean="0"/>
              <a:t>Zhang, </a:t>
            </a:r>
            <a:r>
              <a:rPr lang="en-US" spc="-30" smtClean="0"/>
              <a:t>Shaoqing </a:t>
            </a:r>
            <a:r>
              <a:rPr lang="en-US" spc="-5" smtClean="0"/>
              <a:t>Ren, </a:t>
            </a:r>
            <a:r>
              <a:rPr lang="en-US" smtClean="0"/>
              <a:t>&amp; </a:t>
            </a:r>
            <a:r>
              <a:rPr lang="en-US" spc="-15" smtClean="0"/>
              <a:t>Jian </a:t>
            </a:r>
            <a:r>
              <a:rPr lang="en-US" spc="-35" smtClean="0"/>
              <a:t>Sun. </a:t>
            </a:r>
            <a:r>
              <a:rPr lang="en-US" spc="5" smtClean="0"/>
              <a:t>“Deep </a:t>
            </a:r>
            <a:r>
              <a:rPr lang="en-US" spc="-15" smtClean="0"/>
              <a:t>Residual </a:t>
            </a:r>
            <a:r>
              <a:rPr lang="en-US" spc="-10" smtClean="0"/>
              <a:t>Learning </a:t>
            </a:r>
            <a:r>
              <a:rPr lang="en-US" spc="-25" smtClean="0"/>
              <a:t>for </a:t>
            </a:r>
            <a:r>
              <a:rPr lang="en-US" spc="15" smtClean="0"/>
              <a:t>Image </a:t>
            </a:r>
            <a:r>
              <a:rPr lang="en-US" spc="-15" smtClean="0"/>
              <a:t>Recognition”. </a:t>
            </a:r>
            <a:r>
              <a:rPr lang="en-US" spc="-20" smtClean="0"/>
              <a:t>CVPR</a:t>
            </a:r>
            <a:r>
              <a:rPr lang="en-US" spc="-115" smtClean="0"/>
              <a:t> </a:t>
            </a:r>
            <a:r>
              <a:rPr lang="en-US" spc="-10" smtClean="0"/>
              <a:t>2016.</a:t>
            </a:r>
            <a:endParaRPr lang="en-US" spc="-10"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914329"/>
            <a:fld id="{1D8BD707-D9CF-40AE-B4C6-C98DA3205C09}" type="datetimeFigureOut">
              <a:rPr lang="en-US" sz="1799" smtClean="0">
                <a:solidFill>
                  <a:prstClr val="black">
                    <a:tint val="75000"/>
                  </a:prstClr>
                </a:solidFill>
              </a:rPr>
              <a:pPr defTabSz="914329"/>
              <a:t>10/29/2024</a:t>
            </a:fld>
            <a:endParaRPr lang="en-US" sz="1799">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914329"/>
            <a:fld id="{B6F15528-21DE-4FAA-801E-634DDDAF4B2B}" type="slidenum">
              <a:rPr lang="en-US" sz="1799" smtClean="0">
                <a:solidFill>
                  <a:prstClr val="black">
                    <a:tint val="75000"/>
                  </a:prstClr>
                </a:solidFill>
              </a:rPr>
              <a:pPr defTabSz="914329"/>
              <a:t>‹#›</a:t>
            </a:fld>
            <a:endParaRPr lang="en-US" sz="1799">
              <a:solidFill>
                <a:prstClr val="black">
                  <a:tint val="75000"/>
                </a:prstClr>
              </a:solidFill>
            </a:endParaRPr>
          </a:p>
        </p:txBody>
      </p:sp>
    </p:spTree>
    <p:extLst>
      <p:ext uri="{BB962C8B-B14F-4D97-AF65-F5344CB8AC3E}">
        <p14:creationId xmlns:p14="http://schemas.microsoft.com/office/powerpoint/2010/main" val="23614434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rgbClr val="7F7F7F"/>
                </a:solidFill>
                <a:latin typeface="Calibri"/>
                <a:cs typeface="Calibri"/>
              </a:defRPr>
            </a:lvl1pPr>
          </a:lstStyle>
          <a:p>
            <a:pPr marL="12699" defTabSz="914329">
              <a:spcBef>
                <a:spcPts val="30"/>
              </a:spcBef>
            </a:pPr>
            <a:r>
              <a:rPr lang="en-US" spc="-20" smtClean="0"/>
              <a:t>Kaiming </a:t>
            </a:r>
            <a:r>
              <a:rPr lang="en-US" spc="5" smtClean="0"/>
              <a:t>He, </a:t>
            </a:r>
            <a:r>
              <a:rPr lang="en-US" spc="-10" smtClean="0"/>
              <a:t>Xiangyu </a:t>
            </a:r>
            <a:r>
              <a:rPr lang="en-US" smtClean="0"/>
              <a:t>Zhang, </a:t>
            </a:r>
            <a:r>
              <a:rPr lang="en-US" spc="-30" smtClean="0"/>
              <a:t>Shaoqing </a:t>
            </a:r>
            <a:r>
              <a:rPr lang="en-US" spc="-5" smtClean="0"/>
              <a:t>Ren, </a:t>
            </a:r>
            <a:r>
              <a:rPr lang="en-US" smtClean="0"/>
              <a:t>&amp; </a:t>
            </a:r>
            <a:r>
              <a:rPr lang="en-US" spc="-15" smtClean="0"/>
              <a:t>Jian </a:t>
            </a:r>
            <a:r>
              <a:rPr lang="en-US" spc="-35" smtClean="0"/>
              <a:t>Sun. </a:t>
            </a:r>
            <a:r>
              <a:rPr lang="en-US" spc="5" smtClean="0"/>
              <a:t>“Deep </a:t>
            </a:r>
            <a:r>
              <a:rPr lang="en-US" spc="-15" smtClean="0"/>
              <a:t>Residual </a:t>
            </a:r>
            <a:r>
              <a:rPr lang="en-US" spc="-10" smtClean="0"/>
              <a:t>Learning </a:t>
            </a:r>
            <a:r>
              <a:rPr lang="en-US" spc="-25" smtClean="0"/>
              <a:t>for </a:t>
            </a:r>
            <a:r>
              <a:rPr lang="en-US" spc="15" smtClean="0"/>
              <a:t>Image </a:t>
            </a:r>
            <a:r>
              <a:rPr lang="en-US" spc="-15" smtClean="0"/>
              <a:t>Recognition”. </a:t>
            </a:r>
            <a:r>
              <a:rPr lang="en-US" spc="-20" smtClean="0"/>
              <a:t>CVPR</a:t>
            </a:r>
            <a:r>
              <a:rPr lang="en-US" spc="-115" smtClean="0"/>
              <a:t> </a:t>
            </a:r>
            <a:r>
              <a:rPr lang="en-US" spc="-10" smtClean="0"/>
              <a:t>2016.</a:t>
            </a:r>
            <a:endParaRPr lang="en-US" spc="-10"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914329"/>
            <a:fld id="{1D8BD707-D9CF-40AE-B4C6-C98DA3205C09}" type="datetimeFigureOut">
              <a:rPr lang="en-US" sz="1799" smtClean="0">
                <a:solidFill>
                  <a:prstClr val="black">
                    <a:tint val="75000"/>
                  </a:prstClr>
                </a:solidFill>
              </a:rPr>
              <a:pPr defTabSz="914329"/>
              <a:t>10/29/2024</a:t>
            </a:fld>
            <a:endParaRPr lang="en-US" sz="1799">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914329"/>
            <a:fld id="{B6F15528-21DE-4FAA-801E-634DDDAF4B2B}" type="slidenum">
              <a:rPr lang="en-US" sz="1799" smtClean="0">
                <a:solidFill>
                  <a:prstClr val="black">
                    <a:tint val="75000"/>
                  </a:prstClr>
                </a:solidFill>
              </a:rPr>
              <a:pPr defTabSz="914329"/>
              <a:t>‹#›</a:t>
            </a:fld>
            <a:endParaRPr lang="en-US" sz="1799">
              <a:solidFill>
                <a:prstClr val="black">
                  <a:tint val="75000"/>
                </a:prstClr>
              </a:solidFill>
            </a:endParaRPr>
          </a:p>
        </p:txBody>
      </p:sp>
    </p:spTree>
    <p:extLst>
      <p:ext uri="{BB962C8B-B14F-4D97-AF65-F5344CB8AC3E}">
        <p14:creationId xmlns:p14="http://schemas.microsoft.com/office/powerpoint/2010/main" val="944368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2295863-1843-47AC-A73B-625354C290DF}" type="datetimeFigureOut">
              <a:rPr lang="en-US"/>
              <a:pPr>
                <a:defRPr/>
              </a:pPr>
              <a:t>10/29/2024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B8D9C2C-14E0-4419-A61A-667C6B72EB75}" type="slidenum">
              <a:rPr lang="en-US" altLang="en-US"/>
              <a:pPr/>
              <a:t>‹#›</a:t>
            </a:fld>
            <a:endParaRPr lang="en-US" altLang="en-US"/>
          </a:p>
        </p:txBody>
      </p:sp>
    </p:spTree>
    <p:extLst>
      <p:ext uri="{BB962C8B-B14F-4D97-AF65-F5344CB8AC3E}">
        <p14:creationId xmlns:p14="http://schemas.microsoft.com/office/powerpoint/2010/main" val="332344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FD8394-8E7A-4592-AF9F-1038CD1ACDBE}" type="datetimeFigureOut">
              <a:rPr lang="en-US"/>
              <a:pPr>
                <a:defRPr/>
              </a:pPr>
              <a:t>10/29/2024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E15E238-69C6-475F-9DD9-80B99F978D16}" type="slidenum">
              <a:rPr lang="en-US" altLang="en-US"/>
              <a:pPr/>
              <a:t>‹#›</a:t>
            </a:fld>
            <a:endParaRPr lang="en-US" altLang="en-US"/>
          </a:p>
        </p:txBody>
      </p:sp>
    </p:spTree>
    <p:extLst>
      <p:ext uri="{BB962C8B-B14F-4D97-AF65-F5344CB8AC3E}">
        <p14:creationId xmlns:p14="http://schemas.microsoft.com/office/powerpoint/2010/main" val="2554251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0" indent="0">
              <a:buNone/>
              <a:defRPr sz="1200"/>
            </a:lvl2pPr>
            <a:lvl3pPr marL="914342"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6" indent="0">
              <a:buNone/>
              <a:defRPr sz="900"/>
            </a:lvl8pPr>
            <a:lvl9pPr marL="365736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C8404F-288C-4283-BF7E-2D2BEE525ABC}" type="datetimeFigureOut">
              <a:rPr lang="en-US"/>
              <a:pPr>
                <a:defRPr/>
              </a:pPr>
              <a:t>10/29/2024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9A86E44-CF6A-4814-A752-D05C1F19C7D2}" type="slidenum">
              <a:rPr lang="en-US" altLang="en-US"/>
              <a:pPr/>
              <a:t>‹#›</a:t>
            </a:fld>
            <a:endParaRPr lang="en-US" altLang="en-US"/>
          </a:p>
        </p:txBody>
      </p:sp>
    </p:spTree>
    <p:extLst>
      <p:ext uri="{BB962C8B-B14F-4D97-AF65-F5344CB8AC3E}">
        <p14:creationId xmlns:p14="http://schemas.microsoft.com/office/powerpoint/2010/main" val="4027252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70" indent="0">
              <a:buNone/>
              <a:defRPr sz="2800"/>
            </a:lvl2pPr>
            <a:lvl3pPr marL="914342"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6" indent="0">
              <a:buNone/>
              <a:defRPr sz="2000"/>
            </a:lvl8pPr>
            <a:lvl9pPr marL="3657366"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0" indent="0">
              <a:buNone/>
              <a:defRPr sz="1200"/>
            </a:lvl2pPr>
            <a:lvl3pPr marL="914342"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6" indent="0">
              <a:buNone/>
              <a:defRPr sz="900"/>
            </a:lvl8pPr>
            <a:lvl9pPr marL="365736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911047-B072-4862-BD69-FCF2D109A3F0}" type="datetimeFigureOut">
              <a:rPr lang="en-US"/>
              <a:pPr>
                <a:defRPr/>
              </a:pPr>
              <a:t>10/29/2024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DAB1B88-F972-41F4-BA79-284E5E3C3F31}" type="slidenum">
              <a:rPr lang="en-US" altLang="en-US"/>
              <a:pPr/>
              <a:t>‹#›</a:t>
            </a:fld>
            <a:endParaRPr lang="en-US" altLang="en-US"/>
          </a:p>
        </p:txBody>
      </p:sp>
    </p:spTree>
    <p:extLst>
      <p:ext uri="{BB962C8B-B14F-4D97-AF65-F5344CB8AC3E}">
        <p14:creationId xmlns:p14="http://schemas.microsoft.com/office/powerpoint/2010/main" val="277705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5.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34" tIns="45717" rIns="91434" bIns="45717"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739D6B3-269D-4869-843A-06D57D21FC72}" type="datetimeFigureOut">
              <a:rPr lang="en-US"/>
              <a:pPr>
                <a:defRPr/>
              </a:pPr>
              <a:t>10/29/2024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34" tIns="45717" rIns="91434" bIns="45717"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34" tIns="45717" rIns="91434" bIns="45717"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AECE174-4B9A-44A0-A495-297A57506A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34" r:id="rId12"/>
    <p:sldLayoutId id="214748374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0" algn="ctr" rtl="0" fontAlgn="base">
        <a:spcBef>
          <a:spcPct val="0"/>
        </a:spcBef>
        <a:spcAft>
          <a:spcPct val="0"/>
        </a:spcAft>
        <a:defRPr sz="4400">
          <a:solidFill>
            <a:schemeClr val="tx1"/>
          </a:solidFill>
          <a:latin typeface="Calibri" pitchFamily="34" charset="0"/>
        </a:defRPr>
      </a:lvl6pPr>
      <a:lvl7pPr marL="914342" algn="ctr" rtl="0" fontAlgn="base">
        <a:spcBef>
          <a:spcPct val="0"/>
        </a:spcBef>
        <a:spcAft>
          <a:spcPct val="0"/>
        </a:spcAft>
        <a:defRPr sz="4400">
          <a:solidFill>
            <a:schemeClr val="tx1"/>
          </a:solidFill>
          <a:latin typeface="Calibri" pitchFamily="34" charset="0"/>
        </a:defRPr>
      </a:lvl7pPr>
      <a:lvl8pPr marL="1371512" algn="ctr" rtl="0" fontAlgn="base">
        <a:spcBef>
          <a:spcPct val="0"/>
        </a:spcBef>
        <a:spcAft>
          <a:spcPct val="0"/>
        </a:spcAft>
        <a:defRPr sz="4400">
          <a:solidFill>
            <a:schemeClr val="tx1"/>
          </a:solidFill>
          <a:latin typeface="Calibri" pitchFamily="34" charset="0"/>
        </a:defRPr>
      </a:lvl8pPr>
      <a:lvl9pPr marL="1828683"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39"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0"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0"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2"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2" rtl="0" eaLnBrk="1" latinLnBrk="0" hangingPunct="1">
        <a:defRPr sz="1800" kern="1200">
          <a:solidFill>
            <a:schemeClr val="tx1"/>
          </a:solidFill>
          <a:latin typeface="+mn-lt"/>
          <a:ea typeface="+mn-ea"/>
          <a:cs typeface="+mn-cs"/>
        </a:defRPr>
      </a:lvl1pPr>
      <a:lvl2pPr marL="457170"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6"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C55757B-1C7C-4F7C-BC86-6B827844FEE0}" type="datetimeFigureOut">
              <a:rPr lang="en-US"/>
              <a:pPr>
                <a:defRPr/>
              </a:pPr>
              <a:t>10/29/2024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7F3D478-4ABA-4E16-AC66-CC7B7537083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47" r:id="rId12"/>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5EB84A-7DB4-406A-9678-5E74E23D92B5}" type="datetimeFigureOut">
              <a:rPr lang="en-US">
                <a:solidFill>
                  <a:prstClr val="black">
                    <a:tint val="75000"/>
                  </a:prstClr>
                </a:solidFill>
              </a:rPr>
              <a:pPr>
                <a:defRPr/>
              </a:pPr>
              <a:t>10/29/2024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C8C084B-254F-48AA-9DCF-226E8D57E4FC}" type="slidenum">
              <a:rPr lang="en-US" altLang="en-US"/>
              <a:pPr/>
              <a:t>‹#›</a:t>
            </a:fld>
            <a:endParaRPr lang="en-US" altLang="en-US"/>
          </a:p>
        </p:txBody>
      </p:sp>
    </p:spTree>
    <p:extLst>
      <p:ext uri="{BB962C8B-B14F-4D97-AF65-F5344CB8AC3E}">
        <p14:creationId xmlns:p14="http://schemas.microsoft.com/office/powerpoint/2010/main" val="352386304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10"/>
            <a:fld id="{6F37057C-41E5-43E9-963A-4CDC8122F5C5}" type="datetimeFigureOut">
              <a:rPr lang="en-US" smtClean="0">
                <a:solidFill>
                  <a:prstClr val="black">
                    <a:tint val="75000"/>
                  </a:prstClr>
                </a:solidFill>
              </a:rPr>
              <a:pPr defTabSz="914410"/>
              <a:t>10/29/2024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10"/>
            <a:endParaRPr lang="en-US">
              <a:solidFill>
                <a:prstClr val="black">
                  <a:tint val="75000"/>
                </a:prstClr>
              </a:solidFill>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10"/>
            <a:fld id="{DA22E1CB-69E1-482F-8117-FE30A479F59C}" type="slidenum">
              <a:rPr lang="en-US" smtClean="0">
                <a:solidFill>
                  <a:prstClr val="black">
                    <a:tint val="75000"/>
                  </a:prstClr>
                </a:solidFill>
              </a:rPr>
              <a:pPr defTabSz="914410"/>
              <a:t>‹#›</a:t>
            </a:fld>
            <a:endParaRPr lang="en-US">
              <a:solidFill>
                <a:prstClr val="black">
                  <a:tint val="75000"/>
                </a:prstClr>
              </a:solidFill>
            </a:endParaRPr>
          </a:p>
        </p:txBody>
      </p:sp>
    </p:spTree>
    <p:extLst>
      <p:ext uri="{BB962C8B-B14F-4D97-AF65-F5344CB8AC3E}">
        <p14:creationId xmlns:p14="http://schemas.microsoft.com/office/powerpoint/2010/main" val="32996900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1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2" indent="-228602" algn="l" defTabSz="91441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8" indent="-228602" algn="l" defTabSz="914410"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14" indent="-228602" algn="l" defTabSz="91441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19" indent="-228602" algn="l" defTabSz="91441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425" indent="-228602" algn="l" defTabSz="91441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630" indent="-228602" algn="l" defTabSz="91441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835" indent="-228602" algn="l" defTabSz="91441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9041" indent="-228602" algn="l" defTabSz="91441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246" indent="-228602" algn="l" defTabSz="914410"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410" rtl="0" eaLnBrk="1" latinLnBrk="0" hangingPunct="1">
        <a:defRPr sz="1799" kern="1200">
          <a:solidFill>
            <a:schemeClr val="tx1"/>
          </a:solidFill>
          <a:latin typeface="+mn-lt"/>
          <a:ea typeface="+mn-ea"/>
          <a:cs typeface="+mn-cs"/>
        </a:defRPr>
      </a:lvl1pPr>
      <a:lvl2pPr marL="457206" algn="l" defTabSz="914410" rtl="0" eaLnBrk="1" latinLnBrk="0" hangingPunct="1">
        <a:defRPr sz="1799" kern="1200">
          <a:solidFill>
            <a:schemeClr val="tx1"/>
          </a:solidFill>
          <a:latin typeface="+mn-lt"/>
          <a:ea typeface="+mn-ea"/>
          <a:cs typeface="+mn-cs"/>
        </a:defRPr>
      </a:lvl2pPr>
      <a:lvl3pPr marL="914410" algn="l" defTabSz="914410" rtl="0" eaLnBrk="1" latinLnBrk="0" hangingPunct="1">
        <a:defRPr sz="1799" kern="1200">
          <a:solidFill>
            <a:schemeClr val="tx1"/>
          </a:solidFill>
          <a:latin typeface="+mn-lt"/>
          <a:ea typeface="+mn-ea"/>
          <a:cs typeface="+mn-cs"/>
        </a:defRPr>
      </a:lvl3pPr>
      <a:lvl4pPr marL="1371617" algn="l" defTabSz="914410" rtl="0" eaLnBrk="1" latinLnBrk="0" hangingPunct="1">
        <a:defRPr sz="1799" kern="1200">
          <a:solidFill>
            <a:schemeClr val="tx1"/>
          </a:solidFill>
          <a:latin typeface="+mn-lt"/>
          <a:ea typeface="+mn-ea"/>
          <a:cs typeface="+mn-cs"/>
        </a:defRPr>
      </a:lvl4pPr>
      <a:lvl5pPr marL="1828823" algn="l" defTabSz="914410" rtl="0" eaLnBrk="1" latinLnBrk="0" hangingPunct="1">
        <a:defRPr sz="1799" kern="1200">
          <a:solidFill>
            <a:schemeClr val="tx1"/>
          </a:solidFill>
          <a:latin typeface="+mn-lt"/>
          <a:ea typeface="+mn-ea"/>
          <a:cs typeface="+mn-cs"/>
        </a:defRPr>
      </a:lvl5pPr>
      <a:lvl6pPr marL="2286027" algn="l" defTabSz="914410" rtl="0" eaLnBrk="1" latinLnBrk="0" hangingPunct="1">
        <a:defRPr sz="1799" kern="1200">
          <a:solidFill>
            <a:schemeClr val="tx1"/>
          </a:solidFill>
          <a:latin typeface="+mn-lt"/>
          <a:ea typeface="+mn-ea"/>
          <a:cs typeface="+mn-cs"/>
        </a:defRPr>
      </a:lvl6pPr>
      <a:lvl7pPr marL="2743233" algn="l" defTabSz="914410" rtl="0" eaLnBrk="1" latinLnBrk="0" hangingPunct="1">
        <a:defRPr sz="1799" kern="1200">
          <a:solidFill>
            <a:schemeClr val="tx1"/>
          </a:solidFill>
          <a:latin typeface="+mn-lt"/>
          <a:ea typeface="+mn-ea"/>
          <a:cs typeface="+mn-cs"/>
        </a:defRPr>
      </a:lvl7pPr>
      <a:lvl8pPr marL="3200438" algn="l" defTabSz="914410" rtl="0" eaLnBrk="1" latinLnBrk="0" hangingPunct="1">
        <a:defRPr sz="1799" kern="1200">
          <a:solidFill>
            <a:schemeClr val="tx1"/>
          </a:solidFill>
          <a:latin typeface="+mn-lt"/>
          <a:ea typeface="+mn-ea"/>
          <a:cs typeface="+mn-cs"/>
        </a:defRPr>
      </a:lvl8pPr>
      <a:lvl9pPr marL="3657643" algn="l" defTabSz="914410"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88205" y="2453640"/>
            <a:ext cx="10415588" cy="920985"/>
          </a:xfrm>
          <a:prstGeom prst="rect">
            <a:avLst/>
          </a:prstGeom>
        </p:spPr>
        <p:txBody>
          <a:bodyPr wrap="square" lIns="0" tIns="0" rIns="0" bIns="0">
            <a:spAutoFit/>
          </a:bodyPr>
          <a:lstStyle>
            <a:lvl1pPr>
              <a:defRPr sz="60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2864930" y="1188588"/>
            <a:ext cx="6462141" cy="828886"/>
          </a:xfrm>
          <a:prstGeom prst="rect">
            <a:avLst/>
          </a:prstGeom>
        </p:spPr>
        <p:txBody>
          <a:bodyPr wrap="square" lIns="0" tIns="0" rIns="0" bIns="0">
            <a:spAutoFit/>
          </a:bodyPr>
          <a:lstStyle>
            <a:lvl1pPr>
              <a:defRPr sz="54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a:xfrm>
            <a:off x="3777616" y="6579052"/>
            <a:ext cx="8326120" cy="215536"/>
          </a:xfrm>
          <a:prstGeom prst="rect">
            <a:avLst/>
          </a:prstGeom>
        </p:spPr>
        <p:txBody>
          <a:bodyPr wrap="square" lIns="0" tIns="0" rIns="0" bIns="0">
            <a:spAutoFit/>
          </a:bodyPr>
          <a:lstStyle>
            <a:lvl1pPr>
              <a:defRPr sz="1400" b="0" i="0">
                <a:solidFill>
                  <a:srgbClr val="7F7F7F"/>
                </a:solidFill>
                <a:latin typeface="Calibri"/>
                <a:cs typeface="Calibri"/>
              </a:defRPr>
            </a:lvl1pPr>
          </a:lstStyle>
          <a:p>
            <a:pPr marL="12699" defTabSz="914329">
              <a:spcBef>
                <a:spcPts val="30"/>
              </a:spcBef>
            </a:pPr>
            <a:r>
              <a:rPr lang="en-US" spc="-20" smtClean="0"/>
              <a:t>Kaiming </a:t>
            </a:r>
            <a:r>
              <a:rPr lang="en-US" spc="5" smtClean="0"/>
              <a:t>He, </a:t>
            </a:r>
            <a:r>
              <a:rPr lang="en-US" spc="-10" smtClean="0"/>
              <a:t>Xiangyu </a:t>
            </a:r>
            <a:r>
              <a:rPr lang="en-US" smtClean="0"/>
              <a:t>Zhang, </a:t>
            </a:r>
            <a:r>
              <a:rPr lang="en-US" spc="-30" smtClean="0"/>
              <a:t>Shaoqing </a:t>
            </a:r>
            <a:r>
              <a:rPr lang="en-US" spc="-5" smtClean="0"/>
              <a:t>Ren, </a:t>
            </a:r>
            <a:r>
              <a:rPr lang="en-US" smtClean="0"/>
              <a:t>&amp; </a:t>
            </a:r>
            <a:r>
              <a:rPr lang="en-US" spc="-15" smtClean="0"/>
              <a:t>Jian </a:t>
            </a:r>
            <a:r>
              <a:rPr lang="en-US" spc="-35" smtClean="0"/>
              <a:t>Sun. </a:t>
            </a:r>
            <a:r>
              <a:rPr lang="en-US" spc="5" smtClean="0"/>
              <a:t>“Deep </a:t>
            </a:r>
            <a:r>
              <a:rPr lang="en-US" spc="-15" smtClean="0"/>
              <a:t>Residual </a:t>
            </a:r>
            <a:r>
              <a:rPr lang="en-US" spc="-10" smtClean="0"/>
              <a:t>Learning </a:t>
            </a:r>
            <a:r>
              <a:rPr lang="en-US" spc="-25" smtClean="0"/>
              <a:t>for </a:t>
            </a:r>
            <a:r>
              <a:rPr lang="en-US" spc="15" smtClean="0"/>
              <a:t>Image </a:t>
            </a:r>
            <a:r>
              <a:rPr lang="en-US" spc="-15" smtClean="0"/>
              <a:t>Recognition”. </a:t>
            </a:r>
            <a:r>
              <a:rPr lang="en-US" spc="-20" smtClean="0"/>
              <a:t>CVPR</a:t>
            </a:r>
            <a:r>
              <a:rPr lang="en-US" spc="-115" smtClean="0"/>
              <a:t> </a:t>
            </a:r>
            <a:r>
              <a:rPr lang="en-US" spc="-10" smtClean="0"/>
              <a:t>2016.</a:t>
            </a:r>
            <a:endParaRPr lang="en-US" spc="-10" dirty="0"/>
          </a:p>
        </p:txBody>
      </p:sp>
      <p:sp>
        <p:nvSpPr>
          <p:cNvPr id="5" name="Holder 5"/>
          <p:cNvSpPr>
            <a:spLocks noGrp="1"/>
          </p:cNvSpPr>
          <p:nvPr>
            <p:ph type="dt" sz="half" idx="6"/>
          </p:nvPr>
        </p:nvSpPr>
        <p:spPr>
          <a:xfrm>
            <a:off x="609600" y="6377940"/>
            <a:ext cx="2804160" cy="276935"/>
          </a:xfrm>
          <a:prstGeom prst="rect">
            <a:avLst/>
          </a:prstGeom>
        </p:spPr>
        <p:txBody>
          <a:bodyPr wrap="square" lIns="0" tIns="0" rIns="0" bIns="0">
            <a:spAutoFit/>
          </a:bodyPr>
          <a:lstStyle>
            <a:lvl1pPr algn="l">
              <a:defRPr>
                <a:solidFill>
                  <a:schemeClr val="tx1">
                    <a:tint val="75000"/>
                  </a:schemeClr>
                </a:solidFill>
              </a:defRPr>
            </a:lvl1pPr>
          </a:lstStyle>
          <a:p>
            <a:pPr defTabSz="914329"/>
            <a:fld id="{1D8BD707-D9CF-40AE-B4C6-C98DA3205C09}" type="datetimeFigureOut">
              <a:rPr lang="en-US" sz="1799" smtClean="0">
                <a:solidFill>
                  <a:prstClr val="black">
                    <a:tint val="75000"/>
                  </a:prstClr>
                </a:solidFill>
              </a:rPr>
              <a:pPr defTabSz="914329"/>
              <a:t>10/29/2024</a:t>
            </a:fld>
            <a:endParaRPr lang="en-US" sz="1799">
              <a:solidFill>
                <a:prstClr val="black">
                  <a:tint val="75000"/>
                </a:prstClr>
              </a:solidFill>
            </a:endParaRPr>
          </a:p>
        </p:txBody>
      </p:sp>
      <p:sp>
        <p:nvSpPr>
          <p:cNvPr id="6" name="Holder 6"/>
          <p:cNvSpPr>
            <a:spLocks noGrp="1"/>
          </p:cNvSpPr>
          <p:nvPr>
            <p:ph type="sldNum" sz="quarter" idx="7"/>
          </p:nvPr>
        </p:nvSpPr>
        <p:spPr>
          <a:xfrm>
            <a:off x="8778241" y="6377940"/>
            <a:ext cx="2804160" cy="276935"/>
          </a:xfrm>
          <a:prstGeom prst="rect">
            <a:avLst/>
          </a:prstGeom>
        </p:spPr>
        <p:txBody>
          <a:bodyPr wrap="square" lIns="0" tIns="0" rIns="0" bIns="0">
            <a:spAutoFit/>
          </a:bodyPr>
          <a:lstStyle>
            <a:lvl1pPr algn="r">
              <a:defRPr>
                <a:solidFill>
                  <a:schemeClr val="tx1">
                    <a:tint val="75000"/>
                  </a:schemeClr>
                </a:solidFill>
              </a:defRPr>
            </a:lvl1pPr>
          </a:lstStyle>
          <a:p>
            <a:pPr defTabSz="914329"/>
            <a:fld id="{B6F15528-21DE-4FAA-801E-634DDDAF4B2B}" type="slidenum">
              <a:rPr lang="en-US" sz="1799" smtClean="0">
                <a:solidFill>
                  <a:prstClr val="black">
                    <a:tint val="75000"/>
                  </a:prstClr>
                </a:solidFill>
              </a:rPr>
              <a:pPr defTabSz="914329"/>
              <a:t>‹#›</a:t>
            </a:fld>
            <a:endParaRPr lang="en-US" sz="1799">
              <a:solidFill>
                <a:prstClr val="black">
                  <a:tint val="75000"/>
                </a:prstClr>
              </a:solidFill>
            </a:endParaRPr>
          </a:p>
        </p:txBody>
      </p:sp>
    </p:spTree>
    <p:extLst>
      <p:ext uri="{BB962C8B-B14F-4D97-AF65-F5344CB8AC3E}">
        <p14:creationId xmlns:p14="http://schemas.microsoft.com/office/powerpoint/2010/main" val="160189616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p:txStyles>
    <p:titleStyle>
      <a:lvl1pPr>
        <a:defRPr>
          <a:latin typeface="+mj-lt"/>
          <a:ea typeface="+mj-ea"/>
          <a:cs typeface="+mj-cs"/>
        </a:defRPr>
      </a:lvl1pPr>
    </p:titleStyle>
    <p:bodyStyle>
      <a:lvl1pPr marL="0">
        <a:defRPr>
          <a:latin typeface="+mn-lt"/>
          <a:ea typeface="+mn-ea"/>
          <a:cs typeface="+mn-cs"/>
        </a:defRPr>
      </a:lvl1pPr>
      <a:lvl2pPr marL="457164">
        <a:defRPr>
          <a:latin typeface="+mn-lt"/>
          <a:ea typeface="+mn-ea"/>
          <a:cs typeface="+mn-cs"/>
        </a:defRPr>
      </a:lvl2pPr>
      <a:lvl3pPr marL="914329">
        <a:defRPr>
          <a:latin typeface="+mn-lt"/>
          <a:ea typeface="+mn-ea"/>
          <a:cs typeface="+mn-cs"/>
        </a:defRPr>
      </a:lvl3pPr>
      <a:lvl4pPr marL="1371492">
        <a:defRPr>
          <a:latin typeface="+mn-lt"/>
          <a:ea typeface="+mn-ea"/>
          <a:cs typeface="+mn-cs"/>
        </a:defRPr>
      </a:lvl4pPr>
      <a:lvl5pPr marL="1828656">
        <a:defRPr>
          <a:latin typeface="+mn-lt"/>
          <a:ea typeface="+mn-ea"/>
          <a:cs typeface="+mn-cs"/>
        </a:defRPr>
      </a:lvl5pPr>
      <a:lvl6pPr marL="2285820">
        <a:defRPr>
          <a:latin typeface="+mn-lt"/>
          <a:ea typeface="+mn-ea"/>
          <a:cs typeface="+mn-cs"/>
        </a:defRPr>
      </a:lvl6pPr>
      <a:lvl7pPr marL="2742985">
        <a:defRPr>
          <a:latin typeface="+mn-lt"/>
          <a:ea typeface="+mn-ea"/>
          <a:cs typeface="+mn-cs"/>
        </a:defRPr>
      </a:lvl7pPr>
      <a:lvl8pPr marL="3200148">
        <a:defRPr>
          <a:latin typeface="+mn-lt"/>
          <a:ea typeface="+mn-ea"/>
          <a:cs typeface="+mn-cs"/>
        </a:defRPr>
      </a:lvl8pPr>
      <a:lvl9pPr marL="3657312">
        <a:defRPr>
          <a:latin typeface="+mn-lt"/>
          <a:ea typeface="+mn-ea"/>
          <a:cs typeface="+mn-cs"/>
        </a:defRPr>
      </a:lvl9pPr>
    </p:bodyStyle>
    <p:otherStyle>
      <a:lvl1pPr marL="0">
        <a:defRPr>
          <a:latin typeface="+mn-lt"/>
          <a:ea typeface="+mn-ea"/>
          <a:cs typeface="+mn-cs"/>
        </a:defRPr>
      </a:lvl1pPr>
      <a:lvl2pPr marL="457164">
        <a:defRPr>
          <a:latin typeface="+mn-lt"/>
          <a:ea typeface="+mn-ea"/>
          <a:cs typeface="+mn-cs"/>
        </a:defRPr>
      </a:lvl2pPr>
      <a:lvl3pPr marL="914329">
        <a:defRPr>
          <a:latin typeface="+mn-lt"/>
          <a:ea typeface="+mn-ea"/>
          <a:cs typeface="+mn-cs"/>
        </a:defRPr>
      </a:lvl3pPr>
      <a:lvl4pPr marL="1371492">
        <a:defRPr>
          <a:latin typeface="+mn-lt"/>
          <a:ea typeface="+mn-ea"/>
          <a:cs typeface="+mn-cs"/>
        </a:defRPr>
      </a:lvl4pPr>
      <a:lvl5pPr marL="1828656">
        <a:defRPr>
          <a:latin typeface="+mn-lt"/>
          <a:ea typeface="+mn-ea"/>
          <a:cs typeface="+mn-cs"/>
        </a:defRPr>
      </a:lvl5pPr>
      <a:lvl6pPr marL="2285820">
        <a:defRPr>
          <a:latin typeface="+mn-lt"/>
          <a:ea typeface="+mn-ea"/>
          <a:cs typeface="+mn-cs"/>
        </a:defRPr>
      </a:lvl6pPr>
      <a:lvl7pPr marL="2742985">
        <a:defRPr>
          <a:latin typeface="+mn-lt"/>
          <a:ea typeface="+mn-ea"/>
          <a:cs typeface="+mn-cs"/>
        </a:defRPr>
      </a:lvl7pPr>
      <a:lvl8pPr marL="3200148">
        <a:defRPr>
          <a:latin typeface="+mn-lt"/>
          <a:ea typeface="+mn-ea"/>
          <a:cs typeface="+mn-cs"/>
        </a:defRPr>
      </a:lvl8pPr>
      <a:lvl9pPr marL="365731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labelme.csail.mit.edu/" TargetMode="Externa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http://www.gwap.com/" TargetMode="External"/><Relationship Id="rId2" Type="http://schemas.openxmlformats.org/officeDocument/2006/relationships/hyperlink" Target="http://www.cs.cmu.edu/~biglou/ESP.pdf"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austinsmoke.com/turk/"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visionpc.cs.uiuc.edu/~largescale/results/production-3-2/results_page_013.html" TargetMode="Externa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cocodataset.org/" TargetMode="External"/><Relationship Id="rId2" Type="http://schemas.openxmlformats.org/officeDocument/2006/relationships/hyperlink" Target="http://www.image-net.or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cocodataset.org/#explore"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cybertron.cg.tu-berlin.de/eitz/projects/classifysketch/" TargetMode="External"/><Relationship Id="rId2" Type="http://schemas.openxmlformats.org/officeDocument/2006/relationships/hyperlink" Target="https://webgazer.cs.brown.edu/"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en.wikipedia.org/wiki/Tay_(bot)"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cc.gatech.edu/~hays/"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1.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8.xml"/><Relationship Id="rId5" Type="http://schemas.openxmlformats.org/officeDocument/2006/relationships/image" Target="../media/image69.png"/><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Layout" Target="../slideLayouts/slideLayout49.xml"/><Relationship Id="rId5" Type="http://schemas.openxmlformats.org/officeDocument/2006/relationships/image" Target="../media/image69.png"/><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9.xml"/><Relationship Id="rId6" Type="http://schemas.openxmlformats.org/officeDocument/2006/relationships/image" Target="../media/image76.png"/><Relationship Id="rId5" Type="http://schemas.openxmlformats.org/officeDocument/2006/relationships/image" Target="../media/image68.pn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9.xml"/><Relationship Id="rId5" Type="http://schemas.openxmlformats.org/officeDocument/2006/relationships/image" Target="../media/image81.png"/><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9.xml"/></Relationships>
</file>

<file path=ppt/slides/_rels/slide9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2.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2.xm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ind blow ames's window illus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0" y="11289"/>
            <a:ext cx="9144000" cy="6858530"/>
          </a:xfrm>
        </p:spPr>
      </p:pic>
    </p:spTree>
    <p:extLst>
      <p:ext uri="{BB962C8B-B14F-4D97-AF65-F5344CB8AC3E}">
        <p14:creationId xmlns:p14="http://schemas.microsoft.com/office/powerpoint/2010/main" val="3780380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313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146" y="381000"/>
            <a:ext cx="7315200" cy="639762"/>
          </a:xfrm>
        </p:spPr>
        <p:txBody>
          <a:bodyPr/>
          <a:lstStyle/>
          <a:p>
            <a:r>
              <a:rPr lang="en-US" dirty="0" smtClean="0">
                <a:solidFill>
                  <a:schemeClr val="bg1"/>
                </a:solidFill>
              </a:rPr>
              <a:t>Gemini</a:t>
            </a:r>
            <a:endParaRPr lang="en-US" dirty="0">
              <a:solidFill>
                <a:schemeClr val="bg1"/>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57378"/>
          <a:stretch/>
        </p:blipFill>
        <p:spPr>
          <a:xfrm>
            <a:off x="221343" y="1676400"/>
            <a:ext cx="3207657" cy="4343400"/>
          </a:xfrm>
          <a:prstGeom prst="rect">
            <a:avLst/>
          </a:prstGeom>
          <a:effectLst>
            <a:outerShdw blurRad="50800" dist="50800" dir="5400000" algn="ctr" rotWithShape="0">
              <a:srgbClr val="131313"/>
            </a:outerShdw>
          </a:effectLst>
        </p:spPr>
      </p:pic>
    </p:spTree>
    <p:extLst>
      <p:ext uri="{BB962C8B-B14F-4D97-AF65-F5344CB8AC3E}">
        <p14:creationId xmlns:p14="http://schemas.microsoft.com/office/powerpoint/2010/main" val="3952918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313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146" y="381000"/>
            <a:ext cx="7315200" cy="639762"/>
          </a:xfrm>
        </p:spPr>
        <p:txBody>
          <a:bodyPr/>
          <a:lstStyle/>
          <a:p>
            <a:r>
              <a:rPr lang="en-US" dirty="0" smtClean="0">
                <a:solidFill>
                  <a:schemeClr val="bg1"/>
                </a:solidFill>
              </a:rPr>
              <a:t>Gemini</a:t>
            </a:r>
            <a:endParaRPr lang="en-US" dirty="0">
              <a:solidFill>
                <a:schemeClr val="bg1"/>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343" y="1676400"/>
            <a:ext cx="7525746" cy="4343400"/>
          </a:xfrm>
          <a:prstGeom prst="rect">
            <a:avLst/>
          </a:prstGeom>
          <a:effectLst>
            <a:outerShdw blurRad="50800" dist="50800" dir="5400000" algn="ctr" rotWithShape="0">
              <a:srgbClr val="131313"/>
            </a:outerShdw>
          </a:effectLst>
        </p:spPr>
      </p:pic>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098446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3131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146" y="381000"/>
            <a:ext cx="7315200" cy="639762"/>
          </a:xfrm>
        </p:spPr>
        <p:txBody>
          <a:bodyPr/>
          <a:lstStyle/>
          <a:p>
            <a:r>
              <a:rPr lang="en-US" dirty="0" smtClean="0">
                <a:solidFill>
                  <a:schemeClr val="bg1"/>
                </a:solidFill>
              </a:rPr>
              <a:t>Gemini</a:t>
            </a:r>
            <a:endParaRPr lang="en-US" dirty="0">
              <a:solidFill>
                <a:schemeClr val="bg1"/>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848600" y="0"/>
            <a:ext cx="4114800" cy="67819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343" y="1676400"/>
            <a:ext cx="7525746" cy="4343400"/>
          </a:xfrm>
          <a:prstGeom prst="rect">
            <a:avLst/>
          </a:prstGeom>
          <a:effectLst>
            <a:outerShdw blurRad="50800" dist="50800" dir="5400000" algn="ctr" rotWithShape="0">
              <a:srgbClr val="131313"/>
            </a:outerShdw>
          </a:effectLst>
        </p:spPr>
      </p:pic>
    </p:spTree>
    <p:extLst>
      <p:ext uri="{BB962C8B-B14F-4D97-AF65-F5344CB8AC3E}">
        <p14:creationId xmlns:p14="http://schemas.microsoft.com/office/powerpoint/2010/main" val="22606696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3131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146" y="381000"/>
            <a:ext cx="7315200" cy="639762"/>
          </a:xfrm>
        </p:spPr>
        <p:txBody>
          <a:bodyPr/>
          <a:lstStyle/>
          <a:p>
            <a:r>
              <a:rPr lang="en-US" dirty="0" smtClean="0">
                <a:solidFill>
                  <a:schemeClr val="bg1"/>
                </a:solidFill>
              </a:rPr>
              <a:t>Gemini</a:t>
            </a:r>
            <a:endParaRPr lang="en-US" dirty="0">
              <a:solidFill>
                <a:schemeClr val="bg1"/>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436914"/>
            <a:ext cx="6199382" cy="5268686"/>
          </a:xfrm>
          <a:prstGeom prst="rect">
            <a:avLst/>
          </a:prstGeom>
        </p:spPr>
      </p:pic>
    </p:spTree>
    <p:extLst>
      <p:ext uri="{BB962C8B-B14F-4D97-AF65-F5344CB8AC3E}">
        <p14:creationId xmlns:p14="http://schemas.microsoft.com/office/powerpoint/2010/main" val="2279564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3131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9146" y="381000"/>
            <a:ext cx="7315200" cy="639762"/>
          </a:xfrm>
        </p:spPr>
        <p:txBody>
          <a:bodyPr/>
          <a:lstStyle/>
          <a:p>
            <a:r>
              <a:rPr lang="en-US" dirty="0" smtClean="0">
                <a:solidFill>
                  <a:schemeClr val="bg1"/>
                </a:solidFill>
              </a:rPr>
              <a:t>Gemini</a:t>
            </a:r>
            <a:endParaRPr lang="en-US" dirty="0">
              <a:solidFill>
                <a:schemeClr val="bg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436914"/>
            <a:ext cx="5211587" cy="526868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436914"/>
            <a:ext cx="6199382" cy="5268686"/>
          </a:xfrm>
          <a:prstGeom prst="rect">
            <a:avLst/>
          </a:prstGeom>
        </p:spPr>
      </p:pic>
    </p:spTree>
    <p:extLst>
      <p:ext uri="{BB962C8B-B14F-4D97-AF65-F5344CB8AC3E}">
        <p14:creationId xmlns:p14="http://schemas.microsoft.com/office/powerpoint/2010/main" val="18277167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915248" y="274638"/>
            <a:ext cx="10361503" cy="3457391"/>
          </a:xfrm>
          <a:prstGeom prst="rect">
            <a:avLst/>
          </a:prstGeom>
        </p:spPr>
      </p:pic>
      <p:pic>
        <p:nvPicPr>
          <p:cNvPr id="5" name="Picture 4"/>
          <p:cNvPicPr>
            <a:picLocks noChangeAspect="1"/>
          </p:cNvPicPr>
          <p:nvPr/>
        </p:nvPicPr>
        <p:blipFill>
          <a:blip r:embed="rId3"/>
          <a:stretch>
            <a:fillRect/>
          </a:stretch>
        </p:blipFill>
        <p:spPr>
          <a:xfrm>
            <a:off x="1981200" y="3931308"/>
            <a:ext cx="8326586" cy="1995576"/>
          </a:xfrm>
          <a:prstGeom prst="rect">
            <a:avLst/>
          </a:prstGeom>
        </p:spPr>
      </p:pic>
    </p:spTree>
    <p:extLst>
      <p:ext uri="{BB962C8B-B14F-4D97-AF65-F5344CB8AC3E}">
        <p14:creationId xmlns:p14="http://schemas.microsoft.com/office/powerpoint/2010/main" val="39223292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smtClean="0">
                <a:solidFill>
                  <a:srgbClr val="00B050"/>
                </a:solidFill>
              </a:rPr>
              <a:t>Crowdsourcing: Annotation </a:t>
            </a:r>
            <a:r>
              <a:rPr lang="en-US" altLang="en-US" dirty="0">
                <a:solidFill>
                  <a:srgbClr val="00B050"/>
                </a:solidFill>
              </a:rPr>
              <a:t>with non-experts</a:t>
            </a:r>
          </a:p>
          <a:p>
            <a:pPr lvl="1" eaLnBrk="1" hangingPunct="1"/>
            <a:r>
              <a:rPr lang="en-US" altLang="en-US" dirty="0" err="1">
                <a:solidFill>
                  <a:srgbClr val="00B050"/>
                </a:solidFill>
              </a:rPr>
              <a:t>LabelMe</a:t>
            </a:r>
            <a:r>
              <a:rPr lang="en-US" altLang="en-US" dirty="0">
                <a:solidFill>
                  <a:srgbClr val="00B050"/>
                </a:solidFill>
              </a:rPr>
              <a:t> – no incentive (altruism, perhaps)</a:t>
            </a:r>
          </a:p>
          <a:p>
            <a:pPr lvl="1" eaLnBrk="1" hangingPunct="1"/>
            <a:r>
              <a:rPr lang="en-US" altLang="en-US" dirty="0">
                <a:solidFill>
                  <a:srgbClr val="00B050"/>
                </a:solidFill>
              </a:rPr>
              <a:t>ESP Game – fun incentive (not fun enough?)</a:t>
            </a:r>
          </a:p>
          <a:p>
            <a:pPr lvl="1" eaLnBrk="1" hangingPunct="1"/>
            <a:r>
              <a:rPr lang="en-US" altLang="en-US" dirty="0">
                <a:solidFill>
                  <a:srgbClr val="00B050"/>
                </a:solidFill>
              </a:rPr>
              <a:t>Mechanical Turk – financial </a:t>
            </a:r>
            <a:r>
              <a:rPr lang="en-US" altLang="en-US" dirty="0" smtClean="0">
                <a:solidFill>
                  <a:srgbClr val="00B050"/>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956647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en-US"/>
          </a:p>
        </p:txBody>
      </p:sp>
      <p:sp>
        <p:nvSpPr>
          <p:cNvPr id="21507" name="Content Placeholder 2"/>
          <p:cNvSpPr>
            <a:spLocks noGrp="1"/>
          </p:cNvSpPr>
          <p:nvPr>
            <p:ph idx="1"/>
          </p:nvPr>
        </p:nvSpPr>
        <p:spPr/>
        <p:txBody>
          <a:bodyPr/>
          <a:lstStyle/>
          <a:p>
            <a:pPr eaLnBrk="1" hangingPunct="1"/>
            <a:endParaRPr lang="en-US" altLang="en-US"/>
          </a:p>
        </p:txBody>
      </p:sp>
      <p:pic>
        <p:nvPicPr>
          <p:cNvPr id="21508" name="Picture 7" descr="C:\snavely\work\teaching\09Fa-CS6610\lectures\lec18\everingham_det_Page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endParaRPr lang="en-US" altLang="en-US"/>
          </a:p>
        </p:txBody>
      </p:sp>
      <p:sp>
        <p:nvSpPr>
          <p:cNvPr id="22531" name="Content Placeholder 2"/>
          <p:cNvSpPr>
            <a:spLocks noGrp="1"/>
          </p:cNvSpPr>
          <p:nvPr>
            <p:ph idx="1"/>
          </p:nvPr>
        </p:nvSpPr>
        <p:spPr/>
        <p:txBody>
          <a:bodyPr/>
          <a:lstStyle/>
          <a:p>
            <a:pPr eaLnBrk="1" hangingPunct="1"/>
            <a:endParaRPr lang="en-US" altLang="en-US"/>
          </a:p>
        </p:txBody>
      </p:sp>
      <p:pic>
        <p:nvPicPr>
          <p:cNvPr id="22532" name="Picture 8" descr="C:\snavely\work\teaching\09Fa-CS6610\lectures\lec18\everingham_det_Page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838200"/>
          </a:xfrm>
        </p:spPr>
        <p:txBody>
          <a:bodyPr/>
          <a:lstStyle/>
          <a:p>
            <a:r>
              <a:rPr lang="en-US" b="1" dirty="0"/>
              <a:t>VOC2011 Annotation </a:t>
            </a:r>
            <a:r>
              <a:rPr lang="en-US" b="1" dirty="0" smtClean="0"/>
              <a:t>Guidelines</a:t>
            </a:r>
            <a:endParaRPr lang="en-US" dirty="0"/>
          </a:p>
        </p:txBody>
      </p:sp>
      <p:sp>
        <p:nvSpPr>
          <p:cNvPr id="4" name="Rectangle 3"/>
          <p:cNvSpPr/>
          <p:nvPr/>
        </p:nvSpPr>
        <p:spPr>
          <a:xfrm>
            <a:off x="2895600" y="6400800"/>
            <a:ext cx="7543800" cy="369332"/>
          </a:xfrm>
          <a:prstGeom prst="rect">
            <a:avLst/>
          </a:prstGeom>
        </p:spPr>
        <p:txBody>
          <a:bodyPr wrap="square">
            <a:spAutoFit/>
          </a:bodyPr>
          <a:lstStyle/>
          <a:p>
            <a:r>
              <a:rPr lang="en-US" dirty="0"/>
              <a:t>http://host.robots.ox.ac.uk/pascal/VOC/voc2011/guidelines.html</a:t>
            </a:r>
          </a:p>
        </p:txBody>
      </p:sp>
      <p:graphicFrame>
        <p:nvGraphicFramePr>
          <p:cNvPr id="7" name="Table 6"/>
          <p:cNvGraphicFramePr>
            <a:graphicFrameLocks noGrp="1"/>
          </p:cNvGraphicFramePr>
          <p:nvPr>
            <p:extLst>
              <p:ext uri="{D42A27DB-BD31-4B8C-83A1-F6EECF244321}">
                <p14:modId xmlns:p14="http://schemas.microsoft.com/office/powerpoint/2010/main" val="852995647"/>
              </p:ext>
            </p:extLst>
          </p:nvPr>
        </p:nvGraphicFramePr>
        <p:xfrm>
          <a:off x="457200" y="1371600"/>
          <a:ext cx="3733800" cy="4943982"/>
        </p:xfrm>
        <a:graphic>
          <a:graphicData uri="http://schemas.openxmlformats.org/drawingml/2006/table">
            <a:tbl>
              <a:tblPr/>
              <a:tblGrid>
                <a:gridCol w="736951">
                  <a:extLst>
                    <a:ext uri="{9D8B030D-6E8A-4147-A177-3AD203B41FA5}">
                      <a16:colId xmlns:a16="http://schemas.microsoft.com/office/drawing/2014/main" val="983668912"/>
                    </a:ext>
                  </a:extLst>
                </a:gridCol>
                <a:gridCol w="2996849">
                  <a:extLst>
                    <a:ext uri="{9D8B030D-6E8A-4147-A177-3AD203B41FA5}">
                      <a16:colId xmlns:a16="http://schemas.microsoft.com/office/drawing/2014/main" val="2630790440"/>
                    </a:ext>
                  </a:extLst>
                </a:gridCol>
              </a:tblGrid>
              <a:tr h="995266">
                <a:tc>
                  <a:txBody>
                    <a:bodyPr/>
                    <a:lstStyle/>
                    <a:p>
                      <a:r>
                        <a:rPr lang="en-US" sz="800" b="1" dirty="0">
                          <a:effectLst/>
                        </a:rPr>
                        <a:t>What to label</a:t>
                      </a:r>
                      <a:r>
                        <a:rPr lang="en-US" sz="800" dirty="0">
                          <a:effectLst/>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i="1" dirty="0">
                          <a:effectLst/>
                        </a:rPr>
                        <a:t>All objects of the defined categories</a:t>
                      </a:r>
                      <a:r>
                        <a:rPr lang="en-US" sz="800" dirty="0">
                          <a:effectLst/>
                        </a:rPr>
                        <a:t>, unless: </a:t>
                      </a:r>
                    </a:p>
                    <a:p>
                      <a:pPr>
                        <a:buFont typeface="Arial" panose="020B0604020202020204" pitchFamily="34" charset="0"/>
                        <a:buChar char="•"/>
                      </a:pPr>
                      <a:r>
                        <a:rPr lang="en-US" sz="800" dirty="0">
                          <a:effectLst/>
                        </a:rPr>
                        <a:t>you are unsure what the object is. </a:t>
                      </a:r>
                    </a:p>
                    <a:p>
                      <a:pPr>
                        <a:buFont typeface="Arial" panose="020B0604020202020204" pitchFamily="34" charset="0"/>
                        <a:buChar char="•"/>
                      </a:pPr>
                      <a:r>
                        <a:rPr lang="en-US" sz="800" dirty="0">
                          <a:effectLst/>
                        </a:rPr>
                        <a:t>the object is very small (at your discretion). </a:t>
                      </a:r>
                    </a:p>
                    <a:p>
                      <a:pPr>
                        <a:buFont typeface="Arial" panose="020B0604020202020204" pitchFamily="34" charset="0"/>
                        <a:buChar char="•"/>
                      </a:pPr>
                      <a:r>
                        <a:rPr lang="en-US" sz="800" dirty="0">
                          <a:effectLst/>
                        </a:rPr>
                        <a:t>less than 10-20% of the object is visible, </a:t>
                      </a:r>
                      <a:r>
                        <a:rPr lang="en-US" sz="800" i="1" dirty="0">
                          <a:effectLst/>
                        </a:rPr>
                        <a:t>such that you cannot be sure what class it is</a:t>
                      </a:r>
                      <a:r>
                        <a:rPr lang="en-US" sz="800" dirty="0">
                          <a:effectLst/>
                        </a:rPr>
                        <a:t>. e.g. if only a </a:t>
                      </a:r>
                      <a:r>
                        <a:rPr lang="en-US" sz="800" dirty="0" err="1">
                          <a:effectLst/>
                        </a:rPr>
                        <a:t>tyre</a:t>
                      </a:r>
                      <a:r>
                        <a:rPr lang="en-US" sz="800" dirty="0">
                          <a:effectLst/>
                        </a:rPr>
                        <a:t> is visible it may belong to car or truck so cannot be labelled car, but feet/faces can only belong to a person. </a:t>
                      </a:r>
                    </a:p>
                    <a:p>
                      <a:r>
                        <a:rPr lang="en-US" sz="800" dirty="0">
                          <a:effectLst/>
                        </a:rPr>
                        <a:t>If this is not possible because too many objects, mark image as bad. </a:t>
                      </a: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27211260"/>
                  </a:ext>
                </a:extLst>
              </a:tr>
              <a:tr h="696686">
                <a:tc>
                  <a:txBody>
                    <a:bodyPr/>
                    <a:lstStyle/>
                    <a:p>
                      <a:r>
                        <a:rPr lang="en-US" sz="800" b="1" dirty="0">
                          <a:effectLst/>
                        </a:rPr>
                        <a:t>Viewpoint</a:t>
                      </a:r>
                      <a:r>
                        <a:rPr lang="en-US" sz="8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Record the viewpoint of the ‘bulk’ of the object e.g. the body rather than the head.  Allow viewpoints within 10-20 degrees. </a:t>
                      </a:r>
                    </a:p>
                    <a:p>
                      <a:r>
                        <a:rPr lang="en-US" sz="800" dirty="0">
                          <a:effectLst/>
                        </a:rPr>
                        <a:t>If ambiguous, leave as ‘Unspecified’. Unusually rotated objects e.g. upside-down people should be left as 'Unspecified</a:t>
                      </a:r>
                      <a:r>
                        <a:rPr lang="en-US" sz="800" dirty="0" smtClean="0">
                          <a:effectLst/>
                        </a:rPr>
                        <a:t>'.</a:t>
                      </a:r>
                      <a:endParaRPr lang="en-US" sz="800" dirty="0">
                        <a:effectLs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67478038"/>
                  </a:ext>
                </a:extLst>
              </a:tr>
              <a:tr h="696686">
                <a:tc>
                  <a:txBody>
                    <a:bodyPr/>
                    <a:lstStyle/>
                    <a:p>
                      <a:r>
                        <a:rPr lang="en-US" sz="800" b="1">
                          <a:effectLst/>
                        </a:rPr>
                        <a:t>Bounding box</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Mark the bounding box of the visible area of the object (</a:t>
                      </a:r>
                      <a:r>
                        <a:rPr lang="en-US" sz="800" i="1" dirty="0">
                          <a:effectLst/>
                        </a:rPr>
                        <a:t>not</a:t>
                      </a:r>
                      <a:r>
                        <a:rPr lang="en-US" sz="800" dirty="0">
                          <a:effectLst/>
                        </a:rPr>
                        <a:t> the estimated total extent of the object). </a:t>
                      </a:r>
                    </a:p>
                    <a:p>
                      <a:r>
                        <a:rPr lang="en-US" sz="800" dirty="0">
                          <a:effectLst/>
                        </a:rPr>
                        <a:t>Bounding box should contain all visible pixels, except where the bounding box would have to be made excessively large to include a few additional pixels (&lt;5%) e.g. a car aerial.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4131178"/>
                  </a:ext>
                </a:extLst>
              </a:tr>
              <a:tr h="398106">
                <a:tc>
                  <a:txBody>
                    <a:bodyPr/>
                    <a:lstStyle/>
                    <a:p>
                      <a:r>
                        <a:rPr lang="en-US" sz="800" b="1">
                          <a:effectLst/>
                        </a:rPr>
                        <a:t>Truncation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If more than 15-20% of the object lies outside the bounding box mark as Truncated. The flag indicates that the bounding box does not cover the total extent of the object.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44050504"/>
                  </a:ext>
                </a:extLst>
              </a:tr>
              <a:tr h="398106">
                <a:tc>
                  <a:txBody>
                    <a:bodyPr/>
                    <a:lstStyle/>
                    <a:p>
                      <a:r>
                        <a:rPr lang="en-US" sz="800" b="1">
                          <a:effectLst/>
                        </a:rPr>
                        <a:t>Occlusion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If more than 5% of the object is occluded within the bounding box, mark as Occluded. The flag indicates that the object is not totally visible within the bounding box</a:t>
                      </a:r>
                      <a:r>
                        <a:rPr lang="en-US" sz="800" dirty="0" smtClean="0">
                          <a:effectLst/>
                        </a:rPr>
                        <a:t>.</a:t>
                      </a:r>
                      <a:endParaRPr lang="en-US" sz="800" dirty="0">
                        <a:effectLs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7585139"/>
                  </a:ext>
                </a:extLst>
              </a:tr>
              <a:tr h="696686">
                <a:tc>
                  <a:txBody>
                    <a:bodyPr/>
                    <a:lstStyle/>
                    <a:p>
                      <a:r>
                        <a:rPr lang="en-US" sz="800" b="1">
                          <a:effectLst/>
                        </a:rPr>
                        <a:t>Image quality/ illumination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Images which are poor quality (e.g. excessive motion blur) should be marked bad.  However, poor illumination (e.g. objects in silhouette) should not count as poor quality unless objects cannot be </a:t>
                      </a:r>
                      <a:r>
                        <a:rPr lang="en-US" sz="800" dirty="0" err="1">
                          <a:effectLst/>
                        </a:rPr>
                        <a:t>recognised</a:t>
                      </a:r>
                      <a:r>
                        <a:rPr lang="en-US" sz="800" dirty="0">
                          <a:effectLst/>
                        </a:rPr>
                        <a:t>. </a:t>
                      </a:r>
                    </a:p>
                    <a:p>
                      <a:r>
                        <a:rPr lang="en-US" sz="800" dirty="0">
                          <a:effectLst/>
                        </a:rPr>
                        <a:t>Images made up of multiple images (e.g. collages) should be marked bad</a:t>
                      </a:r>
                      <a:r>
                        <a:rPr lang="en-US" sz="800" dirty="0" smtClean="0">
                          <a:effectLst/>
                        </a:rPr>
                        <a:t>.</a:t>
                      </a:r>
                      <a:endParaRPr lang="en-US" sz="800" dirty="0">
                        <a:effectLs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73693838"/>
                  </a:ext>
                </a:extLst>
              </a:tr>
              <a:tr h="398106">
                <a:tc>
                  <a:txBody>
                    <a:bodyPr/>
                    <a:lstStyle/>
                    <a:p>
                      <a:r>
                        <a:rPr lang="en-US" sz="800" b="1" dirty="0">
                          <a:effectLst/>
                        </a:rPr>
                        <a:t>Clothing/mud/ snow etc.</a:t>
                      </a:r>
                      <a:r>
                        <a:rPr lang="en-US" sz="8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If an object is ‘occluded’ by a close-fitting </a:t>
                      </a:r>
                      <a:r>
                        <a:rPr lang="en-US" sz="800" dirty="0" err="1">
                          <a:effectLst/>
                        </a:rPr>
                        <a:t>occluder</a:t>
                      </a:r>
                      <a:r>
                        <a:rPr lang="en-US" sz="800" dirty="0">
                          <a:effectLst/>
                        </a:rPr>
                        <a:t> e.g. clothing, mud, snow etc., then the </a:t>
                      </a:r>
                      <a:r>
                        <a:rPr lang="en-US" sz="800" dirty="0" err="1">
                          <a:effectLst/>
                        </a:rPr>
                        <a:t>occluder</a:t>
                      </a:r>
                      <a:r>
                        <a:rPr lang="en-US" sz="800" dirty="0">
                          <a:effectLst/>
                        </a:rPr>
                        <a:t> should be treated as part of the object.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544603"/>
                  </a:ext>
                </a:extLst>
              </a:tr>
              <a:tr h="199053">
                <a:tc>
                  <a:txBody>
                    <a:bodyPr/>
                    <a:lstStyle/>
                    <a:p>
                      <a:r>
                        <a:rPr lang="en-US" sz="800" b="1">
                          <a:effectLst/>
                        </a:rPr>
                        <a:t>Transparency</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Do label objects visible through glass, but treat reflections on the glass as occlusion.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9830404"/>
                  </a:ext>
                </a:extLst>
              </a:tr>
              <a:tr h="99527">
                <a:tc>
                  <a:txBody>
                    <a:bodyPr/>
                    <a:lstStyle/>
                    <a:p>
                      <a:r>
                        <a:rPr lang="en-US" sz="800" b="1">
                          <a:effectLst/>
                        </a:rPr>
                        <a:t>Mirrors</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Do label objects in mirrors.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46646514"/>
                  </a:ext>
                </a:extLst>
              </a:tr>
              <a:tr h="298580">
                <a:tc>
                  <a:txBody>
                    <a:bodyPr/>
                    <a:lstStyle/>
                    <a:p>
                      <a:r>
                        <a:rPr lang="en-US" sz="800" b="1">
                          <a:effectLst/>
                        </a:rPr>
                        <a:t>Pictures</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Label objects in pictures/posters/signs only if they are photorealistic but not if cartoons, symbols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603143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59829407"/>
              </p:ext>
            </p:extLst>
          </p:nvPr>
        </p:nvGraphicFramePr>
        <p:xfrm>
          <a:off x="4467522" y="1371598"/>
          <a:ext cx="3304878" cy="4876805"/>
        </p:xfrm>
        <a:graphic>
          <a:graphicData uri="http://schemas.openxmlformats.org/drawingml/2006/table">
            <a:tbl>
              <a:tblPr/>
              <a:tblGrid>
                <a:gridCol w="652294">
                  <a:extLst>
                    <a:ext uri="{9D8B030D-6E8A-4147-A177-3AD203B41FA5}">
                      <a16:colId xmlns:a16="http://schemas.microsoft.com/office/drawing/2014/main" val="1098158375"/>
                    </a:ext>
                  </a:extLst>
                </a:gridCol>
                <a:gridCol w="2652584">
                  <a:extLst>
                    <a:ext uri="{9D8B030D-6E8A-4147-A177-3AD203B41FA5}">
                      <a16:colId xmlns:a16="http://schemas.microsoft.com/office/drawing/2014/main" val="2490509203"/>
                    </a:ext>
                  </a:extLst>
                </a:gridCol>
              </a:tblGrid>
              <a:tr h="278675">
                <a:tc>
                  <a:txBody>
                    <a:bodyPr/>
                    <a:lstStyle/>
                    <a:p>
                      <a:r>
                        <a:rPr lang="en-US" sz="800" b="1">
                          <a:effectLst/>
                        </a:rPr>
                        <a:t>Aeroplane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tcPr>
                </a:tc>
                <a:tc>
                  <a:txBody>
                    <a:bodyPr/>
                    <a:lstStyle/>
                    <a:p>
                      <a:r>
                        <a:rPr lang="en-US" sz="800">
                          <a:effectLst/>
                        </a:rPr>
                        <a:t>Includes gliders but not hang gliders or helicopters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93721379"/>
                  </a:ext>
                </a:extLst>
              </a:tr>
              <a:tr h="139337">
                <a:tc>
                  <a:txBody>
                    <a:bodyPr/>
                    <a:lstStyle/>
                    <a:p>
                      <a:r>
                        <a:rPr lang="en-US" sz="800" b="1">
                          <a:effectLst/>
                        </a:rPr>
                        <a:t>Bicycle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tricycles, unicycles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4213216"/>
                  </a:ext>
                </a:extLst>
              </a:tr>
              <a:tr h="139337">
                <a:tc>
                  <a:txBody>
                    <a:bodyPr/>
                    <a:lstStyle/>
                    <a:p>
                      <a:r>
                        <a:rPr lang="en-US" sz="800" b="1">
                          <a:effectLst/>
                        </a:rPr>
                        <a:t>Bird</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All birds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35104656"/>
                  </a:ext>
                </a:extLst>
              </a:tr>
              <a:tr h="139337">
                <a:tc>
                  <a:txBody>
                    <a:bodyPr/>
                    <a:lstStyle/>
                    <a:p>
                      <a:r>
                        <a:rPr lang="en-US" sz="800" b="1">
                          <a:effectLst/>
                        </a:rPr>
                        <a:t>Boat</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Ships, rowing boats, pedaloes but not jet skis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70067062"/>
                  </a:ext>
                </a:extLst>
              </a:tr>
              <a:tr h="139337">
                <a:tc>
                  <a:txBody>
                    <a:bodyPr/>
                    <a:lstStyle/>
                    <a:p>
                      <a:r>
                        <a:rPr lang="en-US" sz="800" b="1">
                          <a:effectLst/>
                        </a:rPr>
                        <a:t>Bottle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Plastic, glass or feeding bottles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71350948"/>
                  </a:ext>
                </a:extLst>
              </a:tr>
              <a:tr h="139337">
                <a:tc>
                  <a:txBody>
                    <a:bodyPr/>
                    <a:lstStyle/>
                    <a:p>
                      <a:r>
                        <a:rPr lang="en-US" sz="800" b="1">
                          <a:effectLst/>
                        </a:rPr>
                        <a:t>Bus</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minibus but not trams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1694234"/>
                  </a:ext>
                </a:extLst>
              </a:tr>
              <a:tr h="1114700">
                <a:tc>
                  <a:txBody>
                    <a:bodyPr/>
                    <a:lstStyle/>
                    <a:p>
                      <a:r>
                        <a:rPr lang="en-US" sz="800" b="1" dirty="0">
                          <a:effectLst/>
                        </a:rPr>
                        <a:t>Car</a:t>
                      </a:r>
                      <a:r>
                        <a:rPr lang="en-US" sz="8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Includes cars, vans, large family cars for 6-8 people etc. </a:t>
                      </a:r>
                    </a:p>
                    <a:p>
                      <a:r>
                        <a:rPr lang="en-US" sz="800" dirty="0">
                          <a:effectLst/>
                        </a:rPr>
                        <a:t>Excludes go-carts, tractors, emergency vehicles, lorries/trucks etc. </a:t>
                      </a:r>
                    </a:p>
                    <a:p>
                      <a:r>
                        <a:rPr lang="en-US" sz="800" dirty="0">
                          <a:effectLst/>
                        </a:rPr>
                        <a:t>Do not label where only the vehicle interior is shown. </a:t>
                      </a:r>
                    </a:p>
                    <a:p>
                      <a:r>
                        <a:rPr lang="en-US" sz="800" dirty="0">
                          <a:effectLst/>
                        </a:rPr>
                        <a:t>Include toys that look just like real cars, but not ‘cartoony’ toys</a:t>
                      </a:r>
                      <a:r>
                        <a:rPr lang="en-US" sz="800" dirty="0" smtClean="0">
                          <a:effectLst/>
                        </a:rPr>
                        <a:t>.</a:t>
                      </a:r>
                      <a:endParaRPr lang="en-US" sz="800" dirty="0">
                        <a:effectLs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8661139"/>
                  </a:ext>
                </a:extLst>
              </a:tr>
              <a:tr h="139337">
                <a:tc>
                  <a:txBody>
                    <a:bodyPr/>
                    <a:lstStyle/>
                    <a:p>
                      <a:r>
                        <a:rPr lang="en-US" sz="800" b="1">
                          <a:effectLst/>
                        </a:rPr>
                        <a:t>Cat</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Domestic cats (not lions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5062796"/>
                  </a:ext>
                </a:extLst>
              </a:tr>
              <a:tr h="557350">
                <a:tc>
                  <a:txBody>
                    <a:bodyPr/>
                    <a:lstStyle/>
                    <a:p>
                      <a:r>
                        <a:rPr lang="en-US" sz="800" b="1">
                          <a:effectLst/>
                        </a:rPr>
                        <a:t>Chair</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armchairs, deckchairs but not stools or benches.</a:t>
                      </a:r>
                      <a:br>
                        <a:rPr lang="en-US" sz="800">
                          <a:effectLst/>
                        </a:rPr>
                      </a:br>
                      <a:r>
                        <a:rPr lang="en-US" sz="800">
                          <a:effectLst/>
                        </a:rPr>
                        <a:t>Excludes seats in buses, cars etc.</a:t>
                      </a:r>
                      <a:br>
                        <a:rPr lang="en-US" sz="800">
                          <a:effectLst/>
                        </a:rPr>
                      </a:br>
                      <a:r>
                        <a:rPr lang="en-US" sz="800">
                          <a:effectLst/>
                        </a:rPr>
                        <a:t>Excludes wheelchairs.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44068181"/>
                  </a:ext>
                </a:extLst>
              </a:tr>
              <a:tr h="139337">
                <a:tc>
                  <a:txBody>
                    <a:bodyPr/>
                    <a:lstStyle/>
                    <a:p>
                      <a:r>
                        <a:rPr lang="en-US" sz="800" b="1">
                          <a:effectLst/>
                        </a:rPr>
                        <a:t>Cow</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All cows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39436894"/>
                  </a:ext>
                </a:extLst>
              </a:tr>
              <a:tr h="418012">
                <a:tc>
                  <a:txBody>
                    <a:bodyPr/>
                    <a:lstStyle/>
                    <a:p>
                      <a:r>
                        <a:rPr lang="en-US" sz="800" b="1">
                          <a:effectLst/>
                        </a:rPr>
                        <a:t>Dining table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Only tables for eating at.</a:t>
                      </a:r>
                      <a:br>
                        <a:rPr lang="en-US" sz="800" dirty="0">
                          <a:effectLst/>
                        </a:rPr>
                      </a:br>
                      <a:r>
                        <a:rPr lang="en-US" sz="800" dirty="0">
                          <a:effectLst/>
                        </a:rPr>
                        <a:t>Not coffee tables, desks, side tables or picnic benches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08412285"/>
                  </a:ext>
                </a:extLst>
              </a:tr>
              <a:tr h="139337">
                <a:tc>
                  <a:txBody>
                    <a:bodyPr/>
                    <a:lstStyle/>
                    <a:p>
                      <a:r>
                        <a:rPr lang="en-US" sz="800" b="1">
                          <a:effectLst/>
                        </a:rPr>
                        <a:t>Dog</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Domestic dogs (not wolves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79865096"/>
                  </a:ext>
                </a:extLst>
              </a:tr>
              <a:tr h="139337">
                <a:tc>
                  <a:txBody>
                    <a:bodyPr/>
                    <a:lstStyle/>
                    <a:p>
                      <a:r>
                        <a:rPr lang="en-US" sz="800" b="1">
                          <a:effectLst/>
                        </a:rPr>
                        <a:t>Horse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fr-FR" sz="800">
                          <a:effectLst/>
                        </a:rPr>
                        <a:t>Includes ponies, donkeys, mules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77101132"/>
                  </a:ext>
                </a:extLst>
              </a:tr>
              <a:tr h="139337">
                <a:tc>
                  <a:txBody>
                    <a:bodyPr/>
                    <a:lstStyle/>
                    <a:p>
                      <a:r>
                        <a:rPr lang="en-US" sz="800" b="1">
                          <a:effectLst/>
                        </a:rPr>
                        <a:t>Motorbike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mopeds, scooters, sidecars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29995031"/>
                  </a:ext>
                </a:extLst>
              </a:tr>
              <a:tr h="139337">
                <a:tc>
                  <a:txBody>
                    <a:bodyPr/>
                    <a:lstStyle/>
                    <a:p>
                      <a:r>
                        <a:rPr lang="en-US" sz="800" b="1">
                          <a:effectLst/>
                        </a:rPr>
                        <a:t>People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babies, faces (i.e. truncated people)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85469793"/>
                  </a:ext>
                </a:extLst>
              </a:tr>
              <a:tr h="278675">
                <a:tc>
                  <a:txBody>
                    <a:bodyPr/>
                    <a:lstStyle/>
                    <a:p>
                      <a:r>
                        <a:rPr lang="en-US" sz="800" b="1">
                          <a:effectLst/>
                        </a:rPr>
                        <a:t>Potted plant</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Indoor plants excluding flowers in vases, or outdoor plants clearly in a pot.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50543713"/>
                  </a:ext>
                </a:extLst>
              </a:tr>
              <a:tr h="139337">
                <a:tc>
                  <a:txBody>
                    <a:bodyPr/>
                    <a:lstStyle/>
                    <a:p>
                      <a:r>
                        <a:rPr lang="en-US" sz="800" b="1">
                          <a:effectLst/>
                        </a:rPr>
                        <a:t>Sheep</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Sheep, not goats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1714605"/>
                  </a:ext>
                </a:extLst>
              </a:tr>
              <a:tr h="139337">
                <a:tc>
                  <a:txBody>
                    <a:bodyPr/>
                    <a:lstStyle/>
                    <a:p>
                      <a:r>
                        <a:rPr lang="en-US" sz="800" b="1">
                          <a:effectLst/>
                        </a:rPr>
                        <a:t>Sofa</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Excludes sofas made up as sofa-beds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71108882"/>
                  </a:ext>
                </a:extLst>
              </a:tr>
              <a:tr h="139337">
                <a:tc>
                  <a:txBody>
                    <a:bodyPr/>
                    <a:lstStyle/>
                    <a:p>
                      <a:r>
                        <a:rPr lang="en-US" sz="800" b="1">
                          <a:effectLst/>
                        </a:rPr>
                        <a:t>Train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fr-FR" sz="800">
                          <a:effectLst/>
                        </a:rPr>
                        <a:t>Includes train carriages, excludes trams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19078317"/>
                  </a:ext>
                </a:extLst>
              </a:tr>
              <a:tr h="278675">
                <a:tc>
                  <a:txBody>
                    <a:bodyPr/>
                    <a:lstStyle/>
                    <a:p>
                      <a:r>
                        <a:rPr lang="en-US" sz="800" b="1">
                          <a:effectLst/>
                        </a:rPr>
                        <a:t>TV/monitor</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Standalone screens (not laptops), not advertising displays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072805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803495565"/>
              </p:ext>
            </p:extLst>
          </p:nvPr>
        </p:nvGraphicFramePr>
        <p:xfrm>
          <a:off x="8153400" y="1371601"/>
          <a:ext cx="3352800" cy="4815839"/>
        </p:xfrm>
        <a:graphic>
          <a:graphicData uri="http://schemas.openxmlformats.org/drawingml/2006/table">
            <a:tbl>
              <a:tblPr/>
              <a:tblGrid>
                <a:gridCol w="798286">
                  <a:extLst>
                    <a:ext uri="{9D8B030D-6E8A-4147-A177-3AD203B41FA5}">
                      <a16:colId xmlns:a16="http://schemas.microsoft.com/office/drawing/2014/main" val="2980841579"/>
                    </a:ext>
                  </a:extLst>
                </a:gridCol>
                <a:gridCol w="2554514">
                  <a:extLst>
                    <a:ext uri="{9D8B030D-6E8A-4147-A177-3AD203B41FA5}">
                      <a16:colId xmlns:a16="http://schemas.microsoft.com/office/drawing/2014/main" val="4050854656"/>
                    </a:ext>
                  </a:extLst>
                </a:gridCol>
              </a:tblGrid>
              <a:tr h="991496">
                <a:tc>
                  <a:txBody>
                    <a:bodyPr/>
                    <a:lstStyle/>
                    <a:p>
                      <a:r>
                        <a:rPr lang="en-US" sz="900" b="1" dirty="0">
                          <a:effectLst/>
                        </a:rPr>
                        <a:t>What to segment</a:t>
                      </a:r>
                      <a:r>
                        <a:rPr lang="en-US" sz="900" dirty="0">
                          <a:effectLst/>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dirty="0">
                          <a:effectLst/>
                        </a:rPr>
                        <a:t>Objects whose bounding boxes have been labelled according to the above guidelines. </a:t>
                      </a:r>
                    </a:p>
                    <a:p>
                      <a:r>
                        <a:rPr lang="en-US" sz="900" dirty="0">
                          <a:effectLst/>
                        </a:rPr>
                        <a:t>You may need to exclude backpacks, handbags etc. which were included in the bounding box. </a:t>
                      </a:r>
                      <a:br>
                        <a:rPr lang="en-US" sz="900" dirty="0">
                          <a:effectLst/>
                        </a:rPr>
                      </a:br>
                      <a:r>
                        <a:rPr lang="en-US" sz="900" dirty="0">
                          <a:effectLst/>
                        </a:rPr>
                        <a:t>You may also need to include hands, chair legs etc. which were </a:t>
                      </a:r>
                      <a:r>
                        <a:rPr lang="en-US" sz="900" i="1" dirty="0">
                          <a:effectLst/>
                        </a:rPr>
                        <a:t>outside</a:t>
                      </a:r>
                      <a:r>
                        <a:rPr lang="en-US" sz="900" dirty="0">
                          <a:effectLst/>
                        </a:rPr>
                        <a:t> the bounding box.</a:t>
                      </a:r>
                      <a:br>
                        <a:rPr lang="en-US" sz="900" dirty="0">
                          <a:effectLst/>
                        </a:rPr>
                      </a:br>
                      <a:endParaRPr lang="en-US" sz="900" dirty="0">
                        <a:effectLst/>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93164804"/>
                  </a:ext>
                </a:extLst>
              </a:tr>
              <a:tr h="1274781">
                <a:tc>
                  <a:txBody>
                    <a:bodyPr/>
                    <a:lstStyle/>
                    <a:p>
                      <a:r>
                        <a:rPr lang="en-US" sz="900" b="1" dirty="0">
                          <a:effectLst/>
                        </a:rPr>
                        <a:t>Accuracy</a:t>
                      </a:r>
                      <a:r>
                        <a:rPr lang="en-US" sz="9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dirty="0">
                          <a:effectLst/>
                        </a:rPr>
                        <a:t>Segment within 5 pixels.  Labelled pixels MUST be the object;</a:t>
                      </a:r>
                      <a:br>
                        <a:rPr lang="en-US" sz="900" dirty="0">
                          <a:effectLst/>
                        </a:rPr>
                      </a:br>
                      <a:r>
                        <a:rPr lang="en-US" sz="900" dirty="0">
                          <a:effectLst/>
                        </a:rPr>
                        <a:t> pixels outside the 5-pixel border area MUST be background.  Border pixels can be either.  Use the tri-map displayed by the segmentation tool to ensure these constraints hold. </a:t>
                      </a:r>
                    </a:p>
                    <a:p>
                      <a:r>
                        <a:rPr lang="en-US" sz="900" dirty="0">
                          <a:effectLst/>
                        </a:rPr>
                        <a:t>  </a:t>
                      </a:r>
                    </a:p>
                    <a:p>
                      <a:r>
                        <a:rPr lang="en-US" sz="900" dirty="0">
                          <a:effectLst/>
                        </a:rPr>
                        <a:t>This may involve labelling pixels outside the bounding box.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946265"/>
                  </a:ext>
                </a:extLst>
              </a:tr>
              <a:tr h="708212">
                <a:tc>
                  <a:txBody>
                    <a:bodyPr/>
                    <a:lstStyle/>
                    <a:p>
                      <a:r>
                        <a:rPr lang="en-US" sz="900" b="1" dirty="0">
                          <a:effectLst/>
                        </a:rPr>
                        <a:t>Mixed pixels/ transparency</a:t>
                      </a:r>
                      <a:r>
                        <a:rPr lang="en-US" sz="9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a:effectLst/>
                        </a:rPr>
                        <a:t>Pixels which are mixed e.g. due to transparency, motion blur or the presence of a border should be considered to belong to the object whose colour contributes most to the mix.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55775351"/>
                  </a:ext>
                </a:extLst>
              </a:tr>
              <a:tr h="566569">
                <a:tc>
                  <a:txBody>
                    <a:bodyPr/>
                    <a:lstStyle/>
                    <a:p>
                      <a:r>
                        <a:rPr lang="en-US" sz="900" b="1">
                          <a:effectLst/>
                        </a:rPr>
                        <a:t>Thin structures</a:t>
                      </a:r>
                      <a:r>
                        <a:rPr lang="en-US" sz="9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a:effectLst/>
                        </a:rPr>
                        <a:t>Aim to capture thin structures where possible, within the accuracy constraints.  Structures of around one pixel thickness can be ignored e.g. wires, rigging, whiskers.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3263263"/>
                  </a:ext>
                </a:extLst>
              </a:tr>
              <a:tr h="849854">
                <a:tc>
                  <a:txBody>
                    <a:bodyPr/>
                    <a:lstStyle/>
                    <a:p>
                      <a:r>
                        <a:rPr lang="en-US" sz="900" b="1">
                          <a:effectLst/>
                        </a:rPr>
                        <a:t>Objects on tables etc.</a:t>
                      </a:r>
                      <a:r>
                        <a:rPr lang="en-US" sz="9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a:effectLst/>
                        </a:rPr>
                        <a:t>If a number of small objects are occluding an object e.g. cutlery/silverware on a dining table, they can be considered part of that object. The exception is if they are sticking out of the object (e.g. candles) where they should be truncated at the object boundary.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433262"/>
                  </a:ext>
                </a:extLst>
              </a:tr>
              <a:tr h="424927">
                <a:tc>
                  <a:txBody>
                    <a:bodyPr/>
                    <a:lstStyle/>
                    <a:p>
                      <a:r>
                        <a:rPr lang="en-US" sz="900" b="1">
                          <a:effectLst/>
                        </a:rPr>
                        <a:t>Difficult images</a:t>
                      </a:r>
                      <a:r>
                        <a:rPr lang="en-US" sz="9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dirty="0">
                          <a:effectLst/>
                        </a:rPr>
                        <a:t>Images which are overly difficult to segment to the required accuracy can be left </a:t>
                      </a:r>
                      <a:r>
                        <a:rPr lang="en-US" sz="900" dirty="0" err="1">
                          <a:effectLst/>
                        </a:rPr>
                        <a:t>unlabelled</a:t>
                      </a:r>
                      <a:r>
                        <a:rPr lang="en-US" sz="900" dirty="0">
                          <a:effectLst/>
                        </a:rPr>
                        <a:t> e.g. a nest of bicycles.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9717130"/>
                  </a:ext>
                </a:extLst>
              </a:tr>
            </a:tbl>
          </a:graphicData>
        </a:graphic>
      </p:graphicFrame>
    </p:spTree>
    <p:extLst>
      <p:ext uri="{BB962C8B-B14F-4D97-AF65-F5344CB8AC3E}">
        <p14:creationId xmlns:p14="http://schemas.microsoft.com/office/powerpoint/2010/main" val="163832092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2209800" y="2130426"/>
            <a:ext cx="7772400" cy="1470025"/>
          </a:xfrm>
        </p:spPr>
        <p:txBody>
          <a:bodyPr/>
          <a:lstStyle/>
          <a:p>
            <a:pPr eaLnBrk="1" hangingPunct="1"/>
            <a:r>
              <a:rPr lang="en-US" altLang="en-US" dirty="0"/>
              <a:t>Data Sets and Crowdsourcing</a:t>
            </a:r>
          </a:p>
        </p:txBody>
      </p:sp>
      <p:sp>
        <p:nvSpPr>
          <p:cNvPr id="3" name="Subtitle 2"/>
          <p:cNvSpPr>
            <a:spLocks noGrp="1"/>
          </p:cNvSpPr>
          <p:nvPr>
            <p:ph type="subTitle" idx="1"/>
          </p:nvPr>
        </p:nvSpPr>
        <p:spPr>
          <a:xfrm>
            <a:off x="2971800" y="4588217"/>
            <a:ext cx="6400800" cy="1752600"/>
          </a:xfrm>
        </p:spPr>
        <p:txBody>
          <a:bodyPr rtlCol="0">
            <a:normAutofit/>
          </a:bodyPr>
          <a:lstStyle/>
          <a:p>
            <a:pPr eaLnBrk="1" fontAlgn="auto" hangingPunct="1">
              <a:spcAft>
                <a:spcPts val="0"/>
              </a:spcAft>
              <a:defRPr/>
            </a:pPr>
            <a:r>
              <a:rPr lang="en-US" dirty="0"/>
              <a:t>Computer Vision</a:t>
            </a:r>
          </a:p>
          <a:p>
            <a:pPr eaLnBrk="1" fontAlgn="auto" hangingPunct="1">
              <a:spcAft>
                <a:spcPts val="0"/>
              </a:spcAft>
              <a:defRPr/>
            </a:pPr>
            <a:r>
              <a:rPr lang="en-US" dirty="0"/>
              <a:t>James Hays</a:t>
            </a:r>
          </a:p>
        </p:txBody>
      </p:sp>
      <p:sp>
        <p:nvSpPr>
          <p:cNvPr id="2" name="TextBox 1"/>
          <p:cNvSpPr txBox="1"/>
          <p:nvPr/>
        </p:nvSpPr>
        <p:spPr>
          <a:xfrm>
            <a:off x="1551924" y="3189327"/>
            <a:ext cx="9448800" cy="369332"/>
          </a:xfrm>
          <a:prstGeom prst="rect">
            <a:avLst/>
          </a:prstGeom>
          <a:noFill/>
        </p:spPr>
        <p:txBody>
          <a:bodyPr wrap="square" rtlCol="0">
            <a:spAutoFit/>
          </a:bodyPr>
          <a:lstStyle/>
          <a:p>
            <a:r>
              <a:rPr lang="en-US" dirty="0"/>
              <a:t>Or: My grad students are starting to hate me, but it looks like we need more training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annotation in industry</a:t>
            </a:r>
            <a:endParaRPr lang="en-US" dirty="0"/>
          </a:p>
        </p:txBody>
      </p:sp>
      <p:sp>
        <p:nvSpPr>
          <p:cNvPr id="3" name="Content Placeholder 2"/>
          <p:cNvSpPr>
            <a:spLocks noGrp="1"/>
          </p:cNvSpPr>
          <p:nvPr>
            <p:ph idx="1"/>
          </p:nvPr>
        </p:nvSpPr>
        <p:spPr/>
        <p:txBody>
          <a:bodyPr/>
          <a:lstStyle/>
          <a:p>
            <a:r>
              <a:rPr lang="en-US" dirty="0" smtClean="0"/>
              <a:t>Full time employees trained to use particular annotation pipelines.</a:t>
            </a:r>
          </a:p>
          <a:p>
            <a:r>
              <a:rPr lang="en-US" dirty="0" smtClean="0"/>
              <a:t>Companies (e.g. scale.ai, </a:t>
            </a:r>
            <a:r>
              <a:rPr lang="en-US" dirty="0" err="1" smtClean="0"/>
              <a:t>Sama</a:t>
            </a:r>
            <a:r>
              <a:rPr lang="en-US" dirty="0" smtClean="0"/>
              <a:t>) also offer these services.</a:t>
            </a:r>
          </a:p>
          <a:p>
            <a:r>
              <a:rPr lang="en-US" dirty="0" smtClean="0"/>
              <a:t>Repeated iteration to refine annotation guidelines and annotation user interface.</a:t>
            </a:r>
          </a:p>
          <a:p>
            <a:r>
              <a:rPr lang="en-US" dirty="0" smtClean="0"/>
              <a:t>Attempts to semi-automate annotation or have annotators correct machine-generated annotations.</a:t>
            </a:r>
          </a:p>
        </p:txBody>
      </p:sp>
    </p:spTree>
    <p:extLst>
      <p:ext uri="{BB962C8B-B14F-4D97-AF65-F5344CB8AC3E}">
        <p14:creationId xmlns:p14="http://schemas.microsoft.com/office/powerpoint/2010/main" val="359560289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67"/>
          <p:cNvSpPr txBox="1">
            <a:spLocks noGrp="1"/>
          </p:cNvSpPr>
          <p:nvPr>
            <p:ph type="title"/>
          </p:nvPr>
        </p:nvSpPr>
        <p:spPr>
          <a:xfrm>
            <a:off x="415600" y="593367"/>
            <a:ext cx="101732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b="1" dirty="0" smtClean="0">
                <a:latin typeface="Oswald"/>
                <a:ea typeface="Oswald"/>
                <a:cs typeface="Oswald"/>
                <a:sym typeface="Oswald"/>
              </a:rPr>
              <a:t>Argoverse 2 Sensor </a:t>
            </a:r>
            <a:r>
              <a:rPr lang="en" b="1" dirty="0">
                <a:latin typeface="Oswald"/>
                <a:ea typeface="Oswald"/>
                <a:cs typeface="Oswald"/>
                <a:sym typeface="Oswald"/>
              </a:rPr>
              <a:t>Dataset</a:t>
            </a:r>
            <a:endParaRPr b="1" dirty="0">
              <a:latin typeface="Oswald"/>
              <a:ea typeface="Oswald"/>
              <a:cs typeface="Oswald"/>
              <a:sym typeface="Oswald"/>
            </a:endParaRPr>
          </a:p>
        </p:txBody>
      </p:sp>
      <p:sp>
        <p:nvSpPr>
          <p:cNvPr id="319" name="Google Shape;319;p67"/>
          <p:cNvSpPr txBox="1">
            <a:spLocks noGrp="1"/>
          </p:cNvSpPr>
          <p:nvPr>
            <p:ph type="body" idx="1"/>
          </p:nvPr>
        </p:nvSpPr>
        <p:spPr>
          <a:xfrm>
            <a:off x="7141967" y="1536633"/>
            <a:ext cx="4634400" cy="4555200"/>
          </a:xfrm>
          <a:prstGeom prst="rect">
            <a:avLst/>
          </a:prstGeom>
        </p:spPr>
        <p:txBody>
          <a:bodyPr spcFirstLastPara="1" vert="horz" wrap="square" lIns="121900" tIns="121900" rIns="121900" bIns="121900" numCol="1" anchor="ctr" anchorCtr="0" compatLnSpc="1">
            <a:prstTxWarp prst="textNoShape">
              <a:avLst/>
            </a:prstTxWarp>
            <a:noAutofit/>
          </a:bodyPr>
          <a:lstStyle/>
          <a:p>
            <a:pPr>
              <a:buFont typeface="Oswald Light"/>
              <a:buChar char="●"/>
            </a:pPr>
            <a:r>
              <a:rPr lang="en" sz="2400" dirty="0">
                <a:latin typeface="Oswald Light"/>
                <a:ea typeface="Oswald Light"/>
                <a:cs typeface="Oswald Light"/>
                <a:sym typeface="Oswald Light"/>
              </a:rPr>
              <a:t>High quality amodal cuboids for all actors within 5m of the drivable area</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1000 scenarios - 15s/scenario</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Average of 75 cuboids/frame</a:t>
            </a:r>
            <a:endParaRPr sz="2400" dirty="0">
              <a:latin typeface="Oswald Light"/>
              <a:ea typeface="Oswald Light"/>
              <a:cs typeface="Oswald Light"/>
              <a:sym typeface="Oswald Light"/>
            </a:endParaRPr>
          </a:p>
        </p:txBody>
      </p:sp>
      <p:pic>
        <p:nvPicPr>
          <p:cNvPr id="320" name="Google Shape;320;p67"/>
          <p:cNvPicPr preferRelativeResize="0"/>
          <p:nvPr/>
        </p:nvPicPr>
        <p:blipFill rotWithShape="1">
          <a:blip r:embed="rId3">
            <a:alphaModFix/>
          </a:blip>
          <a:srcRect t="21259"/>
          <a:stretch/>
        </p:blipFill>
        <p:spPr>
          <a:xfrm>
            <a:off x="267067" y="1399568"/>
            <a:ext cx="2586867" cy="2686233"/>
          </a:xfrm>
          <a:prstGeom prst="rect">
            <a:avLst/>
          </a:prstGeom>
          <a:noFill/>
          <a:ln>
            <a:noFill/>
          </a:ln>
        </p:spPr>
      </p:pic>
      <p:pic>
        <p:nvPicPr>
          <p:cNvPr id="321" name="Google Shape;321;p67"/>
          <p:cNvPicPr preferRelativeResize="0"/>
          <p:nvPr/>
        </p:nvPicPr>
        <p:blipFill>
          <a:blip r:embed="rId4">
            <a:alphaModFix/>
          </a:blip>
          <a:stretch>
            <a:fillRect/>
          </a:stretch>
        </p:blipFill>
        <p:spPr>
          <a:xfrm>
            <a:off x="184601" y="4085808"/>
            <a:ext cx="6488836" cy="2138633"/>
          </a:xfrm>
          <a:prstGeom prst="rect">
            <a:avLst/>
          </a:prstGeom>
          <a:noFill/>
          <a:ln>
            <a:noFill/>
          </a:ln>
        </p:spPr>
      </p:pic>
      <p:pic>
        <p:nvPicPr>
          <p:cNvPr id="322" name="Google Shape;322;p67"/>
          <p:cNvPicPr preferRelativeResize="0"/>
          <p:nvPr/>
        </p:nvPicPr>
        <p:blipFill rotWithShape="1">
          <a:blip r:embed="rId5">
            <a:alphaModFix/>
          </a:blip>
          <a:srcRect l="2877" r="1208"/>
          <a:stretch/>
        </p:blipFill>
        <p:spPr>
          <a:xfrm>
            <a:off x="2965000" y="1593801"/>
            <a:ext cx="3940400" cy="2297767"/>
          </a:xfrm>
          <a:prstGeom prst="rect">
            <a:avLst/>
          </a:prstGeom>
          <a:noFill/>
          <a:ln>
            <a:noFill/>
          </a:ln>
        </p:spPr>
      </p:pic>
    </p:spTree>
    <p:extLst>
      <p:ext uri="{BB962C8B-B14F-4D97-AF65-F5344CB8AC3E}">
        <p14:creationId xmlns:p14="http://schemas.microsoft.com/office/powerpoint/2010/main" val="40383694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70"/>
          <p:cNvSpPr txBox="1">
            <a:spLocks noGrp="1"/>
          </p:cNvSpPr>
          <p:nvPr>
            <p:ph type="title"/>
          </p:nvPr>
        </p:nvSpPr>
        <p:spPr>
          <a:xfrm>
            <a:off x="415600" y="593367"/>
            <a:ext cx="101732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b="1" dirty="0" smtClean="0">
                <a:latin typeface="Oswald"/>
                <a:ea typeface="Oswald"/>
                <a:cs typeface="Oswald"/>
                <a:sym typeface="Oswald"/>
              </a:rPr>
              <a:t>Argoverse 2 Map </a:t>
            </a:r>
            <a:r>
              <a:rPr lang="en" b="1" dirty="0">
                <a:latin typeface="Oswald"/>
                <a:ea typeface="Oswald"/>
                <a:cs typeface="Oswald"/>
                <a:sym typeface="Oswald"/>
              </a:rPr>
              <a:t>Change Dataset</a:t>
            </a:r>
            <a:endParaRPr b="1" dirty="0">
              <a:latin typeface="Oswald"/>
              <a:ea typeface="Oswald"/>
              <a:cs typeface="Oswald"/>
              <a:sym typeface="Oswald"/>
            </a:endParaRPr>
          </a:p>
        </p:txBody>
      </p:sp>
      <p:sp>
        <p:nvSpPr>
          <p:cNvPr id="351" name="Google Shape;351;p70"/>
          <p:cNvSpPr txBox="1">
            <a:spLocks noGrp="1"/>
          </p:cNvSpPr>
          <p:nvPr>
            <p:ph type="body" idx="1"/>
          </p:nvPr>
        </p:nvSpPr>
        <p:spPr>
          <a:xfrm>
            <a:off x="6666333" y="1536633"/>
            <a:ext cx="5110000" cy="4611600"/>
          </a:xfrm>
          <a:prstGeom prst="rect">
            <a:avLst/>
          </a:prstGeom>
        </p:spPr>
        <p:txBody>
          <a:bodyPr spcFirstLastPara="1" vert="horz" wrap="square" lIns="121900" tIns="121900" rIns="121900" bIns="121900" numCol="1" anchor="t" anchorCtr="0" compatLnSpc="1">
            <a:prstTxWarp prst="textNoShape">
              <a:avLst/>
            </a:prstTxWarp>
            <a:noAutofit/>
          </a:bodyPr>
          <a:lstStyle/>
          <a:p>
            <a:pPr>
              <a:buFont typeface="Oswald Light"/>
              <a:buChar char="●"/>
            </a:pPr>
            <a:r>
              <a:rPr lang="en" sz="2400" dirty="0">
                <a:latin typeface="Oswald Light"/>
                <a:ea typeface="Oswald Light"/>
                <a:cs typeface="Oswald Light"/>
                <a:sym typeface="Oswald Light"/>
              </a:rPr>
              <a:t>“Trust but Verify”</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1000 scenarios of varying duration (mean = 54s)</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Lidar and imagery</a:t>
            </a:r>
            <a:br>
              <a:rPr lang="en" sz="2400" dirty="0">
                <a:latin typeface="Oswald Light"/>
                <a:ea typeface="Oswald Light"/>
                <a:cs typeface="Oswald Light"/>
                <a:sym typeface="Oswald Light"/>
              </a:rPr>
            </a:br>
            <a:endParaRPr sz="2400" dirty="0">
              <a:latin typeface="Oswald Light"/>
              <a:ea typeface="Oswald Light"/>
              <a:cs typeface="Oswald Light"/>
              <a:sym typeface="Oswald Light"/>
            </a:endParaRPr>
          </a:p>
          <a:p>
            <a:pPr>
              <a:buFont typeface="Oswald Light"/>
              <a:buChar char="●"/>
            </a:pPr>
            <a:r>
              <a:rPr lang="en" sz="2400" dirty="0">
                <a:latin typeface="Oswald Light"/>
                <a:ea typeface="Oswald Light"/>
                <a:cs typeface="Oswald Light"/>
                <a:sym typeface="Oswald Light"/>
              </a:rPr>
              <a:t>200 map changes of varying types</a:t>
            </a:r>
            <a:endParaRPr sz="2400" dirty="0">
              <a:latin typeface="Oswald Light"/>
              <a:ea typeface="Oswald Light"/>
              <a:cs typeface="Oswald Light"/>
              <a:sym typeface="Oswald Light"/>
            </a:endParaRPr>
          </a:p>
        </p:txBody>
      </p:sp>
      <p:pic>
        <p:nvPicPr>
          <p:cNvPr id="353" name="Google Shape;353;p70"/>
          <p:cNvPicPr preferRelativeResize="0"/>
          <p:nvPr/>
        </p:nvPicPr>
        <p:blipFill rotWithShape="1">
          <a:blip r:embed="rId3">
            <a:alphaModFix/>
          </a:blip>
          <a:srcRect t="30109"/>
          <a:stretch/>
        </p:blipFill>
        <p:spPr>
          <a:xfrm>
            <a:off x="415600" y="1441165"/>
            <a:ext cx="2643667" cy="2436433"/>
          </a:xfrm>
          <a:prstGeom prst="rect">
            <a:avLst/>
          </a:prstGeom>
          <a:noFill/>
          <a:ln>
            <a:noFill/>
          </a:ln>
        </p:spPr>
      </p:pic>
      <p:pic>
        <p:nvPicPr>
          <p:cNvPr id="354" name="Google Shape;354;p70"/>
          <p:cNvPicPr preferRelativeResize="0"/>
          <p:nvPr/>
        </p:nvPicPr>
        <p:blipFill rotWithShape="1">
          <a:blip r:embed="rId4">
            <a:alphaModFix/>
          </a:blip>
          <a:srcRect t="31945"/>
          <a:stretch/>
        </p:blipFill>
        <p:spPr>
          <a:xfrm>
            <a:off x="3452334" y="1441168"/>
            <a:ext cx="2714908" cy="2436433"/>
          </a:xfrm>
          <a:prstGeom prst="rect">
            <a:avLst/>
          </a:prstGeom>
          <a:noFill/>
          <a:ln>
            <a:noFill/>
          </a:ln>
        </p:spPr>
      </p:pic>
      <p:pic>
        <p:nvPicPr>
          <p:cNvPr id="355" name="Google Shape;355;p70"/>
          <p:cNvPicPr preferRelativeResize="0"/>
          <p:nvPr/>
        </p:nvPicPr>
        <p:blipFill rotWithShape="1">
          <a:blip r:embed="rId5">
            <a:alphaModFix/>
          </a:blip>
          <a:srcRect t="32867"/>
          <a:stretch/>
        </p:blipFill>
        <p:spPr>
          <a:xfrm>
            <a:off x="415600" y="3996967"/>
            <a:ext cx="2643667" cy="2340400"/>
          </a:xfrm>
          <a:prstGeom prst="rect">
            <a:avLst/>
          </a:prstGeom>
          <a:noFill/>
          <a:ln>
            <a:noFill/>
          </a:ln>
        </p:spPr>
      </p:pic>
      <p:pic>
        <p:nvPicPr>
          <p:cNvPr id="356" name="Google Shape;356;p70"/>
          <p:cNvPicPr preferRelativeResize="0"/>
          <p:nvPr/>
        </p:nvPicPr>
        <p:blipFill rotWithShape="1">
          <a:blip r:embed="rId6">
            <a:alphaModFix/>
          </a:blip>
          <a:srcRect t="35612"/>
          <a:stretch/>
        </p:blipFill>
        <p:spPr>
          <a:xfrm>
            <a:off x="3452334" y="4014585"/>
            <a:ext cx="2714900" cy="2305167"/>
          </a:xfrm>
          <a:prstGeom prst="rect">
            <a:avLst/>
          </a:prstGeom>
          <a:noFill/>
          <a:ln>
            <a:noFill/>
          </a:ln>
        </p:spPr>
      </p:pic>
    </p:spTree>
    <p:extLst>
      <p:ext uri="{BB962C8B-B14F-4D97-AF65-F5344CB8AC3E}">
        <p14:creationId xmlns:p14="http://schemas.microsoft.com/office/powerpoint/2010/main" val="4202899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smtClean="0">
                <a:solidFill>
                  <a:srgbClr val="00B050"/>
                </a:solidFill>
              </a:rPr>
              <a:t>Crowdsourcing: Annotation </a:t>
            </a:r>
            <a:r>
              <a:rPr lang="en-US" altLang="en-US" dirty="0">
                <a:solidFill>
                  <a:srgbClr val="00B050"/>
                </a:solidFill>
              </a:rPr>
              <a:t>with non-experts</a:t>
            </a:r>
          </a:p>
          <a:p>
            <a:pPr lvl="1" eaLnBrk="1" hangingPunct="1"/>
            <a:r>
              <a:rPr lang="en-US" altLang="en-US" dirty="0" err="1">
                <a:solidFill>
                  <a:srgbClr val="00B050"/>
                </a:solidFill>
              </a:rPr>
              <a:t>LabelMe</a:t>
            </a:r>
            <a:r>
              <a:rPr lang="en-US" altLang="en-US" dirty="0">
                <a:solidFill>
                  <a:srgbClr val="00B050"/>
                </a:solidFill>
              </a:rPr>
              <a:t> – no incentive (altruism, perhaps)</a:t>
            </a:r>
          </a:p>
          <a:p>
            <a:pPr lvl="1" eaLnBrk="1" hangingPunct="1"/>
            <a:r>
              <a:rPr lang="en-US" altLang="en-US" dirty="0">
                <a:solidFill>
                  <a:srgbClr val="00B050"/>
                </a:solidFill>
              </a:rPr>
              <a:t>ESP Game – fun incentive (not fun enough?)</a:t>
            </a:r>
          </a:p>
          <a:p>
            <a:pPr lvl="1" eaLnBrk="1" hangingPunct="1"/>
            <a:r>
              <a:rPr lang="en-US" altLang="en-US" dirty="0">
                <a:solidFill>
                  <a:srgbClr val="00B050"/>
                </a:solidFill>
              </a:rPr>
              <a:t>Mechanical Turk – financial </a:t>
            </a:r>
            <a:r>
              <a:rPr lang="en-US" altLang="en-US" dirty="0" smtClean="0">
                <a:solidFill>
                  <a:srgbClr val="00B050"/>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378537771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318"/>
            <a:ext cx="10972800" cy="1143000"/>
          </a:xfrm>
        </p:spPr>
        <p:txBody>
          <a:bodyPr/>
          <a:lstStyle/>
          <a:p>
            <a:r>
              <a:rPr lang="en-US" dirty="0" err="1"/>
              <a:t>LabelMe</a:t>
            </a:r>
            <a:endParaRPr lang="en-US" dirty="0"/>
          </a:p>
        </p:txBody>
      </p:sp>
      <p:sp>
        <p:nvSpPr>
          <p:cNvPr id="3" name="Content Placeholder 2"/>
          <p:cNvSpPr>
            <a:spLocks noGrp="1"/>
          </p:cNvSpPr>
          <p:nvPr>
            <p:ph idx="1"/>
          </p:nvPr>
        </p:nvSpPr>
        <p:spPr>
          <a:xfrm>
            <a:off x="533400" y="5562600"/>
            <a:ext cx="10972800" cy="1173164"/>
          </a:xfrm>
        </p:spPr>
        <p:txBody>
          <a:bodyPr/>
          <a:lstStyle/>
          <a:p>
            <a:r>
              <a:rPr lang="en-US" sz="2000" dirty="0" smtClean="0">
                <a:hlinkClick r:id="rId2"/>
              </a:rPr>
              <a:t>http</a:t>
            </a:r>
            <a:r>
              <a:rPr lang="en-US" sz="2000" dirty="0">
                <a:hlinkClick r:id="rId2"/>
              </a:rPr>
              <a:t>://labelme.csail.mit.edu</a:t>
            </a:r>
            <a:endParaRPr lang="en-US" sz="2000" dirty="0"/>
          </a:p>
          <a:p>
            <a:r>
              <a:rPr lang="en-US" sz="2000" dirty="0"/>
              <a:t>“Open world” database annotated by the community</a:t>
            </a:r>
            <a:r>
              <a:rPr lang="en-US" sz="2000" dirty="0" smtClean="0"/>
              <a:t>*</a:t>
            </a:r>
            <a:endParaRPr lang="en-US" sz="2000" dirty="0"/>
          </a:p>
          <a:p>
            <a:pPr marL="0" indent="0">
              <a:buNone/>
            </a:pPr>
            <a:r>
              <a:rPr lang="en-US" sz="2000" b="1" dirty="0" smtClean="0"/>
              <a:t>* </a:t>
            </a:r>
            <a:r>
              <a:rPr lang="en-US" sz="2000" b="1" dirty="0"/>
              <a:t>Notes on Image Annotation</a:t>
            </a:r>
            <a:r>
              <a:rPr lang="en-US" sz="2000" dirty="0"/>
              <a:t>, </a:t>
            </a:r>
            <a:r>
              <a:rPr lang="en-US" sz="2000" dirty="0" err="1"/>
              <a:t>Barriuso</a:t>
            </a:r>
            <a:r>
              <a:rPr lang="en-US" sz="2000" dirty="0"/>
              <a:t> and </a:t>
            </a:r>
            <a:r>
              <a:rPr lang="en-US" sz="2000" dirty="0" err="1"/>
              <a:t>Torralba</a:t>
            </a:r>
            <a:r>
              <a:rPr lang="en-US" sz="2000" dirty="0"/>
              <a:t> 2012. http://arxiv.org/abs/1210.3448</a:t>
            </a:r>
          </a:p>
        </p:txBody>
      </p:sp>
      <p:pic>
        <p:nvPicPr>
          <p:cNvPr id="4" name="Picture 3"/>
          <p:cNvPicPr>
            <a:picLocks noChangeAspect="1"/>
          </p:cNvPicPr>
          <p:nvPr/>
        </p:nvPicPr>
        <p:blipFill>
          <a:blip r:embed="rId3"/>
          <a:stretch>
            <a:fillRect/>
          </a:stretch>
        </p:blipFill>
        <p:spPr>
          <a:xfrm>
            <a:off x="2617641" y="990600"/>
            <a:ext cx="6804318" cy="4495800"/>
          </a:xfrm>
          <a:prstGeom prst="rect">
            <a:avLst/>
          </a:prstGeom>
        </p:spPr>
      </p:pic>
    </p:spTree>
    <p:extLst>
      <p:ext uri="{BB962C8B-B14F-4D97-AF65-F5344CB8AC3E}">
        <p14:creationId xmlns:p14="http://schemas.microsoft.com/office/powerpoint/2010/main" val="157857303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39167" t="23333" r="11667" b="6000"/>
          <a:stretch/>
        </p:blipFill>
        <p:spPr>
          <a:xfrm>
            <a:off x="2830183" y="76200"/>
            <a:ext cx="6531634" cy="5867400"/>
          </a:xfrm>
          <a:prstGeom prst="rect">
            <a:avLst/>
          </a:prstGeom>
          <a:effectLst>
            <a:outerShdw blurRad="127000" dist="25400" dir="2700000" algn="tl" rotWithShape="0">
              <a:prstClr val="black">
                <a:alpha val="40000"/>
              </a:prstClr>
            </a:outerShdw>
          </a:effectLst>
        </p:spPr>
      </p:pic>
      <p:sp>
        <p:nvSpPr>
          <p:cNvPr id="5" name="Rectangle 4"/>
          <p:cNvSpPr/>
          <p:nvPr/>
        </p:nvSpPr>
        <p:spPr>
          <a:xfrm>
            <a:off x="2133600" y="6117428"/>
            <a:ext cx="5410200" cy="646331"/>
          </a:xfrm>
          <a:prstGeom prst="rect">
            <a:avLst/>
          </a:prstGeom>
        </p:spPr>
        <p:txBody>
          <a:bodyPr wrap="square">
            <a:spAutoFit/>
          </a:bodyPr>
          <a:lstStyle/>
          <a:p>
            <a:r>
              <a:rPr lang="en-US" dirty="0"/>
              <a:t>“Since she started working with </a:t>
            </a:r>
            <a:r>
              <a:rPr lang="en-US" dirty="0" err="1"/>
              <a:t>LabelMe</a:t>
            </a:r>
            <a:r>
              <a:rPr lang="en-US" dirty="0"/>
              <a:t>, she has labeled more than 250,000 objects.”</a:t>
            </a:r>
          </a:p>
        </p:txBody>
      </p:sp>
      <p:sp>
        <p:nvSpPr>
          <p:cNvPr id="6" name="Rectangle 5"/>
          <p:cNvSpPr/>
          <p:nvPr/>
        </p:nvSpPr>
        <p:spPr>
          <a:xfrm>
            <a:off x="8177183" y="6086061"/>
            <a:ext cx="2667000" cy="738664"/>
          </a:xfrm>
          <a:prstGeom prst="rect">
            <a:avLst/>
          </a:prstGeom>
        </p:spPr>
        <p:txBody>
          <a:bodyPr wrap="square">
            <a:spAutoFit/>
          </a:bodyPr>
          <a:lstStyle/>
          <a:p>
            <a:r>
              <a:rPr lang="en-US" sz="1400" b="1" dirty="0"/>
              <a:t>Notes on Image Annotation</a:t>
            </a:r>
            <a:r>
              <a:rPr lang="en-US" sz="1400" dirty="0"/>
              <a:t>, </a:t>
            </a:r>
          </a:p>
          <a:p>
            <a:r>
              <a:rPr lang="en-US" sz="1400" dirty="0" err="1"/>
              <a:t>Barriuso</a:t>
            </a:r>
            <a:r>
              <a:rPr lang="en-US" sz="1400" dirty="0"/>
              <a:t> and </a:t>
            </a:r>
            <a:r>
              <a:rPr lang="en-US" sz="1400" dirty="0" err="1"/>
              <a:t>Torralba</a:t>
            </a:r>
            <a:r>
              <a:rPr lang="en-US" sz="1400" dirty="0"/>
              <a:t> 2012. </a:t>
            </a:r>
          </a:p>
          <a:p>
            <a:r>
              <a:rPr lang="en-US" sz="1400" dirty="0"/>
              <a:t>http://arxiv.org/abs/1210.3448</a:t>
            </a:r>
          </a:p>
        </p:txBody>
      </p:sp>
    </p:spTree>
    <p:extLst>
      <p:ext uri="{BB962C8B-B14F-4D97-AF65-F5344CB8AC3E}">
        <p14:creationId xmlns:p14="http://schemas.microsoft.com/office/powerpoint/2010/main" val="246830283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a:t>
            </a:r>
            <a:r>
              <a:rPr lang="en-US" altLang="en-US" dirty="0">
                <a:solidFill>
                  <a:srgbClr val="C0504D"/>
                </a:solidFill>
              </a:rPr>
              <a:t>collection with </a:t>
            </a:r>
            <a:r>
              <a:rPr lang="en-US" altLang="en-US" dirty="0">
                <a:solidFill>
                  <a:schemeClr val="accent2"/>
                </a:solidFill>
              </a:rPr>
              <a:t>experts – PASCAL VOC</a:t>
            </a:r>
          </a:p>
          <a:p>
            <a:pPr eaLnBrk="1" hangingPunct="1"/>
            <a:r>
              <a:rPr lang="en-US" altLang="en-US" dirty="0" smtClean="0">
                <a:solidFill>
                  <a:srgbClr val="00B050"/>
                </a:solidFill>
              </a:rPr>
              <a:t>Crowdsourcing: Annotation </a:t>
            </a:r>
            <a:r>
              <a:rPr lang="en-US" altLang="en-US" dirty="0">
                <a:solidFill>
                  <a:srgbClr val="00B050"/>
                </a:solidFill>
              </a:rPr>
              <a:t>with non-experts</a:t>
            </a:r>
          </a:p>
          <a:p>
            <a:pPr lvl="1" eaLnBrk="1" hangingPunct="1"/>
            <a:r>
              <a:rPr lang="en-US" altLang="en-US" dirty="0" err="1">
                <a:solidFill>
                  <a:srgbClr val="C0504D"/>
                </a:solidFill>
              </a:rPr>
              <a:t>LabelMe</a:t>
            </a:r>
            <a:r>
              <a:rPr lang="en-US" altLang="en-US" dirty="0">
                <a:solidFill>
                  <a:srgbClr val="C0504D"/>
                </a:solidFill>
              </a:rPr>
              <a:t> – no incentive (altruism, perhaps)</a:t>
            </a:r>
          </a:p>
          <a:p>
            <a:pPr lvl="1" eaLnBrk="1" hangingPunct="1"/>
            <a:r>
              <a:rPr lang="en-US" altLang="en-US" dirty="0">
                <a:solidFill>
                  <a:srgbClr val="00B050"/>
                </a:solidFill>
              </a:rPr>
              <a:t>ESP Game – fun incentive (not fun enough?)</a:t>
            </a:r>
          </a:p>
          <a:p>
            <a:pPr lvl="1" eaLnBrk="1" hangingPunct="1"/>
            <a:r>
              <a:rPr lang="en-US" altLang="en-US" dirty="0">
                <a:solidFill>
                  <a:srgbClr val="00B050"/>
                </a:solidFill>
              </a:rPr>
              <a:t>Mechanical Turk – financial </a:t>
            </a:r>
            <a:r>
              <a:rPr lang="en-US" altLang="en-US" dirty="0" smtClean="0">
                <a:solidFill>
                  <a:srgbClr val="00B050"/>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291957035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01"/>
            <a:ext cx="8229600" cy="639763"/>
          </a:xfrm>
        </p:spPr>
        <p:txBody>
          <a:bodyPr rtlCol="0">
            <a:normAutofit fontScale="62500" lnSpcReduction="20000"/>
          </a:bodyPr>
          <a:lstStyle/>
          <a:p>
            <a:pPr marL="342878" indent="-342878" algn="ctr" eaLnBrk="1" fontAlgn="auto" hangingPunct="1">
              <a:spcAft>
                <a:spcPts val="0"/>
              </a:spcAft>
              <a:buNone/>
              <a:defRPr/>
            </a:pPr>
            <a:r>
              <a:rPr lang="en-US" dirty="0"/>
              <a:t>Luis von </a:t>
            </a:r>
            <a:r>
              <a:rPr lang="en-US" dirty="0" err="1"/>
              <a:t>Ahn</a:t>
            </a:r>
            <a:r>
              <a:rPr lang="en-US" dirty="0"/>
              <a:t> and Laura </a:t>
            </a:r>
            <a:r>
              <a:rPr lang="en-US" dirty="0" err="1"/>
              <a:t>Dabbish</a:t>
            </a:r>
            <a:r>
              <a:rPr lang="en-US" dirty="0"/>
              <a:t>. </a:t>
            </a:r>
            <a:r>
              <a:rPr lang="en-US" dirty="0">
                <a:hlinkClick r:id="rId2"/>
              </a:rPr>
              <a:t>Labeling Images with a Computer Game</a:t>
            </a:r>
            <a:r>
              <a:rPr lang="en-US" dirty="0"/>
              <a:t>. ACM Conf. on Human Factors in Computing Systems, CHI 2004</a:t>
            </a:r>
          </a:p>
        </p:txBody>
      </p:sp>
      <p:pic>
        <p:nvPicPr>
          <p:cNvPr id="46083"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31006" t="4668" r="30632" b="46161"/>
          <a:stretch>
            <a:fillRect/>
          </a:stretch>
        </p:blipFill>
        <p:spPr bwMode="auto">
          <a:xfrm>
            <a:off x="2587625" y="304800"/>
            <a:ext cx="701675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SP Gam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381000"/>
            <a:ext cx="10565472" cy="5943600"/>
          </a:xfrm>
        </p:spPr>
      </p:pic>
    </p:spTree>
    <p:extLst>
      <p:ext uri="{BB962C8B-B14F-4D97-AF65-F5344CB8AC3E}">
        <p14:creationId xmlns:p14="http://schemas.microsoft.com/office/powerpoint/2010/main" val="4288241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smtClean="0">
                <a:solidFill>
                  <a:srgbClr val="00B050"/>
                </a:solidFill>
              </a:rPr>
              <a:t>Crowdsourcing: Annotation </a:t>
            </a:r>
            <a:r>
              <a:rPr lang="en-US" altLang="en-US" dirty="0">
                <a:solidFill>
                  <a:srgbClr val="00B050"/>
                </a:solidFill>
              </a:rPr>
              <a:t>with non-experts</a:t>
            </a:r>
          </a:p>
          <a:p>
            <a:pPr lvl="1" eaLnBrk="1" hangingPunct="1"/>
            <a:r>
              <a:rPr lang="en-US" altLang="en-US" dirty="0" err="1">
                <a:solidFill>
                  <a:srgbClr val="C0504D"/>
                </a:solidFill>
              </a:rPr>
              <a:t>LabelMe</a:t>
            </a:r>
            <a:r>
              <a:rPr lang="en-US" altLang="en-US" dirty="0">
                <a:solidFill>
                  <a:srgbClr val="C0504D"/>
                </a:solidFill>
              </a:rPr>
              <a:t> – no incentive (altruism, perhaps)</a:t>
            </a:r>
          </a:p>
          <a:p>
            <a:pPr lvl="1" eaLnBrk="1" hangingPunct="1"/>
            <a:r>
              <a:rPr lang="en-US" altLang="en-US" dirty="0">
                <a:solidFill>
                  <a:srgbClr val="C0504D"/>
                </a:solidFill>
              </a:rPr>
              <a:t>ESP Game – fun incentive (not fun enough?)</a:t>
            </a:r>
          </a:p>
          <a:p>
            <a:pPr lvl="1" eaLnBrk="1" hangingPunct="1"/>
            <a:r>
              <a:rPr lang="en-US" altLang="en-US" dirty="0">
                <a:solidFill>
                  <a:srgbClr val="00B050"/>
                </a:solidFill>
              </a:rPr>
              <a:t>Mechanical Turk – financial </a:t>
            </a:r>
            <a:r>
              <a:rPr lang="en-US" altLang="en-US" dirty="0" smtClean="0">
                <a:solidFill>
                  <a:srgbClr val="00B050"/>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3380543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3 – Fix your slides!</a:t>
            </a:r>
            <a:endParaRPr lang="en-US" dirty="0"/>
          </a:p>
        </p:txBody>
      </p:sp>
      <p:sp>
        <p:nvSpPr>
          <p:cNvPr id="3" name="Content Placeholder 2"/>
          <p:cNvSpPr>
            <a:spLocks noGrp="1"/>
          </p:cNvSpPr>
          <p:nvPr>
            <p:ph idx="1"/>
          </p:nvPr>
        </p:nvSpPr>
        <p:spPr/>
        <p:txBody>
          <a:bodyPr/>
          <a:lstStyle/>
          <a:p>
            <a:r>
              <a:rPr lang="en-US" dirty="0" smtClean="0"/>
              <a:t>It breaks </a:t>
            </a:r>
            <a:r>
              <a:rPr lang="en-US" dirty="0" err="1" smtClean="0"/>
              <a:t>Gradescope</a:t>
            </a:r>
            <a:r>
              <a:rPr lang="en-US" dirty="0" smtClean="0"/>
              <a:t> when you delete slides.</a:t>
            </a:r>
            <a:endParaRPr lang="en-US" dirty="0"/>
          </a:p>
        </p:txBody>
      </p:sp>
    </p:spTree>
    <p:extLst>
      <p:ext uri="{BB962C8B-B14F-4D97-AF65-F5344CB8AC3E}">
        <p14:creationId xmlns:p14="http://schemas.microsoft.com/office/powerpoint/2010/main" val="21979213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000006.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000007.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000008.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000009.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000010.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000011.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000012.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000013.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000014.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2209800" y="685801"/>
            <a:ext cx="7772400" cy="1470025"/>
          </a:xfrm>
        </p:spPr>
        <p:txBody>
          <a:bodyPr/>
          <a:lstStyle/>
          <a:p>
            <a:pPr eaLnBrk="1" hangingPunct="1"/>
            <a:r>
              <a:rPr lang="en-US" altLang="en-US" dirty="0"/>
              <a:t>Utility data annotation via Amazon Mechanical Turk</a:t>
            </a:r>
          </a:p>
        </p:txBody>
      </p:sp>
      <p:sp>
        <p:nvSpPr>
          <p:cNvPr id="2051" name="Rectangle 3"/>
          <p:cNvSpPr>
            <a:spLocks noGrp="1" noChangeArrowheads="1"/>
          </p:cNvSpPr>
          <p:nvPr>
            <p:ph type="subTitle" idx="1"/>
          </p:nvPr>
        </p:nvSpPr>
        <p:spPr>
          <a:xfrm>
            <a:off x="2438400" y="4114800"/>
            <a:ext cx="7315200" cy="1752600"/>
          </a:xfrm>
        </p:spPr>
        <p:txBody>
          <a:bodyPr/>
          <a:lstStyle/>
          <a:p>
            <a:pPr eaLnBrk="1" hangingPunct="1">
              <a:buFont typeface="Arial" charset="0"/>
              <a:buNone/>
              <a:defRPr/>
            </a:pPr>
            <a:r>
              <a:rPr lang="en-US" sz="2800" dirty="0"/>
              <a:t>Alexander Sorokin</a:t>
            </a:r>
          </a:p>
          <a:p>
            <a:pPr eaLnBrk="1" hangingPunct="1">
              <a:buFont typeface="Arial" charset="0"/>
              <a:buNone/>
              <a:defRPr/>
            </a:pPr>
            <a:r>
              <a:rPr lang="en-US" sz="2800" dirty="0"/>
              <a:t>David Forsyth</a:t>
            </a:r>
          </a:p>
          <a:p>
            <a:pPr eaLnBrk="1" hangingPunct="1">
              <a:buFont typeface="Arial" charset="0"/>
              <a:buNone/>
              <a:defRPr/>
            </a:pPr>
            <a:r>
              <a:rPr lang="en-US" sz="2800" dirty="0"/>
              <a:t>CVPR Workshops 2008</a:t>
            </a:r>
          </a:p>
          <a:p>
            <a:pPr eaLnBrk="1" hangingPunct="1">
              <a:buFont typeface="Arial" charset="0"/>
              <a:buNone/>
              <a:defRPr/>
            </a:pPr>
            <a:endParaRPr lang="en-US" sz="2800" dirty="0"/>
          </a:p>
          <a:p>
            <a:pPr eaLnBrk="1" hangingPunct="1">
              <a:buFont typeface="Arial" charset="0"/>
              <a:buNone/>
              <a:defRPr/>
            </a:pPr>
            <a:r>
              <a:rPr lang="en-US" sz="2800" dirty="0"/>
              <a:t>Slides by Alexander Sorokin</a:t>
            </a:r>
          </a:p>
        </p:txBody>
      </p:sp>
      <p:pic>
        <p:nvPicPr>
          <p:cNvPr id="55300" name="Picture 4" descr="labeled_example_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743200"/>
            <a:ext cx="6096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5"/>
          <p:cNvSpPr txBox="1">
            <a:spLocks noChangeArrowheads="1"/>
          </p:cNvSpPr>
          <p:nvPr/>
        </p:nvSpPr>
        <p:spPr bwMode="auto">
          <a:xfrm>
            <a:off x="4159250" y="3159125"/>
            <a:ext cx="4984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Arial" panose="020B0604020202020204" pitchFamily="34" charset="0"/>
              </a:rPr>
              <a:t>   X   100 000   =   $5000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31" y="635000"/>
            <a:ext cx="5486400" cy="1143000"/>
          </a:xfrm>
        </p:spPr>
        <p:txBody>
          <a:bodyPr/>
          <a:lstStyle/>
          <a:p>
            <a:r>
              <a:rPr lang="en-US" dirty="0" smtClean="0"/>
              <a:t>Project 4</a:t>
            </a:r>
            <a:endParaRPr lang="en-US" dirty="0"/>
          </a:p>
        </p:txBody>
      </p:sp>
      <p:pic>
        <p:nvPicPr>
          <p:cNvPr id="4" name="Picture 3"/>
          <p:cNvPicPr>
            <a:picLocks noChangeAspect="1"/>
          </p:cNvPicPr>
          <p:nvPr/>
        </p:nvPicPr>
        <p:blipFill>
          <a:blip r:embed="rId2"/>
          <a:stretch>
            <a:fillRect/>
          </a:stretch>
        </p:blipFill>
        <p:spPr>
          <a:xfrm>
            <a:off x="304800" y="2524498"/>
            <a:ext cx="5419661" cy="373388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stretch>
            <a:fillRect/>
          </a:stretch>
        </p:blipFill>
        <p:spPr>
          <a:xfrm>
            <a:off x="5943600" y="609600"/>
            <a:ext cx="5919610" cy="56487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55474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0"/>
          <p:cNvSpPr>
            <a:spLocks noChangeArrowheads="1"/>
          </p:cNvSpPr>
          <p:nvPr/>
        </p:nvSpPr>
        <p:spPr bwMode="auto">
          <a:xfrm>
            <a:off x="1981200" y="2514600"/>
            <a:ext cx="2209800" cy="2819400"/>
          </a:xfrm>
          <a:prstGeom prst="rect">
            <a:avLst/>
          </a:prstGeom>
          <a:solidFill>
            <a:schemeClr val="accent1"/>
          </a:solidFill>
          <a:ln w="9525">
            <a:solidFill>
              <a:schemeClr val="tx1"/>
            </a:solidFill>
            <a:miter lim="800000"/>
            <a:headEnd/>
            <a:tailEnd/>
          </a:ln>
        </p:spPr>
        <p:txBody>
          <a:bodyPr wrap="none" anchor="b"/>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sp>
        <p:nvSpPr>
          <p:cNvPr id="56323" name="Rectangle 12"/>
          <p:cNvSpPr>
            <a:spLocks noChangeArrowheads="1"/>
          </p:cNvSpPr>
          <p:nvPr/>
        </p:nvSpPr>
        <p:spPr bwMode="auto">
          <a:xfrm>
            <a:off x="1905000" y="2438400"/>
            <a:ext cx="2209800" cy="2819400"/>
          </a:xfrm>
          <a:prstGeom prst="rect">
            <a:avLst/>
          </a:prstGeom>
          <a:solidFill>
            <a:schemeClr val="accent1"/>
          </a:solidFill>
          <a:ln w="9525">
            <a:solidFill>
              <a:schemeClr val="tx1"/>
            </a:solidFill>
            <a:miter lim="800000"/>
            <a:headEnd/>
            <a:tailEnd/>
          </a:ln>
        </p:spPr>
        <p:txBody>
          <a:bodyPr wrap="none" anchor="b"/>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800" b="1">
                <a:latin typeface="Arial" panose="020B0604020202020204" pitchFamily="34" charset="0"/>
              </a:rPr>
              <a:t>Task</a:t>
            </a:r>
            <a:endParaRPr lang="en-US" altLang="en-US" sz="1800">
              <a:latin typeface="Arial" panose="020B0604020202020204" pitchFamily="34" charset="0"/>
            </a:endParaRPr>
          </a:p>
        </p:txBody>
      </p:sp>
      <p:sp>
        <p:nvSpPr>
          <p:cNvPr id="56324" name="Rectangle 2"/>
          <p:cNvSpPr>
            <a:spLocks noGrp="1" noChangeArrowheads="1"/>
          </p:cNvSpPr>
          <p:nvPr>
            <p:ph type="title"/>
          </p:nvPr>
        </p:nvSpPr>
        <p:spPr/>
        <p:txBody>
          <a:bodyPr/>
          <a:lstStyle/>
          <a:p>
            <a:pPr eaLnBrk="1" hangingPunct="1"/>
            <a:r>
              <a:rPr lang="en-US" altLang="en-US"/>
              <a:t>Amazon Mechanical Turk</a:t>
            </a:r>
          </a:p>
        </p:txBody>
      </p:sp>
      <p:pic>
        <p:nvPicPr>
          <p:cNvPr id="563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2590801"/>
            <a:ext cx="1217613"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 Box 10"/>
          <p:cNvSpPr txBox="1">
            <a:spLocks noChangeArrowheads="1"/>
          </p:cNvSpPr>
          <p:nvPr/>
        </p:nvSpPr>
        <p:spPr bwMode="auto">
          <a:xfrm>
            <a:off x="2057400" y="4191000"/>
            <a:ext cx="155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Is this a dog?</a:t>
            </a:r>
          </a:p>
        </p:txBody>
      </p:sp>
      <p:sp>
        <p:nvSpPr>
          <p:cNvPr id="56327" name="Text Box 11"/>
          <p:cNvSpPr txBox="1">
            <a:spLocks noChangeArrowheads="1"/>
          </p:cNvSpPr>
          <p:nvPr/>
        </p:nvSpPr>
        <p:spPr bwMode="auto">
          <a:xfrm>
            <a:off x="2209800" y="4572000"/>
            <a:ext cx="76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o Yes</a:t>
            </a:r>
          </a:p>
          <a:p>
            <a:pPr eaLnBrk="1" hangingPunct="1">
              <a:spcBef>
                <a:spcPct val="0"/>
              </a:spcBef>
              <a:buFontTx/>
              <a:buNone/>
            </a:pPr>
            <a:r>
              <a:rPr lang="en-US" altLang="en-US" sz="1800">
                <a:latin typeface="Arial" panose="020B0604020202020204" pitchFamily="34" charset="0"/>
              </a:rPr>
              <a:t>o No</a:t>
            </a:r>
          </a:p>
        </p:txBody>
      </p:sp>
      <p:sp>
        <p:nvSpPr>
          <p:cNvPr id="56328" name="Text Box 17"/>
          <p:cNvSpPr txBox="1">
            <a:spLocks noChangeArrowheads="1"/>
          </p:cNvSpPr>
          <p:nvPr/>
        </p:nvSpPr>
        <p:spPr bwMode="auto">
          <a:xfrm>
            <a:off x="5737225" y="3725863"/>
            <a:ext cx="184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56329" name="AutoShape 18"/>
          <p:cNvSpPr>
            <a:spLocks noChangeArrowheads="1"/>
          </p:cNvSpPr>
          <p:nvPr/>
        </p:nvSpPr>
        <p:spPr bwMode="auto">
          <a:xfrm>
            <a:off x="8534400" y="25146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30" name="AutoShape 19"/>
          <p:cNvSpPr>
            <a:spLocks noChangeArrowheads="1"/>
          </p:cNvSpPr>
          <p:nvPr/>
        </p:nvSpPr>
        <p:spPr bwMode="auto">
          <a:xfrm>
            <a:off x="9144000" y="3276600"/>
            <a:ext cx="1066800" cy="10668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31" name="AutoShape 20"/>
          <p:cNvSpPr>
            <a:spLocks noChangeArrowheads="1"/>
          </p:cNvSpPr>
          <p:nvPr/>
        </p:nvSpPr>
        <p:spPr bwMode="auto">
          <a:xfrm>
            <a:off x="9220200" y="25146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32" name="Text Box 21"/>
          <p:cNvSpPr txBox="1">
            <a:spLocks noChangeArrowheads="1"/>
          </p:cNvSpPr>
          <p:nvPr/>
        </p:nvSpPr>
        <p:spPr bwMode="auto">
          <a:xfrm>
            <a:off x="8213725" y="1800225"/>
            <a:ext cx="1039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Workers</a:t>
            </a:r>
          </a:p>
        </p:txBody>
      </p:sp>
      <p:sp>
        <p:nvSpPr>
          <p:cNvPr id="56333" name="Line 22"/>
          <p:cNvSpPr>
            <a:spLocks noChangeShapeType="1"/>
          </p:cNvSpPr>
          <p:nvPr/>
        </p:nvSpPr>
        <p:spPr bwMode="auto">
          <a:xfrm flipH="1">
            <a:off x="4191000" y="3886200"/>
            <a:ext cx="480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4" name="Text Box 25"/>
          <p:cNvSpPr txBox="1">
            <a:spLocks noChangeArrowheads="1"/>
          </p:cNvSpPr>
          <p:nvPr/>
        </p:nvSpPr>
        <p:spPr bwMode="auto">
          <a:xfrm>
            <a:off x="7019926" y="3505200"/>
            <a:ext cx="14545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Answer: Yes</a:t>
            </a:r>
          </a:p>
        </p:txBody>
      </p:sp>
      <p:sp>
        <p:nvSpPr>
          <p:cNvPr id="56335" name="Line 28"/>
          <p:cNvSpPr>
            <a:spLocks noChangeShapeType="1"/>
          </p:cNvSpPr>
          <p:nvPr/>
        </p:nvSpPr>
        <p:spPr bwMode="auto">
          <a:xfrm>
            <a:off x="4343400" y="3352800"/>
            <a:ext cx="472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6" name="Text Box 29"/>
          <p:cNvSpPr txBox="1">
            <a:spLocks noChangeArrowheads="1"/>
          </p:cNvSpPr>
          <p:nvPr/>
        </p:nvSpPr>
        <p:spPr bwMode="auto">
          <a:xfrm>
            <a:off x="6553201" y="2943225"/>
            <a:ext cx="1338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Task: Dog?</a:t>
            </a:r>
          </a:p>
        </p:txBody>
      </p:sp>
      <p:sp>
        <p:nvSpPr>
          <p:cNvPr id="56337" name="Line 30"/>
          <p:cNvSpPr>
            <a:spLocks noChangeShapeType="1"/>
          </p:cNvSpPr>
          <p:nvPr/>
        </p:nvSpPr>
        <p:spPr bwMode="auto">
          <a:xfrm>
            <a:off x="4419600" y="4419600"/>
            <a:ext cx="472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8" name="Text Box 31"/>
          <p:cNvSpPr txBox="1">
            <a:spLocks noChangeArrowheads="1"/>
          </p:cNvSpPr>
          <p:nvPr/>
        </p:nvSpPr>
        <p:spPr bwMode="auto">
          <a:xfrm>
            <a:off x="6553200" y="403860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Pay: $0.01</a:t>
            </a:r>
          </a:p>
        </p:txBody>
      </p:sp>
      <p:sp>
        <p:nvSpPr>
          <p:cNvPr id="56339" name="Rectangle 16"/>
          <p:cNvSpPr>
            <a:spLocks noChangeArrowheads="1"/>
          </p:cNvSpPr>
          <p:nvPr/>
        </p:nvSpPr>
        <p:spPr bwMode="auto">
          <a:xfrm>
            <a:off x="4953000" y="3124200"/>
            <a:ext cx="1447800" cy="1447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Broker</a:t>
            </a:r>
          </a:p>
        </p:txBody>
      </p:sp>
      <p:sp>
        <p:nvSpPr>
          <p:cNvPr id="56340" name="AutoShape 32"/>
          <p:cNvSpPr>
            <a:spLocks noChangeArrowheads="1"/>
          </p:cNvSpPr>
          <p:nvPr/>
        </p:nvSpPr>
        <p:spPr bwMode="auto">
          <a:xfrm>
            <a:off x="9448800" y="2209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1" name="AutoShape 33"/>
          <p:cNvSpPr>
            <a:spLocks noChangeArrowheads="1"/>
          </p:cNvSpPr>
          <p:nvPr/>
        </p:nvSpPr>
        <p:spPr bwMode="auto">
          <a:xfrm>
            <a:off x="8915400" y="2209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2" name="AutoShape 34"/>
          <p:cNvSpPr>
            <a:spLocks noChangeArrowheads="1"/>
          </p:cNvSpPr>
          <p:nvPr/>
        </p:nvSpPr>
        <p:spPr bwMode="auto">
          <a:xfrm>
            <a:off x="9067800" y="4495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3" name="AutoShape 36"/>
          <p:cNvSpPr>
            <a:spLocks noChangeArrowheads="1"/>
          </p:cNvSpPr>
          <p:nvPr/>
        </p:nvSpPr>
        <p:spPr bwMode="auto">
          <a:xfrm>
            <a:off x="9372600" y="4495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4" name="AutoShape 37"/>
          <p:cNvSpPr>
            <a:spLocks noChangeArrowheads="1"/>
          </p:cNvSpPr>
          <p:nvPr/>
        </p:nvSpPr>
        <p:spPr bwMode="auto">
          <a:xfrm>
            <a:off x="9677400" y="48006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5" name="AutoShape 38"/>
          <p:cNvSpPr>
            <a:spLocks noChangeArrowheads="1"/>
          </p:cNvSpPr>
          <p:nvPr/>
        </p:nvSpPr>
        <p:spPr bwMode="auto">
          <a:xfrm>
            <a:off x="9296400" y="4876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6" name="AutoShape 35"/>
          <p:cNvSpPr>
            <a:spLocks noChangeArrowheads="1"/>
          </p:cNvSpPr>
          <p:nvPr/>
        </p:nvSpPr>
        <p:spPr bwMode="auto">
          <a:xfrm>
            <a:off x="9601200" y="4495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7" name="AutoShape 39"/>
          <p:cNvSpPr>
            <a:spLocks noChangeArrowheads="1"/>
          </p:cNvSpPr>
          <p:nvPr/>
        </p:nvSpPr>
        <p:spPr bwMode="auto">
          <a:xfrm>
            <a:off x="8839200" y="24384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8" name="Text Box 41"/>
          <p:cNvSpPr txBox="1">
            <a:spLocks noChangeArrowheads="1"/>
          </p:cNvSpPr>
          <p:nvPr/>
        </p:nvSpPr>
        <p:spPr bwMode="auto">
          <a:xfrm>
            <a:off x="4583113" y="4543425"/>
            <a:ext cx="18133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www.mturk.com</a:t>
            </a:r>
          </a:p>
        </p:txBody>
      </p:sp>
      <p:sp>
        <p:nvSpPr>
          <p:cNvPr id="56349" name="Text Box 42"/>
          <p:cNvSpPr txBox="1">
            <a:spLocks noChangeArrowheads="1"/>
          </p:cNvSpPr>
          <p:nvPr/>
        </p:nvSpPr>
        <p:spPr bwMode="auto">
          <a:xfrm>
            <a:off x="2438401" y="5410200"/>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 $0.01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a:t>Annotation protocols</a:t>
            </a:r>
          </a:p>
        </p:txBody>
      </p:sp>
      <p:sp>
        <p:nvSpPr>
          <p:cNvPr id="57347" name="Rectangle 3"/>
          <p:cNvSpPr>
            <a:spLocks noGrp="1" noChangeArrowheads="1"/>
          </p:cNvSpPr>
          <p:nvPr>
            <p:ph type="body" idx="1"/>
          </p:nvPr>
        </p:nvSpPr>
        <p:spPr/>
        <p:txBody>
          <a:bodyPr/>
          <a:lstStyle/>
          <a:p>
            <a:pPr eaLnBrk="1" hangingPunct="1"/>
            <a:r>
              <a:rPr lang="en-US" altLang="en-US"/>
              <a:t>Type keywords</a:t>
            </a:r>
          </a:p>
          <a:p>
            <a:pPr eaLnBrk="1" hangingPunct="1"/>
            <a:r>
              <a:rPr lang="en-US" altLang="en-US"/>
              <a:t>Select relevant images</a:t>
            </a:r>
          </a:p>
          <a:p>
            <a:pPr eaLnBrk="1" hangingPunct="1"/>
            <a:r>
              <a:rPr lang="en-US" altLang="en-US"/>
              <a:t>Click on landmarks</a:t>
            </a:r>
          </a:p>
          <a:p>
            <a:pPr eaLnBrk="1" hangingPunct="1"/>
            <a:r>
              <a:rPr lang="en-US" altLang="en-US"/>
              <a:t>Outline something</a:t>
            </a:r>
          </a:p>
          <a:p>
            <a:pPr eaLnBrk="1" hangingPunct="1"/>
            <a:r>
              <a:rPr lang="en-US" altLang="en-US"/>
              <a:t>Detect features</a:t>
            </a:r>
          </a:p>
          <a:p>
            <a:pPr eaLnBrk="1" hangingPunct="1"/>
            <a:endParaRPr lang="en-US" altLang="en-US"/>
          </a:p>
          <a:p>
            <a:pPr lvl="1" eaLnBrk="1" hangingPunct="1">
              <a:buFontTx/>
              <a:buNone/>
            </a:pPr>
            <a:r>
              <a:rPr lang="en-US" altLang="en-US"/>
              <a:t>……….. anything else ………</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a:t>Type keywords</a:t>
            </a:r>
          </a:p>
        </p:txBody>
      </p:sp>
      <p:pic>
        <p:nvPicPr>
          <p:cNvPr id="58371" name="Picture 5" descr="imagetagging_ex"/>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209800" y="2433639"/>
            <a:ext cx="7772400" cy="3132137"/>
          </a:xfrm>
        </p:spPr>
      </p:pic>
      <p:sp>
        <p:nvSpPr>
          <p:cNvPr id="58372" name="Rectangle 6"/>
          <p:cNvSpPr>
            <a:spLocks noChangeArrowheads="1"/>
          </p:cNvSpPr>
          <p:nvPr/>
        </p:nvSpPr>
        <p:spPr bwMode="auto">
          <a:xfrm>
            <a:off x="2209800" y="60198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kumimoji="1" lang="en-US" altLang="en-US" sz="1200">
                <a:latin typeface="Helvetica" panose="020B0604020202020204" pitchFamily="34" charset="0"/>
                <a:hlinkClick r:id="rId4"/>
              </a:rPr>
              <a:t>http://austinsmoke.com/turk/</a:t>
            </a:r>
            <a:r>
              <a:rPr kumimoji="1" lang="en-US" altLang="en-US" sz="1200">
                <a:latin typeface="Helvetica" panose="020B0604020202020204" pitchFamily="34" charset="0"/>
              </a:rPr>
              <a:t>.</a:t>
            </a:r>
          </a:p>
        </p:txBody>
      </p:sp>
      <p:sp>
        <p:nvSpPr>
          <p:cNvPr id="58373" name="Text Box 7"/>
          <p:cNvSpPr txBox="1">
            <a:spLocks noChangeArrowheads="1"/>
          </p:cNvSpPr>
          <p:nvPr/>
        </p:nvSpPr>
        <p:spPr bwMode="auto">
          <a:xfrm>
            <a:off x="1828801" y="60198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a:t>Select examples </a:t>
            </a:r>
          </a:p>
        </p:txBody>
      </p:sp>
      <p:pic>
        <p:nvPicPr>
          <p:cNvPr id="59395" name="Picture 7"/>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057400" y="1905000"/>
            <a:ext cx="3627438" cy="3733800"/>
          </a:xfrm>
          <a:noFill/>
        </p:spPr>
      </p:pic>
      <p:pic>
        <p:nvPicPr>
          <p:cNvPr id="5939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05001"/>
            <a:ext cx="42672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9"/>
          <p:cNvSpPr txBox="1">
            <a:spLocks noChangeArrowheads="1"/>
          </p:cNvSpPr>
          <p:nvPr/>
        </p:nvSpPr>
        <p:spPr bwMode="auto">
          <a:xfrm>
            <a:off x="4267200" y="5867400"/>
            <a:ext cx="40278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Joint work with Tamara and Alex Berg</a:t>
            </a:r>
          </a:p>
        </p:txBody>
      </p:sp>
      <p:sp>
        <p:nvSpPr>
          <p:cNvPr id="59398" name="Rectangle 10"/>
          <p:cNvSpPr>
            <a:spLocks noChangeArrowheads="1"/>
          </p:cNvSpPr>
          <p:nvPr/>
        </p:nvSpPr>
        <p:spPr bwMode="auto">
          <a:xfrm>
            <a:off x="3429000" y="6324600"/>
            <a:ext cx="621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http://visionpc.cs.uiuc.edu/~largescale/data/simpleevaluation/html/horse.html</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a:t>Select examples</a:t>
            </a:r>
          </a:p>
        </p:txBody>
      </p:sp>
      <p:sp>
        <p:nvSpPr>
          <p:cNvPr id="60419" name="Rectangle 5"/>
          <p:cNvSpPr>
            <a:spLocks noChangeArrowheads="1"/>
          </p:cNvSpPr>
          <p:nvPr/>
        </p:nvSpPr>
        <p:spPr bwMode="auto">
          <a:xfrm>
            <a:off x="6172200" y="6324600"/>
            <a:ext cx="419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400">
                <a:latin typeface="Arial" panose="020B0604020202020204" pitchFamily="34" charset="0"/>
              </a:rPr>
              <a:t>requester mtlabel</a:t>
            </a:r>
          </a:p>
        </p:txBody>
      </p:sp>
      <p:sp>
        <p:nvSpPr>
          <p:cNvPr id="60420" name="Text Box 6"/>
          <p:cNvSpPr txBox="1">
            <a:spLocks noChangeArrowheads="1"/>
          </p:cNvSpPr>
          <p:nvPr/>
        </p:nvSpPr>
        <p:spPr bwMode="auto">
          <a:xfrm>
            <a:off x="1828801" y="62484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$0.02</a:t>
            </a:r>
          </a:p>
        </p:txBody>
      </p:sp>
      <p:pic>
        <p:nvPicPr>
          <p:cNvPr id="60421" name="Picture 9"/>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428875" y="1981200"/>
            <a:ext cx="7334250" cy="4038600"/>
          </a:xfr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a:t>Click on landmarks</a:t>
            </a:r>
          </a:p>
        </p:txBody>
      </p:sp>
      <p:pic>
        <p:nvPicPr>
          <p:cNvPr id="61443" name="Picture 5" descr="Picture 5"/>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1828801" y="1905000"/>
            <a:ext cx="4054475" cy="4038600"/>
          </a:xfrm>
        </p:spPr>
      </p:pic>
      <p:pic>
        <p:nvPicPr>
          <p:cNvPr id="61444" name="Picture 6" descr="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905001"/>
            <a:ext cx="2984500"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7"/>
          <p:cNvSpPr>
            <a:spLocks noChangeArrowheads="1"/>
          </p:cNvSpPr>
          <p:nvPr/>
        </p:nvSpPr>
        <p:spPr bwMode="auto">
          <a:xfrm>
            <a:off x="4343400" y="3276600"/>
            <a:ext cx="8382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1446" name="Line 9"/>
          <p:cNvSpPr>
            <a:spLocks noChangeShapeType="1"/>
          </p:cNvSpPr>
          <p:nvPr/>
        </p:nvSpPr>
        <p:spPr bwMode="auto">
          <a:xfrm flipH="1">
            <a:off x="4343400" y="1905000"/>
            <a:ext cx="23622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7" name="Line 10"/>
          <p:cNvSpPr>
            <a:spLocks noChangeShapeType="1"/>
          </p:cNvSpPr>
          <p:nvPr/>
        </p:nvSpPr>
        <p:spPr bwMode="auto">
          <a:xfrm flipH="1" flipV="1">
            <a:off x="4419600" y="4648200"/>
            <a:ext cx="22860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8" name="Text Box 12"/>
          <p:cNvSpPr txBox="1">
            <a:spLocks noChangeArrowheads="1"/>
          </p:cNvSpPr>
          <p:nvPr/>
        </p:nvSpPr>
        <p:spPr bwMode="auto">
          <a:xfrm>
            <a:off x="1905001" y="60960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$0.01</a:t>
            </a:r>
          </a:p>
        </p:txBody>
      </p:sp>
      <p:sp>
        <p:nvSpPr>
          <p:cNvPr id="61449" name="Rectangle 13"/>
          <p:cNvSpPr>
            <a:spLocks noChangeArrowheads="1"/>
          </p:cNvSpPr>
          <p:nvPr/>
        </p:nvSpPr>
        <p:spPr bwMode="auto">
          <a:xfrm>
            <a:off x="4343401" y="6172200"/>
            <a:ext cx="5775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http://vision-app1.cs.uiuc.edu/mt/results/people14-batch11/p7/</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a:t>Outline something</a:t>
            </a:r>
          </a:p>
        </p:txBody>
      </p:sp>
      <p:pic>
        <p:nvPicPr>
          <p:cNvPr id="62467" name="Picture 4" descr="person_outline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52600"/>
            <a:ext cx="2565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5"/>
          <p:cNvSpPr txBox="1">
            <a:spLocks noChangeArrowheads="1"/>
          </p:cNvSpPr>
          <p:nvPr/>
        </p:nvSpPr>
        <p:spPr bwMode="auto">
          <a:xfrm>
            <a:off x="1981201" y="60198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$0.01</a:t>
            </a:r>
          </a:p>
        </p:txBody>
      </p:sp>
      <p:pic>
        <p:nvPicPr>
          <p:cNvPr id="62469" name="Picture 6" descr="person_outline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676400"/>
            <a:ext cx="2501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7"/>
          <p:cNvSpPr>
            <a:spLocks noChangeArrowheads="1"/>
          </p:cNvSpPr>
          <p:nvPr/>
        </p:nvSpPr>
        <p:spPr bwMode="auto">
          <a:xfrm>
            <a:off x="3573635" y="6019800"/>
            <a:ext cx="6843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400">
                <a:latin typeface="Arial" panose="020B0604020202020204" pitchFamily="34" charset="0"/>
                <a:hlinkClick r:id="rId5"/>
              </a:rPr>
              <a:t>http://visionpc.cs.uiuc.edu/~largescale/results/production-3-2/results_page_013.html</a:t>
            </a:r>
            <a:endParaRPr lang="en-US" altLang="en-US" sz="1400">
              <a:latin typeface="Arial" panose="020B0604020202020204" pitchFamily="34" charset="0"/>
            </a:endParaRPr>
          </a:p>
          <a:p>
            <a:pPr algn="r" eaLnBrk="1" hangingPunct="1">
              <a:spcBef>
                <a:spcPct val="0"/>
              </a:spcBef>
              <a:buFontTx/>
              <a:buNone/>
            </a:pPr>
            <a:r>
              <a:rPr lang="en-US" altLang="en-US" sz="1400">
                <a:latin typeface="Arial" panose="020B0604020202020204" pitchFamily="34" charset="0"/>
              </a:rPr>
              <a:t>Data from Ramanan NIPS06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a:t>Motivation</a:t>
            </a:r>
          </a:p>
        </p:txBody>
      </p:sp>
      <p:pic>
        <p:nvPicPr>
          <p:cNvPr id="63491" name="Picture 3" descr="labeled_example_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813" y="2784475"/>
            <a:ext cx="6096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p:cNvSpPr txBox="1">
            <a:spLocks noChangeArrowheads="1"/>
          </p:cNvSpPr>
          <p:nvPr/>
        </p:nvSpPr>
        <p:spPr bwMode="auto">
          <a:xfrm>
            <a:off x="4191000" y="3200400"/>
            <a:ext cx="4984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Arial" panose="020B0604020202020204" pitchFamily="34" charset="0"/>
              </a:rPr>
              <a:t>   X   100 000   =   $5000   </a:t>
            </a:r>
          </a:p>
        </p:txBody>
      </p:sp>
      <p:sp>
        <p:nvSpPr>
          <p:cNvPr id="63493" name="Text Box 5"/>
          <p:cNvSpPr txBox="1">
            <a:spLocks noChangeArrowheads="1"/>
          </p:cNvSpPr>
          <p:nvPr/>
        </p:nvSpPr>
        <p:spPr bwMode="auto">
          <a:xfrm>
            <a:off x="3195169" y="4079876"/>
            <a:ext cx="137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Custom</a:t>
            </a:r>
          </a:p>
          <a:p>
            <a:pPr algn="ctr" eaLnBrk="1" hangingPunct="1">
              <a:spcBef>
                <a:spcPct val="0"/>
              </a:spcBef>
              <a:buFontTx/>
              <a:buNone/>
            </a:pPr>
            <a:r>
              <a:rPr lang="en-US" altLang="en-US" sz="1800">
                <a:latin typeface="Arial" panose="020B0604020202020204" pitchFamily="34" charset="0"/>
              </a:rPr>
              <a:t>annotations</a:t>
            </a:r>
          </a:p>
        </p:txBody>
      </p:sp>
      <p:sp>
        <p:nvSpPr>
          <p:cNvPr id="63494" name="Text Box 6"/>
          <p:cNvSpPr txBox="1">
            <a:spLocks noChangeArrowheads="1"/>
          </p:cNvSpPr>
          <p:nvPr/>
        </p:nvSpPr>
        <p:spPr bwMode="auto">
          <a:xfrm>
            <a:off x="5137150" y="4079875"/>
            <a:ext cx="137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Large scale</a:t>
            </a:r>
          </a:p>
        </p:txBody>
      </p:sp>
      <p:sp>
        <p:nvSpPr>
          <p:cNvPr id="63495" name="Text Box 7"/>
          <p:cNvSpPr txBox="1">
            <a:spLocks noChangeArrowheads="1"/>
          </p:cNvSpPr>
          <p:nvPr/>
        </p:nvSpPr>
        <p:spPr bwMode="auto">
          <a:xfrm>
            <a:off x="7499350" y="4079875"/>
            <a:ext cx="11721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Low price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a:t>Issues</a:t>
            </a:r>
          </a:p>
        </p:txBody>
      </p:sp>
      <p:sp>
        <p:nvSpPr>
          <p:cNvPr id="64515" name="Rectangle 3"/>
          <p:cNvSpPr>
            <a:spLocks noGrp="1" noChangeArrowheads="1"/>
          </p:cNvSpPr>
          <p:nvPr>
            <p:ph type="body" idx="1"/>
          </p:nvPr>
        </p:nvSpPr>
        <p:spPr/>
        <p:txBody>
          <a:bodyPr/>
          <a:lstStyle/>
          <a:p>
            <a:pPr eaLnBrk="1" hangingPunct="1">
              <a:lnSpc>
                <a:spcPct val="90000"/>
              </a:lnSpc>
            </a:pPr>
            <a:r>
              <a:rPr lang="en-US" altLang="en-US" sz="3600"/>
              <a:t>Quality?</a:t>
            </a:r>
          </a:p>
          <a:p>
            <a:pPr lvl="1" eaLnBrk="1" hangingPunct="1">
              <a:lnSpc>
                <a:spcPct val="90000"/>
              </a:lnSpc>
            </a:pPr>
            <a:r>
              <a:rPr lang="en-US" altLang="en-US" sz="3200"/>
              <a:t>How good is it?</a:t>
            </a:r>
          </a:p>
          <a:p>
            <a:pPr lvl="1" eaLnBrk="1" hangingPunct="1">
              <a:lnSpc>
                <a:spcPct val="90000"/>
              </a:lnSpc>
            </a:pPr>
            <a:r>
              <a:rPr lang="en-US" altLang="en-US" sz="3200"/>
              <a:t>How to be sure?</a:t>
            </a:r>
          </a:p>
          <a:p>
            <a:pPr eaLnBrk="1" hangingPunct="1">
              <a:lnSpc>
                <a:spcPct val="90000"/>
              </a:lnSpc>
            </a:pPr>
            <a:r>
              <a:rPr lang="en-US" altLang="en-US" sz="3600"/>
              <a:t>Price? </a:t>
            </a:r>
          </a:p>
          <a:p>
            <a:pPr lvl="1" eaLnBrk="1" hangingPunct="1">
              <a:lnSpc>
                <a:spcPct val="90000"/>
              </a:lnSpc>
            </a:pPr>
            <a:r>
              <a:rPr lang="en-US" altLang="en-US" sz="3200"/>
              <a:t>How to price it?</a:t>
            </a:r>
          </a:p>
          <a:p>
            <a:pPr lvl="1" eaLnBrk="1" hangingPunct="1">
              <a:lnSpc>
                <a:spcPct val="90000"/>
              </a:lnSpc>
              <a:buFontTx/>
              <a:buNone/>
            </a:pPr>
            <a:endParaRPr lang="en-US" altLang="en-US" sz="24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a:t>Annotation quality</a:t>
            </a:r>
          </a:p>
        </p:txBody>
      </p:sp>
      <p:sp>
        <p:nvSpPr>
          <p:cNvPr id="65539" name="Rectangle 3"/>
          <p:cNvSpPr>
            <a:spLocks noGrp="1" noChangeArrowheads="1"/>
          </p:cNvSpPr>
          <p:nvPr>
            <p:ph type="body" idx="1"/>
          </p:nvPr>
        </p:nvSpPr>
        <p:spPr>
          <a:xfrm>
            <a:off x="7010400" y="1676400"/>
            <a:ext cx="3505200" cy="1676400"/>
          </a:xfrm>
        </p:spPr>
        <p:txBody>
          <a:bodyPr/>
          <a:lstStyle/>
          <a:p>
            <a:pPr eaLnBrk="1" hangingPunct="1">
              <a:buFontTx/>
              <a:buNone/>
            </a:pPr>
            <a:r>
              <a:rPr lang="en-US" altLang="en-US" sz="2000"/>
              <a:t>Agree within 5-10  pixels </a:t>
            </a:r>
          </a:p>
          <a:p>
            <a:pPr eaLnBrk="1" hangingPunct="1">
              <a:buFontTx/>
              <a:buNone/>
            </a:pPr>
            <a:r>
              <a:rPr lang="en-US" altLang="en-US" sz="2000"/>
              <a:t>	on 500x500 screen</a:t>
            </a:r>
          </a:p>
          <a:p>
            <a:pPr eaLnBrk="1" hangingPunct="1">
              <a:buFontTx/>
              <a:buNone/>
            </a:pPr>
            <a:endParaRPr lang="en-US" altLang="en-US" sz="2000"/>
          </a:p>
          <a:p>
            <a:pPr eaLnBrk="1" hangingPunct="1">
              <a:buFontTx/>
              <a:buNone/>
            </a:pPr>
            <a:r>
              <a:rPr lang="en-US" altLang="en-US" sz="2000"/>
              <a:t>There are bad ones.</a:t>
            </a:r>
          </a:p>
        </p:txBody>
      </p:sp>
      <p:pic>
        <p:nvPicPr>
          <p:cNvPr id="65540" name="Picture 5" descr="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52601"/>
            <a:ext cx="46482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6"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903664"/>
            <a:ext cx="11557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7" descr="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714" y="3895726"/>
            <a:ext cx="1487487"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8" descr="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1" y="3886200"/>
            <a:ext cx="1514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9" descr="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1" y="4184650"/>
            <a:ext cx="2747963"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Text Box 10"/>
          <p:cNvSpPr txBox="1">
            <a:spLocks noChangeArrowheads="1"/>
          </p:cNvSpPr>
          <p:nvPr/>
        </p:nvSpPr>
        <p:spPr bwMode="auto">
          <a:xfrm>
            <a:off x="2727325" y="6143625"/>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a:t>
            </a:r>
          </a:p>
        </p:txBody>
      </p:sp>
      <p:sp>
        <p:nvSpPr>
          <p:cNvPr id="65546" name="Text Box 11"/>
          <p:cNvSpPr txBox="1">
            <a:spLocks noChangeArrowheads="1"/>
          </p:cNvSpPr>
          <p:nvPr/>
        </p:nvSpPr>
        <p:spPr bwMode="auto">
          <a:xfrm>
            <a:off x="4419600" y="6143625"/>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a:t>
            </a:r>
          </a:p>
        </p:txBody>
      </p:sp>
      <p:sp>
        <p:nvSpPr>
          <p:cNvPr id="65547" name="Text Box 12"/>
          <p:cNvSpPr txBox="1">
            <a:spLocks noChangeArrowheads="1"/>
          </p:cNvSpPr>
          <p:nvPr/>
        </p:nvSpPr>
        <p:spPr bwMode="auto">
          <a:xfrm>
            <a:off x="6324600" y="6143625"/>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E</a:t>
            </a:r>
          </a:p>
        </p:txBody>
      </p:sp>
      <p:sp>
        <p:nvSpPr>
          <p:cNvPr id="65548" name="Text Box 13"/>
          <p:cNvSpPr txBox="1">
            <a:spLocks noChangeArrowheads="1"/>
          </p:cNvSpPr>
          <p:nvPr/>
        </p:nvSpPr>
        <p:spPr bwMode="auto">
          <a:xfrm>
            <a:off x="8763000" y="6143625"/>
            <a:ext cx="3642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G</a:t>
            </a:r>
          </a:p>
        </p:txBody>
      </p:sp>
      <p:sp>
        <p:nvSpPr>
          <p:cNvPr id="65549" name="Line 16"/>
          <p:cNvSpPr>
            <a:spLocks noChangeShapeType="1"/>
          </p:cNvSpPr>
          <p:nvPr/>
        </p:nvSpPr>
        <p:spPr bwMode="auto">
          <a:xfrm>
            <a:off x="6400800" y="2743200"/>
            <a:ext cx="236220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18"/>
          <p:cNvSpPr>
            <a:spLocks noChangeShapeType="1"/>
          </p:cNvSpPr>
          <p:nvPr/>
        </p:nvSpPr>
        <p:spPr bwMode="auto">
          <a:xfrm>
            <a:off x="3886200" y="3352800"/>
            <a:ext cx="3048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19"/>
          <p:cNvSpPr>
            <a:spLocks noChangeShapeType="1"/>
          </p:cNvSpPr>
          <p:nvPr/>
        </p:nvSpPr>
        <p:spPr bwMode="auto">
          <a:xfrm>
            <a:off x="2590800" y="3429000"/>
            <a:ext cx="152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20"/>
          <p:cNvSpPr>
            <a:spLocks noChangeShapeType="1"/>
          </p:cNvSpPr>
          <p:nvPr/>
        </p:nvSpPr>
        <p:spPr bwMode="auto">
          <a:xfrm>
            <a:off x="5181600" y="3200400"/>
            <a:ext cx="12192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has changed in the last 15 years?</a:t>
            </a:r>
          </a:p>
        </p:txBody>
      </p:sp>
      <p:sp>
        <p:nvSpPr>
          <p:cNvPr id="3" name="Content Placeholder 2"/>
          <p:cNvSpPr>
            <a:spLocks noGrp="1"/>
          </p:cNvSpPr>
          <p:nvPr>
            <p:ph idx="1"/>
          </p:nvPr>
        </p:nvSpPr>
        <p:spPr/>
        <p:txBody>
          <a:bodyPr/>
          <a:lstStyle/>
          <a:p>
            <a:r>
              <a:rPr lang="en-US" dirty="0"/>
              <a:t>The Internet</a:t>
            </a:r>
          </a:p>
          <a:p>
            <a:r>
              <a:rPr lang="en-US" dirty="0"/>
              <a:t>Crowdsourcing</a:t>
            </a:r>
          </a:p>
          <a:p>
            <a:r>
              <a:rPr lang="en-US" dirty="0"/>
              <a:t>Learning representations from the data these sources provide (deep </a:t>
            </a:r>
            <a:r>
              <a:rPr lang="en-US" dirty="0" smtClean="0"/>
              <a:t>learning)</a:t>
            </a:r>
          </a:p>
          <a:p>
            <a:r>
              <a:rPr lang="en-US" dirty="0" smtClean="0"/>
              <a:t>The </a:t>
            </a:r>
            <a:r>
              <a:rPr lang="en-US" dirty="0"/>
              <a:t>inevitable Moore’s-law-</a:t>
            </a:r>
            <a:r>
              <a:rPr lang="en-US" dirty="0" err="1"/>
              <a:t>esque</a:t>
            </a:r>
            <a:r>
              <a:rPr lang="en-US" dirty="0"/>
              <a:t> increase in compute that allows large scale deep learning</a:t>
            </a:r>
          </a:p>
          <a:p>
            <a:pPr lvl="1"/>
            <a:endParaRPr lang="en-US" dirty="0"/>
          </a:p>
        </p:txBody>
      </p:sp>
    </p:spTree>
    <p:extLst>
      <p:ext uri="{BB962C8B-B14F-4D97-AF65-F5344CB8AC3E}">
        <p14:creationId xmlns:p14="http://schemas.microsoft.com/office/powerpoint/2010/main" val="268184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1981200" y="2819400"/>
            <a:ext cx="8229600" cy="1143000"/>
          </a:xfrm>
        </p:spPr>
        <p:txBody>
          <a:bodyPr/>
          <a:lstStyle/>
          <a:p>
            <a:pPr eaLnBrk="1" hangingPunct="1"/>
            <a:r>
              <a:rPr lang="en-US" altLang="en-US"/>
              <a:t>How do we get quality annotations?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altLang="en-US"/>
              <a:t>Ensuring Annotation Quality</a:t>
            </a:r>
          </a:p>
        </p:txBody>
      </p:sp>
      <p:sp>
        <p:nvSpPr>
          <p:cNvPr id="67587" name="Content Placeholder 2"/>
          <p:cNvSpPr>
            <a:spLocks noGrp="1"/>
          </p:cNvSpPr>
          <p:nvPr>
            <p:ph idx="1"/>
          </p:nvPr>
        </p:nvSpPr>
        <p:spPr/>
        <p:txBody>
          <a:bodyPr/>
          <a:lstStyle/>
          <a:p>
            <a:pPr eaLnBrk="1" hangingPunct="1"/>
            <a:r>
              <a:rPr lang="en-US" altLang="en-US" dirty="0"/>
              <a:t>Consensus / Multiple Annotation / </a:t>
            </a:r>
            <a:br>
              <a:rPr lang="en-US" altLang="en-US" dirty="0"/>
            </a:br>
            <a:r>
              <a:rPr lang="en-US" altLang="en-US" dirty="0"/>
              <a:t>“Wisdom of the Crowds”</a:t>
            </a:r>
          </a:p>
          <a:p>
            <a:pPr eaLnBrk="1" hangingPunct="1"/>
            <a:endParaRPr lang="en-US" altLang="en-US" dirty="0"/>
          </a:p>
          <a:p>
            <a:pPr eaLnBrk="1" hangingPunct="1"/>
            <a:r>
              <a:rPr lang="en-US" altLang="en-US" dirty="0"/>
              <a:t>Gold Standard / Sentinel </a:t>
            </a:r>
          </a:p>
          <a:p>
            <a:pPr lvl="1" eaLnBrk="1" hangingPunct="1"/>
            <a:r>
              <a:rPr lang="en-US" altLang="en-US" dirty="0"/>
              <a:t>Special case: qualification exam</a:t>
            </a:r>
          </a:p>
          <a:p>
            <a:pPr lvl="1" eaLnBrk="1" hangingPunct="1"/>
            <a:endParaRPr lang="en-US" altLang="en-US" dirty="0"/>
          </a:p>
          <a:p>
            <a:pPr eaLnBrk="1" hangingPunct="1"/>
            <a:r>
              <a:rPr lang="en-US" altLang="en-US" dirty="0"/>
              <a:t>Grading Tasks</a:t>
            </a:r>
          </a:p>
          <a:p>
            <a:pPr lvl="1" eaLnBrk="1" hangingPunct="1"/>
            <a:r>
              <a:rPr lang="en-US" altLang="en-US" dirty="0"/>
              <a:t>A second tier of workers who grade others</a:t>
            </a:r>
          </a:p>
        </p:txBody>
      </p:sp>
      <p:pic>
        <p:nvPicPr>
          <p:cNvPr id="67588" name="Picture 2" descr="C:\Users\hays\Desktop\143 Computer Vision\slides\29\Wisecrow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1" y="1371601"/>
            <a:ext cx="1249363"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31339" y="2590800"/>
            <a:ext cx="5029200" cy="400110"/>
          </a:xfrm>
          <a:prstGeom prst="rect">
            <a:avLst/>
          </a:prstGeom>
          <a:noFill/>
        </p:spPr>
        <p:txBody>
          <a:bodyPr wrap="square" rtlCol="0">
            <a:spAutoFit/>
          </a:bodyPr>
          <a:lstStyle/>
          <a:p>
            <a:r>
              <a:rPr lang="en-US" sz="2000" dirty="0">
                <a:solidFill>
                  <a:srgbClr val="FF0000"/>
                </a:solidFill>
              </a:rPr>
              <a:t>Not enough on its own, but widely used</a:t>
            </a:r>
          </a:p>
        </p:txBody>
      </p:sp>
      <p:sp>
        <p:nvSpPr>
          <p:cNvPr id="6" name="TextBox 5"/>
          <p:cNvSpPr txBox="1"/>
          <p:nvPr/>
        </p:nvSpPr>
        <p:spPr>
          <a:xfrm>
            <a:off x="2531339" y="4267200"/>
            <a:ext cx="7755661" cy="707886"/>
          </a:xfrm>
          <a:prstGeom prst="rect">
            <a:avLst/>
          </a:prstGeom>
          <a:noFill/>
        </p:spPr>
        <p:txBody>
          <a:bodyPr wrap="square" rtlCol="0">
            <a:spAutoFit/>
          </a:bodyPr>
          <a:lstStyle/>
          <a:p>
            <a:r>
              <a:rPr lang="en-US" sz="2000" dirty="0">
                <a:solidFill>
                  <a:srgbClr val="FF0000"/>
                </a:solidFill>
              </a:rPr>
              <a:t>Widely used and most important. Find good annotators and keep them honest.</a:t>
            </a:r>
          </a:p>
        </p:txBody>
      </p:sp>
      <p:sp>
        <p:nvSpPr>
          <p:cNvPr id="7" name="TextBox 6"/>
          <p:cNvSpPr txBox="1"/>
          <p:nvPr/>
        </p:nvSpPr>
        <p:spPr>
          <a:xfrm>
            <a:off x="2531338" y="5897433"/>
            <a:ext cx="7755661" cy="400110"/>
          </a:xfrm>
          <a:prstGeom prst="rect">
            <a:avLst/>
          </a:prstGeom>
          <a:noFill/>
        </p:spPr>
        <p:txBody>
          <a:bodyPr wrap="square" rtlCol="0">
            <a:spAutoFit/>
          </a:bodyPr>
          <a:lstStyle/>
          <a:p>
            <a:r>
              <a:rPr lang="en-US" sz="2000" dirty="0">
                <a:solidFill>
                  <a:srgbClr val="FF0000"/>
                </a:solidFill>
              </a:rPr>
              <a:t>Not widely used</a:t>
            </a:r>
          </a:p>
        </p:txBody>
      </p:sp>
    </p:spTree>
    <p:extLst>
      <p:ext uri="{BB962C8B-B14F-4D97-AF65-F5344CB8AC3E}">
        <p14:creationId xmlns:p14="http://schemas.microsoft.com/office/powerpoint/2010/main" val="359859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altLang="en-US"/>
              <a:t>Pricing</a:t>
            </a:r>
          </a:p>
        </p:txBody>
      </p:sp>
      <p:sp>
        <p:nvSpPr>
          <p:cNvPr id="68611" name="Content Placeholder 2"/>
          <p:cNvSpPr>
            <a:spLocks noGrp="1"/>
          </p:cNvSpPr>
          <p:nvPr>
            <p:ph idx="1"/>
          </p:nvPr>
        </p:nvSpPr>
        <p:spPr/>
        <p:txBody>
          <a:bodyPr/>
          <a:lstStyle/>
          <a:p>
            <a:pPr eaLnBrk="1" hangingPunct="1"/>
            <a:r>
              <a:rPr lang="en-US" altLang="en-US" dirty="0"/>
              <a:t>Trade off between throughput and cost</a:t>
            </a:r>
          </a:p>
          <a:p>
            <a:pPr lvl="1" eaLnBrk="1" hangingPunct="1"/>
            <a:r>
              <a:rPr lang="en-US" altLang="en-US" i="1" dirty="0"/>
              <a:t>NOT</a:t>
            </a:r>
            <a:r>
              <a:rPr lang="en-US" altLang="en-US" dirty="0"/>
              <a:t> as much of a trade off with quality</a:t>
            </a:r>
            <a:endParaRPr lang="en-US" altLang="en-US" i="1" dirty="0"/>
          </a:p>
          <a:p>
            <a:pPr eaLnBrk="1" hangingPunct="1"/>
            <a:r>
              <a:rPr lang="en-US" altLang="en-US" dirty="0"/>
              <a:t>Higher pay can actually attract scammers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Crowdsourcing</a:t>
            </a:r>
          </a:p>
        </p:txBody>
      </p:sp>
      <p:sp>
        <p:nvSpPr>
          <p:cNvPr id="3" name="Content Placeholder 2"/>
          <p:cNvSpPr>
            <a:spLocks noGrp="1"/>
          </p:cNvSpPr>
          <p:nvPr>
            <p:ph idx="1"/>
          </p:nvPr>
        </p:nvSpPr>
        <p:spPr/>
        <p:txBody>
          <a:bodyPr/>
          <a:lstStyle/>
          <a:p>
            <a:r>
              <a:rPr lang="en-US" dirty="0"/>
              <a:t>Massive annotation efforts that would not otherwise be feasible </a:t>
            </a:r>
          </a:p>
          <a:p>
            <a:pPr lvl="1"/>
            <a:r>
              <a:rPr lang="en-US" dirty="0"/>
              <a:t>ImageNet ( </a:t>
            </a:r>
            <a:r>
              <a:rPr lang="en-US" dirty="0">
                <a:hlinkClick r:id="rId2"/>
              </a:rPr>
              <a:t>http://www.image-net.org/</a:t>
            </a:r>
            <a:r>
              <a:rPr lang="en-US" dirty="0"/>
              <a:t> )</a:t>
            </a:r>
          </a:p>
          <a:p>
            <a:pPr lvl="1"/>
            <a:r>
              <a:rPr lang="en-US" dirty="0"/>
              <a:t>COCO (</a:t>
            </a:r>
            <a:r>
              <a:rPr lang="en-US" dirty="0">
                <a:hlinkClick r:id="rId3"/>
              </a:rPr>
              <a:t>http://cocodataset.org</a:t>
            </a:r>
            <a:r>
              <a:rPr lang="en-US" dirty="0"/>
              <a:t> )</a:t>
            </a:r>
          </a:p>
          <a:p>
            <a:pPr lvl="1"/>
            <a:r>
              <a:rPr lang="en-US" dirty="0"/>
              <a:t>Many more</a:t>
            </a:r>
          </a:p>
        </p:txBody>
      </p:sp>
    </p:spTree>
    <p:extLst>
      <p:ext uri="{BB962C8B-B14F-4D97-AF65-F5344CB8AC3E}">
        <p14:creationId xmlns:p14="http://schemas.microsoft.com/office/powerpoint/2010/main" val="31264601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D5BD-7178-4FF8-BFC2-57D8CA455ED4}"/>
              </a:ext>
            </a:extLst>
          </p:cNvPr>
          <p:cNvSpPr>
            <a:spLocks noGrp="1"/>
          </p:cNvSpPr>
          <p:nvPr>
            <p:ph type="title"/>
          </p:nvPr>
        </p:nvSpPr>
        <p:spPr>
          <a:xfrm>
            <a:off x="609600" y="35746"/>
            <a:ext cx="10972800" cy="878654"/>
          </a:xfrm>
        </p:spPr>
        <p:txBody>
          <a:bodyPr/>
          <a:lstStyle/>
          <a:p>
            <a:r>
              <a:rPr lang="en-US" dirty="0"/>
              <a:t>Crowdsourcing to build </a:t>
            </a:r>
            <a:r>
              <a:rPr lang="en-US" dirty="0" smtClean="0"/>
              <a:t>COCO Dataset</a:t>
            </a:r>
            <a:endParaRPr lang="en-US" dirty="0"/>
          </a:p>
        </p:txBody>
      </p:sp>
      <p:pic>
        <p:nvPicPr>
          <p:cNvPr id="5" name="Picture 4">
            <a:extLst>
              <a:ext uri="{FF2B5EF4-FFF2-40B4-BE49-F238E27FC236}">
                <a16:creationId xmlns:a16="http://schemas.microsoft.com/office/drawing/2014/main" id="{AC7EF404-31AE-4608-9CE0-C838E59718A1}"/>
              </a:ext>
            </a:extLst>
          </p:cNvPr>
          <p:cNvPicPr>
            <a:picLocks noChangeAspect="1"/>
          </p:cNvPicPr>
          <p:nvPr/>
        </p:nvPicPr>
        <p:blipFill>
          <a:blip r:embed="rId2"/>
          <a:stretch>
            <a:fillRect/>
          </a:stretch>
        </p:blipFill>
        <p:spPr>
          <a:xfrm>
            <a:off x="2743200" y="914400"/>
            <a:ext cx="6587836" cy="4207715"/>
          </a:xfrm>
          <a:prstGeom prst="rect">
            <a:avLst/>
          </a:prstGeom>
        </p:spPr>
      </p:pic>
      <p:pic>
        <p:nvPicPr>
          <p:cNvPr id="7" name="Picture 6">
            <a:extLst>
              <a:ext uri="{FF2B5EF4-FFF2-40B4-BE49-F238E27FC236}">
                <a16:creationId xmlns:a16="http://schemas.microsoft.com/office/drawing/2014/main" id="{B3A4C128-B625-4351-8D54-F6ED84E8C1CF}"/>
              </a:ext>
            </a:extLst>
          </p:cNvPr>
          <p:cNvPicPr>
            <a:picLocks noChangeAspect="1"/>
          </p:cNvPicPr>
          <p:nvPr/>
        </p:nvPicPr>
        <p:blipFill>
          <a:blip r:embed="rId3"/>
          <a:stretch>
            <a:fillRect/>
          </a:stretch>
        </p:blipFill>
        <p:spPr>
          <a:xfrm>
            <a:off x="1752600" y="5122115"/>
            <a:ext cx="8686800" cy="1259235"/>
          </a:xfrm>
          <a:prstGeom prst="rect">
            <a:avLst/>
          </a:prstGeom>
        </p:spPr>
      </p:pic>
      <p:sp>
        <p:nvSpPr>
          <p:cNvPr id="3" name="TextBox 2"/>
          <p:cNvSpPr txBox="1"/>
          <p:nvPr/>
        </p:nvSpPr>
        <p:spPr>
          <a:xfrm>
            <a:off x="9220200" y="1418058"/>
            <a:ext cx="2057400" cy="923330"/>
          </a:xfrm>
          <a:prstGeom prst="rect">
            <a:avLst/>
          </a:prstGeom>
          <a:noFill/>
        </p:spPr>
        <p:txBody>
          <a:bodyPr wrap="square" rtlCol="0">
            <a:spAutoFit/>
          </a:bodyPr>
          <a:lstStyle/>
          <a:p>
            <a:r>
              <a:rPr lang="en-US" dirty="0" smtClean="0"/>
              <a:t>The community still calls this “Object Detection”</a:t>
            </a:r>
            <a:endParaRPr lang="en-US" dirty="0"/>
          </a:p>
        </p:txBody>
      </p:sp>
      <p:sp>
        <p:nvSpPr>
          <p:cNvPr id="6" name="TextBox 5"/>
          <p:cNvSpPr txBox="1"/>
          <p:nvPr/>
        </p:nvSpPr>
        <p:spPr>
          <a:xfrm>
            <a:off x="9220200" y="3323058"/>
            <a:ext cx="2057400" cy="1200329"/>
          </a:xfrm>
          <a:prstGeom prst="rect">
            <a:avLst/>
          </a:prstGeom>
          <a:noFill/>
        </p:spPr>
        <p:txBody>
          <a:bodyPr wrap="square" rtlCol="0">
            <a:spAutoFit/>
          </a:bodyPr>
          <a:lstStyle/>
          <a:p>
            <a:r>
              <a:rPr lang="en-US" dirty="0" smtClean="0"/>
              <a:t>The community calls this “Instance Segmentation”</a:t>
            </a:r>
            <a:endParaRPr lang="en-US" dirty="0"/>
          </a:p>
        </p:txBody>
      </p:sp>
      <p:sp>
        <p:nvSpPr>
          <p:cNvPr id="4" name="Rectangle 3"/>
          <p:cNvSpPr/>
          <p:nvPr/>
        </p:nvSpPr>
        <p:spPr>
          <a:xfrm>
            <a:off x="3110676" y="6369157"/>
            <a:ext cx="5852884" cy="369332"/>
          </a:xfrm>
          <a:prstGeom prst="rect">
            <a:avLst/>
          </a:prstGeom>
        </p:spPr>
        <p:txBody>
          <a:bodyPr wrap="none">
            <a:spAutoFit/>
          </a:bodyPr>
          <a:lstStyle/>
          <a:p>
            <a:r>
              <a:rPr lang="en-US" dirty="0" smtClean="0"/>
              <a:t>ECCV 2014. Received </a:t>
            </a:r>
            <a:r>
              <a:rPr lang="en-US" dirty="0" err="1" smtClean="0"/>
              <a:t>Koenderink</a:t>
            </a:r>
            <a:r>
              <a:rPr lang="en-US" dirty="0" smtClean="0"/>
              <a:t> </a:t>
            </a:r>
            <a:r>
              <a:rPr lang="en-US" dirty="0"/>
              <a:t>Prize at ECCV 2024</a:t>
            </a:r>
          </a:p>
        </p:txBody>
      </p:sp>
    </p:spTree>
    <p:extLst>
      <p:ext uri="{BB962C8B-B14F-4D97-AF65-F5344CB8AC3E}">
        <p14:creationId xmlns:p14="http://schemas.microsoft.com/office/powerpoint/2010/main" val="32793121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D5BD-7178-4FF8-BFC2-57D8CA455ED4}"/>
              </a:ext>
            </a:extLst>
          </p:cNvPr>
          <p:cNvSpPr>
            <a:spLocks noGrp="1"/>
          </p:cNvSpPr>
          <p:nvPr>
            <p:ph type="title"/>
          </p:nvPr>
        </p:nvSpPr>
        <p:spPr>
          <a:xfrm>
            <a:off x="609600" y="35746"/>
            <a:ext cx="10972800" cy="878654"/>
          </a:xfrm>
        </p:spPr>
        <p:txBody>
          <a:bodyPr/>
          <a:lstStyle/>
          <a:p>
            <a:r>
              <a:rPr lang="en-US" dirty="0"/>
              <a:t>Crowdsourcing to build </a:t>
            </a:r>
            <a:r>
              <a:rPr lang="en-US" dirty="0" smtClean="0"/>
              <a:t>COCO Dataset</a:t>
            </a:r>
            <a:endParaRPr lang="en-US" dirty="0"/>
          </a:p>
        </p:txBody>
      </p:sp>
      <p:pic>
        <p:nvPicPr>
          <p:cNvPr id="5" name="Picture 4">
            <a:extLst>
              <a:ext uri="{FF2B5EF4-FFF2-40B4-BE49-F238E27FC236}">
                <a16:creationId xmlns:a16="http://schemas.microsoft.com/office/drawing/2014/main" id="{AC7EF404-31AE-4608-9CE0-C838E59718A1}"/>
              </a:ext>
            </a:extLst>
          </p:cNvPr>
          <p:cNvPicPr>
            <a:picLocks noChangeAspect="1"/>
          </p:cNvPicPr>
          <p:nvPr/>
        </p:nvPicPr>
        <p:blipFill rotWithShape="1">
          <a:blip r:embed="rId2"/>
          <a:srcRect b="8951"/>
          <a:stretch/>
        </p:blipFill>
        <p:spPr>
          <a:xfrm>
            <a:off x="2133600" y="1295400"/>
            <a:ext cx="7730836" cy="4495800"/>
          </a:xfrm>
          <a:prstGeom prst="rect">
            <a:avLst/>
          </a:prstGeom>
        </p:spPr>
      </p:pic>
      <p:sp>
        <p:nvSpPr>
          <p:cNvPr id="8" name="Rectangle 7"/>
          <p:cNvSpPr/>
          <p:nvPr/>
        </p:nvSpPr>
        <p:spPr>
          <a:xfrm>
            <a:off x="1828800" y="3352800"/>
            <a:ext cx="9144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96200" y="3276600"/>
            <a:ext cx="1295400" cy="400110"/>
          </a:xfrm>
          <a:prstGeom prst="rect">
            <a:avLst/>
          </a:prstGeom>
          <a:noFill/>
        </p:spPr>
        <p:txBody>
          <a:bodyPr wrap="square" rtlCol="0">
            <a:spAutoFit/>
          </a:bodyPr>
          <a:lstStyle/>
          <a:p>
            <a:r>
              <a:rPr lang="en-US" sz="2000" dirty="0" smtClean="0"/>
              <a:t>b</a:t>
            </a:r>
            <a:endParaRPr lang="en-US" sz="2000" dirty="0"/>
          </a:p>
        </p:txBody>
      </p:sp>
      <p:sp>
        <p:nvSpPr>
          <p:cNvPr id="11" name="TextBox 10"/>
          <p:cNvSpPr txBox="1"/>
          <p:nvPr/>
        </p:nvSpPr>
        <p:spPr>
          <a:xfrm>
            <a:off x="3810000" y="3276600"/>
            <a:ext cx="1295400" cy="400110"/>
          </a:xfrm>
          <a:prstGeom prst="rect">
            <a:avLst/>
          </a:prstGeom>
          <a:noFill/>
        </p:spPr>
        <p:txBody>
          <a:bodyPr wrap="square" rtlCol="0">
            <a:spAutoFit/>
          </a:bodyPr>
          <a:lstStyle/>
          <a:p>
            <a:r>
              <a:rPr lang="en-US" sz="2000" dirty="0" smtClean="0"/>
              <a:t>a</a:t>
            </a:r>
            <a:endParaRPr lang="en-US" sz="2000" dirty="0"/>
          </a:p>
        </p:txBody>
      </p:sp>
      <p:sp>
        <p:nvSpPr>
          <p:cNvPr id="12" name="TextBox 11"/>
          <p:cNvSpPr txBox="1"/>
          <p:nvPr/>
        </p:nvSpPr>
        <p:spPr>
          <a:xfrm>
            <a:off x="3810000" y="5734110"/>
            <a:ext cx="1295400" cy="400110"/>
          </a:xfrm>
          <a:prstGeom prst="rect">
            <a:avLst/>
          </a:prstGeom>
          <a:noFill/>
        </p:spPr>
        <p:txBody>
          <a:bodyPr wrap="square" rtlCol="0">
            <a:spAutoFit/>
          </a:bodyPr>
          <a:lstStyle/>
          <a:p>
            <a:r>
              <a:rPr lang="en-US" sz="2000" dirty="0" smtClean="0"/>
              <a:t>c</a:t>
            </a:r>
            <a:endParaRPr lang="en-US" sz="2000" dirty="0"/>
          </a:p>
        </p:txBody>
      </p:sp>
      <p:sp>
        <p:nvSpPr>
          <p:cNvPr id="13" name="TextBox 12"/>
          <p:cNvSpPr txBox="1"/>
          <p:nvPr/>
        </p:nvSpPr>
        <p:spPr>
          <a:xfrm>
            <a:off x="7702632" y="5750319"/>
            <a:ext cx="1295400" cy="400110"/>
          </a:xfrm>
          <a:prstGeom prst="rect">
            <a:avLst/>
          </a:prstGeom>
          <a:noFill/>
        </p:spPr>
        <p:txBody>
          <a:bodyPr wrap="square" rtlCol="0">
            <a:spAutoFit/>
          </a:bodyPr>
          <a:lstStyle/>
          <a:p>
            <a:r>
              <a:rPr lang="en-US" sz="2000" dirty="0" smtClean="0"/>
              <a:t>d</a:t>
            </a:r>
            <a:endParaRPr lang="en-US" sz="2000" dirty="0"/>
          </a:p>
        </p:txBody>
      </p:sp>
    </p:spTree>
    <p:extLst>
      <p:ext uri="{BB962C8B-B14F-4D97-AF65-F5344CB8AC3E}">
        <p14:creationId xmlns:p14="http://schemas.microsoft.com/office/powerpoint/2010/main" val="2165587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D5BD-7178-4FF8-BFC2-57D8CA455ED4}"/>
              </a:ext>
            </a:extLst>
          </p:cNvPr>
          <p:cNvSpPr>
            <a:spLocks noGrp="1"/>
          </p:cNvSpPr>
          <p:nvPr>
            <p:ph type="title"/>
          </p:nvPr>
        </p:nvSpPr>
        <p:spPr/>
        <p:txBody>
          <a:bodyPr/>
          <a:lstStyle/>
          <a:p>
            <a:r>
              <a:rPr lang="en-US" dirty="0"/>
              <a:t>Crowdsourcing to build </a:t>
            </a:r>
            <a:r>
              <a:rPr lang="en-US" dirty="0" smtClean="0"/>
              <a:t>COCO Dataset</a:t>
            </a:r>
            <a:endParaRPr lang="en-US" dirty="0"/>
          </a:p>
        </p:txBody>
      </p:sp>
      <p:pic>
        <p:nvPicPr>
          <p:cNvPr id="4" name="Picture 3">
            <a:extLst>
              <a:ext uri="{FF2B5EF4-FFF2-40B4-BE49-F238E27FC236}">
                <a16:creationId xmlns:a16="http://schemas.microsoft.com/office/drawing/2014/main" id="{BB715800-62E2-448E-843A-BC1989DD310F}"/>
              </a:ext>
            </a:extLst>
          </p:cNvPr>
          <p:cNvPicPr>
            <a:picLocks noChangeAspect="1"/>
          </p:cNvPicPr>
          <p:nvPr/>
        </p:nvPicPr>
        <p:blipFill>
          <a:blip r:embed="rId2"/>
          <a:stretch>
            <a:fillRect/>
          </a:stretch>
        </p:blipFill>
        <p:spPr>
          <a:xfrm>
            <a:off x="0" y="1230046"/>
            <a:ext cx="12192000" cy="4397907"/>
          </a:xfrm>
          <a:prstGeom prst="rect">
            <a:avLst/>
          </a:prstGeom>
        </p:spPr>
      </p:pic>
    </p:spTree>
    <p:extLst>
      <p:ext uri="{BB962C8B-B14F-4D97-AF65-F5344CB8AC3E}">
        <p14:creationId xmlns:p14="http://schemas.microsoft.com/office/powerpoint/2010/main" val="32135588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D5BD-7178-4FF8-BFC2-57D8CA455ED4}"/>
              </a:ext>
            </a:extLst>
          </p:cNvPr>
          <p:cNvSpPr>
            <a:spLocks noGrp="1"/>
          </p:cNvSpPr>
          <p:nvPr>
            <p:ph type="title"/>
          </p:nvPr>
        </p:nvSpPr>
        <p:spPr/>
        <p:txBody>
          <a:bodyPr/>
          <a:lstStyle/>
          <a:p>
            <a:r>
              <a:rPr lang="en-US" dirty="0"/>
              <a:t>Crowdsourcing to build </a:t>
            </a:r>
            <a:r>
              <a:rPr lang="en-US" dirty="0" smtClean="0"/>
              <a:t>COCO Dataset</a:t>
            </a:r>
            <a:endParaRPr lang="en-US" dirty="0"/>
          </a:p>
        </p:txBody>
      </p:sp>
      <p:pic>
        <p:nvPicPr>
          <p:cNvPr id="4" name="Picture 3">
            <a:extLst>
              <a:ext uri="{FF2B5EF4-FFF2-40B4-BE49-F238E27FC236}">
                <a16:creationId xmlns:a16="http://schemas.microsoft.com/office/drawing/2014/main" id="{BFF50AA1-BE4D-42E0-993C-CA2622459315}"/>
              </a:ext>
            </a:extLst>
          </p:cNvPr>
          <p:cNvPicPr>
            <a:picLocks noChangeAspect="1"/>
          </p:cNvPicPr>
          <p:nvPr/>
        </p:nvPicPr>
        <p:blipFill>
          <a:blip r:embed="rId3"/>
          <a:stretch>
            <a:fillRect/>
          </a:stretch>
        </p:blipFill>
        <p:spPr>
          <a:xfrm>
            <a:off x="0" y="1471770"/>
            <a:ext cx="12192000" cy="3914459"/>
          </a:xfrm>
          <a:prstGeom prst="rect">
            <a:avLst/>
          </a:prstGeom>
        </p:spPr>
      </p:pic>
    </p:spTree>
    <p:extLst>
      <p:ext uri="{BB962C8B-B14F-4D97-AF65-F5344CB8AC3E}">
        <p14:creationId xmlns:p14="http://schemas.microsoft.com/office/powerpoint/2010/main" val="10444543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8200" y="6248400"/>
            <a:ext cx="3467616" cy="369332"/>
          </a:xfrm>
          <a:prstGeom prst="rect">
            <a:avLst/>
          </a:prstGeom>
        </p:spPr>
        <p:txBody>
          <a:bodyPr wrap="none">
            <a:spAutoFit/>
          </a:bodyPr>
          <a:lstStyle/>
          <a:p>
            <a:r>
              <a:rPr lang="en-US" dirty="0">
                <a:hlinkClick r:id="rId2"/>
              </a:rPr>
              <a:t>https://cocodataset.org/#</a:t>
            </a:r>
            <a:r>
              <a:rPr lang="en-US" dirty="0" smtClean="0">
                <a:hlinkClick r:id="rId2"/>
              </a:rPr>
              <a:t>explore</a:t>
            </a:r>
            <a:endParaRPr lang="en-US" dirty="0"/>
          </a:p>
        </p:txBody>
      </p:sp>
      <p:pic>
        <p:nvPicPr>
          <p:cNvPr id="5" name="Picture 4"/>
          <p:cNvPicPr>
            <a:picLocks noChangeAspect="1"/>
          </p:cNvPicPr>
          <p:nvPr/>
        </p:nvPicPr>
        <p:blipFill>
          <a:blip r:embed="rId3"/>
          <a:stretch>
            <a:fillRect/>
          </a:stretch>
        </p:blipFill>
        <p:spPr>
          <a:xfrm>
            <a:off x="3200400" y="60930"/>
            <a:ext cx="5813361" cy="6111270"/>
          </a:xfrm>
          <a:prstGeom prst="rect">
            <a:avLst/>
          </a:prstGeom>
        </p:spPr>
      </p:pic>
    </p:spTree>
    <p:extLst>
      <p:ext uri="{BB962C8B-B14F-4D97-AF65-F5344CB8AC3E}">
        <p14:creationId xmlns:p14="http://schemas.microsoft.com/office/powerpoint/2010/main" val="241681044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Crowdsourcing</a:t>
            </a:r>
          </a:p>
        </p:txBody>
      </p:sp>
      <p:sp>
        <p:nvSpPr>
          <p:cNvPr id="3" name="Content Placeholder 2"/>
          <p:cNvSpPr>
            <a:spLocks noGrp="1"/>
          </p:cNvSpPr>
          <p:nvPr>
            <p:ph idx="1"/>
          </p:nvPr>
        </p:nvSpPr>
        <p:spPr>
          <a:xfrm>
            <a:off x="609600" y="1600201"/>
            <a:ext cx="11201400" cy="4525963"/>
          </a:xfrm>
        </p:spPr>
        <p:txBody>
          <a:bodyPr/>
          <a:lstStyle/>
          <a:p>
            <a:r>
              <a:rPr lang="en-US" dirty="0"/>
              <a:t>Most papers annotate images, but there are some more creative uses</a:t>
            </a:r>
          </a:p>
          <a:p>
            <a:pPr lvl="1"/>
            <a:r>
              <a:rPr lang="en-US" dirty="0"/>
              <a:t>Webcam Eye tracking (</a:t>
            </a:r>
            <a:r>
              <a:rPr lang="en-US" dirty="0">
                <a:hlinkClick r:id="rId2"/>
              </a:rPr>
              <a:t>https://webgazer.cs.brown.edu/</a:t>
            </a:r>
            <a:r>
              <a:rPr lang="en-US" dirty="0"/>
              <a:t> </a:t>
            </a:r>
            <a:r>
              <a:rPr lang="en-US" dirty="0" smtClean="0"/>
              <a:t>)</a:t>
            </a:r>
          </a:p>
          <a:p>
            <a:pPr lvl="2"/>
            <a:r>
              <a:rPr lang="en-US" dirty="0" smtClean="0"/>
              <a:t>Annotation could be the passive observations of a participant</a:t>
            </a:r>
            <a:endParaRPr lang="en-US" dirty="0"/>
          </a:p>
          <a:p>
            <a:pPr lvl="1"/>
            <a:r>
              <a:rPr lang="en-US" dirty="0"/>
              <a:t>Sketch collection (</a:t>
            </a:r>
            <a:r>
              <a:rPr lang="en-US" dirty="0">
                <a:hlinkClick r:id="rId3"/>
              </a:rPr>
              <a:t>http://cybertron.cg.tu-berlin.de/eitz/projects/classifysketch/</a:t>
            </a:r>
            <a:r>
              <a:rPr lang="en-US" dirty="0"/>
              <a:t> )</a:t>
            </a:r>
          </a:p>
          <a:p>
            <a:pPr lvl="2"/>
            <a:r>
              <a:rPr lang="en-US" dirty="0"/>
              <a:t>Flips the usual annotation process, by providing a </a:t>
            </a:r>
            <a:r>
              <a:rPr lang="en-US" i="1" dirty="0"/>
              <a:t>label</a:t>
            </a:r>
            <a:r>
              <a:rPr lang="en-US" dirty="0"/>
              <a:t> and asking for an </a:t>
            </a:r>
            <a:r>
              <a:rPr lang="en-US" i="1" dirty="0"/>
              <a:t>image</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9325" y="5134514"/>
            <a:ext cx="7981950" cy="1163327"/>
          </a:xfrm>
          <a:prstGeom prst="rect">
            <a:avLst/>
          </a:prstGeom>
        </p:spPr>
      </p:pic>
      <p:sp>
        <p:nvSpPr>
          <p:cNvPr id="8" name="Rectangle 7"/>
          <p:cNvSpPr/>
          <p:nvPr/>
        </p:nvSpPr>
        <p:spPr>
          <a:xfrm>
            <a:off x="854571" y="6172200"/>
            <a:ext cx="10711458" cy="338554"/>
          </a:xfrm>
          <a:prstGeom prst="rect">
            <a:avLst/>
          </a:prstGeom>
        </p:spPr>
        <p:txBody>
          <a:bodyPr wrap="none">
            <a:spAutoFit/>
          </a:bodyPr>
          <a:lstStyle/>
          <a:p>
            <a:r>
              <a:rPr lang="en-US" sz="1600" dirty="0" smtClean="0"/>
              <a:t>How do Humans Sketch Objects? </a:t>
            </a:r>
            <a:r>
              <a:rPr lang="en-US" sz="1600" dirty="0" err="1" smtClean="0"/>
              <a:t>Eitz</a:t>
            </a:r>
            <a:r>
              <a:rPr lang="en-US" sz="1600" dirty="0" smtClean="0"/>
              <a:t>, Hays, Alexa. Siggraph 2012. Received Siggraph Test of Time Award in 2024.</a:t>
            </a:r>
            <a:endParaRPr lang="en-US" sz="1600" dirty="0"/>
          </a:p>
        </p:txBody>
      </p:sp>
    </p:spTree>
    <p:extLst>
      <p:ext uri="{BB962C8B-B14F-4D97-AF65-F5344CB8AC3E}">
        <p14:creationId xmlns:p14="http://schemas.microsoft.com/office/powerpoint/2010/main" val="3833374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Internet has some rough edges</a:t>
            </a:r>
          </a:p>
        </p:txBody>
      </p:sp>
      <p:sp>
        <p:nvSpPr>
          <p:cNvPr id="3" name="Content Placeholder 2"/>
          <p:cNvSpPr>
            <a:spLocks noGrp="1"/>
          </p:cNvSpPr>
          <p:nvPr>
            <p:ph idx="1"/>
          </p:nvPr>
        </p:nvSpPr>
        <p:spPr/>
        <p:txBody>
          <a:bodyPr/>
          <a:lstStyle/>
          <a:p>
            <a:r>
              <a:rPr lang="en-US" dirty="0">
                <a:hlinkClick r:id="rId2"/>
              </a:rPr>
              <a:t>https://en.wikipedia.org/wiki/Tay_(bot)</a:t>
            </a:r>
            <a:r>
              <a:rPr lang="en-US" dirty="0"/>
              <a:t> in 2016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362201"/>
            <a:ext cx="5943600" cy="3343275"/>
          </a:xfrm>
          <a:prstGeom prst="rect">
            <a:avLst/>
          </a:prstGeom>
        </p:spPr>
      </p:pic>
      <p:sp>
        <p:nvSpPr>
          <p:cNvPr id="5" name="Rectangle 4"/>
          <p:cNvSpPr/>
          <p:nvPr/>
        </p:nvSpPr>
        <p:spPr>
          <a:xfrm>
            <a:off x="1752600" y="5791200"/>
            <a:ext cx="8839200" cy="923330"/>
          </a:xfrm>
          <a:prstGeom prst="rect">
            <a:avLst/>
          </a:prstGeom>
        </p:spPr>
        <p:txBody>
          <a:bodyPr wrap="square">
            <a:spAutoFit/>
          </a:bodyPr>
          <a:lstStyle/>
          <a:p>
            <a:r>
              <a:rPr lang="en-US" dirty="0"/>
              <a:t>Microsoft was "deeply sorry for the unintended offensive and hurtful tweets from </a:t>
            </a:r>
            <a:r>
              <a:rPr lang="en-US" dirty="0" err="1"/>
              <a:t>Tay</a:t>
            </a:r>
            <a:r>
              <a:rPr lang="en-US" dirty="0"/>
              <a:t>", and would "look to bring </a:t>
            </a:r>
            <a:r>
              <a:rPr lang="en-US" dirty="0" err="1"/>
              <a:t>Tay</a:t>
            </a:r>
            <a:r>
              <a:rPr lang="en-US" dirty="0"/>
              <a:t> back only when we are confident we can better anticipate malicious intent that conflicts with our principles and values".</a:t>
            </a:r>
          </a:p>
        </p:txBody>
      </p:sp>
    </p:spTree>
    <p:extLst>
      <p:ext uri="{BB962C8B-B14F-4D97-AF65-F5344CB8AC3E}">
        <p14:creationId xmlns:p14="http://schemas.microsoft.com/office/powerpoint/2010/main" val="40912327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362899"/>
            <a:ext cx="10972800" cy="1173164"/>
          </a:xfrm>
        </p:spPr>
        <p:txBody>
          <a:bodyPr/>
          <a:lstStyle/>
          <a:p>
            <a:pPr marL="0" indent="0" algn="ctr">
              <a:buNone/>
            </a:pPr>
            <a:r>
              <a:rPr lang="en-US" dirty="0" smtClean="0"/>
              <a:t>Draw a sketch of a </a:t>
            </a:r>
            <a:r>
              <a:rPr lang="en-US" i="1" dirty="0" smtClean="0"/>
              <a:t>particular</a:t>
            </a:r>
            <a:r>
              <a:rPr lang="en-US" dirty="0" smtClean="0"/>
              <a:t> photo</a:t>
            </a:r>
            <a:endParaRPr lang="en-US" dirty="0"/>
          </a:p>
        </p:txBody>
      </p:sp>
      <p:sp>
        <p:nvSpPr>
          <p:cNvPr id="4" name="Rectangle 3"/>
          <p:cNvSpPr/>
          <p:nvPr/>
        </p:nvSpPr>
        <p:spPr>
          <a:xfrm>
            <a:off x="2209800" y="5791200"/>
            <a:ext cx="8305800" cy="646331"/>
          </a:xfrm>
          <a:prstGeom prst="rect">
            <a:avLst/>
          </a:prstGeom>
        </p:spPr>
        <p:txBody>
          <a:bodyPr wrap="square">
            <a:spAutoFit/>
          </a:bodyPr>
          <a:lstStyle/>
          <a:p>
            <a:r>
              <a:rPr lang="en-US" dirty="0"/>
              <a:t>The Sketchy Database: Learning to Retrieve Badly Drawn </a:t>
            </a:r>
            <a:r>
              <a:rPr lang="en-US" dirty="0" smtClean="0"/>
              <a:t>Bunnies. </a:t>
            </a:r>
            <a:br>
              <a:rPr lang="en-US" dirty="0" smtClean="0"/>
            </a:br>
            <a:r>
              <a:rPr lang="en-US" dirty="0" err="1" smtClean="0"/>
              <a:t>Patsorn</a:t>
            </a:r>
            <a:r>
              <a:rPr lang="en-US" dirty="0" smtClean="0"/>
              <a:t> </a:t>
            </a:r>
            <a:r>
              <a:rPr lang="en-US" dirty="0" err="1" smtClean="0"/>
              <a:t>Sangkloy</a:t>
            </a:r>
            <a:r>
              <a:rPr lang="en-US" dirty="0" smtClean="0"/>
              <a:t>, Nathan </a:t>
            </a:r>
            <a:r>
              <a:rPr lang="en-US" dirty="0" err="1" smtClean="0"/>
              <a:t>Burnell</a:t>
            </a:r>
            <a:r>
              <a:rPr lang="en-US" dirty="0" smtClean="0"/>
              <a:t>, </a:t>
            </a:r>
            <a:r>
              <a:rPr lang="en-US" dirty="0" err="1" smtClean="0"/>
              <a:t>Cusuh</a:t>
            </a:r>
            <a:r>
              <a:rPr lang="en-US" dirty="0" smtClean="0"/>
              <a:t> Ham, James Hays. Siggraph 2016.</a:t>
            </a:r>
            <a:endParaRPr lang="en-US" dirty="0">
              <a:hlinkClick r:id="rId2"/>
            </a:endParaRPr>
          </a:p>
        </p:txBody>
      </p:sp>
      <p:pic>
        <p:nvPicPr>
          <p:cNvPr id="5" name="Picture 4"/>
          <p:cNvPicPr>
            <a:picLocks noChangeAspect="1"/>
          </p:cNvPicPr>
          <p:nvPr/>
        </p:nvPicPr>
        <p:blipFill>
          <a:blip r:embed="rId3"/>
          <a:stretch>
            <a:fillRect/>
          </a:stretch>
        </p:blipFill>
        <p:spPr>
          <a:xfrm>
            <a:off x="304800" y="1752600"/>
            <a:ext cx="11675855" cy="2231794"/>
          </a:xfrm>
          <a:prstGeom prst="rect">
            <a:avLst/>
          </a:prstGeom>
        </p:spPr>
      </p:pic>
      <p:sp>
        <p:nvSpPr>
          <p:cNvPr id="7" name="Title 1"/>
          <p:cNvSpPr>
            <a:spLocks noGrp="1"/>
          </p:cNvSpPr>
          <p:nvPr>
            <p:ph type="title"/>
          </p:nvPr>
        </p:nvSpPr>
        <p:spPr>
          <a:xfrm>
            <a:off x="609600" y="274638"/>
            <a:ext cx="10972800" cy="1143000"/>
          </a:xfrm>
        </p:spPr>
        <p:txBody>
          <a:bodyPr/>
          <a:lstStyle/>
          <a:p>
            <a:r>
              <a:rPr lang="en-US" dirty="0"/>
              <a:t>Examples of Crowdsourcing</a:t>
            </a:r>
          </a:p>
        </p:txBody>
      </p:sp>
    </p:spTree>
    <p:extLst>
      <p:ext uri="{BB962C8B-B14F-4D97-AF65-F5344CB8AC3E}">
        <p14:creationId xmlns:p14="http://schemas.microsoft.com/office/powerpoint/2010/main" val="18701518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48042" y="0"/>
            <a:ext cx="10856129" cy="6858000"/>
          </a:xfrm>
          <a:prstGeom prst="rect">
            <a:avLst/>
          </a:prstGeom>
        </p:spPr>
      </p:pic>
    </p:spTree>
    <p:extLst>
      <p:ext uri="{BB962C8B-B14F-4D97-AF65-F5344CB8AC3E}">
        <p14:creationId xmlns:p14="http://schemas.microsoft.com/office/powerpoint/2010/main" val="20007975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smtClean="0">
                <a:solidFill>
                  <a:srgbClr val="C0504D"/>
                </a:solidFill>
              </a:rPr>
              <a:t>Crowdsourcing: Annotation </a:t>
            </a:r>
            <a:r>
              <a:rPr lang="en-US" altLang="en-US" dirty="0">
                <a:solidFill>
                  <a:srgbClr val="C0504D"/>
                </a:solidFill>
              </a:rPr>
              <a:t>with non-experts</a:t>
            </a:r>
          </a:p>
          <a:p>
            <a:pPr lvl="1" eaLnBrk="1" hangingPunct="1"/>
            <a:r>
              <a:rPr lang="en-US" altLang="en-US" dirty="0" err="1">
                <a:solidFill>
                  <a:srgbClr val="C0504D"/>
                </a:solidFill>
              </a:rPr>
              <a:t>LabelMe</a:t>
            </a:r>
            <a:r>
              <a:rPr lang="en-US" altLang="en-US" dirty="0">
                <a:solidFill>
                  <a:srgbClr val="C0504D"/>
                </a:solidFill>
              </a:rPr>
              <a:t> – no incentive (altruism, perhaps)</a:t>
            </a:r>
          </a:p>
          <a:p>
            <a:pPr lvl="1" eaLnBrk="1" hangingPunct="1"/>
            <a:r>
              <a:rPr lang="en-US" altLang="en-US" dirty="0">
                <a:solidFill>
                  <a:srgbClr val="C0504D"/>
                </a:solidFill>
              </a:rPr>
              <a:t>ESP Game – fun incentive (not fun enough?)</a:t>
            </a:r>
          </a:p>
          <a:p>
            <a:pPr lvl="1" eaLnBrk="1" hangingPunct="1"/>
            <a:r>
              <a:rPr lang="en-US" altLang="en-US" dirty="0">
                <a:solidFill>
                  <a:srgbClr val="C0504D"/>
                </a:solidFill>
              </a:rPr>
              <a:t>Mechanical Turk – financial </a:t>
            </a:r>
            <a:r>
              <a:rPr lang="en-US" altLang="en-US" dirty="0" smtClean="0">
                <a:solidFill>
                  <a:srgbClr val="C0504D"/>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167416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Grasp success can be auto-labeled</a:t>
            </a:r>
            <a:endParaRPr lang="en-US" dirty="0"/>
          </a:p>
        </p:txBody>
      </p:sp>
      <p:pic>
        <p:nvPicPr>
          <p:cNvPr id="6" name="[BTCLOD.COM] Large-scale data collection with an array of robots-108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3275" y="1600200"/>
            <a:ext cx="8045450" cy="4525963"/>
          </a:xfrm>
        </p:spPr>
      </p:pic>
      <p:sp>
        <p:nvSpPr>
          <p:cNvPr id="7" name="Rectangle 6"/>
          <p:cNvSpPr/>
          <p:nvPr/>
        </p:nvSpPr>
        <p:spPr>
          <a:xfrm>
            <a:off x="2667000" y="6400800"/>
            <a:ext cx="7162800" cy="338554"/>
          </a:xfrm>
          <a:prstGeom prst="rect">
            <a:avLst/>
          </a:prstGeom>
        </p:spPr>
        <p:txBody>
          <a:bodyPr wrap="square">
            <a:spAutoFit/>
          </a:bodyPr>
          <a:lstStyle/>
          <a:p>
            <a:r>
              <a:rPr lang="en-US" sz="1600" dirty="0"/>
              <a:t>Sergey Levine, Peter Pastor, Alex </a:t>
            </a:r>
            <a:r>
              <a:rPr lang="en-US" sz="1600" dirty="0" err="1"/>
              <a:t>Krizhevsky</a:t>
            </a:r>
            <a:r>
              <a:rPr lang="en-US" sz="1600" dirty="0"/>
              <a:t>, and Deirdre </a:t>
            </a:r>
            <a:r>
              <a:rPr lang="en-US" sz="1600" dirty="0" err="1" smtClean="0"/>
              <a:t>Quillen</a:t>
            </a:r>
            <a:r>
              <a:rPr lang="en-US" sz="1600" dirty="0" smtClean="0"/>
              <a:t>. Google.</a:t>
            </a:r>
            <a:endParaRPr lang="en-US" sz="1600" dirty="0"/>
          </a:p>
        </p:txBody>
      </p:sp>
    </p:spTree>
    <p:extLst>
      <p:ext uri="{BB962C8B-B14F-4D97-AF65-F5344CB8AC3E}">
        <p14:creationId xmlns:p14="http://schemas.microsoft.com/office/powerpoint/2010/main" val="4091295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sound can be auto-captured</a:t>
            </a:r>
            <a:endParaRPr lang="en-US" dirty="0"/>
          </a:p>
        </p:txBody>
      </p:sp>
      <p:sp>
        <p:nvSpPr>
          <p:cNvPr id="4" name="Rectangle 3"/>
          <p:cNvSpPr/>
          <p:nvPr/>
        </p:nvSpPr>
        <p:spPr>
          <a:xfrm>
            <a:off x="702906" y="6400800"/>
            <a:ext cx="11506200" cy="369332"/>
          </a:xfrm>
          <a:prstGeom prst="rect">
            <a:avLst/>
          </a:prstGeom>
        </p:spPr>
        <p:txBody>
          <a:bodyPr wrap="square">
            <a:spAutoFit/>
          </a:bodyPr>
          <a:lstStyle/>
          <a:p>
            <a:r>
              <a:rPr lang="en-US" dirty="0" err="1"/>
              <a:t>Dhiraj</a:t>
            </a:r>
            <a:r>
              <a:rPr lang="en-US" dirty="0"/>
              <a:t> Gandhi, </a:t>
            </a:r>
            <a:r>
              <a:rPr lang="en-US" dirty="0" err="1"/>
              <a:t>Abhinav</a:t>
            </a:r>
            <a:r>
              <a:rPr lang="en-US" dirty="0"/>
              <a:t> Gupta, </a:t>
            </a:r>
            <a:r>
              <a:rPr lang="en-US" dirty="0" err="1"/>
              <a:t>Lerrel</a:t>
            </a:r>
            <a:r>
              <a:rPr lang="en-US" dirty="0"/>
              <a:t> Pinto. </a:t>
            </a:r>
            <a:r>
              <a:rPr lang="en-US" b="1" dirty="0"/>
              <a:t>Swoosh! Rattle! Thump! - Actions that </a:t>
            </a:r>
            <a:r>
              <a:rPr lang="en-US" b="1" dirty="0" smtClean="0"/>
              <a:t>Sound. </a:t>
            </a:r>
            <a:r>
              <a:rPr lang="en-US" dirty="0" smtClean="0"/>
              <a:t>In </a:t>
            </a:r>
            <a:r>
              <a:rPr lang="en-US" i="1" dirty="0"/>
              <a:t>RSS</a:t>
            </a:r>
            <a:r>
              <a:rPr lang="en-US" dirty="0"/>
              <a:t> 2020.</a:t>
            </a:r>
          </a:p>
        </p:txBody>
      </p:sp>
      <p:pic>
        <p:nvPicPr>
          <p:cNvPr id="6" name="[BTCLOD.COM] RSS2020 Swoosh! Rattle! Thump! - Actions that Sound-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03221" y="1524000"/>
            <a:ext cx="7585557" cy="4267200"/>
          </a:xfrm>
          <a:prstGeom prst="rect">
            <a:avLst/>
          </a:prstGeom>
        </p:spPr>
      </p:pic>
    </p:spTree>
    <p:extLst>
      <p:ext uri="{BB962C8B-B14F-4D97-AF65-F5344CB8AC3E}">
        <p14:creationId xmlns:p14="http://schemas.microsoft.com/office/powerpoint/2010/main" val="3187338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sp>
        <p:nvSpPr>
          <p:cNvPr id="1734" name="Google Shape;1734;p156"/>
          <p:cNvSpPr txBox="1">
            <a:spLocks noGrp="1"/>
          </p:cNvSpPr>
          <p:nvPr>
            <p:ph type="title"/>
          </p:nvPr>
        </p:nvSpPr>
        <p:spPr>
          <a:xfrm>
            <a:off x="2015132" y="309563"/>
            <a:ext cx="8161600" cy="714400"/>
          </a:xfrm>
          <a:prstGeom prst="rect">
            <a:avLst/>
          </a:prstGeom>
          <a:noFill/>
          <a:ln>
            <a:noFill/>
          </a:ln>
        </p:spPr>
        <p:txBody>
          <a:bodyPr spcFirstLastPara="1" vert="horz" wrap="square" lIns="35700" tIns="35700" rIns="35700" bIns="35700" numCol="1" anchor="t" anchorCtr="0" compatLnSpc="1">
            <a:prstTxWarp prst="textNoShape">
              <a:avLst/>
            </a:prstTxWarp>
            <a:normAutofit/>
          </a:bodyPr>
          <a:lstStyle/>
          <a:p>
            <a:pPr algn="ctr">
              <a:buSzPts val="2600"/>
            </a:pPr>
            <a:r>
              <a:rPr lang="en" sz="3333">
                <a:latin typeface="Oswald"/>
                <a:ea typeface="Oswald"/>
                <a:cs typeface="Oswald"/>
                <a:sym typeface="Oswald"/>
              </a:rPr>
              <a:t>Self-supervised Point Cloud Forecasting</a:t>
            </a:r>
            <a:endParaRPr sz="4133">
              <a:latin typeface="Oswald"/>
              <a:ea typeface="Oswald"/>
              <a:cs typeface="Oswald"/>
              <a:sym typeface="Oswald"/>
            </a:endParaRPr>
          </a:p>
        </p:txBody>
      </p:sp>
      <p:sp>
        <p:nvSpPr>
          <p:cNvPr id="1736" name="Google Shape;1736;p156"/>
          <p:cNvSpPr txBox="1"/>
          <p:nvPr/>
        </p:nvSpPr>
        <p:spPr>
          <a:xfrm>
            <a:off x="4160608" y="5444819"/>
            <a:ext cx="3870800" cy="626095"/>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5E5E5E"/>
              </a:buClr>
              <a:buSzPts val="800"/>
            </a:pPr>
            <a:r>
              <a:rPr lang="en" sz="1200" b="1" dirty="0">
                <a:solidFill>
                  <a:srgbClr val="5E5E5E"/>
                </a:solidFill>
                <a:latin typeface="Oswald"/>
                <a:ea typeface="Oswald"/>
                <a:cs typeface="Oswald"/>
                <a:sym typeface="Oswald"/>
              </a:rPr>
              <a:t>4D Forecasting: Sequential Forecasting of 100,000 Points</a:t>
            </a:r>
            <a:endParaRPr sz="800" dirty="0">
              <a:latin typeface="Oswald"/>
              <a:ea typeface="Oswald"/>
              <a:cs typeface="Oswald"/>
              <a:sym typeface="Oswald"/>
            </a:endParaRPr>
          </a:p>
          <a:p>
            <a:pPr algn="ctr">
              <a:spcBef>
                <a:spcPts val="0"/>
              </a:spcBef>
              <a:spcAft>
                <a:spcPts val="0"/>
              </a:spcAft>
              <a:buClr>
                <a:srgbClr val="5E5E5E"/>
              </a:buClr>
              <a:buSzPts val="800"/>
            </a:pPr>
            <a:r>
              <a:rPr lang="en" sz="1200" dirty="0">
                <a:solidFill>
                  <a:srgbClr val="5E5E5E"/>
                </a:solidFill>
                <a:latin typeface="Oswald"/>
                <a:ea typeface="Oswald"/>
                <a:cs typeface="Oswald"/>
                <a:sym typeface="Oswald"/>
              </a:rPr>
              <a:t>Weng et al., CVPR’21</a:t>
            </a:r>
            <a:endParaRPr sz="800" dirty="0">
              <a:latin typeface="Oswald"/>
              <a:ea typeface="Oswald"/>
              <a:cs typeface="Oswald"/>
              <a:sym typeface="Oswald"/>
            </a:endParaRPr>
          </a:p>
        </p:txBody>
      </p:sp>
      <p:sp>
        <p:nvSpPr>
          <p:cNvPr id="1737" name="Google Shape;1737;p156"/>
          <p:cNvSpPr txBox="1"/>
          <p:nvPr/>
        </p:nvSpPr>
        <p:spPr>
          <a:xfrm>
            <a:off x="3065732" y="6096000"/>
            <a:ext cx="6060400" cy="626095"/>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5E5E5E"/>
              </a:buClr>
              <a:buSzPts val="800"/>
            </a:pPr>
            <a:r>
              <a:rPr lang="en" sz="1200" b="1" dirty="0">
                <a:solidFill>
                  <a:srgbClr val="5E5E5E"/>
                </a:solidFill>
                <a:latin typeface="Oswald"/>
                <a:ea typeface="Oswald"/>
                <a:cs typeface="Oswald"/>
                <a:sym typeface="Oswald"/>
              </a:rPr>
              <a:t>Self-supervised Point Cloud Prediction using 3D Spatial-temporal Convolutional Networks</a:t>
            </a:r>
            <a:endParaRPr sz="800" dirty="0">
              <a:latin typeface="Oswald"/>
              <a:ea typeface="Oswald"/>
              <a:cs typeface="Oswald"/>
              <a:sym typeface="Oswald"/>
            </a:endParaRPr>
          </a:p>
          <a:p>
            <a:pPr algn="ctr">
              <a:spcBef>
                <a:spcPts val="0"/>
              </a:spcBef>
              <a:spcAft>
                <a:spcPts val="0"/>
              </a:spcAft>
              <a:buClr>
                <a:srgbClr val="5E5E5E"/>
              </a:buClr>
              <a:buSzPts val="800"/>
            </a:pPr>
            <a:r>
              <a:rPr lang="en" sz="1200" dirty="0">
                <a:solidFill>
                  <a:srgbClr val="5E5E5E"/>
                </a:solidFill>
                <a:latin typeface="Oswald"/>
                <a:ea typeface="Oswald"/>
                <a:cs typeface="Oswald"/>
                <a:sym typeface="Oswald"/>
              </a:rPr>
              <a:t>Mersch et al., CORL’22</a:t>
            </a:r>
            <a:endParaRPr sz="800" dirty="0">
              <a:latin typeface="Oswald"/>
              <a:ea typeface="Oswald"/>
              <a:cs typeface="Oswald"/>
              <a:sym typeface="Oswald"/>
            </a:endParaRPr>
          </a:p>
        </p:txBody>
      </p:sp>
      <p:sp>
        <p:nvSpPr>
          <p:cNvPr id="1738" name="Google Shape;1738;p156"/>
          <p:cNvSpPr txBox="1"/>
          <p:nvPr/>
        </p:nvSpPr>
        <p:spPr>
          <a:xfrm>
            <a:off x="2070755" y="1644316"/>
            <a:ext cx="2488800" cy="605448"/>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000000"/>
              </a:buClr>
              <a:buSzPts val="1200"/>
            </a:pPr>
            <a:r>
              <a:rPr lang="en" sz="1733" b="1" dirty="0">
                <a:solidFill>
                  <a:srgbClr val="000000"/>
                </a:solidFill>
                <a:latin typeface="Oswald"/>
                <a:ea typeface="Oswald"/>
                <a:cs typeface="Oswald"/>
                <a:sym typeface="Oswald"/>
              </a:rPr>
              <a:t>Historical LiDAR Sweeps</a:t>
            </a:r>
            <a:endParaRPr sz="800" dirty="0">
              <a:latin typeface="Oswald"/>
              <a:ea typeface="Oswald"/>
              <a:cs typeface="Oswald"/>
              <a:sym typeface="Oswald"/>
            </a:endParaRPr>
          </a:p>
        </p:txBody>
      </p:sp>
      <p:sp>
        <p:nvSpPr>
          <p:cNvPr id="1739" name="Google Shape;1739;p156"/>
          <p:cNvSpPr txBox="1"/>
          <p:nvPr/>
        </p:nvSpPr>
        <p:spPr>
          <a:xfrm>
            <a:off x="8009077" y="1644316"/>
            <a:ext cx="2000800" cy="605448"/>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000000"/>
              </a:buClr>
              <a:buSzPts val="1200"/>
            </a:pPr>
            <a:r>
              <a:rPr lang="en" sz="1733" b="1">
                <a:solidFill>
                  <a:srgbClr val="000000"/>
                </a:solidFill>
                <a:latin typeface="Oswald"/>
                <a:ea typeface="Oswald"/>
                <a:cs typeface="Oswald"/>
                <a:sym typeface="Oswald"/>
              </a:rPr>
              <a:t>Future Point Clouds</a:t>
            </a:r>
            <a:endParaRPr sz="800">
              <a:latin typeface="Oswald"/>
              <a:ea typeface="Oswald"/>
              <a:cs typeface="Oswald"/>
              <a:sym typeface="Oswald"/>
            </a:endParaRPr>
          </a:p>
        </p:txBody>
      </p:sp>
      <p:pic>
        <p:nvPicPr>
          <p:cNvPr id="1740" name="Google Shape;1740;p156"/>
          <p:cNvPicPr preferRelativeResize="0"/>
          <p:nvPr/>
        </p:nvPicPr>
        <p:blipFill>
          <a:blip r:embed="rId3">
            <a:alphaModFix/>
          </a:blip>
          <a:stretch>
            <a:fillRect/>
          </a:stretch>
        </p:blipFill>
        <p:spPr>
          <a:xfrm>
            <a:off x="737368" y="2243440"/>
            <a:ext cx="10717241" cy="3014224"/>
          </a:xfrm>
          <a:prstGeom prst="rect">
            <a:avLst/>
          </a:prstGeom>
          <a:noFill/>
          <a:ln>
            <a:noFill/>
          </a:ln>
        </p:spPr>
      </p:pic>
      <p:sp>
        <p:nvSpPr>
          <p:cNvPr id="1741" name="Google Shape;1741;p156"/>
          <p:cNvSpPr/>
          <p:nvPr/>
        </p:nvSpPr>
        <p:spPr>
          <a:xfrm>
            <a:off x="737367" y="2243444"/>
            <a:ext cx="5358800" cy="30144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742" name="Google Shape;1742;p156"/>
          <p:cNvSpPr/>
          <p:nvPr/>
        </p:nvSpPr>
        <p:spPr>
          <a:xfrm>
            <a:off x="6096167" y="2243361"/>
            <a:ext cx="5358800" cy="3014400"/>
          </a:xfrm>
          <a:prstGeom prst="rect">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cxnSp>
        <p:nvCxnSpPr>
          <p:cNvPr id="1743" name="Google Shape;1743;p156"/>
          <p:cNvCxnSpPr/>
          <p:nvPr/>
        </p:nvCxnSpPr>
        <p:spPr>
          <a:xfrm>
            <a:off x="5645721" y="4101517"/>
            <a:ext cx="976400" cy="0"/>
          </a:xfrm>
          <a:prstGeom prst="straightConnector1">
            <a:avLst/>
          </a:prstGeom>
          <a:noFill/>
          <a:ln w="25400" cap="flat" cmpd="sng">
            <a:solidFill>
              <a:srgbClr val="000000"/>
            </a:solidFill>
            <a:prstDash val="solid"/>
            <a:miter lim="400000"/>
            <a:headEnd type="none" w="sm" len="sm"/>
            <a:tailEnd type="triangle" w="med" len="med"/>
          </a:ln>
        </p:spPr>
      </p:cxnSp>
      <p:sp>
        <p:nvSpPr>
          <p:cNvPr id="1744" name="Google Shape;1744;p156"/>
          <p:cNvSpPr txBox="1"/>
          <p:nvPr/>
        </p:nvSpPr>
        <p:spPr>
          <a:xfrm>
            <a:off x="5650472" y="3669215"/>
            <a:ext cx="956705" cy="338773"/>
          </a:xfrm>
          <a:prstGeom prst="rect">
            <a:avLst/>
          </a:prstGeom>
          <a:noFill/>
          <a:ln>
            <a:noFill/>
          </a:ln>
        </p:spPr>
        <p:txBody>
          <a:bodyPr spcFirstLastPara="1" wrap="square" lIns="35700" tIns="35700" rIns="35700" bIns="35700" anchor="ctr" anchorCtr="0">
            <a:spAutoFit/>
          </a:bodyPr>
          <a:lstStyle/>
          <a:p>
            <a:pPr algn="ctr">
              <a:spcBef>
                <a:spcPts val="0"/>
              </a:spcBef>
              <a:spcAft>
                <a:spcPts val="0"/>
              </a:spcAft>
              <a:buClr>
                <a:srgbClr val="000000"/>
              </a:buClr>
              <a:buSzPts val="1200"/>
            </a:pPr>
            <a:r>
              <a:rPr lang="en" sz="1733" b="1" dirty="0">
                <a:solidFill>
                  <a:srgbClr val="000000"/>
                </a:solidFill>
                <a:highlight>
                  <a:schemeClr val="lt1"/>
                </a:highlight>
                <a:latin typeface="Oswald"/>
                <a:ea typeface="Oswald"/>
                <a:cs typeface="Oswald"/>
                <a:sym typeface="Oswald"/>
              </a:rPr>
              <a:t>Predict</a:t>
            </a:r>
            <a:endParaRPr sz="800" dirty="0">
              <a:highlight>
                <a:schemeClr val="lt1"/>
              </a:highlight>
              <a:latin typeface="Oswald"/>
              <a:ea typeface="Oswald"/>
              <a:cs typeface="Oswald"/>
              <a:sym typeface="Oswald"/>
            </a:endParaRPr>
          </a:p>
        </p:txBody>
      </p:sp>
    </p:spTree>
    <p:extLst>
      <p:ext uri="{BB962C8B-B14F-4D97-AF65-F5344CB8AC3E}">
        <p14:creationId xmlns:p14="http://schemas.microsoft.com/office/powerpoint/2010/main" val="35803005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sp>
        <p:nvSpPr>
          <p:cNvPr id="1734" name="Google Shape;1734;p156"/>
          <p:cNvSpPr txBox="1">
            <a:spLocks noGrp="1"/>
          </p:cNvSpPr>
          <p:nvPr>
            <p:ph type="title"/>
          </p:nvPr>
        </p:nvSpPr>
        <p:spPr>
          <a:xfrm>
            <a:off x="2015132" y="309563"/>
            <a:ext cx="8161600" cy="714400"/>
          </a:xfrm>
          <a:prstGeom prst="rect">
            <a:avLst/>
          </a:prstGeom>
          <a:noFill/>
          <a:ln>
            <a:noFill/>
          </a:ln>
        </p:spPr>
        <p:txBody>
          <a:bodyPr spcFirstLastPara="1" vert="horz" wrap="square" lIns="35700" tIns="35700" rIns="35700" bIns="35700" numCol="1" anchor="t" anchorCtr="0" compatLnSpc="1">
            <a:prstTxWarp prst="textNoShape">
              <a:avLst/>
            </a:prstTxWarp>
            <a:normAutofit/>
          </a:bodyPr>
          <a:lstStyle/>
          <a:p>
            <a:pPr algn="ctr">
              <a:buSzPts val="2600"/>
            </a:pPr>
            <a:r>
              <a:rPr lang="en" sz="3333" dirty="0" smtClean="0">
                <a:latin typeface="Oswald"/>
                <a:ea typeface="Oswald"/>
                <a:cs typeface="Oswald"/>
                <a:sym typeface="Oswald"/>
              </a:rPr>
              <a:t>CLIP. Maybe we can just use the internet?</a:t>
            </a:r>
            <a:endParaRPr sz="4133" dirty="0">
              <a:latin typeface="Oswald"/>
              <a:ea typeface="Oswald"/>
              <a:cs typeface="Oswald"/>
              <a:sym typeface="Oswald"/>
            </a:endParaRPr>
          </a:p>
        </p:txBody>
      </p:sp>
      <p:pic>
        <p:nvPicPr>
          <p:cNvPr id="2" name="Picture 1"/>
          <p:cNvPicPr>
            <a:picLocks noChangeAspect="1"/>
          </p:cNvPicPr>
          <p:nvPr/>
        </p:nvPicPr>
        <p:blipFill>
          <a:blip r:embed="rId3"/>
          <a:stretch>
            <a:fillRect/>
          </a:stretch>
        </p:blipFill>
        <p:spPr>
          <a:xfrm>
            <a:off x="3810000" y="1828800"/>
            <a:ext cx="7978098" cy="4093812"/>
          </a:xfrm>
          <a:prstGeom prst="rect">
            <a:avLst/>
          </a:prstGeom>
        </p:spPr>
      </p:pic>
      <p:pic>
        <p:nvPicPr>
          <p:cNvPr id="3" name="Picture 2"/>
          <p:cNvPicPr>
            <a:picLocks noChangeAspect="1"/>
          </p:cNvPicPr>
          <p:nvPr/>
        </p:nvPicPr>
        <p:blipFill>
          <a:blip r:embed="rId4"/>
          <a:stretch>
            <a:fillRect/>
          </a:stretch>
        </p:blipFill>
        <p:spPr>
          <a:xfrm>
            <a:off x="304800" y="1371600"/>
            <a:ext cx="3323889" cy="4639253"/>
          </a:xfrm>
          <a:prstGeom prst="rect">
            <a:avLst/>
          </a:prstGeom>
        </p:spPr>
      </p:pic>
    </p:spTree>
    <p:extLst>
      <p:ext uri="{BB962C8B-B14F-4D97-AF65-F5344CB8AC3E}">
        <p14:creationId xmlns:p14="http://schemas.microsoft.com/office/powerpoint/2010/main" val="19244403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 </a:t>
            </a:r>
            <a:r>
              <a:rPr lang="en-US" dirty="0"/>
              <a:t>lecture</a:t>
            </a:r>
          </a:p>
        </p:txBody>
      </p:sp>
      <p:sp>
        <p:nvSpPr>
          <p:cNvPr id="3" name="Content Placeholder 2"/>
          <p:cNvSpPr>
            <a:spLocks noGrp="1"/>
          </p:cNvSpPr>
          <p:nvPr>
            <p:ph idx="1"/>
          </p:nvPr>
        </p:nvSpPr>
        <p:spPr/>
        <p:txBody>
          <a:bodyPr/>
          <a:lstStyle/>
          <a:p>
            <a:r>
              <a:rPr lang="en-US" dirty="0"/>
              <a:t>"</a:t>
            </a:r>
            <a:r>
              <a:rPr lang="en-US" dirty="0" smtClean="0"/>
              <a:t>Unsupervised” or self-supervised </a:t>
            </a:r>
            <a:r>
              <a:rPr lang="en-US" dirty="0"/>
              <a:t>Deep </a:t>
            </a:r>
            <a:r>
              <a:rPr lang="en-US" dirty="0" smtClean="0"/>
              <a:t>Learning</a:t>
            </a:r>
          </a:p>
          <a:p>
            <a:endParaRPr lang="en-US" dirty="0"/>
          </a:p>
          <a:p>
            <a:r>
              <a:rPr lang="en-US" dirty="0" smtClean="0"/>
              <a:t>But first, let’s get back to </a:t>
            </a:r>
            <a:r>
              <a:rPr lang="en-US" dirty="0" err="1" smtClean="0"/>
              <a:t>ConvNet</a:t>
            </a:r>
            <a:r>
              <a:rPr lang="en-US" dirty="0" smtClean="0"/>
              <a:t> architectures</a:t>
            </a:r>
            <a:endParaRPr lang="en-US" dirty="0"/>
          </a:p>
        </p:txBody>
      </p:sp>
    </p:spTree>
    <p:extLst>
      <p:ext uri="{BB962C8B-B14F-4D97-AF65-F5344CB8AC3E}">
        <p14:creationId xmlns:p14="http://schemas.microsoft.com/office/powerpoint/2010/main" val="19150039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5" y="645968"/>
            <a:ext cx="4520186" cy="622109"/>
          </a:xfrm>
          <a:prstGeom prst="rect">
            <a:avLst/>
          </a:prstGeom>
        </p:spPr>
        <p:txBody>
          <a:bodyPr vert="horz" wrap="square" lIns="0" tIns="12699" rIns="0" bIns="0" rtlCol="0" anchor="ctr">
            <a:spAutoFit/>
          </a:bodyPr>
          <a:lstStyle/>
          <a:p>
            <a:pPr marL="12699">
              <a:spcBef>
                <a:spcPts val="100"/>
              </a:spcBef>
            </a:pPr>
            <a:r>
              <a:rPr lang="en-US" dirty="0" err="1" smtClean="0"/>
              <a:t>ConvNet</a:t>
            </a:r>
            <a:r>
              <a:rPr lang="en-US" dirty="0" smtClean="0"/>
              <a:t> </a:t>
            </a:r>
            <a:r>
              <a:rPr dirty="0" smtClean="0"/>
              <a:t>Depth</a:t>
            </a:r>
            <a:endParaRPr dirty="0"/>
          </a:p>
        </p:txBody>
      </p:sp>
      <p:sp>
        <p:nvSpPr>
          <p:cNvPr id="5" name="object 5"/>
          <p:cNvSpPr/>
          <p:nvPr/>
        </p:nvSpPr>
        <p:spPr>
          <a:xfrm>
            <a:off x="5683148" y="3575038"/>
            <a:ext cx="406366" cy="1625463"/>
          </a:xfrm>
          <a:custGeom>
            <a:avLst/>
            <a:gdLst/>
            <a:ahLst/>
            <a:cxnLst/>
            <a:rect l="l" t="t" r="r" b="b"/>
            <a:pathLst>
              <a:path w="406400" h="1625600">
                <a:moveTo>
                  <a:pt x="0" y="0"/>
                </a:moveTo>
                <a:lnTo>
                  <a:pt x="406400" y="0"/>
                </a:lnTo>
                <a:lnTo>
                  <a:pt x="406400" y="1625600"/>
                </a:lnTo>
                <a:lnTo>
                  <a:pt x="0" y="1625600"/>
                </a:lnTo>
                <a:lnTo>
                  <a:pt x="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 name="object 6"/>
          <p:cNvSpPr/>
          <p:nvPr/>
        </p:nvSpPr>
        <p:spPr>
          <a:xfrm>
            <a:off x="5683148" y="3575038"/>
            <a:ext cx="406366" cy="1625463"/>
          </a:xfrm>
          <a:custGeom>
            <a:avLst/>
            <a:gdLst/>
            <a:ahLst/>
            <a:cxnLst/>
            <a:rect l="l" t="t" r="r" b="b"/>
            <a:pathLst>
              <a:path w="406400" h="1625600">
                <a:moveTo>
                  <a:pt x="0" y="0"/>
                </a:moveTo>
                <a:lnTo>
                  <a:pt x="406400" y="0"/>
                </a:lnTo>
                <a:lnTo>
                  <a:pt x="406400" y="1625600"/>
                </a:lnTo>
                <a:lnTo>
                  <a:pt x="0" y="1625600"/>
                </a:lnTo>
                <a:lnTo>
                  <a:pt x="0" y="0"/>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6953041" y="2914694"/>
            <a:ext cx="406366" cy="2285807"/>
          </a:xfrm>
          <a:custGeom>
            <a:avLst/>
            <a:gdLst/>
            <a:ahLst/>
            <a:cxnLst/>
            <a:rect l="l" t="t" r="r" b="b"/>
            <a:pathLst>
              <a:path w="406400" h="2286000">
                <a:moveTo>
                  <a:pt x="0" y="0"/>
                </a:moveTo>
                <a:lnTo>
                  <a:pt x="406400" y="0"/>
                </a:lnTo>
                <a:lnTo>
                  <a:pt x="406400" y="2286000"/>
                </a:lnTo>
                <a:lnTo>
                  <a:pt x="0" y="2286000"/>
                </a:lnTo>
                <a:lnTo>
                  <a:pt x="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p:nvPr/>
        </p:nvSpPr>
        <p:spPr>
          <a:xfrm>
            <a:off x="6953041" y="2914694"/>
            <a:ext cx="406366" cy="2285807"/>
          </a:xfrm>
          <a:custGeom>
            <a:avLst/>
            <a:gdLst/>
            <a:ahLst/>
            <a:cxnLst/>
            <a:rect l="l" t="t" r="r" b="b"/>
            <a:pathLst>
              <a:path w="406400" h="2286000">
                <a:moveTo>
                  <a:pt x="0" y="0"/>
                </a:moveTo>
                <a:lnTo>
                  <a:pt x="406400" y="0"/>
                </a:lnTo>
                <a:lnTo>
                  <a:pt x="406400" y="2286000"/>
                </a:lnTo>
                <a:lnTo>
                  <a:pt x="0" y="2286000"/>
                </a:lnTo>
                <a:lnTo>
                  <a:pt x="0" y="0"/>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3143360" y="4273480"/>
            <a:ext cx="406366" cy="927022"/>
          </a:xfrm>
          <a:custGeom>
            <a:avLst/>
            <a:gdLst/>
            <a:ahLst/>
            <a:cxnLst/>
            <a:rect l="l" t="t" r="r" b="b"/>
            <a:pathLst>
              <a:path w="406400" h="927100">
                <a:moveTo>
                  <a:pt x="406400" y="0"/>
                </a:moveTo>
                <a:lnTo>
                  <a:pt x="0" y="0"/>
                </a:lnTo>
                <a:lnTo>
                  <a:pt x="0" y="927100"/>
                </a:lnTo>
                <a:lnTo>
                  <a:pt x="406400" y="927100"/>
                </a:lnTo>
                <a:lnTo>
                  <a:pt x="40640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4413254" y="4184588"/>
            <a:ext cx="406366" cy="1015914"/>
          </a:xfrm>
          <a:custGeom>
            <a:avLst/>
            <a:gdLst/>
            <a:ahLst/>
            <a:cxnLst/>
            <a:rect l="l" t="t" r="r" b="b"/>
            <a:pathLst>
              <a:path w="406400" h="1016000">
                <a:moveTo>
                  <a:pt x="406400" y="0"/>
                </a:moveTo>
                <a:lnTo>
                  <a:pt x="0" y="0"/>
                </a:lnTo>
                <a:lnTo>
                  <a:pt x="0" y="1016000"/>
                </a:lnTo>
                <a:lnTo>
                  <a:pt x="406400" y="1016000"/>
                </a:lnTo>
                <a:lnTo>
                  <a:pt x="40640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p:nvPr/>
        </p:nvSpPr>
        <p:spPr>
          <a:xfrm>
            <a:off x="8222934" y="1606704"/>
            <a:ext cx="406366" cy="3593798"/>
          </a:xfrm>
          <a:custGeom>
            <a:avLst/>
            <a:gdLst/>
            <a:ahLst/>
            <a:cxnLst/>
            <a:rect l="l" t="t" r="r" b="b"/>
            <a:pathLst>
              <a:path w="406400" h="3594100">
                <a:moveTo>
                  <a:pt x="406400" y="0"/>
                </a:moveTo>
                <a:lnTo>
                  <a:pt x="0" y="0"/>
                </a:lnTo>
                <a:lnTo>
                  <a:pt x="0" y="3594100"/>
                </a:lnTo>
                <a:lnTo>
                  <a:pt x="406400" y="3594100"/>
                </a:lnTo>
                <a:lnTo>
                  <a:pt x="40640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 name="object 12"/>
          <p:cNvSpPr/>
          <p:nvPr/>
        </p:nvSpPr>
        <p:spPr>
          <a:xfrm>
            <a:off x="9492828" y="1263833"/>
            <a:ext cx="406366" cy="3936669"/>
          </a:xfrm>
          <a:custGeom>
            <a:avLst/>
            <a:gdLst/>
            <a:ahLst/>
            <a:cxnLst/>
            <a:rect l="l" t="t" r="r" b="b"/>
            <a:pathLst>
              <a:path w="406400" h="3937000">
                <a:moveTo>
                  <a:pt x="406400" y="0"/>
                </a:moveTo>
                <a:lnTo>
                  <a:pt x="0" y="0"/>
                </a:lnTo>
                <a:lnTo>
                  <a:pt x="0" y="3937000"/>
                </a:lnTo>
                <a:lnTo>
                  <a:pt x="406400" y="3937000"/>
                </a:lnTo>
                <a:lnTo>
                  <a:pt x="40640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p:nvPr/>
        </p:nvSpPr>
        <p:spPr>
          <a:xfrm>
            <a:off x="3143360" y="4273480"/>
            <a:ext cx="406366" cy="927022"/>
          </a:xfrm>
          <a:custGeom>
            <a:avLst/>
            <a:gdLst/>
            <a:ahLst/>
            <a:cxnLst/>
            <a:rect l="l" t="t" r="r" b="b"/>
            <a:pathLst>
              <a:path w="406400" h="927100">
                <a:moveTo>
                  <a:pt x="0" y="0"/>
                </a:moveTo>
                <a:lnTo>
                  <a:pt x="406400" y="0"/>
                </a:lnTo>
                <a:lnTo>
                  <a:pt x="406400" y="927100"/>
                </a:lnTo>
                <a:lnTo>
                  <a:pt x="0" y="927100"/>
                </a:lnTo>
                <a:lnTo>
                  <a:pt x="0" y="0"/>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p:nvPr/>
        </p:nvSpPr>
        <p:spPr>
          <a:xfrm>
            <a:off x="4413254" y="4184588"/>
            <a:ext cx="406366" cy="1015914"/>
          </a:xfrm>
          <a:custGeom>
            <a:avLst/>
            <a:gdLst/>
            <a:ahLst/>
            <a:cxnLst/>
            <a:rect l="l" t="t" r="r" b="b"/>
            <a:pathLst>
              <a:path w="406400" h="1016000">
                <a:moveTo>
                  <a:pt x="0" y="0"/>
                </a:moveTo>
                <a:lnTo>
                  <a:pt x="406400" y="0"/>
                </a:lnTo>
                <a:lnTo>
                  <a:pt x="406400" y="1016000"/>
                </a:lnTo>
                <a:lnTo>
                  <a:pt x="0" y="1016000"/>
                </a:lnTo>
                <a:lnTo>
                  <a:pt x="0" y="0"/>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p:nvPr/>
        </p:nvSpPr>
        <p:spPr>
          <a:xfrm>
            <a:off x="8222934" y="1606704"/>
            <a:ext cx="406366" cy="3593798"/>
          </a:xfrm>
          <a:custGeom>
            <a:avLst/>
            <a:gdLst/>
            <a:ahLst/>
            <a:cxnLst/>
            <a:rect l="l" t="t" r="r" b="b"/>
            <a:pathLst>
              <a:path w="406400" h="3594100">
                <a:moveTo>
                  <a:pt x="0" y="0"/>
                </a:moveTo>
                <a:lnTo>
                  <a:pt x="406400" y="0"/>
                </a:lnTo>
                <a:lnTo>
                  <a:pt x="406400" y="3594100"/>
                </a:lnTo>
                <a:lnTo>
                  <a:pt x="0" y="3594100"/>
                </a:lnTo>
                <a:lnTo>
                  <a:pt x="0" y="0"/>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p:nvPr/>
        </p:nvSpPr>
        <p:spPr>
          <a:xfrm>
            <a:off x="9492828" y="1263833"/>
            <a:ext cx="406366" cy="3936669"/>
          </a:xfrm>
          <a:custGeom>
            <a:avLst/>
            <a:gdLst/>
            <a:ahLst/>
            <a:cxnLst/>
            <a:rect l="l" t="t" r="r" b="b"/>
            <a:pathLst>
              <a:path w="406400" h="3937000">
                <a:moveTo>
                  <a:pt x="0" y="0"/>
                </a:moveTo>
                <a:lnTo>
                  <a:pt x="406400" y="0"/>
                </a:lnTo>
                <a:lnTo>
                  <a:pt x="406400" y="3937000"/>
                </a:lnTo>
                <a:lnTo>
                  <a:pt x="0" y="3937000"/>
                </a:lnTo>
                <a:lnTo>
                  <a:pt x="0" y="0"/>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p:nvPr/>
        </p:nvSpPr>
        <p:spPr>
          <a:xfrm flipV="1">
            <a:off x="2978635" y="5161690"/>
            <a:ext cx="7352321" cy="45600"/>
          </a:xfrm>
          <a:custGeom>
            <a:avLst/>
            <a:gdLst/>
            <a:ahLst/>
            <a:cxnLst/>
            <a:rect l="l" t="t" r="r" b="b"/>
            <a:pathLst>
              <a:path w="8890000">
                <a:moveTo>
                  <a:pt x="0" y="0"/>
                </a:moveTo>
                <a:lnTo>
                  <a:pt x="889000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p:nvPr/>
        </p:nvSpPr>
        <p:spPr>
          <a:xfrm>
            <a:off x="3257756" y="4663936"/>
            <a:ext cx="165085" cy="165085"/>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 name="object 21"/>
          <p:cNvSpPr/>
          <p:nvPr/>
        </p:nvSpPr>
        <p:spPr>
          <a:xfrm>
            <a:off x="4527646" y="4727429"/>
            <a:ext cx="165086" cy="165085"/>
          </a:xfrm>
          <a:prstGeom prst="rect">
            <a:avLst/>
          </a:prstGeom>
          <a:blipFill>
            <a:blip r:embed="rId3"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p:nvPr/>
        </p:nvSpPr>
        <p:spPr>
          <a:xfrm>
            <a:off x="5797539" y="4956011"/>
            <a:ext cx="165086" cy="165085"/>
          </a:xfrm>
          <a:prstGeom prst="rect">
            <a:avLst/>
          </a:prstGeom>
          <a:blipFill>
            <a:blip r:embed="rId4"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 name="object 23"/>
          <p:cNvSpPr/>
          <p:nvPr/>
        </p:nvSpPr>
        <p:spPr>
          <a:xfrm>
            <a:off x="7067434" y="4956011"/>
            <a:ext cx="165086" cy="165085"/>
          </a:xfrm>
          <a:prstGeom prst="rect">
            <a:avLst/>
          </a:prstGeom>
          <a:blipFill>
            <a:blip r:embed="rId4"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p:nvPr/>
        </p:nvSpPr>
        <p:spPr>
          <a:xfrm>
            <a:off x="8337328" y="5057602"/>
            <a:ext cx="165086" cy="165085"/>
          </a:xfrm>
          <a:prstGeom prst="rect">
            <a:avLst/>
          </a:prstGeom>
          <a:blipFill>
            <a:blip r:embed="rId5"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 name="object 25"/>
          <p:cNvSpPr/>
          <p:nvPr/>
        </p:nvSpPr>
        <p:spPr>
          <a:xfrm>
            <a:off x="9607221" y="5057602"/>
            <a:ext cx="165086" cy="165085"/>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 name="object 27"/>
          <p:cNvSpPr txBox="1"/>
          <p:nvPr/>
        </p:nvSpPr>
        <p:spPr>
          <a:xfrm>
            <a:off x="5670455" y="3195374"/>
            <a:ext cx="433669"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spc="-15" dirty="0">
                <a:solidFill>
                  <a:srgbClr val="404040"/>
                </a:solidFill>
                <a:latin typeface="Calibri"/>
                <a:cs typeface="Calibri"/>
              </a:rPr>
              <a:t>11</a:t>
            </a:r>
            <a:r>
              <a:rPr sz="1799" b="1" spc="20" dirty="0">
                <a:solidFill>
                  <a:srgbClr val="404040"/>
                </a:solidFill>
                <a:latin typeface="Calibri"/>
                <a:cs typeface="Calibri"/>
              </a:rPr>
              <a:t>.</a:t>
            </a:r>
            <a:r>
              <a:rPr sz="1799" b="1" dirty="0">
                <a:solidFill>
                  <a:srgbClr val="404040"/>
                </a:solidFill>
                <a:latin typeface="Calibri"/>
                <a:cs typeface="Calibri"/>
              </a:rPr>
              <a:t>7</a:t>
            </a:r>
            <a:endParaRPr sz="1799">
              <a:solidFill>
                <a:prstClr val="black"/>
              </a:solidFill>
              <a:latin typeface="Calibri"/>
              <a:cs typeface="Calibri"/>
            </a:endParaRPr>
          </a:p>
        </p:txBody>
      </p:sp>
      <p:sp>
        <p:nvSpPr>
          <p:cNvPr id="28" name="object 28"/>
          <p:cNvSpPr txBox="1"/>
          <p:nvPr/>
        </p:nvSpPr>
        <p:spPr>
          <a:xfrm>
            <a:off x="6941042" y="2538965"/>
            <a:ext cx="433669"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spc="-15" dirty="0">
                <a:solidFill>
                  <a:srgbClr val="404040"/>
                </a:solidFill>
                <a:latin typeface="Calibri"/>
                <a:cs typeface="Calibri"/>
              </a:rPr>
              <a:t>16</a:t>
            </a:r>
            <a:r>
              <a:rPr sz="1799" b="1" spc="20" dirty="0">
                <a:solidFill>
                  <a:srgbClr val="404040"/>
                </a:solidFill>
                <a:latin typeface="Calibri"/>
                <a:cs typeface="Calibri"/>
              </a:rPr>
              <a:t>.</a:t>
            </a:r>
            <a:r>
              <a:rPr sz="1799" b="1" dirty="0">
                <a:solidFill>
                  <a:srgbClr val="404040"/>
                </a:solidFill>
                <a:latin typeface="Calibri"/>
                <a:cs typeface="Calibri"/>
              </a:rPr>
              <a:t>4</a:t>
            </a:r>
            <a:endParaRPr sz="1799">
              <a:solidFill>
                <a:prstClr val="black"/>
              </a:solidFill>
              <a:latin typeface="Calibri"/>
              <a:cs typeface="Calibri"/>
            </a:endParaRPr>
          </a:p>
        </p:txBody>
      </p:sp>
      <p:sp>
        <p:nvSpPr>
          <p:cNvPr id="29" name="object 29"/>
          <p:cNvSpPr txBox="1"/>
          <p:nvPr/>
        </p:nvSpPr>
        <p:spPr>
          <a:xfrm>
            <a:off x="8211631" y="1226147"/>
            <a:ext cx="433669"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spc="-15" dirty="0">
                <a:solidFill>
                  <a:srgbClr val="404040"/>
                </a:solidFill>
                <a:latin typeface="Calibri"/>
                <a:cs typeface="Calibri"/>
              </a:rPr>
              <a:t>25</a:t>
            </a:r>
            <a:r>
              <a:rPr sz="1799" b="1" spc="20" dirty="0">
                <a:solidFill>
                  <a:srgbClr val="404040"/>
                </a:solidFill>
                <a:latin typeface="Calibri"/>
                <a:cs typeface="Calibri"/>
              </a:rPr>
              <a:t>.</a:t>
            </a:r>
            <a:r>
              <a:rPr sz="1799" b="1" dirty="0">
                <a:solidFill>
                  <a:srgbClr val="404040"/>
                </a:solidFill>
                <a:latin typeface="Calibri"/>
                <a:cs typeface="Calibri"/>
              </a:rPr>
              <a:t>8</a:t>
            </a:r>
            <a:endParaRPr sz="1799">
              <a:solidFill>
                <a:prstClr val="black"/>
              </a:solidFill>
              <a:latin typeface="Calibri"/>
              <a:cs typeface="Calibri"/>
            </a:endParaRPr>
          </a:p>
        </p:txBody>
      </p:sp>
      <p:sp>
        <p:nvSpPr>
          <p:cNvPr id="30" name="object 30"/>
          <p:cNvSpPr txBox="1"/>
          <p:nvPr/>
        </p:nvSpPr>
        <p:spPr>
          <a:xfrm>
            <a:off x="9482218" y="890961"/>
            <a:ext cx="433669"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spc="-15" dirty="0">
                <a:solidFill>
                  <a:srgbClr val="404040"/>
                </a:solidFill>
                <a:latin typeface="Calibri"/>
                <a:cs typeface="Calibri"/>
              </a:rPr>
              <a:t>28</a:t>
            </a:r>
            <a:r>
              <a:rPr sz="1799" b="1" spc="20" dirty="0">
                <a:solidFill>
                  <a:srgbClr val="404040"/>
                </a:solidFill>
                <a:latin typeface="Calibri"/>
                <a:cs typeface="Calibri"/>
              </a:rPr>
              <a:t>.</a:t>
            </a:r>
            <a:r>
              <a:rPr sz="1799" b="1" dirty="0">
                <a:solidFill>
                  <a:srgbClr val="404040"/>
                </a:solidFill>
                <a:latin typeface="Calibri"/>
                <a:cs typeface="Calibri"/>
              </a:rPr>
              <a:t>2</a:t>
            </a:r>
            <a:endParaRPr sz="1799">
              <a:solidFill>
                <a:prstClr val="black"/>
              </a:solidFill>
              <a:latin typeface="Calibri"/>
              <a:cs typeface="Calibri"/>
            </a:endParaRPr>
          </a:p>
        </p:txBody>
      </p:sp>
      <p:graphicFrame>
        <p:nvGraphicFramePr>
          <p:cNvPr id="31" name="object 31"/>
          <p:cNvGraphicFramePr>
            <a:graphicFrameLocks noGrp="1"/>
          </p:cNvGraphicFramePr>
          <p:nvPr>
            <p:extLst/>
          </p:nvPr>
        </p:nvGraphicFramePr>
        <p:xfrm>
          <a:off x="1592273" y="5298543"/>
          <a:ext cx="8615591" cy="558406"/>
        </p:xfrm>
        <a:graphic>
          <a:graphicData uri="http://schemas.openxmlformats.org/drawingml/2006/table">
            <a:tbl>
              <a:tblPr firstRow="1" bandRow="1">
                <a:tableStyleId>{2D5ABB26-0587-4C30-8999-92F81FD0307C}</a:tableStyleId>
              </a:tblPr>
              <a:tblGrid>
                <a:gridCol w="1118777">
                  <a:extLst>
                    <a:ext uri="{9D8B030D-6E8A-4147-A177-3AD203B41FA5}">
                      <a16:colId xmlns:a16="http://schemas.microsoft.com/office/drawing/2014/main" val="20000"/>
                    </a:ext>
                  </a:extLst>
                </a:gridCol>
                <a:gridCol w="1295291">
                  <a:extLst>
                    <a:ext uri="{9D8B030D-6E8A-4147-A177-3AD203B41FA5}">
                      <a16:colId xmlns:a16="http://schemas.microsoft.com/office/drawing/2014/main" val="20001"/>
                    </a:ext>
                  </a:extLst>
                </a:gridCol>
                <a:gridCol w="1258464">
                  <a:extLst>
                    <a:ext uri="{9D8B030D-6E8A-4147-A177-3AD203B41FA5}">
                      <a16:colId xmlns:a16="http://schemas.microsoft.com/office/drawing/2014/main" val="20002"/>
                    </a:ext>
                  </a:extLst>
                </a:gridCol>
                <a:gridCol w="1270528">
                  <a:extLst>
                    <a:ext uri="{9D8B030D-6E8A-4147-A177-3AD203B41FA5}">
                      <a16:colId xmlns:a16="http://schemas.microsoft.com/office/drawing/2014/main" val="20003"/>
                    </a:ext>
                  </a:extLst>
                </a:gridCol>
                <a:gridCol w="1270528">
                  <a:extLst>
                    <a:ext uri="{9D8B030D-6E8A-4147-A177-3AD203B41FA5}">
                      <a16:colId xmlns:a16="http://schemas.microsoft.com/office/drawing/2014/main" val="20004"/>
                    </a:ext>
                  </a:extLst>
                </a:gridCol>
                <a:gridCol w="1270528">
                  <a:extLst>
                    <a:ext uri="{9D8B030D-6E8A-4147-A177-3AD203B41FA5}">
                      <a16:colId xmlns:a16="http://schemas.microsoft.com/office/drawing/2014/main" val="20005"/>
                    </a:ext>
                  </a:extLst>
                </a:gridCol>
                <a:gridCol w="1131475">
                  <a:extLst>
                    <a:ext uri="{9D8B030D-6E8A-4147-A177-3AD203B41FA5}">
                      <a16:colId xmlns:a16="http://schemas.microsoft.com/office/drawing/2014/main" val="20006"/>
                    </a:ext>
                  </a:extLst>
                </a:gridCol>
              </a:tblGrid>
              <a:tr h="279203">
                <a:tc>
                  <a:txBody>
                    <a:bodyPr/>
                    <a:lstStyle/>
                    <a:p>
                      <a:pPr marR="118745" algn="ctr">
                        <a:lnSpc>
                          <a:spcPts val="2075"/>
                        </a:lnSpc>
                      </a:pPr>
                      <a:endParaRPr sz="1800" dirty="0">
                        <a:latin typeface="Calibri"/>
                        <a:cs typeface="Calibri"/>
                      </a:endParaRPr>
                    </a:p>
                  </a:txBody>
                  <a:tcPr marL="0" marR="0" marT="0" marB="0"/>
                </a:tc>
                <a:tc>
                  <a:txBody>
                    <a:bodyPr/>
                    <a:lstStyle/>
                    <a:p>
                      <a:pPr marL="183515">
                        <a:lnSpc>
                          <a:spcPts val="2075"/>
                        </a:lnSpc>
                      </a:pPr>
                      <a:r>
                        <a:rPr sz="1800" spc="5" dirty="0">
                          <a:latin typeface="Calibri"/>
                          <a:cs typeface="Calibri"/>
                        </a:rPr>
                        <a:t>ILSVRC'14</a:t>
                      </a:r>
                      <a:endParaRPr sz="1800">
                        <a:latin typeface="Calibri"/>
                        <a:cs typeface="Calibri"/>
                      </a:endParaRPr>
                    </a:p>
                  </a:txBody>
                  <a:tcPr marL="0" marR="0" marT="0" marB="0"/>
                </a:tc>
                <a:tc>
                  <a:txBody>
                    <a:bodyPr/>
                    <a:lstStyle/>
                    <a:p>
                      <a:pPr marR="3810" algn="ctr">
                        <a:lnSpc>
                          <a:spcPts val="2075"/>
                        </a:lnSpc>
                      </a:pPr>
                      <a:r>
                        <a:rPr sz="1800" spc="5" dirty="0">
                          <a:latin typeface="Calibri"/>
                          <a:cs typeface="Calibri"/>
                        </a:rPr>
                        <a:t>ILSVRC'14</a:t>
                      </a:r>
                      <a:endParaRPr sz="1800" dirty="0">
                        <a:latin typeface="Calibri"/>
                        <a:cs typeface="Calibri"/>
                      </a:endParaRPr>
                    </a:p>
                  </a:txBody>
                  <a:tcPr marL="0" marR="0" marT="0" marB="0"/>
                </a:tc>
                <a:tc>
                  <a:txBody>
                    <a:bodyPr/>
                    <a:lstStyle/>
                    <a:p>
                      <a:pPr marL="170815">
                        <a:lnSpc>
                          <a:spcPts val="2075"/>
                        </a:lnSpc>
                      </a:pPr>
                      <a:r>
                        <a:rPr sz="1800" spc="5" dirty="0">
                          <a:latin typeface="Calibri"/>
                          <a:cs typeface="Calibri"/>
                        </a:rPr>
                        <a:t>ILSVRC'13</a:t>
                      </a:r>
                      <a:endParaRPr sz="1800">
                        <a:latin typeface="Calibri"/>
                        <a:cs typeface="Calibri"/>
                      </a:endParaRPr>
                    </a:p>
                  </a:txBody>
                  <a:tcPr marL="0" marR="0" marT="0" marB="0"/>
                </a:tc>
                <a:tc>
                  <a:txBody>
                    <a:bodyPr/>
                    <a:lstStyle/>
                    <a:p>
                      <a:pPr algn="ctr">
                        <a:lnSpc>
                          <a:spcPts val="2075"/>
                        </a:lnSpc>
                      </a:pPr>
                      <a:r>
                        <a:rPr sz="1800" spc="5" dirty="0">
                          <a:latin typeface="Calibri"/>
                          <a:cs typeface="Calibri"/>
                        </a:rPr>
                        <a:t>ILSVRC'12</a:t>
                      </a:r>
                      <a:endParaRPr sz="1800">
                        <a:latin typeface="Calibri"/>
                        <a:cs typeface="Calibri"/>
                      </a:endParaRPr>
                    </a:p>
                  </a:txBody>
                  <a:tcPr marL="0" marR="0" marT="0" marB="0"/>
                </a:tc>
                <a:tc>
                  <a:txBody>
                    <a:bodyPr/>
                    <a:lstStyle/>
                    <a:p>
                      <a:pPr marL="170815">
                        <a:lnSpc>
                          <a:spcPts val="2075"/>
                        </a:lnSpc>
                      </a:pPr>
                      <a:r>
                        <a:rPr sz="1800" spc="5" dirty="0">
                          <a:latin typeface="Calibri"/>
                          <a:cs typeface="Calibri"/>
                        </a:rPr>
                        <a:t>ILSVRC'11</a:t>
                      </a:r>
                      <a:endParaRPr sz="1800">
                        <a:latin typeface="Calibri"/>
                        <a:cs typeface="Calibri"/>
                      </a:endParaRPr>
                    </a:p>
                  </a:txBody>
                  <a:tcPr marL="0" marR="0" marT="0" marB="0"/>
                </a:tc>
                <a:tc>
                  <a:txBody>
                    <a:bodyPr/>
                    <a:lstStyle/>
                    <a:p>
                      <a:pPr marL="170815">
                        <a:lnSpc>
                          <a:spcPts val="2075"/>
                        </a:lnSpc>
                      </a:pPr>
                      <a:r>
                        <a:rPr sz="1800" spc="5" dirty="0">
                          <a:latin typeface="Calibri"/>
                          <a:cs typeface="Calibri"/>
                        </a:rPr>
                        <a:t>ILSVRC'10</a:t>
                      </a:r>
                      <a:endParaRPr sz="1800">
                        <a:latin typeface="Calibri"/>
                        <a:cs typeface="Calibri"/>
                      </a:endParaRPr>
                    </a:p>
                  </a:txBody>
                  <a:tcPr marL="0" marR="0" marT="0" marB="0"/>
                </a:tc>
                <a:extLst>
                  <a:ext uri="{0D108BD9-81ED-4DB2-BD59-A6C34878D82A}">
                    <a16:rowId xmlns:a16="http://schemas.microsoft.com/office/drawing/2014/main" val="10000"/>
                  </a:ext>
                </a:extLst>
              </a:tr>
              <a:tr h="279203">
                <a:tc>
                  <a:txBody>
                    <a:bodyPr/>
                    <a:lstStyle/>
                    <a:p>
                      <a:pPr marR="120014" algn="ctr">
                        <a:lnSpc>
                          <a:spcPts val="2075"/>
                        </a:lnSpc>
                      </a:pPr>
                      <a:endParaRPr sz="1800" dirty="0">
                        <a:latin typeface="Calibri"/>
                        <a:cs typeface="Calibri"/>
                      </a:endParaRPr>
                    </a:p>
                  </a:txBody>
                  <a:tcPr marL="0" marR="0" marT="0" marB="0"/>
                </a:tc>
                <a:tc>
                  <a:txBody>
                    <a:bodyPr/>
                    <a:lstStyle/>
                    <a:p>
                      <a:pPr marL="158115">
                        <a:lnSpc>
                          <a:spcPts val="2075"/>
                        </a:lnSpc>
                      </a:pPr>
                      <a:r>
                        <a:rPr sz="1800" spc="-20" dirty="0">
                          <a:latin typeface="Calibri"/>
                          <a:cs typeface="Calibri"/>
                        </a:rPr>
                        <a:t>GoogleNet</a:t>
                      </a:r>
                      <a:endParaRPr sz="1800" dirty="0">
                        <a:latin typeface="Calibri"/>
                        <a:cs typeface="Calibri"/>
                      </a:endParaRPr>
                    </a:p>
                  </a:txBody>
                  <a:tcPr marL="0" marR="0" marT="0" marB="0"/>
                </a:tc>
                <a:tc>
                  <a:txBody>
                    <a:bodyPr/>
                    <a:lstStyle/>
                    <a:p>
                      <a:pPr marL="2540" algn="ctr">
                        <a:lnSpc>
                          <a:spcPts val="2075"/>
                        </a:lnSpc>
                      </a:pPr>
                      <a:r>
                        <a:rPr sz="1800" spc="-25" dirty="0">
                          <a:latin typeface="Calibri"/>
                          <a:cs typeface="Calibri"/>
                        </a:rPr>
                        <a:t>VGG</a:t>
                      </a:r>
                      <a:endParaRPr sz="1800">
                        <a:latin typeface="Calibri"/>
                        <a:cs typeface="Calibri"/>
                      </a:endParaRPr>
                    </a:p>
                  </a:txBody>
                  <a:tcPr marL="0" marR="0" marT="0" marB="0"/>
                </a:tc>
                <a:tc>
                  <a:txBody>
                    <a:bodyPr/>
                    <a:lstStyle/>
                    <a:p>
                      <a:pPr>
                        <a:lnSpc>
                          <a:spcPct val="100000"/>
                        </a:lnSpc>
                      </a:pPr>
                      <a:endParaRPr sz="1700">
                        <a:latin typeface="Times New Roman"/>
                        <a:cs typeface="Times New Roman"/>
                      </a:endParaRPr>
                    </a:p>
                  </a:txBody>
                  <a:tcPr marL="0" marR="0" marT="0" marB="0"/>
                </a:tc>
                <a:tc>
                  <a:txBody>
                    <a:bodyPr/>
                    <a:lstStyle/>
                    <a:p>
                      <a:pPr marL="10795" algn="ctr">
                        <a:lnSpc>
                          <a:spcPts val="2075"/>
                        </a:lnSpc>
                      </a:pPr>
                      <a:r>
                        <a:rPr sz="1800" spc="-5" dirty="0">
                          <a:latin typeface="Calibri"/>
                          <a:cs typeface="Calibri"/>
                        </a:rPr>
                        <a:t>AlexNet</a:t>
                      </a:r>
                      <a:endParaRPr sz="1800">
                        <a:latin typeface="Calibri"/>
                        <a:cs typeface="Calibri"/>
                      </a:endParaRPr>
                    </a:p>
                  </a:txBody>
                  <a:tcPr marL="0" marR="0" marT="0" marB="0"/>
                </a:tc>
                <a:tc>
                  <a:txBody>
                    <a:bodyPr/>
                    <a:lstStyle/>
                    <a:p>
                      <a:pPr>
                        <a:lnSpc>
                          <a:spcPct val="100000"/>
                        </a:lnSpc>
                      </a:pPr>
                      <a:endParaRPr sz="1700">
                        <a:latin typeface="Times New Roman"/>
                        <a:cs typeface="Times New Roman"/>
                      </a:endParaRPr>
                    </a:p>
                  </a:txBody>
                  <a:tcPr marL="0" marR="0" marT="0" marB="0"/>
                </a:tc>
                <a:tc>
                  <a:txBody>
                    <a:bodyPr/>
                    <a:lstStyle/>
                    <a:p>
                      <a:pPr>
                        <a:lnSpc>
                          <a:spcPct val="100000"/>
                        </a:lnSpc>
                      </a:pPr>
                      <a:endParaRPr sz="1700" dirty="0">
                        <a:latin typeface="Times New Roman"/>
                        <a:cs typeface="Times New Roman"/>
                      </a:endParaRPr>
                    </a:p>
                  </a:txBody>
                  <a:tcPr marL="0" marR="0" marT="0" marB="0"/>
                </a:tc>
                <a:extLst>
                  <a:ext uri="{0D108BD9-81ED-4DB2-BD59-A6C34878D82A}">
                    <a16:rowId xmlns:a16="http://schemas.microsoft.com/office/drawing/2014/main" val="10001"/>
                  </a:ext>
                </a:extLst>
              </a:tr>
            </a:tbl>
          </a:graphicData>
        </a:graphic>
      </p:graphicFrame>
      <p:sp>
        <p:nvSpPr>
          <p:cNvPr id="32" name="object 32"/>
          <p:cNvSpPr txBox="1"/>
          <p:nvPr/>
        </p:nvSpPr>
        <p:spPr>
          <a:xfrm>
            <a:off x="3427006" y="6006218"/>
            <a:ext cx="4814166" cy="382091"/>
          </a:xfrm>
          <a:prstGeom prst="rect">
            <a:avLst/>
          </a:prstGeom>
        </p:spPr>
        <p:txBody>
          <a:bodyPr vert="horz" wrap="square" lIns="0" tIns="12699" rIns="0" bIns="0" rtlCol="0">
            <a:spAutoFit/>
          </a:bodyPr>
          <a:lstStyle/>
          <a:p>
            <a:pPr marL="12699" defTabSz="914329" fontAlgn="auto">
              <a:spcBef>
                <a:spcPts val="100"/>
              </a:spcBef>
              <a:spcAft>
                <a:spcPts val="0"/>
              </a:spcAft>
            </a:pPr>
            <a:r>
              <a:rPr sz="2400" spc="-20" dirty="0">
                <a:solidFill>
                  <a:srgbClr val="595959"/>
                </a:solidFill>
                <a:latin typeface="Calibri"/>
                <a:cs typeface="Calibri"/>
              </a:rPr>
              <a:t>ImageNet </a:t>
            </a:r>
            <a:r>
              <a:rPr sz="2400" spc="-5" dirty="0">
                <a:solidFill>
                  <a:srgbClr val="595959"/>
                </a:solidFill>
                <a:latin typeface="Calibri"/>
                <a:cs typeface="Calibri"/>
              </a:rPr>
              <a:t>Classification </a:t>
            </a:r>
            <a:r>
              <a:rPr sz="2400" spc="5" dirty="0">
                <a:solidFill>
                  <a:srgbClr val="595959"/>
                </a:solidFill>
                <a:latin typeface="Calibri"/>
                <a:cs typeface="Calibri"/>
              </a:rPr>
              <a:t>top-5 </a:t>
            </a:r>
            <a:r>
              <a:rPr sz="2400" spc="-10" dirty="0">
                <a:solidFill>
                  <a:srgbClr val="595959"/>
                </a:solidFill>
                <a:latin typeface="Calibri"/>
                <a:cs typeface="Calibri"/>
              </a:rPr>
              <a:t>error</a:t>
            </a:r>
            <a:r>
              <a:rPr sz="2400" spc="10" dirty="0">
                <a:solidFill>
                  <a:srgbClr val="595959"/>
                </a:solidFill>
                <a:latin typeface="Calibri"/>
                <a:cs typeface="Calibri"/>
              </a:rPr>
              <a:t> </a:t>
            </a:r>
            <a:r>
              <a:rPr sz="2400" spc="-25" dirty="0">
                <a:solidFill>
                  <a:srgbClr val="595959"/>
                </a:solidFill>
                <a:latin typeface="Calibri"/>
                <a:cs typeface="Calibri"/>
              </a:rPr>
              <a:t>(%)</a:t>
            </a:r>
            <a:endParaRPr sz="2400">
              <a:solidFill>
                <a:prstClr val="black"/>
              </a:solidFill>
              <a:latin typeface="Calibri"/>
              <a:cs typeface="Calibri"/>
            </a:endParaRPr>
          </a:p>
        </p:txBody>
      </p:sp>
      <p:sp>
        <p:nvSpPr>
          <p:cNvPr id="33" name="object 33"/>
          <p:cNvSpPr/>
          <p:nvPr/>
        </p:nvSpPr>
        <p:spPr>
          <a:xfrm>
            <a:off x="8146740" y="4413167"/>
            <a:ext cx="1828647" cy="368269"/>
          </a:xfrm>
          <a:custGeom>
            <a:avLst/>
            <a:gdLst/>
            <a:ahLst/>
            <a:cxnLst/>
            <a:rect l="l" t="t" r="r" b="b"/>
            <a:pathLst>
              <a:path w="1828800" h="368300">
                <a:moveTo>
                  <a:pt x="1799582" y="0"/>
                </a:moveTo>
                <a:lnTo>
                  <a:pt x="29218" y="0"/>
                </a:lnTo>
                <a:lnTo>
                  <a:pt x="17845" y="2296"/>
                </a:lnTo>
                <a:lnTo>
                  <a:pt x="8557" y="8557"/>
                </a:lnTo>
                <a:lnTo>
                  <a:pt x="2296" y="17844"/>
                </a:lnTo>
                <a:lnTo>
                  <a:pt x="0" y="29217"/>
                </a:lnTo>
                <a:lnTo>
                  <a:pt x="0" y="339082"/>
                </a:lnTo>
                <a:lnTo>
                  <a:pt x="2296" y="350455"/>
                </a:lnTo>
                <a:lnTo>
                  <a:pt x="8557" y="359742"/>
                </a:lnTo>
                <a:lnTo>
                  <a:pt x="17845" y="366003"/>
                </a:lnTo>
                <a:lnTo>
                  <a:pt x="29218" y="368300"/>
                </a:lnTo>
                <a:lnTo>
                  <a:pt x="1799582" y="368300"/>
                </a:lnTo>
                <a:lnTo>
                  <a:pt x="1810955" y="366003"/>
                </a:lnTo>
                <a:lnTo>
                  <a:pt x="1820242" y="359742"/>
                </a:lnTo>
                <a:lnTo>
                  <a:pt x="1826503" y="350455"/>
                </a:lnTo>
                <a:lnTo>
                  <a:pt x="1828800" y="339082"/>
                </a:lnTo>
                <a:lnTo>
                  <a:pt x="1828800" y="29217"/>
                </a:lnTo>
                <a:lnTo>
                  <a:pt x="1826503" y="17844"/>
                </a:lnTo>
                <a:lnTo>
                  <a:pt x="1820242" y="8557"/>
                </a:lnTo>
                <a:lnTo>
                  <a:pt x="1810955" y="2296"/>
                </a:lnTo>
                <a:lnTo>
                  <a:pt x="1799582"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 name="object 34"/>
          <p:cNvSpPr/>
          <p:nvPr/>
        </p:nvSpPr>
        <p:spPr>
          <a:xfrm>
            <a:off x="8146740" y="4413167"/>
            <a:ext cx="1828647" cy="368269"/>
          </a:xfrm>
          <a:custGeom>
            <a:avLst/>
            <a:gdLst/>
            <a:ahLst/>
            <a:cxnLst/>
            <a:rect l="l" t="t" r="r" b="b"/>
            <a:pathLst>
              <a:path w="1828800" h="368300">
                <a:moveTo>
                  <a:pt x="0" y="29217"/>
                </a:moveTo>
                <a:lnTo>
                  <a:pt x="2296" y="17845"/>
                </a:lnTo>
                <a:lnTo>
                  <a:pt x="8557" y="8557"/>
                </a:lnTo>
                <a:lnTo>
                  <a:pt x="17845" y="2296"/>
                </a:lnTo>
                <a:lnTo>
                  <a:pt x="29218" y="0"/>
                </a:lnTo>
                <a:lnTo>
                  <a:pt x="1799582" y="0"/>
                </a:lnTo>
                <a:lnTo>
                  <a:pt x="1810955" y="2296"/>
                </a:lnTo>
                <a:lnTo>
                  <a:pt x="1820242" y="8557"/>
                </a:lnTo>
                <a:lnTo>
                  <a:pt x="1826503" y="17845"/>
                </a:lnTo>
                <a:lnTo>
                  <a:pt x="1828800" y="29217"/>
                </a:lnTo>
                <a:lnTo>
                  <a:pt x="1828800" y="339082"/>
                </a:lnTo>
                <a:lnTo>
                  <a:pt x="1826503" y="350454"/>
                </a:lnTo>
                <a:lnTo>
                  <a:pt x="1820242" y="359742"/>
                </a:lnTo>
                <a:lnTo>
                  <a:pt x="1810955" y="366003"/>
                </a:lnTo>
                <a:lnTo>
                  <a:pt x="1799582" y="368300"/>
                </a:lnTo>
                <a:lnTo>
                  <a:pt x="29218" y="368300"/>
                </a:lnTo>
                <a:lnTo>
                  <a:pt x="17845" y="366003"/>
                </a:lnTo>
                <a:lnTo>
                  <a:pt x="8557" y="359742"/>
                </a:lnTo>
                <a:lnTo>
                  <a:pt x="2296" y="350454"/>
                </a:lnTo>
                <a:lnTo>
                  <a:pt x="0" y="339082"/>
                </a:lnTo>
                <a:lnTo>
                  <a:pt x="0" y="29217"/>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 name="object 35"/>
          <p:cNvSpPr txBox="1"/>
          <p:nvPr/>
        </p:nvSpPr>
        <p:spPr>
          <a:xfrm>
            <a:off x="8686070" y="4431028"/>
            <a:ext cx="722569"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5" dirty="0">
                <a:solidFill>
                  <a:prstClr val="black"/>
                </a:solidFill>
                <a:latin typeface="Calibri"/>
                <a:cs typeface="Calibri"/>
              </a:rPr>
              <a:t>s</a:t>
            </a:r>
            <a:r>
              <a:rPr sz="1799" spc="-50" dirty="0">
                <a:solidFill>
                  <a:prstClr val="black"/>
                </a:solidFill>
                <a:latin typeface="Calibri"/>
                <a:cs typeface="Calibri"/>
              </a:rPr>
              <a:t>h</a:t>
            </a:r>
            <a:r>
              <a:rPr sz="1799" spc="35" dirty="0">
                <a:solidFill>
                  <a:prstClr val="black"/>
                </a:solidFill>
                <a:latin typeface="Calibri"/>
                <a:cs typeface="Calibri"/>
              </a:rPr>
              <a:t>a</a:t>
            </a:r>
            <a:r>
              <a:rPr sz="1799" spc="-15" dirty="0">
                <a:solidFill>
                  <a:prstClr val="black"/>
                </a:solidFill>
                <a:latin typeface="Calibri"/>
                <a:cs typeface="Calibri"/>
              </a:rPr>
              <a:t>ll</a:t>
            </a:r>
            <a:r>
              <a:rPr sz="1799" spc="-50" dirty="0">
                <a:solidFill>
                  <a:prstClr val="black"/>
                </a:solidFill>
                <a:latin typeface="Calibri"/>
                <a:cs typeface="Calibri"/>
              </a:rPr>
              <a:t>o</a:t>
            </a:r>
            <a:r>
              <a:rPr sz="1799" dirty="0">
                <a:solidFill>
                  <a:prstClr val="black"/>
                </a:solidFill>
                <a:latin typeface="Calibri"/>
                <a:cs typeface="Calibri"/>
              </a:rPr>
              <a:t>w</a:t>
            </a:r>
            <a:endParaRPr sz="1799">
              <a:solidFill>
                <a:prstClr val="black"/>
              </a:solidFill>
              <a:latin typeface="Calibri"/>
              <a:cs typeface="Calibri"/>
            </a:endParaRPr>
          </a:p>
        </p:txBody>
      </p:sp>
      <p:sp>
        <p:nvSpPr>
          <p:cNvPr id="36" name="object 36"/>
          <p:cNvSpPr/>
          <p:nvPr/>
        </p:nvSpPr>
        <p:spPr>
          <a:xfrm>
            <a:off x="6572073" y="4413167"/>
            <a:ext cx="1142905" cy="368269"/>
          </a:xfrm>
          <a:custGeom>
            <a:avLst/>
            <a:gdLst/>
            <a:ahLst/>
            <a:cxnLst/>
            <a:rect l="l" t="t" r="r" b="b"/>
            <a:pathLst>
              <a:path w="1143000" h="368300">
                <a:moveTo>
                  <a:pt x="1113782" y="0"/>
                </a:moveTo>
                <a:lnTo>
                  <a:pt x="29217" y="0"/>
                </a:lnTo>
                <a:lnTo>
                  <a:pt x="17844" y="2296"/>
                </a:lnTo>
                <a:lnTo>
                  <a:pt x="8557" y="8557"/>
                </a:lnTo>
                <a:lnTo>
                  <a:pt x="2296" y="17844"/>
                </a:lnTo>
                <a:lnTo>
                  <a:pt x="0" y="29217"/>
                </a:lnTo>
                <a:lnTo>
                  <a:pt x="0" y="339082"/>
                </a:lnTo>
                <a:lnTo>
                  <a:pt x="2296" y="350455"/>
                </a:lnTo>
                <a:lnTo>
                  <a:pt x="8557" y="359742"/>
                </a:lnTo>
                <a:lnTo>
                  <a:pt x="17844" y="366003"/>
                </a:lnTo>
                <a:lnTo>
                  <a:pt x="29217" y="368300"/>
                </a:lnTo>
                <a:lnTo>
                  <a:pt x="1113782" y="368300"/>
                </a:lnTo>
                <a:lnTo>
                  <a:pt x="1125155" y="366003"/>
                </a:lnTo>
                <a:lnTo>
                  <a:pt x="1134442" y="359742"/>
                </a:lnTo>
                <a:lnTo>
                  <a:pt x="1140703" y="350455"/>
                </a:lnTo>
                <a:lnTo>
                  <a:pt x="1143000" y="339082"/>
                </a:lnTo>
                <a:lnTo>
                  <a:pt x="1143000" y="29217"/>
                </a:lnTo>
                <a:lnTo>
                  <a:pt x="1140703" y="17844"/>
                </a:lnTo>
                <a:lnTo>
                  <a:pt x="1134442" y="8557"/>
                </a:lnTo>
                <a:lnTo>
                  <a:pt x="1125155" y="2296"/>
                </a:lnTo>
                <a:lnTo>
                  <a:pt x="1113782"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 name="object 37"/>
          <p:cNvSpPr/>
          <p:nvPr/>
        </p:nvSpPr>
        <p:spPr>
          <a:xfrm>
            <a:off x="6572073" y="4413167"/>
            <a:ext cx="1142905" cy="368269"/>
          </a:xfrm>
          <a:custGeom>
            <a:avLst/>
            <a:gdLst/>
            <a:ahLst/>
            <a:cxnLst/>
            <a:rect l="l" t="t" r="r" b="b"/>
            <a:pathLst>
              <a:path w="1143000" h="368300">
                <a:moveTo>
                  <a:pt x="0" y="29217"/>
                </a:moveTo>
                <a:lnTo>
                  <a:pt x="2296" y="17844"/>
                </a:lnTo>
                <a:lnTo>
                  <a:pt x="8557" y="8557"/>
                </a:lnTo>
                <a:lnTo>
                  <a:pt x="17844" y="2296"/>
                </a:lnTo>
                <a:lnTo>
                  <a:pt x="29217" y="0"/>
                </a:lnTo>
                <a:lnTo>
                  <a:pt x="1113782" y="0"/>
                </a:lnTo>
                <a:lnTo>
                  <a:pt x="1125155" y="2296"/>
                </a:lnTo>
                <a:lnTo>
                  <a:pt x="1134442" y="8557"/>
                </a:lnTo>
                <a:lnTo>
                  <a:pt x="1140703" y="17844"/>
                </a:lnTo>
                <a:lnTo>
                  <a:pt x="1143000" y="29217"/>
                </a:lnTo>
                <a:lnTo>
                  <a:pt x="1143000" y="339082"/>
                </a:lnTo>
                <a:lnTo>
                  <a:pt x="1140703" y="350455"/>
                </a:lnTo>
                <a:lnTo>
                  <a:pt x="1134442" y="359742"/>
                </a:lnTo>
                <a:lnTo>
                  <a:pt x="1125155" y="366003"/>
                </a:lnTo>
                <a:lnTo>
                  <a:pt x="1113782" y="368300"/>
                </a:lnTo>
                <a:lnTo>
                  <a:pt x="29217" y="368300"/>
                </a:lnTo>
                <a:lnTo>
                  <a:pt x="17844" y="366003"/>
                </a:lnTo>
                <a:lnTo>
                  <a:pt x="8557" y="359742"/>
                </a:lnTo>
                <a:lnTo>
                  <a:pt x="2296" y="350455"/>
                </a:lnTo>
                <a:lnTo>
                  <a:pt x="0" y="339082"/>
                </a:lnTo>
                <a:lnTo>
                  <a:pt x="0" y="29217"/>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 name="object 38"/>
          <p:cNvSpPr txBox="1"/>
          <p:nvPr/>
        </p:nvSpPr>
        <p:spPr>
          <a:xfrm>
            <a:off x="6767716" y="4431028"/>
            <a:ext cx="737172"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dirty="0">
                <a:solidFill>
                  <a:prstClr val="black"/>
                </a:solidFill>
                <a:latin typeface="Calibri"/>
                <a:cs typeface="Calibri"/>
              </a:rPr>
              <a:t>8</a:t>
            </a:r>
            <a:r>
              <a:rPr sz="1799" spc="-100" dirty="0">
                <a:solidFill>
                  <a:prstClr val="black"/>
                </a:solidFill>
                <a:latin typeface="Calibri"/>
                <a:cs typeface="Calibri"/>
              </a:rPr>
              <a:t> </a:t>
            </a:r>
            <a:r>
              <a:rPr sz="1799" spc="-5" dirty="0">
                <a:solidFill>
                  <a:prstClr val="black"/>
                </a:solidFill>
                <a:latin typeface="Calibri"/>
                <a:cs typeface="Calibri"/>
              </a:rPr>
              <a:t>layers</a:t>
            </a:r>
            <a:endParaRPr sz="1799">
              <a:solidFill>
                <a:prstClr val="black"/>
              </a:solidFill>
              <a:latin typeface="Calibri"/>
              <a:cs typeface="Calibri"/>
            </a:endParaRPr>
          </a:p>
        </p:txBody>
      </p:sp>
      <p:sp>
        <p:nvSpPr>
          <p:cNvPr id="39" name="object 39"/>
          <p:cNvSpPr/>
          <p:nvPr/>
        </p:nvSpPr>
        <p:spPr>
          <a:xfrm>
            <a:off x="4044985" y="3473446"/>
            <a:ext cx="1142905" cy="368269"/>
          </a:xfrm>
          <a:custGeom>
            <a:avLst/>
            <a:gdLst/>
            <a:ahLst/>
            <a:cxnLst/>
            <a:rect l="l" t="t" r="r" b="b"/>
            <a:pathLst>
              <a:path w="1143000" h="368300">
                <a:moveTo>
                  <a:pt x="1113782" y="0"/>
                </a:moveTo>
                <a:lnTo>
                  <a:pt x="29217" y="0"/>
                </a:lnTo>
                <a:lnTo>
                  <a:pt x="17844" y="2296"/>
                </a:lnTo>
                <a:lnTo>
                  <a:pt x="8557" y="8557"/>
                </a:lnTo>
                <a:lnTo>
                  <a:pt x="2296" y="17844"/>
                </a:lnTo>
                <a:lnTo>
                  <a:pt x="0" y="29217"/>
                </a:lnTo>
                <a:lnTo>
                  <a:pt x="0" y="339082"/>
                </a:lnTo>
                <a:lnTo>
                  <a:pt x="2296" y="350455"/>
                </a:lnTo>
                <a:lnTo>
                  <a:pt x="8557" y="359742"/>
                </a:lnTo>
                <a:lnTo>
                  <a:pt x="17844" y="366003"/>
                </a:lnTo>
                <a:lnTo>
                  <a:pt x="29217" y="368300"/>
                </a:lnTo>
                <a:lnTo>
                  <a:pt x="1113782" y="368300"/>
                </a:lnTo>
                <a:lnTo>
                  <a:pt x="1125155" y="366003"/>
                </a:lnTo>
                <a:lnTo>
                  <a:pt x="1134442" y="359742"/>
                </a:lnTo>
                <a:lnTo>
                  <a:pt x="1140703" y="350455"/>
                </a:lnTo>
                <a:lnTo>
                  <a:pt x="1143000" y="339082"/>
                </a:lnTo>
                <a:lnTo>
                  <a:pt x="1143000" y="29217"/>
                </a:lnTo>
                <a:lnTo>
                  <a:pt x="1140703" y="17844"/>
                </a:lnTo>
                <a:lnTo>
                  <a:pt x="1134442" y="8557"/>
                </a:lnTo>
                <a:lnTo>
                  <a:pt x="1125155" y="2296"/>
                </a:lnTo>
                <a:lnTo>
                  <a:pt x="1113782"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 name="object 40"/>
          <p:cNvSpPr/>
          <p:nvPr/>
        </p:nvSpPr>
        <p:spPr>
          <a:xfrm>
            <a:off x="4044985" y="3473446"/>
            <a:ext cx="1142905" cy="368269"/>
          </a:xfrm>
          <a:custGeom>
            <a:avLst/>
            <a:gdLst/>
            <a:ahLst/>
            <a:cxnLst/>
            <a:rect l="l" t="t" r="r" b="b"/>
            <a:pathLst>
              <a:path w="1143000" h="368300">
                <a:moveTo>
                  <a:pt x="0" y="29217"/>
                </a:moveTo>
                <a:lnTo>
                  <a:pt x="2296" y="17844"/>
                </a:lnTo>
                <a:lnTo>
                  <a:pt x="8557" y="8557"/>
                </a:lnTo>
                <a:lnTo>
                  <a:pt x="17844" y="2296"/>
                </a:lnTo>
                <a:lnTo>
                  <a:pt x="29217" y="0"/>
                </a:lnTo>
                <a:lnTo>
                  <a:pt x="1113782" y="0"/>
                </a:lnTo>
                <a:lnTo>
                  <a:pt x="1125155" y="2296"/>
                </a:lnTo>
                <a:lnTo>
                  <a:pt x="1134442" y="8557"/>
                </a:lnTo>
                <a:lnTo>
                  <a:pt x="1140703" y="17844"/>
                </a:lnTo>
                <a:lnTo>
                  <a:pt x="1143000" y="29217"/>
                </a:lnTo>
                <a:lnTo>
                  <a:pt x="1143000" y="339082"/>
                </a:lnTo>
                <a:lnTo>
                  <a:pt x="1140703" y="350455"/>
                </a:lnTo>
                <a:lnTo>
                  <a:pt x="1134442" y="359742"/>
                </a:lnTo>
                <a:lnTo>
                  <a:pt x="1125155" y="366003"/>
                </a:lnTo>
                <a:lnTo>
                  <a:pt x="1113782" y="368300"/>
                </a:lnTo>
                <a:lnTo>
                  <a:pt x="29217" y="368300"/>
                </a:lnTo>
                <a:lnTo>
                  <a:pt x="17844" y="366003"/>
                </a:lnTo>
                <a:lnTo>
                  <a:pt x="8557" y="359742"/>
                </a:lnTo>
                <a:lnTo>
                  <a:pt x="2296" y="350455"/>
                </a:lnTo>
                <a:lnTo>
                  <a:pt x="0" y="339082"/>
                </a:lnTo>
                <a:lnTo>
                  <a:pt x="0" y="29217"/>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 name="object 41"/>
          <p:cNvSpPr txBox="1"/>
          <p:nvPr/>
        </p:nvSpPr>
        <p:spPr>
          <a:xfrm>
            <a:off x="4180235" y="3433759"/>
            <a:ext cx="851464" cy="669116"/>
          </a:xfrm>
          <a:prstGeom prst="rect">
            <a:avLst/>
          </a:prstGeom>
        </p:spPr>
        <p:txBody>
          <a:bodyPr vert="horz" wrap="square" lIns="0" tIns="63495" rIns="0" bIns="0" rtlCol="0">
            <a:spAutoFit/>
          </a:bodyPr>
          <a:lstStyle/>
          <a:p>
            <a:pPr algn="ctr" defTabSz="914329" fontAlgn="auto">
              <a:spcBef>
                <a:spcPts val="500"/>
              </a:spcBef>
              <a:spcAft>
                <a:spcPts val="0"/>
              </a:spcAft>
            </a:pPr>
            <a:r>
              <a:rPr sz="1799" spc="-10" dirty="0">
                <a:solidFill>
                  <a:prstClr val="black"/>
                </a:solidFill>
                <a:latin typeface="Calibri"/>
                <a:cs typeface="Calibri"/>
              </a:rPr>
              <a:t>19</a:t>
            </a:r>
            <a:r>
              <a:rPr sz="1799" spc="-96" dirty="0">
                <a:solidFill>
                  <a:prstClr val="black"/>
                </a:solidFill>
                <a:latin typeface="Calibri"/>
                <a:cs typeface="Calibri"/>
              </a:rPr>
              <a:t> </a:t>
            </a:r>
            <a:r>
              <a:rPr sz="1799" spc="-5" dirty="0">
                <a:solidFill>
                  <a:prstClr val="black"/>
                </a:solidFill>
                <a:latin typeface="Calibri"/>
                <a:cs typeface="Calibri"/>
              </a:rPr>
              <a:t>layers</a:t>
            </a:r>
            <a:endParaRPr sz="1799">
              <a:solidFill>
                <a:prstClr val="black"/>
              </a:solidFill>
              <a:latin typeface="Calibri"/>
              <a:cs typeface="Calibri"/>
            </a:endParaRPr>
          </a:p>
          <a:p>
            <a:pPr marL="8889" algn="ctr" defTabSz="914329" fontAlgn="auto">
              <a:spcBef>
                <a:spcPts val="400"/>
              </a:spcBef>
              <a:spcAft>
                <a:spcPts val="0"/>
              </a:spcAft>
            </a:pPr>
            <a:r>
              <a:rPr sz="1799" b="1" dirty="0">
                <a:solidFill>
                  <a:srgbClr val="404040"/>
                </a:solidFill>
                <a:latin typeface="Calibri"/>
                <a:cs typeface="Calibri"/>
              </a:rPr>
              <a:t>7.3</a:t>
            </a:r>
            <a:endParaRPr sz="1799">
              <a:solidFill>
                <a:prstClr val="black"/>
              </a:solidFill>
              <a:latin typeface="Calibri"/>
              <a:cs typeface="Calibri"/>
            </a:endParaRPr>
          </a:p>
        </p:txBody>
      </p:sp>
      <p:sp>
        <p:nvSpPr>
          <p:cNvPr id="42" name="object 42"/>
          <p:cNvSpPr/>
          <p:nvPr/>
        </p:nvSpPr>
        <p:spPr>
          <a:xfrm>
            <a:off x="2762393" y="3473446"/>
            <a:ext cx="1142905" cy="368269"/>
          </a:xfrm>
          <a:custGeom>
            <a:avLst/>
            <a:gdLst/>
            <a:ahLst/>
            <a:cxnLst/>
            <a:rect l="l" t="t" r="r" b="b"/>
            <a:pathLst>
              <a:path w="1143000" h="368300">
                <a:moveTo>
                  <a:pt x="1113782" y="0"/>
                </a:moveTo>
                <a:lnTo>
                  <a:pt x="29217" y="0"/>
                </a:lnTo>
                <a:lnTo>
                  <a:pt x="17844" y="2296"/>
                </a:lnTo>
                <a:lnTo>
                  <a:pt x="8557" y="8557"/>
                </a:lnTo>
                <a:lnTo>
                  <a:pt x="2296" y="17844"/>
                </a:lnTo>
                <a:lnTo>
                  <a:pt x="0" y="29217"/>
                </a:lnTo>
                <a:lnTo>
                  <a:pt x="0" y="339082"/>
                </a:lnTo>
                <a:lnTo>
                  <a:pt x="2296" y="350455"/>
                </a:lnTo>
                <a:lnTo>
                  <a:pt x="8557" y="359742"/>
                </a:lnTo>
                <a:lnTo>
                  <a:pt x="17844" y="366003"/>
                </a:lnTo>
                <a:lnTo>
                  <a:pt x="29217" y="368300"/>
                </a:lnTo>
                <a:lnTo>
                  <a:pt x="1113782" y="368300"/>
                </a:lnTo>
                <a:lnTo>
                  <a:pt x="1125155" y="366003"/>
                </a:lnTo>
                <a:lnTo>
                  <a:pt x="1134442" y="359742"/>
                </a:lnTo>
                <a:lnTo>
                  <a:pt x="1140703" y="350455"/>
                </a:lnTo>
                <a:lnTo>
                  <a:pt x="1143000" y="339082"/>
                </a:lnTo>
                <a:lnTo>
                  <a:pt x="1143000" y="29217"/>
                </a:lnTo>
                <a:lnTo>
                  <a:pt x="1140703" y="17844"/>
                </a:lnTo>
                <a:lnTo>
                  <a:pt x="1134442" y="8557"/>
                </a:lnTo>
                <a:lnTo>
                  <a:pt x="1125155" y="2296"/>
                </a:lnTo>
                <a:lnTo>
                  <a:pt x="1113782"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 name="object 43"/>
          <p:cNvSpPr/>
          <p:nvPr/>
        </p:nvSpPr>
        <p:spPr>
          <a:xfrm>
            <a:off x="2762393" y="3473446"/>
            <a:ext cx="1142905" cy="368269"/>
          </a:xfrm>
          <a:custGeom>
            <a:avLst/>
            <a:gdLst/>
            <a:ahLst/>
            <a:cxnLst/>
            <a:rect l="l" t="t" r="r" b="b"/>
            <a:pathLst>
              <a:path w="1143000" h="368300">
                <a:moveTo>
                  <a:pt x="0" y="29217"/>
                </a:moveTo>
                <a:lnTo>
                  <a:pt x="2296" y="17844"/>
                </a:lnTo>
                <a:lnTo>
                  <a:pt x="8557" y="8557"/>
                </a:lnTo>
                <a:lnTo>
                  <a:pt x="17844" y="2296"/>
                </a:lnTo>
                <a:lnTo>
                  <a:pt x="29217" y="0"/>
                </a:lnTo>
                <a:lnTo>
                  <a:pt x="1113782" y="0"/>
                </a:lnTo>
                <a:lnTo>
                  <a:pt x="1125155" y="2296"/>
                </a:lnTo>
                <a:lnTo>
                  <a:pt x="1134442" y="8557"/>
                </a:lnTo>
                <a:lnTo>
                  <a:pt x="1140703" y="17844"/>
                </a:lnTo>
                <a:lnTo>
                  <a:pt x="1143000" y="29217"/>
                </a:lnTo>
                <a:lnTo>
                  <a:pt x="1143000" y="339082"/>
                </a:lnTo>
                <a:lnTo>
                  <a:pt x="1140703" y="350455"/>
                </a:lnTo>
                <a:lnTo>
                  <a:pt x="1134442" y="359742"/>
                </a:lnTo>
                <a:lnTo>
                  <a:pt x="1125155" y="366003"/>
                </a:lnTo>
                <a:lnTo>
                  <a:pt x="1113782" y="368300"/>
                </a:lnTo>
                <a:lnTo>
                  <a:pt x="29217" y="368300"/>
                </a:lnTo>
                <a:lnTo>
                  <a:pt x="17844" y="366003"/>
                </a:lnTo>
                <a:lnTo>
                  <a:pt x="8557" y="359742"/>
                </a:lnTo>
                <a:lnTo>
                  <a:pt x="2296" y="350455"/>
                </a:lnTo>
                <a:lnTo>
                  <a:pt x="0" y="339082"/>
                </a:lnTo>
                <a:lnTo>
                  <a:pt x="0" y="29217"/>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 name="object 44"/>
          <p:cNvSpPr txBox="1"/>
          <p:nvPr/>
        </p:nvSpPr>
        <p:spPr>
          <a:xfrm>
            <a:off x="2896145" y="3344377"/>
            <a:ext cx="851464" cy="849052"/>
          </a:xfrm>
          <a:prstGeom prst="rect">
            <a:avLst/>
          </a:prstGeom>
        </p:spPr>
        <p:txBody>
          <a:bodyPr vert="horz" wrap="square" lIns="0" tIns="153022" rIns="0" bIns="0" rtlCol="0">
            <a:spAutoFit/>
          </a:bodyPr>
          <a:lstStyle/>
          <a:p>
            <a:pPr algn="ctr" defTabSz="914329" fontAlgn="auto">
              <a:spcBef>
                <a:spcPts val="1205"/>
              </a:spcBef>
              <a:spcAft>
                <a:spcPts val="0"/>
              </a:spcAft>
            </a:pPr>
            <a:r>
              <a:rPr sz="1799" spc="-10" dirty="0">
                <a:solidFill>
                  <a:prstClr val="black"/>
                </a:solidFill>
                <a:latin typeface="Calibri"/>
                <a:cs typeface="Calibri"/>
              </a:rPr>
              <a:t>22</a:t>
            </a:r>
            <a:r>
              <a:rPr sz="1799" spc="-96" dirty="0">
                <a:solidFill>
                  <a:prstClr val="black"/>
                </a:solidFill>
                <a:latin typeface="Calibri"/>
                <a:cs typeface="Calibri"/>
              </a:rPr>
              <a:t> </a:t>
            </a:r>
            <a:r>
              <a:rPr sz="1799" spc="-5" dirty="0">
                <a:solidFill>
                  <a:prstClr val="black"/>
                </a:solidFill>
                <a:latin typeface="Calibri"/>
                <a:cs typeface="Calibri"/>
              </a:rPr>
              <a:t>layers</a:t>
            </a:r>
            <a:endParaRPr sz="1799">
              <a:solidFill>
                <a:prstClr val="black"/>
              </a:solidFill>
              <a:latin typeface="Calibri"/>
              <a:cs typeface="Calibri"/>
            </a:endParaRPr>
          </a:p>
          <a:p>
            <a:pPr marL="35557" algn="ctr" defTabSz="914329" fontAlgn="auto">
              <a:spcBef>
                <a:spcPts val="1104"/>
              </a:spcBef>
              <a:spcAft>
                <a:spcPts val="0"/>
              </a:spcAft>
            </a:pPr>
            <a:r>
              <a:rPr sz="1799" b="1" dirty="0">
                <a:solidFill>
                  <a:srgbClr val="404040"/>
                </a:solidFill>
                <a:latin typeface="Calibri"/>
                <a:cs typeface="Calibri"/>
              </a:rPr>
              <a:t>6.7</a:t>
            </a:r>
            <a:endParaRPr sz="1799">
              <a:solidFill>
                <a:prstClr val="black"/>
              </a:solidFill>
              <a:latin typeface="Calibri"/>
              <a:cs typeface="Calibri"/>
            </a:endParaRPr>
          </a:p>
        </p:txBody>
      </p:sp>
      <p:sp>
        <p:nvSpPr>
          <p:cNvPr id="47" name="object 47"/>
          <p:cNvSpPr/>
          <p:nvPr/>
        </p:nvSpPr>
        <p:spPr>
          <a:xfrm>
            <a:off x="5314878" y="4413167"/>
            <a:ext cx="1142905" cy="368269"/>
          </a:xfrm>
          <a:custGeom>
            <a:avLst/>
            <a:gdLst/>
            <a:ahLst/>
            <a:cxnLst/>
            <a:rect l="l" t="t" r="r" b="b"/>
            <a:pathLst>
              <a:path w="1143000" h="368300">
                <a:moveTo>
                  <a:pt x="1113782" y="0"/>
                </a:moveTo>
                <a:lnTo>
                  <a:pt x="29217" y="0"/>
                </a:lnTo>
                <a:lnTo>
                  <a:pt x="17844" y="2296"/>
                </a:lnTo>
                <a:lnTo>
                  <a:pt x="8557" y="8557"/>
                </a:lnTo>
                <a:lnTo>
                  <a:pt x="2296" y="17844"/>
                </a:lnTo>
                <a:lnTo>
                  <a:pt x="0" y="29217"/>
                </a:lnTo>
                <a:lnTo>
                  <a:pt x="0" y="339082"/>
                </a:lnTo>
                <a:lnTo>
                  <a:pt x="2296" y="350455"/>
                </a:lnTo>
                <a:lnTo>
                  <a:pt x="8557" y="359742"/>
                </a:lnTo>
                <a:lnTo>
                  <a:pt x="17844" y="366003"/>
                </a:lnTo>
                <a:lnTo>
                  <a:pt x="29217" y="368300"/>
                </a:lnTo>
                <a:lnTo>
                  <a:pt x="1113782" y="368300"/>
                </a:lnTo>
                <a:lnTo>
                  <a:pt x="1125155" y="366003"/>
                </a:lnTo>
                <a:lnTo>
                  <a:pt x="1134442" y="359742"/>
                </a:lnTo>
                <a:lnTo>
                  <a:pt x="1140703" y="350455"/>
                </a:lnTo>
                <a:lnTo>
                  <a:pt x="1143000" y="339082"/>
                </a:lnTo>
                <a:lnTo>
                  <a:pt x="1143000" y="29217"/>
                </a:lnTo>
                <a:lnTo>
                  <a:pt x="1140703" y="17844"/>
                </a:lnTo>
                <a:lnTo>
                  <a:pt x="1134442" y="8557"/>
                </a:lnTo>
                <a:lnTo>
                  <a:pt x="1125155" y="2296"/>
                </a:lnTo>
                <a:lnTo>
                  <a:pt x="1113782"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 name="object 48"/>
          <p:cNvSpPr/>
          <p:nvPr/>
        </p:nvSpPr>
        <p:spPr>
          <a:xfrm>
            <a:off x="5314878" y="4413167"/>
            <a:ext cx="1142905" cy="368269"/>
          </a:xfrm>
          <a:custGeom>
            <a:avLst/>
            <a:gdLst/>
            <a:ahLst/>
            <a:cxnLst/>
            <a:rect l="l" t="t" r="r" b="b"/>
            <a:pathLst>
              <a:path w="1143000" h="368300">
                <a:moveTo>
                  <a:pt x="0" y="29217"/>
                </a:moveTo>
                <a:lnTo>
                  <a:pt x="2296" y="17844"/>
                </a:lnTo>
                <a:lnTo>
                  <a:pt x="8557" y="8557"/>
                </a:lnTo>
                <a:lnTo>
                  <a:pt x="17844" y="2296"/>
                </a:lnTo>
                <a:lnTo>
                  <a:pt x="29217" y="0"/>
                </a:lnTo>
                <a:lnTo>
                  <a:pt x="1113782" y="0"/>
                </a:lnTo>
                <a:lnTo>
                  <a:pt x="1125155" y="2296"/>
                </a:lnTo>
                <a:lnTo>
                  <a:pt x="1134442" y="8557"/>
                </a:lnTo>
                <a:lnTo>
                  <a:pt x="1140703" y="17844"/>
                </a:lnTo>
                <a:lnTo>
                  <a:pt x="1143000" y="29217"/>
                </a:lnTo>
                <a:lnTo>
                  <a:pt x="1143000" y="339082"/>
                </a:lnTo>
                <a:lnTo>
                  <a:pt x="1140703" y="350455"/>
                </a:lnTo>
                <a:lnTo>
                  <a:pt x="1134442" y="359742"/>
                </a:lnTo>
                <a:lnTo>
                  <a:pt x="1125155" y="366003"/>
                </a:lnTo>
                <a:lnTo>
                  <a:pt x="1113782" y="368300"/>
                </a:lnTo>
                <a:lnTo>
                  <a:pt x="29217" y="368300"/>
                </a:lnTo>
                <a:lnTo>
                  <a:pt x="17844" y="366003"/>
                </a:lnTo>
                <a:lnTo>
                  <a:pt x="8557" y="359742"/>
                </a:lnTo>
                <a:lnTo>
                  <a:pt x="2296" y="350455"/>
                </a:lnTo>
                <a:lnTo>
                  <a:pt x="0" y="339082"/>
                </a:lnTo>
                <a:lnTo>
                  <a:pt x="0" y="29217"/>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 name="object 49"/>
          <p:cNvSpPr txBox="1"/>
          <p:nvPr/>
        </p:nvSpPr>
        <p:spPr>
          <a:xfrm>
            <a:off x="5503928" y="4431028"/>
            <a:ext cx="737172"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dirty="0">
                <a:solidFill>
                  <a:prstClr val="black"/>
                </a:solidFill>
                <a:latin typeface="Calibri"/>
                <a:cs typeface="Calibri"/>
              </a:rPr>
              <a:t>8</a:t>
            </a:r>
            <a:r>
              <a:rPr sz="1799" spc="-100" dirty="0">
                <a:solidFill>
                  <a:prstClr val="black"/>
                </a:solidFill>
                <a:latin typeface="Calibri"/>
                <a:cs typeface="Calibri"/>
              </a:rPr>
              <a:t> </a:t>
            </a:r>
            <a:r>
              <a:rPr sz="1799" spc="-5" dirty="0">
                <a:solidFill>
                  <a:prstClr val="black"/>
                </a:solidFill>
                <a:latin typeface="Calibri"/>
                <a:cs typeface="Calibri"/>
              </a:rPr>
              <a:t>layers</a:t>
            </a:r>
            <a:endParaRPr sz="1799">
              <a:solidFill>
                <a:prstClr val="black"/>
              </a:solidFill>
              <a:latin typeface="Calibri"/>
              <a:cs typeface="Calibri"/>
            </a:endParaRPr>
          </a:p>
        </p:txBody>
      </p:sp>
      <p:sp>
        <p:nvSpPr>
          <p:cNvPr id="50" name="object 50"/>
          <p:cNvSpPr txBox="1">
            <a:spLocks noGrp="1"/>
          </p:cNvSpPr>
          <p:nvPr>
            <p:ph type="ftr" sz="quarter" idx="4294967295"/>
          </p:nvPr>
        </p:nvSpPr>
        <p:spPr>
          <a:xfrm>
            <a:off x="4162425" y="7433293"/>
            <a:ext cx="9173140" cy="188033"/>
          </a:xfrm>
          <a:prstGeom prst="rect">
            <a:avLst/>
          </a:prstGeom>
        </p:spPr>
        <p:txBody>
          <a:bodyPr vert="horz" wrap="square" lIns="0" tIns="3810" rIns="0" bIns="0" rtlCol="0" anchor="ctr">
            <a:spAutoFit/>
          </a:bodyPr>
          <a:lstStyle/>
          <a:p>
            <a:pPr marL="12699" defTabSz="914329" fontAlgn="auto">
              <a:spcBef>
                <a:spcPts val="30"/>
              </a:spcBef>
              <a:spcAft>
                <a:spcPts val="0"/>
              </a:spcAft>
            </a:pPr>
            <a:r>
              <a:rPr spc="-20" dirty="0">
                <a:solidFill>
                  <a:prstClr val="black">
                    <a:tint val="75000"/>
                  </a:prstClr>
                </a:solidFill>
                <a:latin typeface="Calibri"/>
                <a:cs typeface="+mn-cs"/>
              </a:rPr>
              <a:t>Kaiming </a:t>
            </a:r>
            <a:r>
              <a:rPr spc="5" dirty="0">
                <a:solidFill>
                  <a:prstClr val="black">
                    <a:tint val="75000"/>
                  </a:prstClr>
                </a:solidFill>
                <a:latin typeface="Calibri"/>
                <a:cs typeface="+mn-cs"/>
              </a:rPr>
              <a:t>He, </a:t>
            </a:r>
            <a:r>
              <a:rPr spc="-10" dirty="0">
                <a:solidFill>
                  <a:prstClr val="black">
                    <a:tint val="75000"/>
                  </a:prstClr>
                </a:solidFill>
                <a:latin typeface="Calibri"/>
                <a:cs typeface="+mn-cs"/>
              </a:rPr>
              <a:t>Xiangyu </a:t>
            </a:r>
            <a:r>
              <a:rPr dirty="0">
                <a:solidFill>
                  <a:prstClr val="black">
                    <a:tint val="75000"/>
                  </a:prstClr>
                </a:solidFill>
                <a:latin typeface="Calibri"/>
                <a:cs typeface="+mn-cs"/>
              </a:rPr>
              <a:t>Zhang, </a:t>
            </a:r>
            <a:r>
              <a:rPr spc="-30" dirty="0">
                <a:solidFill>
                  <a:prstClr val="black">
                    <a:tint val="75000"/>
                  </a:prstClr>
                </a:solidFill>
                <a:latin typeface="Calibri"/>
                <a:cs typeface="+mn-cs"/>
              </a:rPr>
              <a:t>Shaoqing </a:t>
            </a:r>
            <a:r>
              <a:rPr spc="-5" dirty="0">
                <a:solidFill>
                  <a:prstClr val="black">
                    <a:tint val="75000"/>
                  </a:prstClr>
                </a:solidFill>
                <a:latin typeface="Calibri"/>
                <a:cs typeface="+mn-cs"/>
              </a:rPr>
              <a:t>Ren, </a:t>
            </a:r>
            <a:r>
              <a:rPr dirty="0">
                <a:solidFill>
                  <a:prstClr val="black">
                    <a:tint val="75000"/>
                  </a:prstClr>
                </a:solidFill>
                <a:latin typeface="Calibri"/>
                <a:cs typeface="+mn-cs"/>
              </a:rPr>
              <a:t>&amp; </a:t>
            </a:r>
            <a:r>
              <a:rPr spc="-15" dirty="0">
                <a:solidFill>
                  <a:prstClr val="black">
                    <a:tint val="75000"/>
                  </a:prstClr>
                </a:solidFill>
                <a:latin typeface="Calibri"/>
                <a:cs typeface="+mn-cs"/>
              </a:rPr>
              <a:t>Jian </a:t>
            </a:r>
            <a:r>
              <a:rPr spc="-35" dirty="0">
                <a:solidFill>
                  <a:prstClr val="black">
                    <a:tint val="75000"/>
                  </a:prstClr>
                </a:solidFill>
                <a:latin typeface="Calibri"/>
                <a:cs typeface="+mn-cs"/>
              </a:rPr>
              <a:t>Sun. </a:t>
            </a:r>
            <a:r>
              <a:rPr spc="5" dirty="0">
                <a:solidFill>
                  <a:prstClr val="black">
                    <a:tint val="75000"/>
                  </a:prstClr>
                </a:solidFill>
                <a:latin typeface="Calibri"/>
                <a:cs typeface="+mn-cs"/>
              </a:rPr>
              <a:t>“Deep </a:t>
            </a:r>
            <a:r>
              <a:rPr spc="-15" dirty="0">
                <a:solidFill>
                  <a:prstClr val="black">
                    <a:tint val="75000"/>
                  </a:prstClr>
                </a:solidFill>
                <a:latin typeface="Calibri"/>
                <a:cs typeface="+mn-cs"/>
              </a:rPr>
              <a:t>Residual </a:t>
            </a:r>
            <a:r>
              <a:rPr spc="-10" dirty="0">
                <a:solidFill>
                  <a:prstClr val="black">
                    <a:tint val="75000"/>
                  </a:prstClr>
                </a:solidFill>
                <a:latin typeface="Calibri"/>
                <a:cs typeface="+mn-cs"/>
              </a:rPr>
              <a:t>Learning </a:t>
            </a:r>
            <a:r>
              <a:rPr spc="-25" dirty="0">
                <a:solidFill>
                  <a:prstClr val="black">
                    <a:tint val="75000"/>
                  </a:prstClr>
                </a:solidFill>
                <a:latin typeface="Calibri"/>
                <a:cs typeface="+mn-cs"/>
              </a:rPr>
              <a:t>for </a:t>
            </a:r>
            <a:r>
              <a:rPr spc="15" dirty="0">
                <a:solidFill>
                  <a:prstClr val="black">
                    <a:tint val="75000"/>
                  </a:prstClr>
                </a:solidFill>
                <a:latin typeface="Calibri"/>
                <a:cs typeface="+mn-cs"/>
              </a:rPr>
              <a:t>Image </a:t>
            </a:r>
            <a:r>
              <a:rPr spc="-15" dirty="0">
                <a:solidFill>
                  <a:prstClr val="black">
                    <a:tint val="75000"/>
                  </a:prstClr>
                </a:solidFill>
                <a:latin typeface="Calibri"/>
                <a:cs typeface="+mn-cs"/>
              </a:rPr>
              <a:t>Recognition”. </a:t>
            </a:r>
            <a:r>
              <a:rPr spc="-20" dirty="0">
                <a:solidFill>
                  <a:prstClr val="black">
                    <a:tint val="75000"/>
                  </a:prstClr>
                </a:solidFill>
                <a:latin typeface="Calibri"/>
                <a:cs typeface="+mn-cs"/>
              </a:rPr>
              <a:t>CVPR</a:t>
            </a:r>
            <a:r>
              <a:rPr spc="-115" dirty="0">
                <a:solidFill>
                  <a:prstClr val="black">
                    <a:tint val="75000"/>
                  </a:prstClr>
                </a:solidFill>
                <a:latin typeface="Calibri"/>
                <a:cs typeface="+mn-cs"/>
              </a:rPr>
              <a:t> </a:t>
            </a:r>
            <a:r>
              <a:rPr spc="-10" dirty="0">
                <a:solidFill>
                  <a:prstClr val="black">
                    <a:tint val="75000"/>
                  </a:prstClr>
                </a:solidFill>
                <a:latin typeface="Calibri"/>
                <a:cs typeface="+mn-cs"/>
              </a:rPr>
              <a:t>2016.</a:t>
            </a:r>
          </a:p>
        </p:txBody>
      </p:sp>
    </p:spTree>
    <p:extLst>
      <p:ext uri="{BB962C8B-B14F-4D97-AF65-F5344CB8AC3E}">
        <p14:creationId xmlns:p14="http://schemas.microsoft.com/office/powerpoint/2010/main" val="32574559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Surely it would be ridiculous to go any deeper…</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92532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846138"/>
            <a:ext cx="12192000" cy="5357164"/>
          </a:xfrm>
          <a:prstGeom prst="rect">
            <a:avLst/>
          </a:prstGeom>
        </p:spPr>
      </p:pic>
    </p:spTree>
    <p:extLst>
      <p:ext uri="{BB962C8B-B14F-4D97-AF65-F5344CB8AC3E}">
        <p14:creationId xmlns:p14="http://schemas.microsoft.com/office/powerpoint/2010/main" val="254546635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body" idx="1"/>
          </p:nvPr>
        </p:nvSpPr>
        <p:spPr>
          <a:xfrm>
            <a:off x="3156892" y="1309825"/>
            <a:ext cx="7119538" cy="1594000"/>
          </a:xfrm>
          <a:prstGeom prst="rect">
            <a:avLst/>
          </a:prstGeom>
        </p:spPr>
        <p:txBody>
          <a:bodyPr vert="horz" wrap="square" lIns="0" tIns="109211" rIns="0" bIns="0" rtlCol="0">
            <a:spAutoFit/>
          </a:bodyPr>
          <a:lstStyle/>
          <a:p>
            <a:pPr marL="208899" marR="5080" indent="-190485">
              <a:lnSpc>
                <a:spcPts val="5799"/>
              </a:lnSpc>
              <a:spcBef>
                <a:spcPts val="861"/>
              </a:spcBef>
            </a:pPr>
            <a:r>
              <a:rPr spc="20" dirty="0"/>
              <a:t>Deep </a:t>
            </a:r>
            <a:r>
              <a:rPr spc="-15" dirty="0"/>
              <a:t>Residual</a:t>
            </a:r>
            <a:r>
              <a:rPr spc="-228" dirty="0"/>
              <a:t> </a:t>
            </a:r>
            <a:r>
              <a:rPr spc="5" dirty="0"/>
              <a:t>Learning  </a:t>
            </a:r>
            <a:r>
              <a:rPr spc="-45" dirty="0"/>
              <a:t>for </a:t>
            </a:r>
            <a:r>
              <a:rPr spc="-15" dirty="0"/>
              <a:t>Image</a:t>
            </a:r>
            <a:r>
              <a:rPr spc="25" dirty="0"/>
              <a:t> </a:t>
            </a:r>
            <a:r>
              <a:rPr spc="-10" dirty="0"/>
              <a:t>Recognition</a:t>
            </a:r>
          </a:p>
        </p:txBody>
      </p:sp>
      <p:sp>
        <p:nvSpPr>
          <p:cNvPr id="4" name="object 4"/>
          <p:cNvSpPr txBox="1"/>
          <p:nvPr/>
        </p:nvSpPr>
        <p:spPr>
          <a:xfrm>
            <a:off x="2924472" y="3790601"/>
            <a:ext cx="6345023" cy="1487401"/>
          </a:xfrm>
          <a:prstGeom prst="rect">
            <a:avLst/>
          </a:prstGeom>
        </p:spPr>
        <p:txBody>
          <a:bodyPr vert="horz" wrap="square" lIns="0" tIns="12699" rIns="0" bIns="0" rtlCol="0">
            <a:spAutoFit/>
          </a:bodyPr>
          <a:lstStyle/>
          <a:p>
            <a:pPr algn="ctr" defTabSz="914329" fontAlgn="auto">
              <a:spcBef>
                <a:spcPts val="100"/>
              </a:spcBef>
              <a:spcAft>
                <a:spcPts val="0"/>
              </a:spcAft>
            </a:pPr>
            <a:r>
              <a:rPr sz="2400" u="sng" dirty="0">
                <a:solidFill>
                  <a:prstClr val="black"/>
                </a:solidFill>
                <a:uFill>
                  <a:solidFill>
                    <a:srgbClr val="000000"/>
                  </a:solidFill>
                </a:uFill>
                <a:latin typeface="Calibri"/>
                <a:cs typeface="Calibri"/>
              </a:rPr>
              <a:t>Kaiming He</a:t>
            </a:r>
            <a:r>
              <a:rPr sz="2400" dirty="0">
                <a:solidFill>
                  <a:prstClr val="black"/>
                </a:solidFill>
                <a:latin typeface="Calibri"/>
                <a:cs typeface="Calibri"/>
              </a:rPr>
              <a:t>, </a:t>
            </a:r>
            <a:r>
              <a:rPr sz="2400" spc="-10" dirty="0">
                <a:solidFill>
                  <a:prstClr val="black"/>
                </a:solidFill>
                <a:latin typeface="Calibri"/>
                <a:cs typeface="Calibri"/>
              </a:rPr>
              <a:t>Xiangyu Zhang, </a:t>
            </a:r>
            <a:r>
              <a:rPr sz="2400" spc="15" dirty="0">
                <a:solidFill>
                  <a:prstClr val="black"/>
                </a:solidFill>
                <a:latin typeface="Calibri"/>
                <a:cs typeface="Calibri"/>
              </a:rPr>
              <a:t>Shaoqing </a:t>
            </a:r>
            <a:r>
              <a:rPr sz="2400" spc="5" dirty="0">
                <a:solidFill>
                  <a:prstClr val="black"/>
                </a:solidFill>
                <a:latin typeface="Calibri"/>
                <a:cs typeface="Calibri"/>
              </a:rPr>
              <a:t>Ren, Jian</a:t>
            </a:r>
            <a:r>
              <a:rPr sz="2400" spc="-305" dirty="0">
                <a:solidFill>
                  <a:prstClr val="black"/>
                </a:solidFill>
                <a:latin typeface="Calibri"/>
                <a:cs typeface="Calibri"/>
              </a:rPr>
              <a:t> </a:t>
            </a:r>
            <a:r>
              <a:rPr sz="2400" spc="10" dirty="0">
                <a:solidFill>
                  <a:prstClr val="black"/>
                </a:solidFill>
                <a:latin typeface="Calibri"/>
                <a:cs typeface="Calibri"/>
              </a:rPr>
              <a:t>Sun</a:t>
            </a:r>
            <a:endParaRPr sz="2400">
              <a:solidFill>
                <a:prstClr val="black"/>
              </a:solidFill>
              <a:latin typeface="Calibri"/>
              <a:cs typeface="Calibri"/>
            </a:endParaRPr>
          </a:p>
          <a:p>
            <a:pPr defTabSz="914329" fontAlgn="auto">
              <a:spcBef>
                <a:spcPts val="20"/>
              </a:spcBef>
              <a:spcAft>
                <a:spcPts val="0"/>
              </a:spcAft>
            </a:pPr>
            <a:endParaRPr sz="2700">
              <a:solidFill>
                <a:prstClr val="black"/>
              </a:solidFill>
              <a:latin typeface="Calibri"/>
              <a:cs typeface="Calibri"/>
            </a:endParaRPr>
          </a:p>
          <a:p>
            <a:pPr marL="635" algn="ctr" defTabSz="914329" fontAlgn="auto">
              <a:spcBef>
                <a:spcPts val="5"/>
              </a:spcBef>
              <a:spcAft>
                <a:spcPts val="0"/>
              </a:spcAft>
            </a:pPr>
            <a:r>
              <a:rPr sz="2000" dirty="0">
                <a:solidFill>
                  <a:prstClr val="black"/>
                </a:solidFill>
                <a:latin typeface="Calibri"/>
                <a:cs typeface="Calibri"/>
              </a:rPr>
              <a:t>work </a:t>
            </a:r>
            <a:r>
              <a:rPr sz="2000" spc="30" dirty="0">
                <a:solidFill>
                  <a:prstClr val="black"/>
                </a:solidFill>
                <a:latin typeface="Calibri"/>
                <a:cs typeface="Calibri"/>
              </a:rPr>
              <a:t>done</a:t>
            </a:r>
            <a:r>
              <a:rPr sz="2000" spc="-219" dirty="0">
                <a:solidFill>
                  <a:prstClr val="black"/>
                </a:solidFill>
                <a:latin typeface="Calibri"/>
                <a:cs typeface="Calibri"/>
              </a:rPr>
              <a:t> </a:t>
            </a:r>
            <a:r>
              <a:rPr sz="2000" spc="20" dirty="0">
                <a:solidFill>
                  <a:prstClr val="black"/>
                </a:solidFill>
                <a:latin typeface="Calibri"/>
                <a:cs typeface="Calibri"/>
              </a:rPr>
              <a:t>at</a:t>
            </a:r>
            <a:endParaRPr sz="2000">
              <a:solidFill>
                <a:prstClr val="black"/>
              </a:solidFill>
              <a:latin typeface="Calibri"/>
              <a:cs typeface="Calibri"/>
            </a:endParaRPr>
          </a:p>
          <a:p>
            <a:pPr algn="ctr" defTabSz="914329" fontAlgn="auto">
              <a:spcBef>
                <a:spcPts val="100"/>
              </a:spcBef>
              <a:spcAft>
                <a:spcPts val="0"/>
              </a:spcAft>
            </a:pPr>
            <a:r>
              <a:rPr sz="2400" dirty="0">
                <a:solidFill>
                  <a:prstClr val="black"/>
                </a:solidFill>
                <a:latin typeface="Calibri"/>
                <a:cs typeface="Calibri"/>
              </a:rPr>
              <a:t>Microsoft </a:t>
            </a:r>
            <a:r>
              <a:rPr sz="2400" spc="-20" dirty="0">
                <a:solidFill>
                  <a:prstClr val="black"/>
                </a:solidFill>
                <a:latin typeface="Calibri"/>
                <a:cs typeface="Calibri"/>
              </a:rPr>
              <a:t>Research</a:t>
            </a:r>
            <a:r>
              <a:rPr sz="2400" spc="-60" dirty="0">
                <a:solidFill>
                  <a:prstClr val="black"/>
                </a:solidFill>
                <a:latin typeface="Calibri"/>
                <a:cs typeface="Calibri"/>
              </a:rPr>
              <a:t> </a:t>
            </a:r>
            <a:r>
              <a:rPr sz="2400" dirty="0">
                <a:solidFill>
                  <a:prstClr val="black"/>
                </a:solidFill>
                <a:latin typeface="Calibri"/>
                <a:cs typeface="Calibri"/>
              </a:rPr>
              <a:t>Asia</a:t>
            </a:r>
            <a:endParaRPr sz="2400">
              <a:solidFill>
                <a:prstClr val="black"/>
              </a:solidFill>
              <a:latin typeface="Calibri"/>
              <a:cs typeface="Calibri"/>
            </a:endParaRPr>
          </a:p>
        </p:txBody>
      </p:sp>
      <p:sp>
        <p:nvSpPr>
          <p:cNvPr id="5" name="object 5"/>
          <p:cNvSpPr/>
          <p:nvPr/>
        </p:nvSpPr>
        <p:spPr>
          <a:xfrm>
            <a:off x="177921" y="5568110"/>
            <a:ext cx="229215" cy="322553"/>
          </a:xfrm>
          <a:custGeom>
            <a:avLst/>
            <a:gdLst/>
            <a:ahLst/>
            <a:cxnLst/>
            <a:rect l="l" t="t" r="r" b="b"/>
            <a:pathLst>
              <a:path w="229234"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 name="object 6"/>
          <p:cNvSpPr/>
          <p:nvPr/>
        </p:nvSpPr>
        <p:spPr>
          <a:xfrm>
            <a:off x="283684" y="5569115"/>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286069" y="5553483"/>
            <a:ext cx="31112" cy="31747"/>
          </a:xfrm>
          <a:custGeom>
            <a:avLst/>
            <a:gdLst/>
            <a:ahLst/>
            <a:cxnLst/>
            <a:rect l="l" t="t" r="r" b="b"/>
            <a:pathLst>
              <a:path w="31114" h="31750">
                <a:moveTo>
                  <a:pt x="0" y="0"/>
                </a:moveTo>
                <a:lnTo>
                  <a:pt x="2722" y="7654"/>
                </a:lnTo>
                <a:lnTo>
                  <a:pt x="3630"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p:nvPr/>
        </p:nvSpPr>
        <p:spPr>
          <a:xfrm>
            <a:off x="392534"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401231" y="5874692"/>
            <a:ext cx="31112" cy="31747"/>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234730"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p:nvPr/>
        </p:nvSpPr>
        <p:spPr>
          <a:xfrm>
            <a:off x="243427" y="5874692"/>
            <a:ext cx="31112" cy="31747"/>
          </a:xfrm>
          <a:custGeom>
            <a:avLst/>
            <a:gdLst/>
            <a:ahLst/>
            <a:cxnLst/>
            <a:rect l="l" t="t" r="r" b="b"/>
            <a:pathLst>
              <a:path w="31114"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 name="object 12"/>
          <p:cNvSpPr/>
          <p:nvPr/>
        </p:nvSpPr>
        <p:spPr>
          <a:xfrm>
            <a:off x="214215" y="5697602"/>
            <a:ext cx="0" cy="386048"/>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p:nvPr/>
        </p:nvSpPr>
        <p:spPr>
          <a:xfrm>
            <a:off x="193702"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p:nvPr/>
        </p:nvSpPr>
        <p:spPr>
          <a:xfrm>
            <a:off x="313631"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p:nvPr/>
        </p:nvSpPr>
        <p:spPr>
          <a:xfrm>
            <a:off x="322328" y="5874692"/>
            <a:ext cx="31112" cy="31747"/>
          </a:xfrm>
          <a:custGeom>
            <a:avLst/>
            <a:gdLst/>
            <a:ahLst/>
            <a:cxnLst/>
            <a:rect l="l" t="t" r="r" b="b"/>
            <a:pathLst>
              <a:path w="31114"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p:nvPr/>
        </p:nvSpPr>
        <p:spPr>
          <a:xfrm>
            <a:off x="293117" y="5697602"/>
            <a:ext cx="0" cy="386048"/>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p:nvPr/>
        </p:nvSpPr>
        <p:spPr>
          <a:xfrm>
            <a:off x="272602"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 name="object 18"/>
          <p:cNvSpPr/>
          <p:nvPr/>
        </p:nvSpPr>
        <p:spPr>
          <a:xfrm>
            <a:off x="372017" y="5697602"/>
            <a:ext cx="0" cy="386048"/>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 name="object 19"/>
          <p:cNvSpPr/>
          <p:nvPr/>
        </p:nvSpPr>
        <p:spPr>
          <a:xfrm>
            <a:off x="351504"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p:nvPr/>
        </p:nvSpPr>
        <p:spPr>
          <a:xfrm>
            <a:off x="414626" y="5568110"/>
            <a:ext cx="229215" cy="322553"/>
          </a:xfrm>
          <a:custGeom>
            <a:avLst/>
            <a:gdLst/>
            <a:ahLst/>
            <a:cxnLst/>
            <a:rect l="l" t="t" r="r" b="b"/>
            <a:pathLst>
              <a:path w="229234"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 name="object 21"/>
          <p:cNvSpPr/>
          <p:nvPr/>
        </p:nvSpPr>
        <p:spPr>
          <a:xfrm>
            <a:off x="520388" y="5569115"/>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p:nvPr/>
        </p:nvSpPr>
        <p:spPr>
          <a:xfrm>
            <a:off x="522774" y="5553483"/>
            <a:ext cx="31112" cy="31747"/>
          </a:xfrm>
          <a:custGeom>
            <a:avLst/>
            <a:gdLst/>
            <a:ahLst/>
            <a:cxnLst/>
            <a:rect l="l" t="t" r="r" b="b"/>
            <a:pathLst>
              <a:path w="31115" h="31750">
                <a:moveTo>
                  <a:pt x="0" y="0"/>
                </a:moveTo>
                <a:lnTo>
                  <a:pt x="2722" y="7654"/>
                </a:lnTo>
                <a:lnTo>
                  <a:pt x="3630"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 name="object 23"/>
          <p:cNvSpPr/>
          <p:nvPr/>
        </p:nvSpPr>
        <p:spPr>
          <a:xfrm>
            <a:off x="629237"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p:nvPr/>
        </p:nvSpPr>
        <p:spPr>
          <a:xfrm>
            <a:off x="637936" y="5874692"/>
            <a:ext cx="31112" cy="31747"/>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 name="object 25"/>
          <p:cNvSpPr/>
          <p:nvPr/>
        </p:nvSpPr>
        <p:spPr>
          <a:xfrm>
            <a:off x="471434"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 name="object 26"/>
          <p:cNvSpPr/>
          <p:nvPr/>
        </p:nvSpPr>
        <p:spPr>
          <a:xfrm>
            <a:off x="480132" y="5874692"/>
            <a:ext cx="31112" cy="31747"/>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 name="object 27"/>
          <p:cNvSpPr/>
          <p:nvPr/>
        </p:nvSpPr>
        <p:spPr>
          <a:xfrm>
            <a:off x="450920" y="5697602"/>
            <a:ext cx="0" cy="386048"/>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 name="object 28"/>
          <p:cNvSpPr/>
          <p:nvPr/>
        </p:nvSpPr>
        <p:spPr>
          <a:xfrm>
            <a:off x="430407"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 name="object 29"/>
          <p:cNvSpPr/>
          <p:nvPr/>
        </p:nvSpPr>
        <p:spPr>
          <a:xfrm>
            <a:off x="550336"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 name="object 30"/>
          <p:cNvSpPr/>
          <p:nvPr/>
        </p:nvSpPr>
        <p:spPr>
          <a:xfrm>
            <a:off x="559034" y="5874692"/>
            <a:ext cx="31112" cy="31747"/>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 name="object 31"/>
          <p:cNvSpPr/>
          <p:nvPr/>
        </p:nvSpPr>
        <p:spPr>
          <a:xfrm>
            <a:off x="529821" y="5697602"/>
            <a:ext cx="0" cy="386048"/>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 name="object 32"/>
          <p:cNvSpPr/>
          <p:nvPr/>
        </p:nvSpPr>
        <p:spPr>
          <a:xfrm>
            <a:off x="509308"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 name="object 33"/>
          <p:cNvSpPr/>
          <p:nvPr/>
        </p:nvSpPr>
        <p:spPr>
          <a:xfrm>
            <a:off x="608724" y="5697602"/>
            <a:ext cx="0" cy="386048"/>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 name="object 34"/>
          <p:cNvSpPr/>
          <p:nvPr/>
        </p:nvSpPr>
        <p:spPr>
          <a:xfrm>
            <a:off x="588209"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 name="object 35"/>
          <p:cNvSpPr/>
          <p:nvPr/>
        </p:nvSpPr>
        <p:spPr>
          <a:xfrm>
            <a:off x="651331" y="5568110"/>
            <a:ext cx="229215" cy="322553"/>
          </a:xfrm>
          <a:custGeom>
            <a:avLst/>
            <a:gdLst/>
            <a:ahLst/>
            <a:cxnLst/>
            <a:rect l="l" t="t" r="r" b="b"/>
            <a:pathLst>
              <a:path w="229234"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 name="object 36"/>
          <p:cNvSpPr/>
          <p:nvPr/>
        </p:nvSpPr>
        <p:spPr>
          <a:xfrm>
            <a:off x="757094" y="5569115"/>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 name="object 37"/>
          <p:cNvSpPr/>
          <p:nvPr/>
        </p:nvSpPr>
        <p:spPr>
          <a:xfrm>
            <a:off x="759479" y="5553483"/>
            <a:ext cx="31112" cy="31747"/>
          </a:xfrm>
          <a:custGeom>
            <a:avLst/>
            <a:gdLst/>
            <a:ahLst/>
            <a:cxnLst/>
            <a:rect l="l" t="t" r="r" b="b"/>
            <a:pathLst>
              <a:path w="31115" h="31750">
                <a:moveTo>
                  <a:pt x="0" y="0"/>
                </a:moveTo>
                <a:lnTo>
                  <a:pt x="2722" y="7654"/>
                </a:lnTo>
                <a:lnTo>
                  <a:pt x="3630"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 name="object 38"/>
          <p:cNvSpPr/>
          <p:nvPr/>
        </p:nvSpPr>
        <p:spPr>
          <a:xfrm>
            <a:off x="865943"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 name="object 39"/>
          <p:cNvSpPr/>
          <p:nvPr/>
        </p:nvSpPr>
        <p:spPr>
          <a:xfrm>
            <a:off x="874641" y="5874692"/>
            <a:ext cx="31112" cy="31747"/>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 name="object 40"/>
          <p:cNvSpPr/>
          <p:nvPr/>
        </p:nvSpPr>
        <p:spPr>
          <a:xfrm>
            <a:off x="708140"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 name="object 41"/>
          <p:cNvSpPr/>
          <p:nvPr/>
        </p:nvSpPr>
        <p:spPr>
          <a:xfrm>
            <a:off x="716837" y="5874692"/>
            <a:ext cx="31112" cy="31747"/>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 name="object 42"/>
          <p:cNvSpPr/>
          <p:nvPr/>
        </p:nvSpPr>
        <p:spPr>
          <a:xfrm>
            <a:off x="687624" y="5697602"/>
            <a:ext cx="0" cy="386048"/>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 name="object 43"/>
          <p:cNvSpPr/>
          <p:nvPr/>
        </p:nvSpPr>
        <p:spPr>
          <a:xfrm>
            <a:off x="667111"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 name="object 44"/>
          <p:cNvSpPr/>
          <p:nvPr/>
        </p:nvSpPr>
        <p:spPr>
          <a:xfrm>
            <a:off x="787041"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 name="object 45"/>
          <p:cNvSpPr/>
          <p:nvPr/>
        </p:nvSpPr>
        <p:spPr>
          <a:xfrm>
            <a:off x="795738" y="5874692"/>
            <a:ext cx="31112" cy="31747"/>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 name="object 46"/>
          <p:cNvSpPr/>
          <p:nvPr/>
        </p:nvSpPr>
        <p:spPr>
          <a:xfrm>
            <a:off x="766527" y="5697602"/>
            <a:ext cx="0" cy="386048"/>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 name="object 47"/>
          <p:cNvSpPr/>
          <p:nvPr/>
        </p:nvSpPr>
        <p:spPr>
          <a:xfrm>
            <a:off x="746013"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 name="object 48"/>
          <p:cNvSpPr/>
          <p:nvPr/>
        </p:nvSpPr>
        <p:spPr>
          <a:xfrm>
            <a:off x="845428" y="5697602"/>
            <a:ext cx="0" cy="386048"/>
          </a:xfrm>
          <a:custGeom>
            <a:avLst/>
            <a:gdLst/>
            <a:ahLst/>
            <a:cxnLst/>
            <a:rect l="l" t="t" r="r" b="b"/>
            <a:pathLst>
              <a:path h="386079">
                <a:moveTo>
                  <a:pt x="0" y="0"/>
                </a:moveTo>
                <a:lnTo>
                  <a:pt x="0" y="385482"/>
                </a:lnTo>
              </a:path>
            </a:pathLst>
          </a:custGeom>
          <a:ln w="41032">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 name="object 49"/>
          <p:cNvSpPr/>
          <p:nvPr/>
        </p:nvSpPr>
        <p:spPr>
          <a:xfrm>
            <a:off x="824914"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 name="object 50"/>
          <p:cNvSpPr/>
          <p:nvPr/>
        </p:nvSpPr>
        <p:spPr>
          <a:xfrm>
            <a:off x="888036" y="5568110"/>
            <a:ext cx="229215" cy="322553"/>
          </a:xfrm>
          <a:custGeom>
            <a:avLst/>
            <a:gdLst/>
            <a:ahLst/>
            <a:cxnLst/>
            <a:rect l="l" t="t" r="r" b="b"/>
            <a:pathLst>
              <a:path w="229234"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 name="object 51"/>
          <p:cNvSpPr/>
          <p:nvPr/>
        </p:nvSpPr>
        <p:spPr>
          <a:xfrm>
            <a:off x="993799" y="5569115"/>
            <a:ext cx="11429" cy="0"/>
          </a:xfrm>
          <a:custGeom>
            <a:avLst/>
            <a:gdLst/>
            <a:ahLst/>
            <a:cxnLst/>
            <a:rect l="l" t="t" r="r" b="b"/>
            <a:pathLst>
              <a:path w="11430">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 name="object 52"/>
          <p:cNvSpPr/>
          <p:nvPr/>
        </p:nvSpPr>
        <p:spPr>
          <a:xfrm>
            <a:off x="996184" y="5553483"/>
            <a:ext cx="31112" cy="31747"/>
          </a:xfrm>
          <a:custGeom>
            <a:avLst/>
            <a:gdLst/>
            <a:ahLst/>
            <a:cxnLst/>
            <a:rect l="l" t="t" r="r" b="b"/>
            <a:pathLst>
              <a:path w="31115" h="31750">
                <a:moveTo>
                  <a:pt x="0" y="0"/>
                </a:moveTo>
                <a:lnTo>
                  <a:pt x="2722" y="7654"/>
                </a:lnTo>
                <a:lnTo>
                  <a:pt x="3630"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 name="object 53"/>
          <p:cNvSpPr/>
          <p:nvPr/>
        </p:nvSpPr>
        <p:spPr>
          <a:xfrm>
            <a:off x="1102648"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 name="object 54"/>
          <p:cNvSpPr/>
          <p:nvPr/>
        </p:nvSpPr>
        <p:spPr>
          <a:xfrm>
            <a:off x="1111345" y="5874692"/>
            <a:ext cx="31112" cy="31747"/>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 name="object 55"/>
          <p:cNvSpPr/>
          <p:nvPr/>
        </p:nvSpPr>
        <p:spPr>
          <a:xfrm>
            <a:off x="944844"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 name="object 56"/>
          <p:cNvSpPr/>
          <p:nvPr/>
        </p:nvSpPr>
        <p:spPr>
          <a:xfrm>
            <a:off x="953542" y="5874692"/>
            <a:ext cx="31112" cy="31747"/>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 name="object 57"/>
          <p:cNvSpPr/>
          <p:nvPr/>
        </p:nvSpPr>
        <p:spPr>
          <a:xfrm>
            <a:off x="924329" y="5697602"/>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 name="object 58"/>
          <p:cNvSpPr/>
          <p:nvPr/>
        </p:nvSpPr>
        <p:spPr>
          <a:xfrm>
            <a:off x="903817"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 name="object 59"/>
          <p:cNvSpPr/>
          <p:nvPr/>
        </p:nvSpPr>
        <p:spPr>
          <a:xfrm>
            <a:off x="1023746"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 name="object 60"/>
          <p:cNvSpPr/>
          <p:nvPr/>
        </p:nvSpPr>
        <p:spPr>
          <a:xfrm>
            <a:off x="1032444" y="5874692"/>
            <a:ext cx="31112" cy="31747"/>
          </a:xfrm>
          <a:custGeom>
            <a:avLst/>
            <a:gdLst/>
            <a:ahLst/>
            <a:cxnLst/>
            <a:rect l="l" t="t" r="r" b="b"/>
            <a:pathLst>
              <a:path w="31115"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 name="object 61"/>
          <p:cNvSpPr/>
          <p:nvPr/>
        </p:nvSpPr>
        <p:spPr>
          <a:xfrm>
            <a:off x="1003231" y="5697602"/>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 name="object 62"/>
          <p:cNvSpPr/>
          <p:nvPr/>
        </p:nvSpPr>
        <p:spPr>
          <a:xfrm>
            <a:off x="982718"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 name="object 63"/>
          <p:cNvSpPr/>
          <p:nvPr/>
        </p:nvSpPr>
        <p:spPr>
          <a:xfrm>
            <a:off x="1082134" y="5697602"/>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 name="object 64"/>
          <p:cNvSpPr/>
          <p:nvPr/>
        </p:nvSpPr>
        <p:spPr>
          <a:xfrm>
            <a:off x="1061620"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 name="object 65"/>
          <p:cNvSpPr/>
          <p:nvPr/>
        </p:nvSpPr>
        <p:spPr>
          <a:xfrm>
            <a:off x="1124741" y="5569118"/>
            <a:ext cx="229215" cy="322553"/>
          </a:xfrm>
          <a:custGeom>
            <a:avLst/>
            <a:gdLst/>
            <a:ahLst/>
            <a:cxnLst/>
            <a:rect l="l" t="t" r="r" b="b"/>
            <a:pathLst>
              <a:path w="229234" h="322579">
                <a:moveTo>
                  <a:pt x="0" y="322245"/>
                </a:moveTo>
                <a:lnTo>
                  <a:pt x="2183" y="234600"/>
                </a:lnTo>
                <a:lnTo>
                  <a:pt x="8532" y="163425"/>
                </a:lnTo>
                <a:lnTo>
                  <a:pt x="18743" y="107253"/>
                </a:lnTo>
                <a:lnTo>
                  <a:pt x="32512" y="64613"/>
                </a:lnTo>
                <a:lnTo>
                  <a:pt x="69517" y="14055"/>
                </a:lnTo>
                <a:lnTo>
                  <a:pt x="117120" y="0"/>
                </a:lnTo>
                <a:lnTo>
                  <a:pt x="144139" y="2987"/>
                </a:lnTo>
                <a:lnTo>
                  <a:pt x="194126" y="40943"/>
                </a:lnTo>
                <a:lnTo>
                  <a:pt x="207978" y="77713"/>
                </a:lnTo>
                <a:lnTo>
                  <a:pt x="218959" y="133907"/>
                </a:lnTo>
                <a:lnTo>
                  <a:pt x="226192" y="213945"/>
                </a:lnTo>
                <a:lnTo>
                  <a:pt x="228798"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 name="object 66"/>
          <p:cNvSpPr/>
          <p:nvPr/>
        </p:nvSpPr>
        <p:spPr>
          <a:xfrm>
            <a:off x="1230504" y="5570129"/>
            <a:ext cx="11429" cy="0"/>
          </a:xfrm>
          <a:custGeom>
            <a:avLst/>
            <a:gdLst/>
            <a:ahLst/>
            <a:cxnLst/>
            <a:rect l="l" t="t" r="r" b="b"/>
            <a:pathLst>
              <a:path w="11430">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 name="object 67"/>
          <p:cNvSpPr/>
          <p:nvPr/>
        </p:nvSpPr>
        <p:spPr>
          <a:xfrm>
            <a:off x="1232889" y="5554497"/>
            <a:ext cx="31112" cy="31747"/>
          </a:xfrm>
          <a:custGeom>
            <a:avLst/>
            <a:gdLst/>
            <a:ahLst/>
            <a:cxnLst/>
            <a:rect l="l" t="t" r="r" b="b"/>
            <a:pathLst>
              <a:path w="31115" h="31750">
                <a:moveTo>
                  <a:pt x="0" y="0"/>
                </a:moveTo>
                <a:lnTo>
                  <a:pt x="2722" y="7651"/>
                </a:lnTo>
                <a:lnTo>
                  <a:pt x="3629" y="15633"/>
                </a:lnTo>
                <a:lnTo>
                  <a:pt x="2722" y="23612"/>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 name="object 68"/>
          <p:cNvSpPr/>
          <p:nvPr/>
        </p:nvSpPr>
        <p:spPr>
          <a:xfrm>
            <a:off x="1339353" y="5891337"/>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 name="object 69"/>
          <p:cNvSpPr/>
          <p:nvPr/>
        </p:nvSpPr>
        <p:spPr>
          <a:xfrm>
            <a:off x="1348051" y="5875707"/>
            <a:ext cx="31112" cy="31747"/>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 name="object 70"/>
          <p:cNvSpPr/>
          <p:nvPr/>
        </p:nvSpPr>
        <p:spPr>
          <a:xfrm>
            <a:off x="1181550" y="5891337"/>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 name="object 71"/>
          <p:cNvSpPr/>
          <p:nvPr/>
        </p:nvSpPr>
        <p:spPr>
          <a:xfrm>
            <a:off x="1190248" y="5875707"/>
            <a:ext cx="31112" cy="31747"/>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 name="object 72"/>
          <p:cNvSpPr/>
          <p:nvPr/>
        </p:nvSpPr>
        <p:spPr>
          <a:xfrm>
            <a:off x="1161034" y="5698610"/>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 name="object 73"/>
          <p:cNvSpPr/>
          <p:nvPr/>
        </p:nvSpPr>
        <p:spPr>
          <a:xfrm>
            <a:off x="1140521"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 name="object 74"/>
          <p:cNvSpPr/>
          <p:nvPr/>
        </p:nvSpPr>
        <p:spPr>
          <a:xfrm>
            <a:off x="1260452" y="5891337"/>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 name="object 75"/>
          <p:cNvSpPr/>
          <p:nvPr/>
        </p:nvSpPr>
        <p:spPr>
          <a:xfrm>
            <a:off x="1269148" y="5875707"/>
            <a:ext cx="31112" cy="31747"/>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 name="object 76"/>
          <p:cNvSpPr/>
          <p:nvPr/>
        </p:nvSpPr>
        <p:spPr>
          <a:xfrm>
            <a:off x="1239936" y="5698610"/>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 name="object 77"/>
          <p:cNvSpPr/>
          <p:nvPr/>
        </p:nvSpPr>
        <p:spPr>
          <a:xfrm>
            <a:off x="1219422"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 name="object 78"/>
          <p:cNvSpPr/>
          <p:nvPr/>
        </p:nvSpPr>
        <p:spPr>
          <a:xfrm>
            <a:off x="1318839" y="5698610"/>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 name="object 79"/>
          <p:cNvSpPr/>
          <p:nvPr/>
        </p:nvSpPr>
        <p:spPr>
          <a:xfrm>
            <a:off x="1298324"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0" name="object 80"/>
          <p:cNvSpPr/>
          <p:nvPr/>
        </p:nvSpPr>
        <p:spPr>
          <a:xfrm>
            <a:off x="1361446" y="5568110"/>
            <a:ext cx="229215" cy="322553"/>
          </a:xfrm>
          <a:custGeom>
            <a:avLst/>
            <a:gdLst/>
            <a:ahLst/>
            <a:cxnLst/>
            <a:rect l="l" t="t" r="r" b="b"/>
            <a:pathLst>
              <a:path w="229234"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 name="object 81"/>
          <p:cNvSpPr/>
          <p:nvPr/>
        </p:nvSpPr>
        <p:spPr>
          <a:xfrm>
            <a:off x="1467209" y="5569115"/>
            <a:ext cx="11429" cy="0"/>
          </a:xfrm>
          <a:custGeom>
            <a:avLst/>
            <a:gdLst/>
            <a:ahLst/>
            <a:cxnLst/>
            <a:rect l="l" t="t" r="r" b="b"/>
            <a:pathLst>
              <a:path w="11430">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 name="object 82"/>
          <p:cNvSpPr/>
          <p:nvPr/>
        </p:nvSpPr>
        <p:spPr>
          <a:xfrm>
            <a:off x="1469594" y="5553483"/>
            <a:ext cx="31112" cy="31747"/>
          </a:xfrm>
          <a:custGeom>
            <a:avLst/>
            <a:gdLst/>
            <a:ahLst/>
            <a:cxnLst/>
            <a:rect l="l" t="t" r="r" b="b"/>
            <a:pathLst>
              <a:path w="31115"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 name="object 83"/>
          <p:cNvSpPr/>
          <p:nvPr/>
        </p:nvSpPr>
        <p:spPr>
          <a:xfrm>
            <a:off x="1576058"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 name="object 84"/>
          <p:cNvSpPr/>
          <p:nvPr/>
        </p:nvSpPr>
        <p:spPr>
          <a:xfrm>
            <a:off x="1584756"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5" name="object 85"/>
          <p:cNvSpPr/>
          <p:nvPr/>
        </p:nvSpPr>
        <p:spPr>
          <a:xfrm>
            <a:off x="1418254"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6" name="object 86"/>
          <p:cNvSpPr/>
          <p:nvPr/>
        </p:nvSpPr>
        <p:spPr>
          <a:xfrm>
            <a:off x="1426953"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7" name="object 87"/>
          <p:cNvSpPr/>
          <p:nvPr/>
        </p:nvSpPr>
        <p:spPr>
          <a:xfrm>
            <a:off x="1397739" y="5697602"/>
            <a:ext cx="0" cy="386048"/>
          </a:xfrm>
          <a:custGeom>
            <a:avLst/>
            <a:gdLst/>
            <a:ahLst/>
            <a:cxnLst/>
            <a:rect l="l" t="t" r="r" b="b"/>
            <a:pathLst>
              <a:path h="386079">
                <a:moveTo>
                  <a:pt x="0" y="0"/>
                </a:moveTo>
                <a:lnTo>
                  <a:pt x="0" y="385482"/>
                </a:lnTo>
              </a:path>
            </a:pathLst>
          </a:custGeom>
          <a:ln w="41031">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8" name="object 88"/>
          <p:cNvSpPr/>
          <p:nvPr/>
        </p:nvSpPr>
        <p:spPr>
          <a:xfrm>
            <a:off x="1377227"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9" name="object 89"/>
          <p:cNvSpPr/>
          <p:nvPr/>
        </p:nvSpPr>
        <p:spPr>
          <a:xfrm>
            <a:off x="1497156"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0" name="object 90"/>
          <p:cNvSpPr/>
          <p:nvPr/>
        </p:nvSpPr>
        <p:spPr>
          <a:xfrm>
            <a:off x="1505853" y="5874692"/>
            <a:ext cx="31112" cy="31747"/>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1" name="object 91"/>
          <p:cNvSpPr/>
          <p:nvPr/>
        </p:nvSpPr>
        <p:spPr>
          <a:xfrm>
            <a:off x="1476641" y="5697602"/>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2" name="object 92"/>
          <p:cNvSpPr/>
          <p:nvPr/>
        </p:nvSpPr>
        <p:spPr>
          <a:xfrm>
            <a:off x="1456127"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3" name="object 93"/>
          <p:cNvSpPr/>
          <p:nvPr/>
        </p:nvSpPr>
        <p:spPr>
          <a:xfrm>
            <a:off x="1555544" y="5697602"/>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4" name="object 94"/>
          <p:cNvSpPr/>
          <p:nvPr/>
        </p:nvSpPr>
        <p:spPr>
          <a:xfrm>
            <a:off x="1535030"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5" name="object 95"/>
          <p:cNvSpPr/>
          <p:nvPr/>
        </p:nvSpPr>
        <p:spPr>
          <a:xfrm>
            <a:off x="1597380" y="5569118"/>
            <a:ext cx="229215" cy="322553"/>
          </a:xfrm>
          <a:custGeom>
            <a:avLst/>
            <a:gdLst/>
            <a:ahLst/>
            <a:cxnLst/>
            <a:rect l="l" t="t" r="r" b="b"/>
            <a:pathLst>
              <a:path w="229235" h="322579">
                <a:moveTo>
                  <a:pt x="0" y="322245"/>
                </a:moveTo>
                <a:lnTo>
                  <a:pt x="2181" y="234600"/>
                </a:lnTo>
                <a:lnTo>
                  <a:pt x="8524" y="163425"/>
                </a:lnTo>
                <a:lnTo>
                  <a:pt x="18727" y="107253"/>
                </a:lnTo>
                <a:lnTo>
                  <a:pt x="32489" y="64613"/>
                </a:lnTo>
                <a:lnTo>
                  <a:pt x="69486" y="14055"/>
                </a:lnTo>
                <a:lnTo>
                  <a:pt x="117102" y="0"/>
                </a:lnTo>
                <a:lnTo>
                  <a:pt x="144139" y="2987"/>
                </a:lnTo>
                <a:lnTo>
                  <a:pt x="194126" y="40943"/>
                </a:lnTo>
                <a:lnTo>
                  <a:pt x="207978" y="77713"/>
                </a:lnTo>
                <a:lnTo>
                  <a:pt x="218959" y="133907"/>
                </a:lnTo>
                <a:lnTo>
                  <a:pt x="226192" y="213945"/>
                </a:lnTo>
                <a:lnTo>
                  <a:pt x="228798"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6" name="object 96"/>
          <p:cNvSpPr/>
          <p:nvPr/>
        </p:nvSpPr>
        <p:spPr>
          <a:xfrm>
            <a:off x="1703073" y="5570129"/>
            <a:ext cx="11429" cy="0"/>
          </a:xfrm>
          <a:custGeom>
            <a:avLst/>
            <a:gdLst/>
            <a:ahLst/>
            <a:cxnLst/>
            <a:rect l="l" t="t" r="r" b="b"/>
            <a:pathLst>
              <a:path w="11430">
                <a:moveTo>
                  <a:pt x="0" y="0"/>
                </a:moveTo>
                <a:lnTo>
                  <a:pt x="1108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7" name="object 97"/>
          <p:cNvSpPr/>
          <p:nvPr/>
        </p:nvSpPr>
        <p:spPr>
          <a:xfrm>
            <a:off x="1705527" y="5554497"/>
            <a:ext cx="31112" cy="31747"/>
          </a:xfrm>
          <a:custGeom>
            <a:avLst/>
            <a:gdLst/>
            <a:ahLst/>
            <a:cxnLst/>
            <a:rect l="l" t="t" r="r" b="b"/>
            <a:pathLst>
              <a:path w="31114" h="31750">
                <a:moveTo>
                  <a:pt x="0" y="0"/>
                </a:moveTo>
                <a:lnTo>
                  <a:pt x="2722" y="7651"/>
                </a:lnTo>
                <a:lnTo>
                  <a:pt x="3629" y="15633"/>
                </a:lnTo>
                <a:lnTo>
                  <a:pt x="2722" y="23612"/>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8" name="object 98"/>
          <p:cNvSpPr/>
          <p:nvPr/>
        </p:nvSpPr>
        <p:spPr>
          <a:xfrm>
            <a:off x="1811991" y="5891337"/>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9" name="object 99"/>
          <p:cNvSpPr/>
          <p:nvPr/>
        </p:nvSpPr>
        <p:spPr>
          <a:xfrm>
            <a:off x="1820689" y="5875707"/>
            <a:ext cx="31112" cy="31747"/>
          </a:xfrm>
          <a:custGeom>
            <a:avLst/>
            <a:gdLst/>
            <a:ahLst/>
            <a:cxnLst/>
            <a:rect l="l" t="t" r="r" b="b"/>
            <a:pathLst>
              <a:path w="31114"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0" name="object 100"/>
          <p:cNvSpPr/>
          <p:nvPr/>
        </p:nvSpPr>
        <p:spPr>
          <a:xfrm>
            <a:off x="1654188" y="5891337"/>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1" name="object 101"/>
          <p:cNvSpPr/>
          <p:nvPr/>
        </p:nvSpPr>
        <p:spPr>
          <a:xfrm>
            <a:off x="1662886" y="5875707"/>
            <a:ext cx="31112" cy="31747"/>
          </a:xfrm>
          <a:custGeom>
            <a:avLst/>
            <a:gdLst/>
            <a:ahLst/>
            <a:cxnLst/>
            <a:rect l="l" t="t" r="r" b="b"/>
            <a:pathLst>
              <a:path w="31114"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2" name="object 102"/>
          <p:cNvSpPr/>
          <p:nvPr/>
        </p:nvSpPr>
        <p:spPr>
          <a:xfrm>
            <a:off x="1633674" y="5698610"/>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3" name="object 103"/>
          <p:cNvSpPr/>
          <p:nvPr/>
        </p:nvSpPr>
        <p:spPr>
          <a:xfrm>
            <a:off x="1613159"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4" name="object 104"/>
          <p:cNvSpPr/>
          <p:nvPr/>
        </p:nvSpPr>
        <p:spPr>
          <a:xfrm>
            <a:off x="1733090" y="5891337"/>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5" name="object 105"/>
          <p:cNvSpPr/>
          <p:nvPr/>
        </p:nvSpPr>
        <p:spPr>
          <a:xfrm>
            <a:off x="1741788" y="5875707"/>
            <a:ext cx="31112" cy="31747"/>
          </a:xfrm>
          <a:custGeom>
            <a:avLst/>
            <a:gdLst/>
            <a:ahLst/>
            <a:cxnLst/>
            <a:rect l="l" t="t" r="r" b="b"/>
            <a:pathLst>
              <a:path w="31114"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6" name="object 106"/>
          <p:cNvSpPr/>
          <p:nvPr/>
        </p:nvSpPr>
        <p:spPr>
          <a:xfrm>
            <a:off x="1712574" y="5698610"/>
            <a:ext cx="0" cy="386048"/>
          </a:xfrm>
          <a:custGeom>
            <a:avLst/>
            <a:gdLst/>
            <a:ahLst/>
            <a:cxnLst/>
            <a:rect l="l" t="t" r="r" b="b"/>
            <a:pathLst>
              <a:path h="386079">
                <a:moveTo>
                  <a:pt x="0" y="0"/>
                </a:moveTo>
                <a:lnTo>
                  <a:pt x="0" y="385482"/>
                </a:lnTo>
              </a:path>
            </a:pathLst>
          </a:custGeom>
          <a:ln w="41031">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7" name="object 107"/>
          <p:cNvSpPr/>
          <p:nvPr/>
        </p:nvSpPr>
        <p:spPr>
          <a:xfrm>
            <a:off x="1692062"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8" name="object 108"/>
          <p:cNvSpPr/>
          <p:nvPr/>
        </p:nvSpPr>
        <p:spPr>
          <a:xfrm>
            <a:off x="1791477" y="5698610"/>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9" name="object 109"/>
          <p:cNvSpPr/>
          <p:nvPr/>
        </p:nvSpPr>
        <p:spPr>
          <a:xfrm>
            <a:off x="1770962"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0" name="object 110"/>
          <p:cNvSpPr/>
          <p:nvPr/>
        </p:nvSpPr>
        <p:spPr>
          <a:xfrm>
            <a:off x="1834856" y="5569118"/>
            <a:ext cx="229215" cy="322553"/>
          </a:xfrm>
          <a:custGeom>
            <a:avLst/>
            <a:gdLst/>
            <a:ahLst/>
            <a:cxnLst/>
            <a:rect l="l" t="t" r="r" b="b"/>
            <a:pathLst>
              <a:path w="229235" h="322579">
                <a:moveTo>
                  <a:pt x="0" y="322245"/>
                </a:moveTo>
                <a:lnTo>
                  <a:pt x="2183" y="234600"/>
                </a:lnTo>
                <a:lnTo>
                  <a:pt x="8532" y="163425"/>
                </a:lnTo>
                <a:lnTo>
                  <a:pt x="18743" y="107253"/>
                </a:lnTo>
                <a:lnTo>
                  <a:pt x="32512" y="64613"/>
                </a:lnTo>
                <a:lnTo>
                  <a:pt x="69517" y="14055"/>
                </a:lnTo>
                <a:lnTo>
                  <a:pt x="117120" y="0"/>
                </a:lnTo>
                <a:lnTo>
                  <a:pt x="144139" y="2987"/>
                </a:lnTo>
                <a:lnTo>
                  <a:pt x="194126" y="40943"/>
                </a:lnTo>
                <a:lnTo>
                  <a:pt x="207978" y="77713"/>
                </a:lnTo>
                <a:lnTo>
                  <a:pt x="218959" y="133907"/>
                </a:lnTo>
                <a:lnTo>
                  <a:pt x="226192" y="213945"/>
                </a:lnTo>
                <a:lnTo>
                  <a:pt x="228798"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1" name="object 111"/>
          <p:cNvSpPr/>
          <p:nvPr/>
        </p:nvSpPr>
        <p:spPr>
          <a:xfrm>
            <a:off x="1940618" y="5570129"/>
            <a:ext cx="11429" cy="0"/>
          </a:xfrm>
          <a:custGeom>
            <a:avLst/>
            <a:gdLst/>
            <a:ahLst/>
            <a:cxnLst/>
            <a:rect l="l" t="t" r="r" b="b"/>
            <a:pathLst>
              <a:path w="11430">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2" name="object 112"/>
          <p:cNvSpPr/>
          <p:nvPr/>
        </p:nvSpPr>
        <p:spPr>
          <a:xfrm>
            <a:off x="1943005" y="5554497"/>
            <a:ext cx="31112" cy="31747"/>
          </a:xfrm>
          <a:custGeom>
            <a:avLst/>
            <a:gdLst/>
            <a:ahLst/>
            <a:cxnLst/>
            <a:rect l="l" t="t" r="r" b="b"/>
            <a:pathLst>
              <a:path w="31114" h="31750">
                <a:moveTo>
                  <a:pt x="0" y="0"/>
                </a:moveTo>
                <a:lnTo>
                  <a:pt x="2722" y="7651"/>
                </a:lnTo>
                <a:lnTo>
                  <a:pt x="3629" y="15633"/>
                </a:lnTo>
                <a:lnTo>
                  <a:pt x="2722" y="23612"/>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3" name="object 113"/>
          <p:cNvSpPr/>
          <p:nvPr/>
        </p:nvSpPr>
        <p:spPr>
          <a:xfrm>
            <a:off x="2049469" y="5891337"/>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4" name="object 114"/>
          <p:cNvSpPr/>
          <p:nvPr/>
        </p:nvSpPr>
        <p:spPr>
          <a:xfrm>
            <a:off x="2058166" y="5875707"/>
            <a:ext cx="31112" cy="31747"/>
          </a:xfrm>
          <a:custGeom>
            <a:avLst/>
            <a:gdLst/>
            <a:ahLst/>
            <a:cxnLst/>
            <a:rect l="l" t="t" r="r" b="b"/>
            <a:pathLst>
              <a:path w="31114"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5" name="object 115"/>
          <p:cNvSpPr/>
          <p:nvPr/>
        </p:nvSpPr>
        <p:spPr>
          <a:xfrm>
            <a:off x="1891664" y="5891337"/>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6" name="object 116"/>
          <p:cNvSpPr/>
          <p:nvPr/>
        </p:nvSpPr>
        <p:spPr>
          <a:xfrm>
            <a:off x="1900363" y="5875707"/>
            <a:ext cx="31112" cy="31747"/>
          </a:xfrm>
          <a:custGeom>
            <a:avLst/>
            <a:gdLst/>
            <a:ahLst/>
            <a:cxnLst/>
            <a:rect l="l" t="t" r="r" b="b"/>
            <a:pathLst>
              <a:path w="31114"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7" name="object 117"/>
          <p:cNvSpPr/>
          <p:nvPr/>
        </p:nvSpPr>
        <p:spPr>
          <a:xfrm>
            <a:off x="1871149" y="5698610"/>
            <a:ext cx="0" cy="386048"/>
          </a:xfrm>
          <a:custGeom>
            <a:avLst/>
            <a:gdLst/>
            <a:ahLst/>
            <a:cxnLst/>
            <a:rect l="l" t="t" r="r" b="b"/>
            <a:pathLst>
              <a:path h="386079">
                <a:moveTo>
                  <a:pt x="0" y="0"/>
                </a:moveTo>
                <a:lnTo>
                  <a:pt x="0" y="385482"/>
                </a:lnTo>
              </a:path>
            </a:pathLst>
          </a:custGeom>
          <a:ln w="41031">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8" name="object 118"/>
          <p:cNvSpPr/>
          <p:nvPr/>
        </p:nvSpPr>
        <p:spPr>
          <a:xfrm>
            <a:off x="1850637"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9" name="object 119"/>
          <p:cNvSpPr/>
          <p:nvPr/>
        </p:nvSpPr>
        <p:spPr>
          <a:xfrm>
            <a:off x="1970565" y="5891337"/>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0" name="object 120"/>
          <p:cNvSpPr/>
          <p:nvPr/>
        </p:nvSpPr>
        <p:spPr>
          <a:xfrm>
            <a:off x="1979263" y="5875707"/>
            <a:ext cx="31112" cy="31747"/>
          </a:xfrm>
          <a:custGeom>
            <a:avLst/>
            <a:gdLst/>
            <a:ahLst/>
            <a:cxnLst/>
            <a:rect l="l" t="t" r="r" b="b"/>
            <a:pathLst>
              <a:path w="31114" h="31750">
                <a:moveTo>
                  <a:pt x="0" y="0"/>
                </a:moveTo>
                <a:lnTo>
                  <a:pt x="2723" y="7651"/>
                </a:lnTo>
                <a:lnTo>
                  <a:pt x="3630" y="15633"/>
                </a:lnTo>
                <a:lnTo>
                  <a:pt x="2723" y="23611"/>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1" name="object 121"/>
          <p:cNvSpPr/>
          <p:nvPr/>
        </p:nvSpPr>
        <p:spPr>
          <a:xfrm>
            <a:off x="1950052" y="5698610"/>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2" name="object 122"/>
          <p:cNvSpPr/>
          <p:nvPr/>
        </p:nvSpPr>
        <p:spPr>
          <a:xfrm>
            <a:off x="1929537"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3" name="object 123"/>
          <p:cNvSpPr/>
          <p:nvPr/>
        </p:nvSpPr>
        <p:spPr>
          <a:xfrm>
            <a:off x="2028954" y="5698610"/>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4" name="object 124"/>
          <p:cNvSpPr/>
          <p:nvPr/>
        </p:nvSpPr>
        <p:spPr>
          <a:xfrm>
            <a:off x="2008439"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5" name="object 125"/>
          <p:cNvSpPr/>
          <p:nvPr/>
        </p:nvSpPr>
        <p:spPr>
          <a:xfrm>
            <a:off x="2070788" y="5570125"/>
            <a:ext cx="229215" cy="322553"/>
          </a:xfrm>
          <a:custGeom>
            <a:avLst/>
            <a:gdLst/>
            <a:ahLst/>
            <a:cxnLst/>
            <a:rect l="l" t="t" r="r" b="b"/>
            <a:pathLst>
              <a:path w="229235" h="322579">
                <a:moveTo>
                  <a:pt x="0" y="322245"/>
                </a:moveTo>
                <a:lnTo>
                  <a:pt x="2181" y="234600"/>
                </a:lnTo>
                <a:lnTo>
                  <a:pt x="8524" y="163425"/>
                </a:lnTo>
                <a:lnTo>
                  <a:pt x="18727" y="107253"/>
                </a:lnTo>
                <a:lnTo>
                  <a:pt x="32489" y="64613"/>
                </a:lnTo>
                <a:lnTo>
                  <a:pt x="69486" y="14055"/>
                </a:lnTo>
                <a:lnTo>
                  <a:pt x="117102" y="0"/>
                </a:lnTo>
                <a:lnTo>
                  <a:pt x="144139" y="2987"/>
                </a:lnTo>
                <a:lnTo>
                  <a:pt x="194126" y="40946"/>
                </a:lnTo>
                <a:lnTo>
                  <a:pt x="207978" y="77715"/>
                </a:lnTo>
                <a:lnTo>
                  <a:pt x="218959" y="133908"/>
                </a:lnTo>
                <a:lnTo>
                  <a:pt x="226192" y="213945"/>
                </a:lnTo>
                <a:lnTo>
                  <a:pt x="228798"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6" name="object 126"/>
          <p:cNvSpPr/>
          <p:nvPr/>
        </p:nvSpPr>
        <p:spPr>
          <a:xfrm>
            <a:off x="2176483" y="5571136"/>
            <a:ext cx="11429" cy="0"/>
          </a:xfrm>
          <a:custGeom>
            <a:avLst/>
            <a:gdLst/>
            <a:ahLst/>
            <a:cxnLst/>
            <a:rect l="l" t="t" r="r" b="b"/>
            <a:pathLst>
              <a:path w="11430">
                <a:moveTo>
                  <a:pt x="0" y="0"/>
                </a:moveTo>
                <a:lnTo>
                  <a:pt x="1108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7" name="object 127"/>
          <p:cNvSpPr/>
          <p:nvPr/>
        </p:nvSpPr>
        <p:spPr>
          <a:xfrm>
            <a:off x="2178937" y="5555504"/>
            <a:ext cx="31112" cy="31747"/>
          </a:xfrm>
          <a:custGeom>
            <a:avLst/>
            <a:gdLst/>
            <a:ahLst/>
            <a:cxnLst/>
            <a:rect l="l" t="t" r="r" b="b"/>
            <a:pathLst>
              <a:path w="31114" h="31750">
                <a:moveTo>
                  <a:pt x="0" y="0"/>
                </a:moveTo>
                <a:lnTo>
                  <a:pt x="2722" y="7653"/>
                </a:lnTo>
                <a:lnTo>
                  <a:pt x="3629" y="15633"/>
                </a:lnTo>
                <a:lnTo>
                  <a:pt x="2722" y="23612"/>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8" name="object 128"/>
          <p:cNvSpPr/>
          <p:nvPr/>
        </p:nvSpPr>
        <p:spPr>
          <a:xfrm>
            <a:off x="2285401" y="589234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9" name="object 129"/>
          <p:cNvSpPr/>
          <p:nvPr/>
        </p:nvSpPr>
        <p:spPr>
          <a:xfrm>
            <a:off x="2294098" y="5876712"/>
            <a:ext cx="31112" cy="31747"/>
          </a:xfrm>
          <a:custGeom>
            <a:avLst/>
            <a:gdLst/>
            <a:ahLst/>
            <a:cxnLst/>
            <a:rect l="l" t="t" r="r" b="b"/>
            <a:pathLst>
              <a:path w="31114" h="31750">
                <a:moveTo>
                  <a:pt x="0" y="0"/>
                </a:moveTo>
                <a:lnTo>
                  <a:pt x="2721" y="7654"/>
                </a:lnTo>
                <a:lnTo>
                  <a:pt x="3629" y="15633"/>
                </a:lnTo>
                <a:lnTo>
                  <a:pt x="2721"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0" name="object 130"/>
          <p:cNvSpPr/>
          <p:nvPr/>
        </p:nvSpPr>
        <p:spPr>
          <a:xfrm>
            <a:off x="2127597" y="589234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1" name="object 131"/>
          <p:cNvSpPr/>
          <p:nvPr/>
        </p:nvSpPr>
        <p:spPr>
          <a:xfrm>
            <a:off x="2136296" y="5876712"/>
            <a:ext cx="31112" cy="31747"/>
          </a:xfrm>
          <a:custGeom>
            <a:avLst/>
            <a:gdLst/>
            <a:ahLst/>
            <a:cxnLst/>
            <a:rect l="l" t="t" r="r" b="b"/>
            <a:pathLst>
              <a:path w="31114" h="31750">
                <a:moveTo>
                  <a:pt x="0" y="0"/>
                </a:moveTo>
                <a:lnTo>
                  <a:pt x="2721" y="7654"/>
                </a:lnTo>
                <a:lnTo>
                  <a:pt x="3629" y="15633"/>
                </a:lnTo>
                <a:lnTo>
                  <a:pt x="2721"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2" name="object 132"/>
          <p:cNvSpPr/>
          <p:nvPr/>
        </p:nvSpPr>
        <p:spPr>
          <a:xfrm>
            <a:off x="2107084" y="5699618"/>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3" name="object 133"/>
          <p:cNvSpPr/>
          <p:nvPr/>
        </p:nvSpPr>
        <p:spPr>
          <a:xfrm>
            <a:off x="2086569" y="5699618"/>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4" name="object 134"/>
          <p:cNvSpPr/>
          <p:nvPr/>
        </p:nvSpPr>
        <p:spPr>
          <a:xfrm>
            <a:off x="2206500" y="589234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5" name="object 135"/>
          <p:cNvSpPr/>
          <p:nvPr/>
        </p:nvSpPr>
        <p:spPr>
          <a:xfrm>
            <a:off x="2215197" y="5876712"/>
            <a:ext cx="31112" cy="31747"/>
          </a:xfrm>
          <a:custGeom>
            <a:avLst/>
            <a:gdLst/>
            <a:ahLst/>
            <a:cxnLst/>
            <a:rect l="l" t="t" r="r" b="b"/>
            <a:pathLst>
              <a:path w="31114"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6" name="object 136"/>
          <p:cNvSpPr/>
          <p:nvPr/>
        </p:nvSpPr>
        <p:spPr>
          <a:xfrm>
            <a:off x="2185984" y="5699618"/>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7" name="object 137"/>
          <p:cNvSpPr/>
          <p:nvPr/>
        </p:nvSpPr>
        <p:spPr>
          <a:xfrm>
            <a:off x="2165471" y="5699618"/>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8" name="object 138"/>
          <p:cNvSpPr/>
          <p:nvPr/>
        </p:nvSpPr>
        <p:spPr>
          <a:xfrm>
            <a:off x="2264887" y="5699618"/>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9" name="object 139"/>
          <p:cNvSpPr/>
          <p:nvPr/>
        </p:nvSpPr>
        <p:spPr>
          <a:xfrm>
            <a:off x="2244374" y="5699618"/>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0" name="object 140"/>
          <p:cNvSpPr/>
          <p:nvPr/>
        </p:nvSpPr>
        <p:spPr>
          <a:xfrm>
            <a:off x="2308266" y="5569118"/>
            <a:ext cx="229215" cy="322553"/>
          </a:xfrm>
          <a:custGeom>
            <a:avLst/>
            <a:gdLst/>
            <a:ahLst/>
            <a:cxnLst/>
            <a:rect l="l" t="t" r="r" b="b"/>
            <a:pathLst>
              <a:path w="229235" h="322579">
                <a:moveTo>
                  <a:pt x="0" y="322245"/>
                </a:moveTo>
                <a:lnTo>
                  <a:pt x="2183" y="234600"/>
                </a:lnTo>
                <a:lnTo>
                  <a:pt x="8532" y="163425"/>
                </a:lnTo>
                <a:lnTo>
                  <a:pt x="18743" y="107253"/>
                </a:lnTo>
                <a:lnTo>
                  <a:pt x="32512" y="64613"/>
                </a:lnTo>
                <a:lnTo>
                  <a:pt x="69517" y="14055"/>
                </a:lnTo>
                <a:lnTo>
                  <a:pt x="117120" y="0"/>
                </a:lnTo>
                <a:lnTo>
                  <a:pt x="144139" y="2987"/>
                </a:lnTo>
                <a:lnTo>
                  <a:pt x="194126" y="40943"/>
                </a:lnTo>
                <a:lnTo>
                  <a:pt x="207978" y="77713"/>
                </a:lnTo>
                <a:lnTo>
                  <a:pt x="218959" y="133907"/>
                </a:lnTo>
                <a:lnTo>
                  <a:pt x="226192" y="213945"/>
                </a:lnTo>
                <a:lnTo>
                  <a:pt x="228798"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1" name="object 141"/>
          <p:cNvSpPr/>
          <p:nvPr/>
        </p:nvSpPr>
        <p:spPr>
          <a:xfrm>
            <a:off x="2414028" y="5570129"/>
            <a:ext cx="11429" cy="0"/>
          </a:xfrm>
          <a:custGeom>
            <a:avLst/>
            <a:gdLst/>
            <a:ahLst/>
            <a:cxnLst/>
            <a:rect l="l" t="t" r="r" b="b"/>
            <a:pathLst>
              <a:path w="11430">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2" name="object 142"/>
          <p:cNvSpPr/>
          <p:nvPr/>
        </p:nvSpPr>
        <p:spPr>
          <a:xfrm>
            <a:off x="2416414" y="5554497"/>
            <a:ext cx="31112" cy="31747"/>
          </a:xfrm>
          <a:custGeom>
            <a:avLst/>
            <a:gdLst/>
            <a:ahLst/>
            <a:cxnLst/>
            <a:rect l="l" t="t" r="r" b="b"/>
            <a:pathLst>
              <a:path w="31114" h="31750">
                <a:moveTo>
                  <a:pt x="0" y="0"/>
                </a:moveTo>
                <a:lnTo>
                  <a:pt x="2722" y="7651"/>
                </a:lnTo>
                <a:lnTo>
                  <a:pt x="3629" y="15633"/>
                </a:lnTo>
                <a:lnTo>
                  <a:pt x="2722" y="23612"/>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3" name="object 143"/>
          <p:cNvSpPr/>
          <p:nvPr/>
        </p:nvSpPr>
        <p:spPr>
          <a:xfrm>
            <a:off x="2522879" y="5891337"/>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4" name="object 144"/>
          <p:cNvSpPr/>
          <p:nvPr/>
        </p:nvSpPr>
        <p:spPr>
          <a:xfrm>
            <a:off x="2531576" y="5875707"/>
            <a:ext cx="31112" cy="31747"/>
          </a:xfrm>
          <a:custGeom>
            <a:avLst/>
            <a:gdLst/>
            <a:ahLst/>
            <a:cxnLst/>
            <a:rect l="l" t="t" r="r" b="b"/>
            <a:pathLst>
              <a:path w="31114"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5" name="object 145"/>
          <p:cNvSpPr/>
          <p:nvPr/>
        </p:nvSpPr>
        <p:spPr>
          <a:xfrm>
            <a:off x="2365074" y="5891337"/>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6" name="object 146"/>
          <p:cNvSpPr/>
          <p:nvPr/>
        </p:nvSpPr>
        <p:spPr>
          <a:xfrm>
            <a:off x="2373773" y="5875707"/>
            <a:ext cx="31112" cy="31747"/>
          </a:xfrm>
          <a:custGeom>
            <a:avLst/>
            <a:gdLst/>
            <a:ahLst/>
            <a:cxnLst/>
            <a:rect l="l" t="t" r="r" b="b"/>
            <a:pathLst>
              <a:path w="31114"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7" name="object 147"/>
          <p:cNvSpPr/>
          <p:nvPr/>
        </p:nvSpPr>
        <p:spPr>
          <a:xfrm>
            <a:off x="2344559" y="5698610"/>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8" name="object 148"/>
          <p:cNvSpPr/>
          <p:nvPr/>
        </p:nvSpPr>
        <p:spPr>
          <a:xfrm>
            <a:off x="2324047"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9" name="object 149"/>
          <p:cNvSpPr/>
          <p:nvPr/>
        </p:nvSpPr>
        <p:spPr>
          <a:xfrm>
            <a:off x="2443975" y="5891337"/>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0" name="object 150"/>
          <p:cNvSpPr/>
          <p:nvPr/>
        </p:nvSpPr>
        <p:spPr>
          <a:xfrm>
            <a:off x="2452673" y="5875707"/>
            <a:ext cx="31112" cy="31747"/>
          </a:xfrm>
          <a:custGeom>
            <a:avLst/>
            <a:gdLst/>
            <a:ahLst/>
            <a:cxnLst/>
            <a:rect l="l" t="t" r="r" b="b"/>
            <a:pathLst>
              <a:path w="31114" h="31750">
                <a:moveTo>
                  <a:pt x="0" y="0"/>
                </a:moveTo>
                <a:lnTo>
                  <a:pt x="2723" y="7651"/>
                </a:lnTo>
                <a:lnTo>
                  <a:pt x="3630" y="15633"/>
                </a:lnTo>
                <a:lnTo>
                  <a:pt x="2723" y="23611"/>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1" name="object 151"/>
          <p:cNvSpPr/>
          <p:nvPr/>
        </p:nvSpPr>
        <p:spPr>
          <a:xfrm>
            <a:off x="2423462" y="5698610"/>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2" name="object 152"/>
          <p:cNvSpPr/>
          <p:nvPr/>
        </p:nvSpPr>
        <p:spPr>
          <a:xfrm>
            <a:off x="2402948"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3" name="object 153"/>
          <p:cNvSpPr/>
          <p:nvPr/>
        </p:nvSpPr>
        <p:spPr>
          <a:xfrm>
            <a:off x="2502364" y="5698610"/>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4" name="object 154"/>
          <p:cNvSpPr/>
          <p:nvPr/>
        </p:nvSpPr>
        <p:spPr>
          <a:xfrm>
            <a:off x="2481849"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5" name="object 155"/>
          <p:cNvSpPr/>
          <p:nvPr/>
        </p:nvSpPr>
        <p:spPr>
          <a:xfrm>
            <a:off x="2544200" y="5570125"/>
            <a:ext cx="229215" cy="322553"/>
          </a:xfrm>
          <a:custGeom>
            <a:avLst/>
            <a:gdLst/>
            <a:ahLst/>
            <a:cxnLst/>
            <a:rect l="l" t="t" r="r" b="b"/>
            <a:pathLst>
              <a:path w="229235" h="322579">
                <a:moveTo>
                  <a:pt x="0" y="322245"/>
                </a:moveTo>
                <a:lnTo>
                  <a:pt x="2181" y="234600"/>
                </a:lnTo>
                <a:lnTo>
                  <a:pt x="8524" y="163425"/>
                </a:lnTo>
                <a:lnTo>
                  <a:pt x="18727" y="107253"/>
                </a:lnTo>
                <a:lnTo>
                  <a:pt x="32489" y="64613"/>
                </a:lnTo>
                <a:lnTo>
                  <a:pt x="69486" y="14055"/>
                </a:lnTo>
                <a:lnTo>
                  <a:pt x="117102" y="0"/>
                </a:lnTo>
                <a:lnTo>
                  <a:pt x="144139" y="2987"/>
                </a:lnTo>
                <a:lnTo>
                  <a:pt x="194126" y="40946"/>
                </a:lnTo>
                <a:lnTo>
                  <a:pt x="207978" y="77715"/>
                </a:lnTo>
                <a:lnTo>
                  <a:pt x="218959" y="133908"/>
                </a:lnTo>
                <a:lnTo>
                  <a:pt x="226192" y="213945"/>
                </a:lnTo>
                <a:lnTo>
                  <a:pt x="228798"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6" name="object 156"/>
          <p:cNvSpPr/>
          <p:nvPr/>
        </p:nvSpPr>
        <p:spPr>
          <a:xfrm>
            <a:off x="2649892" y="5571136"/>
            <a:ext cx="11429" cy="0"/>
          </a:xfrm>
          <a:custGeom>
            <a:avLst/>
            <a:gdLst/>
            <a:ahLst/>
            <a:cxnLst/>
            <a:rect l="l" t="t" r="r" b="b"/>
            <a:pathLst>
              <a:path w="11430">
                <a:moveTo>
                  <a:pt x="0" y="0"/>
                </a:moveTo>
                <a:lnTo>
                  <a:pt x="1108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7" name="object 157"/>
          <p:cNvSpPr/>
          <p:nvPr/>
        </p:nvSpPr>
        <p:spPr>
          <a:xfrm>
            <a:off x="2652347" y="5555504"/>
            <a:ext cx="31112" cy="31747"/>
          </a:xfrm>
          <a:custGeom>
            <a:avLst/>
            <a:gdLst/>
            <a:ahLst/>
            <a:cxnLst/>
            <a:rect l="l" t="t" r="r" b="b"/>
            <a:pathLst>
              <a:path w="31114" h="31750">
                <a:moveTo>
                  <a:pt x="0" y="0"/>
                </a:moveTo>
                <a:lnTo>
                  <a:pt x="2722" y="7653"/>
                </a:lnTo>
                <a:lnTo>
                  <a:pt x="3629" y="15633"/>
                </a:lnTo>
                <a:lnTo>
                  <a:pt x="2722" y="23612"/>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8" name="object 158"/>
          <p:cNvSpPr/>
          <p:nvPr/>
        </p:nvSpPr>
        <p:spPr>
          <a:xfrm>
            <a:off x="2758812" y="589234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9" name="object 159"/>
          <p:cNvSpPr/>
          <p:nvPr/>
        </p:nvSpPr>
        <p:spPr>
          <a:xfrm>
            <a:off x="2767508" y="5876712"/>
            <a:ext cx="31112" cy="31747"/>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0" name="object 160"/>
          <p:cNvSpPr/>
          <p:nvPr/>
        </p:nvSpPr>
        <p:spPr>
          <a:xfrm>
            <a:off x="2601008" y="589234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1" name="object 161"/>
          <p:cNvSpPr/>
          <p:nvPr/>
        </p:nvSpPr>
        <p:spPr>
          <a:xfrm>
            <a:off x="2609705" y="5876712"/>
            <a:ext cx="31112" cy="31747"/>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2" name="object 162"/>
          <p:cNvSpPr/>
          <p:nvPr/>
        </p:nvSpPr>
        <p:spPr>
          <a:xfrm>
            <a:off x="2580493" y="5699618"/>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3" name="object 163"/>
          <p:cNvSpPr/>
          <p:nvPr/>
        </p:nvSpPr>
        <p:spPr>
          <a:xfrm>
            <a:off x="2559980" y="5699618"/>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4" name="object 164"/>
          <p:cNvSpPr/>
          <p:nvPr/>
        </p:nvSpPr>
        <p:spPr>
          <a:xfrm>
            <a:off x="2679910" y="589234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5" name="object 165"/>
          <p:cNvSpPr/>
          <p:nvPr/>
        </p:nvSpPr>
        <p:spPr>
          <a:xfrm>
            <a:off x="2688608" y="5876712"/>
            <a:ext cx="31112" cy="31747"/>
          </a:xfrm>
          <a:custGeom>
            <a:avLst/>
            <a:gdLst/>
            <a:ahLst/>
            <a:cxnLst/>
            <a:rect l="l" t="t" r="r" b="b"/>
            <a:pathLst>
              <a:path w="31114" h="31750">
                <a:moveTo>
                  <a:pt x="0" y="0"/>
                </a:moveTo>
                <a:lnTo>
                  <a:pt x="2721" y="7654"/>
                </a:lnTo>
                <a:lnTo>
                  <a:pt x="3629" y="15633"/>
                </a:lnTo>
                <a:lnTo>
                  <a:pt x="2721"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6" name="object 166"/>
          <p:cNvSpPr/>
          <p:nvPr/>
        </p:nvSpPr>
        <p:spPr>
          <a:xfrm>
            <a:off x="2659394" y="5699618"/>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7" name="object 167"/>
          <p:cNvSpPr/>
          <p:nvPr/>
        </p:nvSpPr>
        <p:spPr>
          <a:xfrm>
            <a:off x="2638881" y="5699618"/>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8" name="object 168"/>
          <p:cNvSpPr/>
          <p:nvPr/>
        </p:nvSpPr>
        <p:spPr>
          <a:xfrm>
            <a:off x="2738297" y="5699618"/>
            <a:ext cx="0" cy="386048"/>
          </a:xfrm>
          <a:custGeom>
            <a:avLst/>
            <a:gdLst/>
            <a:ahLst/>
            <a:cxnLst/>
            <a:rect l="l" t="t" r="r" b="b"/>
            <a:pathLst>
              <a:path h="386079">
                <a:moveTo>
                  <a:pt x="0" y="0"/>
                </a:moveTo>
                <a:lnTo>
                  <a:pt x="0" y="385482"/>
                </a:lnTo>
              </a:path>
            </a:pathLst>
          </a:custGeom>
          <a:ln w="4103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9" name="object 169"/>
          <p:cNvSpPr/>
          <p:nvPr/>
        </p:nvSpPr>
        <p:spPr>
          <a:xfrm>
            <a:off x="2717784" y="5699618"/>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0" name="object 170"/>
          <p:cNvSpPr/>
          <p:nvPr/>
        </p:nvSpPr>
        <p:spPr>
          <a:xfrm>
            <a:off x="2780905" y="5569118"/>
            <a:ext cx="229215" cy="322553"/>
          </a:xfrm>
          <a:custGeom>
            <a:avLst/>
            <a:gdLst/>
            <a:ahLst/>
            <a:cxnLst/>
            <a:rect l="l" t="t" r="r" b="b"/>
            <a:pathLst>
              <a:path w="229235" h="322579">
                <a:moveTo>
                  <a:pt x="0" y="322245"/>
                </a:moveTo>
                <a:lnTo>
                  <a:pt x="2181" y="234600"/>
                </a:lnTo>
                <a:lnTo>
                  <a:pt x="8524" y="163425"/>
                </a:lnTo>
                <a:lnTo>
                  <a:pt x="18727" y="107253"/>
                </a:lnTo>
                <a:lnTo>
                  <a:pt x="32489" y="64613"/>
                </a:lnTo>
                <a:lnTo>
                  <a:pt x="69486" y="14055"/>
                </a:lnTo>
                <a:lnTo>
                  <a:pt x="117102" y="0"/>
                </a:lnTo>
                <a:lnTo>
                  <a:pt x="144139" y="2987"/>
                </a:lnTo>
                <a:lnTo>
                  <a:pt x="194126" y="40943"/>
                </a:lnTo>
                <a:lnTo>
                  <a:pt x="207978" y="77713"/>
                </a:lnTo>
                <a:lnTo>
                  <a:pt x="218959" y="133907"/>
                </a:lnTo>
                <a:lnTo>
                  <a:pt x="226192" y="213945"/>
                </a:lnTo>
                <a:lnTo>
                  <a:pt x="228798"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1" name="object 171"/>
          <p:cNvSpPr/>
          <p:nvPr/>
        </p:nvSpPr>
        <p:spPr>
          <a:xfrm>
            <a:off x="2886597" y="5570129"/>
            <a:ext cx="11429" cy="0"/>
          </a:xfrm>
          <a:custGeom>
            <a:avLst/>
            <a:gdLst/>
            <a:ahLst/>
            <a:cxnLst/>
            <a:rect l="l" t="t" r="r" b="b"/>
            <a:pathLst>
              <a:path w="11430">
                <a:moveTo>
                  <a:pt x="0" y="0"/>
                </a:moveTo>
                <a:lnTo>
                  <a:pt x="1108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2" name="object 172"/>
          <p:cNvSpPr/>
          <p:nvPr/>
        </p:nvSpPr>
        <p:spPr>
          <a:xfrm>
            <a:off x="2889053" y="5554497"/>
            <a:ext cx="31112" cy="31747"/>
          </a:xfrm>
          <a:custGeom>
            <a:avLst/>
            <a:gdLst/>
            <a:ahLst/>
            <a:cxnLst/>
            <a:rect l="l" t="t" r="r" b="b"/>
            <a:pathLst>
              <a:path w="31114" h="31750">
                <a:moveTo>
                  <a:pt x="0" y="0"/>
                </a:moveTo>
                <a:lnTo>
                  <a:pt x="2722" y="7651"/>
                </a:lnTo>
                <a:lnTo>
                  <a:pt x="3629" y="15633"/>
                </a:lnTo>
                <a:lnTo>
                  <a:pt x="2722" y="23612"/>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3" name="object 173"/>
          <p:cNvSpPr/>
          <p:nvPr/>
        </p:nvSpPr>
        <p:spPr>
          <a:xfrm>
            <a:off x="2995516" y="5891337"/>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4" name="object 174"/>
          <p:cNvSpPr/>
          <p:nvPr/>
        </p:nvSpPr>
        <p:spPr>
          <a:xfrm>
            <a:off x="3004214" y="5875707"/>
            <a:ext cx="31112" cy="31747"/>
          </a:xfrm>
          <a:custGeom>
            <a:avLst/>
            <a:gdLst/>
            <a:ahLst/>
            <a:cxnLst/>
            <a:rect l="l" t="t" r="r" b="b"/>
            <a:pathLst>
              <a:path w="31114"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5" name="object 175"/>
          <p:cNvSpPr/>
          <p:nvPr/>
        </p:nvSpPr>
        <p:spPr>
          <a:xfrm>
            <a:off x="2837713" y="5891337"/>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6" name="object 176"/>
          <p:cNvSpPr/>
          <p:nvPr/>
        </p:nvSpPr>
        <p:spPr>
          <a:xfrm>
            <a:off x="2846411" y="5875707"/>
            <a:ext cx="31112" cy="31747"/>
          </a:xfrm>
          <a:custGeom>
            <a:avLst/>
            <a:gdLst/>
            <a:ahLst/>
            <a:cxnLst/>
            <a:rect l="l" t="t" r="r" b="b"/>
            <a:pathLst>
              <a:path w="31114"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7" name="object 177"/>
          <p:cNvSpPr/>
          <p:nvPr/>
        </p:nvSpPr>
        <p:spPr>
          <a:xfrm>
            <a:off x="2817198" y="5698610"/>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8" name="object 178"/>
          <p:cNvSpPr/>
          <p:nvPr/>
        </p:nvSpPr>
        <p:spPr>
          <a:xfrm>
            <a:off x="2796684"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9" name="object 179"/>
          <p:cNvSpPr/>
          <p:nvPr/>
        </p:nvSpPr>
        <p:spPr>
          <a:xfrm>
            <a:off x="2916615" y="5891337"/>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0" name="object 180"/>
          <p:cNvSpPr/>
          <p:nvPr/>
        </p:nvSpPr>
        <p:spPr>
          <a:xfrm>
            <a:off x="2925312" y="5875707"/>
            <a:ext cx="31112" cy="31747"/>
          </a:xfrm>
          <a:custGeom>
            <a:avLst/>
            <a:gdLst/>
            <a:ahLst/>
            <a:cxnLst/>
            <a:rect l="l" t="t" r="r" b="b"/>
            <a:pathLst>
              <a:path w="31114"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1" name="object 181"/>
          <p:cNvSpPr/>
          <p:nvPr/>
        </p:nvSpPr>
        <p:spPr>
          <a:xfrm>
            <a:off x="2896099" y="5698610"/>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2" name="object 182"/>
          <p:cNvSpPr/>
          <p:nvPr/>
        </p:nvSpPr>
        <p:spPr>
          <a:xfrm>
            <a:off x="2875587"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3" name="object 183"/>
          <p:cNvSpPr/>
          <p:nvPr/>
        </p:nvSpPr>
        <p:spPr>
          <a:xfrm>
            <a:off x="2975001" y="5698610"/>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4" name="object 184"/>
          <p:cNvSpPr/>
          <p:nvPr/>
        </p:nvSpPr>
        <p:spPr>
          <a:xfrm>
            <a:off x="2954488" y="5698610"/>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5" name="object 185"/>
          <p:cNvSpPr/>
          <p:nvPr/>
        </p:nvSpPr>
        <p:spPr>
          <a:xfrm>
            <a:off x="3017610" y="5568110"/>
            <a:ext cx="229215" cy="322553"/>
          </a:xfrm>
          <a:custGeom>
            <a:avLst/>
            <a:gdLst/>
            <a:ahLst/>
            <a:cxnLst/>
            <a:rect l="l" t="t" r="r" b="b"/>
            <a:pathLst>
              <a:path w="229235" h="322579">
                <a:moveTo>
                  <a:pt x="0" y="322240"/>
                </a:moveTo>
                <a:lnTo>
                  <a:pt x="2181" y="234595"/>
                </a:lnTo>
                <a:lnTo>
                  <a:pt x="8524" y="163420"/>
                </a:lnTo>
                <a:lnTo>
                  <a:pt x="18727" y="107248"/>
                </a:lnTo>
                <a:lnTo>
                  <a:pt x="32489" y="64608"/>
                </a:lnTo>
                <a:lnTo>
                  <a:pt x="69486" y="14052"/>
                </a:lnTo>
                <a:lnTo>
                  <a:pt x="117102"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6" name="object 186"/>
          <p:cNvSpPr/>
          <p:nvPr/>
        </p:nvSpPr>
        <p:spPr>
          <a:xfrm>
            <a:off x="3123302" y="5569115"/>
            <a:ext cx="11429" cy="0"/>
          </a:xfrm>
          <a:custGeom>
            <a:avLst/>
            <a:gdLst/>
            <a:ahLst/>
            <a:cxnLst/>
            <a:rect l="l" t="t" r="r" b="b"/>
            <a:pathLst>
              <a:path w="11430">
                <a:moveTo>
                  <a:pt x="0" y="0"/>
                </a:moveTo>
                <a:lnTo>
                  <a:pt x="1108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7" name="object 187"/>
          <p:cNvSpPr/>
          <p:nvPr/>
        </p:nvSpPr>
        <p:spPr>
          <a:xfrm>
            <a:off x="3125756" y="5553483"/>
            <a:ext cx="31112" cy="31747"/>
          </a:xfrm>
          <a:custGeom>
            <a:avLst/>
            <a:gdLst/>
            <a:ahLst/>
            <a:cxnLst/>
            <a:rect l="l" t="t" r="r" b="b"/>
            <a:pathLst>
              <a:path w="31114"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8" name="object 188"/>
          <p:cNvSpPr/>
          <p:nvPr/>
        </p:nvSpPr>
        <p:spPr>
          <a:xfrm>
            <a:off x="3232222"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9" name="object 189"/>
          <p:cNvSpPr/>
          <p:nvPr/>
        </p:nvSpPr>
        <p:spPr>
          <a:xfrm>
            <a:off x="3240919"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0" name="object 190"/>
          <p:cNvSpPr/>
          <p:nvPr/>
        </p:nvSpPr>
        <p:spPr>
          <a:xfrm>
            <a:off x="3074418"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1" name="object 191"/>
          <p:cNvSpPr/>
          <p:nvPr/>
        </p:nvSpPr>
        <p:spPr>
          <a:xfrm>
            <a:off x="3083116"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2" name="object 192"/>
          <p:cNvSpPr/>
          <p:nvPr/>
        </p:nvSpPr>
        <p:spPr>
          <a:xfrm>
            <a:off x="3053904"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3" name="object 193"/>
          <p:cNvSpPr/>
          <p:nvPr/>
        </p:nvSpPr>
        <p:spPr>
          <a:xfrm>
            <a:off x="3033390"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4" name="object 194"/>
          <p:cNvSpPr/>
          <p:nvPr/>
        </p:nvSpPr>
        <p:spPr>
          <a:xfrm>
            <a:off x="3153320"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5" name="object 195"/>
          <p:cNvSpPr/>
          <p:nvPr/>
        </p:nvSpPr>
        <p:spPr>
          <a:xfrm>
            <a:off x="3162018" y="5874692"/>
            <a:ext cx="31112" cy="31747"/>
          </a:xfrm>
          <a:custGeom>
            <a:avLst/>
            <a:gdLst/>
            <a:ahLst/>
            <a:cxnLst/>
            <a:rect l="l" t="t" r="r" b="b"/>
            <a:pathLst>
              <a:path w="31114"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6" name="object 196"/>
          <p:cNvSpPr/>
          <p:nvPr/>
        </p:nvSpPr>
        <p:spPr>
          <a:xfrm>
            <a:off x="3132804"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7" name="object 197"/>
          <p:cNvSpPr/>
          <p:nvPr/>
        </p:nvSpPr>
        <p:spPr>
          <a:xfrm>
            <a:off x="3112291"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8" name="object 198"/>
          <p:cNvSpPr/>
          <p:nvPr/>
        </p:nvSpPr>
        <p:spPr>
          <a:xfrm>
            <a:off x="3211706"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9" name="object 199"/>
          <p:cNvSpPr/>
          <p:nvPr/>
        </p:nvSpPr>
        <p:spPr>
          <a:xfrm>
            <a:off x="3191193"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0" name="object 200"/>
          <p:cNvSpPr/>
          <p:nvPr/>
        </p:nvSpPr>
        <p:spPr>
          <a:xfrm>
            <a:off x="3255086" y="5568110"/>
            <a:ext cx="229215" cy="322553"/>
          </a:xfrm>
          <a:custGeom>
            <a:avLst/>
            <a:gdLst/>
            <a:ahLst/>
            <a:cxnLst/>
            <a:rect l="l" t="t" r="r" b="b"/>
            <a:pathLst>
              <a:path w="229235"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1" name="object 201"/>
          <p:cNvSpPr/>
          <p:nvPr/>
        </p:nvSpPr>
        <p:spPr>
          <a:xfrm>
            <a:off x="3360848" y="5569115"/>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2" name="object 202"/>
          <p:cNvSpPr/>
          <p:nvPr/>
        </p:nvSpPr>
        <p:spPr>
          <a:xfrm>
            <a:off x="3363234" y="5553483"/>
            <a:ext cx="31112" cy="31747"/>
          </a:xfrm>
          <a:custGeom>
            <a:avLst/>
            <a:gdLst/>
            <a:ahLst/>
            <a:cxnLst/>
            <a:rect l="l" t="t" r="r" b="b"/>
            <a:pathLst>
              <a:path w="31114"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3" name="object 203"/>
          <p:cNvSpPr/>
          <p:nvPr/>
        </p:nvSpPr>
        <p:spPr>
          <a:xfrm>
            <a:off x="3469698"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4" name="object 204"/>
          <p:cNvSpPr/>
          <p:nvPr/>
        </p:nvSpPr>
        <p:spPr>
          <a:xfrm>
            <a:off x="3478395"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5" name="object 205"/>
          <p:cNvSpPr/>
          <p:nvPr/>
        </p:nvSpPr>
        <p:spPr>
          <a:xfrm>
            <a:off x="3311895"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6" name="object 206"/>
          <p:cNvSpPr/>
          <p:nvPr/>
        </p:nvSpPr>
        <p:spPr>
          <a:xfrm>
            <a:off x="3320592"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7" name="object 207"/>
          <p:cNvSpPr/>
          <p:nvPr/>
        </p:nvSpPr>
        <p:spPr>
          <a:xfrm>
            <a:off x="3291380"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8" name="object 208"/>
          <p:cNvSpPr/>
          <p:nvPr/>
        </p:nvSpPr>
        <p:spPr>
          <a:xfrm>
            <a:off x="3270866"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9" name="object 209"/>
          <p:cNvSpPr/>
          <p:nvPr/>
        </p:nvSpPr>
        <p:spPr>
          <a:xfrm>
            <a:off x="3390796"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0" name="object 210"/>
          <p:cNvSpPr/>
          <p:nvPr/>
        </p:nvSpPr>
        <p:spPr>
          <a:xfrm>
            <a:off x="3399494"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1" name="object 211"/>
          <p:cNvSpPr/>
          <p:nvPr/>
        </p:nvSpPr>
        <p:spPr>
          <a:xfrm>
            <a:off x="3370281"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2" name="object 212"/>
          <p:cNvSpPr/>
          <p:nvPr/>
        </p:nvSpPr>
        <p:spPr>
          <a:xfrm>
            <a:off x="3349769"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3" name="object 213"/>
          <p:cNvSpPr/>
          <p:nvPr/>
        </p:nvSpPr>
        <p:spPr>
          <a:xfrm>
            <a:off x="3449184"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4" name="object 214"/>
          <p:cNvSpPr/>
          <p:nvPr/>
        </p:nvSpPr>
        <p:spPr>
          <a:xfrm>
            <a:off x="3428668"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5" name="object 215"/>
          <p:cNvSpPr/>
          <p:nvPr/>
        </p:nvSpPr>
        <p:spPr>
          <a:xfrm>
            <a:off x="3491791" y="5568110"/>
            <a:ext cx="229215" cy="322553"/>
          </a:xfrm>
          <a:custGeom>
            <a:avLst/>
            <a:gdLst/>
            <a:ahLst/>
            <a:cxnLst/>
            <a:rect l="l" t="t" r="r" b="b"/>
            <a:pathLst>
              <a:path w="229235"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6" name="object 216"/>
          <p:cNvSpPr/>
          <p:nvPr/>
        </p:nvSpPr>
        <p:spPr>
          <a:xfrm>
            <a:off x="3597553" y="5569115"/>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7" name="object 217"/>
          <p:cNvSpPr/>
          <p:nvPr/>
        </p:nvSpPr>
        <p:spPr>
          <a:xfrm>
            <a:off x="3599939" y="5553483"/>
            <a:ext cx="31112" cy="31747"/>
          </a:xfrm>
          <a:custGeom>
            <a:avLst/>
            <a:gdLst/>
            <a:ahLst/>
            <a:cxnLst/>
            <a:rect l="l" t="t" r="r" b="b"/>
            <a:pathLst>
              <a:path w="31114" h="31750">
                <a:moveTo>
                  <a:pt x="0" y="0"/>
                </a:moveTo>
                <a:lnTo>
                  <a:pt x="2723" y="7654"/>
                </a:lnTo>
                <a:lnTo>
                  <a:pt x="3630" y="15636"/>
                </a:lnTo>
                <a:lnTo>
                  <a:pt x="2723" y="23615"/>
                </a:lnTo>
                <a:lnTo>
                  <a:pt x="0" y="31267"/>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8" name="object 218"/>
          <p:cNvSpPr/>
          <p:nvPr/>
        </p:nvSpPr>
        <p:spPr>
          <a:xfrm>
            <a:off x="3706403"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9" name="object 219"/>
          <p:cNvSpPr/>
          <p:nvPr/>
        </p:nvSpPr>
        <p:spPr>
          <a:xfrm>
            <a:off x="3715101" y="5874692"/>
            <a:ext cx="31112" cy="31747"/>
          </a:xfrm>
          <a:custGeom>
            <a:avLst/>
            <a:gdLst/>
            <a:ahLst/>
            <a:cxnLst/>
            <a:rect l="l" t="t" r="r" b="b"/>
            <a:pathLst>
              <a:path w="31114"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0" name="object 220"/>
          <p:cNvSpPr/>
          <p:nvPr/>
        </p:nvSpPr>
        <p:spPr>
          <a:xfrm>
            <a:off x="3548599"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1" name="object 221"/>
          <p:cNvSpPr/>
          <p:nvPr/>
        </p:nvSpPr>
        <p:spPr>
          <a:xfrm>
            <a:off x="3557298"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2" name="object 222"/>
          <p:cNvSpPr/>
          <p:nvPr/>
        </p:nvSpPr>
        <p:spPr>
          <a:xfrm>
            <a:off x="3528084" y="5697602"/>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3" name="object 223"/>
          <p:cNvSpPr/>
          <p:nvPr/>
        </p:nvSpPr>
        <p:spPr>
          <a:xfrm>
            <a:off x="3507571"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4" name="object 224"/>
          <p:cNvSpPr/>
          <p:nvPr/>
        </p:nvSpPr>
        <p:spPr>
          <a:xfrm>
            <a:off x="3627501"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5" name="object 225"/>
          <p:cNvSpPr/>
          <p:nvPr/>
        </p:nvSpPr>
        <p:spPr>
          <a:xfrm>
            <a:off x="3636198" y="5874692"/>
            <a:ext cx="31112" cy="31747"/>
          </a:xfrm>
          <a:custGeom>
            <a:avLst/>
            <a:gdLst/>
            <a:ahLst/>
            <a:cxnLst/>
            <a:rect l="l" t="t" r="r" b="b"/>
            <a:pathLst>
              <a:path w="31114"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6" name="object 226"/>
          <p:cNvSpPr/>
          <p:nvPr/>
        </p:nvSpPr>
        <p:spPr>
          <a:xfrm>
            <a:off x="3606986"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7" name="object 227"/>
          <p:cNvSpPr/>
          <p:nvPr/>
        </p:nvSpPr>
        <p:spPr>
          <a:xfrm>
            <a:off x="3586472"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8" name="object 228"/>
          <p:cNvSpPr/>
          <p:nvPr/>
        </p:nvSpPr>
        <p:spPr>
          <a:xfrm>
            <a:off x="3685887" y="5697602"/>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9" name="object 229"/>
          <p:cNvSpPr/>
          <p:nvPr/>
        </p:nvSpPr>
        <p:spPr>
          <a:xfrm>
            <a:off x="3665375"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0" name="object 230"/>
          <p:cNvSpPr/>
          <p:nvPr/>
        </p:nvSpPr>
        <p:spPr>
          <a:xfrm>
            <a:off x="3729267" y="5568110"/>
            <a:ext cx="229215" cy="322553"/>
          </a:xfrm>
          <a:custGeom>
            <a:avLst/>
            <a:gdLst/>
            <a:ahLst/>
            <a:cxnLst/>
            <a:rect l="l" t="t" r="r" b="b"/>
            <a:pathLst>
              <a:path w="229235" h="322579">
                <a:moveTo>
                  <a:pt x="0" y="322240"/>
                </a:moveTo>
                <a:lnTo>
                  <a:pt x="2183" y="234595"/>
                </a:lnTo>
                <a:lnTo>
                  <a:pt x="8533" y="163420"/>
                </a:lnTo>
                <a:lnTo>
                  <a:pt x="18745" y="107248"/>
                </a:lnTo>
                <a:lnTo>
                  <a:pt x="32519" y="64608"/>
                </a:lnTo>
                <a:lnTo>
                  <a:pt x="69538" y="14052"/>
                </a:lnTo>
                <a:lnTo>
                  <a:pt x="117169" y="0"/>
                </a:lnTo>
                <a:lnTo>
                  <a:pt x="144209" y="2989"/>
                </a:lnTo>
                <a:lnTo>
                  <a:pt x="194167" y="40942"/>
                </a:lnTo>
                <a:lnTo>
                  <a:pt x="208026" y="77711"/>
                </a:lnTo>
                <a:lnTo>
                  <a:pt x="219017" y="133903"/>
                </a:lnTo>
                <a:lnTo>
                  <a:pt x="226259" y="213940"/>
                </a:lnTo>
                <a:lnTo>
                  <a:pt x="228869"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1" name="object 231"/>
          <p:cNvSpPr/>
          <p:nvPr/>
        </p:nvSpPr>
        <p:spPr>
          <a:xfrm>
            <a:off x="3835031" y="5569115"/>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2" name="object 232"/>
          <p:cNvSpPr/>
          <p:nvPr/>
        </p:nvSpPr>
        <p:spPr>
          <a:xfrm>
            <a:off x="3837414" y="5553483"/>
            <a:ext cx="31112" cy="31747"/>
          </a:xfrm>
          <a:custGeom>
            <a:avLst/>
            <a:gdLst/>
            <a:ahLst/>
            <a:cxnLst/>
            <a:rect l="l" t="t" r="r" b="b"/>
            <a:pathLst>
              <a:path w="31114" h="31750">
                <a:moveTo>
                  <a:pt x="0" y="0"/>
                </a:moveTo>
                <a:lnTo>
                  <a:pt x="2723" y="7654"/>
                </a:lnTo>
                <a:lnTo>
                  <a:pt x="3630" y="15636"/>
                </a:lnTo>
                <a:lnTo>
                  <a:pt x="2723" y="23615"/>
                </a:lnTo>
                <a:lnTo>
                  <a:pt x="0" y="31267"/>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3" name="object 233"/>
          <p:cNvSpPr/>
          <p:nvPr/>
        </p:nvSpPr>
        <p:spPr>
          <a:xfrm>
            <a:off x="3943878"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4" name="object 234"/>
          <p:cNvSpPr/>
          <p:nvPr/>
        </p:nvSpPr>
        <p:spPr>
          <a:xfrm>
            <a:off x="3952648"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5" name="object 235"/>
          <p:cNvSpPr/>
          <p:nvPr/>
        </p:nvSpPr>
        <p:spPr>
          <a:xfrm>
            <a:off x="3786076"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6" name="object 236"/>
          <p:cNvSpPr/>
          <p:nvPr/>
        </p:nvSpPr>
        <p:spPr>
          <a:xfrm>
            <a:off x="3794843"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7" name="object 237"/>
          <p:cNvSpPr/>
          <p:nvPr/>
        </p:nvSpPr>
        <p:spPr>
          <a:xfrm>
            <a:off x="3765561" y="5697602"/>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8" name="object 238"/>
          <p:cNvSpPr/>
          <p:nvPr/>
        </p:nvSpPr>
        <p:spPr>
          <a:xfrm>
            <a:off x="3745047"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9" name="object 239"/>
          <p:cNvSpPr/>
          <p:nvPr/>
        </p:nvSpPr>
        <p:spPr>
          <a:xfrm>
            <a:off x="3864978"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0" name="object 240"/>
          <p:cNvSpPr/>
          <p:nvPr/>
        </p:nvSpPr>
        <p:spPr>
          <a:xfrm>
            <a:off x="3873745" y="5874692"/>
            <a:ext cx="31112" cy="31747"/>
          </a:xfrm>
          <a:custGeom>
            <a:avLst/>
            <a:gdLst/>
            <a:ahLst/>
            <a:cxnLst/>
            <a:rect l="l" t="t" r="r" b="b"/>
            <a:pathLst>
              <a:path w="31114" h="31750">
                <a:moveTo>
                  <a:pt x="0" y="0"/>
                </a:moveTo>
                <a:lnTo>
                  <a:pt x="2723" y="7655"/>
                </a:lnTo>
                <a:lnTo>
                  <a:pt x="3630" y="15636"/>
                </a:lnTo>
                <a:lnTo>
                  <a:pt x="2723"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1" name="object 241"/>
          <p:cNvSpPr/>
          <p:nvPr/>
        </p:nvSpPr>
        <p:spPr>
          <a:xfrm>
            <a:off x="3844463"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2" name="object 242"/>
          <p:cNvSpPr/>
          <p:nvPr/>
        </p:nvSpPr>
        <p:spPr>
          <a:xfrm>
            <a:off x="3823949"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3" name="object 243"/>
          <p:cNvSpPr/>
          <p:nvPr/>
        </p:nvSpPr>
        <p:spPr>
          <a:xfrm>
            <a:off x="3923364" y="5697602"/>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4" name="object 244"/>
          <p:cNvSpPr/>
          <p:nvPr/>
        </p:nvSpPr>
        <p:spPr>
          <a:xfrm>
            <a:off x="3902852"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5" name="object 245"/>
          <p:cNvSpPr/>
          <p:nvPr/>
        </p:nvSpPr>
        <p:spPr>
          <a:xfrm>
            <a:off x="3965201" y="5568110"/>
            <a:ext cx="229215" cy="322553"/>
          </a:xfrm>
          <a:custGeom>
            <a:avLst/>
            <a:gdLst/>
            <a:ahLst/>
            <a:cxnLst/>
            <a:rect l="l" t="t" r="r" b="b"/>
            <a:pathLst>
              <a:path w="229235" h="322579">
                <a:moveTo>
                  <a:pt x="0" y="322240"/>
                </a:moveTo>
                <a:lnTo>
                  <a:pt x="2183" y="234595"/>
                </a:lnTo>
                <a:lnTo>
                  <a:pt x="8532" y="163420"/>
                </a:lnTo>
                <a:lnTo>
                  <a:pt x="18743" y="107248"/>
                </a:lnTo>
                <a:lnTo>
                  <a:pt x="32512" y="64608"/>
                </a:lnTo>
                <a:lnTo>
                  <a:pt x="69517" y="14052"/>
                </a:lnTo>
                <a:lnTo>
                  <a:pt x="117120" y="0"/>
                </a:lnTo>
                <a:lnTo>
                  <a:pt x="144139" y="2989"/>
                </a:lnTo>
                <a:lnTo>
                  <a:pt x="194126"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6" name="object 246"/>
          <p:cNvSpPr/>
          <p:nvPr/>
        </p:nvSpPr>
        <p:spPr>
          <a:xfrm>
            <a:off x="4070963" y="5569115"/>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7" name="object 247"/>
          <p:cNvSpPr/>
          <p:nvPr/>
        </p:nvSpPr>
        <p:spPr>
          <a:xfrm>
            <a:off x="4073350" y="5553483"/>
            <a:ext cx="31112" cy="31747"/>
          </a:xfrm>
          <a:custGeom>
            <a:avLst/>
            <a:gdLst/>
            <a:ahLst/>
            <a:cxnLst/>
            <a:rect l="l" t="t" r="r" b="b"/>
            <a:pathLst>
              <a:path w="31114"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8" name="object 248"/>
          <p:cNvSpPr/>
          <p:nvPr/>
        </p:nvSpPr>
        <p:spPr>
          <a:xfrm>
            <a:off x="4179813"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9" name="object 249"/>
          <p:cNvSpPr/>
          <p:nvPr/>
        </p:nvSpPr>
        <p:spPr>
          <a:xfrm>
            <a:off x="4188511" y="5874692"/>
            <a:ext cx="31112" cy="31747"/>
          </a:xfrm>
          <a:custGeom>
            <a:avLst/>
            <a:gdLst/>
            <a:ahLst/>
            <a:cxnLst/>
            <a:rect l="l" t="t" r="r" b="b"/>
            <a:pathLst>
              <a:path w="31114"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0" name="object 250"/>
          <p:cNvSpPr/>
          <p:nvPr/>
        </p:nvSpPr>
        <p:spPr>
          <a:xfrm>
            <a:off x="4022010"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1" name="object 251"/>
          <p:cNvSpPr/>
          <p:nvPr/>
        </p:nvSpPr>
        <p:spPr>
          <a:xfrm>
            <a:off x="4030708" y="5874692"/>
            <a:ext cx="31112" cy="31747"/>
          </a:xfrm>
          <a:custGeom>
            <a:avLst/>
            <a:gdLst/>
            <a:ahLst/>
            <a:cxnLst/>
            <a:rect l="l" t="t" r="r" b="b"/>
            <a:pathLst>
              <a:path w="31114"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2" name="object 252"/>
          <p:cNvSpPr/>
          <p:nvPr/>
        </p:nvSpPr>
        <p:spPr>
          <a:xfrm>
            <a:off x="4001494" y="5697602"/>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3" name="object 253"/>
          <p:cNvSpPr/>
          <p:nvPr/>
        </p:nvSpPr>
        <p:spPr>
          <a:xfrm>
            <a:off x="3980981"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4" name="object 254"/>
          <p:cNvSpPr/>
          <p:nvPr/>
        </p:nvSpPr>
        <p:spPr>
          <a:xfrm>
            <a:off x="4100911"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5" name="object 255"/>
          <p:cNvSpPr/>
          <p:nvPr/>
        </p:nvSpPr>
        <p:spPr>
          <a:xfrm>
            <a:off x="4109608"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6" name="object 256"/>
          <p:cNvSpPr/>
          <p:nvPr/>
        </p:nvSpPr>
        <p:spPr>
          <a:xfrm>
            <a:off x="4080396"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7" name="object 257"/>
          <p:cNvSpPr/>
          <p:nvPr/>
        </p:nvSpPr>
        <p:spPr>
          <a:xfrm>
            <a:off x="4059884"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8" name="object 258"/>
          <p:cNvSpPr/>
          <p:nvPr/>
        </p:nvSpPr>
        <p:spPr>
          <a:xfrm>
            <a:off x="4159297" y="5697602"/>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9" name="object 259"/>
          <p:cNvSpPr/>
          <p:nvPr/>
        </p:nvSpPr>
        <p:spPr>
          <a:xfrm>
            <a:off x="4138784"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0" name="object 260"/>
          <p:cNvSpPr/>
          <p:nvPr/>
        </p:nvSpPr>
        <p:spPr>
          <a:xfrm>
            <a:off x="4202678" y="5568110"/>
            <a:ext cx="229215" cy="322553"/>
          </a:xfrm>
          <a:custGeom>
            <a:avLst/>
            <a:gdLst/>
            <a:ahLst/>
            <a:cxnLst/>
            <a:rect l="l" t="t" r="r" b="b"/>
            <a:pathLst>
              <a:path w="229235" h="322579">
                <a:moveTo>
                  <a:pt x="0" y="322240"/>
                </a:moveTo>
                <a:lnTo>
                  <a:pt x="2183" y="234595"/>
                </a:lnTo>
                <a:lnTo>
                  <a:pt x="8533" y="163420"/>
                </a:lnTo>
                <a:lnTo>
                  <a:pt x="18745" y="107248"/>
                </a:lnTo>
                <a:lnTo>
                  <a:pt x="32519" y="64608"/>
                </a:lnTo>
                <a:lnTo>
                  <a:pt x="69538" y="14052"/>
                </a:lnTo>
                <a:lnTo>
                  <a:pt x="117169" y="0"/>
                </a:lnTo>
                <a:lnTo>
                  <a:pt x="144209" y="2989"/>
                </a:lnTo>
                <a:lnTo>
                  <a:pt x="194167" y="40942"/>
                </a:lnTo>
                <a:lnTo>
                  <a:pt x="208026" y="77711"/>
                </a:lnTo>
                <a:lnTo>
                  <a:pt x="219017" y="133903"/>
                </a:lnTo>
                <a:lnTo>
                  <a:pt x="226259" y="213940"/>
                </a:lnTo>
                <a:lnTo>
                  <a:pt x="228869"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1" name="object 261"/>
          <p:cNvSpPr/>
          <p:nvPr/>
        </p:nvSpPr>
        <p:spPr>
          <a:xfrm>
            <a:off x="4308441" y="5569115"/>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2" name="object 262"/>
          <p:cNvSpPr/>
          <p:nvPr/>
        </p:nvSpPr>
        <p:spPr>
          <a:xfrm>
            <a:off x="4310826" y="5553483"/>
            <a:ext cx="31112" cy="31747"/>
          </a:xfrm>
          <a:custGeom>
            <a:avLst/>
            <a:gdLst/>
            <a:ahLst/>
            <a:cxnLst/>
            <a:rect l="l" t="t" r="r" b="b"/>
            <a:pathLst>
              <a:path w="31114"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3" name="object 263"/>
          <p:cNvSpPr/>
          <p:nvPr/>
        </p:nvSpPr>
        <p:spPr>
          <a:xfrm>
            <a:off x="4417289"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4" name="object 264"/>
          <p:cNvSpPr/>
          <p:nvPr/>
        </p:nvSpPr>
        <p:spPr>
          <a:xfrm>
            <a:off x="4426057"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5" name="object 265"/>
          <p:cNvSpPr/>
          <p:nvPr/>
        </p:nvSpPr>
        <p:spPr>
          <a:xfrm>
            <a:off x="4259486"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6" name="object 266"/>
          <p:cNvSpPr/>
          <p:nvPr/>
        </p:nvSpPr>
        <p:spPr>
          <a:xfrm>
            <a:off x="4268253"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7" name="object 267"/>
          <p:cNvSpPr/>
          <p:nvPr/>
        </p:nvSpPr>
        <p:spPr>
          <a:xfrm>
            <a:off x="4238971" y="5697602"/>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8" name="object 268"/>
          <p:cNvSpPr/>
          <p:nvPr/>
        </p:nvSpPr>
        <p:spPr>
          <a:xfrm>
            <a:off x="4218457"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9" name="object 269"/>
          <p:cNvSpPr/>
          <p:nvPr/>
        </p:nvSpPr>
        <p:spPr>
          <a:xfrm>
            <a:off x="4338388"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0" name="object 270"/>
          <p:cNvSpPr/>
          <p:nvPr/>
        </p:nvSpPr>
        <p:spPr>
          <a:xfrm>
            <a:off x="4347156"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1" name="object 271"/>
          <p:cNvSpPr/>
          <p:nvPr/>
        </p:nvSpPr>
        <p:spPr>
          <a:xfrm>
            <a:off x="4317873"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2" name="object 272"/>
          <p:cNvSpPr/>
          <p:nvPr/>
        </p:nvSpPr>
        <p:spPr>
          <a:xfrm>
            <a:off x="4297359"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3" name="object 273"/>
          <p:cNvSpPr/>
          <p:nvPr/>
        </p:nvSpPr>
        <p:spPr>
          <a:xfrm>
            <a:off x="4396773"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4" name="object 274"/>
          <p:cNvSpPr/>
          <p:nvPr/>
        </p:nvSpPr>
        <p:spPr>
          <a:xfrm>
            <a:off x="4376262"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5" name="object 275"/>
          <p:cNvSpPr/>
          <p:nvPr/>
        </p:nvSpPr>
        <p:spPr>
          <a:xfrm>
            <a:off x="4439382" y="5568110"/>
            <a:ext cx="229215" cy="322553"/>
          </a:xfrm>
          <a:custGeom>
            <a:avLst/>
            <a:gdLst/>
            <a:ahLst/>
            <a:cxnLst/>
            <a:rect l="l" t="t" r="r" b="b"/>
            <a:pathLst>
              <a:path w="229235" h="322579">
                <a:moveTo>
                  <a:pt x="0" y="322240"/>
                </a:moveTo>
                <a:lnTo>
                  <a:pt x="2183" y="234595"/>
                </a:lnTo>
                <a:lnTo>
                  <a:pt x="8533" y="163420"/>
                </a:lnTo>
                <a:lnTo>
                  <a:pt x="18745" y="107248"/>
                </a:lnTo>
                <a:lnTo>
                  <a:pt x="32519" y="64608"/>
                </a:lnTo>
                <a:lnTo>
                  <a:pt x="69538" y="14052"/>
                </a:lnTo>
                <a:lnTo>
                  <a:pt x="117169" y="0"/>
                </a:lnTo>
                <a:lnTo>
                  <a:pt x="144209" y="2989"/>
                </a:lnTo>
                <a:lnTo>
                  <a:pt x="194167" y="40942"/>
                </a:lnTo>
                <a:lnTo>
                  <a:pt x="208026" y="77711"/>
                </a:lnTo>
                <a:lnTo>
                  <a:pt x="219017" y="133903"/>
                </a:lnTo>
                <a:lnTo>
                  <a:pt x="226259" y="213940"/>
                </a:lnTo>
                <a:lnTo>
                  <a:pt x="228869"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6" name="object 276"/>
          <p:cNvSpPr/>
          <p:nvPr/>
        </p:nvSpPr>
        <p:spPr>
          <a:xfrm>
            <a:off x="4545145" y="5569115"/>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7" name="object 277"/>
          <p:cNvSpPr/>
          <p:nvPr/>
        </p:nvSpPr>
        <p:spPr>
          <a:xfrm>
            <a:off x="4547529" y="5553483"/>
            <a:ext cx="31112" cy="31747"/>
          </a:xfrm>
          <a:custGeom>
            <a:avLst/>
            <a:gdLst/>
            <a:ahLst/>
            <a:cxnLst/>
            <a:rect l="l" t="t" r="r" b="b"/>
            <a:pathLst>
              <a:path w="31114"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8" name="object 278"/>
          <p:cNvSpPr/>
          <p:nvPr/>
        </p:nvSpPr>
        <p:spPr>
          <a:xfrm>
            <a:off x="4653994"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9" name="object 279"/>
          <p:cNvSpPr/>
          <p:nvPr/>
        </p:nvSpPr>
        <p:spPr>
          <a:xfrm>
            <a:off x="4662762"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0" name="object 280"/>
          <p:cNvSpPr/>
          <p:nvPr/>
        </p:nvSpPr>
        <p:spPr>
          <a:xfrm>
            <a:off x="4496190"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1" name="object 281"/>
          <p:cNvSpPr/>
          <p:nvPr/>
        </p:nvSpPr>
        <p:spPr>
          <a:xfrm>
            <a:off x="4504958" y="5874692"/>
            <a:ext cx="31112" cy="31747"/>
          </a:xfrm>
          <a:custGeom>
            <a:avLst/>
            <a:gdLst/>
            <a:ahLst/>
            <a:cxnLst/>
            <a:rect l="l" t="t" r="r" b="b"/>
            <a:pathLst>
              <a:path w="31114" h="31750">
                <a:moveTo>
                  <a:pt x="0" y="0"/>
                </a:moveTo>
                <a:lnTo>
                  <a:pt x="2723" y="7655"/>
                </a:lnTo>
                <a:lnTo>
                  <a:pt x="3630" y="15636"/>
                </a:lnTo>
                <a:lnTo>
                  <a:pt x="2723"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2" name="object 282"/>
          <p:cNvSpPr/>
          <p:nvPr/>
        </p:nvSpPr>
        <p:spPr>
          <a:xfrm>
            <a:off x="4475676"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3" name="object 283"/>
          <p:cNvSpPr/>
          <p:nvPr/>
        </p:nvSpPr>
        <p:spPr>
          <a:xfrm>
            <a:off x="4455162"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4" name="object 284"/>
          <p:cNvSpPr/>
          <p:nvPr/>
        </p:nvSpPr>
        <p:spPr>
          <a:xfrm>
            <a:off x="4575093"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5" name="object 285"/>
          <p:cNvSpPr/>
          <p:nvPr/>
        </p:nvSpPr>
        <p:spPr>
          <a:xfrm>
            <a:off x="4583860"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6" name="object 286"/>
          <p:cNvSpPr/>
          <p:nvPr/>
        </p:nvSpPr>
        <p:spPr>
          <a:xfrm>
            <a:off x="4554579"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7" name="object 287"/>
          <p:cNvSpPr/>
          <p:nvPr/>
        </p:nvSpPr>
        <p:spPr>
          <a:xfrm>
            <a:off x="4534064"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8" name="object 288"/>
          <p:cNvSpPr/>
          <p:nvPr/>
        </p:nvSpPr>
        <p:spPr>
          <a:xfrm>
            <a:off x="4633479"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9" name="object 289"/>
          <p:cNvSpPr/>
          <p:nvPr/>
        </p:nvSpPr>
        <p:spPr>
          <a:xfrm>
            <a:off x="4612965"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0" name="object 290"/>
          <p:cNvSpPr/>
          <p:nvPr/>
        </p:nvSpPr>
        <p:spPr>
          <a:xfrm>
            <a:off x="4676859" y="5568110"/>
            <a:ext cx="229215" cy="322553"/>
          </a:xfrm>
          <a:custGeom>
            <a:avLst/>
            <a:gdLst/>
            <a:ahLst/>
            <a:cxnLst/>
            <a:rect l="l" t="t" r="r" b="b"/>
            <a:pathLst>
              <a:path w="229235" h="322579">
                <a:moveTo>
                  <a:pt x="0" y="322240"/>
                </a:moveTo>
                <a:lnTo>
                  <a:pt x="2183" y="234595"/>
                </a:lnTo>
                <a:lnTo>
                  <a:pt x="8533" y="163420"/>
                </a:lnTo>
                <a:lnTo>
                  <a:pt x="18745" y="107248"/>
                </a:lnTo>
                <a:lnTo>
                  <a:pt x="32519" y="64608"/>
                </a:lnTo>
                <a:lnTo>
                  <a:pt x="69538" y="14052"/>
                </a:lnTo>
                <a:lnTo>
                  <a:pt x="117169" y="0"/>
                </a:lnTo>
                <a:lnTo>
                  <a:pt x="144209" y="2989"/>
                </a:lnTo>
                <a:lnTo>
                  <a:pt x="194197" y="40942"/>
                </a:lnTo>
                <a:lnTo>
                  <a:pt x="208048" y="77711"/>
                </a:lnTo>
                <a:lnTo>
                  <a:pt x="219029" y="133903"/>
                </a:lnTo>
                <a:lnTo>
                  <a:pt x="226262" y="213940"/>
                </a:lnTo>
                <a:lnTo>
                  <a:pt x="228869"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1" name="object 291"/>
          <p:cNvSpPr/>
          <p:nvPr/>
        </p:nvSpPr>
        <p:spPr>
          <a:xfrm>
            <a:off x="4782622" y="5569115"/>
            <a:ext cx="11429"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2" name="object 292"/>
          <p:cNvSpPr/>
          <p:nvPr/>
        </p:nvSpPr>
        <p:spPr>
          <a:xfrm>
            <a:off x="4785008" y="5553483"/>
            <a:ext cx="31112" cy="31747"/>
          </a:xfrm>
          <a:custGeom>
            <a:avLst/>
            <a:gdLst/>
            <a:ahLst/>
            <a:cxnLst/>
            <a:rect l="l" t="t" r="r" b="b"/>
            <a:pathLst>
              <a:path w="31114" h="31750">
                <a:moveTo>
                  <a:pt x="0" y="0"/>
                </a:moveTo>
                <a:lnTo>
                  <a:pt x="2721" y="7654"/>
                </a:lnTo>
                <a:lnTo>
                  <a:pt x="3629" y="15636"/>
                </a:lnTo>
                <a:lnTo>
                  <a:pt x="2721"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3" name="object 293"/>
          <p:cNvSpPr/>
          <p:nvPr/>
        </p:nvSpPr>
        <p:spPr>
          <a:xfrm>
            <a:off x="4891471"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4" name="object 294"/>
          <p:cNvSpPr/>
          <p:nvPr/>
        </p:nvSpPr>
        <p:spPr>
          <a:xfrm>
            <a:off x="4900238"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5" name="object 295"/>
          <p:cNvSpPr/>
          <p:nvPr/>
        </p:nvSpPr>
        <p:spPr>
          <a:xfrm>
            <a:off x="4733668"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6" name="object 296"/>
          <p:cNvSpPr/>
          <p:nvPr/>
        </p:nvSpPr>
        <p:spPr>
          <a:xfrm>
            <a:off x="4742434" y="5874692"/>
            <a:ext cx="31112" cy="31747"/>
          </a:xfrm>
          <a:custGeom>
            <a:avLst/>
            <a:gdLst/>
            <a:ahLst/>
            <a:cxnLst/>
            <a:rect l="l" t="t" r="r" b="b"/>
            <a:pathLst>
              <a:path w="31114" h="31750">
                <a:moveTo>
                  <a:pt x="0" y="0"/>
                </a:moveTo>
                <a:lnTo>
                  <a:pt x="2723" y="7655"/>
                </a:lnTo>
                <a:lnTo>
                  <a:pt x="3630" y="15636"/>
                </a:lnTo>
                <a:lnTo>
                  <a:pt x="2723"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7" name="object 297"/>
          <p:cNvSpPr/>
          <p:nvPr/>
        </p:nvSpPr>
        <p:spPr>
          <a:xfrm>
            <a:off x="4713152"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8" name="object 298"/>
          <p:cNvSpPr/>
          <p:nvPr/>
        </p:nvSpPr>
        <p:spPr>
          <a:xfrm>
            <a:off x="4692639"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9" name="object 299"/>
          <p:cNvSpPr/>
          <p:nvPr/>
        </p:nvSpPr>
        <p:spPr>
          <a:xfrm>
            <a:off x="4812568"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0" name="object 300"/>
          <p:cNvSpPr/>
          <p:nvPr/>
        </p:nvSpPr>
        <p:spPr>
          <a:xfrm>
            <a:off x="4821337" y="5874692"/>
            <a:ext cx="31112" cy="31747"/>
          </a:xfrm>
          <a:custGeom>
            <a:avLst/>
            <a:gdLst/>
            <a:ahLst/>
            <a:cxnLst/>
            <a:rect l="l" t="t" r="r" b="b"/>
            <a:pathLst>
              <a:path w="31114"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1" name="object 301"/>
          <p:cNvSpPr/>
          <p:nvPr/>
        </p:nvSpPr>
        <p:spPr>
          <a:xfrm>
            <a:off x="4792055" y="5697602"/>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2" name="object 302"/>
          <p:cNvSpPr/>
          <p:nvPr/>
        </p:nvSpPr>
        <p:spPr>
          <a:xfrm>
            <a:off x="4771541"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3" name="object 303"/>
          <p:cNvSpPr/>
          <p:nvPr/>
        </p:nvSpPr>
        <p:spPr>
          <a:xfrm>
            <a:off x="4870956"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4" name="object 304"/>
          <p:cNvSpPr/>
          <p:nvPr/>
        </p:nvSpPr>
        <p:spPr>
          <a:xfrm>
            <a:off x="4850442"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5" name="object 305"/>
          <p:cNvSpPr/>
          <p:nvPr/>
        </p:nvSpPr>
        <p:spPr>
          <a:xfrm>
            <a:off x="4912021" y="5568612"/>
            <a:ext cx="229215" cy="322553"/>
          </a:xfrm>
          <a:custGeom>
            <a:avLst/>
            <a:gdLst/>
            <a:ahLst/>
            <a:cxnLst/>
            <a:rect l="l" t="t" r="r" b="b"/>
            <a:pathLst>
              <a:path w="229235" h="322579">
                <a:moveTo>
                  <a:pt x="0" y="322245"/>
                </a:moveTo>
                <a:lnTo>
                  <a:pt x="2183" y="234600"/>
                </a:lnTo>
                <a:lnTo>
                  <a:pt x="8532" y="163425"/>
                </a:lnTo>
                <a:lnTo>
                  <a:pt x="18743" y="107253"/>
                </a:lnTo>
                <a:lnTo>
                  <a:pt x="32512" y="64613"/>
                </a:lnTo>
                <a:lnTo>
                  <a:pt x="69517" y="14055"/>
                </a:lnTo>
                <a:lnTo>
                  <a:pt x="117120" y="0"/>
                </a:lnTo>
                <a:lnTo>
                  <a:pt x="144139" y="2987"/>
                </a:lnTo>
                <a:lnTo>
                  <a:pt x="194126" y="40946"/>
                </a:lnTo>
                <a:lnTo>
                  <a:pt x="207977" y="77715"/>
                </a:lnTo>
                <a:lnTo>
                  <a:pt x="218959" y="133908"/>
                </a:lnTo>
                <a:lnTo>
                  <a:pt x="226192" y="213945"/>
                </a:lnTo>
                <a:lnTo>
                  <a:pt x="228798"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6" name="object 306"/>
          <p:cNvSpPr/>
          <p:nvPr/>
        </p:nvSpPr>
        <p:spPr>
          <a:xfrm>
            <a:off x="5017784" y="5569622"/>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7" name="object 307"/>
          <p:cNvSpPr/>
          <p:nvPr/>
        </p:nvSpPr>
        <p:spPr>
          <a:xfrm>
            <a:off x="5020169" y="5553990"/>
            <a:ext cx="31112" cy="31747"/>
          </a:xfrm>
          <a:custGeom>
            <a:avLst/>
            <a:gdLst/>
            <a:ahLst/>
            <a:cxnLst/>
            <a:rect l="l" t="t" r="r" b="b"/>
            <a:pathLst>
              <a:path w="31114" h="31750">
                <a:moveTo>
                  <a:pt x="0" y="0"/>
                </a:moveTo>
                <a:lnTo>
                  <a:pt x="2722" y="7654"/>
                </a:lnTo>
                <a:lnTo>
                  <a:pt x="3629" y="15634"/>
                </a:lnTo>
                <a:lnTo>
                  <a:pt x="2722" y="23613"/>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8" name="object 308"/>
          <p:cNvSpPr/>
          <p:nvPr/>
        </p:nvSpPr>
        <p:spPr>
          <a:xfrm>
            <a:off x="5126632"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9" name="object 309"/>
          <p:cNvSpPr/>
          <p:nvPr/>
        </p:nvSpPr>
        <p:spPr>
          <a:xfrm>
            <a:off x="5135330" y="5875199"/>
            <a:ext cx="31112" cy="31747"/>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0" name="object 310"/>
          <p:cNvSpPr/>
          <p:nvPr/>
        </p:nvSpPr>
        <p:spPr>
          <a:xfrm>
            <a:off x="4968830"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1" name="object 311"/>
          <p:cNvSpPr/>
          <p:nvPr/>
        </p:nvSpPr>
        <p:spPr>
          <a:xfrm>
            <a:off x="4977528" y="5875199"/>
            <a:ext cx="31112" cy="31747"/>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2" name="object 312"/>
          <p:cNvSpPr/>
          <p:nvPr/>
        </p:nvSpPr>
        <p:spPr>
          <a:xfrm>
            <a:off x="4948314"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3" name="object 313"/>
          <p:cNvSpPr/>
          <p:nvPr/>
        </p:nvSpPr>
        <p:spPr>
          <a:xfrm>
            <a:off x="4927801"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4" name="object 314"/>
          <p:cNvSpPr/>
          <p:nvPr/>
        </p:nvSpPr>
        <p:spPr>
          <a:xfrm>
            <a:off x="5047731"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5" name="object 315"/>
          <p:cNvSpPr/>
          <p:nvPr/>
        </p:nvSpPr>
        <p:spPr>
          <a:xfrm>
            <a:off x="5056429" y="5875199"/>
            <a:ext cx="31112" cy="31747"/>
          </a:xfrm>
          <a:custGeom>
            <a:avLst/>
            <a:gdLst/>
            <a:ahLst/>
            <a:cxnLst/>
            <a:rect l="l" t="t" r="r" b="b"/>
            <a:pathLst>
              <a:path w="31114" h="31750">
                <a:moveTo>
                  <a:pt x="0" y="0"/>
                </a:moveTo>
                <a:lnTo>
                  <a:pt x="2721" y="7654"/>
                </a:lnTo>
                <a:lnTo>
                  <a:pt x="3629" y="15633"/>
                </a:lnTo>
                <a:lnTo>
                  <a:pt x="2721"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6" name="object 316"/>
          <p:cNvSpPr/>
          <p:nvPr/>
        </p:nvSpPr>
        <p:spPr>
          <a:xfrm>
            <a:off x="5027215"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7" name="object 317"/>
          <p:cNvSpPr/>
          <p:nvPr/>
        </p:nvSpPr>
        <p:spPr>
          <a:xfrm>
            <a:off x="5006704"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8" name="object 318"/>
          <p:cNvSpPr/>
          <p:nvPr/>
        </p:nvSpPr>
        <p:spPr>
          <a:xfrm>
            <a:off x="5106118"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9" name="object 319"/>
          <p:cNvSpPr/>
          <p:nvPr/>
        </p:nvSpPr>
        <p:spPr>
          <a:xfrm>
            <a:off x="5085604"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0" name="object 320"/>
          <p:cNvSpPr/>
          <p:nvPr/>
        </p:nvSpPr>
        <p:spPr>
          <a:xfrm>
            <a:off x="5149498" y="5568612"/>
            <a:ext cx="229215" cy="322553"/>
          </a:xfrm>
          <a:custGeom>
            <a:avLst/>
            <a:gdLst/>
            <a:ahLst/>
            <a:cxnLst/>
            <a:rect l="l" t="t" r="r" b="b"/>
            <a:pathLst>
              <a:path w="229235" h="322579">
                <a:moveTo>
                  <a:pt x="0" y="322245"/>
                </a:moveTo>
                <a:lnTo>
                  <a:pt x="2183" y="234600"/>
                </a:lnTo>
                <a:lnTo>
                  <a:pt x="8533" y="163425"/>
                </a:lnTo>
                <a:lnTo>
                  <a:pt x="18745" y="107253"/>
                </a:lnTo>
                <a:lnTo>
                  <a:pt x="32519" y="64613"/>
                </a:lnTo>
                <a:lnTo>
                  <a:pt x="69538" y="14055"/>
                </a:lnTo>
                <a:lnTo>
                  <a:pt x="117169" y="0"/>
                </a:lnTo>
                <a:lnTo>
                  <a:pt x="144209" y="2987"/>
                </a:lnTo>
                <a:lnTo>
                  <a:pt x="194167" y="40946"/>
                </a:lnTo>
                <a:lnTo>
                  <a:pt x="208026" y="77715"/>
                </a:lnTo>
                <a:lnTo>
                  <a:pt x="219017" y="133908"/>
                </a:lnTo>
                <a:lnTo>
                  <a:pt x="226259" y="213945"/>
                </a:lnTo>
                <a:lnTo>
                  <a:pt x="228869"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1" name="object 321"/>
          <p:cNvSpPr/>
          <p:nvPr/>
        </p:nvSpPr>
        <p:spPr>
          <a:xfrm>
            <a:off x="5255259" y="5569622"/>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2" name="object 322"/>
          <p:cNvSpPr/>
          <p:nvPr/>
        </p:nvSpPr>
        <p:spPr>
          <a:xfrm>
            <a:off x="5257647" y="5553990"/>
            <a:ext cx="31112" cy="31747"/>
          </a:xfrm>
          <a:custGeom>
            <a:avLst/>
            <a:gdLst/>
            <a:ahLst/>
            <a:cxnLst/>
            <a:rect l="l" t="t" r="r" b="b"/>
            <a:pathLst>
              <a:path w="31114" h="31750">
                <a:moveTo>
                  <a:pt x="0" y="0"/>
                </a:moveTo>
                <a:lnTo>
                  <a:pt x="2722" y="7654"/>
                </a:lnTo>
                <a:lnTo>
                  <a:pt x="3629" y="15634"/>
                </a:lnTo>
                <a:lnTo>
                  <a:pt x="2722" y="23613"/>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3" name="object 323"/>
          <p:cNvSpPr/>
          <p:nvPr/>
        </p:nvSpPr>
        <p:spPr>
          <a:xfrm>
            <a:off x="5364110"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4" name="object 324"/>
          <p:cNvSpPr/>
          <p:nvPr/>
        </p:nvSpPr>
        <p:spPr>
          <a:xfrm>
            <a:off x="5372878" y="5875199"/>
            <a:ext cx="31112" cy="31747"/>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5" name="object 325"/>
          <p:cNvSpPr/>
          <p:nvPr/>
        </p:nvSpPr>
        <p:spPr>
          <a:xfrm>
            <a:off x="5206306"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6" name="object 326"/>
          <p:cNvSpPr/>
          <p:nvPr/>
        </p:nvSpPr>
        <p:spPr>
          <a:xfrm>
            <a:off x="5215074" y="5875199"/>
            <a:ext cx="31112" cy="31747"/>
          </a:xfrm>
          <a:custGeom>
            <a:avLst/>
            <a:gdLst/>
            <a:ahLst/>
            <a:cxnLst/>
            <a:rect l="l" t="t" r="r" b="b"/>
            <a:pathLst>
              <a:path w="31114"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7" name="object 327"/>
          <p:cNvSpPr/>
          <p:nvPr/>
        </p:nvSpPr>
        <p:spPr>
          <a:xfrm>
            <a:off x="5185791"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8" name="object 328"/>
          <p:cNvSpPr/>
          <p:nvPr/>
        </p:nvSpPr>
        <p:spPr>
          <a:xfrm>
            <a:off x="5165278"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9" name="object 329"/>
          <p:cNvSpPr/>
          <p:nvPr/>
        </p:nvSpPr>
        <p:spPr>
          <a:xfrm>
            <a:off x="5285207"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0" name="object 330"/>
          <p:cNvSpPr/>
          <p:nvPr/>
        </p:nvSpPr>
        <p:spPr>
          <a:xfrm>
            <a:off x="5293976" y="5875199"/>
            <a:ext cx="31112" cy="31747"/>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1" name="object 331"/>
          <p:cNvSpPr/>
          <p:nvPr/>
        </p:nvSpPr>
        <p:spPr>
          <a:xfrm>
            <a:off x="5264693"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2" name="object 332"/>
          <p:cNvSpPr/>
          <p:nvPr/>
        </p:nvSpPr>
        <p:spPr>
          <a:xfrm>
            <a:off x="5244180"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3" name="object 333"/>
          <p:cNvSpPr/>
          <p:nvPr/>
        </p:nvSpPr>
        <p:spPr>
          <a:xfrm>
            <a:off x="5343593"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4" name="object 334"/>
          <p:cNvSpPr/>
          <p:nvPr/>
        </p:nvSpPr>
        <p:spPr>
          <a:xfrm>
            <a:off x="5323081"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5" name="object 335"/>
          <p:cNvSpPr/>
          <p:nvPr/>
        </p:nvSpPr>
        <p:spPr>
          <a:xfrm>
            <a:off x="5386202" y="5568612"/>
            <a:ext cx="229215" cy="322553"/>
          </a:xfrm>
          <a:custGeom>
            <a:avLst/>
            <a:gdLst/>
            <a:ahLst/>
            <a:cxnLst/>
            <a:rect l="l" t="t" r="r" b="b"/>
            <a:pathLst>
              <a:path w="229235" h="322579">
                <a:moveTo>
                  <a:pt x="0" y="322245"/>
                </a:moveTo>
                <a:lnTo>
                  <a:pt x="2183" y="234600"/>
                </a:lnTo>
                <a:lnTo>
                  <a:pt x="8533" y="163425"/>
                </a:lnTo>
                <a:lnTo>
                  <a:pt x="18745" y="107253"/>
                </a:lnTo>
                <a:lnTo>
                  <a:pt x="32519" y="64613"/>
                </a:lnTo>
                <a:lnTo>
                  <a:pt x="69538" y="14055"/>
                </a:lnTo>
                <a:lnTo>
                  <a:pt x="117169" y="0"/>
                </a:lnTo>
                <a:lnTo>
                  <a:pt x="144209" y="2987"/>
                </a:lnTo>
                <a:lnTo>
                  <a:pt x="194167" y="40946"/>
                </a:lnTo>
                <a:lnTo>
                  <a:pt x="208025" y="77715"/>
                </a:lnTo>
                <a:lnTo>
                  <a:pt x="219016" y="133908"/>
                </a:lnTo>
                <a:lnTo>
                  <a:pt x="226258" y="213945"/>
                </a:lnTo>
                <a:lnTo>
                  <a:pt x="228868"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6" name="object 336"/>
          <p:cNvSpPr/>
          <p:nvPr/>
        </p:nvSpPr>
        <p:spPr>
          <a:xfrm>
            <a:off x="5491966" y="5569622"/>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7" name="object 337"/>
          <p:cNvSpPr/>
          <p:nvPr/>
        </p:nvSpPr>
        <p:spPr>
          <a:xfrm>
            <a:off x="5494351" y="5553990"/>
            <a:ext cx="31112" cy="31747"/>
          </a:xfrm>
          <a:custGeom>
            <a:avLst/>
            <a:gdLst/>
            <a:ahLst/>
            <a:cxnLst/>
            <a:rect l="l" t="t" r="r" b="b"/>
            <a:pathLst>
              <a:path w="31114" h="31750">
                <a:moveTo>
                  <a:pt x="0" y="0"/>
                </a:moveTo>
                <a:lnTo>
                  <a:pt x="2722" y="7654"/>
                </a:lnTo>
                <a:lnTo>
                  <a:pt x="3629" y="15634"/>
                </a:lnTo>
                <a:lnTo>
                  <a:pt x="2722" y="23613"/>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8" name="object 338"/>
          <p:cNvSpPr/>
          <p:nvPr/>
        </p:nvSpPr>
        <p:spPr>
          <a:xfrm>
            <a:off x="5600814"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9" name="object 339"/>
          <p:cNvSpPr/>
          <p:nvPr/>
        </p:nvSpPr>
        <p:spPr>
          <a:xfrm>
            <a:off x="5609582" y="5875199"/>
            <a:ext cx="31112" cy="31747"/>
          </a:xfrm>
          <a:custGeom>
            <a:avLst/>
            <a:gdLst/>
            <a:ahLst/>
            <a:cxnLst/>
            <a:rect l="l" t="t" r="r" b="b"/>
            <a:pathLst>
              <a:path w="31114" h="31750">
                <a:moveTo>
                  <a:pt x="0" y="0"/>
                </a:moveTo>
                <a:lnTo>
                  <a:pt x="2721" y="7654"/>
                </a:lnTo>
                <a:lnTo>
                  <a:pt x="3629" y="15633"/>
                </a:lnTo>
                <a:lnTo>
                  <a:pt x="2721"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0" name="object 340"/>
          <p:cNvSpPr/>
          <p:nvPr/>
        </p:nvSpPr>
        <p:spPr>
          <a:xfrm>
            <a:off x="5443010" y="5890830"/>
            <a:ext cx="16509" cy="0"/>
          </a:xfrm>
          <a:custGeom>
            <a:avLst/>
            <a:gdLst/>
            <a:ahLst/>
            <a:cxnLst/>
            <a:rect l="l" t="t" r="r" b="b"/>
            <a:pathLst>
              <a:path w="16510">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1" name="object 341"/>
          <p:cNvSpPr/>
          <p:nvPr/>
        </p:nvSpPr>
        <p:spPr>
          <a:xfrm>
            <a:off x="5451778" y="5875199"/>
            <a:ext cx="31112" cy="31747"/>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2" name="object 342"/>
          <p:cNvSpPr/>
          <p:nvPr/>
        </p:nvSpPr>
        <p:spPr>
          <a:xfrm>
            <a:off x="5422496"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3" name="object 343"/>
          <p:cNvSpPr/>
          <p:nvPr/>
        </p:nvSpPr>
        <p:spPr>
          <a:xfrm>
            <a:off x="5401984"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4" name="object 344"/>
          <p:cNvSpPr/>
          <p:nvPr/>
        </p:nvSpPr>
        <p:spPr>
          <a:xfrm>
            <a:off x="5521913"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5" name="object 345"/>
          <p:cNvSpPr/>
          <p:nvPr/>
        </p:nvSpPr>
        <p:spPr>
          <a:xfrm>
            <a:off x="5530680" y="5875199"/>
            <a:ext cx="31112" cy="31747"/>
          </a:xfrm>
          <a:custGeom>
            <a:avLst/>
            <a:gdLst/>
            <a:ahLst/>
            <a:cxnLst/>
            <a:rect l="l" t="t" r="r" b="b"/>
            <a:pathLst>
              <a:path w="31114"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6" name="object 346"/>
          <p:cNvSpPr/>
          <p:nvPr/>
        </p:nvSpPr>
        <p:spPr>
          <a:xfrm>
            <a:off x="5501397" y="5698105"/>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7" name="object 347"/>
          <p:cNvSpPr/>
          <p:nvPr/>
        </p:nvSpPr>
        <p:spPr>
          <a:xfrm>
            <a:off x="5480884"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8" name="object 348"/>
          <p:cNvSpPr/>
          <p:nvPr/>
        </p:nvSpPr>
        <p:spPr>
          <a:xfrm>
            <a:off x="5580299"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9" name="object 349"/>
          <p:cNvSpPr/>
          <p:nvPr/>
        </p:nvSpPr>
        <p:spPr>
          <a:xfrm>
            <a:off x="5559786"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0" name="object 350"/>
          <p:cNvSpPr/>
          <p:nvPr/>
        </p:nvSpPr>
        <p:spPr>
          <a:xfrm>
            <a:off x="5623678" y="5568612"/>
            <a:ext cx="229215" cy="322553"/>
          </a:xfrm>
          <a:custGeom>
            <a:avLst/>
            <a:gdLst/>
            <a:ahLst/>
            <a:cxnLst/>
            <a:rect l="l" t="t" r="r" b="b"/>
            <a:pathLst>
              <a:path w="229235" h="322579">
                <a:moveTo>
                  <a:pt x="0" y="322245"/>
                </a:moveTo>
                <a:lnTo>
                  <a:pt x="2183" y="234600"/>
                </a:lnTo>
                <a:lnTo>
                  <a:pt x="8533" y="163425"/>
                </a:lnTo>
                <a:lnTo>
                  <a:pt x="18745" y="107253"/>
                </a:lnTo>
                <a:lnTo>
                  <a:pt x="32518" y="64613"/>
                </a:lnTo>
                <a:lnTo>
                  <a:pt x="69537" y="14055"/>
                </a:lnTo>
                <a:lnTo>
                  <a:pt x="117169" y="0"/>
                </a:lnTo>
                <a:lnTo>
                  <a:pt x="144209" y="2987"/>
                </a:lnTo>
                <a:lnTo>
                  <a:pt x="194196" y="40946"/>
                </a:lnTo>
                <a:lnTo>
                  <a:pt x="208048" y="77715"/>
                </a:lnTo>
                <a:lnTo>
                  <a:pt x="219029" y="133908"/>
                </a:lnTo>
                <a:lnTo>
                  <a:pt x="226262" y="213945"/>
                </a:lnTo>
                <a:lnTo>
                  <a:pt x="228869"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1" name="object 351"/>
          <p:cNvSpPr/>
          <p:nvPr/>
        </p:nvSpPr>
        <p:spPr>
          <a:xfrm>
            <a:off x="5729442" y="5569622"/>
            <a:ext cx="11429" cy="0"/>
          </a:xfrm>
          <a:custGeom>
            <a:avLst/>
            <a:gdLst/>
            <a:ahLst/>
            <a:cxnLst/>
            <a:rect l="l" t="t" r="r" b="b"/>
            <a:pathLst>
              <a:path w="11429">
                <a:moveTo>
                  <a:pt x="0" y="0"/>
                </a:moveTo>
                <a:lnTo>
                  <a:pt x="11081"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2" name="object 352"/>
          <p:cNvSpPr/>
          <p:nvPr/>
        </p:nvSpPr>
        <p:spPr>
          <a:xfrm>
            <a:off x="5731827" y="5553990"/>
            <a:ext cx="31112" cy="31747"/>
          </a:xfrm>
          <a:custGeom>
            <a:avLst/>
            <a:gdLst/>
            <a:ahLst/>
            <a:cxnLst/>
            <a:rect l="l" t="t" r="r" b="b"/>
            <a:pathLst>
              <a:path w="31114" h="31750">
                <a:moveTo>
                  <a:pt x="0" y="0"/>
                </a:moveTo>
                <a:lnTo>
                  <a:pt x="2722" y="7654"/>
                </a:lnTo>
                <a:lnTo>
                  <a:pt x="3629" y="15634"/>
                </a:lnTo>
                <a:lnTo>
                  <a:pt x="2722" y="23613"/>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3" name="object 353"/>
          <p:cNvSpPr/>
          <p:nvPr/>
        </p:nvSpPr>
        <p:spPr>
          <a:xfrm>
            <a:off x="5838290"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4" name="object 354"/>
          <p:cNvSpPr/>
          <p:nvPr/>
        </p:nvSpPr>
        <p:spPr>
          <a:xfrm>
            <a:off x="5847058" y="5875199"/>
            <a:ext cx="31112" cy="31747"/>
          </a:xfrm>
          <a:custGeom>
            <a:avLst/>
            <a:gdLst/>
            <a:ahLst/>
            <a:cxnLst/>
            <a:rect l="l" t="t" r="r" b="b"/>
            <a:pathLst>
              <a:path w="31114" h="31750">
                <a:moveTo>
                  <a:pt x="0" y="0"/>
                </a:moveTo>
                <a:lnTo>
                  <a:pt x="2721" y="7654"/>
                </a:lnTo>
                <a:lnTo>
                  <a:pt x="3629" y="15633"/>
                </a:lnTo>
                <a:lnTo>
                  <a:pt x="2721"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5" name="object 355"/>
          <p:cNvSpPr/>
          <p:nvPr/>
        </p:nvSpPr>
        <p:spPr>
          <a:xfrm>
            <a:off x="5680487"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6" name="object 356"/>
          <p:cNvSpPr/>
          <p:nvPr/>
        </p:nvSpPr>
        <p:spPr>
          <a:xfrm>
            <a:off x="5689256" y="5875199"/>
            <a:ext cx="31112" cy="31747"/>
          </a:xfrm>
          <a:custGeom>
            <a:avLst/>
            <a:gdLst/>
            <a:ahLst/>
            <a:cxnLst/>
            <a:rect l="l" t="t" r="r" b="b"/>
            <a:pathLst>
              <a:path w="31114" h="31750">
                <a:moveTo>
                  <a:pt x="0" y="0"/>
                </a:moveTo>
                <a:lnTo>
                  <a:pt x="2721" y="7654"/>
                </a:lnTo>
                <a:lnTo>
                  <a:pt x="3629" y="15633"/>
                </a:lnTo>
                <a:lnTo>
                  <a:pt x="2721"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7" name="object 357"/>
          <p:cNvSpPr/>
          <p:nvPr/>
        </p:nvSpPr>
        <p:spPr>
          <a:xfrm>
            <a:off x="5659972"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8" name="object 358"/>
          <p:cNvSpPr/>
          <p:nvPr/>
        </p:nvSpPr>
        <p:spPr>
          <a:xfrm>
            <a:off x="5639459" y="5698105"/>
            <a:ext cx="41272" cy="386048"/>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9" name="object 359"/>
          <p:cNvSpPr/>
          <p:nvPr/>
        </p:nvSpPr>
        <p:spPr>
          <a:xfrm>
            <a:off x="5759389"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0" name="object 360"/>
          <p:cNvSpPr/>
          <p:nvPr/>
        </p:nvSpPr>
        <p:spPr>
          <a:xfrm>
            <a:off x="5768156" y="5875199"/>
            <a:ext cx="31112" cy="31747"/>
          </a:xfrm>
          <a:custGeom>
            <a:avLst/>
            <a:gdLst/>
            <a:ahLst/>
            <a:cxnLst/>
            <a:rect l="l" t="t" r="r" b="b"/>
            <a:pathLst>
              <a:path w="31114"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1" name="object 361"/>
          <p:cNvSpPr/>
          <p:nvPr/>
        </p:nvSpPr>
        <p:spPr>
          <a:xfrm>
            <a:off x="5738875"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2" name="object 362"/>
          <p:cNvSpPr/>
          <p:nvPr/>
        </p:nvSpPr>
        <p:spPr>
          <a:xfrm>
            <a:off x="5718361" y="5698105"/>
            <a:ext cx="41272" cy="386048"/>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3" name="object 363"/>
          <p:cNvSpPr/>
          <p:nvPr/>
        </p:nvSpPr>
        <p:spPr>
          <a:xfrm>
            <a:off x="5817776"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4" name="object 364"/>
          <p:cNvSpPr/>
          <p:nvPr/>
        </p:nvSpPr>
        <p:spPr>
          <a:xfrm>
            <a:off x="5797261" y="5698105"/>
            <a:ext cx="41272" cy="386048"/>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5" name="object 365"/>
          <p:cNvSpPr/>
          <p:nvPr/>
        </p:nvSpPr>
        <p:spPr>
          <a:xfrm>
            <a:off x="5858840" y="5568612"/>
            <a:ext cx="229215" cy="322553"/>
          </a:xfrm>
          <a:custGeom>
            <a:avLst/>
            <a:gdLst/>
            <a:ahLst/>
            <a:cxnLst/>
            <a:rect l="l" t="t" r="r" b="b"/>
            <a:pathLst>
              <a:path w="229235" h="322579">
                <a:moveTo>
                  <a:pt x="0" y="322245"/>
                </a:moveTo>
                <a:lnTo>
                  <a:pt x="2183" y="234600"/>
                </a:lnTo>
                <a:lnTo>
                  <a:pt x="8532" y="163425"/>
                </a:lnTo>
                <a:lnTo>
                  <a:pt x="18743" y="107253"/>
                </a:lnTo>
                <a:lnTo>
                  <a:pt x="32513" y="64613"/>
                </a:lnTo>
                <a:lnTo>
                  <a:pt x="69517" y="14055"/>
                </a:lnTo>
                <a:lnTo>
                  <a:pt x="117121" y="0"/>
                </a:lnTo>
                <a:lnTo>
                  <a:pt x="144139" y="2987"/>
                </a:lnTo>
                <a:lnTo>
                  <a:pt x="194127" y="40946"/>
                </a:lnTo>
                <a:lnTo>
                  <a:pt x="207978" y="77715"/>
                </a:lnTo>
                <a:lnTo>
                  <a:pt x="218959" y="133908"/>
                </a:lnTo>
                <a:lnTo>
                  <a:pt x="226192" y="213945"/>
                </a:lnTo>
                <a:lnTo>
                  <a:pt x="228798"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6" name="object 366"/>
          <p:cNvSpPr/>
          <p:nvPr/>
        </p:nvSpPr>
        <p:spPr>
          <a:xfrm>
            <a:off x="5964604" y="5569622"/>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7" name="object 367"/>
          <p:cNvSpPr/>
          <p:nvPr/>
        </p:nvSpPr>
        <p:spPr>
          <a:xfrm>
            <a:off x="5966988" y="5553990"/>
            <a:ext cx="31112" cy="31747"/>
          </a:xfrm>
          <a:custGeom>
            <a:avLst/>
            <a:gdLst/>
            <a:ahLst/>
            <a:cxnLst/>
            <a:rect l="l" t="t" r="r" b="b"/>
            <a:pathLst>
              <a:path w="31114" h="31750">
                <a:moveTo>
                  <a:pt x="0" y="0"/>
                </a:moveTo>
                <a:lnTo>
                  <a:pt x="2722" y="7654"/>
                </a:lnTo>
                <a:lnTo>
                  <a:pt x="3629" y="15634"/>
                </a:lnTo>
                <a:lnTo>
                  <a:pt x="2722" y="23613"/>
                </a:lnTo>
                <a:lnTo>
                  <a:pt x="0" y="31267"/>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8" name="object 368"/>
          <p:cNvSpPr/>
          <p:nvPr/>
        </p:nvSpPr>
        <p:spPr>
          <a:xfrm>
            <a:off x="6073452"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9" name="object 369"/>
          <p:cNvSpPr/>
          <p:nvPr/>
        </p:nvSpPr>
        <p:spPr>
          <a:xfrm>
            <a:off x="6082151" y="5875199"/>
            <a:ext cx="31112" cy="31747"/>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0" name="object 370"/>
          <p:cNvSpPr/>
          <p:nvPr/>
        </p:nvSpPr>
        <p:spPr>
          <a:xfrm>
            <a:off x="5915650"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1" name="object 371"/>
          <p:cNvSpPr/>
          <p:nvPr/>
        </p:nvSpPr>
        <p:spPr>
          <a:xfrm>
            <a:off x="5924348" y="5875199"/>
            <a:ext cx="31112" cy="31747"/>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2" name="object 372"/>
          <p:cNvSpPr/>
          <p:nvPr/>
        </p:nvSpPr>
        <p:spPr>
          <a:xfrm>
            <a:off x="5895135"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3" name="object 373"/>
          <p:cNvSpPr/>
          <p:nvPr/>
        </p:nvSpPr>
        <p:spPr>
          <a:xfrm>
            <a:off x="5874622"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4" name="object 374"/>
          <p:cNvSpPr/>
          <p:nvPr/>
        </p:nvSpPr>
        <p:spPr>
          <a:xfrm>
            <a:off x="5994550"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5" name="object 375"/>
          <p:cNvSpPr/>
          <p:nvPr/>
        </p:nvSpPr>
        <p:spPr>
          <a:xfrm>
            <a:off x="6003248" y="5875199"/>
            <a:ext cx="31112" cy="31747"/>
          </a:xfrm>
          <a:custGeom>
            <a:avLst/>
            <a:gdLst/>
            <a:ahLst/>
            <a:cxnLst/>
            <a:rect l="l" t="t" r="r" b="b"/>
            <a:pathLst>
              <a:path w="31114"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6" name="object 376"/>
          <p:cNvSpPr/>
          <p:nvPr/>
        </p:nvSpPr>
        <p:spPr>
          <a:xfrm>
            <a:off x="5974036"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7" name="object 377"/>
          <p:cNvSpPr/>
          <p:nvPr/>
        </p:nvSpPr>
        <p:spPr>
          <a:xfrm>
            <a:off x="5953523"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8" name="object 378"/>
          <p:cNvSpPr/>
          <p:nvPr/>
        </p:nvSpPr>
        <p:spPr>
          <a:xfrm>
            <a:off x="6052938"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9" name="object 379"/>
          <p:cNvSpPr/>
          <p:nvPr/>
        </p:nvSpPr>
        <p:spPr>
          <a:xfrm>
            <a:off x="6032424"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0" name="object 380"/>
          <p:cNvSpPr/>
          <p:nvPr/>
        </p:nvSpPr>
        <p:spPr>
          <a:xfrm>
            <a:off x="6096318" y="5568612"/>
            <a:ext cx="229215" cy="322553"/>
          </a:xfrm>
          <a:custGeom>
            <a:avLst/>
            <a:gdLst/>
            <a:ahLst/>
            <a:cxnLst/>
            <a:rect l="l" t="t" r="r" b="b"/>
            <a:pathLst>
              <a:path w="229235" h="322579">
                <a:moveTo>
                  <a:pt x="0" y="322245"/>
                </a:moveTo>
                <a:lnTo>
                  <a:pt x="2183" y="234600"/>
                </a:lnTo>
                <a:lnTo>
                  <a:pt x="8533" y="163425"/>
                </a:lnTo>
                <a:lnTo>
                  <a:pt x="18745" y="107253"/>
                </a:lnTo>
                <a:lnTo>
                  <a:pt x="32519" y="64613"/>
                </a:lnTo>
                <a:lnTo>
                  <a:pt x="69538" y="14055"/>
                </a:lnTo>
                <a:lnTo>
                  <a:pt x="117169" y="0"/>
                </a:lnTo>
                <a:lnTo>
                  <a:pt x="144209" y="2987"/>
                </a:lnTo>
                <a:lnTo>
                  <a:pt x="194167" y="40946"/>
                </a:lnTo>
                <a:lnTo>
                  <a:pt x="208026" y="77715"/>
                </a:lnTo>
                <a:lnTo>
                  <a:pt x="219017" y="133908"/>
                </a:lnTo>
                <a:lnTo>
                  <a:pt x="226259" y="213945"/>
                </a:lnTo>
                <a:lnTo>
                  <a:pt x="228869"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1" name="object 381"/>
          <p:cNvSpPr/>
          <p:nvPr/>
        </p:nvSpPr>
        <p:spPr>
          <a:xfrm>
            <a:off x="6202079" y="5569622"/>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2" name="object 382"/>
          <p:cNvSpPr/>
          <p:nvPr/>
        </p:nvSpPr>
        <p:spPr>
          <a:xfrm>
            <a:off x="6204466" y="5553990"/>
            <a:ext cx="31112" cy="31747"/>
          </a:xfrm>
          <a:custGeom>
            <a:avLst/>
            <a:gdLst/>
            <a:ahLst/>
            <a:cxnLst/>
            <a:rect l="l" t="t" r="r" b="b"/>
            <a:pathLst>
              <a:path w="31114" h="31750">
                <a:moveTo>
                  <a:pt x="0" y="0"/>
                </a:moveTo>
                <a:lnTo>
                  <a:pt x="2722" y="7654"/>
                </a:lnTo>
                <a:lnTo>
                  <a:pt x="3629" y="15634"/>
                </a:lnTo>
                <a:lnTo>
                  <a:pt x="2722" y="23613"/>
                </a:lnTo>
                <a:lnTo>
                  <a:pt x="0" y="31267"/>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3" name="object 383"/>
          <p:cNvSpPr/>
          <p:nvPr/>
        </p:nvSpPr>
        <p:spPr>
          <a:xfrm>
            <a:off x="6310929"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4" name="object 384"/>
          <p:cNvSpPr/>
          <p:nvPr/>
        </p:nvSpPr>
        <p:spPr>
          <a:xfrm>
            <a:off x="6319697" y="5875199"/>
            <a:ext cx="31112" cy="31747"/>
          </a:xfrm>
          <a:custGeom>
            <a:avLst/>
            <a:gdLst/>
            <a:ahLst/>
            <a:cxnLst/>
            <a:rect l="l" t="t" r="r" b="b"/>
            <a:pathLst>
              <a:path w="31114"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5" name="object 385"/>
          <p:cNvSpPr/>
          <p:nvPr/>
        </p:nvSpPr>
        <p:spPr>
          <a:xfrm>
            <a:off x="6153126"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6" name="object 386"/>
          <p:cNvSpPr/>
          <p:nvPr/>
        </p:nvSpPr>
        <p:spPr>
          <a:xfrm>
            <a:off x="6161893" y="5875199"/>
            <a:ext cx="31112" cy="31747"/>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7" name="object 387"/>
          <p:cNvSpPr/>
          <p:nvPr/>
        </p:nvSpPr>
        <p:spPr>
          <a:xfrm>
            <a:off x="6132611"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8" name="object 388"/>
          <p:cNvSpPr/>
          <p:nvPr/>
        </p:nvSpPr>
        <p:spPr>
          <a:xfrm>
            <a:off x="6112097"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9" name="object 389"/>
          <p:cNvSpPr/>
          <p:nvPr/>
        </p:nvSpPr>
        <p:spPr>
          <a:xfrm>
            <a:off x="6232028"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0" name="object 390"/>
          <p:cNvSpPr/>
          <p:nvPr/>
        </p:nvSpPr>
        <p:spPr>
          <a:xfrm>
            <a:off x="6240795" y="5875199"/>
            <a:ext cx="31112" cy="31747"/>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1" name="object 391"/>
          <p:cNvSpPr/>
          <p:nvPr/>
        </p:nvSpPr>
        <p:spPr>
          <a:xfrm>
            <a:off x="6211512"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2" name="object 392"/>
          <p:cNvSpPr/>
          <p:nvPr/>
        </p:nvSpPr>
        <p:spPr>
          <a:xfrm>
            <a:off x="6190999"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3" name="object 393"/>
          <p:cNvSpPr/>
          <p:nvPr/>
        </p:nvSpPr>
        <p:spPr>
          <a:xfrm>
            <a:off x="6290415"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4" name="object 394"/>
          <p:cNvSpPr/>
          <p:nvPr/>
        </p:nvSpPr>
        <p:spPr>
          <a:xfrm>
            <a:off x="6269901"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5" name="object 395"/>
          <p:cNvSpPr/>
          <p:nvPr/>
        </p:nvSpPr>
        <p:spPr>
          <a:xfrm>
            <a:off x="6333022" y="5568612"/>
            <a:ext cx="229215" cy="322553"/>
          </a:xfrm>
          <a:custGeom>
            <a:avLst/>
            <a:gdLst/>
            <a:ahLst/>
            <a:cxnLst/>
            <a:rect l="l" t="t" r="r" b="b"/>
            <a:pathLst>
              <a:path w="229234" h="322579">
                <a:moveTo>
                  <a:pt x="0" y="322245"/>
                </a:moveTo>
                <a:lnTo>
                  <a:pt x="2183" y="234600"/>
                </a:lnTo>
                <a:lnTo>
                  <a:pt x="8533" y="163425"/>
                </a:lnTo>
                <a:lnTo>
                  <a:pt x="18745" y="107253"/>
                </a:lnTo>
                <a:lnTo>
                  <a:pt x="32519" y="64613"/>
                </a:lnTo>
                <a:lnTo>
                  <a:pt x="69537" y="14055"/>
                </a:lnTo>
                <a:lnTo>
                  <a:pt x="117169" y="0"/>
                </a:lnTo>
                <a:lnTo>
                  <a:pt x="144208" y="2987"/>
                </a:lnTo>
                <a:lnTo>
                  <a:pt x="194167" y="40946"/>
                </a:lnTo>
                <a:lnTo>
                  <a:pt x="208025" y="77715"/>
                </a:lnTo>
                <a:lnTo>
                  <a:pt x="219016" y="133908"/>
                </a:lnTo>
                <a:lnTo>
                  <a:pt x="226258" y="213945"/>
                </a:lnTo>
                <a:lnTo>
                  <a:pt x="228868"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6" name="object 396"/>
          <p:cNvSpPr/>
          <p:nvPr/>
        </p:nvSpPr>
        <p:spPr>
          <a:xfrm>
            <a:off x="6438785" y="5569622"/>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7" name="object 397"/>
          <p:cNvSpPr/>
          <p:nvPr/>
        </p:nvSpPr>
        <p:spPr>
          <a:xfrm>
            <a:off x="6441171" y="5553990"/>
            <a:ext cx="31112" cy="31747"/>
          </a:xfrm>
          <a:custGeom>
            <a:avLst/>
            <a:gdLst/>
            <a:ahLst/>
            <a:cxnLst/>
            <a:rect l="l" t="t" r="r" b="b"/>
            <a:pathLst>
              <a:path w="31114" h="31750">
                <a:moveTo>
                  <a:pt x="0" y="0"/>
                </a:moveTo>
                <a:lnTo>
                  <a:pt x="2722" y="7654"/>
                </a:lnTo>
                <a:lnTo>
                  <a:pt x="3629" y="15634"/>
                </a:lnTo>
                <a:lnTo>
                  <a:pt x="2722" y="23613"/>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8" name="object 398"/>
          <p:cNvSpPr/>
          <p:nvPr/>
        </p:nvSpPr>
        <p:spPr>
          <a:xfrm>
            <a:off x="6547635" y="5890830"/>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9" name="object 399"/>
          <p:cNvSpPr/>
          <p:nvPr/>
        </p:nvSpPr>
        <p:spPr>
          <a:xfrm>
            <a:off x="6556403" y="5875199"/>
            <a:ext cx="31112" cy="31747"/>
          </a:xfrm>
          <a:custGeom>
            <a:avLst/>
            <a:gdLst/>
            <a:ahLst/>
            <a:cxnLst/>
            <a:rect l="l" t="t" r="r" b="b"/>
            <a:pathLst>
              <a:path w="31115"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0" name="object 400"/>
          <p:cNvSpPr/>
          <p:nvPr/>
        </p:nvSpPr>
        <p:spPr>
          <a:xfrm>
            <a:off x="6389831"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1" name="object 401"/>
          <p:cNvSpPr/>
          <p:nvPr/>
        </p:nvSpPr>
        <p:spPr>
          <a:xfrm>
            <a:off x="6398599" y="5875199"/>
            <a:ext cx="31112" cy="31747"/>
          </a:xfrm>
          <a:custGeom>
            <a:avLst/>
            <a:gdLst/>
            <a:ahLst/>
            <a:cxnLst/>
            <a:rect l="l" t="t" r="r" b="b"/>
            <a:pathLst>
              <a:path w="31114"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2" name="object 402"/>
          <p:cNvSpPr/>
          <p:nvPr/>
        </p:nvSpPr>
        <p:spPr>
          <a:xfrm>
            <a:off x="6369315"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3" name="object 403"/>
          <p:cNvSpPr/>
          <p:nvPr/>
        </p:nvSpPr>
        <p:spPr>
          <a:xfrm>
            <a:off x="6348803"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4" name="object 404"/>
          <p:cNvSpPr/>
          <p:nvPr/>
        </p:nvSpPr>
        <p:spPr>
          <a:xfrm>
            <a:off x="6468733" y="5890830"/>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5" name="object 405"/>
          <p:cNvSpPr/>
          <p:nvPr/>
        </p:nvSpPr>
        <p:spPr>
          <a:xfrm>
            <a:off x="6477499" y="5875199"/>
            <a:ext cx="31112" cy="31747"/>
          </a:xfrm>
          <a:custGeom>
            <a:avLst/>
            <a:gdLst/>
            <a:ahLst/>
            <a:cxnLst/>
            <a:rect l="l" t="t" r="r" b="b"/>
            <a:pathLst>
              <a:path w="31115"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6" name="object 406"/>
          <p:cNvSpPr/>
          <p:nvPr/>
        </p:nvSpPr>
        <p:spPr>
          <a:xfrm>
            <a:off x="6448218"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7" name="object 407"/>
          <p:cNvSpPr/>
          <p:nvPr/>
        </p:nvSpPr>
        <p:spPr>
          <a:xfrm>
            <a:off x="6427703"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8" name="object 408"/>
          <p:cNvSpPr/>
          <p:nvPr/>
        </p:nvSpPr>
        <p:spPr>
          <a:xfrm>
            <a:off x="6527120"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9" name="object 409"/>
          <p:cNvSpPr/>
          <p:nvPr/>
        </p:nvSpPr>
        <p:spPr>
          <a:xfrm>
            <a:off x="6506606"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0" name="object 410"/>
          <p:cNvSpPr/>
          <p:nvPr/>
        </p:nvSpPr>
        <p:spPr>
          <a:xfrm>
            <a:off x="6570497" y="5568612"/>
            <a:ext cx="229215" cy="322553"/>
          </a:xfrm>
          <a:custGeom>
            <a:avLst/>
            <a:gdLst/>
            <a:ahLst/>
            <a:cxnLst/>
            <a:rect l="l" t="t" r="r" b="b"/>
            <a:pathLst>
              <a:path w="229234" h="322579">
                <a:moveTo>
                  <a:pt x="0" y="322245"/>
                </a:moveTo>
                <a:lnTo>
                  <a:pt x="2183" y="234600"/>
                </a:lnTo>
                <a:lnTo>
                  <a:pt x="8533" y="163425"/>
                </a:lnTo>
                <a:lnTo>
                  <a:pt x="18745" y="107253"/>
                </a:lnTo>
                <a:lnTo>
                  <a:pt x="32519" y="64613"/>
                </a:lnTo>
                <a:lnTo>
                  <a:pt x="69538" y="14055"/>
                </a:lnTo>
                <a:lnTo>
                  <a:pt x="117170" y="0"/>
                </a:lnTo>
                <a:lnTo>
                  <a:pt x="144209" y="2987"/>
                </a:lnTo>
                <a:lnTo>
                  <a:pt x="194197" y="40946"/>
                </a:lnTo>
                <a:lnTo>
                  <a:pt x="208048" y="77715"/>
                </a:lnTo>
                <a:lnTo>
                  <a:pt x="219030" y="133908"/>
                </a:lnTo>
                <a:lnTo>
                  <a:pt x="226263" y="213945"/>
                </a:lnTo>
                <a:lnTo>
                  <a:pt x="228869"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1" name="object 411"/>
          <p:cNvSpPr/>
          <p:nvPr/>
        </p:nvSpPr>
        <p:spPr>
          <a:xfrm>
            <a:off x="6676262" y="5569622"/>
            <a:ext cx="11429"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2" name="object 412"/>
          <p:cNvSpPr/>
          <p:nvPr/>
        </p:nvSpPr>
        <p:spPr>
          <a:xfrm>
            <a:off x="6678646" y="5553990"/>
            <a:ext cx="31112" cy="31747"/>
          </a:xfrm>
          <a:custGeom>
            <a:avLst/>
            <a:gdLst/>
            <a:ahLst/>
            <a:cxnLst/>
            <a:rect l="l" t="t" r="r" b="b"/>
            <a:pathLst>
              <a:path w="31115" h="31750">
                <a:moveTo>
                  <a:pt x="0" y="0"/>
                </a:moveTo>
                <a:lnTo>
                  <a:pt x="2722" y="7654"/>
                </a:lnTo>
                <a:lnTo>
                  <a:pt x="3629" y="15634"/>
                </a:lnTo>
                <a:lnTo>
                  <a:pt x="2722" y="23613"/>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3" name="object 413"/>
          <p:cNvSpPr/>
          <p:nvPr/>
        </p:nvSpPr>
        <p:spPr>
          <a:xfrm>
            <a:off x="6785110" y="5890830"/>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4" name="object 414"/>
          <p:cNvSpPr/>
          <p:nvPr/>
        </p:nvSpPr>
        <p:spPr>
          <a:xfrm>
            <a:off x="6793879" y="5875199"/>
            <a:ext cx="31112" cy="31747"/>
          </a:xfrm>
          <a:custGeom>
            <a:avLst/>
            <a:gdLst/>
            <a:ahLst/>
            <a:cxnLst/>
            <a:rect l="l" t="t" r="r" b="b"/>
            <a:pathLst>
              <a:path w="31115"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5" name="object 415"/>
          <p:cNvSpPr/>
          <p:nvPr/>
        </p:nvSpPr>
        <p:spPr>
          <a:xfrm>
            <a:off x="6627307" y="5890830"/>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6" name="object 416"/>
          <p:cNvSpPr/>
          <p:nvPr/>
        </p:nvSpPr>
        <p:spPr>
          <a:xfrm>
            <a:off x="6636075" y="5875199"/>
            <a:ext cx="31112" cy="31747"/>
          </a:xfrm>
          <a:custGeom>
            <a:avLst/>
            <a:gdLst/>
            <a:ahLst/>
            <a:cxnLst/>
            <a:rect l="l" t="t" r="r" b="b"/>
            <a:pathLst>
              <a:path w="31115" h="31750">
                <a:moveTo>
                  <a:pt x="0" y="0"/>
                </a:moveTo>
                <a:lnTo>
                  <a:pt x="2722" y="7654"/>
                </a:lnTo>
                <a:lnTo>
                  <a:pt x="3629" y="15633"/>
                </a:lnTo>
                <a:lnTo>
                  <a:pt x="2722" y="23612"/>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7" name="object 417"/>
          <p:cNvSpPr/>
          <p:nvPr/>
        </p:nvSpPr>
        <p:spPr>
          <a:xfrm>
            <a:off x="6606793"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8" name="object 418"/>
          <p:cNvSpPr/>
          <p:nvPr/>
        </p:nvSpPr>
        <p:spPr>
          <a:xfrm>
            <a:off x="6586278"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9" name="object 419"/>
          <p:cNvSpPr/>
          <p:nvPr/>
        </p:nvSpPr>
        <p:spPr>
          <a:xfrm>
            <a:off x="6706210" y="5890830"/>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0" name="object 420"/>
          <p:cNvSpPr/>
          <p:nvPr/>
        </p:nvSpPr>
        <p:spPr>
          <a:xfrm>
            <a:off x="6714977" y="5875199"/>
            <a:ext cx="31112" cy="31747"/>
          </a:xfrm>
          <a:custGeom>
            <a:avLst/>
            <a:gdLst/>
            <a:ahLst/>
            <a:cxnLst/>
            <a:rect l="l" t="t" r="r" b="b"/>
            <a:pathLst>
              <a:path w="31115" h="31750">
                <a:moveTo>
                  <a:pt x="0" y="0"/>
                </a:moveTo>
                <a:lnTo>
                  <a:pt x="2722" y="7654"/>
                </a:lnTo>
                <a:lnTo>
                  <a:pt x="3629" y="15633"/>
                </a:lnTo>
                <a:lnTo>
                  <a:pt x="2722" y="23612"/>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1" name="object 421"/>
          <p:cNvSpPr/>
          <p:nvPr/>
        </p:nvSpPr>
        <p:spPr>
          <a:xfrm>
            <a:off x="6685693" y="5698105"/>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2" name="object 422"/>
          <p:cNvSpPr/>
          <p:nvPr/>
        </p:nvSpPr>
        <p:spPr>
          <a:xfrm>
            <a:off x="6665181" y="5698105"/>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3" name="object 423"/>
          <p:cNvSpPr/>
          <p:nvPr/>
        </p:nvSpPr>
        <p:spPr>
          <a:xfrm>
            <a:off x="6764596" y="5698105"/>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4" name="object 424"/>
          <p:cNvSpPr/>
          <p:nvPr/>
        </p:nvSpPr>
        <p:spPr>
          <a:xfrm>
            <a:off x="6744083" y="5698105"/>
            <a:ext cx="41272" cy="386048"/>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5" name="object 425"/>
          <p:cNvSpPr/>
          <p:nvPr/>
        </p:nvSpPr>
        <p:spPr>
          <a:xfrm>
            <a:off x="6805660" y="5568110"/>
            <a:ext cx="229215" cy="322553"/>
          </a:xfrm>
          <a:custGeom>
            <a:avLst/>
            <a:gdLst/>
            <a:ahLst/>
            <a:cxnLst/>
            <a:rect l="l" t="t" r="r" b="b"/>
            <a:pathLst>
              <a:path w="229234" h="322579">
                <a:moveTo>
                  <a:pt x="0" y="322240"/>
                </a:moveTo>
                <a:lnTo>
                  <a:pt x="2183" y="234595"/>
                </a:lnTo>
                <a:lnTo>
                  <a:pt x="8532" y="163420"/>
                </a:lnTo>
                <a:lnTo>
                  <a:pt x="18743" y="107248"/>
                </a:lnTo>
                <a:lnTo>
                  <a:pt x="32512" y="64608"/>
                </a:lnTo>
                <a:lnTo>
                  <a:pt x="69517" y="14052"/>
                </a:lnTo>
                <a:lnTo>
                  <a:pt x="117120" y="0"/>
                </a:lnTo>
                <a:lnTo>
                  <a:pt x="144139" y="2989"/>
                </a:lnTo>
                <a:lnTo>
                  <a:pt x="194127" y="40942"/>
                </a:lnTo>
                <a:lnTo>
                  <a:pt x="207978" y="77711"/>
                </a:lnTo>
                <a:lnTo>
                  <a:pt x="218959" y="133903"/>
                </a:lnTo>
                <a:lnTo>
                  <a:pt x="226192" y="213940"/>
                </a:lnTo>
                <a:lnTo>
                  <a:pt x="228798"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6" name="object 426"/>
          <p:cNvSpPr/>
          <p:nvPr/>
        </p:nvSpPr>
        <p:spPr>
          <a:xfrm>
            <a:off x="6911424" y="5569115"/>
            <a:ext cx="11429" cy="0"/>
          </a:xfrm>
          <a:custGeom>
            <a:avLst/>
            <a:gdLst/>
            <a:ahLst/>
            <a:cxnLst/>
            <a:rect l="l" t="t" r="r" b="b"/>
            <a:pathLst>
              <a:path w="11429">
                <a:moveTo>
                  <a:pt x="0" y="0"/>
                </a:moveTo>
                <a:lnTo>
                  <a:pt x="11011"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7" name="object 427"/>
          <p:cNvSpPr/>
          <p:nvPr/>
        </p:nvSpPr>
        <p:spPr>
          <a:xfrm>
            <a:off x="6913809" y="5553483"/>
            <a:ext cx="31112" cy="31747"/>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8" name="object 428"/>
          <p:cNvSpPr/>
          <p:nvPr/>
        </p:nvSpPr>
        <p:spPr>
          <a:xfrm>
            <a:off x="7020273"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9" name="object 429"/>
          <p:cNvSpPr/>
          <p:nvPr/>
        </p:nvSpPr>
        <p:spPr>
          <a:xfrm>
            <a:off x="7028970"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0" name="object 430"/>
          <p:cNvSpPr/>
          <p:nvPr/>
        </p:nvSpPr>
        <p:spPr>
          <a:xfrm>
            <a:off x="6862469"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1" name="object 431"/>
          <p:cNvSpPr/>
          <p:nvPr/>
        </p:nvSpPr>
        <p:spPr>
          <a:xfrm>
            <a:off x="6871167" y="5874692"/>
            <a:ext cx="31112" cy="31747"/>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2" name="object 432"/>
          <p:cNvSpPr/>
          <p:nvPr/>
        </p:nvSpPr>
        <p:spPr>
          <a:xfrm>
            <a:off x="6841955"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3" name="object 433"/>
          <p:cNvSpPr/>
          <p:nvPr/>
        </p:nvSpPr>
        <p:spPr>
          <a:xfrm>
            <a:off x="6821440" y="5697602"/>
            <a:ext cx="41272" cy="386048"/>
          </a:xfrm>
          <a:custGeom>
            <a:avLst/>
            <a:gdLst/>
            <a:ahLst/>
            <a:cxnLst/>
            <a:rect l="l" t="t" r="r" b="b"/>
            <a:pathLst>
              <a:path w="41275" h="386079">
                <a:moveTo>
                  <a:pt x="41033" y="385482"/>
                </a:moveTo>
                <a:lnTo>
                  <a:pt x="41033" y="0"/>
                </a:lnTo>
                <a:lnTo>
                  <a:pt x="0" y="0"/>
                </a:lnTo>
                <a:lnTo>
                  <a:pt x="0" y="385482"/>
                </a:lnTo>
                <a:lnTo>
                  <a:pt x="41033"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4" name="object 434"/>
          <p:cNvSpPr/>
          <p:nvPr/>
        </p:nvSpPr>
        <p:spPr>
          <a:xfrm>
            <a:off x="6941371"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5" name="object 435"/>
          <p:cNvSpPr/>
          <p:nvPr/>
        </p:nvSpPr>
        <p:spPr>
          <a:xfrm>
            <a:off x="6950070"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6" name="object 436"/>
          <p:cNvSpPr/>
          <p:nvPr/>
        </p:nvSpPr>
        <p:spPr>
          <a:xfrm>
            <a:off x="6920856"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7" name="object 437"/>
          <p:cNvSpPr/>
          <p:nvPr/>
        </p:nvSpPr>
        <p:spPr>
          <a:xfrm>
            <a:off x="6900343"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8" name="object 438"/>
          <p:cNvSpPr/>
          <p:nvPr/>
        </p:nvSpPr>
        <p:spPr>
          <a:xfrm>
            <a:off x="6999757"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9" name="object 439"/>
          <p:cNvSpPr/>
          <p:nvPr/>
        </p:nvSpPr>
        <p:spPr>
          <a:xfrm>
            <a:off x="6979244"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0" name="object 440"/>
          <p:cNvSpPr/>
          <p:nvPr/>
        </p:nvSpPr>
        <p:spPr>
          <a:xfrm>
            <a:off x="7043138" y="5568110"/>
            <a:ext cx="229215" cy="322553"/>
          </a:xfrm>
          <a:custGeom>
            <a:avLst/>
            <a:gdLst/>
            <a:ahLst/>
            <a:cxnLst/>
            <a:rect l="l" t="t" r="r" b="b"/>
            <a:pathLst>
              <a:path w="229234" h="322579">
                <a:moveTo>
                  <a:pt x="0" y="322240"/>
                </a:moveTo>
                <a:lnTo>
                  <a:pt x="2183" y="234595"/>
                </a:lnTo>
                <a:lnTo>
                  <a:pt x="8533" y="163420"/>
                </a:lnTo>
                <a:lnTo>
                  <a:pt x="18745" y="107248"/>
                </a:lnTo>
                <a:lnTo>
                  <a:pt x="32518" y="64608"/>
                </a:lnTo>
                <a:lnTo>
                  <a:pt x="69537" y="14052"/>
                </a:lnTo>
                <a:lnTo>
                  <a:pt x="117169" y="0"/>
                </a:lnTo>
                <a:lnTo>
                  <a:pt x="144209" y="2989"/>
                </a:lnTo>
                <a:lnTo>
                  <a:pt x="194167" y="40942"/>
                </a:lnTo>
                <a:lnTo>
                  <a:pt x="208025" y="77711"/>
                </a:lnTo>
                <a:lnTo>
                  <a:pt x="219016" y="133903"/>
                </a:lnTo>
                <a:lnTo>
                  <a:pt x="226258" y="213940"/>
                </a:lnTo>
                <a:lnTo>
                  <a:pt x="228868"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1" name="object 441"/>
          <p:cNvSpPr/>
          <p:nvPr/>
        </p:nvSpPr>
        <p:spPr>
          <a:xfrm>
            <a:off x="7148900" y="5569115"/>
            <a:ext cx="11429" cy="0"/>
          </a:xfrm>
          <a:custGeom>
            <a:avLst/>
            <a:gdLst/>
            <a:ahLst/>
            <a:cxnLst/>
            <a:rect l="l" t="t" r="r" b="b"/>
            <a:pathLst>
              <a:path w="11429">
                <a:moveTo>
                  <a:pt x="0" y="0"/>
                </a:moveTo>
                <a:lnTo>
                  <a:pt x="11011"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2" name="object 442"/>
          <p:cNvSpPr/>
          <p:nvPr/>
        </p:nvSpPr>
        <p:spPr>
          <a:xfrm>
            <a:off x="7151285" y="5553483"/>
            <a:ext cx="31112" cy="31747"/>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3" name="object 443"/>
          <p:cNvSpPr/>
          <p:nvPr/>
        </p:nvSpPr>
        <p:spPr>
          <a:xfrm>
            <a:off x="7257749"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4" name="object 444"/>
          <p:cNvSpPr/>
          <p:nvPr/>
        </p:nvSpPr>
        <p:spPr>
          <a:xfrm>
            <a:off x="7266517" y="5874692"/>
            <a:ext cx="31112" cy="31747"/>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5" name="object 445"/>
          <p:cNvSpPr/>
          <p:nvPr/>
        </p:nvSpPr>
        <p:spPr>
          <a:xfrm>
            <a:off x="7099946"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6" name="object 446"/>
          <p:cNvSpPr/>
          <p:nvPr/>
        </p:nvSpPr>
        <p:spPr>
          <a:xfrm>
            <a:off x="7108715" y="5874692"/>
            <a:ext cx="31112" cy="31747"/>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7" name="object 447"/>
          <p:cNvSpPr/>
          <p:nvPr/>
        </p:nvSpPr>
        <p:spPr>
          <a:xfrm>
            <a:off x="7079431"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8" name="object 448"/>
          <p:cNvSpPr/>
          <p:nvPr/>
        </p:nvSpPr>
        <p:spPr>
          <a:xfrm>
            <a:off x="7058918"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9" name="object 449"/>
          <p:cNvSpPr/>
          <p:nvPr/>
        </p:nvSpPr>
        <p:spPr>
          <a:xfrm>
            <a:off x="7178847"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0" name="object 450"/>
          <p:cNvSpPr/>
          <p:nvPr/>
        </p:nvSpPr>
        <p:spPr>
          <a:xfrm>
            <a:off x="7187616"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1" name="object 451"/>
          <p:cNvSpPr/>
          <p:nvPr/>
        </p:nvSpPr>
        <p:spPr>
          <a:xfrm>
            <a:off x="7158333"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2" name="object 452"/>
          <p:cNvSpPr/>
          <p:nvPr/>
        </p:nvSpPr>
        <p:spPr>
          <a:xfrm>
            <a:off x="7137819"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3" name="object 453"/>
          <p:cNvSpPr/>
          <p:nvPr/>
        </p:nvSpPr>
        <p:spPr>
          <a:xfrm>
            <a:off x="7237235"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4" name="object 454"/>
          <p:cNvSpPr/>
          <p:nvPr/>
        </p:nvSpPr>
        <p:spPr>
          <a:xfrm>
            <a:off x="7216721"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5" name="object 455"/>
          <p:cNvSpPr/>
          <p:nvPr/>
        </p:nvSpPr>
        <p:spPr>
          <a:xfrm>
            <a:off x="7279841" y="5568110"/>
            <a:ext cx="229215" cy="322553"/>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70" y="0"/>
                </a:lnTo>
                <a:lnTo>
                  <a:pt x="144209" y="2989"/>
                </a:lnTo>
                <a:lnTo>
                  <a:pt x="194167" y="40942"/>
                </a:lnTo>
                <a:lnTo>
                  <a:pt x="208026" y="77711"/>
                </a:lnTo>
                <a:lnTo>
                  <a:pt x="219017" y="133903"/>
                </a:lnTo>
                <a:lnTo>
                  <a:pt x="226259" y="213940"/>
                </a:lnTo>
                <a:lnTo>
                  <a:pt x="228869"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6" name="object 456"/>
          <p:cNvSpPr/>
          <p:nvPr/>
        </p:nvSpPr>
        <p:spPr>
          <a:xfrm>
            <a:off x="7385604" y="5569115"/>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7" name="object 457"/>
          <p:cNvSpPr/>
          <p:nvPr/>
        </p:nvSpPr>
        <p:spPr>
          <a:xfrm>
            <a:off x="7387990" y="5553483"/>
            <a:ext cx="31112" cy="31747"/>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8" name="object 458"/>
          <p:cNvSpPr/>
          <p:nvPr/>
        </p:nvSpPr>
        <p:spPr>
          <a:xfrm>
            <a:off x="7494454" y="5890323"/>
            <a:ext cx="16509"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9" name="object 459"/>
          <p:cNvSpPr/>
          <p:nvPr/>
        </p:nvSpPr>
        <p:spPr>
          <a:xfrm>
            <a:off x="7503222"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0" name="object 460"/>
          <p:cNvSpPr/>
          <p:nvPr/>
        </p:nvSpPr>
        <p:spPr>
          <a:xfrm>
            <a:off x="7336651"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1" name="object 461"/>
          <p:cNvSpPr/>
          <p:nvPr/>
        </p:nvSpPr>
        <p:spPr>
          <a:xfrm>
            <a:off x="7345419"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2" name="object 462"/>
          <p:cNvSpPr/>
          <p:nvPr/>
        </p:nvSpPr>
        <p:spPr>
          <a:xfrm>
            <a:off x="7316137"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3" name="object 463"/>
          <p:cNvSpPr/>
          <p:nvPr/>
        </p:nvSpPr>
        <p:spPr>
          <a:xfrm>
            <a:off x="7295622"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4" name="object 464"/>
          <p:cNvSpPr/>
          <p:nvPr/>
        </p:nvSpPr>
        <p:spPr>
          <a:xfrm>
            <a:off x="7415553"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5" name="object 465"/>
          <p:cNvSpPr/>
          <p:nvPr/>
        </p:nvSpPr>
        <p:spPr>
          <a:xfrm>
            <a:off x="7424320" y="5874692"/>
            <a:ext cx="31112" cy="31747"/>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6" name="object 466"/>
          <p:cNvSpPr/>
          <p:nvPr/>
        </p:nvSpPr>
        <p:spPr>
          <a:xfrm>
            <a:off x="7395038"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7" name="object 467"/>
          <p:cNvSpPr/>
          <p:nvPr/>
        </p:nvSpPr>
        <p:spPr>
          <a:xfrm>
            <a:off x="7374524"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8" name="object 468"/>
          <p:cNvSpPr/>
          <p:nvPr/>
        </p:nvSpPr>
        <p:spPr>
          <a:xfrm>
            <a:off x="7473940" y="5697602"/>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9" name="object 469"/>
          <p:cNvSpPr/>
          <p:nvPr/>
        </p:nvSpPr>
        <p:spPr>
          <a:xfrm>
            <a:off x="7453425" y="5697602"/>
            <a:ext cx="41272" cy="386048"/>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0" name="object 470"/>
          <p:cNvSpPr/>
          <p:nvPr/>
        </p:nvSpPr>
        <p:spPr>
          <a:xfrm>
            <a:off x="7517319" y="5568110"/>
            <a:ext cx="229215" cy="322553"/>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70" y="0"/>
                </a:lnTo>
                <a:lnTo>
                  <a:pt x="144209" y="2989"/>
                </a:lnTo>
                <a:lnTo>
                  <a:pt x="194197" y="40942"/>
                </a:lnTo>
                <a:lnTo>
                  <a:pt x="208048" y="77711"/>
                </a:lnTo>
                <a:lnTo>
                  <a:pt x="219030" y="133903"/>
                </a:lnTo>
                <a:lnTo>
                  <a:pt x="226263" y="213940"/>
                </a:lnTo>
                <a:lnTo>
                  <a:pt x="228869"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1" name="object 471"/>
          <p:cNvSpPr/>
          <p:nvPr/>
        </p:nvSpPr>
        <p:spPr>
          <a:xfrm>
            <a:off x="7623082" y="5569115"/>
            <a:ext cx="11429"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2" name="object 472"/>
          <p:cNvSpPr/>
          <p:nvPr/>
        </p:nvSpPr>
        <p:spPr>
          <a:xfrm>
            <a:off x="7625467" y="5553483"/>
            <a:ext cx="31112" cy="31747"/>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3" name="object 473"/>
          <p:cNvSpPr/>
          <p:nvPr/>
        </p:nvSpPr>
        <p:spPr>
          <a:xfrm>
            <a:off x="7731930"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4" name="object 474"/>
          <p:cNvSpPr/>
          <p:nvPr/>
        </p:nvSpPr>
        <p:spPr>
          <a:xfrm>
            <a:off x="7740698" y="5874692"/>
            <a:ext cx="31112" cy="31747"/>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5" name="object 475"/>
          <p:cNvSpPr/>
          <p:nvPr/>
        </p:nvSpPr>
        <p:spPr>
          <a:xfrm>
            <a:off x="7574128"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6" name="object 476"/>
          <p:cNvSpPr/>
          <p:nvPr/>
        </p:nvSpPr>
        <p:spPr>
          <a:xfrm>
            <a:off x="7582894"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7" name="object 477"/>
          <p:cNvSpPr/>
          <p:nvPr/>
        </p:nvSpPr>
        <p:spPr>
          <a:xfrm>
            <a:off x="7553613"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8" name="object 478"/>
          <p:cNvSpPr/>
          <p:nvPr/>
        </p:nvSpPr>
        <p:spPr>
          <a:xfrm>
            <a:off x="7533099"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9" name="object 479"/>
          <p:cNvSpPr/>
          <p:nvPr/>
        </p:nvSpPr>
        <p:spPr>
          <a:xfrm>
            <a:off x="7653029"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0" name="object 480"/>
          <p:cNvSpPr/>
          <p:nvPr/>
        </p:nvSpPr>
        <p:spPr>
          <a:xfrm>
            <a:off x="7661796" y="5874692"/>
            <a:ext cx="31112" cy="31747"/>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1" name="object 481"/>
          <p:cNvSpPr/>
          <p:nvPr/>
        </p:nvSpPr>
        <p:spPr>
          <a:xfrm>
            <a:off x="7632514"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2" name="object 482"/>
          <p:cNvSpPr/>
          <p:nvPr/>
        </p:nvSpPr>
        <p:spPr>
          <a:xfrm>
            <a:off x="7612000" y="5697602"/>
            <a:ext cx="41272" cy="386048"/>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3" name="object 483"/>
          <p:cNvSpPr/>
          <p:nvPr/>
        </p:nvSpPr>
        <p:spPr>
          <a:xfrm>
            <a:off x="7711415" y="5697602"/>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4" name="object 484"/>
          <p:cNvSpPr/>
          <p:nvPr/>
        </p:nvSpPr>
        <p:spPr>
          <a:xfrm>
            <a:off x="7690902" y="5697602"/>
            <a:ext cx="41272" cy="386048"/>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5" name="object 485"/>
          <p:cNvSpPr/>
          <p:nvPr/>
        </p:nvSpPr>
        <p:spPr>
          <a:xfrm>
            <a:off x="7752481" y="5567605"/>
            <a:ext cx="229215" cy="322553"/>
          </a:xfrm>
          <a:custGeom>
            <a:avLst/>
            <a:gdLst/>
            <a:ahLst/>
            <a:cxnLst/>
            <a:rect l="l" t="t" r="r" b="b"/>
            <a:pathLst>
              <a:path w="229234" h="322579">
                <a:moveTo>
                  <a:pt x="0" y="322245"/>
                </a:moveTo>
                <a:lnTo>
                  <a:pt x="2183" y="234600"/>
                </a:lnTo>
                <a:lnTo>
                  <a:pt x="8532" y="163425"/>
                </a:lnTo>
                <a:lnTo>
                  <a:pt x="18743" y="107253"/>
                </a:lnTo>
                <a:lnTo>
                  <a:pt x="32512" y="64613"/>
                </a:lnTo>
                <a:lnTo>
                  <a:pt x="69517" y="14055"/>
                </a:lnTo>
                <a:lnTo>
                  <a:pt x="117120" y="0"/>
                </a:lnTo>
                <a:lnTo>
                  <a:pt x="144139" y="2987"/>
                </a:lnTo>
                <a:lnTo>
                  <a:pt x="194127" y="40943"/>
                </a:lnTo>
                <a:lnTo>
                  <a:pt x="207978" y="77713"/>
                </a:lnTo>
                <a:lnTo>
                  <a:pt x="218959" y="133907"/>
                </a:lnTo>
                <a:lnTo>
                  <a:pt x="226192" y="213945"/>
                </a:lnTo>
                <a:lnTo>
                  <a:pt x="228798"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6" name="object 486"/>
          <p:cNvSpPr/>
          <p:nvPr/>
        </p:nvSpPr>
        <p:spPr>
          <a:xfrm>
            <a:off x="7858243" y="5568615"/>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7" name="object 487"/>
          <p:cNvSpPr/>
          <p:nvPr/>
        </p:nvSpPr>
        <p:spPr>
          <a:xfrm>
            <a:off x="7860628" y="5552984"/>
            <a:ext cx="31112" cy="31747"/>
          </a:xfrm>
          <a:custGeom>
            <a:avLst/>
            <a:gdLst/>
            <a:ahLst/>
            <a:cxnLst/>
            <a:rect l="l" t="t" r="r" b="b"/>
            <a:pathLst>
              <a:path w="31115" h="31750">
                <a:moveTo>
                  <a:pt x="0" y="0"/>
                </a:moveTo>
                <a:lnTo>
                  <a:pt x="2722" y="7650"/>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8" name="object 488"/>
          <p:cNvSpPr/>
          <p:nvPr/>
        </p:nvSpPr>
        <p:spPr>
          <a:xfrm>
            <a:off x="7967093" y="5889824"/>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9" name="object 489"/>
          <p:cNvSpPr/>
          <p:nvPr/>
        </p:nvSpPr>
        <p:spPr>
          <a:xfrm>
            <a:off x="7975789" y="5874191"/>
            <a:ext cx="31112" cy="31747"/>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0" name="object 490"/>
          <p:cNvSpPr/>
          <p:nvPr/>
        </p:nvSpPr>
        <p:spPr>
          <a:xfrm>
            <a:off x="7809289" y="5889824"/>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1" name="object 491"/>
          <p:cNvSpPr/>
          <p:nvPr/>
        </p:nvSpPr>
        <p:spPr>
          <a:xfrm>
            <a:off x="7817987" y="5874191"/>
            <a:ext cx="31112" cy="31747"/>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2" name="object 492"/>
          <p:cNvSpPr/>
          <p:nvPr/>
        </p:nvSpPr>
        <p:spPr>
          <a:xfrm>
            <a:off x="7788774"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3" name="object 493"/>
          <p:cNvSpPr/>
          <p:nvPr/>
        </p:nvSpPr>
        <p:spPr>
          <a:xfrm>
            <a:off x="7768261"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4" name="object 494"/>
          <p:cNvSpPr/>
          <p:nvPr/>
        </p:nvSpPr>
        <p:spPr>
          <a:xfrm>
            <a:off x="7888191" y="5889824"/>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5" name="object 495"/>
          <p:cNvSpPr/>
          <p:nvPr/>
        </p:nvSpPr>
        <p:spPr>
          <a:xfrm>
            <a:off x="7896889" y="5874191"/>
            <a:ext cx="31112" cy="31747"/>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6" name="object 496"/>
          <p:cNvSpPr/>
          <p:nvPr/>
        </p:nvSpPr>
        <p:spPr>
          <a:xfrm>
            <a:off x="7867676"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7" name="object 497"/>
          <p:cNvSpPr/>
          <p:nvPr/>
        </p:nvSpPr>
        <p:spPr>
          <a:xfrm>
            <a:off x="7847163"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8" name="object 498"/>
          <p:cNvSpPr/>
          <p:nvPr/>
        </p:nvSpPr>
        <p:spPr>
          <a:xfrm>
            <a:off x="7946578"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9" name="object 499"/>
          <p:cNvSpPr/>
          <p:nvPr/>
        </p:nvSpPr>
        <p:spPr>
          <a:xfrm>
            <a:off x="7926063"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0" name="object 500"/>
          <p:cNvSpPr/>
          <p:nvPr/>
        </p:nvSpPr>
        <p:spPr>
          <a:xfrm>
            <a:off x="7989957" y="5567605"/>
            <a:ext cx="229215" cy="322553"/>
          </a:xfrm>
          <a:custGeom>
            <a:avLst/>
            <a:gdLst/>
            <a:ahLst/>
            <a:cxnLst/>
            <a:rect l="l" t="t" r="r" b="b"/>
            <a:pathLst>
              <a:path w="229234" h="322579">
                <a:moveTo>
                  <a:pt x="0" y="322245"/>
                </a:moveTo>
                <a:lnTo>
                  <a:pt x="2183" y="234600"/>
                </a:lnTo>
                <a:lnTo>
                  <a:pt x="8533" y="163425"/>
                </a:lnTo>
                <a:lnTo>
                  <a:pt x="18745" y="107253"/>
                </a:lnTo>
                <a:lnTo>
                  <a:pt x="32519" y="64613"/>
                </a:lnTo>
                <a:lnTo>
                  <a:pt x="69538" y="14055"/>
                </a:lnTo>
                <a:lnTo>
                  <a:pt x="117170" y="0"/>
                </a:lnTo>
                <a:lnTo>
                  <a:pt x="144209" y="2987"/>
                </a:lnTo>
                <a:lnTo>
                  <a:pt x="194167" y="40943"/>
                </a:lnTo>
                <a:lnTo>
                  <a:pt x="208026" y="77713"/>
                </a:lnTo>
                <a:lnTo>
                  <a:pt x="219017" y="133907"/>
                </a:lnTo>
                <a:lnTo>
                  <a:pt x="226259" y="213945"/>
                </a:lnTo>
                <a:lnTo>
                  <a:pt x="228869"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1" name="object 501"/>
          <p:cNvSpPr/>
          <p:nvPr/>
        </p:nvSpPr>
        <p:spPr>
          <a:xfrm>
            <a:off x="8095720" y="5568615"/>
            <a:ext cx="11429" cy="0"/>
          </a:xfrm>
          <a:custGeom>
            <a:avLst/>
            <a:gdLst/>
            <a:ahLst/>
            <a:cxnLst/>
            <a:rect l="l" t="t" r="r" b="b"/>
            <a:pathLst>
              <a:path w="11429">
                <a:moveTo>
                  <a:pt x="0" y="0"/>
                </a:moveTo>
                <a:lnTo>
                  <a:pt x="11011"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2" name="object 502"/>
          <p:cNvSpPr/>
          <p:nvPr/>
        </p:nvSpPr>
        <p:spPr>
          <a:xfrm>
            <a:off x="8098105" y="5552984"/>
            <a:ext cx="31112" cy="31747"/>
          </a:xfrm>
          <a:custGeom>
            <a:avLst/>
            <a:gdLst/>
            <a:ahLst/>
            <a:cxnLst/>
            <a:rect l="l" t="t" r="r" b="b"/>
            <a:pathLst>
              <a:path w="31115" h="31750">
                <a:moveTo>
                  <a:pt x="0" y="0"/>
                </a:moveTo>
                <a:lnTo>
                  <a:pt x="2722" y="7650"/>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3" name="object 503"/>
          <p:cNvSpPr/>
          <p:nvPr/>
        </p:nvSpPr>
        <p:spPr>
          <a:xfrm>
            <a:off x="8204569" y="5889824"/>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4" name="object 504"/>
          <p:cNvSpPr/>
          <p:nvPr/>
        </p:nvSpPr>
        <p:spPr>
          <a:xfrm>
            <a:off x="8213336" y="5874191"/>
            <a:ext cx="31112" cy="31747"/>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5" name="object 505"/>
          <p:cNvSpPr/>
          <p:nvPr/>
        </p:nvSpPr>
        <p:spPr>
          <a:xfrm>
            <a:off x="8046765" y="5889824"/>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6" name="object 506"/>
          <p:cNvSpPr/>
          <p:nvPr/>
        </p:nvSpPr>
        <p:spPr>
          <a:xfrm>
            <a:off x="8055535" y="5874191"/>
            <a:ext cx="31112" cy="31747"/>
          </a:xfrm>
          <a:custGeom>
            <a:avLst/>
            <a:gdLst/>
            <a:ahLst/>
            <a:cxnLst/>
            <a:rect l="l" t="t" r="r" b="b"/>
            <a:pathLst>
              <a:path w="31115"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7" name="object 507"/>
          <p:cNvSpPr/>
          <p:nvPr/>
        </p:nvSpPr>
        <p:spPr>
          <a:xfrm>
            <a:off x="8026250"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8" name="object 508"/>
          <p:cNvSpPr/>
          <p:nvPr/>
        </p:nvSpPr>
        <p:spPr>
          <a:xfrm>
            <a:off x="8005738"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9" name="object 509"/>
          <p:cNvSpPr/>
          <p:nvPr/>
        </p:nvSpPr>
        <p:spPr>
          <a:xfrm>
            <a:off x="8125667" y="5889824"/>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0" name="object 510"/>
          <p:cNvSpPr/>
          <p:nvPr/>
        </p:nvSpPr>
        <p:spPr>
          <a:xfrm>
            <a:off x="8134435" y="5874191"/>
            <a:ext cx="31112" cy="31747"/>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1" name="object 511"/>
          <p:cNvSpPr/>
          <p:nvPr/>
        </p:nvSpPr>
        <p:spPr>
          <a:xfrm>
            <a:off x="8105153"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2" name="object 512"/>
          <p:cNvSpPr/>
          <p:nvPr/>
        </p:nvSpPr>
        <p:spPr>
          <a:xfrm>
            <a:off x="8084639"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3" name="object 513"/>
          <p:cNvSpPr/>
          <p:nvPr/>
        </p:nvSpPr>
        <p:spPr>
          <a:xfrm>
            <a:off x="8184054"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4" name="object 514"/>
          <p:cNvSpPr/>
          <p:nvPr/>
        </p:nvSpPr>
        <p:spPr>
          <a:xfrm>
            <a:off x="8163541"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5" name="object 515"/>
          <p:cNvSpPr/>
          <p:nvPr/>
        </p:nvSpPr>
        <p:spPr>
          <a:xfrm>
            <a:off x="8226661" y="5567605"/>
            <a:ext cx="229215" cy="322553"/>
          </a:xfrm>
          <a:custGeom>
            <a:avLst/>
            <a:gdLst/>
            <a:ahLst/>
            <a:cxnLst/>
            <a:rect l="l" t="t" r="r" b="b"/>
            <a:pathLst>
              <a:path w="229234" h="322579">
                <a:moveTo>
                  <a:pt x="0" y="322245"/>
                </a:moveTo>
                <a:lnTo>
                  <a:pt x="2183" y="234600"/>
                </a:lnTo>
                <a:lnTo>
                  <a:pt x="8533" y="163425"/>
                </a:lnTo>
                <a:lnTo>
                  <a:pt x="18745" y="107253"/>
                </a:lnTo>
                <a:lnTo>
                  <a:pt x="32519" y="64613"/>
                </a:lnTo>
                <a:lnTo>
                  <a:pt x="69538" y="14055"/>
                </a:lnTo>
                <a:lnTo>
                  <a:pt x="117170" y="0"/>
                </a:lnTo>
                <a:lnTo>
                  <a:pt x="144209" y="2987"/>
                </a:lnTo>
                <a:lnTo>
                  <a:pt x="194167" y="40943"/>
                </a:lnTo>
                <a:lnTo>
                  <a:pt x="208026" y="77713"/>
                </a:lnTo>
                <a:lnTo>
                  <a:pt x="219017" y="133907"/>
                </a:lnTo>
                <a:lnTo>
                  <a:pt x="226259" y="213945"/>
                </a:lnTo>
                <a:lnTo>
                  <a:pt x="228869"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6" name="object 516"/>
          <p:cNvSpPr/>
          <p:nvPr/>
        </p:nvSpPr>
        <p:spPr>
          <a:xfrm>
            <a:off x="8332425" y="5568615"/>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7" name="object 517"/>
          <p:cNvSpPr/>
          <p:nvPr/>
        </p:nvSpPr>
        <p:spPr>
          <a:xfrm>
            <a:off x="8334810" y="5552984"/>
            <a:ext cx="31112" cy="31747"/>
          </a:xfrm>
          <a:custGeom>
            <a:avLst/>
            <a:gdLst/>
            <a:ahLst/>
            <a:cxnLst/>
            <a:rect l="l" t="t" r="r" b="b"/>
            <a:pathLst>
              <a:path w="31115" h="31750">
                <a:moveTo>
                  <a:pt x="0" y="0"/>
                </a:moveTo>
                <a:lnTo>
                  <a:pt x="2722" y="7650"/>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8" name="object 518"/>
          <p:cNvSpPr/>
          <p:nvPr/>
        </p:nvSpPr>
        <p:spPr>
          <a:xfrm>
            <a:off x="8441274" y="5889824"/>
            <a:ext cx="16509"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9" name="object 519"/>
          <p:cNvSpPr/>
          <p:nvPr/>
        </p:nvSpPr>
        <p:spPr>
          <a:xfrm>
            <a:off x="8450042" y="5874191"/>
            <a:ext cx="31112" cy="31747"/>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0" name="object 520"/>
          <p:cNvSpPr/>
          <p:nvPr/>
        </p:nvSpPr>
        <p:spPr>
          <a:xfrm>
            <a:off x="8283470" y="5889824"/>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1" name="object 521"/>
          <p:cNvSpPr/>
          <p:nvPr/>
        </p:nvSpPr>
        <p:spPr>
          <a:xfrm>
            <a:off x="8292238" y="5874191"/>
            <a:ext cx="31112" cy="31747"/>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2" name="object 522"/>
          <p:cNvSpPr/>
          <p:nvPr/>
        </p:nvSpPr>
        <p:spPr>
          <a:xfrm>
            <a:off x="8262957"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3" name="object 523"/>
          <p:cNvSpPr/>
          <p:nvPr/>
        </p:nvSpPr>
        <p:spPr>
          <a:xfrm>
            <a:off x="8242443"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4" name="object 524"/>
          <p:cNvSpPr/>
          <p:nvPr/>
        </p:nvSpPr>
        <p:spPr>
          <a:xfrm>
            <a:off x="8362372" y="5889824"/>
            <a:ext cx="16509"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5" name="object 525"/>
          <p:cNvSpPr/>
          <p:nvPr/>
        </p:nvSpPr>
        <p:spPr>
          <a:xfrm>
            <a:off x="8371141" y="5874191"/>
            <a:ext cx="31112" cy="31747"/>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6" name="object 526"/>
          <p:cNvSpPr/>
          <p:nvPr/>
        </p:nvSpPr>
        <p:spPr>
          <a:xfrm>
            <a:off x="8341857"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7" name="object 527"/>
          <p:cNvSpPr/>
          <p:nvPr/>
        </p:nvSpPr>
        <p:spPr>
          <a:xfrm>
            <a:off x="8321343" y="5697097"/>
            <a:ext cx="41272" cy="386048"/>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8" name="object 528"/>
          <p:cNvSpPr/>
          <p:nvPr/>
        </p:nvSpPr>
        <p:spPr>
          <a:xfrm>
            <a:off x="8420759" y="5697097"/>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9" name="object 529"/>
          <p:cNvSpPr/>
          <p:nvPr/>
        </p:nvSpPr>
        <p:spPr>
          <a:xfrm>
            <a:off x="8400247" y="5697097"/>
            <a:ext cx="41272" cy="386048"/>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0" name="object 530"/>
          <p:cNvSpPr/>
          <p:nvPr/>
        </p:nvSpPr>
        <p:spPr>
          <a:xfrm>
            <a:off x="8464138" y="5567605"/>
            <a:ext cx="229215" cy="322553"/>
          </a:xfrm>
          <a:custGeom>
            <a:avLst/>
            <a:gdLst/>
            <a:ahLst/>
            <a:cxnLst/>
            <a:rect l="l" t="t" r="r" b="b"/>
            <a:pathLst>
              <a:path w="229234" h="322579">
                <a:moveTo>
                  <a:pt x="0" y="322245"/>
                </a:moveTo>
                <a:lnTo>
                  <a:pt x="2183" y="234600"/>
                </a:lnTo>
                <a:lnTo>
                  <a:pt x="8533" y="163425"/>
                </a:lnTo>
                <a:lnTo>
                  <a:pt x="18745" y="107253"/>
                </a:lnTo>
                <a:lnTo>
                  <a:pt x="32519" y="64613"/>
                </a:lnTo>
                <a:lnTo>
                  <a:pt x="69538" y="14055"/>
                </a:lnTo>
                <a:lnTo>
                  <a:pt x="117169" y="0"/>
                </a:lnTo>
                <a:lnTo>
                  <a:pt x="144209" y="2987"/>
                </a:lnTo>
                <a:lnTo>
                  <a:pt x="194197" y="40943"/>
                </a:lnTo>
                <a:lnTo>
                  <a:pt x="208048" y="77713"/>
                </a:lnTo>
                <a:lnTo>
                  <a:pt x="219029" y="133907"/>
                </a:lnTo>
                <a:lnTo>
                  <a:pt x="226262" y="213945"/>
                </a:lnTo>
                <a:lnTo>
                  <a:pt x="228869"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1" name="object 531"/>
          <p:cNvSpPr/>
          <p:nvPr/>
        </p:nvSpPr>
        <p:spPr>
          <a:xfrm>
            <a:off x="8569902" y="5568615"/>
            <a:ext cx="11429" cy="0"/>
          </a:xfrm>
          <a:custGeom>
            <a:avLst/>
            <a:gdLst/>
            <a:ahLst/>
            <a:cxnLst/>
            <a:rect l="l" t="t" r="r" b="b"/>
            <a:pathLst>
              <a:path w="11429">
                <a:moveTo>
                  <a:pt x="0" y="0"/>
                </a:moveTo>
                <a:lnTo>
                  <a:pt x="11081"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2" name="object 532"/>
          <p:cNvSpPr/>
          <p:nvPr/>
        </p:nvSpPr>
        <p:spPr>
          <a:xfrm>
            <a:off x="8572286" y="5552984"/>
            <a:ext cx="31112" cy="31747"/>
          </a:xfrm>
          <a:custGeom>
            <a:avLst/>
            <a:gdLst/>
            <a:ahLst/>
            <a:cxnLst/>
            <a:rect l="l" t="t" r="r" b="b"/>
            <a:pathLst>
              <a:path w="31115" h="31750">
                <a:moveTo>
                  <a:pt x="0" y="0"/>
                </a:moveTo>
                <a:lnTo>
                  <a:pt x="2722" y="7650"/>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3" name="object 533"/>
          <p:cNvSpPr/>
          <p:nvPr/>
        </p:nvSpPr>
        <p:spPr>
          <a:xfrm>
            <a:off x="8678750" y="5889824"/>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4" name="object 534"/>
          <p:cNvSpPr/>
          <p:nvPr/>
        </p:nvSpPr>
        <p:spPr>
          <a:xfrm>
            <a:off x="8687519" y="5874191"/>
            <a:ext cx="31112" cy="31747"/>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5" name="object 535"/>
          <p:cNvSpPr/>
          <p:nvPr/>
        </p:nvSpPr>
        <p:spPr>
          <a:xfrm>
            <a:off x="8520947" y="5889824"/>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6" name="object 536"/>
          <p:cNvSpPr/>
          <p:nvPr/>
        </p:nvSpPr>
        <p:spPr>
          <a:xfrm>
            <a:off x="8529715" y="5874191"/>
            <a:ext cx="31112" cy="31747"/>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7" name="object 537"/>
          <p:cNvSpPr/>
          <p:nvPr/>
        </p:nvSpPr>
        <p:spPr>
          <a:xfrm>
            <a:off x="8500432" y="5697097"/>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8" name="object 538"/>
          <p:cNvSpPr/>
          <p:nvPr/>
        </p:nvSpPr>
        <p:spPr>
          <a:xfrm>
            <a:off x="8479918" y="5697097"/>
            <a:ext cx="41272" cy="386048"/>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9" name="object 539"/>
          <p:cNvSpPr/>
          <p:nvPr/>
        </p:nvSpPr>
        <p:spPr>
          <a:xfrm>
            <a:off x="8599849" y="5889824"/>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0" name="object 540"/>
          <p:cNvSpPr/>
          <p:nvPr/>
        </p:nvSpPr>
        <p:spPr>
          <a:xfrm>
            <a:off x="8608617" y="5874191"/>
            <a:ext cx="31112" cy="31747"/>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1" name="object 541"/>
          <p:cNvSpPr/>
          <p:nvPr/>
        </p:nvSpPr>
        <p:spPr>
          <a:xfrm>
            <a:off x="8579333"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2" name="object 542"/>
          <p:cNvSpPr/>
          <p:nvPr/>
        </p:nvSpPr>
        <p:spPr>
          <a:xfrm>
            <a:off x="8558820"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3" name="object 543"/>
          <p:cNvSpPr/>
          <p:nvPr/>
        </p:nvSpPr>
        <p:spPr>
          <a:xfrm>
            <a:off x="8658235"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4" name="object 544"/>
          <p:cNvSpPr/>
          <p:nvPr/>
        </p:nvSpPr>
        <p:spPr>
          <a:xfrm>
            <a:off x="8637722"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5" name="object 545"/>
          <p:cNvSpPr/>
          <p:nvPr/>
        </p:nvSpPr>
        <p:spPr>
          <a:xfrm>
            <a:off x="8700072" y="5567605"/>
            <a:ext cx="229215" cy="322553"/>
          </a:xfrm>
          <a:custGeom>
            <a:avLst/>
            <a:gdLst/>
            <a:ahLst/>
            <a:cxnLst/>
            <a:rect l="l" t="t" r="r" b="b"/>
            <a:pathLst>
              <a:path w="229234" h="322579">
                <a:moveTo>
                  <a:pt x="0" y="322245"/>
                </a:moveTo>
                <a:lnTo>
                  <a:pt x="2183" y="234600"/>
                </a:lnTo>
                <a:lnTo>
                  <a:pt x="8533" y="163425"/>
                </a:lnTo>
                <a:lnTo>
                  <a:pt x="18745" y="107253"/>
                </a:lnTo>
                <a:lnTo>
                  <a:pt x="32519" y="64613"/>
                </a:lnTo>
                <a:lnTo>
                  <a:pt x="69538" y="14055"/>
                </a:lnTo>
                <a:lnTo>
                  <a:pt x="117169" y="0"/>
                </a:lnTo>
                <a:lnTo>
                  <a:pt x="144209" y="2987"/>
                </a:lnTo>
                <a:lnTo>
                  <a:pt x="194167" y="40943"/>
                </a:lnTo>
                <a:lnTo>
                  <a:pt x="208026" y="77713"/>
                </a:lnTo>
                <a:lnTo>
                  <a:pt x="219017" y="133907"/>
                </a:lnTo>
                <a:lnTo>
                  <a:pt x="226259" y="213945"/>
                </a:lnTo>
                <a:lnTo>
                  <a:pt x="228869"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6" name="object 546"/>
          <p:cNvSpPr/>
          <p:nvPr/>
        </p:nvSpPr>
        <p:spPr>
          <a:xfrm>
            <a:off x="8805834" y="5568615"/>
            <a:ext cx="11429" cy="0"/>
          </a:xfrm>
          <a:custGeom>
            <a:avLst/>
            <a:gdLst/>
            <a:ahLst/>
            <a:cxnLst/>
            <a:rect l="l" t="t" r="r" b="b"/>
            <a:pathLst>
              <a:path w="11429">
                <a:moveTo>
                  <a:pt x="0" y="0"/>
                </a:moveTo>
                <a:lnTo>
                  <a:pt x="1101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7" name="object 547"/>
          <p:cNvSpPr/>
          <p:nvPr/>
        </p:nvSpPr>
        <p:spPr>
          <a:xfrm>
            <a:off x="8808220" y="5552984"/>
            <a:ext cx="31112" cy="31747"/>
          </a:xfrm>
          <a:custGeom>
            <a:avLst/>
            <a:gdLst/>
            <a:ahLst/>
            <a:cxnLst/>
            <a:rect l="l" t="t" r="r" b="b"/>
            <a:pathLst>
              <a:path w="31115" h="31750">
                <a:moveTo>
                  <a:pt x="0" y="0"/>
                </a:moveTo>
                <a:lnTo>
                  <a:pt x="2722" y="7650"/>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8" name="object 548"/>
          <p:cNvSpPr/>
          <p:nvPr/>
        </p:nvSpPr>
        <p:spPr>
          <a:xfrm>
            <a:off x="8914684" y="5889824"/>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9" name="object 549"/>
          <p:cNvSpPr/>
          <p:nvPr/>
        </p:nvSpPr>
        <p:spPr>
          <a:xfrm>
            <a:off x="8923451" y="5874191"/>
            <a:ext cx="31112" cy="31747"/>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0" name="object 550"/>
          <p:cNvSpPr/>
          <p:nvPr/>
        </p:nvSpPr>
        <p:spPr>
          <a:xfrm>
            <a:off x="8756881" y="5889824"/>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1" name="object 551"/>
          <p:cNvSpPr/>
          <p:nvPr/>
        </p:nvSpPr>
        <p:spPr>
          <a:xfrm>
            <a:off x="8765648" y="5874191"/>
            <a:ext cx="31112" cy="31747"/>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2" name="object 552"/>
          <p:cNvSpPr/>
          <p:nvPr/>
        </p:nvSpPr>
        <p:spPr>
          <a:xfrm>
            <a:off x="8736366"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3" name="object 553"/>
          <p:cNvSpPr/>
          <p:nvPr/>
        </p:nvSpPr>
        <p:spPr>
          <a:xfrm>
            <a:off x="8715853"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4" name="object 554"/>
          <p:cNvSpPr/>
          <p:nvPr/>
        </p:nvSpPr>
        <p:spPr>
          <a:xfrm>
            <a:off x="8835782" y="5889824"/>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5" name="object 555"/>
          <p:cNvSpPr/>
          <p:nvPr/>
        </p:nvSpPr>
        <p:spPr>
          <a:xfrm>
            <a:off x="8844551" y="5874191"/>
            <a:ext cx="31112" cy="31747"/>
          </a:xfrm>
          <a:custGeom>
            <a:avLst/>
            <a:gdLst/>
            <a:ahLst/>
            <a:cxnLst/>
            <a:rect l="l" t="t" r="r" b="b"/>
            <a:pathLst>
              <a:path w="31115"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6" name="object 556"/>
          <p:cNvSpPr/>
          <p:nvPr/>
        </p:nvSpPr>
        <p:spPr>
          <a:xfrm>
            <a:off x="8815268"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7" name="object 557"/>
          <p:cNvSpPr/>
          <p:nvPr/>
        </p:nvSpPr>
        <p:spPr>
          <a:xfrm>
            <a:off x="8794753"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8" name="object 558"/>
          <p:cNvSpPr/>
          <p:nvPr/>
        </p:nvSpPr>
        <p:spPr>
          <a:xfrm>
            <a:off x="8894170"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9" name="object 559"/>
          <p:cNvSpPr/>
          <p:nvPr/>
        </p:nvSpPr>
        <p:spPr>
          <a:xfrm>
            <a:off x="8873656"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0" name="object 560"/>
          <p:cNvSpPr/>
          <p:nvPr/>
        </p:nvSpPr>
        <p:spPr>
          <a:xfrm>
            <a:off x="8937548" y="5567605"/>
            <a:ext cx="229215" cy="322553"/>
          </a:xfrm>
          <a:custGeom>
            <a:avLst/>
            <a:gdLst/>
            <a:ahLst/>
            <a:cxnLst/>
            <a:rect l="l" t="t" r="r" b="b"/>
            <a:pathLst>
              <a:path w="229234" h="322579">
                <a:moveTo>
                  <a:pt x="0" y="322245"/>
                </a:moveTo>
                <a:lnTo>
                  <a:pt x="2183" y="234600"/>
                </a:lnTo>
                <a:lnTo>
                  <a:pt x="8533" y="163425"/>
                </a:lnTo>
                <a:lnTo>
                  <a:pt x="18745" y="107253"/>
                </a:lnTo>
                <a:lnTo>
                  <a:pt x="32519" y="64613"/>
                </a:lnTo>
                <a:lnTo>
                  <a:pt x="69538" y="14055"/>
                </a:lnTo>
                <a:lnTo>
                  <a:pt x="117170" y="0"/>
                </a:lnTo>
                <a:lnTo>
                  <a:pt x="144209" y="2987"/>
                </a:lnTo>
                <a:lnTo>
                  <a:pt x="194197" y="40943"/>
                </a:lnTo>
                <a:lnTo>
                  <a:pt x="208048" y="77713"/>
                </a:lnTo>
                <a:lnTo>
                  <a:pt x="219030" y="133907"/>
                </a:lnTo>
                <a:lnTo>
                  <a:pt x="226263" y="213945"/>
                </a:lnTo>
                <a:lnTo>
                  <a:pt x="228869"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1" name="object 561"/>
          <p:cNvSpPr/>
          <p:nvPr/>
        </p:nvSpPr>
        <p:spPr>
          <a:xfrm>
            <a:off x="9043311" y="5568615"/>
            <a:ext cx="11429" cy="0"/>
          </a:xfrm>
          <a:custGeom>
            <a:avLst/>
            <a:gdLst/>
            <a:ahLst/>
            <a:cxnLst/>
            <a:rect l="l" t="t" r="r" b="b"/>
            <a:pathLst>
              <a:path w="11429">
                <a:moveTo>
                  <a:pt x="0" y="0"/>
                </a:moveTo>
                <a:lnTo>
                  <a:pt x="11081"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2" name="object 562"/>
          <p:cNvSpPr/>
          <p:nvPr/>
        </p:nvSpPr>
        <p:spPr>
          <a:xfrm>
            <a:off x="9045698" y="5552984"/>
            <a:ext cx="31112" cy="31747"/>
          </a:xfrm>
          <a:custGeom>
            <a:avLst/>
            <a:gdLst/>
            <a:ahLst/>
            <a:cxnLst/>
            <a:rect l="l" t="t" r="r" b="b"/>
            <a:pathLst>
              <a:path w="31115" h="31750">
                <a:moveTo>
                  <a:pt x="0" y="0"/>
                </a:moveTo>
                <a:lnTo>
                  <a:pt x="2721" y="7650"/>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3" name="object 563"/>
          <p:cNvSpPr/>
          <p:nvPr/>
        </p:nvSpPr>
        <p:spPr>
          <a:xfrm>
            <a:off x="9152159" y="5889824"/>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4" name="object 564"/>
          <p:cNvSpPr/>
          <p:nvPr/>
        </p:nvSpPr>
        <p:spPr>
          <a:xfrm>
            <a:off x="9160929" y="5874191"/>
            <a:ext cx="31112" cy="31747"/>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5" name="object 565"/>
          <p:cNvSpPr/>
          <p:nvPr/>
        </p:nvSpPr>
        <p:spPr>
          <a:xfrm>
            <a:off x="8994357" y="5889824"/>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6" name="object 566"/>
          <p:cNvSpPr/>
          <p:nvPr/>
        </p:nvSpPr>
        <p:spPr>
          <a:xfrm>
            <a:off x="9003124" y="5874191"/>
            <a:ext cx="31112" cy="31747"/>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7" name="object 567"/>
          <p:cNvSpPr/>
          <p:nvPr/>
        </p:nvSpPr>
        <p:spPr>
          <a:xfrm>
            <a:off x="8973843"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8" name="object 568"/>
          <p:cNvSpPr/>
          <p:nvPr/>
        </p:nvSpPr>
        <p:spPr>
          <a:xfrm>
            <a:off x="8953328"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9" name="object 569"/>
          <p:cNvSpPr/>
          <p:nvPr/>
        </p:nvSpPr>
        <p:spPr>
          <a:xfrm>
            <a:off x="9073259" y="5889824"/>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0" name="object 570"/>
          <p:cNvSpPr/>
          <p:nvPr/>
        </p:nvSpPr>
        <p:spPr>
          <a:xfrm>
            <a:off x="9082026" y="5874191"/>
            <a:ext cx="31112" cy="31747"/>
          </a:xfrm>
          <a:custGeom>
            <a:avLst/>
            <a:gdLst/>
            <a:ahLst/>
            <a:cxnLst/>
            <a:rect l="l" t="t" r="r" b="b"/>
            <a:pathLst>
              <a:path w="31115"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1" name="object 571"/>
          <p:cNvSpPr/>
          <p:nvPr/>
        </p:nvSpPr>
        <p:spPr>
          <a:xfrm>
            <a:off x="9052744"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2" name="object 572"/>
          <p:cNvSpPr/>
          <p:nvPr/>
        </p:nvSpPr>
        <p:spPr>
          <a:xfrm>
            <a:off x="9032230"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3" name="object 573"/>
          <p:cNvSpPr/>
          <p:nvPr/>
        </p:nvSpPr>
        <p:spPr>
          <a:xfrm>
            <a:off x="9131646"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4" name="object 574"/>
          <p:cNvSpPr/>
          <p:nvPr/>
        </p:nvSpPr>
        <p:spPr>
          <a:xfrm>
            <a:off x="9111132"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5" name="object 575"/>
          <p:cNvSpPr/>
          <p:nvPr/>
        </p:nvSpPr>
        <p:spPr>
          <a:xfrm>
            <a:off x="9174254" y="5567605"/>
            <a:ext cx="229215" cy="322553"/>
          </a:xfrm>
          <a:custGeom>
            <a:avLst/>
            <a:gdLst/>
            <a:ahLst/>
            <a:cxnLst/>
            <a:rect l="l" t="t" r="r" b="b"/>
            <a:pathLst>
              <a:path w="229234" h="322579">
                <a:moveTo>
                  <a:pt x="0" y="322245"/>
                </a:moveTo>
                <a:lnTo>
                  <a:pt x="2183" y="234600"/>
                </a:lnTo>
                <a:lnTo>
                  <a:pt x="8533" y="163425"/>
                </a:lnTo>
                <a:lnTo>
                  <a:pt x="18745" y="107253"/>
                </a:lnTo>
                <a:lnTo>
                  <a:pt x="32519" y="64613"/>
                </a:lnTo>
                <a:lnTo>
                  <a:pt x="69538" y="14055"/>
                </a:lnTo>
                <a:lnTo>
                  <a:pt x="117169" y="0"/>
                </a:lnTo>
                <a:lnTo>
                  <a:pt x="144209" y="2987"/>
                </a:lnTo>
                <a:lnTo>
                  <a:pt x="194197" y="40943"/>
                </a:lnTo>
                <a:lnTo>
                  <a:pt x="208048" y="77713"/>
                </a:lnTo>
                <a:lnTo>
                  <a:pt x="219029" y="133907"/>
                </a:lnTo>
                <a:lnTo>
                  <a:pt x="226262" y="213945"/>
                </a:lnTo>
                <a:lnTo>
                  <a:pt x="228869"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6" name="object 576"/>
          <p:cNvSpPr/>
          <p:nvPr/>
        </p:nvSpPr>
        <p:spPr>
          <a:xfrm>
            <a:off x="9280016" y="5568615"/>
            <a:ext cx="11429"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7" name="object 577"/>
          <p:cNvSpPr/>
          <p:nvPr/>
        </p:nvSpPr>
        <p:spPr>
          <a:xfrm>
            <a:off x="9282404" y="5552984"/>
            <a:ext cx="31112" cy="31747"/>
          </a:xfrm>
          <a:custGeom>
            <a:avLst/>
            <a:gdLst/>
            <a:ahLst/>
            <a:cxnLst/>
            <a:rect l="l" t="t" r="r" b="b"/>
            <a:pathLst>
              <a:path w="31115" h="31750">
                <a:moveTo>
                  <a:pt x="0" y="0"/>
                </a:moveTo>
                <a:lnTo>
                  <a:pt x="2722" y="7650"/>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8" name="object 578"/>
          <p:cNvSpPr/>
          <p:nvPr/>
        </p:nvSpPr>
        <p:spPr>
          <a:xfrm>
            <a:off x="9388865" y="5889824"/>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9" name="object 579"/>
          <p:cNvSpPr/>
          <p:nvPr/>
        </p:nvSpPr>
        <p:spPr>
          <a:xfrm>
            <a:off x="9397634" y="5874191"/>
            <a:ext cx="31112" cy="31747"/>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0" name="object 580"/>
          <p:cNvSpPr/>
          <p:nvPr/>
        </p:nvSpPr>
        <p:spPr>
          <a:xfrm>
            <a:off x="9231062" y="5889824"/>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1" name="object 581"/>
          <p:cNvSpPr/>
          <p:nvPr/>
        </p:nvSpPr>
        <p:spPr>
          <a:xfrm>
            <a:off x="9239830" y="5874191"/>
            <a:ext cx="31112" cy="31747"/>
          </a:xfrm>
          <a:custGeom>
            <a:avLst/>
            <a:gdLst/>
            <a:ahLst/>
            <a:cxnLst/>
            <a:rect l="l" t="t" r="r" b="b"/>
            <a:pathLst>
              <a:path w="31115"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2" name="object 582"/>
          <p:cNvSpPr/>
          <p:nvPr/>
        </p:nvSpPr>
        <p:spPr>
          <a:xfrm>
            <a:off x="9210547"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3" name="object 583"/>
          <p:cNvSpPr/>
          <p:nvPr/>
        </p:nvSpPr>
        <p:spPr>
          <a:xfrm>
            <a:off x="9190034"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4" name="object 584"/>
          <p:cNvSpPr/>
          <p:nvPr/>
        </p:nvSpPr>
        <p:spPr>
          <a:xfrm>
            <a:off x="9309964" y="5889824"/>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5" name="object 585"/>
          <p:cNvSpPr/>
          <p:nvPr/>
        </p:nvSpPr>
        <p:spPr>
          <a:xfrm>
            <a:off x="9318731" y="5874191"/>
            <a:ext cx="31112" cy="31747"/>
          </a:xfrm>
          <a:custGeom>
            <a:avLst/>
            <a:gdLst/>
            <a:ahLst/>
            <a:cxnLst/>
            <a:rect l="l" t="t" r="r" b="b"/>
            <a:pathLst>
              <a:path w="31115" h="31750">
                <a:moveTo>
                  <a:pt x="0" y="0"/>
                </a:moveTo>
                <a:lnTo>
                  <a:pt x="2722" y="7651"/>
                </a:lnTo>
                <a:lnTo>
                  <a:pt x="3629" y="15633"/>
                </a:lnTo>
                <a:lnTo>
                  <a:pt x="2722" y="23611"/>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6" name="object 586"/>
          <p:cNvSpPr/>
          <p:nvPr/>
        </p:nvSpPr>
        <p:spPr>
          <a:xfrm>
            <a:off x="9289450"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7" name="object 587"/>
          <p:cNvSpPr/>
          <p:nvPr/>
        </p:nvSpPr>
        <p:spPr>
          <a:xfrm>
            <a:off x="9268935"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8" name="object 588"/>
          <p:cNvSpPr/>
          <p:nvPr/>
        </p:nvSpPr>
        <p:spPr>
          <a:xfrm>
            <a:off x="9368350" y="5697097"/>
            <a:ext cx="0" cy="386048"/>
          </a:xfrm>
          <a:custGeom>
            <a:avLst/>
            <a:gdLst/>
            <a:ahLst/>
            <a:cxnLst/>
            <a:rect l="l" t="t" r="r" b="b"/>
            <a:pathLst>
              <a:path h="386079">
                <a:moveTo>
                  <a:pt x="0" y="0"/>
                </a:moveTo>
                <a:lnTo>
                  <a:pt x="0" y="385482"/>
                </a:lnTo>
              </a:path>
            </a:pathLst>
          </a:custGeom>
          <a:ln w="41031">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9" name="object 589"/>
          <p:cNvSpPr/>
          <p:nvPr/>
        </p:nvSpPr>
        <p:spPr>
          <a:xfrm>
            <a:off x="9347838" y="5697097"/>
            <a:ext cx="41272" cy="386048"/>
          </a:xfrm>
          <a:custGeom>
            <a:avLst/>
            <a:gdLst/>
            <a:ahLst/>
            <a:cxnLst/>
            <a:rect l="l" t="t" r="r" b="b"/>
            <a:pathLst>
              <a:path w="41275" h="386079">
                <a:moveTo>
                  <a:pt x="41031" y="385482"/>
                </a:moveTo>
                <a:lnTo>
                  <a:pt x="41031" y="0"/>
                </a:lnTo>
                <a:lnTo>
                  <a:pt x="0" y="0"/>
                </a:lnTo>
                <a:lnTo>
                  <a:pt x="0" y="385482"/>
                </a:lnTo>
                <a:lnTo>
                  <a:pt x="41031"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0" name="object 590"/>
          <p:cNvSpPr/>
          <p:nvPr/>
        </p:nvSpPr>
        <p:spPr>
          <a:xfrm>
            <a:off x="9411800" y="5567605"/>
            <a:ext cx="229215" cy="322553"/>
          </a:xfrm>
          <a:custGeom>
            <a:avLst/>
            <a:gdLst/>
            <a:ahLst/>
            <a:cxnLst/>
            <a:rect l="l" t="t" r="r" b="b"/>
            <a:pathLst>
              <a:path w="229234" h="322579">
                <a:moveTo>
                  <a:pt x="0" y="322245"/>
                </a:moveTo>
                <a:lnTo>
                  <a:pt x="2181" y="234600"/>
                </a:lnTo>
                <a:lnTo>
                  <a:pt x="8524" y="163425"/>
                </a:lnTo>
                <a:lnTo>
                  <a:pt x="18727" y="107253"/>
                </a:lnTo>
                <a:lnTo>
                  <a:pt x="32489" y="64613"/>
                </a:lnTo>
                <a:lnTo>
                  <a:pt x="69485" y="14055"/>
                </a:lnTo>
                <a:lnTo>
                  <a:pt x="117101" y="0"/>
                </a:lnTo>
                <a:lnTo>
                  <a:pt x="144138" y="2987"/>
                </a:lnTo>
                <a:lnTo>
                  <a:pt x="194126" y="40943"/>
                </a:lnTo>
                <a:lnTo>
                  <a:pt x="207977" y="77713"/>
                </a:lnTo>
                <a:lnTo>
                  <a:pt x="218959" y="133907"/>
                </a:lnTo>
                <a:lnTo>
                  <a:pt x="226192" y="213945"/>
                </a:lnTo>
                <a:lnTo>
                  <a:pt x="228798" y="322245"/>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1" name="object 591"/>
          <p:cNvSpPr/>
          <p:nvPr/>
        </p:nvSpPr>
        <p:spPr>
          <a:xfrm>
            <a:off x="9517493" y="5568615"/>
            <a:ext cx="11429"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2" name="object 592"/>
          <p:cNvSpPr/>
          <p:nvPr/>
        </p:nvSpPr>
        <p:spPr>
          <a:xfrm>
            <a:off x="9519949" y="5552984"/>
            <a:ext cx="31112" cy="31747"/>
          </a:xfrm>
          <a:custGeom>
            <a:avLst/>
            <a:gdLst/>
            <a:ahLst/>
            <a:cxnLst/>
            <a:rect l="l" t="t" r="r" b="b"/>
            <a:pathLst>
              <a:path w="31115" h="31750">
                <a:moveTo>
                  <a:pt x="0" y="0"/>
                </a:moveTo>
                <a:lnTo>
                  <a:pt x="2722" y="7650"/>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3" name="object 593"/>
          <p:cNvSpPr/>
          <p:nvPr/>
        </p:nvSpPr>
        <p:spPr>
          <a:xfrm>
            <a:off x="9626412" y="5889824"/>
            <a:ext cx="16509"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4" name="object 594"/>
          <p:cNvSpPr/>
          <p:nvPr/>
        </p:nvSpPr>
        <p:spPr>
          <a:xfrm>
            <a:off x="9635110" y="5874191"/>
            <a:ext cx="31112" cy="31747"/>
          </a:xfrm>
          <a:custGeom>
            <a:avLst/>
            <a:gdLst/>
            <a:ahLst/>
            <a:cxnLst/>
            <a:rect l="l" t="t" r="r" b="b"/>
            <a:pathLst>
              <a:path w="31115" h="31750">
                <a:moveTo>
                  <a:pt x="0" y="0"/>
                </a:moveTo>
                <a:lnTo>
                  <a:pt x="2722" y="7651"/>
                </a:lnTo>
                <a:lnTo>
                  <a:pt x="3629" y="15633"/>
                </a:lnTo>
                <a:lnTo>
                  <a:pt x="2722"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5" name="object 595"/>
          <p:cNvSpPr/>
          <p:nvPr/>
        </p:nvSpPr>
        <p:spPr>
          <a:xfrm>
            <a:off x="9468608" y="5889824"/>
            <a:ext cx="16509"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6" name="object 596"/>
          <p:cNvSpPr/>
          <p:nvPr/>
        </p:nvSpPr>
        <p:spPr>
          <a:xfrm>
            <a:off x="9477307" y="5874191"/>
            <a:ext cx="31112" cy="31747"/>
          </a:xfrm>
          <a:custGeom>
            <a:avLst/>
            <a:gdLst/>
            <a:ahLst/>
            <a:cxnLst/>
            <a:rect l="l" t="t" r="r" b="b"/>
            <a:pathLst>
              <a:path w="31115"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7" name="object 597"/>
          <p:cNvSpPr/>
          <p:nvPr/>
        </p:nvSpPr>
        <p:spPr>
          <a:xfrm>
            <a:off x="9448094"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8" name="object 598"/>
          <p:cNvSpPr/>
          <p:nvPr/>
        </p:nvSpPr>
        <p:spPr>
          <a:xfrm>
            <a:off x="9427580"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9" name="object 599"/>
          <p:cNvSpPr/>
          <p:nvPr/>
        </p:nvSpPr>
        <p:spPr>
          <a:xfrm>
            <a:off x="9547510" y="5889824"/>
            <a:ext cx="16509"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0" name="object 600"/>
          <p:cNvSpPr/>
          <p:nvPr/>
        </p:nvSpPr>
        <p:spPr>
          <a:xfrm>
            <a:off x="9556210" y="5874191"/>
            <a:ext cx="31112" cy="31747"/>
          </a:xfrm>
          <a:custGeom>
            <a:avLst/>
            <a:gdLst/>
            <a:ahLst/>
            <a:cxnLst/>
            <a:rect l="l" t="t" r="r" b="b"/>
            <a:pathLst>
              <a:path w="31115" h="31750">
                <a:moveTo>
                  <a:pt x="0" y="0"/>
                </a:moveTo>
                <a:lnTo>
                  <a:pt x="2721" y="7651"/>
                </a:lnTo>
                <a:lnTo>
                  <a:pt x="3628" y="15633"/>
                </a:lnTo>
                <a:lnTo>
                  <a:pt x="2721" y="23611"/>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1" name="object 601"/>
          <p:cNvSpPr/>
          <p:nvPr/>
        </p:nvSpPr>
        <p:spPr>
          <a:xfrm>
            <a:off x="9526995"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2" name="object 602"/>
          <p:cNvSpPr/>
          <p:nvPr/>
        </p:nvSpPr>
        <p:spPr>
          <a:xfrm>
            <a:off x="9506482"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3" name="object 603"/>
          <p:cNvSpPr/>
          <p:nvPr/>
        </p:nvSpPr>
        <p:spPr>
          <a:xfrm>
            <a:off x="9605897" y="5697097"/>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4" name="object 604"/>
          <p:cNvSpPr/>
          <p:nvPr/>
        </p:nvSpPr>
        <p:spPr>
          <a:xfrm>
            <a:off x="9585383" y="5697097"/>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5" name="object 605"/>
          <p:cNvSpPr/>
          <p:nvPr/>
        </p:nvSpPr>
        <p:spPr>
          <a:xfrm>
            <a:off x="9646892" y="5568110"/>
            <a:ext cx="229215" cy="322553"/>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70" y="0"/>
                </a:lnTo>
                <a:lnTo>
                  <a:pt x="144209" y="2989"/>
                </a:lnTo>
                <a:lnTo>
                  <a:pt x="194167" y="40942"/>
                </a:lnTo>
                <a:lnTo>
                  <a:pt x="208026" y="77711"/>
                </a:lnTo>
                <a:lnTo>
                  <a:pt x="219017" y="133903"/>
                </a:lnTo>
                <a:lnTo>
                  <a:pt x="226259" y="213940"/>
                </a:lnTo>
                <a:lnTo>
                  <a:pt x="228869"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6" name="object 606"/>
          <p:cNvSpPr/>
          <p:nvPr/>
        </p:nvSpPr>
        <p:spPr>
          <a:xfrm>
            <a:off x="9752655" y="5569115"/>
            <a:ext cx="11429" cy="0"/>
          </a:xfrm>
          <a:custGeom>
            <a:avLst/>
            <a:gdLst/>
            <a:ahLst/>
            <a:cxnLst/>
            <a:rect l="l" t="t" r="r" b="b"/>
            <a:pathLst>
              <a:path w="11429">
                <a:moveTo>
                  <a:pt x="0" y="0"/>
                </a:moveTo>
                <a:lnTo>
                  <a:pt x="11011"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7" name="object 607"/>
          <p:cNvSpPr/>
          <p:nvPr/>
        </p:nvSpPr>
        <p:spPr>
          <a:xfrm>
            <a:off x="9755041" y="5553483"/>
            <a:ext cx="31112" cy="31747"/>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8" name="object 608"/>
          <p:cNvSpPr/>
          <p:nvPr/>
        </p:nvSpPr>
        <p:spPr>
          <a:xfrm>
            <a:off x="9861504"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9" name="object 609"/>
          <p:cNvSpPr/>
          <p:nvPr/>
        </p:nvSpPr>
        <p:spPr>
          <a:xfrm>
            <a:off x="9870273" y="5874692"/>
            <a:ext cx="31112" cy="31747"/>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0" name="object 610"/>
          <p:cNvSpPr/>
          <p:nvPr/>
        </p:nvSpPr>
        <p:spPr>
          <a:xfrm>
            <a:off x="9703700"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1" name="object 611"/>
          <p:cNvSpPr/>
          <p:nvPr/>
        </p:nvSpPr>
        <p:spPr>
          <a:xfrm>
            <a:off x="9712470" y="5874692"/>
            <a:ext cx="31112" cy="31747"/>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2" name="object 612"/>
          <p:cNvSpPr/>
          <p:nvPr/>
        </p:nvSpPr>
        <p:spPr>
          <a:xfrm>
            <a:off x="9683186"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3" name="object 613"/>
          <p:cNvSpPr/>
          <p:nvPr/>
        </p:nvSpPr>
        <p:spPr>
          <a:xfrm>
            <a:off x="9662672"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4" name="object 614"/>
          <p:cNvSpPr/>
          <p:nvPr/>
        </p:nvSpPr>
        <p:spPr>
          <a:xfrm>
            <a:off x="9782602"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5" name="object 615"/>
          <p:cNvSpPr/>
          <p:nvPr/>
        </p:nvSpPr>
        <p:spPr>
          <a:xfrm>
            <a:off x="9791370"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6" name="object 616"/>
          <p:cNvSpPr/>
          <p:nvPr/>
        </p:nvSpPr>
        <p:spPr>
          <a:xfrm>
            <a:off x="9762087"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7" name="object 617"/>
          <p:cNvSpPr/>
          <p:nvPr/>
        </p:nvSpPr>
        <p:spPr>
          <a:xfrm>
            <a:off x="9741574"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8" name="object 618"/>
          <p:cNvSpPr/>
          <p:nvPr/>
        </p:nvSpPr>
        <p:spPr>
          <a:xfrm>
            <a:off x="9840988"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9" name="object 619"/>
          <p:cNvSpPr/>
          <p:nvPr/>
        </p:nvSpPr>
        <p:spPr>
          <a:xfrm>
            <a:off x="9820476"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0" name="object 620"/>
          <p:cNvSpPr/>
          <p:nvPr/>
        </p:nvSpPr>
        <p:spPr>
          <a:xfrm>
            <a:off x="9884368" y="5568110"/>
            <a:ext cx="229215" cy="322553"/>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70" y="0"/>
                </a:lnTo>
                <a:lnTo>
                  <a:pt x="144209" y="2989"/>
                </a:lnTo>
                <a:lnTo>
                  <a:pt x="194197" y="40942"/>
                </a:lnTo>
                <a:lnTo>
                  <a:pt x="208048" y="77711"/>
                </a:lnTo>
                <a:lnTo>
                  <a:pt x="219030" y="133903"/>
                </a:lnTo>
                <a:lnTo>
                  <a:pt x="226263" y="213940"/>
                </a:lnTo>
                <a:lnTo>
                  <a:pt x="228869"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1" name="object 621"/>
          <p:cNvSpPr/>
          <p:nvPr/>
        </p:nvSpPr>
        <p:spPr>
          <a:xfrm>
            <a:off x="9990132" y="5569115"/>
            <a:ext cx="11429" cy="0"/>
          </a:xfrm>
          <a:custGeom>
            <a:avLst/>
            <a:gdLst/>
            <a:ahLst/>
            <a:cxnLst/>
            <a:rect l="l" t="t" r="r" b="b"/>
            <a:pathLst>
              <a:path w="11429">
                <a:moveTo>
                  <a:pt x="0" y="0"/>
                </a:moveTo>
                <a:lnTo>
                  <a:pt x="11081"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2" name="object 622"/>
          <p:cNvSpPr/>
          <p:nvPr/>
        </p:nvSpPr>
        <p:spPr>
          <a:xfrm>
            <a:off x="9992516" y="5553483"/>
            <a:ext cx="31112" cy="31747"/>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3" name="object 623"/>
          <p:cNvSpPr/>
          <p:nvPr/>
        </p:nvSpPr>
        <p:spPr>
          <a:xfrm>
            <a:off x="10098980"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4" name="object 624"/>
          <p:cNvSpPr/>
          <p:nvPr/>
        </p:nvSpPr>
        <p:spPr>
          <a:xfrm>
            <a:off x="10107749" y="5874692"/>
            <a:ext cx="31112" cy="31747"/>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5" name="object 625"/>
          <p:cNvSpPr/>
          <p:nvPr/>
        </p:nvSpPr>
        <p:spPr>
          <a:xfrm>
            <a:off x="9941178"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6" name="object 626"/>
          <p:cNvSpPr/>
          <p:nvPr/>
        </p:nvSpPr>
        <p:spPr>
          <a:xfrm>
            <a:off x="9949945" y="5874692"/>
            <a:ext cx="31112" cy="31747"/>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7" name="object 627"/>
          <p:cNvSpPr/>
          <p:nvPr/>
        </p:nvSpPr>
        <p:spPr>
          <a:xfrm>
            <a:off x="9920663"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8" name="object 628"/>
          <p:cNvSpPr/>
          <p:nvPr/>
        </p:nvSpPr>
        <p:spPr>
          <a:xfrm>
            <a:off x="9900148"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9" name="object 629"/>
          <p:cNvSpPr/>
          <p:nvPr/>
        </p:nvSpPr>
        <p:spPr>
          <a:xfrm>
            <a:off x="10020078"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0" name="object 630"/>
          <p:cNvSpPr/>
          <p:nvPr/>
        </p:nvSpPr>
        <p:spPr>
          <a:xfrm>
            <a:off x="10028848"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1" name="object 631"/>
          <p:cNvSpPr/>
          <p:nvPr/>
        </p:nvSpPr>
        <p:spPr>
          <a:xfrm>
            <a:off x="9999563"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2" name="object 632"/>
          <p:cNvSpPr/>
          <p:nvPr/>
        </p:nvSpPr>
        <p:spPr>
          <a:xfrm>
            <a:off x="9979050"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3" name="object 633"/>
          <p:cNvSpPr/>
          <p:nvPr/>
        </p:nvSpPr>
        <p:spPr>
          <a:xfrm>
            <a:off x="10078465"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4" name="object 634"/>
          <p:cNvSpPr/>
          <p:nvPr/>
        </p:nvSpPr>
        <p:spPr>
          <a:xfrm>
            <a:off x="10057953"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5" name="object 635"/>
          <p:cNvSpPr/>
          <p:nvPr/>
        </p:nvSpPr>
        <p:spPr>
          <a:xfrm>
            <a:off x="10121073" y="5568110"/>
            <a:ext cx="229215" cy="322553"/>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69" y="0"/>
                </a:lnTo>
                <a:lnTo>
                  <a:pt x="144209" y="2989"/>
                </a:lnTo>
                <a:lnTo>
                  <a:pt x="194197" y="40942"/>
                </a:lnTo>
                <a:lnTo>
                  <a:pt x="208048" y="77711"/>
                </a:lnTo>
                <a:lnTo>
                  <a:pt x="219029" y="133903"/>
                </a:lnTo>
                <a:lnTo>
                  <a:pt x="226262" y="213940"/>
                </a:lnTo>
                <a:lnTo>
                  <a:pt x="228869"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6" name="object 636"/>
          <p:cNvSpPr/>
          <p:nvPr/>
        </p:nvSpPr>
        <p:spPr>
          <a:xfrm>
            <a:off x="10226836" y="5569115"/>
            <a:ext cx="11429" cy="0"/>
          </a:xfrm>
          <a:custGeom>
            <a:avLst/>
            <a:gdLst/>
            <a:ahLst/>
            <a:cxnLst/>
            <a:rect l="l" t="t" r="r" b="b"/>
            <a:pathLst>
              <a:path w="11429">
                <a:moveTo>
                  <a:pt x="0" y="0"/>
                </a:moveTo>
                <a:lnTo>
                  <a:pt x="11081"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7" name="object 637"/>
          <p:cNvSpPr/>
          <p:nvPr/>
        </p:nvSpPr>
        <p:spPr>
          <a:xfrm>
            <a:off x="10229222" y="5553483"/>
            <a:ext cx="31112" cy="31747"/>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8" name="object 638"/>
          <p:cNvSpPr/>
          <p:nvPr/>
        </p:nvSpPr>
        <p:spPr>
          <a:xfrm>
            <a:off x="10335685"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9" name="object 639"/>
          <p:cNvSpPr/>
          <p:nvPr/>
        </p:nvSpPr>
        <p:spPr>
          <a:xfrm>
            <a:off x="10344453"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0" name="object 640"/>
          <p:cNvSpPr/>
          <p:nvPr/>
        </p:nvSpPr>
        <p:spPr>
          <a:xfrm>
            <a:off x="10177882"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1" name="object 641"/>
          <p:cNvSpPr/>
          <p:nvPr/>
        </p:nvSpPr>
        <p:spPr>
          <a:xfrm>
            <a:off x="10186650"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2" name="object 642"/>
          <p:cNvSpPr/>
          <p:nvPr/>
        </p:nvSpPr>
        <p:spPr>
          <a:xfrm>
            <a:off x="10157368"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3" name="object 643"/>
          <p:cNvSpPr/>
          <p:nvPr/>
        </p:nvSpPr>
        <p:spPr>
          <a:xfrm>
            <a:off x="10136853"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4" name="object 644"/>
          <p:cNvSpPr/>
          <p:nvPr/>
        </p:nvSpPr>
        <p:spPr>
          <a:xfrm>
            <a:off x="10256784"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5" name="object 645"/>
          <p:cNvSpPr/>
          <p:nvPr/>
        </p:nvSpPr>
        <p:spPr>
          <a:xfrm>
            <a:off x="10265551" y="5874692"/>
            <a:ext cx="31112" cy="31747"/>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6" name="object 646"/>
          <p:cNvSpPr/>
          <p:nvPr/>
        </p:nvSpPr>
        <p:spPr>
          <a:xfrm>
            <a:off x="10236269"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7" name="object 647"/>
          <p:cNvSpPr/>
          <p:nvPr/>
        </p:nvSpPr>
        <p:spPr>
          <a:xfrm>
            <a:off x="10215756"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8" name="object 648"/>
          <p:cNvSpPr/>
          <p:nvPr/>
        </p:nvSpPr>
        <p:spPr>
          <a:xfrm>
            <a:off x="10315170"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9" name="object 649"/>
          <p:cNvSpPr/>
          <p:nvPr/>
        </p:nvSpPr>
        <p:spPr>
          <a:xfrm>
            <a:off x="10294656"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0" name="object 650"/>
          <p:cNvSpPr/>
          <p:nvPr/>
        </p:nvSpPr>
        <p:spPr>
          <a:xfrm>
            <a:off x="10358619" y="5568110"/>
            <a:ext cx="229215" cy="322553"/>
          </a:xfrm>
          <a:custGeom>
            <a:avLst/>
            <a:gdLst/>
            <a:ahLst/>
            <a:cxnLst/>
            <a:rect l="l" t="t" r="r" b="b"/>
            <a:pathLst>
              <a:path w="229234" h="322579">
                <a:moveTo>
                  <a:pt x="0" y="322240"/>
                </a:moveTo>
                <a:lnTo>
                  <a:pt x="2181" y="234595"/>
                </a:lnTo>
                <a:lnTo>
                  <a:pt x="8524" y="163420"/>
                </a:lnTo>
                <a:lnTo>
                  <a:pt x="18727" y="107248"/>
                </a:lnTo>
                <a:lnTo>
                  <a:pt x="32489" y="64608"/>
                </a:lnTo>
                <a:lnTo>
                  <a:pt x="69485" y="14052"/>
                </a:lnTo>
                <a:lnTo>
                  <a:pt x="117101" y="0"/>
                </a:lnTo>
                <a:lnTo>
                  <a:pt x="144138" y="2989"/>
                </a:lnTo>
                <a:lnTo>
                  <a:pt x="194126" y="40942"/>
                </a:lnTo>
                <a:lnTo>
                  <a:pt x="207977" y="77711"/>
                </a:lnTo>
                <a:lnTo>
                  <a:pt x="218958" y="133903"/>
                </a:lnTo>
                <a:lnTo>
                  <a:pt x="226192" y="213940"/>
                </a:lnTo>
                <a:lnTo>
                  <a:pt x="228798"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1" name="object 651"/>
          <p:cNvSpPr/>
          <p:nvPr/>
        </p:nvSpPr>
        <p:spPr>
          <a:xfrm>
            <a:off x="10464313" y="5569115"/>
            <a:ext cx="11429"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2" name="object 652"/>
          <p:cNvSpPr/>
          <p:nvPr/>
        </p:nvSpPr>
        <p:spPr>
          <a:xfrm>
            <a:off x="10466767" y="5553483"/>
            <a:ext cx="31112" cy="31747"/>
          </a:xfrm>
          <a:custGeom>
            <a:avLst/>
            <a:gdLst/>
            <a:ahLst/>
            <a:cxnLst/>
            <a:rect l="l" t="t" r="r" b="b"/>
            <a:pathLst>
              <a:path w="31115"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3" name="object 653"/>
          <p:cNvSpPr/>
          <p:nvPr/>
        </p:nvSpPr>
        <p:spPr>
          <a:xfrm>
            <a:off x="10573233"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4" name="object 654"/>
          <p:cNvSpPr/>
          <p:nvPr/>
        </p:nvSpPr>
        <p:spPr>
          <a:xfrm>
            <a:off x="10581929"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5" name="object 655"/>
          <p:cNvSpPr/>
          <p:nvPr/>
        </p:nvSpPr>
        <p:spPr>
          <a:xfrm>
            <a:off x="10415428" y="5890323"/>
            <a:ext cx="16509"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6" name="object 656"/>
          <p:cNvSpPr/>
          <p:nvPr/>
        </p:nvSpPr>
        <p:spPr>
          <a:xfrm>
            <a:off x="10424127"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7" name="object 657"/>
          <p:cNvSpPr/>
          <p:nvPr/>
        </p:nvSpPr>
        <p:spPr>
          <a:xfrm>
            <a:off x="10394914"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8" name="object 658"/>
          <p:cNvSpPr/>
          <p:nvPr/>
        </p:nvSpPr>
        <p:spPr>
          <a:xfrm>
            <a:off x="10374400"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9" name="object 659"/>
          <p:cNvSpPr/>
          <p:nvPr/>
        </p:nvSpPr>
        <p:spPr>
          <a:xfrm>
            <a:off x="10494329" y="5890323"/>
            <a:ext cx="16509" cy="0"/>
          </a:xfrm>
          <a:custGeom>
            <a:avLst/>
            <a:gdLst/>
            <a:ahLst/>
            <a:cxnLst/>
            <a:rect l="l" t="t" r="r" b="b"/>
            <a:pathLst>
              <a:path w="16509">
                <a:moveTo>
                  <a:pt x="0" y="0"/>
                </a:moveTo>
                <a:lnTo>
                  <a:pt x="16203"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0" name="object 660"/>
          <p:cNvSpPr/>
          <p:nvPr/>
        </p:nvSpPr>
        <p:spPr>
          <a:xfrm>
            <a:off x="10503028" y="5874692"/>
            <a:ext cx="31112" cy="31747"/>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1" name="object 661"/>
          <p:cNvSpPr/>
          <p:nvPr/>
        </p:nvSpPr>
        <p:spPr>
          <a:xfrm>
            <a:off x="10473815"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2" name="object 662"/>
          <p:cNvSpPr/>
          <p:nvPr/>
        </p:nvSpPr>
        <p:spPr>
          <a:xfrm>
            <a:off x="10453302"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3" name="object 663"/>
          <p:cNvSpPr/>
          <p:nvPr/>
        </p:nvSpPr>
        <p:spPr>
          <a:xfrm>
            <a:off x="10552718"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4" name="object 664"/>
          <p:cNvSpPr/>
          <p:nvPr/>
        </p:nvSpPr>
        <p:spPr>
          <a:xfrm>
            <a:off x="10532203"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5" name="object 665"/>
          <p:cNvSpPr/>
          <p:nvPr/>
        </p:nvSpPr>
        <p:spPr>
          <a:xfrm>
            <a:off x="10593712" y="5568110"/>
            <a:ext cx="229215" cy="322553"/>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70" y="0"/>
                </a:lnTo>
                <a:lnTo>
                  <a:pt x="144209" y="2989"/>
                </a:lnTo>
                <a:lnTo>
                  <a:pt x="194168" y="40942"/>
                </a:lnTo>
                <a:lnTo>
                  <a:pt x="208026" y="77711"/>
                </a:lnTo>
                <a:lnTo>
                  <a:pt x="219017" y="133903"/>
                </a:lnTo>
                <a:lnTo>
                  <a:pt x="226259" y="213940"/>
                </a:lnTo>
                <a:lnTo>
                  <a:pt x="228869"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6" name="object 666"/>
          <p:cNvSpPr/>
          <p:nvPr/>
        </p:nvSpPr>
        <p:spPr>
          <a:xfrm>
            <a:off x="10699474" y="5569115"/>
            <a:ext cx="11429" cy="0"/>
          </a:xfrm>
          <a:custGeom>
            <a:avLst/>
            <a:gdLst/>
            <a:ahLst/>
            <a:cxnLst/>
            <a:rect l="l" t="t" r="r" b="b"/>
            <a:pathLst>
              <a:path w="11429">
                <a:moveTo>
                  <a:pt x="0" y="0"/>
                </a:moveTo>
                <a:lnTo>
                  <a:pt x="11011"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7" name="object 667"/>
          <p:cNvSpPr/>
          <p:nvPr/>
        </p:nvSpPr>
        <p:spPr>
          <a:xfrm>
            <a:off x="10701860" y="5553483"/>
            <a:ext cx="31112" cy="31747"/>
          </a:xfrm>
          <a:custGeom>
            <a:avLst/>
            <a:gdLst/>
            <a:ahLst/>
            <a:cxnLst/>
            <a:rect l="l" t="t" r="r" b="b"/>
            <a:pathLst>
              <a:path w="31115"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8" name="object 668"/>
          <p:cNvSpPr/>
          <p:nvPr/>
        </p:nvSpPr>
        <p:spPr>
          <a:xfrm>
            <a:off x="10808324"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9" name="object 669"/>
          <p:cNvSpPr/>
          <p:nvPr/>
        </p:nvSpPr>
        <p:spPr>
          <a:xfrm>
            <a:off x="10817091" y="5874692"/>
            <a:ext cx="31112" cy="31747"/>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0" name="object 670"/>
          <p:cNvSpPr/>
          <p:nvPr/>
        </p:nvSpPr>
        <p:spPr>
          <a:xfrm>
            <a:off x="10650521"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1" name="object 671"/>
          <p:cNvSpPr/>
          <p:nvPr/>
        </p:nvSpPr>
        <p:spPr>
          <a:xfrm>
            <a:off x="10659290" y="5874692"/>
            <a:ext cx="31112" cy="31747"/>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2" name="object 672"/>
          <p:cNvSpPr/>
          <p:nvPr/>
        </p:nvSpPr>
        <p:spPr>
          <a:xfrm>
            <a:off x="10630005"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3" name="object 673"/>
          <p:cNvSpPr/>
          <p:nvPr/>
        </p:nvSpPr>
        <p:spPr>
          <a:xfrm>
            <a:off x="10609491"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4" name="object 674"/>
          <p:cNvSpPr/>
          <p:nvPr/>
        </p:nvSpPr>
        <p:spPr>
          <a:xfrm>
            <a:off x="10729422"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5" name="object 675"/>
          <p:cNvSpPr/>
          <p:nvPr/>
        </p:nvSpPr>
        <p:spPr>
          <a:xfrm>
            <a:off x="10738189"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6" name="object 676"/>
          <p:cNvSpPr/>
          <p:nvPr/>
        </p:nvSpPr>
        <p:spPr>
          <a:xfrm>
            <a:off x="10708907"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7" name="object 677"/>
          <p:cNvSpPr/>
          <p:nvPr/>
        </p:nvSpPr>
        <p:spPr>
          <a:xfrm>
            <a:off x="10688395"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8" name="object 678"/>
          <p:cNvSpPr/>
          <p:nvPr/>
        </p:nvSpPr>
        <p:spPr>
          <a:xfrm>
            <a:off x="10787809"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9" name="object 679"/>
          <p:cNvSpPr/>
          <p:nvPr/>
        </p:nvSpPr>
        <p:spPr>
          <a:xfrm>
            <a:off x="10767295"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0" name="object 680"/>
          <p:cNvSpPr/>
          <p:nvPr/>
        </p:nvSpPr>
        <p:spPr>
          <a:xfrm>
            <a:off x="10831189" y="5568110"/>
            <a:ext cx="229215" cy="322553"/>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70" y="0"/>
                </a:lnTo>
                <a:lnTo>
                  <a:pt x="144209" y="2989"/>
                </a:lnTo>
                <a:lnTo>
                  <a:pt x="194197" y="40942"/>
                </a:lnTo>
                <a:lnTo>
                  <a:pt x="208048" y="77711"/>
                </a:lnTo>
                <a:lnTo>
                  <a:pt x="219029" y="133903"/>
                </a:lnTo>
                <a:lnTo>
                  <a:pt x="226262" y="213940"/>
                </a:lnTo>
                <a:lnTo>
                  <a:pt x="228869"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1" name="object 681"/>
          <p:cNvSpPr/>
          <p:nvPr/>
        </p:nvSpPr>
        <p:spPr>
          <a:xfrm>
            <a:off x="10936951" y="5569115"/>
            <a:ext cx="11429"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2" name="object 682"/>
          <p:cNvSpPr/>
          <p:nvPr/>
        </p:nvSpPr>
        <p:spPr>
          <a:xfrm>
            <a:off x="10939336" y="5553483"/>
            <a:ext cx="31112" cy="31747"/>
          </a:xfrm>
          <a:custGeom>
            <a:avLst/>
            <a:gdLst/>
            <a:ahLst/>
            <a:cxnLst/>
            <a:rect l="l" t="t" r="r" b="b"/>
            <a:pathLst>
              <a:path w="31115" h="31750">
                <a:moveTo>
                  <a:pt x="0" y="0"/>
                </a:moveTo>
                <a:lnTo>
                  <a:pt x="2722" y="7654"/>
                </a:lnTo>
                <a:lnTo>
                  <a:pt x="3629" y="15636"/>
                </a:lnTo>
                <a:lnTo>
                  <a:pt x="2722" y="23615"/>
                </a:lnTo>
                <a:lnTo>
                  <a:pt x="0" y="31267"/>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3" name="object 683"/>
          <p:cNvSpPr/>
          <p:nvPr/>
        </p:nvSpPr>
        <p:spPr>
          <a:xfrm>
            <a:off x="11045800"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4" name="object 684"/>
          <p:cNvSpPr/>
          <p:nvPr/>
        </p:nvSpPr>
        <p:spPr>
          <a:xfrm>
            <a:off x="11054569" y="5874692"/>
            <a:ext cx="31112" cy="31747"/>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5" name="object 685"/>
          <p:cNvSpPr/>
          <p:nvPr/>
        </p:nvSpPr>
        <p:spPr>
          <a:xfrm>
            <a:off x="10887996"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6" name="object 686"/>
          <p:cNvSpPr/>
          <p:nvPr/>
        </p:nvSpPr>
        <p:spPr>
          <a:xfrm>
            <a:off x="10896765" y="5874692"/>
            <a:ext cx="31112" cy="31747"/>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7" name="object 687"/>
          <p:cNvSpPr/>
          <p:nvPr/>
        </p:nvSpPr>
        <p:spPr>
          <a:xfrm>
            <a:off x="10867482"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8" name="object 688"/>
          <p:cNvSpPr/>
          <p:nvPr/>
        </p:nvSpPr>
        <p:spPr>
          <a:xfrm>
            <a:off x="10846968"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9" name="object 689"/>
          <p:cNvSpPr/>
          <p:nvPr/>
        </p:nvSpPr>
        <p:spPr>
          <a:xfrm>
            <a:off x="10966899"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0" name="object 690"/>
          <p:cNvSpPr/>
          <p:nvPr/>
        </p:nvSpPr>
        <p:spPr>
          <a:xfrm>
            <a:off x="10975666"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1" name="object 691"/>
          <p:cNvSpPr/>
          <p:nvPr/>
        </p:nvSpPr>
        <p:spPr>
          <a:xfrm>
            <a:off x="10946385"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2" name="object 692"/>
          <p:cNvSpPr/>
          <p:nvPr/>
        </p:nvSpPr>
        <p:spPr>
          <a:xfrm>
            <a:off x="10925870"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3" name="object 693"/>
          <p:cNvSpPr/>
          <p:nvPr/>
        </p:nvSpPr>
        <p:spPr>
          <a:xfrm>
            <a:off x="11025284"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4" name="object 694"/>
          <p:cNvSpPr/>
          <p:nvPr/>
        </p:nvSpPr>
        <p:spPr>
          <a:xfrm>
            <a:off x="11004773"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5" name="object 695"/>
          <p:cNvSpPr/>
          <p:nvPr/>
        </p:nvSpPr>
        <p:spPr>
          <a:xfrm>
            <a:off x="11067893" y="5568110"/>
            <a:ext cx="229215" cy="322553"/>
          </a:xfrm>
          <a:custGeom>
            <a:avLst/>
            <a:gdLst/>
            <a:ahLst/>
            <a:cxnLst/>
            <a:rect l="l" t="t" r="r" b="b"/>
            <a:pathLst>
              <a:path w="229234" h="322579">
                <a:moveTo>
                  <a:pt x="0" y="322240"/>
                </a:moveTo>
                <a:lnTo>
                  <a:pt x="2183" y="234595"/>
                </a:lnTo>
                <a:lnTo>
                  <a:pt x="8533" y="163420"/>
                </a:lnTo>
                <a:lnTo>
                  <a:pt x="18745" y="107248"/>
                </a:lnTo>
                <a:lnTo>
                  <a:pt x="32519" y="64608"/>
                </a:lnTo>
                <a:lnTo>
                  <a:pt x="69538" y="14052"/>
                </a:lnTo>
                <a:lnTo>
                  <a:pt x="117169" y="0"/>
                </a:lnTo>
                <a:lnTo>
                  <a:pt x="144209" y="2989"/>
                </a:lnTo>
                <a:lnTo>
                  <a:pt x="194197" y="40942"/>
                </a:lnTo>
                <a:lnTo>
                  <a:pt x="208048" y="77711"/>
                </a:lnTo>
                <a:lnTo>
                  <a:pt x="219029" y="133903"/>
                </a:lnTo>
                <a:lnTo>
                  <a:pt x="226262" y="213940"/>
                </a:lnTo>
                <a:lnTo>
                  <a:pt x="228869"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6" name="object 696"/>
          <p:cNvSpPr/>
          <p:nvPr/>
        </p:nvSpPr>
        <p:spPr>
          <a:xfrm>
            <a:off x="11173656" y="5569115"/>
            <a:ext cx="11429" cy="0"/>
          </a:xfrm>
          <a:custGeom>
            <a:avLst/>
            <a:gdLst/>
            <a:ahLst/>
            <a:cxnLst/>
            <a:rect l="l" t="t" r="r" b="b"/>
            <a:pathLst>
              <a:path w="11429">
                <a:moveTo>
                  <a:pt x="0" y="0"/>
                </a:moveTo>
                <a:lnTo>
                  <a:pt x="11082"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7" name="object 697"/>
          <p:cNvSpPr/>
          <p:nvPr/>
        </p:nvSpPr>
        <p:spPr>
          <a:xfrm>
            <a:off x="11176042" y="5553483"/>
            <a:ext cx="31112" cy="31747"/>
          </a:xfrm>
          <a:custGeom>
            <a:avLst/>
            <a:gdLst/>
            <a:ahLst/>
            <a:cxnLst/>
            <a:rect l="l" t="t" r="r" b="b"/>
            <a:pathLst>
              <a:path w="31115" h="31750">
                <a:moveTo>
                  <a:pt x="0" y="0"/>
                </a:moveTo>
                <a:lnTo>
                  <a:pt x="2722" y="7654"/>
                </a:lnTo>
                <a:lnTo>
                  <a:pt x="3629" y="15636"/>
                </a:lnTo>
                <a:lnTo>
                  <a:pt x="2722"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8" name="object 698"/>
          <p:cNvSpPr/>
          <p:nvPr/>
        </p:nvSpPr>
        <p:spPr>
          <a:xfrm>
            <a:off x="11282504"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9" name="object 699"/>
          <p:cNvSpPr/>
          <p:nvPr/>
        </p:nvSpPr>
        <p:spPr>
          <a:xfrm>
            <a:off x="11291273" y="5874692"/>
            <a:ext cx="31112" cy="31747"/>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0" name="object 700"/>
          <p:cNvSpPr/>
          <p:nvPr/>
        </p:nvSpPr>
        <p:spPr>
          <a:xfrm>
            <a:off x="11124701"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1" name="object 701"/>
          <p:cNvSpPr/>
          <p:nvPr/>
        </p:nvSpPr>
        <p:spPr>
          <a:xfrm>
            <a:off x="11133469" y="5874692"/>
            <a:ext cx="31112" cy="31747"/>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2" name="object 702"/>
          <p:cNvSpPr/>
          <p:nvPr/>
        </p:nvSpPr>
        <p:spPr>
          <a:xfrm>
            <a:off x="11104188"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3" name="object 703"/>
          <p:cNvSpPr/>
          <p:nvPr/>
        </p:nvSpPr>
        <p:spPr>
          <a:xfrm>
            <a:off x="11083674"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4" name="object 704"/>
          <p:cNvSpPr/>
          <p:nvPr/>
        </p:nvSpPr>
        <p:spPr>
          <a:xfrm>
            <a:off x="11203604"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5" name="object 705"/>
          <p:cNvSpPr/>
          <p:nvPr/>
        </p:nvSpPr>
        <p:spPr>
          <a:xfrm>
            <a:off x="11212371" y="5874692"/>
            <a:ext cx="31112" cy="31747"/>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6" name="object 706"/>
          <p:cNvSpPr/>
          <p:nvPr/>
        </p:nvSpPr>
        <p:spPr>
          <a:xfrm>
            <a:off x="11183089"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7" name="object 707"/>
          <p:cNvSpPr/>
          <p:nvPr/>
        </p:nvSpPr>
        <p:spPr>
          <a:xfrm>
            <a:off x="11162575"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8" name="object 708"/>
          <p:cNvSpPr/>
          <p:nvPr/>
        </p:nvSpPr>
        <p:spPr>
          <a:xfrm>
            <a:off x="11261990" y="5697602"/>
            <a:ext cx="0" cy="386048"/>
          </a:xfrm>
          <a:custGeom>
            <a:avLst/>
            <a:gdLst/>
            <a:ahLst/>
            <a:cxnLst/>
            <a:rect l="l" t="t" r="r" b="b"/>
            <a:pathLst>
              <a:path h="386079">
                <a:moveTo>
                  <a:pt x="0" y="0"/>
                </a:moveTo>
                <a:lnTo>
                  <a:pt x="0" y="385482"/>
                </a:lnTo>
              </a:path>
            </a:pathLst>
          </a:custGeom>
          <a:ln w="4103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9" name="object 709"/>
          <p:cNvSpPr/>
          <p:nvPr/>
        </p:nvSpPr>
        <p:spPr>
          <a:xfrm>
            <a:off x="11241477"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0" name="object 710"/>
          <p:cNvSpPr/>
          <p:nvPr/>
        </p:nvSpPr>
        <p:spPr>
          <a:xfrm>
            <a:off x="11303056" y="5568110"/>
            <a:ext cx="229215" cy="322553"/>
          </a:xfrm>
          <a:custGeom>
            <a:avLst/>
            <a:gdLst/>
            <a:ahLst/>
            <a:cxnLst/>
            <a:rect l="l" t="t" r="r" b="b"/>
            <a:pathLst>
              <a:path w="229234" h="322579">
                <a:moveTo>
                  <a:pt x="0" y="322240"/>
                </a:moveTo>
                <a:lnTo>
                  <a:pt x="2183" y="234595"/>
                </a:lnTo>
                <a:lnTo>
                  <a:pt x="8532" y="163420"/>
                </a:lnTo>
                <a:lnTo>
                  <a:pt x="18744" y="107248"/>
                </a:lnTo>
                <a:lnTo>
                  <a:pt x="32515" y="64608"/>
                </a:lnTo>
                <a:lnTo>
                  <a:pt x="69525" y="14052"/>
                </a:lnTo>
                <a:lnTo>
                  <a:pt x="117140" y="0"/>
                </a:lnTo>
                <a:lnTo>
                  <a:pt x="144167" y="2989"/>
                </a:lnTo>
                <a:lnTo>
                  <a:pt x="194146" y="40942"/>
                </a:lnTo>
                <a:lnTo>
                  <a:pt x="207997" y="77711"/>
                </a:lnTo>
                <a:lnTo>
                  <a:pt x="218979" y="133903"/>
                </a:lnTo>
                <a:lnTo>
                  <a:pt x="226213" y="213940"/>
                </a:lnTo>
                <a:lnTo>
                  <a:pt x="228820"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1" name="object 711"/>
          <p:cNvSpPr/>
          <p:nvPr/>
        </p:nvSpPr>
        <p:spPr>
          <a:xfrm>
            <a:off x="11408790" y="5569115"/>
            <a:ext cx="11429" cy="0"/>
          </a:xfrm>
          <a:custGeom>
            <a:avLst/>
            <a:gdLst/>
            <a:ahLst/>
            <a:cxnLst/>
            <a:rect l="l" t="t" r="r" b="b"/>
            <a:pathLst>
              <a:path w="11429">
                <a:moveTo>
                  <a:pt x="0" y="0"/>
                </a:moveTo>
                <a:lnTo>
                  <a:pt x="11047"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2" name="object 712"/>
          <p:cNvSpPr/>
          <p:nvPr/>
        </p:nvSpPr>
        <p:spPr>
          <a:xfrm>
            <a:off x="11411205" y="5553483"/>
            <a:ext cx="31112" cy="31747"/>
          </a:xfrm>
          <a:custGeom>
            <a:avLst/>
            <a:gdLst/>
            <a:ahLst/>
            <a:cxnLst/>
            <a:rect l="l" t="t" r="r" b="b"/>
            <a:pathLst>
              <a:path w="31115" h="31750">
                <a:moveTo>
                  <a:pt x="0" y="0"/>
                </a:moveTo>
                <a:lnTo>
                  <a:pt x="2718" y="7654"/>
                </a:lnTo>
                <a:lnTo>
                  <a:pt x="3624" y="15636"/>
                </a:lnTo>
                <a:lnTo>
                  <a:pt x="2718"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3" name="object 713"/>
          <p:cNvSpPr/>
          <p:nvPr/>
        </p:nvSpPr>
        <p:spPr>
          <a:xfrm>
            <a:off x="11517653"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4" name="object 714"/>
          <p:cNvSpPr/>
          <p:nvPr/>
        </p:nvSpPr>
        <p:spPr>
          <a:xfrm>
            <a:off x="11526387" y="5874692"/>
            <a:ext cx="31112" cy="31747"/>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5" name="object 715"/>
          <p:cNvSpPr/>
          <p:nvPr/>
        </p:nvSpPr>
        <p:spPr>
          <a:xfrm>
            <a:off x="11359864" y="5890323"/>
            <a:ext cx="16509" cy="0"/>
          </a:xfrm>
          <a:custGeom>
            <a:avLst/>
            <a:gdLst/>
            <a:ahLst/>
            <a:cxnLst/>
            <a:rect l="l" t="t" r="r" b="b"/>
            <a:pathLst>
              <a:path w="16509">
                <a:moveTo>
                  <a:pt x="0" y="0"/>
                </a:moveTo>
                <a:lnTo>
                  <a:pt x="16201"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6" name="object 716"/>
          <p:cNvSpPr/>
          <p:nvPr/>
        </p:nvSpPr>
        <p:spPr>
          <a:xfrm>
            <a:off x="11368561" y="5874692"/>
            <a:ext cx="31112" cy="31747"/>
          </a:xfrm>
          <a:custGeom>
            <a:avLst/>
            <a:gdLst/>
            <a:ahLst/>
            <a:cxnLst/>
            <a:rect l="l" t="t" r="r" b="b"/>
            <a:pathLst>
              <a:path w="31115" h="31750">
                <a:moveTo>
                  <a:pt x="0" y="0"/>
                </a:moveTo>
                <a:lnTo>
                  <a:pt x="2722" y="7655"/>
                </a:lnTo>
                <a:lnTo>
                  <a:pt x="3629" y="15636"/>
                </a:lnTo>
                <a:lnTo>
                  <a:pt x="2722" y="23615"/>
                </a:lnTo>
                <a:lnTo>
                  <a:pt x="0" y="31266"/>
                </a:lnTo>
                <a:lnTo>
                  <a:pt x="3074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7" name="object 717"/>
          <p:cNvSpPr/>
          <p:nvPr/>
        </p:nvSpPr>
        <p:spPr>
          <a:xfrm>
            <a:off x="11339349" y="5697602"/>
            <a:ext cx="0" cy="386048"/>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8" name="object 718"/>
          <p:cNvSpPr/>
          <p:nvPr/>
        </p:nvSpPr>
        <p:spPr>
          <a:xfrm>
            <a:off x="11318836"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9" name="object 719"/>
          <p:cNvSpPr/>
          <p:nvPr/>
        </p:nvSpPr>
        <p:spPr>
          <a:xfrm>
            <a:off x="11438752"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0" name="object 720"/>
          <p:cNvSpPr/>
          <p:nvPr/>
        </p:nvSpPr>
        <p:spPr>
          <a:xfrm>
            <a:off x="11447484" y="5874692"/>
            <a:ext cx="31112" cy="31747"/>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1" name="object 721"/>
          <p:cNvSpPr/>
          <p:nvPr/>
        </p:nvSpPr>
        <p:spPr>
          <a:xfrm>
            <a:off x="11418236" y="5697602"/>
            <a:ext cx="0" cy="386048"/>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2" name="object 722"/>
          <p:cNvSpPr/>
          <p:nvPr/>
        </p:nvSpPr>
        <p:spPr>
          <a:xfrm>
            <a:off x="11397723"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3" name="object 723"/>
          <p:cNvSpPr/>
          <p:nvPr/>
        </p:nvSpPr>
        <p:spPr>
          <a:xfrm>
            <a:off x="11497139" y="5697602"/>
            <a:ext cx="0" cy="386048"/>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4" name="object 724"/>
          <p:cNvSpPr/>
          <p:nvPr/>
        </p:nvSpPr>
        <p:spPr>
          <a:xfrm>
            <a:off x="11476624"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5" name="object 725"/>
          <p:cNvSpPr/>
          <p:nvPr/>
        </p:nvSpPr>
        <p:spPr>
          <a:xfrm>
            <a:off x="11539747" y="5568110"/>
            <a:ext cx="229215" cy="322553"/>
          </a:xfrm>
          <a:custGeom>
            <a:avLst/>
            <a:gdLst/>
            <a:ahLst/>
            <a:cxnLst/>
            <a:rect l="l" t="t" r="r" b="b"/>
            <a:pathLst>
              <a:path w="229234" h="322579">
                <a:moveTo>
                  <a:pt x="0" y="322240"/>
                </a:moveTo>
                <a:lnTo>
                  <a:pt x="2183" y="234595"/>
                </a:lnTo>
                <a:lnTo>
                  <a:pt x="8531" y="163420"/>
                </a:lnTo>
                <a:lnTo>
                  <a:pt x="18741" y="107248"/>
                </a:lnTo>
                <a:lnTo>
                  <a:pt x="32511" y="64608"/>
                </a:lnTo>
                <a:lnTo>
                  <a:pt x="69523" y="14052"/>
                </a:lnTo>
                <a:lnTo>
                  <a:pt x="117146" y="0"/>
                </a:lnTo>
                <a:lnTo>
                  <a:pt x="144181" y="2989"/>
                </a:lnTo>
                <a:lnTo>
                  <a:pt x="194160" y="40942"/>
                </a:lnTo>
                <a:lnTo>
                  <a:pt x="208011" y="77711"/>
                </a:lnTo>
                <a:lnTo>
                  <a:pt x="218993" y="133903"/>
                </a:lnTo>
                <a:lnTo>
                  <a:pt x="226227" y="213940"/>
                </a:lnTo>
                <a:lnTo>
                  <a:pt x="228834"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6" name="object 726"/>
          <p:cNvSpPr/>
          <p:nvPr/>
        </p:nvSpPr>
        <p:spPr>
          <a:xfrm>
            <a:off x="11645496" y="5569115"/>
            <a:ext cx="11429" cy="0"/>
          </a:xfrm>
          <a:custGeom>
            <a:avLst/>
            <a:gdLst/>
            <a:ahLst/>
            <a:cxnLst/>
            <a:rect l="l" t="t" r="r" b="b"/>
            <a:pathLst>
              <a:path w="11429">
                <a:moveTo>
                  <a:pt x="0" y="0"/>
                </a:moveTo>
                <a:lnTo>
                  <a:pt x="11047"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7" name="object 727"/>
          <p:cNvSpPr/>
          <p:nvPr/>
        </p:nvSpPr>
        <p:spPr>
          <a:xfrm>
            <a:off x="11647909" y="5553483"/>
            <a:ext cx="31112" cy="31747"/>
          </a:xfrm>
          <a:custGeom>
            <a:avLst/>
            <a:gdLst/>
            <a:ahLst/>
            <a:cxnLst/>
            <a:rect l="l" t="t" r="r" b="b"/>
            <a:pathLst>
              <a:path w="31115" h="31750">
                <a:moveTo>
                  <a:pt x="0" y="0"/>
                </a:moveTo>
                <a:lnTo>
                  <a:pt x="2718" y="7654"/>
                </a:lnTo>
                <a:lnTo>
                  <a:pt x="3624" y="15636"/>
                </a:lnTo>
                <a:lnTo>
                  <a:pt x="2718" y="23615"/>
                </a:lnTo>
                <a:lnTo>
                  <a:pt x="0" y="31267"/>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8" name="object 728"/>
          <p:cNvSpPr/>
          <p:nvPr/>
        </p:nvSpPr>
        <p:spPr>
          <a:xfrm>
            <a:off x="11754358"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9" name="object 729"/>
          <p:cNvSpPr/>
          <p:nvPr/>
        </p:nvSpPr>
        <p:spPr>
          <a:xfrm>
            <a:off x="11763091" y="5874692"/>
            <a:ext cx="31112" cy="31747"/>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0" name="object 730"/>
          <p:cNvSpPr/>
          <p:nvPr/>
        </p:nvSpPr>
        <p:spPr>
          <a:xfrm>
            <a:off x="11596555"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1" name="object 731"/>
          <p:cNvSpPr/>
          <p:nvPr/>
        </p:nvSpPr>
        <p:spPr>
          <a:xfrm>
            <a:off x="11605288" y="5874692"/>
            <a:ext cx="31112" cy="31747"/>
          </a:xfrm>
          <a:custGeom>
            <a:avLst/>
            <a:gdLst/>
            <a:ahLst/>
            <a:cxnLst/>
            <a:rect l="l" t="t" r="r" b="b"/>
            <a:pathLst>
              <a:path w="31115" h="31750">
                <a:moveTo>
                  <a:pt x="0" y="0"/>
                </a:moveTo>
                <a:lnTo>
                  <a:pt x="2721" y="7655"/>
                </a:lnTo>
                <a:lnTo>
                  <a:pt x="3629" y="15636"/>
                </a:lnTo>
                <a:lnTo>
                  <a:pt x="2721"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2" name="object 732"/>
          <p:cNvSpPr/>
          <p:nvPr/>
        </p:nvSpPr>
        <p:spPr>
          <a:xfrm>
            <a:off x="11576039" y="5697602"/>
            <a:ext cx="0" cy="386048"/>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3" name="object 733"/>
          <p:cNvSpPr/>
          <p:nvPr/>
        </p:nvSpPr>
        <p:spPr>
          <a:xfrm>
            <a:off x="11555527"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4" name="object 734"/>
          <p:cNvSpPr/>
          <p:nvPr/>
        </p:nvSpPr>
        <p:spPr>
          <a:xfrm>
            <a:off x="11675456"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5" name="object 735"/>
          <p:cNvSpPr/>
          <p:nvPr/>
        </p:nvSpPr>
        <p:spPr>
          <a:xfrm>
            <a:off x="11684190"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6" name="object 736"/>
          <p:cNvSpPr/>
          <p:nvPr/>
        </p:nvSpPr>
        <p:spPr>
          <a:xfrm>
            <a:off x="11654942" y="5697602"/>
            <a:ext cx="0" cy="386048"/>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7" name="object 737"/>
          <p:cNvSpPr/>
          <p:nvPr/>
        </p:nvSpPr>
        <p:spPr>
          <a:xfrm>
            <a:off x="11634428"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8" name="object 738"/>
          <p:cNvSpPr/>
          <p:nvPr/>
        </p:nvSpPr>
        <p:spPr>
          <a:xfrm>
            <a:off x="11733843" y="5697602"/>
            <a:ext cx="0" cy="386048"/>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9" name="object 739"/>
          <p:cNvSpPr/>
          <p:nvPr/>
        </p:nvSpPr>
        <p:spPr>
          <a:xfrm>
            <a:off x="11713330"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0" name="object 740"/>
          <p:cNvSpPr/>
          <p:nvPr/>
        </p:nvSpPr>
        <p:spPr>
          <a:xfrm>
            <a:off x="11776450" y="5568110"/>
            <a:ext cx="229215" cy="322553"/>
          </a:xfrm>
          <a:custGeom>
            <a:avLst/>
            <a:gdLst/>
            <a:ahLst/>
            <a:cxnLst/>
            <a:rect l="l" t="t" r="r" b="b"/>
            <a:pathLst>
              <a:path w="229234" h="322579">
                <a:moveTo>
                  <a:pt x="0" y="322240"/>
                </a:moveTo>
                <a:lnTo>
                  <a:pt x="2183" y="234595"/>
                </a:lnTo>
                <a:lnTo>
                  <a:pt x="8531" y="163420"/>
                </a:lnTo>
                <a:lnTo>
                  <a:pt x="18741" y="107248"/>
                </a:lnTo>
                <a:lnTo>
                  <a:pt x="32512" y="64608"/>
                </a:lnTo>
                <a:lnTo>
                  <a:pt x="69523" y="14052"/>
                </a:lnTo>
                <a:lnTo>
                  <a:pt x="117146" y="0"/>
                </a:lnTo>
                <a:lnTo>
                  <a:pt x="144181" y="2989"/>
                </a:lnTo>
                <a:lnTo>
                  <a:pt x="194160" y="40942"/>
                </a:lnTo>
                <a:lnTo>
                  <a:pt x="208011" y="77711"/>
                </a:lnTo>
                <a:lnTo>
                  <a:pt x="218993" y="133903"/>
                </a:lnTo>
                <a:lnTo>
                  <a:pt x="226227" y="213940"/>
                </a:lnTo>
                <a:lnTo>
                  <a:pt x="228834" y="322240"/>
                </a:lnTo>
              </a:path>
            </a:pathLst>
          </a:custGeom>
          <a:ln w="532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1" name="object 741"/>
          <p:cNvSpPr/>
          <p:nvPr/>
        </p:nvSpPr>
        <p:spPr>
          <a:xfrm>
            <a:off x="11882200" y="5569115"/>
            <a:ext cx="11429" cy="0"/>
          </a:xfrm>
          <a:custGeom>
            <a:avLst/>
            <a:gdLst/>
            <a:ahLst/>
            <a:cxnLst/>
            <a:rect l="l" t="t" r="r" b="b"/>
            <a:pathLst>
              <a:path w="11429">
                <a:moveTo>
                  <a:pt x="0" y="0"/>
                </a:moveTo>
                <a:lnTo>
                  <a:pt x="11046" y="0"/>
                </a:lnTo>
              </a:path>
            </a:pathLst>
          </a:custGeom>
          <a:ln w="53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2" name="object 742"/>
          <p:cNvSpPr/>
          <p:nvPr/>
        </p:nvSpPr>
        <p:spPr>
          <a:xfrm>
            <a:off x="11884612" y="5553483"/>
            <a:ext cx="31112" cy="31747"/>
          </a:xfrm>
          <a:custGeom>
            <a:avLst/>
            <a:gdLst/>
            <a:ahLst/>
            <a:cxnLst/>
            <a:rect l="l" t="t" r="r" b="b"/>
            <a:pathLst>
              <a:path w="31115" h="31750">
                <a:moveTo>
                  <a:pt x="0" y="0"/>
                </a:moveTo>
                <a:lnTo>
                  <a:pt x="2718" y="7654"/>
                </a:lnTo>
                <a:lnTo>
                  <a:pt x="3625" y="15636"/>
                </a:lnTo>
                <a:lnTo>
                  <a:pt x="2718" y="23615"/>
                </a:lnTo>
                <a:lnTo>
                  <a:pt x="0" y="31267"/>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3" name="object 743"/>
          <p:cNvSpPr/>
          <p:nvPr/>
        </p:nvSpPr>
        <p:spPr>
          <a:xfrm>
            <a:off x="11991063"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4" name="object 744"/>
          <p:cNvSpPr/>
          <p:nvPr/>
        </p:nvSpPr>
        <p:spPr>
          <a:xfrm>
            <a:off x="11999796" y="5874692"/>
            <a:ext cx="31112" cy="31747"/>
          </a:xfrm>
          <a:custGeom>
            <a:avLst/>
            <a:gdLst/>
            <a:ahLst/>
            <a:cxnLst/>
            <a:rect l="l" t="t" r="r" b="b"/>
            <a:pathLst>
              <a:path w="31115" h="31750">
                <a:moveTo>
                  <a:pt x="0" y="0"/>
                </a:moveTo>
                <a:lnTo>
                  <a:pt x="2722" y="7655"/>
                </a:lnTo>
                <a:lnTo>
                  <a:pt x="3629" y="15636"/>
                </a:lnTo>
                <a:lnTo>
                  <a:pt x="2722" y="23615"/>
                </a:lnTo>
                <a:lnTo>
                  <a:pt x="0" y="31266"/>
                </a:lnTo>
                <a:lnTo>
                  <a:pt x="30723"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5" name="object 745"/>
          <p:cNvSpPr/>
          <p:nvPr/>
        </p:nvSpPr>
        <p:spPr>
          <a:xfrm>
            <a:off x="11833260"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6" name="object 746"/>
          <p:cNvSpPr/>
          <p:nvPr/>
        </p:nvSpPr>
        <p:spPr>
          <a:xfrm>
            <a:off x="11841993" y="5874692"/>
            <a:ext cx="31112" cy="31747"/>
          </a:xfrm>
          <a:custGeom>
            <a:avLst/>
            <a:gdLst/>
            <a:ahLst/>
            <a:cxnLst/>
            <a:rect l="l" t="t" r="r" b="b"/>
            <a:pathLst>
              <a:path w="31115" h="31750">
                <a:moveTo>
                  <a:pt x="0" y="0"/>
                </a:moveTo>
                <a:lnTo>
                  <a:pt x="2722" y="7655"/>
                </a:lnTo>
                <a:lnTo>
                  <a:pt x="3629"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7" name="object 747"/>
          <p:cNvSpPr/>
          <p:nvPr/>
        </p:nvSpPr>
        <p:spPr>
          <a:xfrm>
            <a:off x="11812746" y="5697602"/>
            <a:ext cx="0" cy="386048"/>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8" name="object 748"/>
          <p:cNvSpPr/>
          <p:nvPr/>
        </p:nvSpPr>
        <p:spPr>
          <a:xfrm>
            <a:off x="11792231"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9" name="object 749"/>
          <p:cNvSpPr/>
          <p:nvPr/>
        </p:nvSpPr>
        <p:spPr>
          <a:xfrm>
            <a:off x="11912162" y="5890323"/>
            <a:ext cx="16509" cy="0"/>
          </a:xfrm>
          <a:custGeom>
            <a:avLst/>
            <a:gdLst/>
            <a:ahLst/>
            <a:cxnLst/>
            <a:rect l="l" t="t" r="r" b="b"/>
            <a:pathLst>
              <a:path w="16509">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0" name="object 750"/>
          <p:cNvSpPr/>
          <p:nvPr/>
        </p:nvSpPr>
        <p:spPr>
          <a:xfrm>
            <a:off x="11920894" y="5874692"/>
            <a:ext cx="31112" cy="31747"/>
          </a:xfrm>
          <a:custGeom>
            <a:avLst/>
            <a:gdLst/>
            <a:ahLst/>
            <a:cxnLst/>
            <a:rect l="l" t="t" r="r" b="b"/>
            <a:pathLst>
              <a:path w="31115" h="31750">
                <a:moveTo>
                  <a:pt x="0" y="0"/>
                </a:moveTo>
                <a:lnTo>
                  <a:pt x="2722" y="7655"/>
                </a:lnTo>
                <a:lnTo>
                  <a:pt x="3629" y="15636"/>
                </a:lnTo>
                <a:lnTo>
                  <a:pt x="2722" y="23615"/>
                </a:lnTo>
                <a:lnTo>
                  <a:pt x="0" y="31266"/>
                </a:lnTo>
                <a:lnTo>
                  <a:pt x="30722"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1" name="object 751"/>
          <p:cNvSpPr/>
          <p:nvPr/>
        </p:nvSpPr>
        <p:spPr>
          <a:xfrm>
            <a:off x="11891647" y="5697602"/>
            <a:ext cx="0" cy="386048"/>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2" name="object 752"/>
          <p:cNvSpPr/>
          <p:nvPr/>
        </p:nvSpPr>
        <p:spPr>
          <a:xfrm>
            <a:off x="11871134"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3" name="object 753"/>
          <p:cNvSpPr/>
          <p:nvPr/>
        </p:nvSpPr>
        <p:spPr>
          <a:xfrm>
            <a:off x="11970549" y="5697602"/>
            <a:ext cx="0" cy="386048"/>
          </a:xfrm>
          <a:custGeom>
            <a:avLst/>
            <a:gdLst/>
            <a:ahLst/>
            <a:cxnLst/>
            <a:rect l="l" t="t" r="r" b="b"/>
            <a:pathLst>
              <a:path h="386079">
                <a:moveTo>
                  <a:pt x="0" y="0"/>
                </a:moveTo>
                <a:lnTo>
                  <a:pt x="0" y="385482"/>
                </a:lnTo>
              </a:path>
            </a:pathLst>
          </a:custGeom>
          <a:ln w="41032">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4" name="object 754"/>
          <p:cNvSpPr/>
          <p:nvPr/>
        </p:nvSpPr>
        <p:spPr>
          <a:xfrm>
            <a:off x="11950034"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5" name="object 755"/>
          <p:cNvSpPr/>
          <p:nvPr/>
        </p:nvSpPr>
        <p:spPr>
          <a:xfrm>
            <a:off x="12028939"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6" name="object 756"/>
          <p:cNvSpPr txBox="1"/>
          <p:nvPr/>
        </p:nvSpPr>
        <p:spPr>
          <a:xfrm>
            <a:off x="177083" y="5749210"/>
            <a:ext cx="11557908" cy="278742"/>
          </a:xfrm>
          <a:prstGeom prst="rect">
            <a:avLst/>
          </a:prstGeom>
        </p:spPr>
        <p:txBody>
          <a:bodyPr vert="vert270" wrap="square" lIns="0" tIns="15874" rIns="0" bIns="0" rtlCol="0">
            <a:spAutoFit/>
          </a:bodyPr>
          <a:lstStyle/>
          <a:p>
            <a:pPr marL="46987" defTabSz="914329" fontAlgn="auto">
              <a:spcBef>
                <a:spcPts val="126"/>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64</a:t>
            </a:r>
            <a:endParaRPr sz="249">
              <a:solidFill>
                <a:prstClr val="black"/>
              </a:solidFill>
              <a:latin typeface="Calibri"/>
              <a:cs typeface="Calibri"/>
            </a:endParaRPr>
          </a:p>
          <a:p>
            <a:pPr marL="38098" marR="28573" indent="8889" defTabSz="914329" fontAlgn="auto">
              <a:lnSpc>
                <a:spcPts val="619"/>
              </a:lnSpc>
              <a:spcBef>
                <a:spcPts val="76"/>
              </a:spcBef>
              <a:spcAft>
                <a:spcPts val="0"/>
              </a:spcAft>
            </a:pPr>
            <a:r>
              <a:rPr sz="249" spc="15" dirty="0">
                <a:solidFill>
                  <a:srgbClr val="7F7F7F"/>
                </a:solidFill>
                <a:latin typeface="Calibri"/>
                <a:cs typeface="Calibri"/>
              </a:rPr>
              <a:t>3x3 </a:t>
            </a:r>
            <a:r>
              <a:rPr sz="249" spc="10" dirty="0">
                <a:solidFill>
                  <a:srgbClr val="7F7F7F"/>
                </a:solidFill>
                <a:latin typeface="Calibri"/>
                <a:cs typeface="Calibri"/>
              </a:rPr>
              <a:t>conv, </a:t>
            </a:r>
            <a:r>
              <a:rPr sz="249" spc="-5" dirty="0">
                <a:solidFill>
                  <a:srgbClr val="7F7F7F"/>
                </a:solidFill>
                <a:latin typeface="Calibri"/>
                <a:cs typeface="Calibri"/>
              </a:rPr>
              <a:t>64  </a:t>
            </a:r>
            <a:r>
              <a:rPr sz="249" spc="15" dirty="0">
                <a:solidFill>
                  <a:srgbClr val="7F7F7F"/>
                </a:solidFill>
                <a:latin typeface="Calibri"/>
                <a:cs typeface="Calibri"/>
              </a:rPr>
              <a:t>1x1</a:t>
            </a:r>
            <a:r>
              <a:rPr sz="249" spc="-30"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20" dirty="0">
                <a:solidFill>
                  <a:srgbClr val="7F7F7F"/>
                </a:solidFill>
                <a:latin typeface="Calibri"/>
                <a:cs typeface="Calibri"/>
              </a:rPr>
              <a:t>256  </a:t>
            </a:r>
            <a:r>
              <a:rPr sz="249" spc="15" dirty="0">
                <a:solidFill>
                  <a:srgbClr val="7F7F7F"/>
                </a:solidFill>
                <a:latin typeface="Calibri"/>
                <a:cs typeface="Calibri"/>
              </a:rPr>
              <a:t>1x1 </a:t>
            </a:r>
            <a:r>
              <a:rPr sz="249" spc="10" dirty="0">
                <a:solidFill>
                  <a:srgbClr val="7F7F7F"/>
                </a:solidFill>
                <a:latin typeface="Calibri"/>
                <a:cs typeface="Calibri"/>
              </a:rPr>
              <a:t>conv, </a:t>
            </a:r>
            <a:r>
              <a:rPr sz="249" spc="-5" dirty="0">
                <a:solidFill>
                  <a:srgbClr val="7F7F7F"/>
                </a:solidFill>
                <a:latin typeface="Calibri"/>
                <a:cs typeface="Calibri"/>
              </a:rPr>
              <a:t>64  </a:t>
            </a:r>
            <a:r>
              <a:rPr sz="300" spc="-10" dirty="0">
                <a:solidFill>
                  <a:srgbClr val="7F7F7F"/>
                </a:solidFill>
                <a:latin typeface="Calibri"/>
                <a:cs typeface="Calibri"/>
              </a:rPr>
              <a:t>3</a:t>
            </a:r>
            <a:r>
              <a:rPr sz="300" spc="-5" dirty="0">
                <a:solidFill>
                  <a:srgbClr val="7F7F7F"/>
                </a:solidFill>
                <a:latin typeface="Calibri"/>
                <a:cs typeface="Calibri"/>
              </a:rPr>
              <a:t>x</a:t>
            </a:r>
            <a:r>
              <a:rPr sz="300" dirty="0">
                <a:solidFill>
                  <a:srgbClr val="7F7F7F"/>
                </a:solidFill>
                <a:latin typeface="Calibri"/>
                <a:cs typeface="Calibri"/>
              </a:rPr>
              <a:t>3</a:t>
            </a:r>
            <a:r>
              <a:rPr sz="300" spc="-15" dirty="0">
                <a:solidFill>
                  <a:srgbClr val="7F7F7F"/>
                </a:solidFill>
                <a:latin typeface="Calibri"/>
                <a:cs typeface="Calibri"/>
              </a:rPr>
              <a:t> </a:t>
            </a:r>
            <a:r>
              <a:rPr sz="300" dirty="0">
                <a:solidFill>
                  <a:srgbClr val="7F7F7F"/>
                </a:solidFill>
                <a:latin typeface="Calibri"/>
                <a:cs typeface="Calibri"/>
              </a:rPr>
              <a:t>c</a:t>
            </a:r>
            <a:r>
              <a:rPr sz="300" spc="-30" dirty="0">
                <a:solidFill>
                  <a:srgbClr val="7F7F7F"/>
                </a:solidFill>
                <a:latin typeface="Calibri"/>
                <a:cs typeface="Calibri"/>
              </a:rPr>
              <a:t>o</a:t>
            </a:r>
            <a:r>
              <a:rPr sz="300" spc="10" dirty="0">
                <a:solidFill>
                  <a:srgbClr val="7F7F7F"/>
                </a:solidFill>
                <a:latin typeface="Calibri"/>
                <a:cs typeface="Calibri"/>
              </a:rPr>
              <a:t>n</a:t>
            </a:r>
            <a:r>
              <a:rPr sz="300" spc="-15" dirty="0">
                <a:solidFill>
                  <a:srgbClr val="7F7F7F"/>
                </a:solidFill>
                <a:latin typeface="Calibri"/>
                <a:cs typeface="Calibri"/>
              </a:rPr>
              <a:t>v</a:t>
            </a:r>
            <a:r>
              <a:rPr sz="300" dirty="0">
                <a:solidFill>
                  <a:srgbClr val="7F7F7F"/>
                </a:solidFill>
                <a:latin typeface="Calibri"/>
                <a:cs typeface="Calibri"/>
              </a:rPr>
              <a:t>,</a:t>
            </a:r>
            <a:r>
              <a:rPr sz="300" spc="-10" dirty="0">
                <a:solidFill>
                  <a:srgbClr val="7F7F7F"/>
                </a:solidFill>
                <a:latin typeface="Calibri"/>
                <a:cs typeface="Calibri"/>
              </a:rPr>
              <a:t> </a:t>
            </a:r>
            <a:r>
              <a:rPr sz="300" spc="-25" dirty="0">
                <a:solidFill>
                  <a:srgbClr val="7F7F7F"/>
                </a:solidFill>
                <a:latin typeface="Calibri"/>
                <a:cs typeface="Calibri"/>
              </a:rPr>
              <a:t>64</a:t>
            </a:r>
            <a:endParaRPr sz="300">
              <a:solidFill>
                <a:prstClr val="black"/>
              </a:solidFill>
              <a:latin typeface="Calibri"/>
              <a:cs typeface="Calibri"/>
            </a:endParaRPr>
          </a:p>
          <a:p>
            <a:pPr marL="38098" marR="28573" defTabSz="914329" fontAlgn="auto">
              <a:lnSpc>
                <a:spcPts val="619"/>
              </a:lnSpc>
              <a:spcBef>
                <a:spcPts val="5"/>
              </a:spcBef>
              <a:spcAft>
                <a:spcPts val="0"/>
              </a:spcAft>
            </a:pPr>
            <a:r>
              <a:rPr sz="249" spc="15" dirty="0">
                <a:solidFill>
                  <a:srgbClr val="7F7F7F"/>
                </a:solidFill>
                <a:latin typeface="Calibri"/>
                <a:cs typeface="Calibri"/>
              </a:rPr>
              <a:t>1x1</a:t>
            </a:r>
            <a:r>
              <a:rPr sz="249" spc="-30"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20" dirty="0">
                <a:solidFill>
                  <a:srgbClr val="7F7F7F"/>
                </a:solidFill>
                <a:latin typeface="Calibri"/>
                <a:cs typeface="Calibri"/>
              </a:rPr>
              <a:t>256  </a:t>
            </a:r>
            <a:r>
              <a:rPr sz="249" spc="15" dirty="0">
                <a:solidFill>
                  <a:srgbClr val="7F7F7F"/>
                </a:solidFill>
                <a:latin typeface="Calibri"/>
                <a:cs typeface="Calibri"/>
              </a:rPr>
              <a:t>1x1 </a:t>
            </a:r>
            <a:r>
              <a:rPr sz="249" spc="10" dirty="0">
                <a:solidFill>
                  <a:srgbClr val="7F7F7F"/>
                </a:solidFill>
                <a:latin typeface="Calibri"/>
                <a:cs typeface="Calibri"/>
              </a:rPr>
              <a:t>conv, </a:t>
            </a:r>
            <a:r>
              <a:rPr sz="249" spc="-5" dirty="0">
                <a:solidFill>
                  <a:srgbClr val="7F7F7F"/>
                </a:solidFill>
                <a:latin typeface="Calibri"/>
                <a:cs typeface="Calibri"/>
              </a:rPr>
              <a:t>64  </a:t>
            </a:r>
            <a:r>
              <a:rPr sz="249" spc="15" dirty="0">
                <a:solidFill>
                  <a:srgbClr val="7F7F7F"/>
                </a:solidFill>
                <a:latin typeface="Calibri"/>
                <a:cs typeface="Calibri"/>
              </a:rPr>
              <a:t>3x3 </a:t>
            </a:r>
            <a:r>
              <a:rPr sz="249" spc="10" dirty="0">
                <a:solidFill>
                  <a:srgbClr val="7F7F7F"/>
                </a:solidFill>
                <a:latin typeface="Calibri"/>
                <a:cs typeface="Calibri"/>
              </a:rPr>
              <a:t>conv, </a:t>
            </a:r>
            <a:r>
              <a:rPr sz="249" spc="-5" dirty="0">
                <a:solidFill>
                  <a:srgbClr val="7F7F7F"/>
                </a:solidFill>
                <a:latin typeface="Calibri"/>
                <a:cs typeface="Calibri"/>
              </a:rPr>
              <a:t>64  </a:t>
            </a: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marL="13334" defTabSz="914329" fontAlgn="auto">
              <a:spcBef>
                <a:spcPts val="204"/>
              </a:spcBef>
              <a:spcAft>
                <a:spcPts val="0"/>
              </a:spcAft>
            </a:pPr>
            <a:r>
              <a:rPr sz="300" spc="-10" dirty="0">
                <a:solidFill>
                  <a:srgbClr val="7F7F7F"/>
                </a:solidFill>
                <a:latin typeface="Calibri"/>
                <a:cs typeface="Calibri"/>
              </a:rPr>
              <a:t>1x1</a:t>
            </a:r>
            <a:r>
              <a:rPr sz="300" spc="-45" dirty="0">
                <a:solidFill>
                  <a:srgbClr val="7F7F7F"/>
                </a:solidFill>
                <a:latin typeface="Calibri"/>
                <a:cs typeface="Calibri"/>
              </a:rPr>
              <a:t> </a:t>
            </a:r>
            <a:r>
              <a:rPr sz="300" spc="-10" dirty="0">
                <a:solidFill>
                  <a:srgbClr val="7F7F7F"/>
                </a:solidFill>
                <a:latin typeface="Calibri"/>
                <a:cs typeface="Calibri"/>
              </a:rPr>
              <a:t>conv,</a:t>
            </a:r>
            <a:r>
              <a:rPr sz="300" spc="-35" dirty="0">
                <a:solidFill>
                  <a:srgbClr val="7F7F7F"/>
                </a:solidFill>
                <a:latin typeface="Calibri"/>
                <a:cs typeface="Calibri"/>
              </a:rPr>
              <a:t> </a:t>
            </a:r>
            <a:r>
              <a:rPr sz="300" spc="-10" dirty="0">
                <a:solidFill>
                  <a:srgbClr val="7F7F7F"/>
                </a:solidFill>
                <a:latin typeface="Calibri"/>
                <a:cs typeface="Calibri"/>
              </a:rPr>
              <a:t>128,</a:t>
            </a:r>
            <a:r>
              <a:rPr sz="300" spc="-40" dirty="0">
                <a:solidFill>
                  <a:srgbClr val="7F7F7F"/>
                </a:solidFill>
                <a:latin typeface="Calibri"/>
                <a:cs typeface="Calibri"/>
              </a:rPr>
              <a:t> </a:t>
            </a:r>
            <a:r>
              <a:rPr sz="300" spc="-5" dirty="0">
                <a:solidFill>
                  <a:srgbClr val="7F7F7F"/>
                </a:solidFill>
                <a:latin typeface="Calibri"/>
                <a:cs typeface="Calibri"/>
              </a:rPr>
              <a:t>/2</a:t>
            </a:r>
            <a:endParaRPr sz="300">
              <a:solidFill>
                <a:prstClr val="black"/>
              </a:solidFill>
              <a:latin typeface="Calibri"/>
              <a:cs typeface="Calibri"/>
            </a:endParaRPr>
          </a:p>
          <a:p>
            <a:pPr defTabSz="914329" fontAlgn="auto">
              <a:spcBef>
                <a:spcPts val="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5</a:t>
            </a:r>
            <a:r>
              <a:rPr sz="249" spc="20" dirty="0">
                <a:solidFill>
                  <a:srgbClr val="7F7F7F"/>
                </a:solidFill>
                <a:latin typeface="Calibri"/>
                <a:cs typeface="Calibri"/>
              </a:rPr>
              <a:t>1</a:t>
            </a:r>
            <a:r>
              <a:rPr sz="249" dirty="0">
                <a:solidFill>
                  <a:srgbClr val="7F7F7F"/>
                </a:solidFill>
                <a:latin typeface="Calibri"/>
                <a:cs typeface="Calibri"/>
              </a:rPr>
              <a:t>2</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6827" defTabSz="914329" fontAlgn="auto">
              <a:spcBef>
                <a:spcPts val="5"/>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6827" defTabSz="914329" fontAlgn="auto">
              <a:spcBef>
                <a:spcPts val="0"/>
              </a:spcBef>
              <a:spcAft>
                <a:spcPts val="0"/>
              </a:spcAft>
            </a:pPr>
            <a:r>
              <a:rPr sz="249" spc="-10" dirty="0">
                <a:solidFill>
                  <a:srgbClr val="7F7F7F"/>
                </a:solidFill>
                <a:latin typeface="Calibri"/>
                <a:cs typeface="Calibri"/>
              </a:rPr>
              <a:t>3</a:t>
            </a:r>
            <a:r>
              <a:rPr sz="249" spc="-5" dirty="0">
                <a:solidFill>
                  <a:srgbClr val="7F7F7F"/>
                </a:solidFill>
                <a:latin typeface="Calibri"/>
                <a:cs typeface="Calibri"/>
              </a:rPr>
              <a:t>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25"/>
              </a:spcBef>
              <a:spcAft>
                <a:spcPts val="0"/>
              </a:spcAft>
            </a:pPr>
            <a:endParaRPr sz="199">
              <a:solidFill>
                <a:prstClr val="black"/>
              </a:solidFill>
              <a:latin typeface="Calibri"/>
              <a:cs typeface="Calibri"/>
            </a:endParaRPr>
          </a:p>
          <a:p>
            <a:pPr marL="36827" defTabSz="914329" fontAlgn="auto">
              <a:spcBef>
                <a:spcPts val="0"/>
              </a:spcBef>
              <a:spcAft>
                <a:spcPts val="0"/>
              </a:spcAft>
            </a:pPr>
            <a:r>
              <a:rPr sz="300" spc="-10" dirty="0">
                <a:solidFill>
                  <a:srgbClr val="7F7F7F"/>
                </a:solidFill>
                <a:latin typeface="Calibri"/>
                <a:cs typeface="Calibri"/>
              </a:rPr>
              <a:t>1x1</a:t>
            </a:r>
            <a:r>
              <a:rPr sz="300" spc="-50" dirty="0">
                <a:solidFill>
                  <a:srgbClr val="7F7F7F"/>
                </a:solidFill>
                <a:latin typeface="Calibri"/>
                <a:cs typeface="Calibri"/>
              </a:rPr>
              <a:t> </a:t>
            </a:r>
            <a:r>
              <a:rPr sz="300" spc="-10" dirty="0">
                <a:solidFill>
                  <a:srgbClr val="7F7F7F"/>
                </a:solidFill>
                <a:latin typeface="Calibri"/>
                <a:cs typeface="Calibri"/>
              </a:rPr>
              <a:t>conv,</a:t>
            </a:r>
            <a:r>
              <a:rPr sz="300" spc="-45" dirty="0">
                <a:solidFill>
                  <a:srgbClr val="7F7F7F"/>
                </a:solidFill>
                <a:latin typeface="Calibri"/>
                <a:cs typeface="Calibri"/>
              </a:rPr>
              <a:t> </a:t>
            </a:r>
            <a:r>
              <a:rPr sz="300" spc="-10" dirty="0">
                <a:solidFill>
                  <a:srgbClr val="7F7F7F"/>
                </a:solidFill>
                <a:latin typeface="Calibri"/>
                <a:cs typeface="Calibri"/>
              </a:rPr>
              <a:t>512</a:t>
            </a:r>
            <a:endParaRPr sz="300">
              <a:solidFill>
                <a:prstClr val="black"/>
              </a:solidFill>
              <a:latin typeface="Calibri"/>
              <a:cs typeface="Calibri"/>
            </a:endParaRPr>
          </a:p>
          <a:p>
            <a:pPr defTabSz="914329" fontAlgn="auto">
              <a:spcBef>
                <a:spcPts val="5"/>
              </a:spcBef>
              <a:spcAft>
                <a:spcPts val="0"/>
              </a:spcAft>
            </a:pPr>
            <a:endParaRPr sz="249">
              <a:solidFill>
                <a:prstClr val="black"/>
              </a:solidFill>
              <a:latin typeface="Calibri"/>
              <a:cs typeface="Calibri"/>
            </a:endParaRPr>
          </a:p>
          <a:p>
            <a:pPr marL="38098" defTabSz="914329" fontAlgn="auto">
              <a:spcBef>
                <a:spcPts val="5"/>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5</a:t>
            </a:r>
            <a:r>
              <a:rPr sz="249" spc="20" dirty="0">
                <a:solidFill>
                  <a:srgbClr val="7F7F7F"/>
                </a:solidFill>
                <a:latin typeface="Calibri"/>
                <a:cs typeface="Calibri"/>
              </a:rPr>
              <a:t>1</a:t>
            </a:r>
            <a:r>
              <a:rPr sz="249" dirty="0">
                <a:solidFill>
                  <a:srgbClr val="7F7F7F"/>
                </a:solidFill>
                <a:latin typeface="Calibri"/>
                <a:cs typeface="Calibri"/>
              </a:rPr>
              <a:t>2</a:t>
            </a:r>
            <a:endParaRPr sz="249">
              <a:solidFill>
                <a:prstClr val="black"/>
              </a:solidFill>
              <a:latin typeface="Calibri"/>
              <a:cs typeface="Calibri"/>
            </a:endParaRPr>
          </a:p>
          <a:p>
            <a:pPr defTabSz="914329" fontAlgn="auto">
              <a:spcBef>
                <a:spcPts val="10"/>
              </a:spcBef>
              <a:spcAft>
                <a:spcPts val="0"/>
              </a:spcAft>
            </a:pPr>
            <a:endParaRPr sz="249">
              <a:solidFill>
                <a:prstClr val="black"/>
              </a:solidFill>
              <a:latin typeface="Calibri"/>
              <a:cs typeface="Calibri"/>
            </a:endParaRPr>
          </a:p>
          <a:p>
            <a:pPr marL="36827" defTabSz="914329" fontAlgn="auto">
              <a:spcBef>
                <a:spcPts val="0"/>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6827" defTabSz="914329" fontAlgn="auto">
              <a:spcBef>
                <a:spcPts val="0"/>
              </a:spcBef>
              <a:spcAft>
                <a:spcPts val="0"/>
              </a:spcAft>
            </a:pPr>
            <a:r>
              <a:rPr sz="249" spc="-10" dirty="0">
                <a:solidFill>
                  <a:srgbClr val="7F7F7F"/>
                </a:solidFill>
                <a:latin typeface="Calibri"/>
                <a:cs typeface="Calibri"/>
              </a:rPr>
              <a:t>3</a:t>
            </a:r>
            <a:r>
              <a:rPr sz="249" spc="-5" dirty="0">
                <a:solidFill>
                  <a:srgbClr val="7F7F7F"/>
                </a:solidFill>
                <a:latin typeface="Calibri"/>
                <a:cs typeface="Calibri"/>
              </a:rPr>
              <a:t>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36827" defTabSz="914329" fontAlgn="auto">
              <a:spcBef>
                <a:spcPts val="0"/>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5</a:t>
            </a:r>
            <a:r>
              <a:rPr sz="249" spc="20" dirty="0">
                <a:solidFill>
                  <a:srgbClr val="7F7F7F"/>
                </a:solidFill>
                <a:latin typeface="Calibri"/>
                <a:cs typeface="Calibri"/>
              </a:rPr>
              <a:t>1</a:t>
            </a:r>
            <a:r>
              <a:rPr sz="249" dirty="0">
                <a:solidFill>
                  <a:srgbClr val="7F7F7F"/>
                </a:solidFill>
                <a:latin typeface="Calibri"/>
                <a:cs typeface="Calibri"/>
              </a:rPr>
              <a:t>2</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36827" defTabSz="914329" fontAlgn="auto">
              <a:spcBef>
                <a:spcPts val="0"/>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6827" defTabSz="914329" fontAlgn="auto">
              <a:spcBef>
                <a:spcPts val="5"/>
              </a:spcBef>
              <a:spcAft>
                <a:spcPts val="0"/>
              </a:spcAft>
            </a:pPr>
            <a:r>
              <a:rPr sz="249" spc="-10" dirty="0">
                <a:solidFill>
                  <a:srgbClr val="7F7F7F"/>
                </a:solidFill>
                <a:latin typeface="Calibri"/>
                <a:cs typeface="Calibri"/>
              </a:rPr>
              <a:t>3</a:t>
            </a:r>
            <a:r>
              <a:rPr sz="249" spc="-5" dirty="0">
                <a:solidFill>
                  <a:srgbClr val="7F7F7F"/>
                </a:solidFill>
                <a:latin typeface="Calibri"/>
                <a:cs typeface="Calibri"/>
              </a:rPr>
              <a:t>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6827" defTabSz="914329" fontAlgn="auto">
              <a:spcBef>
                <a:spcPts val="0"/>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5</a:t>
            </a:r>
            <a:r>
              <a:rPr sz="249" spc="20" dirty="0">
                <a:solidFill>
                  <a:srgbClr val="7F7F7F"/>
                </a:solidFill>
                <a:latin typeface="Calibri"/>
                <a:cs typeface="Calibri"/>
              </a:rPr>
              <a:t>1</a:t>
            </a:r>
            <a:r>
              <a:rPr sz="249" dirty="0">
                <a:solidFill>
                  <a:srgbClr val="7F7F7F"/>
                </a:solidFill>
                <a:latin typeface="Calibri"/>
                <a:cs typeface="Calibri"/>
              </a:rPr>
              <a:t>2</a:t>
            </a:r>
            <a:endParaRPr sz="249">
              <a:solidFill>
                <a:prstClr val="black"/>
              </a:solidFill>
              <a:latin typeface="Calibri"/>
              <a:cs typeface="Calibri"/>
            </a:endParaRPr>
          </a:p>
          <a:p>
            <a:pPr defTabSz="914329" fontAlgn="auto">
              <a:spcBef>
                <a:spcPts val="10"/>
              </a:spcBef>
              <a:spcAft>
                <a:spcPts val="0"/>
              </a:spcAft>
            </a:pPr>
            <a:endParaRPr sz="249">
              <a:solidFill>
                <a:prstClr val="black"/>
              </a:solidFill>
              <a:latin typeface="Calibri"/>
              <a:cs typeface="Calibri"/>
            </a:endParaRPr>
          </a:p>
          <a:p>
            <a:pPr marL="36193" defTabSz="914329" fontAlgn="auto">
              <a:spcBef>
                <a:spcPts val="0"/>
              </a:spcBef>
              <a:spcAft>
                <a:spcPts val="0"/>
              </a:spcAft>
            </a:pPr>
            <a:r>
              <a:rPr sz="249" spc="-5" dirty="0">
                <a:solidFill>
                  <a:srgbClr val="7F7F7F"/>
                </a:solidFill>
                <a:latin typeface="Calibri"/>
                <a:cs typeface="Calibri"/>
              </a:rPr>
              <a:t>1</a:t>
            </a:r>
            <a:r>
              <a:rPr sz="249" spc="-10"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6193" defTabSz="914329" fontAlgn="auto">
              <a:spcBef>
                <a:spcPts val="0"/>
              </a:spcBef>
              <a:spcAft>
                <a:spcPts val="0"/>
              </a:spcAft>
            </a:pPr>
            <a:r>
              <a:rPr sz="249" spc="-5" dirty="0">
                <a:solidFill>
                  <a:srgbClr val="7F7F7F"/>
                </a:solidFill>
                <a:latin typeface="Calibri"/>
                <a:cs typeface="Calibri"/>
              </a:rPr>
              <a:t>3</a:t>
            </a:r>
            <a:r>
              <a:rPr sz="249" spc="-10" dirty="0">
                <a:solidFill>
                  <a:srgbClr val="7F7F7F"/>
                </a:solidFill>
                <a:latin typeface="Calibri"/>
                <a:cs typeface="Calibri"/>
              </a:rPr>
              <a:t>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6193" defTabSz="914329" fontAlgn="auto">
              <a:spcBef>
                <a:spcPts val="0"/>
              </a:spcBef>
              <a:spcAft>
                <a:spcPts val="0"/>
              </a:spcAft>
            </a:pPr>
            <a:r>
              <a:rPr sz="249" spc="-5" dirty="0">
                <a:solidFill>
                  <a:srgbClr val="7F7F7F"/>
                </a:solidFill>
                <a:latin typeface="Calibri"/>
                <a:cs typeface="Calibri"/>
              </a:rPr>
              <a:t>1</a:t>
            </a:r>
            <a:r>
              <a:rPr sz="249" spc="-10"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5</a:t>
            </a:r>
            <a:r>
              <a:rPr sz="249" spc="20" dirty="0">
                <a:solidFill>
                  <a:srgbClr val="7F7F7F"/>
                </a:solidFill>
                <a:latin typeface="Calibri"/>
                <a:cs typeface="Calibri"/>
              </a:rPr>
              <a:t>1</a:t>
            </a:r>
            <a:r>
              <a:rPr sz="249" dirty="0">
                <a:solidFill>
                  <a:srgbClr val="7F7F7F"/>
                </a:solidFill>
                <a:latin typeface="Calibri"/>
                <a:cs typeface="Calibri"/>
              </a:rPr>
              <a:t>2</a:t>
            </a:r>
            <a:endParaRPr sz="249">
              <a:solidFill>
                <a:prstClr val="black"/>
              </a:solidFill>
              <a:latin typeface="Calibri"/>
              <a:cs typeface="Calibri"/>
            </a:endParaRPr>
          </a:p>
          <a:p>
            <a:pPr defTabSz="914329" fontAlgn="auto">
              <a:spcBef>
                <a:spcPts val="25"/>
              </a:spcBef>
              <a:spcAft>
                <a:spcPts val="0"/>
              </a:spcAft>
            </a:pPr>
            <a:endParaRPr sz="249">
              <a:solidFill>
                <a:prstClr val="black"/>
              </a:solidFill>
              <a:latin typeface="Calibri"/>
              <a:cs typeface="Calibri"/>
            </a:endParaRPr>
          </a:p>
          <a:p>
            <a:pPr marL="36827" defTabSz="914329" fontAlgn="auto">
              <a:spcBef>
                <a:spcPts val="0"/>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6827" defTabSz="914329" fontAlgn="auto">
              <a:spcBef>
                <a:spcPts val="0"/>
              </a:spcBef>
              <a:spcAft>
                <a:spcPts val="0"/>
              </a:spcAft>
            </a:pPr>
            <a:r>
              <a:rPr sz="249" spc="-10" dirty="0">
                <a:solidFill>
                  <a:srgbClr val="7F7F7F"/>
                </a:solidFill>
                <a:latin typeface="Calibri"/>
                <a:cs typeface="Calibri"/>
              </a:rPr>
              <a:t>3</a:t>
            </a:r>
            <a:r>
              <a:rPr sz="249" spc="-5" dirty="0">
                <a:solidFill>
                  <a:srgbClr val="7F7F7F"/>
                </a:solidFill>
                <a:latin typeface="Calibri"/>
                <a:cs typeface="Calibri"/>
              </a:rPr>
              <a:t>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25"/>
              </a:spcBef>
              <a:spcAft>
                <a:spcPts val="0"/>
              </a:spcAft>
            </a:pPr>
            <a:endParaRPr sz="199">
              <a:solidFill>
                <a:prstClr val="black"/>
              </a:solidFill>
              <a:latin typeface="Calibri"/>
              <a:cs typeface="Calibri"/>
            </a:endParaRPr>
          </a:p>
          <a:p>
            <a:pPr marL="36827" defTabSz="914329" fontAlgn="auto">
              <a:spcBef>
                <a:spcPts val="5"/>
              </a:spcBef>
              <a:spcAft>
                <a:spcPts val="0"/>
              </a:spcAft>
            </a:pPr>
            <a:r>
              <a:rPr sz="300" spc="-10" dirty="0">
                <a:solidFill>
                  <a:srgbClr val="7F7F7F"/>
                </a:solidFill>
                <a:latin typeface="Calibri"/>
                <a:cs typeface="Calibri"/>
              </a:rPr>
              <a:t>1x1</a:t>
            </a:r>
            <a:r>
              <a:rPr sz="300" spc="-50" dirty="0">
                <a:solidFill>
                  <a:srgbClr val="7F7F7F"/>
                </a:solidFill>
                <a:latin typeface="Calibri"/>
                <a:cs typeface="Calibri"/>
              </a:rPr>
              <a:t> </a:t>
            </a:r>
            <a:r>
              <a:rPr sz="300" spc="-10" dirty="0">
                <a:solidFill>
                  <a:srgbClr val="7F7F7F"/>
                </a:solidFill>
                <a:latin typeface="Calibri"/>
                <a:cs typeface="Calibri"/>
              </a:rPr>
              <a:t>conv,</a:t>
            </a:r>
            <a:r>
              <a:rPr sz="300" spc="-45" dirty="0">
                <a:solidFill>
                  <a:srgbClr val="7F7F7F"/>
                </a:solidFill>
                <a:latin typeface="Calibri"/>
                <a:cs typeface="Calibri"/>
              </a:rPr>
              <a:t> </a:t>
            </a:r>
            <a:r>
              <a:rPr sz="300" spc="-10" dirty="0">
                <a:solidFill>
                  <a:srgbClr val="7F7F7F"/>
                </a:solidFill>
                <a:latin typeface="Calibri"/>
                <a:cs typeface="Calibri"/>
              </a:rPr>
              <a:t>512</a:t>
            </a:r>
            <a:endParaRPr sz="300">
              <a:solidFill>
                <a:prstClr val="black"/>
              </a:solidFill>
              <a:latin typeface="Calibri"/>
              <a:cs typeface="Calibri"/>
            </a:endParaRPr>
          </a:p>
          <a:p>
            <a:pPr defTabSz="914329" fontAlgn="auto">
              <a:spcBef>
                <a:spcPts val="0"/>
              </a:spcBef>
              <a:spcAft>
                <a:spcPts val="0"/>
              </a:spcAft>
            </a:pPr>
            <a:endParaRPr sz="249">
              <a:solidFill>
                <a:prstClr val="black"/>
              </a:solidFill>
              <a:latin typeface="Calibri"/>
              <a:cs typeface="Calibri"/>
            </a:endParaRPr>
          </a:p>
          <a:p>
            <a:pPr marL="36193" defTabSz="914329" fontAlgn="auto">
              <a:spcBef>
                <a:spcPts val="0"/>
              </a:spcBef>
              <a:spcAft>
                <a:spcPts val="0"/>
              </a:spcAft>
            </a:pPr>
            <a:r>
              <a:rPr sz="249" spc="-5" dirty="0">
                <a:solidFill>
                  <a:srgbClr val="7F7F7F"/>
                </a:solidFill>
                <a:latin typeface="Calibri"/>
                <a:cs typeface="Calibri"/>
              </a:rPr>
              <a:t>1</a:t>
            </a:r>
            <a:r>
              <a:rPr sz="249" spc="-10"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6193" defTabSz="914329" fontAlgn="auto">
              <a:spcBef>
                <a:spcPts val="0"/>
              </a:spcBef>
              <a:spcAft>
                <a:spcPts val="0"/>
              </a:spcAft>
            </a:pPr>
            <a:r>
              <a:rPr sz="249" spc="-5" dirty="0">
                <a:solidFill>
                  <a:srgbClr val="7F7F7F"/>
                </a:solidFill>
                <a:latin typeface="Calibri"/>
                <a:cs typeface="Calibri"/>
              </a:rPr>
              <a:t>3</a:t>
            </a:r>
            <a:r>
              <a:rPr sz="249" spc="-10" dirty="0">
                <a:solidFill>
                  <a:srgbClr val="7F7F7F"/>
                </a:solidFill>
                <a:latin typeface="Calibri"/>
                <a:cs typeface="Calibri"/>
              </a:rPr>
              <a:t>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1</a:t>
            </a:r>
            <a:r>
              <a:rPr sz="249" spc="20" dirty="0">
                <a:solidFill>
                  <a:srgbClr val="7F7F7F"/>
                </a:solidFill>
                <a:latin typeface="Calibri"/>
                <a:cs typeface="Calibri"/>
              </a:rPr>
              <a:t>2</a:t>
            </a:r>
            <a:r>
              <a:rPr sz="249" dirty="0">
                <a:solidFill>
                  <a:srgbClr val="7F7F7F"/>
                </a:solidFill>
                <a:latin typeface="Calibri"/>
                <a:cs typeface="Calibri"/>
              </a:rPr>
              <a:t>8</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6193" defTabSz="914329" fontAlgn="auto">
              <a:spcBef>
                <a:spcPts val="5"/>
              </a:spcBef>
              <a:spcAft>
                <a:spcPts val="0"/>
              </a:spcAft>
            </a:pPr>
            <a:r>
              <a:rPr sz="249" spc="-5" dirty="0">
                <a:solidFill>
                  <a:srgbClr val="7F7F7F"/>
                </a:solidFill>
                <a:latin typeface="Calibri"/>
                <a:cs typeface="Calibri"/>
              </a:rPr>
              <a:t>1</a:t>
            </a:r>
            <a:r>
              <a:rPr sz="249" spc="-10"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5</a:t>
            </a:r>
            <a:r>
              <a:rPr sz="249" spc="20" dirty="0">
                <a:solidFill>
                  <a:srgbClr val="7F7F7F"/>
                </a:solidFill>
                <a:latin typeface="Calibri"/>
                <a:cs typeface="Calibri"/>
              </a:rPr>
              <a:t>1</a:t>
            </a:r>
            <a:r>
              <a:rPr sz="249" dirty="0">
                <a:solidFill>
                  <a:srgbClr val="7F7F7F"/>
                </a:solidFill>
                <a:latin typeface="Calibri"/>
                <a:cs typeface="Calibri"/>
              </a:rPr>
              <a:t>2</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12699" defTabSz="914329" fontAlgn="auto">
              <a:spcBef>
                <a:spcPts val="0"/>
              </a:spcBef>
              <a:spcAft>
                <a:spcPts val="0"/>
              </a:spcAft>
            </a:pPr>
            <a:r>
              <a:rPr sz="249" spc="15" dirty="0">
                <a:solidFill>
                  <a:srgbClr val="7F7F7F"/>
                </a:solidFill>
                <a:latin typeface="Calibri"/>
                <a:cs typeface="Calibri"/>
              </a:rPr>
              <a:t>1x1</a:t>
            </a:r>
            <a:r>
              <a:rPr sz="249" spc="-20" dirty="0">
                <a:solidFill>
                  <a:srgbClr val="7F7F7F"/>
                </a:solidFill>
                <a:latin typeface="Calibri"/>
                <a:cs typeface="Calibri"/>
              </a:rPr>
              <a:t> </a:t>
            </a:r>
            <a:r>
              <a:rPr sz="249" spc="10" dirty="0">
                <a:solidFill>
                  <a:srgbClr val="7F7F7F"/>
                </a:solidFill>
                <a:latin typeface="Calibri"/>
                <a:cs typeface="Calibri"/>
              </a:rPr>
              <a:t>conv,</a:t>
            </a:r>
            <a:r>
              <a:rPr sz="249" spc="-20" dirty="0">
                <a:solidFill>
                  <a:srgbClr val="7F7F7F"/>
                </a:solidFill>
                <a:latin typeface="Calibri"/>
                <a:cs typeface="Calibri"/>
              </a:rPr>
              <a:t> </a:t>
            </a:r>
            <a:r>
              <a:rPr sz="249" spc="10" dirty="0">
                <a:solidFill>
                  <a:srgbClr val="7F7F7F"/>
                </a:solidFill>
                <a:latin typeface="Calibri"/>
                <a:cs typeface="Calibri"/>
              </a:rPr>
              <a:t>256,</a:t>
            </a:r>
            <a:r>
              <a:rPr sz="249" spc="-20" dirty="0">
                <a:solidFill>
                  <a:srgbClr val="7F7F7F"/>
                </a:solidFill>
                <a:latin typeface="Calibri"/>
                <a:cs typeface="Calibri"/>
              </a:rPr>
              <a:t> </a:t>
            </a:r>
            <a:r>
              <a:rPr sz="249" spc="15" dirty="0">
                <a:solidFill>
                  <a:srgbClr val="7F7F7F"/>
                </a:solidFill>
                <a:latin typeface="Calibri"/>
                <a:cs typeface="Calibri"/>
              </a:rPr>
              <a:t>/2</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6827" defTabSz="914329" fontAlgn="auto">
              <a:spcBef>
                <a:spcPts val="0"/>
              </a:spcBef>
              <a:spcAft>
                <a:spcPts val="0"/>
              </a:spcAft>
            </a:pPr>
            <a:r>
              <a:rPr sz="249" spc="-10" dirty="0">
                <a:solidFill>
                  <a:srgbClr val="7F7F7F"/>
                </a:solidFill>
                <a:latin typeface="Calibri"/>
                <a:cs typeface="Calibri"/>
              </a:rPr>
              <a:t>3</a:t>
            </a:r>
            <a:r>
              <a:rPr sz="249" spc="-5" dirty="0">
                <a:solidFill>
                  <a:srgbClr val="7F7F7F"/>
                </a:solidFill>
                <a:latin typeface="Calibri"/>
                <a:cs typeface="Calibri"/>
              </a:rPr>
              <a:t>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7937"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38098" defTabSz="914329" fontAlgn="auto">
              <a:spcBef>
                <a:spcPts val="5"/>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5"/>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38098" defTabSz="914329" fontAlgn="auto">
              <a:spcBef>
                <a:spcPts val="5"/>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10"/>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5"/>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5"/>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5"/>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5"/>
              </a:spcBef>
              <a:spcAft>
                <a:spcPts val="0"/>
              </a:spcAft>
            </a:pPr>
            <a:endParaRPr sz="249">
              <a:solidFill>
                <a:prstClr val="black"/>
              </a:solidFill>
              <a:latin typeface="Calibri"/>
              <a:cs typeface="Calibri"/>
            </a:endParaRPr>
          </a:p>
          <a:p>
            <a:pPr marL="37462" defTabSz="914329" fontAlgn="auto">
              <a:spcBef>
                <a:spcPts val="0"/>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7462" defTabSz="914329" fontAlgn="auto">
              <a:spcBef>
                <a:spcPts val="0"/>
              </a:spcBef>
              <a:spcAft>
                <a:spcPts val="0"/>
              </a:spcAft>
            </a:pPr>
            <a:r>
              <a:rPr sz="249" spc="-10" dirty="0">
                <a:solidFill>
                  <a:srgbClr val="7F7F7F"/>
                </a:solidFill>
                <a:latin typeface="Calibri"/>
                <a:cs typeface="Calibri"/>
              </a:rPr>
              <a:t>3</a:t>
            </a:r>
            <a:r>
              <a:rPr sz="249" spc="-5" dirty="0">
                <a:solidFill>
                  <a:srgbClr val="7F7F7F"/>
                </a:solidFill>
                <a:latin typeface="Calibri"/>
                <a:cs typeface="Calibri"/>
              </a:rPr>
              <a:t>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5"/>
              </a:spcBef>
              <a:spcAft>
                <a:spcPts val="0"/>
              </a:spcAft>
            </a:pPr>
            <a:endParaRPr sz="249">
              <a:solidFill>
                <a:prstClr val="black"/>
              </a:solidFill>
              <a:latin typeface="Calibri"/>
              <a:cs typeface="Calibri"/>
            </a:endParaRPr>
          </a:p>
          <a:p>
            <a:pPr marL="37462" defTabSz="914329" fontAlgn="auto">
              <a:spcBef>
                <a:spcPts val="0"/>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7462" defTabSz="914329" fontAlgn="auto">
              <a:spcBef>
                <a:spcPts val="0"/>
              </a:spcBef>
              <a:spcAft>
                <a:spcPts val="0"/>
              </a:spcAft>
            </a:pPr>
            <a:r>
              <a:rPr sz="249" spc="-10" dirty="0">
                <a:solidFill>
                  <a:srgbClr val="7F7F7F"/>
                </a:solidFill>
                <a:latin typeface="Calibri"/>
                <a:cs typeface="Calibri"/>
              </a:rPr>
              <a:t>3</a:t>
            </a:r>
            <a:r>
              <a:rPr sz="249" spc="-5" dirty="0">
                <a:solidFill>
                  <a:srgbClr val="7F7F7F"/>
                </a:solidFill>
                <a:latin typeface="Calibri"/>
                <a:cs typeface="Calibri"/>
              </a:rPr>
              <a:t>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7462" defTabSz="914329" fontAlgn="auto">
              <a:spcBef>
                <a:spcPts val="5"/>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25"/>
              </a:spcBef>
              <a:spcAft>
                <a:spcPts val="0"/>
              </a:spcAft>
            </a:pPr>
            <a:endParaRPr sz="199">
              <a:solidFill>
                <a:prstClr val="black"/>
              </a:solidFill>
              <a:latin typeface="Calibri"/>
              <a:cs typeface="Calibri"/>
            </a:endParaRPr>
          </a:p>
          <a:p>
            <a:pPr marL="37462" defTabSz="914329" fontAlgn="auto">
              <a:spcBef>
                <a:spcPts val="0"/>
              </a:spcBef>
              <a:spcAft>
                <a:spcPts val="0"/>
              </a:spcAft>
            </a:pPr>
            <a:r>
              <a:rPr sz="300" spc="-10" dirty="0">
                <a:solidFill>
                  <a:srgbClr val="7F7F7F"/>
                </a:solidFill>
                <a:latin typeface="Calibri"/>
                <a:cs typeface="Calibri"/>
              </a:rPr>
              <a:t>3x3</a:t>
            </a:r>
            <a:r>
              <a:rPr sz="300" spc="-50" dirty="0">
                <a:solidFill>
                  <a:srgbClr val="7F7F7F"/>
                </a:solidFill>
                <a:latin typeface="Calibri"/>
                <a:cs typeface="Calibri"/>
              </a:rPr>
              <a:t> </a:t>
            </a:r>
            <a:r>
              <a:rPr sz="300" spc="-10" dirty="0">
                <a:solidFill>
                  <a:srgbClr val="7F7F7F"/>
                </a:solidFill>
                <a:latin typeface="Calibri"/>
                <a:cs typeface="Calibri"/>
              </a:rPr>
              <a:t>conv,</a:t>
            </a:r>
            <a:r>
              <a:rPr sz="300" spc="-45" dirty="0">
                <a:solidFill>
                  <a:srgbClr val="7F7F7F"/>
                </a:solidFill>
                <a:latin typeface="Calibri"/>
                <a:cs typeface="Calibri"/>
              </a:rPr>
              <a:t> </a:t>
            </a:r>
            <a:r>
              <a:rPr sz="300" spc="-10" dirty="0">
                <a:solidFill>
                  <a:srgbClr val="7F7F7F"/>
                </a:solidFill>
                <a:latin typeface="Calibri"/>
                <a:cs typeface="Calibri"/>
              </a:rPr>
              <a:t>256</a:t>
            </a:r>
            <a:endParaRPr sz="300">
              <a:solidFill>
                <a:prstClr val="black"/>
              </a:solidFill>
              <a:latin typeface="Calibri"/>
              <a:cs typeface="Calibri"/>
            </a:endParaRPr>
          </a:p>
          <a:p>
            <a:pPr defTabSz="914329" fontAlgn="auto">
              <a:spcBef>
                <a:spcPts val="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5"/>
              </a:spcBef>
              <a:spcAft>
                <a:spcPts val="0"/>
              </a:spcAft>
            </a:pPr>
            <a:endParaRPr sz="249">
              <a:solidFill>
                <a:prstClr val="black"/>
              </a:solidFill>
              <a:latin typeface="Calibri"/>
              <a:cs typeface="Calibri"/>
            </a:endParaRPr>
          </a:p>
          <a:p>
            <a:pPr marL="37462" defTabSz="914329" fontAlgn="auto">
              <a:spcBef>
                <a:spcPts val="0"/>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7462" defTabSz="914329" fontAlgn="auto">
              <a:spcBef>
                <a:spcPts val="0"/>
              </a:spcBef>
              <a:spcAft>
                <a:spcPts val="0"/>
              </a:spcAft>
            </a:pPr>
            <a:r>
              <a:rPr sz="249" spc="-10" dirty="0">
                <a:solidFill>
                  <a:srgbClr val="7F7F7F"/>
                </a:solidFill>
                <a:latin typeface="Calibri"/>
                <a:cs typeface="Calibri"/>
              </a:rPr>
              <a:t>3</a:t>
            </a:r>
            <a:r>
              <a:rPr sz="249" spc="-5" dirty="0">
                <a:solidFill>
                  <a:srgbClr val="7F7F7F"/>
                </a:solidFill>
                <a:latin typeface="Calibri"/>
                <a:cs typeface="Calibri"/>
              </a:rPr>
              <a:t>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5"/>
              </a:spcBef>
              <a:spcAft>
                <a:spcPts val="0"/>
              </a:spcAft>
            </a:pPr>
            <a:endParaRPr sz="249">
              <a:solidFill>
                <a:prstClr val="black"/>
              </a:solidFill>
              <a:latin typeface="Calibri"/>
              <a:cs typeface="Calibri"/>
            </a:endParaRPr>
          </a:p>
          <a:p>
            <a:pPr marL="37462" defTabSz="914329" fontAlgn="auto">
              <a:spcBef>
                <a:spcPts val="0"/>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7462" defTabSz="914329" fontAlgn="auto">
              <a:spcBef>
                <a:spcPts val="0"/>
              </a:spcBef>
              <a:spcAft>
                <a:spcPts val="0"/>
              </a:spcAft>
            </a:pPr>
            <a:r>
              <a:rPr sz="249" spc="-10" dirty="0">
                <a:solidFill>
                  <a:srgbClr val="7F7F7F"/>
                </a:solidFill>
                <a:latin typeface="Calibri"/>
                <a:cs typeface="Calibri"/>
              </a:rPr>
              <a:t>3</a:t>
            </a:r>
            <a:r>
              <a:rPr sz="249" spc="-5" dirty="0">
                <a:solidFill>
                  <a:srgbClr val="7F7F7F"/>
                </a:solidFill>
                <a:latin typeface="Calibri"/>
                <a:cs typeface="Calibri"/>
              </a:rPr>
              <a:t>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37462" defTabSz="914329" fontAlgn="auto">
              <a:spcBef>
                <a:spcPts val="0"/>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7462" defTabSz="914329" fontAlgn="auto">
              <a:spcBef>
                <a:spcPts val="5"/>
              </a:spcBef>
              <a:spcAft>
                <a:spcPts val="0"/>
              </a:spcAft>
            </a:pPr>
            <a:r>
              <a:rPr sz="249" spc="-10" dirty="0">
                <a:solidFill>
                  <a:srgbClr val="7F7F7F"/>
                </a:solidFill>
                <a:latin typeface="Calibri"/>
                <a:cs typeface="Calibri"/>
              </a:rPr>
              <a:t>3</a:t>
            </a:r>
            <a:r>
              <a:rPr sz="249" spc="-5" dirty="0">
                <a:solidFill>
                  <a:srgbClr val="7F7F7F"/>
                </a:solidFill>
                <a:latin typeface="Calibri"/>
                <a:cs typeface="Calibri"/>
              </a:rPr>
              <a:t>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25"/>
              </a:spcBef>
              <a:spcAft>
                <a:spcPts val="0"/>
              </a:spcAft>
            </a:pPr>
            <a:endParaRPr sz="199">
              <a:solidFill>
                <a:prstClr val="black"/>
              </a:solidFill>
              <a:latin typeface="Calibri"/>
              <a:cs typeface="Calibri"/>
            </a:endParaRPr>
          </a:p>
          <a:p>
            <a:pPr marL="28573" defTabSz="914329" fontAlgn="auto">
              <a:spcBef>
                <a:spcPts val="0"/>
              </a:spcBef>
              <a:spcAft>
                <a:spcPts val="0"/>
              </a:spcAft>
            </a:pPr>
            <a:r>
              <a:rPr sz="300" spc="-10" dirty="0">
                <a:solidFill>
                  <a:srgbClr val="7F7F7F"/>
                </a:solidFill>
                <a:latin typeface="Calibri"/>
                <a:cs typeface="Calibri"/>
              </a:rPr>
              <a:t>1x1</a:t>
            </a:r>
            <a:r>
              <a:rPr sz="300" spc="-50" dirty="0">
                <a:solidFill>
                  <a:srgbClr val="7F7F7F"/>
                </a:solidFill>
                <a:latin typeface="Calibri"/>
                <a:cs typeface="Calibri"/>
              </a:rPr>
              <a:t> </a:t>
            </a:r>
            <a:r>
              <a:rPr sz="300" spc="-10" dirty="0">
                <a:solidFill>
                  <a:srgbClr val="7F7F7F"/>
                </a:solidFill>
                <a:latin typeface="Calibri"/>
                <a:cs typeface="Calibri"/>
              </a:rPr>
              <a:t>conv,</a:t>
            </a:r>
            <a:r>
              <a:rPr sz="300" spc="-45" dirty="0">
                <a:solidFill>
                  <a:srgbClr val="7F7F7F"/>
                </a:solidFill>
                <a:latin typeface="Calibri"/>
                <a:cs typeface="Calibri"/>
              </a:rPr>
              <a:t> </a:t>
            </a:r>
            <a:r>
              <a:rPr sz="300" spc="-20" dirty="0">
                <a:solidFill>
                  <a:srgbClr val="7F7F7F"/>
                </a:solidFill>
                <a:latin typeface="Calibri"/>
                <a:cs typeface="Calibri"/>
              </a:rPr>
              <a:t>1024</a:t>
            </a:r>
            <a:endParaRPr sz="300">
              <a:solidFill>
                <a:prstClr val="black"/>
              </a:solidFill>
              <a:latin typeface="Calibri"/>
              <a:cs typeface="Calibri"/>
            </a:endParaRPr>
          </a:p>
          <a:p>
            <a:pPr defTabSz="914329" fontAlgn="auto">
              <a:spcBef>
                <a:spcPts val="5"/>
              </a:spcBef>
              <a:spcAft>
                <a:spcPts val="0"/>
              </a:spcAft>
            </a:pPr>
            <a:endParaRPr sz="249">
              <a:solidFill>
                <a:prstClr val="black"/>
              </a:solidFill>
              <a:latin typeface="Calibri"/>
              <a:cs typeface="Calibri"/>
            </a:endParaRPr>
          </a:p>
          <a:p>
            <a:pPr marL="37462" defTabSz="914329" fontAlgn="auto">
              <a:spcBef>
                <a:spcPts val="5"/>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7462" defTabSz="914329" fontAlgn="auto">
              <a:spcBef>
                <a:spcPts val="0"/>
              </a:spcBef>
              <a:spcAft>
                <a:spcPts val="0"/>
              </a:spcAft>
            </a:pPr>
            <a:r>
              <a:rPr sz="249" spc="-10" dirty="0">
                <a:solidFill>
                  <a:srgbClr val="7F7F7F"/>
                </a:solidFill>
                <a:latin typeface="Calibri"/>
                <a:cs typeface="Calibri"/>
              </a:rPr>
              <a:t>3</a:t>
            </a:r>
            <a:r>
              <a:rPr sz="249" spc="-5" dirty="0">
                <a:solidFill>
                  <a:srgbClr val="7F7F7F"/>
                </a:solidFill>
                <a:latin typeface="Calibri"/>
                <a:cs typeface="Calibri"/>
              </a:rPr>
              <a:t>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37462" defTabSz="914329" fontAlgn="auto">
              <a:spcBef>
                <a:spcPts val="5"/>
              </a:spcBef>
              <a:spcAft>
                <a:spcPts val="0"/>
              </a:spcAft>
            </a:pPr>
            <a:r>
              <a:rPr sz="249" spc="-10" dirty="0">
                <a:solidFill>
                  <a:srgbClr val="7F7F7F"/>
                </a:solidFill>
                <a:latin typeface="Calibri"/>
                <a:cs typeface="Calibri"/>
              </a:rPr>
              <a:t>1</a:t>
            </a:r>
            <a:r>
              <a:rPr sz="249" spc="-5" dirty="0">
                <a:solidFill>
                  <a:srgbClr val="7F7F7F"/>
                </a:solidFill>
                <a:latin typeface="Calibri"/>
                <a:cs typeface="Calibri"/>
              </a:rPr>
              <a:t>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7462" defTabSz="914329" fontAlgn="auto">
              <a:spcBef>
                <a:spcPts val="0"/>
              </a:spcBef>
              <a:spcAft>
                <a:spcPts val="0"/>
              </a:spcAft>
            </a:pPr>
            <a:r>
              <a:rPr sz="249" spc="-10" dirty="0">
                <a:solidFill>
                  <a:srgbClr val="7F7F7F"/>
                </a:solidFill>
                <a:latin typeface="Calibri"/>
                <a:cs typeface="Calibri"/>
              </a:rPr>
              <a:t>3</a:t>
            </a:r>
            <a:r>
              <a:rPr sz="249" spc="-5" dirty="0">
                <a:solidFill>
                  <a:srgbClr val="7F7F7F"/>
                </a:solidFill>
                <a:latin typeface="Calibri"/>
                <a:cs typeface="Calibri"/>
              </a:rPr>
              <a:t>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5"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5"/>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30"/>
              </a:spcBef>
              <a:spcAft>
                <a:spcPts val="0"/>
              </a:spcAft>
            </a:pPr>
            <a:endParaRPr sz="199">
              <a:solidFill>
                <a:prstClr val="black"/>
              </a:solidFill>
              <a:latin typeface="Calibri"/>
              <a:cs typeface="Calibri"/>
            </a:endParaRPr>
          </a:p>
          <a:p>
            <a:pPr marL="38098" defTabSz="914329" fontAlgn="auto">
              <a:spcBef>
                <a:spcPts val="0"/>
              </a:spcBef>
              <a:spcAft>
                <a:spcPts val="0"/>
              </a:spcAft>
            </a:pPr>
            <a:r>
              <a:rPr sz="300" spc="-10" dirty="0">
                <a:solidFill>
                  <a:srgbClr val="7F7F7F"/>
                </a:solidFill>
                <a:latin typeface="Calibri"/>
                <a:cs typeface="Calibri"/>
              </a:rPr>
              <a:t>1x1</a:t>
            </a:r>
            <a:r>
              <a:rPr sz="300" spc="-45" dirty="0">
                <a:solidFill>
                  <a:srgbClr val="7F7F7F"/>
                </a:solidFill>
                <a:latin typeface="Calibri"/>
                <a:cs typeface="Calibri"/>
              </a:rPr>
              <a:t> </a:t>
            </a:r>
            <a:r>
              <a:rPr sz="300" spc="-10" dirty="0">
                <a:solidFill>
                  <a:srgbClr val="7F7F7F"/>
                </a:solidFill>
                <a:latin typeface="Calibri"/>
                <a:cs typeface="Calibri"/>
              </a:rPr>
              <a:t>conv,</a:t>
            </a:r>
            <a:r>
              <a:rPr sz="300" spc="-45" dirty="0">
                <a:solidFill>
                  <a:srgbClr val="7F7F7F"/>
                </a:solidFill>
                <a:latin typeface="Calibri"/>
                <a:cs typeface="Calibri"/>
              </a:rPr>
              <a:t> </a:t>
            </a:r>
            <a:r>
              <a:rPr sz="300" spc="-10" dirty="0">
                <a:solidFill>
                  <a:srgbClr val="7F7F7F"/>
                </a:solidFill>
                <a:latin typeface="Calibri"/>
                <a:cs typeface="Calibri"/>
              </a:rPr>
              <a:t>256</a:t>
            </a:r>
            <a:endParaRPr sz="300">
              <a:solidFill>
                <a:prstClr val="black"/>
              </a:solidFill>
              <a:latin typeface="Calibri"/>
              <a:cs typeface="Calibri"/>
            </a:endParaRPr>
          </a:p>
          <a:p>
            <a:pPr defTabSz="914329" fontAlgn="auto">
              <a:spcBef>
                <a:spcPts val="5"/>
              </a:spcBef>
              <a:spcAft>
                <a:spcPts val="0"/>
              </a:spcAft>
            </a:pPr>
            <a:endParaRPr sz="249">
              <a:solidFill>
                <a:prstClr val="black"/>
              </a:solidFill>
              <a:latin typeface="Calibri"/>
              <a:cs typeface="Calibri"/>
            </a:endParaRPr>
          </a:p>
          <a:p>
            <a:pPr marL="38098" defTabSz="914329" fontAlgn="auto">
              <a:spcBef>
                <a:spcPts val="5"/>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30"/>
              </a:spcBef>
              <a:spcAft>
                <a:spcPts val="0"/>
              </a:spcAft>
            </a:pPr>
            <a:endParaRPr sz="199">
              <a:solidFill>
                <a:prstClr val="black"/>
              </a:solidFill>
              <a:latin typeface="Calibri"/>
              <a:cs typeface="Calibri"/>
            </a:endParaRPr>
          </a:p>
          <a:p>
            <a:pPr marL="28573" defTabSz="914329" fontAlgn="auto">
              <a:spcBef>
                <a:spcPts val="0"/>
              </a:spcBef>
              <a:spcAft>
                <a:spcPts val="0"/>
              </a:spcAft>
            </a:pPr>
            <a:r>
              <a:rPr sz="300" spc="-10" dirty="0">
                <a:solidFill>
                  <a:srgbClr val="7F7F7F"/>
                </a:solidFill>
                <a:latin typeface="Calibri"/>
                <a:cs typeface="Calibri"/>
              </a:rPr>
              <a:t>1x1</a:t>
            </a:r>
            <a:r>
              <a:rPr sz="300" spc="-50" dirty="0">
                <a:solidFill>
                  <a:srgbClr val="7F7F7F"/>
                </a:solidFill>
                <a:latin typeface="Calibri"/>
                <a:cs typeface="Calibri"/>
              </a:rPr>
              <a:t> </a:t>
            </a:r>
            <a:r>
              <a:rPr sz="300" spc="-10" dirty="0">
                <a:solidFill>
                  <a:srgbClr val="7F7F7F"/>
                </a:solidFill>
                <a:latin typeface="Calibri"/>
                <a:cs typeface="Calibri"/>
              </a:rPr>
              <a:t>conv,</a:t>
            </a:r>
            <a:r>
              <a:rPr sz="300" spc="-45" dirty="0">
                <a:solidFill>
                  <a:srgbClr val="7F7F7F"/>
                </a:solidFill>
                <a:latin typeface="Calibri"/>
                <a:cs typeface="Calibri"/>
              </a:rPr>
              <a:t> </a:t>
            </a:r>
            <a:r>
              <a:rPr sz="300" spc="-20" dirty="0">
                <a:solidFill>
                  <a:srgbClr val="7F7F7F"/>
                </a:solidFill>
                <a:latin typeface="Calibri"/>
                <a:cs typeface="Calibri"/>
              </a:rPr>
              <a:t>1024</a:t>
            </a:r>
            <a:endParaRPr sz="300">
              <a:solidFill>
                <a:prstClr val="black"/>
              </a:solidFill>
              <a:latin typeface="Calibri"/>
              <a:cs typeface="Calibri"/>
            </a:endParaRPr>
          </a:p>
          <a:p>
            <a:pPr defTabSz="914329" fontAlgn="auto">
              <a:spcBef>
                <a:spcPts val="10"/>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5"/>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5"/>
              </a:spcBef>
              <a:spcAft>
                <a:spcPts val="0"/>
              </a:spcAft>
            </a:pPr>
            <a:endParaRPr sz="249">
              <a:solidFill>
                <a:prstClr val="black"/>
              </a:solidFill>
              <a:latin typeface="Calibri"/>
              <a:cs typeface="Calibri"/>
            </a:endParaRPr>
          </a:p>
          <a:p>
            <a:pPr marL="38732" defTabSz="914329" fontAlgn="auto">
              <a:spcBef>
                <a:spcPts val="0"/>
              </a:spcBef>
              <a:spcAft>
                <a:spcPts val="0"/>
              </a:spcAft>
            </a:pPr>
            <a:r>
              <a:rPr sz="249" spc="15" dirty="0">
                <a:solidFill>
                  <a:srgbClr val="7F7F7F"/>
                </a:solidFill>
                <a:latin typeface="Calibri"/>
                <a:cs typeface="Calibri"/>
              </a:rPr>
              <a:t>1x1</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732" defTabSz="914329" fontAlgn="auto">
              <a:spcBef>
                <a:spcPts val="0"/>
              </a:spcBef>
              <a:spcAft>
                <a:spcPts val="0"/>
              </a:spcAft>
            </a:pPr>
            <a:r>
              <a:rPr sz="249" spc="15" dirty="0">
                <a:solidFill>
                  <a:srgbClr val="7F7F7F"/>
                </a:solidFill>
                <a:latin typeface="Calibri"/>
                <a:cs typeface="Calibri"/>
              </a:rPr>
              <a:t>3x3</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9206"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5"/>
              </a:spcBef>
              <a:spcAft>
                <a:spcPts val="0"/>
              </a:spcAft>
            </a:pPr>
            <a:endParaRPr sz="249">
              <a:solidFill>
                <a:prstClr val="black"/>
              </a:solidFill>
              <a:latin typeface="Calibri"/>
              <a:cs typeface="Calibri"/>
            </a:endParaRPr>
          </a:p>
          <a:p>
            <a:pPr marL="38732" defTabSz="914329" fontAlgn="auto">
              <a:spcBef>
                <a:spcPts val="0"/>
              </a:spcBef>
              <a:spcAft>
                <a:spcPts val="0"/>
              </a:spcAft>
            </a:pPr>
            <a:r>
              <a:rPr sz="249" spc="15" dirty="0">
                <a:solidFill>
                  <a:srgbClr val="7F7F7F"/>
                </a:solidFill>
                <a:latin typeface="Calibri"/>
                <a:cs typeface="Calibri"/>
              </a:rPr>
              <a:t>1x1</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732" defTabSz="914329" fontAlgn="auto">
              <a:spcBef>
                <a:spcPts val="0"/>
              </a:spcBef>
              <a:spcAft>
                <a:spcPts val="0"/>
              </a:spcAft>
            </a:pPr>
            <a:r>
              <a:rPr sz="249" spc="15" dirty="0">
                <a:solidFill>
                  <a:srgbClr val="7F7F7F"/>
                </a:solidFill>
                <a:latin typeface="Calibri"/>
                <a:cs typeface="Calibri"/>
              </a:rPr>
              <a:t>3x3</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9206"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30"/>
              </a:spcBef>
              <a:spcAft>
                <a:spcPts val="0"/>
              </a:spcAft>
            </a:pPr>
            <a:endParaRPr sz="199">
              <a:solidFill>
                <a:prstClr val="black"/>
              </a:solidFill>
              <a:latin typeface="Calibri"/>
              <a:cs typeface="Calibri"/>
            </a:endParaRPr>
          </a:p>
          <a:p>
            <a:pPr marL="38732" defTabSz="914329" fontAlgn="auto">
              <a:spcBef>
                <a:spcPts val="0"/>
              </a:spcBef>
              <a:spcAft>
                <a:spcPts val="0"/>
              </a:spcAft>
            </a:pPr>
            <a:r>
              <a:rPr sz="300" spc="-10" dirty="0">
                <a:solidFill>
                  <a:srgbClr val="7F7F7F"/>
                </a:solidFill>
                <a:latin typeface="Calibri"/>
                <a:cs typeface="Calibri"/>
              </a:rPr>
              <a:t>1x1</a:t>
            </a:r>
            <a:r>
              <a:rPr sz="300" spc="-50" dirty="0">
                <a:solidFill>
                  <a:srgbClr val="7F7F7F"/>
                </a:solidFill>
                <a:latin typeface="Calibri"/>
                <a:cs typeface="Calibri"/>
              </a:rPr>
              <a:t> </a:t>
            </a:r>
            <a:r>
              <a:rPr sz="300" spc="-10" dirty="0">
                <a:solidFill>
                  <a:srgbClr val="7F7F7F"/>
                </a:solidFill>
                <a:latin typeface="Calibri"/>
                <a:cs typeface="Calibri"/>
              </a:rPr>
              <a:t>conv,</a:t>
            </a:r>
            <a:r>
              <a:rPr sz="300" spc="-45" dirty="0">
                <a:solidFill>
                  <a:srgbClr val="7F7F7F"/>
                </a:solidFill>
                <a:latin typeface="Calibri"/>
                <a:cs typeface="Calibri"/>
              </a:rPr>
              <a:t> </a:t>
            </a:r>
            <a:r>
              <a:rPr sz="300" spc="-10" dirty="0">
                <a:solidFill>
                  <a:srgbClr val="7F7F7F"/>
                </a:solidFill>
                <a:latin typeface="Calibri"/>
                <a:cs typeface="Calibri"/>
              </a:rPr>
              <a:t>256</a:t>
            </a:r>
            <a:endParaRPr sz="300">
              <a:solidFill>
                <a:prstClr val="black"/>
              </a:solidFill>
              <a:latin typeface="Calibri"/>
              <a:cs typeface="Calibri"/>
            </a:endParaRPr>
          </a:p>
          <a:p>
            <a:pPr defTabSz="914329" fontAlgn="auto">
              <a:spcBef>
                <a:spcPts val="5"/>
              </a:spcBef>
              <a:spcAft>
                <a:spcPts val="0"/>
              </a:spcAft>
            </a:pPr>
            <a:endParaRPr sz="249">
              <a:solidFill>
                <a:prstClr val="black"/>
              </a:solidFill>
              <a:latin typeface="Calibri"/>
              <a:cs typeface="Calibri"/>
            </a:endParaRPr>
          </a:p>
          <a:p>
            <a:pPr marL="38732" defTabSz="914329" fontAlgn="auto">
              <a:spcBef>
                <a:spcPts val="0"/>
              </a:spcBef>
              <a:spcAft>
                <a:spcPts val="0"/>
              </a:spcAft>
            </a:pPr>
            <a:r>
              <a:rPr sz="249" spc="15" dirty="0">
                <a:solidFill>
                  <a:srgbClr val="7F7F7F"/>
                </a:solidFill>
                <a:latin typeface="Calibri"/>
                <a:cs typeface="Calibri"/>
              </a:rPr>
              <a:t>3x3</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9206"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5"/>
              </a:spcBef>
              <a:spcAft>
                <a:spcPts val="0"/>
              </a:spcAft>
            </a:pPr>
            <a:endParaRPr sz="249">
              <a:solidFill>
                <a:prstClr val="black"/>
              </a:solidFill>
              <a:latin typeface="Calibri"/>
              <a:cs typeface="Calibri"/>
            </a:endParaRPr>
          </a:p>
          <a:p>
            <a:pPr marL="38732" defTabSz="914329" fontAlgn="auto">
              <a:spcBef>
                <a:spcPts val="0"/>
              </a:spcBef>
              <a:spcAft>
                <a:spcPts val="0"/>
              </a:spcAft>
            </a:pPr>
            <a:r>
              <a:rPr sz="249" spc="15" dirty="0">
                <a:solidFill>
                  <a:srgbClr val="7F7F7F"/>
                </a:solidFill>
                <a:latin typeface="Calibri"/>
                <a:cs typeface="Calibri"/>
              </a:rPr>
              <a:t>1x1</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732" defTabSz="914329" fontAlgn="auto">
              <a:spcBef>
                <a:spcPts val="0"/>
              </a:spcBef>
              <a:spcAft>
                <a:spcPts val="0"/>
              </a:spcAft>
            </a:pPr>
            <a:r>
              <a:rPr sz="249" spc="15" dirty="0">
                <a:solidFill>
                  <a:srgbClr val="7F7F7F"/>
                </a:solidFill>
                <a:latin typeface="Calibri"/>
                <a:cs typeface="Calibri"/>
              </a:rPr>
              <a:t>3x3</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9206" defTabSz="914329" fontAlgn="auto">
              <a:spcBef>
                <a:spcPts val="5"/>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5"/>
              </a:spcBef>
              <a:spcAft>
                <a:spcPts val="0"/>
              </a:spcAft>
            </a:pPr>
            <a:endParaRPr sz="249">
              <a:solidFill>
                <a:prstClr val="black"/>
              </a:solidFill>
              <a:latin typeface="Calibri"/>
              <a:cs typeface="Calibri"/>
            </a:endParaRPr>
          </a:p>
          <a:p>
            <a:pPr marL="38732" defTabSz="914329" fontAlgn="auto">
              <a:spcBef>
                <a:spcPts val="5"/>
              </a:spcBef>
              <a:spcAft>
                <a:spcPts val="0"/>
              </a:spcAft>
            </a:pPr>
            <a:r>
              <a:rPr sz="249" spc="15" dirty="0">
                <a:solidFill>
                  <a:srgbClr val="7F7F7F"/>
                </a:solidFill>
                <a:latin typeface="Calibri"/>
                <a:cs typeface="Calibri"/>
              </a:rPr>
              <a:t>1x1</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732" defTabSz="914329" fontAlgn="auto">
              <a:spcBef>
                <a:spcPts val="0"/>
              </a:spcBef>
              <a:spcAft>
                <a:spcPts val="0"/>
              </a:spcAft>
            </a:pPr>
            <a:r>
              <a:rPr sz="249" spc="15" dirty="0">
                <a:solidFill>
                  <a:srgbClr val="7F7F7F"/>
                </a:solidFill>
                <a:latin typeface="Calibri"/>
                <a:cs typeface="Calibri"/>
              </a:rPr>
              <a:t>3x3</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9206"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5"/>
              </a:spcBef>
              <a:spcAft>
                <a:spcPts val="0"/>
              </a:spcAft>
            </a:pPr>
            <a:endParaRPr sz="249">
              <a:solidFill>
                <a:prstClr val="black"/>
              </a:solidFill>
              <a:latin typeface="Calibri"/>
              <a:cs typeface="Calibri"/>
            </a:endParaRPr>
          </a:p>
          <a:p>
            <a:pPr marL="38732" defTabSz="914329" fontAlgn="auto">
              <a:spcBef>
                <a:spcPts val="0"/>
              </a:spcBef>
              <a:spcAft>
                <a:spcPts val="0"/>
              </a:spcAft>
            </a:pPr>
            <a:r>
              <a:rPr sz="249" spc="15" dirty="0">
                <a:solidFill>
                  <a:srgbClr val="7F7F7F"/>
                </a:solidFill>
                <a:latin typeface="Calibri"/>
                <a:cs typeface="Calibri"/>
              </a:rPr>
              <a:t>1x1</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732" defTabSz="914329" fontAlgn="auto">
              <a:spcBef>
                <a:spcPts val="0"/>
              </a:spcBef>
              <a:spcAft>
                <a:spcPts val="0"/>
              </a:spcAft>
            </a:pPr>
            <a:r>
              <a:rPr sz="249" spc="15" dirty="0">
                <a:solidFill>
                  <a:srgbClr val="7F7F7F"/>
                </a:solidFill>
                <a:latin typeface="Calibri"/>
                <a:cs typeface="Calibri"/>
              </a:rPr>
              <a:t>3x3</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9206"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732" defTabSz="914329" fontAlgn="auto">
              <a:spcBef>
                <a:spcPts val="0"/>
              </a:spcBef>
              <a:spcAft>
                <a:spcPts val="0"/>
              </a:spcAft>
            </a:pPr>
            <a:r>
              <a:rPr sz="249" spc="15" dirty="0">
                <a:solidFill>
                  <a:srgbClr val="7F7F7F"/>
                </a:solidFill>
                <a:latin typeface="Calibri"/>
                <a:cs typeface="Calibri"/>
              </a:rPr>
              <a:t>1x1</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38732" defTabSz="914329" fontAlgn="auto">
              <a:spcBef>
                <a:spcPts val="0"/>
              </a:spcBef>
              <a:spcAft>
                <a:spcPts val="0"/>
              </a:spcAft>
            </a:pPr>
            <a:r>
              <a:rPr sz="249" spc="15" dirty="0">
                <a:solidFill>
                  <a:srgbClr val="7F7F7F"/>
                </a:solidFill>
                <a:latin typeface="Calibri"/>
                <a:cs typeface="Calibri"/>
              </a:rPr>
              <a:t>3x3</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9206"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38732" defTabSz="914329" fontAlgn="auto">
              <a:spcBef>
                <a:spcPts val="5"/>
              </a:spcBef>
              <a:spcAft>
                <a:spcPts val="0"/>
              </a:spcAft>
            </a:pPr>
            <a:r>
              <a:rPr sz="249" spc="15" dirty="0">
                <a:solidFill>
                  <a:srgbClr val="7F7F7F"/>
                </a:solidFill>
                <a:latin typeface="Calibri"/>
                <a:cs typeface="Calibri"/>
              </a:rPr>
              <a:t>1x1</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732" defTabSz="914329" fontAlgn="auto">
              <a:spcBef>
                <a:spcPts val="0"/>
              </a:spcBef>
              <a:spcAft>
                <a:spcPts val="0"/>
              </a:spcAft>
            </a:pPr>
            <a:r>
              <a:rPr sz="249" spc="15" dirty="0">
                <a:solidFill>
                  <a:srgbClr val="7F7F7F"/>
                </a:solidFill>
                <a:latin typeface="Calibri"/>
                <a:cs typeface="Calibri"/>
              </a:rPr>
              <a:t>3x3</a:t>
            </a:r>
            <a:r>
              <a:rPr sz="249" spc="-40" dirty="0">
                <a:solidFill>
                  <a:srgbClr val="7F7F7F"/>
                </a:solidFill>
                <a:latin typeface="Calibri"/>
                <a:cs typeface="Calibri"/>
              </a:rPr>
              <a:t> </a:t>
            </a:r>
            <a:r>
              <a:rPr sz="249" spc="10" dirty="0">
                <a:solidFill>
                  <a:srgbClr val="7F7F7F"/>
                </a:solidFill>
                <a:latin typeface="Calibri"/>
                <a:cs typeface="Calibri"/>
              </a:rPr>
              <a:t>conv,</a:t>
            </a:r>
            <a:r>
              <a:rPr sz="249" spc="-35" dirty="0">
                <a:solidFill>
                  <a:srgbClr val="7F7F7F"/>
                </a:solidFill>
                <a:latin typeface="Calibri"/>
                <a:cs typeface="Calibri"/>
              </a:rPr>
              <a:t> </a:t>
            </a:r>
            <a:r>
              <a:rPr sz="249" spc="20" dirty="0">
                <a:solidFill>
                  <a:srgbClr val="7F7F7F"/>
                </a:solidFill>
                <a:latin typeface="Calibri"/>
                <a:cs typeface="Calibri"/>
              </a:rPr>
              <a:t>256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9206"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5"/>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0"/>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38098" defTabSz="914329" fontAlgn="auto">
              <a:spcBef>
                <a:spcPts val="5"/>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1024</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5"/>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2</a:t>
            </a:r>
            <a:r>
              <a:rPr sz="249" spc="20" dirty="0">
                <a:solidFill>
                  <a:srgbClr val="7F7F7F"/>
                </a:solidFill>
                <a:latin typeface="Calibri"/>
                <a:cs typeface="Calibri"/>
              </a:rPr>
              <a:t>5</a:t>
            </a:r>
            <a:r>
              <a:rPr sz="249" dirty="0">
                <a:solidFill>
                  <a:srgbClr val="7F7F7F"/>
                </a:solidFill>
                <a:latin typeface="Calibri"/>
                <a:cs typeface="Calibri"/>
              </a:rPr>
              <a:t>6</a:t>
            </a:r>
            <a:endParaRPr sz="249">
              <a:solidFill>
                <a:prstClr val="black"/>
              </a:solidFill>
              <a:latin typeface="Calibri"/>
              <a:cs typeface="Calibri"/>
            </a:endParaRPr>
          </a:p>
          <a:p>
            <a:pPr defTabSz="914329" fontAlgn="auto">
              <a:spcBef>
                <a:spcPts val="25"/>
              </a:spcBef>
              <a:spcAft>
                <a:spcPts val="0"/>
              </a:spcAft>
            </a:pPr>
            <a:endParaRPr sz="199">
              <a:solidFill>
                <a:prstClr val="black"/>
              </a:solidFill>
              <a:latin typeface="Calibri"/>
              <a:cs typeface="Calibri"/>
            </a:endParaRPr>
          </a:p>
          <a:p>
            <a:pPr marL="28573" defTabSz="914329" fontAlgn="auto">
              <a:spcBef>
                <a:spcPts val="0"/>
              </a:spcBef>
              <a:spcAft>
                <a:spcPts val="0"/>
              </a:spcAft>
            </a:pPr>
            <a:r>
              <a:rPr sz="300" spc="-10" dirty="0">
                <a:solidFill>
                  <a:srgbClr val="7F7F7F"/>
                </a:solidFill>
                <a:latin typeface="Calibri"/>
                <a:cs typeface="Calibri"/>
              </a:rPr>
              <a:t>1x1</a:t>
            </a:r>
            <a:r>
              <a:rPr sz="300" spc="-50" dirty="0">
                <a:solidFill>
                  <a:srgbClr val="7F7F7F"/>
                </a:solidFill>
                <a:latin typeface="Calibri"/>
                <a:cs typeface="Calibri"/>
              </a:rPr>
              <a:t> </a:t>
            </a:r>
            <a:r>
              <a:rPr sz="300" spc="-10" dirty="0">
                <a:solidFill>
                  <a:srgbClr val="7F7F7F"/>
                </a:solidFill>
                <a:latin typeface="Calibri"/>
                <a:cs typeface="Calibri"/>
              </a:rPr>
              <a:t>conv,</a:t>
            </a:r>
            <a:r>
              <a:rPr sz="300" spc="-45" dirty="0">
                <a:solidFill>
                  <a:srgbClr val="7F7F7F"/>
                </a:solidFill>
                <a:latin typeface="Calibri"/>
                <a:cs typeface="Calibri"/>
              </a:rPr>
              <a:t> </a:t>
            </a:r>
            <a:r>
              <a:rPr sz="300" spc="-20" dirty="0">
                <a:solidFill>
                  <a:srgbClr val="7F7F7F"/>
                </a:solidFill>
                <a:latin typeface="Calibri"/>
                <a:cs typeface="Calibri"/>
              </a:rPr>
              <a:t>1024</a:t>
            </a:r>
            <a:endParaRPr sz="300">
              <a:solidFill>
                <a:prstClr val="black"/>
              </a:solidFill>
              <a:latin typeface="Calibri"/>
              <a:cs typeface="Calibri"/>
            </a:endParaRPr>
          </a:p>
          <a:p>
            <a:pPr defTabSz="914329" fontAlgn="auto">
              <a:spcBef>
                <a:spcPts val="56"/>
              </a:spcBef>
              <a:spcAft>
                <a:spcPts val="0"/>
              </a:spcAft>
            </a:pPr>
            <a:endParaRPr sz="199">
              <a:solidFill>
                <a:prstClr val="black"/>
              </a:solidFill>
              <a:latin typeface="Calibri"/>
              <a:cs typeface="Calibri"/>
            </a:endParaRPr>
          </a:p>
          <a:p>
            <a:pPr marL="13334" defTabSz="914329" fontAlgn="auto">
              <a:spcBef>
                <a:spcPts val="0"/>
              </a:spcBef>
              <a:spcAft>
                <a:spcPts val="0"/>
              </a:spcAft>
            </a:pPr>
            <a:r>
              <a:rPr sz="249" spc="15" dirty="0">
                <a:solidFill>
                  <a:srgbClr val="7F7F7F"/>
                </a:solidFill>
                <a:latin typeface="Calibri"/>
                <a:cs typeface="Calibri"/>
              </a:rPr>
              <a:t>1x1</a:t>
            </a:r>
            <a:r>
              <a:rPr sz="249" spc="-25" dirty="0">
                <a:solidFill>
                  <a:srgbClr val="7F7F7F"/>
                </a:solidFill>
                <a:latin typeface="Calibri"/>
                <a:cs typeface="Calibri"/>
              </a:rPr>
              <a:t> </a:t>
            </a:r>
            <a:r>
              <a:rPr sz="249" spc="10" dirty="0">
                <a:solidFill>
                  <a:srgbClr val="7F7F7F"/>
                </a:solidFill>
                <a:latin typeface="Calibri"/>
                <a:cs typeface="Calibri"/>
              </a:rPr>
              <a:t>conv,</a:t>
            </a:r>
            <a:r>
              <a:rPr sz="249" spc="-20" dirty="0">
                <a:solidFill>
                  <a:srgbClr val="7F7F7F"/>
                </a:solidFill>
                <a:latin typeface="Calibri"/>
                <a:cs typeface="Calibri"/>
              </a:rPr>
              <a:t> </a:t>
            </a:r>
            <a:r>
              <a:rPr sz="249" spc="10" dirty="0">
                <a:solidFill>
                  <a:srgbClr val="7F7F7F"/>
                </a:solidFill>
                <a:latin typeface="Calibri"/>
                <a:cs typeface="Calibri"/>
              </a:rPr>
              <a:t>512,</a:t>
            </a:r>
            <a:r>
              <a:rPr sz="249" spc="-20" dirty="0">
                <a:solidFill>
                  <a:srgbClr val="7F7F7F"/>
                </a:solidFill>
                <a:latin typeface="Calibri"/>
                <a:cs typeface="Calibri"/>
              </a:rPr>
              <a:t> </a:t>
            </a:r>
            <a:r>
              <a:rPr sz="249" spc="15" dirty="0">
                <a:solidFill>
                  <a:srgbClr val="7F7F7F"/>
                </a:solidFill>
                <a:latin typeface="Calibri"/>
                <a:cs typeface="Calibri"/>
              </a:rPr>
              <a:t>/2</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5</a:t>
            </a:r>
            <a:r>
              <a:rPr sz="249" spc="20" dirty="0">
                <a:solidFill>
                  <a:srgbClr val="7F7F7F"/>
                </a:solidFill>
                <a:latin typeface="Calibri"/>
                <a:cs typeface="Calibri"/>
              </a:rPr>
              <a:t>1</a:t>
            </a:r>
            <a:r>
              <a:rPr sz="249" dirty="0">
                <a:solidFill>
                  <a:srgbClr val="7F7F7F"/>
                </a:solidFill>
                <a:latin typeface="Calibri"/>
                <a:cs typeface="Calibri"/>
              </a:rPr>
              <a:t>2</a:t>
            </a:r>
            <a:endParaRPr sz="249">
              <a:solidFill>
                <a:prstClr val="black"/>
              </a:solidFill>
              <a:latin typeface="Calibri"/>
              <a:cs typeface="Calibri"/>
            </a:endParaRPr>
          </a:p>
          <a:p>
            <a:pPr defTabSz="914329" fontAlgn="auto">
              <a:spcBef>
                <a:spcPts val="20"/>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2048</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5</a:t>
            </a:r>
            <a:r>
              <a:rPr sz="249" spc="20" dirty="0">
                <a:solidFill>
                  <a:srgbClr val="7F7F7F"/>
                </a:solidFill>
                <a:latin typeface="Calibri"/>
                <a:cs typeface="Calibri"/>
              </a:rPr>
              <a:t>1</a:t>
            </a:r>
            <a:r>
              <a:rPr sz="249" dirty="0">
                <a:solidFill>
                  <a:srgbClr val="7F7F7F"/>
                </a:solidFill>
                <a:latin typeface="Calibri"/>
                <a:cs typeface="Calibri"/>
              </a:rPr>
              <a:t>2</a:t>
            </a:r>
            <a:endParaRPr sz="249">
              <a:solidFill>
                <a:prstClr val="black"/>
              </a:solidFill>
              <a:latin typeface="Calibri"/>
              <a:cs typeface="Calibri"/>
            </a:endParaRPr>
          </a:p>
          <a:p>
            <a:pPr defTabSz="914329" fontAlgn="auto">
              <a:spcBef>
                <a:spcPts val="25"/>
              </a:spcBef>
              <a:spcAft>
                <a:spcPts val="0"/>
              </a:spcAft>
            </a:pPr>
            <a:endParaRPr sz="199">
              <a:solidFill>
                <a:prstClr val="black"/>
              </a:solidFill>
              <a:latin typeface="Calibri"/>
              <a:cs typeface="Calibri"/>
            </a:endParaRPr>
          </a:p>
          <a:p>
            <a:pPr marL="38098" defTabSz="914329" fontAlgn="auto">
              <a:spcBef>
                <a:spcPts val="0"/>
              </a:spcBef>
              <a:spcAft>
                <a:spcPts val="0"/>
              </a:spcAft>
            </a:pPr>
            <a:r>
              <a:rPr sz="300" spc="-10" dirty="0">
                <a:solidFill>
                  <a:srgbClr val="7F7F7F"/>
                </a:solidFill>
                <a:latin typeface="Calibri"/>
                <a:cs typeface="Calibri"/>
              </a:rPr>
              <a:t>3x3</a:t>
            </a:r>
            <a:r>
              <a:rPr sz="300" spc="-45" dirty="0">
                <a:solidFill>
                  <a:srgbClr val="7F7F7F"/>
                </a:solidFill>
                <a:latin typeface="Calibri"/>
                <a:cs typeface="Calibri"/>
              </a:rPr>
              <a:t> </a:t>
            </a:r>
            <a:r>
              <a:rPr sz="300" spc="-10" dirty="0">
                <a:solidFill>
                  <a:srgbClr val="7F7F7F"/>
                </a:solidFill>
                <a:latin typeface="Calibri"/>
                <a:cs typeface="Calibri"/>
              </a:rPr>
              <a:t>conv,</a:t>
            </a:r>
            <a:r>
              <a:rPr sz="300" spc="-45" dirty="0">
                <a:solidFill>
                  <a:srgbClr val="7F7F7F"/>
                </a:solidFill>
                <a:latin typeface="Calibri"/>
                <a:cs typeface="Calibri"/>
              </a:rPr>
              <a:t> </a:t>
            </a:r>
            <a:r>
              <a:rPr sz="300" spc="-10" dirty="0">
                <a:solidFill>
                  <a:srgbClr val="7F7F7F"/>
                </a:solidFill>
                <a:latin typeface="Calibri"/>
                <a:cs typeface="Calibri"/>
              </a:rPr>
              <a:t>512</a:t>
            </a:r>
            <a:endParaRPr sz="300">
              <a:solidFill>
                <a:prstClr val="black"/>
              </a:solidFill>
              <a:latin typeface="Calibri"/>
              <a:cs typeface="Calibri"/>
            </a:endParaRPr>
          </a:p>
          <a:p>
            <a:pPr defTabSz="914329" fontAlgn="auto">
              <a:spcBef>
                <a:spcPts val="10"/>
              </a:spcBef>
              <a:spcAft>
                <a:spcPts val="0"/>
              </a:spcAft>
            </a:pPr>
            <a:endParaRPr sz="249">
              <a:solidFill>
                <a:prstClr val="black"/>
              </a:solidFill>
              <a:latin typeface="Calibri"/>
              <a:cs typeface="Calibri"/>
            </a:endParaRPr>
          </a:p>
          <a:p>
            <a:pPr marL="28573" defTabSz="914329" fontAlgn="auto">
              <a:spcBef>
                <a:spcPts val="0"/>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2048</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1x</a:t>
            </a:r>
            <a:r>
              <a:rPr sz="249" dirty="0">
                <a:solidFill>
                  <a:srgbClr val="7F7F7F"/>
                </a:solidFill>
                <a:latin typeface="Calibri"/>
                <a:cs typeface="Calibri"/>
              </a:rPr>
              <a:t>1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5</a:t>
            </a:r>
            <a:r>
              <a:rPr sz="249" spc="20" dirty="0">
                <a:solidFill>
                  <a:srgbClr val="7F7F7F"/>
                </a:solidFill>
                <a:latin typeface="Calibri"/>
                <a:cs typeface="Calibri"/>
              </a:rPr>
              <a:t>1</a:t>
            </a:r>
            <a:r>
              <a:rPr sz="249" dirty="0">
                <a:solidFill>
                  <a:srgbClr val="7F7F7F"/>
                </a:solidFill>
                <a:latin typeface="Calibri"/>
                <a:cs typeface="Calibri"/>
              </a:rPr>
              <a:t>2</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38098" defTabSz="914329" fontAlgn="auto">
              <a:spcBef>
                <a:spcPts val="0"/>
              </a:spcBef>
              <a:spcAft>
                <a:spcPts val="0"/>
              </a:spcAft>
            </a:pPr>
            <a:r>
              <a:rPr sz="249" spc="-10" dirty="0">
                <a:solidFill>
                  <a:srgbClr val="7F7F7F"/>
                </a:solidFill>
                <a:latin typeface="Calibri"/>
                <a:cs typeface="Calibri"/>
              </a:rPr>
              <a:t>3x</a:t>
            </a:r>
            <a:r>
              <a:rPr sz="249" dirty="0">
                <a:solidFill>
                  <a:srgbClr val="7F7F7F"/>
                </a:solidFill>
                <a:latin typeface="Calibri"/>
                <a:cs typeface="Calibri"/>
              </a:rPr>
              <a:t>3 c</a:t>
            </a:r>
            <a:r>
              <a:rPr sz="249" spc="-30" dirty="0">
                <a:solidFill>
                  <a:srgbClr val="7F7F7F"/>
                </a:solidFill>
                <a:latin typeface="Calibri"/>
                <a:cs typeface="Calibri"/>
              </a:rPr>
              <a:t>o</a:t>
            </a:r>
            <a:r>
              <a:rPr sz="249" spc="10" dirty="0">
                <a:solidFill>
                  <a:srgbClr val="7F7F7F"/>
                </a:solidFill>
                <a:latin typeface="Calibri"/>
                <a:cs typeface="Calibri"/>
              </a:rPr>
              <a:t>n</a:t>
            </a:r>
            <a:r>
              <a:rPr sz="249" spc="-10" dirty="0">
                <a:solidFill>
                  <a:srgbClr val="7F7F7F"/>
                </a:solidFill>
                <a:latin typeface="Calibri"/>
                <a:cs typeface="Calibri"/>
              </a:rPr>
              <a:t>v</a:t>
            </a:r>
            <a:r>
              <a:rPr sz="249" dirty="0">
                <a:solidFill>
                  <a:srgbClr val="7F7F7F"/>
                </a:solidFill>
                <a:latin typeface="Calibri"/>
                <a:cs typeface="Calibri"/>
              </a:rPr>
              <a:t>, </a:t>
            </a:r>
            <a:r>
              <a:rPr sz="249" spc="-25" dirty="0">
                <a:solidFill>
                  <a:srgbClr val="7F7F7F"/>
                </a:solidFill>
                <a:latin typeface="Calibri"/>
                <a:cs typeface="Calibri"/>
              </a:rPr>
              <a:t>5</a:t>
            </a:r>
            <a:r>
              <a:rPr sz="249" spc="20" dirty="0">
                <a:solidFill>
                  <a:srgbClr val="7F7F7F"/>
                </a:solidFill>
                <a:latin typeface="Calibri"/>
                <a:cs typeface="Calibri"/>
              </a:rPr>
              <a:t>1</a:t>
            </a:r>
            <a:r>
              <a:rPr sz="249" dirty="0">
                <a:solidFill>
                  <a:srgbClr val="7F7F7F"/>
                </a:solidFill>
                <a:latin typeface="Calibri"/>
                <a:cs typeface="Calibri"/>
              </a:rPr>
              <a:t>2</a:t>
            </a:r>
            <a:endParaRPr sz="249">
              <a:solidFill>
                <a:prstClr val="black"/>
              </a:solidFill>
              <a:latin typeface="Calibri"/>
              <a:cs typeface="Calibri"/>
            </a:endParaRPr>
          </a:p>
          <a:p>
            <a:pPr defTabSz="914329" fontAlgn="auto">
              <a:spcBef>
                <a:spcPts val="15"/>
              </a:spcBef>
              <a:spcAft>
                <a:spcPts val="0"/>
              </a:spcAft>
            </a:pPr>
            <a:endParaRPr sz="249">
              <a:solidFill>
                <a:prstClr val="black"/>
              </a:solidFill>
              <a:latin typeface="Calibri"/>
              <a:cs typeface="Calibri"/>
            </a:endParaRPr>
          </a:p>
          <a:p>
            <a:pPr marL="28573" defTabSz="914329" fontAlgn="auto">
              <a:spcBef>
                <a:spcPts val="5"/>
              </a:spcBef>
              <a:spcAft>
                <a:spcPts val="0"/>
              </a:spcAft>
            </a:pPr>
            <a:r>
              <a:rPr sz="249" spc="15" dirty="0">
                <a:solidFill>
                  <a:srgbClr val="7F7F7F"/>
                </a:solidFill>
                <a:latin typeface="Calibri"/>
                <a:cs typeface="Calibri"/>
              </a:rPr>
              <a:t>1x1</a:t>
            </a:r>
            <a:r>
              <a:rPr sz="249" spc="-35" dirty="0">
                <a:solidFill>
                  <a:srgbClr val="7F7F7F"/>
                </a:solidFill>
                <a:latin typeface="Calibri"/>
                <a:cs typeface="Calibri"/>
              </a:rPr>
              <a:t> </a:t>
            </a:r>
            <a:r>
              <a:rPr sz="249" spc="10" dirty="0">
                <a:solidFill>
                  <a:srgbClr val="7F7F7F"/>
                </a:solidFill>
                <a:latin typeface="Calibri"/>
                <a:cs typeface="Calibri"/>
              </a:rPr>
              <a:t>conv,</a:t>
            </a:r>
            <a:r>
              <a:rPr sz="249" spc="-30" dirty="0">
                <a:solidFill>
                  <a:srgbClr val="7F7F7F"/>
                </a:solidFill>
                <a:latin typeface="Calibri"/>
                <a:cs typeface="Calibri"/>
              </a:rPr>
              <a:t> </a:t>
            </a:r>
            <a:r>
              <a:rPr sz="249" spc="5" dirty="0">
                <a:solidFill>
                  <a:srgbClr val="7F7F7F"/>
                </a:solidFill>
                <a:latin typeface="Calibri"/>
                <a:cs typeface="Calibri"/>
              </a:rPr>
              <a:t>2048</a:t>
            </a:r>
            <a:endParaRPr sz="249">
              <a:solidFill>
                <a:prstClr val="black"/>
              </a:solidFill>
              <a:latin typeface="Calibri"/>
              <a:cs typeface="Calibri"/>
            </a:endParaRPr>
          </a:p>
          <a:p>
            <a:pPr defTabSz="914329" fontAlgn="auto">
              <a:spcBef>
                <a:spcPts val="25"/>
              </a:spcBef>
              <a:spcAft>
                <a:spcPts val="0"/>
              </a:spcAft>
            </a:pPr>
            <a:endParaRPr sz="199">
              <a:solidFill>
                <a:prstClr val="black"/>
              </a:solidFill>
              <a:latin typeface="Calibri"/>
              <a:cs typeface="Calibri"/>
            </a:endParaRPr>
          </a:p>
          <a:p>
            <a:pPr marL="13969" defTabSz="914329" fontAlgn="auto">
              <a:spcBef>
                <a:spcPts val="0"/>
              </a:spcBef>
              <a:spcAft>
                <a:spcPts val="0"/>
              </a:spcAft>
            </a:pPr>
            <a:r>
              <a:rPr sz="300" spc="-10" dirty="0">
                <a:solidFill>
                  <a:srgbClr val="7F7F7F"/>
                </a:solidFill>
                <a:latin typeface="Calibri"/>
                <a:cs typeface="Calibri"/>
              </a:rPr>
              <a:t>ave</a:t>
            </a:r>
            <a:r>
              <a:rPr sz="300" spc="-30" dirty="0">
                <a:solidFill>
                  <a:srgbClr val="7F7F7F"/>
                </a:solidFill>
                <a:latin typeface="Calibri"/>
                <a:cs typeface="Calibri"/>
              </a:rPr>
              <a:t> </a:t>
            </a:r>
            <a:r>
              <a:rPr sz="300" spc="-10" dirty="0">
                <a:solidFill>
                  <a:srgbClr val="7F7F7F"/>
                </a:solidFill>
                <a:latin typeface="Calibri"/>
                <a:cs typeface="Calibri"/>
              </a:rPr>
              <a:t>pool,</a:t>
            </a:r>
            <a:r>
              <a:rPr sz="300" spc="-35" dirty="0">
                <a:solidFill>
                  <a:srgbClr val="7F7F7F"/>
                </a:solidFill>
                <a:latin typeface="Calibri"/>
                <a:cs typeface="Calibri"/>
              </a:rPr>
              <a:t> </a:t>
            </a:r>
            <a:r>
              <a:rPr sz="300" spc="-10" dirty="0">
                <a:solidFill>
                  <a:srgbClr val="7F7F7F"/>
                </a:solidFill>
                <a:latin typeface="Calibri"/>
                <a:cs typeface="Calibri"/>
              </a:rPr>
              <a:t>fc</a:t>
            </a:r>
            <a:r>
              <a:rPr sz="300" spc="-30" dirty="0">
                <a:solidFill>
                  <a:srgbClr val="7F7F7F"/>
                </a:solidFill>
                <a:latin typeface="Calibri"/>
                <a:cs typeface="Calibri"/>
              </a:rPr>
              <a:t> </a:t>
            </a:r>
            <a:r>
              <a:rPr sz="300" spc="-20" dirty="0">
                <a:solidFill>
                  <a:srgbClr val="7F7F7F"/>
                </a:solidFill>
                <a:latin typeface="Calibri"/>
                <a:cs typeface="Calibri"/>
              </a:rPr>
              <a:t>1000</a:t>
            </a:r>
            <a:endParaRPr sz="300">
              <a:solidFill>
                <a:prstClr val="black"/>
              </a:solidFill>
              <a:latin typeface="Calibri"/>
              <a:cs typeface="Calibri"/>
            </a:endParaRPr>
          </a:p>
        </p:txBody>
      </p:sp>
      <p:sp>
        <p:nvSpPr>
          <p:cNvPr id="757" name="object 757"/>
          <p:cNvSpPr/>
          <p:nvPr/>
        </p:nvSpPr>
        <p:spPr>
          <a:xfrm>
            <a:off x="155828" y="5890323"/>
            <a:ext cx="16509" cy="0"/>
          </a:xfrm>
          <a:custGeom>
            <a:avLst/>
            <a:gdLst/>
            <a:ahLst/>
            <a:cxnLst/>
            <a:rect l="l" t="t" r="r" b="b"/>
            <a:pathLst>
              <a:path w="16510">
                <a:moveTo>
                  <a:pt x="0" y="0"/>
                </a:moveTo>
                <a:lnTo>
                  <a:pt x="16202" y="0"/>
                </a:lnTo>
              </a:path>
            </a:pathLst>
          </a:custGeom>
          <a:ln w="526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8" name="object 758"/>
          <p:cNvSpPr/>
          <p:nvPr/>
        </p:nvSpPr>
        <p:spPr>
          <a:xfrm>
            <a:off x="164526" y="5874692"/>
            <a:ext cx="31112" cy="31747"/>
          </a:xfrm>
          <a:custGeom>
            <a:avLst/>
            <a:gdLst/>
            <a:ahLst/>
            <a:cxnLst/>
            <a:rect l="l" t="t" r="r" b="b"/>
            <a:pathLst>
              <a:path w="31114" h="31750">
                <a:moveTo>
                  <a:pt x="0" y="0"/>
                </a:moveTo>
                <a:lnTo>
                  <a:pt x="2722" y="7655"/>
                </a:lnTo>
                <a:lnTo>
                  <a:pt x="3630" y="15636"/>
                </a:lnTo>
                <a:lnTo>
                  <a:pt x="2722" y="23615"/>
                </a:lnTo>
                <a:lnTo>
                  <a:pt x="0" y="31266"/>
                </a:lnTo>
                <a:lnTo>
                  <a:pt x="30721" y="1563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9" name="object 759"/>
          <p:cNvSpPr/>
          <p:nvPr/>
        </p:nvSpPr>
        <p:spPr>
          <a:xfrm>
            <a:off x="135313" y="5697602"/>
            <a:ext cx="0" cy="386048"/>
          </a:xfrm>
          <a:custGeom>
            <a:avLst/>
            <a:gdLst/>
            <a:ahLst/>
            <a:cxnLst/>
            <a:rect l="l" t="t" r="r" b="b"/>
            <a:pathLst>
              <a:path h="386079">
                <a:moveTo>
                  <a:pt x="0" y="0"/>
                </a:moveTo>
                <a:lnTo>
                  <a:pt x="0" y="385482"/>
                </a:lnTo>
              </a:path>
            </a:pathLst>
          </a:custGeom>
          <a:ln w="41032">
            <a:solidFill>
              <a:srgbClr val="FCEBDD"/>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0" name="object 760"/>
          <p:cNvSpPr/>
          <p:nvPr/>
        </p:nvSpPr>
        <p:spPr>
          <a:xfrm>
            <a:off x="114799" y="5697602"/>
            <a:ext cx="41272" cy="386048"/>
          </a:xfrm>
          <a:custGeom>
            <a:avLst/>
            <a:gdLst/>
            <a:ahLst/>
            <a:cxnLst/>
            <a:rect l="l" t="t" r="r" b="b"/>
            <a:pathLst>
              <a:path w="41275" h="386079">
                <a:moveTo>
                  <a:pt x="41032" y="385482"/>
                </a:moveTo>
                <a:lnTo>
                  <a:pt x="41032" y="0"/>
                </a:lnTo>
                <a:lnTo>
                  <a:pt x="0" y="0"/>
                </a:lnTo>
                <a:lnTo>
                  <a:pt x="0" y="385482"/>
                </a:lnTo>
                <a:lnTo>
                  <a:pt x="41032" y="385482"/>
                </a:lnTo>
                <a:close/>
              </a:path>
            </a:pathLst>
          </a:custGeom>
          <a:ln w="5358">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1" name="object 761"/>
          <p:cNvSpPr txBox="1"/>
          <p:nvPr/>
        </p:nvSpPr>
        <p:spPr>
          <a:xfrm>
            <a:off x="105787" y="5737506"/>
            <a:ext cx="30649" cy="302870"/>
          </a:xfrm>
          <a:prstGeom prst="rect">
            <a:avLst/>
          </a:prstGeom>
        </p:spPr>
        <p:txBody>
          <a:bodyPr vert="vert270" wrap="square" lIns="0" tIns="12064" rIns="0" bIns="0" rtlCol="0">
            <a:spAutoFit/>
          </a:bodyPr>
          <a:lstStyle/>
          <a:p>
            <a:pPr marL="12699" defTabSz="914329" fontAlgn="auto">
              <a:spcBef>
                <a:spcPts val="96"/>
              </a:spcBef>
              <a:spcAft>
                <a:spcPts val="0"/>
              </a:spcAft>
            </a:pPr>
            <a:r>
              <a:rPr sz="199" spc="5" dirty="0">
                <a:solidFill>
                  <a:srgbClr val="7F7F7F"/>
                </a:solidFill>
                <a:latin typeface="Calibri"/>
                <a:cs typeface="Calibri"/>
              </a:rPr>
              <a:t>7x7 conv, </a:t>
            </a:r>
            <a:r>
              <a:rPr sz="199" spc="10" dirty="0">
                <a:solidFill>
                  <a:srgbClr val="7F7F7F"/>
                </a:solidFill>
                <a:latin typeface="Calibri"/>
                <a:cs typeface="Calibri"/>
              </a:rPr>
              <a:t>64, </a:t>
            </a:r>
            <a:r>
              <a:rPr sz="199" spc="5" dirty="0">
                <a:solidFill>
                  <a:srgbClr val="7F7F7F"/>
                </a:solidFill>
                <a:latin typeface="Calibri"/>
                <a:cs typeface="Calibri"/>
              </a:rPr>
              <a:t>/2,</a:t>
            </a:r>
            <a:r>
              <a:rPr sz="199" spc="-5" dirty="0">
                <a:solidFill>
                  <a:srgbClr val="7F7F7F"/>
                </a:solidFill>
                <a:latin typeface="Calibri"/>
                <a:cs typeface="Calibri"/>
              </a:rPr>
              <a:t> </a:t>
            </a:r>
            <a:r>
              <a:rPr sz="199" spc="5" dirty="0">
                <a:solidFill>
                  <a:srgbClr val="7F7F7F"/>
                </a:solidFill>
                <a:latin typeface="Calibri"/>
                <a:cs typeface="Calibri"/>
              </a:rPr>
              <a:t>pool/2</a:t>
            </a:r>
            <a:endParaRPr sz="199">
              <a:solidFill>
                <a:prstClr val="black"/>
              </a:solidFill>
              <a:latin typeface="Calibri"/>
              <a:cs typeface="Calibri"/>
            </a:endParaRPr>
          </a:p>
        </p:txBody>
      </p:sp>
    </p:spTree>
    <p:extLst>
      <p:ext uri="{BB962C8B-B14F-4D97-AF65-F5344CB8AC3E}">
        <p14:creationId xmlns:p14="http://schemas.microsoft.com/office/powerpoint/2010/main" val="18230485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24200" y="533400"/>
            <a:ext cx="5921236" cy="400110"/>
          </a:xfrm>
          <a:prstGeom prst="rect">
            <a:avLst/>
          </a:prstGeom>
        </p:spPr>
        <p:txBody>
          <a:bodyPr wrap="none">
            <a:spAutoFit/>
          </a:bodyPr>
          <a:lstStyle/>
          <a:p>
            <a:pPr defTabSz="829850" fontAlgn="auto">
              <a:spcBef>
                <a:spcPts val="0"/>
              </a:spcBef>
              <a:spcAft>
                <a:spcPts val="0"/>
              </a:spcAft>
            </a:pPr>
            <a:r>
              <a:rPr lang="en-US" sz="2000" dirty="0" err="1" smtClean="0">
                <a:solidFill>
                  <a:prstClr val="black"/>
                </a:solidFill>
                <a:latin typeface="Calibri"/>
                <a:cs typeface="+mn-cs"/>
              </a:rPr>
              <a:t>ResNet</a:t>
            </a:r>
            <a:r>
              <a:rPr lang="en-US" sz="2000" dirty="0" smtClean="0">
                <a:solidFill>
                  <a:prstClr val="black"/>
                </a:solidFill>
                <a:latin typeface="Calibri"/>
                <a:cs typeface="+mn-cs"/>
              </a:rPr>
              <a:t> has been cited </a:t>
            </a:r>
            <a:r>
              <a:rPr lang="en-US" dirty="0" smtClean="0">
                <a:solidFill>
                  <a:prstClr val="black"/>
                </a:solidFill>
                <a:latin typeface="Calibri"/>
                <a:cs typeface="+mn-cs"/>
              </a:rPr>
              <a:t>246,584 </a:t>
            </a:r>
            <a:r>
              <a:rPr lang="en-US" sz="2000" dirty="0" smtClean="0">
                <a:solidFill>
                  <a:prstClr val="black"/>
                </a:solidFill>
                <a:latin typeface="Calibri"/>
                <a:cs typeface="+mn-cs"/>
              </a:rPr>
              <a:t> </a:t>
            </a:r>
            <a:r>
              <a:rPr lang="en-US" sz="2000" dirty="0">
                <a:solidFill>
                  <a:prstClr val="black"/>
                </a:solidFill>
                <a:latin typeface="Calibri"/>
                <a:cs typeface="+mn-cs"/>
              </a:rPr>
              <a:t>times as of </a:t>
            </a:r>
            <a:r>
              <a:rPr lang="en-US" sz="2000" dirty="0" smtClean="0">
                <a:solidFill>
                  <a:prstClr val="black"/>
                </a:solidFill>
                <a:latin typeface="Calibri"/>
                <a:cs typeface="+mn-cs"/>
              </a:rPr>
              <a:t>10/29/2024.</a:t>
            </a:r>
            <a:endParaRPr lang="en-US" sz="2000" dirty="0">
              <a:solidFill>
                <a:prstClr val="black"/>
              </a:solidFill>
              <a:latin typeface="Calibri"/>
              <a:cs typeface="+mn-cs"/>
            </a:endParaRPr>
          </a:p>
        </p:txBody>
      </p:sp>
      <p:pic>
        <p:nvPicPr>
          <p:cNvPr id="3" name="Picture 2"/>
          <p:cNvPicPr>
            <a:picLocks noChangeAspect="1"/>
          </p:cNvPicPr>
          <p:nvPr/>
        </p:nvPicPr>
        <p:blipFill>
          <a:blip r:embed="rId2"/>
          <a:stretch>
            <a:fillRect/>
          </a:stretch>
        </p:blipFill>
        <p:spPr>
          <a:xfrm>
            <a:off x="1926551" y="2041005"/>
            <a:ext cx="8521195" cy="1292041"/>
          </a:xfrm>
          <a:prstGeom prst="rect">
            <a:avLst/>
          </a:prstGeom>
        </p:spPr>
      </p:pic>
      <p:pic>
        <p:nvPicPr>
          <p:cNvPr id="7" name="Picture 6"/>
          <p:cNvPicPr>
            <a:picLocks noChangeAspect="1"/>
          </p:cNvPicPr>
          <p:nvPr/>
        </p:nvPicPr>
        <p:blipFill>
          <a:blip r:embed="rId3"/>
          <a:stretch>
            <a:fillRect/>
          </a:stretch>
        </p:blipFill>
        <p:spPr>
          <a:xfrm>
            <a:off x="3809999" y="4344439"/>
            <a:ext cx="4754298" cy="1629362"/>
          </a:xfrm>
          <a:prstGeom prst="rect">
            <a:avLst/>
          </a:prstGeom>
        </p:spPr>
      </p:pic>
    </p:spTree>
    <p:extLst>
      <p:ext uri="{BB962C8B-B14F-4D97-AF65-F5344CB8AC3E}">
        <p14:creationId xmlns:p14="http://schemas.microsoft.com/office/powerpoint/2010/main" val="400761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72327" y="1360319"/>
            <a:ext cx="7824981" cy="5497681"/>
          </a:xfrm>
          <a:prstGeom prst="rect">
            <a:avLst/>
          </a:prstGeom>
        </p:spPr>
      </p:pic>
      <p:sp>
        <p:nvSpPr>
          <p:cNvPr id="8" name="Rectangle 7"/>
          <p:cNvSpPr/>
          <p:nvPr/>
        </p:nvSpPr>
        <p:spPr>
          <a:xfrm>
            <a:off x="3124200" y="533400"/>
            <a:ext cx="5921236" cy="400110"/>
          </a:xfrm>
          <a:prstGeom prst="rect">
            <a:avLst/>
          </a:prstGeom>
        </p:spPr>
        <p:txBody>
          <a:bodyPr wrap="none">
            <a:spAutoFit/>
          </a:bodyPr>
          <a:lstStyle/>
          <a:p>
            <a:pPr defTabSz="829850" fontAlgn="auto">
              <a:spcBef>
                <a:spcPts val="0"/>
              </a:spcBef>
              <a:spcAft>
                <a:spcPts val="0"/>
              </a:spcAft>
            </a:pPr>
            <a:r>
              <a:rPr lang="en-US" sz="2000" dirty="0" err="1" smtClean="0">
                <a:solidFill>
                  <a:prstClr val="black"/>
                </a:solidFill>
                <a:latin typeface="Calibri"/>
                <a:cs typeface="+mn-cs"/>
              </a:rPr>
              <a:t>ResNet</a:t>
            </a:r>
            <a:r>
              <a:rPr lang="en-US" sz="2000" dirty="0" smtClean="0">
                <a:solidFill>
                  <a:prstClr val="black"/>
                </a:solidFill>
                <a:latin typeface="Calibri"/>
                <a:cs typeface="+mn-cs"/>
              </a:rPr>
              <a:t> has been cited </a:t>
            </a:r>
            <a:r>
              <a:rPr lang="en-US" dirty="0" smtClean="0">
                <a:solidFill>
                  <a:prstClr val="black"/>
                </a:solidFill>
                <a:latin typeface="Calibri"/>
                <a:cs typeface="+mn-cs"/>
              </a:rPr>
              <a:t>246,584 </a:t>
            </a:r>
            <a:r>
              <a:rPr lang="en-US" sz="2000" dirty="0" smtClean="0">
                <a:solidFill>
                  <a:prstClr val="black"/>
                </a:solidFill>
                <a:latin typeface="Calibri"/>
                <a:cs typeface="+mn-cs"/>
              </a:rPr>
              <a:t> </a:t>
            </a:r>
            <a:r>
              <a:rPr lang="en-US" sz="2000" dirty="0">
                <a:solidFill>
                  <a:prstClr val="black"/>
                </a:solidFill>
                <a:latin typeface="Calibri"/>
                <a:cs typeface="+mn-cs"/>
              </a:rPr>
              <a:t>times as of </a:t>
            </a:r>
            <a:r>
              <a:rPr lang="en-US" sz="2000" dirty="0" smtClean="0">
                <a:solidFill>
                  <a:prstClr val="black"/>
                </a:solidFill>
                <a:latin typeface="Calibri"/>
                <a:cs typeface="+mn-cs"/>
              </a:rPr>
              <a:t>10/29/2024.</a:t>
            </a:r>
            <a:endParaRPr lang="en-US" sz="2000" dirty="0">
              <a:solidFill>
                <a:prstClr val="black"/>
              </a:solidFill>
              <a:latin typeface="Calibri"/>
              <a:cs typeface="+mn-cs"/>
            </a:endParaRPr>
          </a:p>
        </p:txBody>
      </p:sp>
    </p:spTree>
    <p:extLst>
      <p:ext uri="{BB962C8B-B14F-4D97-AF65-F5344CB8AC3E}">
        <p14:creationId xmlns:p14="http://schemas.microsoft.com/office/powerpoint/2010/main" val="31631709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
        <p:nvSpPr>
          <p:cNvPr id="2" name="object 2"/>
          <p:cNvSpPr txBox="1">
            <a:spLocks noGrp="1"/>
          </p:cNvSpPr>
          <p:nvPr>
            <p:ph type="title"/>
          </p:nvPr>
        </p:nvSpPr>
        <p:spPr>
          <a:xfrm>
            <a:off x="917374" y="612091"/>
            <a:ext cx="10250580" cy="689836"/>
          </a:xfrm>
          <a:prstGeom prst="rect">
            <a:avLst/>
          </a:prstGeom>
        </p:spPr>
        <p:txBody>
          <a:bodyPr vert="horz" wrap="square" lIns="0" tIns="12699" rIns="0" bIns="0" rtlCol="0">
            <a:spAutoFit/>
          </a:bodyPr>
          <a:lstStyle/>
          <a:p>
            <a:pPr marL="12699">
              <a:spcBef>
                <a:spcPts val="100"/>
              </a:spcBef>
            </a:pPr>
            <a:r>
              <a:rPr sz="4400" spc="-20" dirty="0"/>
              <a:t>ResNet </a:t>
            </a:r>
            <a:r>
              <a:rPr sz="4400" dirty="0"/>
              <a:t>@ </a:t>
            </a:r>
            <a:r>
              <a:rPr sz="4400" spc="-20" dirty="0"/>
              <a:t>ILSVRC </a:t>
            </a:r>
            <a:r>
              <a:rPr sz="4400" dirty="0"/>
              <a:t>&amp; </a:t>
            </a:r>
            <a:r>
              <a:rPr sz="4400" spc="25" dirty="0"/>
              <a:t>COCO </a:t>
            </a:r>
            <a:r>
              <a:rPr sz="4400" spc="-25" dirty="0"/>
              <a:t>2015</a:t>
            </a:r>
            <a:r>
              <a:rPr sz="4400" spc="-80" dirty="0"/>
              <a:t> </a:t>
            </a:r>
            <a:r>
              <a:rPr sz="4400" spc="5" dirty="0"/>
              <a:t>Competitions</a:t>
            </a:r>
            <a:endParaRPr sz="4400"/>
          </a:p>
        </p:txBody>
      </p:sp>
      <p:sp>
        <p:nvSpPr>
          <p:cNvPr id="3" name="object 3"/>
          <p:cNvSpPr txBox="1"/>
          <p:nvPr/>
        </p:nvSpPr>
        <p:spPr>
          <a:xfrm>
            <a:off x="917377" y="1657771"/>
            <a:ext cx="8240972" cy="3322353"/>
          </a:xfrm>
          <a:prstGeom prst="rect">
            <a:avLst/>
          </a:prstGeom>
        </p:spPr>
        <p:txBody>
          <a:bodyPr vert="horz" wrap="square" lIns="0" tIns="137149" rIns="0" bIns="0" rtlCol="0">
            <a:spAutoFit/>
          </a:bodyPr>
          <a:lstStyle/>
          <a:p>
            <a:pPr marL="12699" defTabSz="914329" fontAlgn="auto">
              <a:spcBef>
                <a:spcPts val="1080"/>
              </a:spcBef>
              <a:spcAft>
                <a:spcPts val="0"/>
              </a:spcAft>
            </a:pPr>
            <a:r>
              <a:rPr sz="3200" b="1" spc="-5" dirty="0">
                <a:solidFill>
                  <a:srgbClr val="C00000"/>
                </a:solidFill>
                <a:latin typeface="Calibri"/>
                <a:cs typeface="Calibri"/>
              </a:rPr>
              <a:t>1st </a:t>
            </a:r>
            <a:r>
              <a:rPr sz="3200" b="1" spc="-10" dirty="0">
                <a:solidFill>
                  <a:srgbClr val="C00000"/>
                </a:solidFill>
                <a:latin typeface="Calibri"/>
                <a:cs typeface="Calibri"/>
              </a:rPr>
              <a:t>places </a:t>
            </a:r>
            <a:r>
              <a:rPr sz="3200" b="1" spc="5" dirty="0">
                <a:solidFill>
                  <a:prstClr val="black"/>
                </a:solidFill>
                <a:latin typeface="Calibri"/>
                <a:cs typeface="Calibri"/>
              </a:rPr>
              <a:t>in </a:t>
            </a:r>
            <a:r>
              <a:rPr sz="3200" b="1" spc="10" dirty="0">
                <a:solidFill>
                  <a:prstClr val="black"/>
                </a:solidFill>
                <a:latin typeface="Calibri"/>
                <a:cs typeface="Calibri"/>
              </a:rPr>
              <a:t>all </a:t>
            </a:r>
            <a:r>
              <a:rPr sz="3200" b="1" spc="-5" dirty="0">
                <a:solidFill>
                  <a:prstClr val="black"/>
                </a:solidFill>
                <a:latin typeface="Calibri"/>
                <a:cs typeface="Calibri"/>
              </a:rPr>
              <a:t>five </a:t>
            </a:r>
            <a:r>
              <a:rPr sz="3200" b="1" spc="5" dirty="0">
                <a:solidFill>
                  <a:prstClr val="black"/>
                </a:solidFill>
                <a:latin typeface="Calibri"/>
                <a:cs typeface="Calibri"/>
              </a:rPr>
              <a:t>main</a:t>
            </a:r>
            <a:r>
              <a:rPr sz="3200" b="1" spc="-176" dirty="0">
                <a:solidFill>
                  <a:prstClr val="black"/>
                </a:solidFill>
                <a:latin typeface="Calibri"/>
                <a:cs typeface="Calibri"/>
              </a:rPr>
              <a:t> </a:t>
            </a:r>
            <a:r>
              <a:rPr sz="3200" b="1" spc="-35" dirty="0">
                <a:solidFill>
                  <a:prstClr val="black"/>
                </a:solidFill>
                <a:latin typeface="Calibri"/>
                <a:cs typeface="Calibri"/>
              </a:rPr>
              <a:t>tracks</a:t>
            </a:r>
            <a:endParaRPr sz="3200">
              <a:solidFill>
                <a:prstClr val="black"/>
              </a:solidFill>
              <a:latin typeface="Calibri"/>
              <a:cs typeface="Calibri"/>
            </a:endParaRPr>
          </a:p>
          <a:p>
            <a:pPr marL="698444" indent="-228581" defTabSz="914329" fontAlgn="auto">
              <a:spcBef>
                <a:spcPts val="861"/>
              </a:spcBef>
              <a:spcAft>
                <a:spcPts val="0"/>
              </a:spcAft>
              <a:buFont typeface="Arial"/>
              <a:buChar char="•"/>
              <a:tabLst>
                <a:tab pos="698444" algn="l"/>
              </a:tabLst>
            </a:pPr>
            <a:r>
              <a:rPr sz="2800" spc="-15" dirty="0">
                <a:solidFill>
                  <a:srgbClr val="4472C4"/>
                </a:solidFill>
                <a:latin typeface="Calibri"/>
                <a:cs typeface="Calibri"/>
              </a:rPr>
              <a:t>ImageNet Classification: </a:t>
            </a:r>
            <a:r>
              <a:rPr sz="2800" spc="-15" dirty="0">
                <a:solidFill>
                  <a:prstClr val="black"/>
                </a:solidFill>
                <a:latin typeface="Calibri"/>
                <a:cs typeface="Calibri"/>
              </a:rPr>
              <a:t>“</a:t>
            </a:r>
            <a:r>
              <a:rPr sz="2800" i="1" spc="-15" dirty="0">
                <a:solidFill>
                  <a:prstClr val="black"/>
                </a:solidFill>
                <a:latin typeface="Calibri"/>
                <a:cs typeface="Calibri"/>
              </a:rPr>
              <a:t>Ultra-deep</a:t>
            </a:r>
            <a:r>
              <a:rPr sz="2800" spc="-15" dirty="0">
                <a:solidFill>
                  <a:prstClr val="black"/>
                </a:solidFill>
                <a:latin typeface="Calibri"/>
                <a:cs typeface="Calibri"/>
              </a:rPr>
              <a:t>” </a:t>
            </a:r>
            <a:r>
              <a:rPr sz="2800" spc="-20" dirty="0">
                <a:solidFill>
                  <a:srgbClr val="C00000"/>
                </a:solidFill>
                <a:latin typeface="Calibri"/>
                <a:cs typeface="Calibri"/>
              </a:rPr>
              <a:t>152-layer</a:t>
            </a:r>
            <a:r>
              <a:rPr sz="2800" spc="-195" dirty="0">
                <a:solidFill>
                  <a:srgbClr val="C00000"/>
                </a:solidFill>
                <a:latin typeface="Calibri"/>
                <a:cs typeface="Calibri"/>
              </a:rPr>
              <a:t> </a:t>
            </a:r>
            <a:r>
              <a:rPr sz="2800" spc="-5" dirty="0">
                <a:solidFill>
                  <a:prstClr val="black"/>
                </a:solidFill>
                <a:latin typeface="Calibri"/>
                <a:cs typeface="Calibri"/>
              </a:rPr>
              <a:t>nets</a:t>
            </a:r>
            <a:endParaRPr sz="2800">
              <a:solidFill>
                <a:prstClr val="black"/>
              </a:solidFill>
              <a:latin typeface="Calibri"/>
              <a:cs typeface="Calibri"/>
            </a:endParaRPr>
          </a:p>
          <a:p>
            <a:pPr marL="698444" indent="-228581" defTabSz="914329" fontAlgn="auto">
              <a:spcBef>
                <a:spcPts val="941"/>
              </a:spcBef>
              <a:spcAft>
                <a:spcPts val="0"/>
              </a:spcAft>
              <a:buFont typeface="Arial"/>
              <a:buChar char="•"/>
              <a:tabLst>
                <a:tab pos="698444" algn="l"/>
              </a:tabLst>
            </a:pPr>
            <a:r>
              <a:rPr sz="2800" spc="-15" dirty="0">
                <a:solidFill>
                  <a:srgbClr val="4472C4"/>
                </a:solidFill>
                <a:latin typeface="Calibri"/>
                <a:cs typeface="Calibri"/>
              </a:rPr>
              <a:t>ImageNet </a:t>
            </a:r>
            <a:r>
              <a:rPr sz="2800" spc="-10" dirty="0">
                <a:solidFill>
                  <a:srgbClr val="4472C4"/>
                </a:solidFill>
                <a:latin typeface="Calibri"/>
                <a:cs typeface="Calibri"/>
              </a:rPr>
              <a:t>Detection: </a:t>
            </a:r>
            <a:r>
              <a:rPr sz="2800" spc="-15" dirty="0">
                <a:solidFill>
                  <a:srgbClr val="C00000"/>
                </a:solidFill>
                <a:latin typeface="Calibri"/>
                <a:cs typeface="Calibri"/>
              </a:rPr>
              <a:t>16% </a:t>
            </a:r>
            <a:r>
              <a:rPr sz="2800" spc="-10" dirty="0">
                <a:solidFill>
                  <a:prstClr val="black"/>
                </a:solidFill>
                <a:latin typeface="Calibri"/>
                <a:cs typeface="Calibri"/>
              </a:rPr>
              <a:t>better </a:t>
            </a:r>
            <a:r>
              <a:rPr sz="2800" spc="-15" dirty="0">
                <a:solidFill>
                  <a:prstClr val="black"/>
                </a:solidFill>
                <a:latin typeface="Calibri"/>
                <a:cs typeface="Calibri"/>
              </a:rPr>
              <a:t>than</a:t>
            </a:r>
            <a:r>
              <a:rPr sz="2800" spc="126" dirty="0">
                <a:solidFill>
                  <a:prstClr val="black"/>
                </a:solidFill>
                <a:latin typeface="Calibri"/>
                <a:cs typeface="Calibri"/>
              </a:rPr>
              <a:t> </a:t>
            </a:r>
            <a:r>
              <a:rPr sz="2800" spc="10" dirty="0">
                <a:solidFill>
                  <a:prstClr val="black"/>
                </a:solidFill>
                <a:latin typeface="Calibri"/>
                <a:cs typeface="Calibri"/>
              </a:rPr>
              <a:t>2nd</a:t>
            </a:r>
            <a:endParaRPr sz="2800">
              <a:solidFill>
                <a:prstClr val="black"/>
              </a:solidFill>
              <a:latin typeface="Calibri"/>
              <a:cs typeface="Calibri"/>
            </a:endParaRPr>
          </a:p>
          <a:p>
            <a:pPr marL="698444" indent="-228581" defTabSz="914329" fontAlgn="auto">
              <a:spcBef>
                <a:spcPts val="841"/>
              </a:spcBef>
              <a:spcAft>
                <a:spcPts val="0"/>
              </a:spcAft>
              <a:buFont typeface="Arial"/>
              <a:buChar char="•"/>
              <a:tabLst>
                <a:tab pos="698444" algn="l"/>
              </a:tabLst>
            </a:pPr>
            <a:r>
              <a:rPr sz="2800" spc="-15" dirty="0">
                <a:solidFill>
                  <a:srgbClr val="4472C4"/>
                </a:solidFill>
                <a:latin typeface="Calibri"/>
                <a:cs typeface="Calibri"/>
              </a:rPr>
              <a:t>ImageNet Localization: </a:t>
            </a:r>
            <a:r>
              <a:rPr sz="2800" spc="-15" dirty="0">
                <a:solidFill>
                  <a:srgbClr val="C00000"/>
                </a:solidFill>
                <a:latin typeface="Calibri"/>
                <a:cs typeface="Calibri"/>
              </a:rPr>
              <a:t>27% </a:t>
            </a:r>
            <a:r>
              <a:rPr sz="2800" spc="-10" dirty="0">
                <a:solidFill>
                  <a:prstClr val="black"/>
                </a:solidFill>
                <a:latin typeface="Calibri"/>
                <a:cs typeface="Calibri"/>
              </a:rPr>
              <a:t>better </a:t>
            </a:r>
            <a:r>
              <a:rPr sz="2800" spc="-15" dirty="0">
                <a:solidFill>
                  <a:prstClr val="black"/>
                </a:solidFill>
                <a:latin typeface="Calibri"/>
                <a:cs typeface="Calibri"/>
              </a:rPr>
              <a:t>than</a:t>
            </a:r>
            <a:r>
              <a:rPr sz="2800" spc="126" dirty="0">
                <a:solidFill>
                  <a:prstClr val="black"/>
                </a:solidFill>
                <a:latin typeface="Calibri"/>
                <a:cs typeface="Calibri"/>
              </a:rPr>
              <a:t> </a:t>
            </a:r>
            <a:r>
              <a:rPr sz="2800" spc="10" dirty="0">
                <a:solidFill>
                  <a:prstClr val="black"/>
                </a:solidFill>
                <a:latin typeface="Calibri"/>
                <a:cs typeface="Calibri"/>
              </a:rPr>
              <a:t>2nd</a:t>
            </a:r>
            <a:endParaRPr sz="2800">
              <a:solidFill>
                <a:prstClr val="black"/>
              </a:solidFill>
              <a:latin typeface="Calibri"/>
              <a:cs typeface="Calibri"/>
            </a:endParaRPr>
          </a:p>
          <a:p>
            <a:pPr marL="698444" indent="-228581" defTabSz="914329" fontAlgn="auto">
              <a:spcBef>
                <a:spcPts val="841"/>
              </a:spcBef>
              <a:spcAft>
                <a:spcPts val="0"/>
              </a:spcAft>
              <a:buFont typeface="Arial"/>
              <a:buChar char="•"/>
              <a:tabLst>
                <a:tab pos="698444" algn="l"/>
              </a:tabLst>
            </a:pPr>
            <a:r>
              <a:rPr sz="2800" spc="10" dirty="0">
                <a:solidFill>
                  <a:srgbClr val="4472C4"/>
                </a:solidFill>
                <a:latin typeface="Calibri"/>
                <a:cs typeface="Calibri"/>
              </a:rPr>
              <a:t>COCO </a:t>
            </a:r>
            <a:r>
              <a:rPr sz="2800" spc="-10" dirty="0">
                <a:solidFill>
                  <a:srgbClr val="4472C4"/>
                </a:solidFill>
                <a:latin typeface="Calibri"/>
                <a:cs typeface="Calibri"/>
              </a:rPr>
              <a:t>Detection: </a:t>
            </a:r>
            <a:r>
              <a:rPr sz="2800" spc="-15" dirty="0">
                <a:solidFill>
                  <a:srgbClr val="C00000"/>
                </a:solidFill>
                <a:latin typeface="Calibri"/>
                <a:cs typeface="Calibri"/>
              </a:rPr>
              <a:t>11% </a:t>
            </a:r>
            <a:r>
              <a:rPr sz="2800" spc="-10" dirty="0">
                <a:solidFill>
                  <a:prstClr val="black"/>
                </a:solidFill>
                <a:latin typeface="Calibri"/>
                <a:cs typeface="Calibri"/>
              </a:rPr>
              <a:t>better </a:t>
            </a:r>
            <a:r>
              <a:rPr sz="2800" spc="-15" dirty="0">
                <a:solidFill>
                  <a:prstClr val="black"/>
                </a:solidFill>
                <a:latin typeface="Calibri"/>
                <a:cs typeface="Calibri"/>
              </a:rPr>
              <a:t>than</a:t>
            </a:r>
            <a:r>
              <a:rPr sz="2800" spc="-20" dirty="0">
                <a:solidFill>
                  <a:prstClr val="black"/>
                </a:solidFill>
                <a:latin typeface="Calibri"/>
                <a:cs typeface="Calibri"/>
              </a:rPr>
              <a:t> </a:t>
            </a:r>
            <a:r>
              <a:rPr sz="2800" spc="10" dirty="0">
                <a:solidFill>
                  <a:prstClr val="black"/>
                </a:solidFill>
                <a:latin typeface="Calibri"/>
                <a:cs typeface="Calibri"/>
              </a:rPr>
              <a:t>2nd</a:t>
            </a:r>
            <a:endParaRPr sz="2800">
              <a:solidFill>
                <a:prstClr val="black"/>
              </a:solidFill>
              <a:latin typeface="Calibri"/>
              <a:cs typeface="Calibri"/>
            </a:endParaRPr>
          </a:p>
          <a:p>
            <a:pPr marL="698444" indent="-228581" defTabSz="914329" fontAlgn="auto">
              <a:spcBef>
                <a:spcPts val="841"/>
              </a:spcBef>
              <a:spcAft>
                <a:spcPts val="0"/>
              </a:spcAft>
              <a:buFont typeface="Arial"/>
              <a:buChar char="•"/>
              <a:tabLst>
                <a:tab pos="698444" algn="l"/>
              </a:tabLst>
            </a:pPr>
            <a:r>
              <a:rPr sz="2800" spc="10" dirty="0">
                <a:solidFill>
                  <a:srgbClr val="4472C4"/>
                </a:solidFill>
                <a:latin typeface="Calibri"/>
                <a:cs typeface="Calibri"/>
              </a:rPr>
              <a:t>COCO </a:t>
            </a:r>
            <a:r>
              <a:rPr sz="2800" spc="-15" dirty="0">
                <a:solidFill>
                  <a:srgbClr val="4472C4"/>
                </a:solidFill>
                <a:latin typeface="Calibri"/>
                <a:cs typeface="Calibri"/>
              </a:rPr>
              <a:t>Segmentation: </a:t>
            </a:r>
            <a:r>
              <a:rPr sz="2800" spc="-15" dirty="0">
                <a:solidFill>
                  <a:srgbClr val="C00000"/>
                </a:solidFill>
                <a:latin typeface="Calibri"/>
                <a:cs typeface="Calibri"/>
              </a:rPr>
              <a:t>12% </a:t>
            </a:r>
            <a:r>
              <a:rPr sz="2800" spc="-10" dirty="0">
                <a:solidFill>
                  <a:prstClr val="black"/>
                </a:solidFill>
                <a:latin typeface="Calibri"/>
                <a:cs typeface="Calibri"/>
              </a:rPr>
              <a:t>better </a:t>
            </a:r>
            <a:r>
              <a:rPr sz="2800" spc="-15" dirty="0">
                <a:solidFill>
                  <a:prstClr val="black"/>
                </a:solidFill>
                <a:latin typeface="Calibri"/>
                <a:cs typeface="Calibri"/>
              </a:rPr>
              <a:t>than</a:t>
            </a:r>
            <a:r>
              <a:rPr sz="2800" dirty="0">
                <a:solidFill>
                  <a:prstClr val="black"/>
                </a:solidFill>
                <a:latin typeface="Calibri"/>
                <a:cs typeface="Calibri"/>
              </a:rPr>
              <a:t> </a:t>
            </a:r>
            <a:r>
              <a:rPr sz="2800" spc="10" dirty="0">
                <a:solidFill>
                  <a:prstClr val="black"/>
                </a:solidFill>
                <a:latin typeface="Calibri"/>
                <a:cs typeface="Calibri"/>
              </a:rPr>
              <a:t>2nd</a:t>
            </a:r>
            <a:endParaRPr sz="2800">
              <a:solidFill>
                <a:prstClr val="black"/>
              </a:solidFill>
              <a:latin typeface="Calibri"/>
              <a:cs typeface="Calibri"/>
            </a:endParaRPr>
          </a:p>
        </p:txBody>
      </p:sp>
      <p:sp>
        <p:nvSpPr>
          <p:cNvPr id="4" name="object 4"/>
          <p:cNvSpPr txBox="1"/>
          <p:nvPr/>
        </p:nvSpPr>
        <p:spPr>
          <a:xfrm>
            <a:off x="8669871" y="6200979"/>
            <a:ext cx="3442046"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25" dirty="0">
                <a:solidFill>
                  <a:srgbClr val="7F7F7F"/>
                </a:solidFill>
                <a:latin typeface="Calibri"/>
                <a:cs typeface="Calibri"/>
              </a:rPr>
              <a:t>*improvements </a:t>
            </a:r>
            <a:r>
              <a:rPr sz="1799" dirty="0">
                <a:solidFill>
                  <a:srgbClr val="7F7F7F"/>
                </a:solidFill>
                <a:latin typeface="Calibri"/>
                <a:cs typeface="Calibri"/>
              </a:rPr>
              <a:t>are </a:t>
            </a:r>
            <a:r>
              <a:rPr sz="1799" spc="-10" dirty="0">
                <a:solidFill>
                  <a:srgbClr val="7F7F7F"/>
                </a:solidFill>
                <a:latin typeface="Calibri"/>
                <a:cs typeface="Calibri"/>
              </a:rPr>
              <a:t>relative</a:t>
            </a:r>
            <a:r>
              <a:rPr sz="1799" spc="-186" dirty="0">
                <a:solidFill>
                  <a:srgbClr val="7F7F7F"/>
                </a:solidFill>
                <a:latin typeface="Calibri"/>
                <a:cs typeface="Calibri"/>
              </a:rPr>
              <a:t> </a:t>
            </a:r>
            <a:r>
              <a:rPr sz="1799" spc="-35" dirty="0">
                <a:solidFill>
                  <a:srgbClr val="7F7F7F"/>
                </a:solidFill>
                <a:latin typeface="Calibri"/>
                <a:cs typeface="Calibri"/>
              </a:rPr>
              <a:t>numbers</a:t>
            </a:r>
            <a:endParaRPr sz="1799">
              <a:solidFill>
                <a:prstClr val="black"/>
              </a:solidFill>
              <a:latin typeface="Calibri"/>
              <a:cs typeface="Calibri"/>
            </a:endParaRPr>
          </a:p>
        </p:txBody>
      </p:sp>
    </p:spTree>
    <p:extLst>
      <p:ext uri="{BB962C8B-B14F-4D97-AF65-F5344CB8AC3E}">
        <p14:creationId xmlns:p14="http://schemas.microsoft.com/office/powerpoint/2010/main" val="302496011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5" y="612091"/>
            <a:ext cx="4520186" cy="689836"/>
          </a:xfrm>
          <a:prstGeom prst="rect">
            <a:avLst/>
          </a:prstGeom>
        </p:spPr>
        <p:txBody>
          <a:bodyPr vert="horz" wrap="square" lIns="0" tIns="12699" rIns="0" bIns="0" rtlCol="0">
            <a:spAutoFit/>
          </a:bodyPr>
          <a:lstStyle/>
          <a:p>
            <a:pPr marL="12699">
              <a:spcBef>
                <a:spcPts val="100"/>
              </a:spcBef>
            </a:pPr>
            <a:r>
              <a:rPr sz="4400" spc="-15" dirty="0"/>
              <a:t>Revolution </a:t>
            </a:r>
            <a:r>
              <a:rPr sz="4400" dirty="0"/>
              <a:t>of</a:t>
            </a:r>
            <a:r>
              <a:rPr sz="4400" spc="-35" dirty="0"/>
              <a:t> </a:t>
            </a:r>
            <a:r>
              <a:rPr sz="4400" dirty="0"/>
              <a:t>Depth</a:t>
            </a:r>
            <a:endParaRPr sz="4400"/>
          </a:p>
        </p:txBody>
      </p:sp>
      <p:sp>
        <p:nvSpPr>
          <p:cNvPr id="3" name="object 3"/>
          <p:cNvSpPr/>
          <p:nvPr/>
        </p:nvSpPr>
        <p:spPr>
          <a:xfrm>
            <a:off x="2140282" y="4705244"/>
            <a:ext cx="406366" cy="495258"/>
          </a:xfrm>
          <a:custGeom>
            <a:avLst/>
            <a:gdLst/>
            <a:ahLst/>
            <a:cxnLst/>
            <a:rect l="l" t="t" r="r" b="b"/>
            <a:pathLst>
              <a:path w="406400" h="495300">
                <a:moveTo>
                  <a:pt x="0" y="0"/>
                </a:moveTo>
                <a:lnTo>
                  <a:pt x="406400" y="0"/>
                </a:lnTo>
                <a:lnTo>
                  <a:pt x="406400" y="495300"/>
                </a:lnTo>
                <a:lnTo>
                  <a:pt x="0" y="495300"/>
                </a:lnTo>
                <a:lnTo>
                  <a:pt x="0" y="0"/>
                </a:lnTo>
                <a:close/>
              </a:path>
            </a:pathLst>
          </a:custGeom>
          <a:solidFill>
            <a:srgbClr val="ED7D31"/>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 name="object 4"/>
          <p:cNvSpPr/>
          <p:nvPr/>
        </p:nvSpPr>
        <p:spPr>
          <a:xfrm>
            <a:off x="2140282" y="4705244"/>
            <a:ext cx="406366" cy="495258"/>
          </a:xfrm>
          <a:custGeom>
            <a:avLst/>
            <a:gdLst/>
            <a:ahLst/>
            <a:cxnLst/>
            <a:rect l="l" t="t" r="r" b="b"/>
            <a:pathLst>
              <a:path w="406400" h="495300">
                <a:moveTo>
                  <a:pt x="0" y="0"/>
                </a:moveTo>
                <a:lnTo>
                  <a:pt x="406400" y="0"/>
                </a:lnTo>
                <a:lnTo>
                  <a:pt x="406400" y="495300"/>
                </a:lnTo>
                <a:lnTo>
                  <a:pt x="0" y="495300"/>
                </a:lnTo>
                <a:lnTo>
                  <a:pt x="0" y="0"/>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 name="object 5"/>
          <p:cNvSpPr/>
          <p:nvPr/>
        </p:nvSpPr>
        <p:spPr>
          <a:xfrm>
            <a:off x="5949963" y="3575038"/>
            <a:ext cx="406366" cy="1625463"/>
          </a:xfrm>
          <a:custGeom>
            <a:avLst/>
            <a:gdLst/>
            <a:ahLst/>
            <a:cxnLst/>
            <a:rect l="l" t="t" r="r" b="b"/>
            <a:pathLst>
              <a:path w="406400" h="1625600">
                <a:moveTo>
                  <a:pt x="0" y="0"/>
                </a:moveTo>
                <a:lnTo>
                  <a:pt x="406400" y="0"/>
                </a:lnTo>
                <a:lnTo>
                  <a:pt x="406400" y="1625600"/>
                </a:lnTo>
                <a:lnTo>
                  <a:pt x="0" y="1625600"/>
                </a:lnTo>
                <a:lnTo>
                  <a:pt x="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 name="object 6"/>
          <p:cNvSpPr/>
          <p:nvPr/>
        </p:nvSpPr>
        <p:spPr>
          <a:xfrm>
            <a:off x="5949963" y="3575038"/>
            <a:ext cx="406366" cy="1625463"/>
          </a:xfrm>
          <a:custGeom>
            <a:avLst/>
            <a:gdLst/>
            <a:ahLst/>
            <a:cxnLst/>
            <a:rect l="l" t="t" r="r" b="b"/>
            <a:pathLst>
              <a:path w="406400" h="1625600">
                <a:moveTo>
                  <a:pt x="0" y="0"/>
                </a:moveTo>
                <a:lnTo>
                  <a:pt x="406400" y="0"/>
                </a:lnTo>
                <a:lnTo>
                  <a:pt x="406400" y="1625600"/>
                </a:lnTo>
                <a:lnTo>
                  <a:pt x="0" y="1625600"/>
                </a:lnTo>
                <a:lnTo>
                  <a:pt x="0" y="0"/>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7219856" y="2914694"/>
            <a:ext cx="406366" cy="2285807"/>
          </a:xfrm>
          <a:custGeom>
            <a:avLst/>
            <a:gdLst/>
            <a:ahLst/>
            <a:cxnLst/>
            <a:rect l="l" t="t" r="r" b="b"/>
            <a:pathLst>
              <a:path w="406400" h="2286000">
                <a:moveTo>
                  <a:pt x="0" y="0"/>
                </a:moveTo>
                <a:lnTo>
                  <a:pt x="406400" y="0"/>
                </a:lnTo>
                <a:lnTo>
                  <a:pt x="406400" y="2286000"/>
                </a:lnTo>
                <a:lnTo>
                  <a:pt x="0" y="2286000"/>
                </a:lnTo>
                <a:lnTo>
                  <a:pt x="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p:nvPr/>
        </p:nvSpPr>
        <p:spPr>
          <a:xfrm>
            <a:off x="7219856" y="2914694"/>
            <a:ext cx="406366" cy="2285807"/>
          </a:xfrm>
          <a:custGeom>
            <a:avLst/>
            <a:gdLst/>
            <a:ahLst/>
            <a:cxnLst/>
            <a:rect l="l" t="t" r="r" b="b"/>
            <a:pathLst>
              <a:path w="406400" h="2286000">
                <a:moveTo>
                  <a:pt x="0" y="0"/>
                </a:moveTo>
                <a:lnTo>
                  <a:pt x="406400" y="0"/>
                </a:lnTo>
                <a:lnTo>
                  <a:pt x="406400" y="2286000"/>
                </a:lnTo>
                <a:lnTo>
                  <a:pt x="0" y="2286000"/>
                </a:lnTo>
                <a:lnTo>
                  <a:pt x="0" y="0"/>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3410175" y="4273480"/>
            <a:ext cx="406366" cy="927022"/>
          </a:xfrm>
          <a:custGeom>
            <a:avLst/>
            <a:gdLst/>
            <a:ahLst/>
            <a:cxnLst/>
            <a:rect l="l" t="t" r="r" b="b"/>
            <a:pathLst>
              <a:path w="406400" h="927100">
                <a:moveTo>
                  <a:pt x="406400" y="0"/>
                </a:moveTo>
                <a:lnTo>
                  <a:pt x="0" y="0"/>
                </a:lnTo>
                <a:lnTo>
                  <a:pt x="0" y="927100"/>
                </a:lnTo>
                <a:lnTo>
                  <a:pt x="406400" y="927100"/>
                </a:lnTo>
                <a:lnTo>
                  <a:pt x="40640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4680069" y="4184588"/>
            <a:ext cx="406366" cy="1015914"/>
          </a:xfrm>
          <a:custGeom>
            <a:avLst/>
            <a:gdLst/>
            <a:ahLst/>
            <a:cxnLst/>
            <a:rect l="l" t="t" r="r" b="b"/>
            <a:pathLst>
              <a:path w="406400" h="1016000">
                <a:moveTo>
                  <a:pt x="406400" y="0"/>
                </a:moveTo>
                <a:lnTo>
                  <a:pt x="0" y="0"/>
                </a:lnTo>
                <a:lnTo>
                  <a:pt x="0" y="1016000"/>
                </a:lnTo>
                <a:lnTo>
                  <a:pt x="406400" y="1016000"/>
                </a:lnTo>
                <a:lnTo>
                  <a:pt x="40640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p:nvPr/>
        </p:nvSpPr>
        <p:spPr>
          <a:xfrm>
            <a:off x="8489749" y="1606704"/>
            <a:ext cx="406366" cy="3593798"/>
          </a:xfrm>
          <a:custGeom>
            <a:avLst/>
            <a:gdLst/>
            <a:ahLst/>
            <a:cxnLst/>
            <a:rect l="l" t="t" r="r" b="b"/>
            <a:pathLst>
              <a:path w="406400" h="3594100">
                <a:moveTo>
                  <a:pt x="406400" y="0"/>
                </a:moveTo>
                <a:lnTo>
                  <a:pt x="0" y="0"/>
                </a:lnTo>
                <a:lnTo>
                  <a:pt x="0" y="3594100"/>
                </a:lnTo>
                <a:lnTo>
                  <a:pt x="406400" y="3594100"/>
                </a:lnTo>
                <a:lnTo>
                  <a:pt x="40640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 name="object 12"/>
          <p:cNvSpPr/>
          <p:nvPr/>
        </p:nvSpPr>
        <p:spPr>
          <a:xfrm>
            <a:off x="9759643" y="1263833"/>
            <a:ext cx="406366" cy="3936669"/>
          </a:xfrm>
          <a:custGeom>
            <a:avLst/>
            <a:gdLst/>
            <a:ahLst/>
            <a:cxnLst/>
            <a:rect l="l" t="t" r="r" b="b"/>
            <a:pathLst>
              <a:path w="406400" h="3937000">
                <a:moveTo>
                  <a:pt x="406400" y="0"/>
                </a:moveTo>
                <a:lnTo>
                  <a:pt x="0" y="0"/>
                </a:lnTo>
                <a:lnTo>
                  <a:pt x="0" y="3937000"/>
                </a:lnTo>
                <a:lnTo>
                  <a:pt x="406400" y="3937000"/>
                </a:lnTo>
                <a:lnTo>
                  <a:pt x="40640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p:nvPr/>
        </p:nvSpPr>
        <p:spPr>
          <a:xfrm>
            <a:off x="3410175" y="4273480"/>
            <a:ext cx="406366" cy="927022"/>
          </a:xfrm>
          <a:custGeom>
            <a:avLst/>
            <a:gdLst/>
            <a:ahLst/>
            <a:cxnLst/>
            <a:rect l="l" t="t" r="r" b="b"/>
            <a:pathLst>
              <a:path w="406400" h="927100">
                <a:moveTo>
                  <a:pt x="0" y="0"/>
                </a:moveTo>
                <a:lnTo>
                  <a:pt x="406400" y="0"/>
                </a:lnTo>
                <a:lnTo>
                  <a:pt x="406400" y="927100"/>
                </a:lnTo>
                <a:lnTo>
                  <a:pt x="0" y="927100"/>
                </a:lnTo>
                <a:lnTo>
                  <a:pt x="0" y="0"/>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p:nvPr/>
        </p:nvSpPr>
        <p:spPr>
          <a:xfrm>
            <a:off x="4680069" y="4184588"/>
            <a:ext cx="406366" cy="1015914"/>
          </a:xfrm>
          <a:custGeom>
            <a:avLst/>
            <a:gdLst/>
            <a:ahLst/>
            <a:cxnLst/>
            <a:rect l="l" t="t" r="r" b="b"/>
            <a:pathLst>
              <a:path w="406400" h="1016000">
                <a:moveTo>
                  <a:pt x="0" y="0"/>
                </a:moveTo>
                <a:lnTo>
                  <a:pt x="406400" y="0"/>
                </a:lnTo>
                <a:lnTo>
                  <a:pt x="406400" y="1016000"/>
                </a:lnTo>
                <a:lnTo>
                  <a:pt x="0" y="1016000"/>
                </a:lnTo>
                <a:lnTo>
                  <a:pt x="0" y="0"/>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p:nvPr/>
        </p:nvSpPr>
        <p:spPr>
          <a:xfrm>
            <a:off x="8489749" y="1606704"/>
            <a:ext cx="406366" cy="3593798"/>
          </a:xfrm>
          <a:custGeom>
            <a:avLst/>
            <a:gdLst/>
            <a:ahLst/>
            <a:cxnLst/>
            <a:rect l="l" t="t" r="r" b="b"/>
            <a:pathLst>
              <a:path w="406400" h="3594100">
                <a:moveTo>
                  <a:pt x="0" y="0"/>
                </a:moveTo>
                <a:lnTo>
                  <a:pt x="406400" y="0"/>
                </a:lnTo>
                <a:lnTo>
                  <a:pt x="406400" y="3594100"/>
                </a:lnTo>
                <a:lnTo>
                  <a:pt x="0" y="3594100"/>
                </a:lnTo>
                <a:lnTo>
                  <a:pt x="0" y="0"/>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p:nvPr/>
        </p:nvSpPr>
        <p:spPr>
          <a:xfrm>
            <a:off x="9759643" y="1263833"/>
            <a:ext cx="406366" cy="3936669"/>
          </a:xfrm>
          <a:custGeom>
            <a:avLst/>
            <a:gdLst/>
            <a:ahLst/>
            <a:cxnLst/>
            <a:rect l="l" t="t" r="r" b="b"/>
            <a:pathLst>
              <a:path w="406400" h="3937000">
                <a:moveTo>
                  <a:pt x="0" y="0"/>
                </a:moveTo>
                <a:lnTo>
                  <a:pt x="406400" y="0"/>
                </a:lnTo>
                <a:lnTo>
                  <a:pt x="406400" y="3937000"/>
                </a:lnTo>
                <a:lnTo>
                  <a:pt x="0" y="3937000"/>
                </a:lnTo>
                <a:lnTo>
                  <a:pt x="0" y="0"/>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p:nvPr/>
        </p:nvSpPr>
        <p:spPr>
          <a:xfrm>
            <a:off x="1708518" y="5200502"/>
            <a:ext cx="8889254" cy="0"/>
          </a:xfrm>
          <a:custGeom>
            <a:avLst/>
            <a:gdLst/>
            <a:ahLst/>
            <a:cxnLst/>
            <a:rect l="l" t="t" r="r" b="b"/>
            <a:pathLst>
              <a:path w="8890000">
                <a:moveTo>
                  <a:pt x="0" y="0"/>
                </a:moveTo>
                <a:lnTo>
                  <a:pt x="889000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 name="object 18"/>
          <p:cNvSpPr/>
          <p:nvPr/>
        </p:nvSpPr>
        <p:spPr>
          <a:xfrm>
            <a:off x="2322642" y="2006374"/>
            <a:ext cx="7590787" cy="3149970"/>
          </a:xfrm>
          <a:custGeom>
            <a:avLst/>
            <a:gdLst/>
            <a:ahLst/>
            <a:cxnLst/>
            <a:rect l="l" t="t" r="r" b="b"/>
            <a:pathLst>
              <a:path w="7591425" h="3150235">
                <a:moveTo>
                  <a:pt x="7585256" y="3124546"/>
                </a:moveTo>
                <a:lnTo>
                  <a:pt x="7495029" y="3124546"/>
                </a:lnTo>
                <a:lnTo>
                  <a:pt x="7489342" y="3130232"/>
                </a:lnTo>
                <a:lnTo>
                  <a:pt x="7489342" y="3144260"/>
                </a:lnTo>
                <a:lnTo>
                  <a:pt x="7495029" y="3149946"/>
                </a:lnTo>
                <a:lnTo>
                  <a:pt x="7585256" y="3149946"/>
                </a:lnTo>
                <a:lnTo>
                  <a:pt x="7590942" y="3144260"/>
                </a:lnTo>
                <a:lnTo>
                  <a:pt x="7590942" y="3130232"/>
                </a:lnTo>
                <a:lnTo>
                  <a:pt x="7585256" y="3124546"/>
                </a:lnTo>
                <a:close/>
              </a:path>
              <a:path w="7591425" h="3150235">
                <a:moveTo>
                  <a:pt x="7407456" y="3124546"/>
                </a:moveTo>
                <a:lnTo>
                  <a:pt x="7317229" y="3124546"/>
                </a:lnTo>
                <a:lnTo>
                  <a:pt x="7311542" y="3130232"/>
                </a:lnTo>
                <a:lnTo>
                  <a:pt x="7311542" y="3144260"/>
                </a:lnTo>
                <a:lnTo>
                  <a:pt x="7317229" y="3149946"/>
                </a:lnTo>
                <a:lnTo>
                  <a:pt x="7407456" y="3149946"/>
                </a:lnTo>
                <a:lnTo>
                  <a:pt x="7413142" y="3144260"/>
                </a:lnTo>
                <a:lnTo>
                  <a:pt x="7413142" y="3130232"/>
                </a:lnTo>
                <a:lnTo>
                  <a:pt x="7407456" y="3124546"/>
                </a:lnTo>
                <a:close/>
              </a:path>
              <a:path w="7591425" h="3150235">
                <a:moveTo>
                  <a:pt x="7229656" y="3124546"/>
                </a:moveTo>
                <a:lnTo>
                  <a:pt x="7139429" y="3124546"/>
                </a:lnTo>
                <a:lnTo>
                  <a:pt x="7133742" y="3130232"/>
                </a:lnTo>
                <a:lnTo>
                  <a:pt x="7133742" y="3144260"/>
                </a:lnTo>
                <a:lnTo>
                  <a:pt x="7139429" y="3149946"/>
                </a:lnTo>
                <a:lnTo>
                  <a:pt x="7229656" y="3149946"/>
                </a:lnTo>
                <a:lnTo>
                  <a:pt x="7235342" y="3144260"/>
                </a:lnTo>
                <a:lnTo>
                  <a:pt x="7235342" y="3130232"/>
                </a:lnTo>
                <a:lnTo>
                  <a:pt x="7229656" y="3124546"/>
                </a:lnTo>
                <a:close/>
              </a:path>
              <a:path w="7591425" h="3150235">
                <a:moveTo>
                  <a:pt x="7051856" y="3124546"/>
                </a:moveTo>
                <a:lnTo>
                  <a:pt x="6961629" y="3124546"/>
                </a:lnTo>
                <a:lnTo>
                  <a:pt x="6955942" y="3130232"/>
                </a:lnTo>
                <a:lnTo>
                  <a:pt x="6955942" y="3144260"/>
                </a:lnTo>
                <a:lnTo>
                  <a:pt x="6961629" y="3149946"/>
                </a:lnTo>
                <a:lnTo>
                  <a:pt x="7051856" y="3149946"/>
                </a:lnTo>
                <a:lnTo>
                  <a:pt x="7057542" y="3144260"/>
                </a:lnTo>
                <a:lnTo>
                  <a:pt x="7057542" y="3130232"/>
                </a:lnTo>
                <a:lnTo>
                  <a:pt x="7051856" y="3124546"/>
                </a:lnTo>
                <a:close/>
              </a:path>
              <a:path w="7591425" h="3150235">
                <a:moveTo>
                  <a:pt x="6874056" y="3124546"/>
                </a:moveTo>
                <a:lnTo>
                  <a:pt x="6783829" y="3124546"/>
                </a:lnTo>
                <a:lnTo>
                  <a:pt x="6778142" y="3130232"/>
                </a:lnTo>
                <a:lnTo>
                  <a:pt x="6778142" y="3144260"/>
                </a:lnTo>
                <a:lnTo>
                  <a:pt x="6783829" y="3149946"/>
                </a:lnTo>
                <a:lnTo>
                  <a:pt x="6874056" y="3149946"/>
                </a:lnTo>
                <a:lnTo>
                  <a:pt x="6879742" y="3144260"/>
                </a:lnTo>
                <a:lnTo>
                  <a:pt x="6879742" y="3130232"/>
                </a:lnTo>
                <a:lnTo>
                  <a:pt x="6874056" y="3124546"/>
                </a:lnTo>
                <a:close/>
              </a:path>
              <a:path w="7591425" h="3150235">
                <a:moveTo>
                  <a:pt x="6696256" y="3124546"/>
                </a:moveTo>
                <a:lnTo>
                  <a:pt x="6606029" y="3124546"/>
                </a:lnTo>
                <a:lnTo>
                  <a:pt x="6600342" y="3130232"/>
                </a:lnTo>
                <a:lnTo>
                  <a:pt x="6600342" y="3144260"/>
                </a:lnTo>
                <a:lnTo>
                  <a:pt x="6606029" y="3149946"/>
                </a:lnTo>
                <a:lnTo>
                  <a:pt x="6696256" y="3149946"/>
                </a:lnTo>
                <a:lnTo>
                  <a:pt x="6701942" y="3144260"/>
                </a:lnTo>
                <a:lnTo>
                  <a:pt x="6701942" y="3130232"/>
                </a:lnTo>
                <a:lnTo>
                  <a:pt x="6696256" y="3124546"/>
                </a:lnTo>
                <a:close/>
              </a:path>
              <a:path w="7591425" h="3150235">
                <a:moveTo>
                  <a:pt x="6518456" y="3124546"/>
                </a:moveTo>
                <a:lnTo>
                  <a:pt x="6428229" y="3124546"/>
                </a:lnTo>
                <a:lnTo>
                  <a:pt x="6422542" y="3130232"/>
                </a:lnTo>
                <a:lnTo>
                  <a:pt x="6422542" y="3144260"/>
                </a:lnTo>
                <a:lnTo>
                  <a:pt x="6428229" y="3149946"/>
                </a:lnTo>
                <a:lnTo>
                  <a:pt x="6518456" y="3149946"/>
                </a:lnTo>
                <a:lnTo>
                  <a:pt x="6524142" y="3144260"/>
                </a:lnTo>
                <a:lnTo>
                  <a:pt x="6524142" y="3130232"/>
                </a:lnTo>
                <a:lnTo>
                  <a:pt x="6518456" y="3124546"/>
                </a:lnTo>
                <a:close/>
              </a:path>
              <a:path w="7591425" h="3150235">
                <a:moveTo>
                  <a:pt x="6251845" y="3114479"/>
                </a:moveTo>
                <a:lnTo>
                  <a:pt x="6245724" y="3119694"/>
                </a:lnTo>
                <a:lnTo>
                  <a:pt x="6244605" y="3133678"/>
                </a:lnTo>
                <a:lnTo>
                  <a:pt x="6249819" y="3139798"/>
                </a:lnTo>
                <a:lnTo>
                  <a:pt x="6339761" y="3146993"/>
                </a:lnTo>
                <a:lnTo>
                  <a:pt x="6345881" y="3141779"/>
                </a:lnTo>
                <a:lnTo>
                  <a:pt x="6347000" y="3127796"/>
                </a:lnTo>
                <a:lnTo>
                  <a:pt x="6341785" y="3121675"/>
                </a:lnTo>
                <a:lnTo>
                  <a:pt x="6251845" y="3114479"/>
                </a:lnTo>
                <a:close/>
              </a:path>
              <a:path w="7591425" h="3150235">
                <a:moveTo>
                  <a:pt x="6074611" y="3100301"/>
                </a:moveTo>
                <a:lnTo>
                  <a:pt x="6068491" y="3105515"/>
                </a:lnTo>
                <a:lnTo>
                  <a:pt x="6067371" y="3119498"/>
                </a:lnTo>
                <a:lnTo>
                  <a:pt x="6072586" y="3125619"/>
                </a:lnTo>
                <a:lnTo>
                  <a:pt x="6162527" y="3132815"/>
                </a:lnTo>
                <a:lnTo>
                  <a:pt x="6168647" y="3127601"/>
                </a:lnTo>
                <a:lnTo>
                  <a:pt x="6169766" y="3113617"/>
                </a:lnTo>
                <a:lnTo>
                  <a:pt x="6164553" y="3107495"/>
                </a:lnTo>
                <a:lnTo>
                  <a:pt x="6074611" y="3100301"/>
                </a:lnTo>
                <a:close/>
              </a:path>
              <a:path w="7591425" h="3150235">
                <a:moveTo>
                  <a:pt x="5897378" y="3086122"/>
                </a:moveTo>
                <a:lnTo>
                  <a:pt x="5891256" y="3091336"/>
                </a:lnTo>
                <a:lnTo>
                  <a:pt x="5890138" y="3105320"/>
                </a:lnTo>
                <a:lnTo>
                  <a:pt x="5895352" y="3111441"/>
                </a:lnTo>
                <a:lnTo>
                  <a:pt x="5985292" y="3118637"/>
                </a:lnTo>
                <a:lnTo>
                  <a:pt x="5991414" y="3113422"/>
                </a:lnTo>
                <a:lnTo>
                  <a:pt x="5992534" y="3099438"/>
                </a:lnTo>
                <a:lnTo>
                  <a:pt x="5987319" y="3093317"/>
                </a:lnTo>
                <a:lnTo>
                  <a:pt x="5897378" y="3086122"/>
                </a:lnTo>
                <a:close/>
              </a:path>
              <a:path w="7591425" h="3150235">
                <a:moveTo>
                  <a:pt x="5720144" y="3071943"/>
                </a:moveTo>
                <a:lnTo>
                  <a:pt x="5714023" y="3077157"/>
                </a:lnTo>
                <a:lnTo>
                  <a:pt x="5712904" y="3091141"/>
                </a:lnTo>
                <a:lnTo>
                  <a:pt x="5718119" y="3097263"/>
                </a:lnTo>
                <a:lnTo>
                  <a:pt x="5808059" y="3104457"/>
                </a:lnTo>
                <a:lnTo>
                  <a:pt x="5814180" y="3099243"/>
                </a:lnTo>
                <a:lnTo>
                  <a:pt x="5815299" y="3085260"/>
                </a:lnTo>
                <a:lnTo>
                  <a:pt x="5810084" y="3079139"/>
                </a:lnTo>
                <a:lnTo>
                  <a:pt x="5720144" y="3071943"/>
                </a:lnTo>
                <a:close/>
              </a:path>
              <a:path w="7591425" h="3150235">
                <a:moveTo>
                  <a:pt x="5542911" y="3057765"/>
                </a:moveTo>
                <a:lnTo>
                  <a:pt x="5536789" y="3062979"/>
                </a:lnTo>
                <a:lnTo>
                  <a:pt x="5535669" y="3076962"/>
                </a:lnTo>
                <a:lnTo>
                  <a:pt x="5540885" y="3083083"/>
                </a:lnTo>
                <a:lnTo>
                  <a:pt x="5630825" y="3090279"/>
                </a:lnTo>
                <a:lnTo>
                  <a:pt x="5636947" y="3085064"/>
                </a:lnTo>
                <a:lnTo>
                  <a:pt x="5638065" y="3071080"/>
                </a:lnTo>
                <a:lnTo>
                  <a:pt x="5632851" y="3064959"/>
                </a:lnTo>
                <a:lnTo>
                  <a:pt x="5542911" y="3057765"/>
                </a:lnTo>
                <a:close/>
              </a:path>
              <a:path w="7591425" h="3150235">
                <a:moveTo>
                  <a:pt x="5365676" y="3043585"/>
                </a:moveTo>
                <a:lnTo>
                  <a:pt x="5359554" y="3048800"/>
                </a:lnTo>
                <a:lnTo>
                  <a:pt x="5358437" y="3062784"/>
                </a:lnTo>
                <a:lnTo>
                  <a:pt x="5363650" y="3068905"/>
                </a:lnTo>
                <a:lnTo>
                  <a:pt x="5453592" y="3076100"/>
                </a:lnTo>
                <a:lnTo>
                  <a:pt x="5459713" y="3070885"/>
                </a:lnTo>
                <a:lnTo>
                  <a:pt x="5460832" y="3056902"/>
                </a:lnTo>
                <a:lnTo>
                  <a:pt x="5455617" y="3050781"/>
                </a:lnTo>
                <a:lnTo>
                  <a:pt x="5365676" y="3043585"/>
                </a:lnTo>
                <a:close/>
              </a:path>
              <a:path w="7591425" h="3150235">
                <a:moveTo>
                  <a:pt x="5188442" y="3029407"/>
                </a:moveTo>
                <a:lnTo>
                  <a:pt x="5182321" y="3034621"/>
                </a:lnTo>
                <a:lnTo>
                  <a:pt x="5181202" y="3048605"/>
                </a:lnTo>
                <a:lnTo>
                  <a:pt x="5186417" y="3054727"/>
                </a:lnTo>
                <a:lnTo>
                  <a:pt x="5276358" y="3061921"/>
                </a:lnTo>
                <a:lnTo>
                  <a:pt x="5282478" y="3056707"/>
                </a:lnTo>
                <a:lnTo>
                  <a:pt x="5283597" y="3042724"/>
                </a:lnTo>
                <a:lnTo>
                  <a:pt x="5278384" y="3036603"/>
                </a:lnTo>
                <a:lnTo>
                  <a:pt x="5188442" y="3029407"/>
                </a:lnTo>
                <a:close/>
              </a:path>
              <a:path w="7591425" h="3150235">
                <a:moveTo>
                  <a:pt x="5100114" y="3022946"/>
                </a:moveTo>
                <a:lnTo>
                  <a:pt x="5009887" y="3022946"/>
                </a:lnTo>
                <a:lnTo>
                  <a:pt x="5004200" y="3028632"/>
                </a:lnTo>
                <a:lnTo>
                  <a:pt x="5004200" y="3042660"/>
                </a:lnTo>
                <a:lnTo>
                  <a:pt x="5009887" y="3048346"/>
                </a:lnTo>
                <a:lnTo>
                  <a:pt x="5100114" y="3048346"/>
                </a:lnTo>
                <a:lnTo>
                  <a:pt x="5105800" y="3042660"/>
                </a:lnTo>
                <a:lnTo>
                  <a:pt x="5105800" y="3028632"/>
                </a:lnTo>
                <a:lnTo>
                  <a:pt x="5100114" y="3022946"/>
                </a:lnTo>
                <a:close/>
              </a:path>
              <a:path w="7591425" h="3150235">
                <a:moveTo>
                  <a:pt x="4922314" y="3022946"/>
                </a:moveTo>
                <a:lnTo>
                  <a:pt x="4832087" y="3022946"/>
                </a:lnTo>
                <a:lnTo>
                  <a:pt x="4826400" y="3028632"/>
                </a:lnTo>
                <a:lnTo>
                  <a:pt x="4826400" y="3042660"/>
                </a:lnTo>
                <a:lnTo>
                  <a:pt x="4832087" y="3048346"/>
                </a:lnTo>
                <a:lnTo>
                  <a:pt x="4922314" y="3048346"/>
                </a:lnTo>
                <a:lnTo>
                  <a:pt x="4928000" y="3042660"/>
                </a:lnTo>
                <a:lnTo>
                  <a:pt x="4928000" y="3028632"/>
                </a:lnTo>
                <a:lnTo>
                  <a:pt x="4922314" y="3022946"/>
                </a:lnTo>
                <a:close/>
              </a:path>
              <a:path w="7591425" h="3150235">
                <a:moveTo>
                  <a:pt x="4744514" y="3022946"/>
                </a:moveTo>
                <a:lnTo>
                  <a:pt x="4654287" y="3022946"/>
                </a:lnTo>
                <a:lnTo>
                  <a:pt x="4648600" y="3028632"/>
                </a:lnTo>
                <a:lnTo>
                  <a:pt x="4648600" y="3042660"/>
                </a:lnTo>
                <a:lnTo>
                  <a:pt x="4654287" y="3048346"/>
                </a:lnTo>
                <a:lnTo>
                  <a:pt x="4744514" y="3048346"/>
                </a:lnTo>
                <a:lnTo>
                  <a:pt x="4750200" y="3042660"/>
                </a:lnTo>
                <a:lnTo>
                  <a:pt x="4750200" y="3028632"/>
                </a:lnTo>
                <a:lnTo>
                  <a:pt x="4744514" y="3022946"/>
                </a:lnTo>
                <a:close/>
              </a:path>
              <a:path w="7591425" h="3150235">
                <a:moveTo>
                  <a:pt x="4566714" y="3022946"/>
                </a:moveTo>
                <a:lnTo>
                  <a:pt x="4476487" y="3022946"/>
                </a:lnTo>
                <a:lnTo>
                  <a:pt x="4470800" y="3028632"/>
                </a:lnTo>
                <a:lnTo>
                  <a:pt x="4470800" y="3042660"/>
                </a:lnTo>
                <a:lnTo>
                  <a:pt x="4476487" y="3048346"/>
                </a:lnTo>
                <a:lnTo>
                  <a:pt x="4566714" y="3048346"/>
                </a:lnTo>
                <a:lnTo>
                  <a:pt x="4572400" y="3042660"/>
                </a:lnTo>
                <a:lnTo>
                  <a:pt x="4572400" y="3028632"/>
                </a:lnTo>
                <a:lnTo>
                  <a:pt x="4566714" y="3022946"/>
                </a:lnTo>
                <a:close/>
              </a:path>
              <a:path w="7591425" h="3150235">
                <a:moveTo>
                  <a:pt x="4388914" y="3022946"/>
                </a:moveTo>
                <a:lnTo>
                  <a:pt x="4298687" y="3022946"/>
                </a:lnTo>
                <a:lnTo>
                  <a:pt x="4293000" y="3028632"/>
                </a:lnTo>
                <a:lnTo>
                  <a:pt x="4293000" y="3042660"/>
                </a:lnTo>
                <a:lnTo>
                  <a:pt x="4298687" y="3048346"/>
                </a:lnTo>
                <a:lnTo>
                  <a:pt x="4388914" y="3048346"/>
                </a:lnTo>
                <a:lnTo>
                  <a:pt x="4394600" y="3042660"/>
                </a:lnTo>
                <a:lnTo>
                  <a:pt x="4394600" y="3028632"/>
                </a:lnTo>
                <a:lnTo>
                  <a:pt x="4388914" y="3022946"/>
                </a:lnTo>
                <a:close/>
              </a:path>
              <a:path w="7591425" h="3150235">
                <a:moveTo>
                  <a:pt x="4211114" y="3022946"/>
                </a:moveTo>
                <a:lnTo>
                  <a:pt x="4120885" y="3022946"/>
                </a:lnTo>
                <a:lnTo>
                  <a:pt x="4115200" y="3028632"/>
                </a:lnTo>
                <a:lnTo>
                  <a:pt x="4115200" y="3042660"/>
                </a:lnTo>
                <a:lnTo>
                  <a:pt x="4120885" y="3048346"/>
                </a:lnTo>
                <a:lnTo>
                  <a:pt x="4211114" y="3048346"/>
                </a:lnTo>
                <a:lnTo>
                  <a:pt x="4216800" y="3042660"/>
                </a:lnTo>
                <a:lnTo>
                  <a:pt x="4216800" y="3028632"/>
                </a:lnTo>
                <a:lnTo>
                  <a:pt x="4211114" y="3022946"/>
                </a:lnTo>
                <a:close/>
              </a:path>
              <a:path w="7591425" h="3150235">
                <a:moveTo>
                  <a:pt x="4033314" y="3022946"/>
                </a:moveTo>
                <a:lnTo>
                  <a:pt x="3943085" y="3022946"/>
                </a:lnTo>
                <a:lnTo>
                  <a:pt x="3937400" y="3028632"/>
                </a:lnTo>
                <a:lnTo>
                  <a:pt x="3937400" y="3042660"/>
                </a:lnTo>
                <a:lnTo>
                  <a:pt x="3943085" y="3048346"/>
                </a:lnTo>
                <a:lnTo>
                  <a:pt x="4033314" y="3048346"/>
                </a:lnTo>
                <a:lnTo>
                  <a:pt x="4039000" y="3042660"/>
                </a:lnTo>
                <a:lnTo>
                  <a:pt x="4039000" y="3028632"/>
                </a:lnTo>
                <a:lnTo>
                  <a:pt x="4033314" y="3022946"/>
                </a:lnTo>
                <a:close/>
              </a:path>
              <a:path w="7591425" h="3150235">
                <a:moveTo>
                  <a:pt x="3768873" y="3009874"/>
                </a:moveTo>
                <a:lnTo>
                  <a:pt x="3762235" y="3014412"/>
                </a:lnTo>
                <a:lnTo>
                  <a:pt x="3759640" y="3028198"/>
                </a:lnTo>
                <a:lnTo>
                  <a:pt x="3764177" y="3034837"/>
                </a:lnTo>
                <a:lnTo>
                  <a:pt x="3835601" y="3048273"/>
                </a:lnTo>
                <a:lnTo>
                  <a:pt x="3836388" y="3048346"/>
                </a:lnTo>
                <a:lnTo>
                  <a:pt x="3855514" y="3048346"/>
                </a:lnTo>
                <a:lnTo>
                  <a:pt x="3861200" y="3042660"/>
                </a:lnTo>
                <a:lnTo>
                  <a:pt x="3861200" y="3028632"/>
                </a:lnTo>
                <a:lnTo>
                  <a:pt x="3855514" y="3022946"/>
                </a:lnTo>
                <a:lnTo>
                  <a:pt x="3838359" y="3022946"/>
                </a:lnTo>
                <a:lnTo>
                  <a:pt x="3768873" y="3009874"/>
                </a:lnTo>
                <a:close/>
              </a:path>
              <a:path w="7591425" h="3150235">
                <a:moveTo>
                  <a:pt x="3594138" y="2977004"/>
                </a:moveTo>
                <a:lnTo>
                  <a:pt x="3587499" y="2981540"/>
                </a:lnTo>
                <a:lnTo>
                  <a:pt x="3584905" y="2995326"/>
                </a:lnTo>
                <a:lnTo>
                  <a:pt x="3589442" y="3001966"/>
                </a:lnTo>
                <a:lnTo>
                  <a:pt x="3678115" y="3018647"/>
                </a:lnTo>
                <a:lnTo>
                  <a:pt x="3684753" y="3014110"/>
                </a:lnTo>
                <a:lnTo>
                  <a:pt x="3687348" y="3000324"/>
                </a:lnTo>
                <a:lnTo>
                  <a:pt x="3682810" y="2993685"/>
                </a:lnTo>
                <a:lnTo>
                  <a:pt x="3594138" y="2977004"/>
                </a:lnTo>
                <a:close/>
              </a:path>
              <a:path w="7591425" h="3150235">
                <a:moveTo>
                  <a:pt x="3419403" y="2944133"/>
                </a:moveTo>
                <a:lnTo>
                  <a:pt x="3412764" y="2948669"/>
                </a:lnTo>
                <a:lnTo>
                  <a:pt x="3410170" y="2962456"/>
                </a:lnTo>
                <a:lnTo>
                  <a:pt x="3414707" y="2969094"/>
                </a:lnTo>
                <a:lnTo>
                  <a:pt x="3503380" y="2985776"/>
                </a:lnTo>
                <a:lnTo>
                  <a:pt x="3510019" y="2981239"/>
                </a:lnTo>
                <a:lnTo>
                  <a:pt x="3512612" y="2967452"/>
                </a:lnTo>
                <a:lnTo>
                  <a:pt x="3508076" y="2960814"/>
                </a:lnTo>
                <a:lnTo>
                  <a:pt x="3419403" y="2944133"/>
                </a:lnTo>
                <a:close/>
              </a:path>
              <a:path w="7591425" h="3150235">
                <a:moveTo>
                  <a:pt x="3244668" y="2911262"/>
                </a:moveTo>
                <a:lnTo>
                  <a:pt x="3238028" y="2915799"/>
                </a:lnTo>
                <a:lnTo>
                  <a:pt x="3235435" y="2929585"/>
                </a:lnTo>
                <a:lnTo>
                  <a:pt x="3239971" y="2936224"/>
                </a:lnTo>
                <a:lnTo>
                  <a:pt x="3328645" y="2952904"/>
                </a:lnTo>
                <a:lnTo>
                  <a:pt x="3335284" y="2948368"/>
                </a:lnTo>
                <a:lnTo>
                  <a:pt x="3337877" y="2934582"/>
                </a:lnTo>
                <a:lnTo>
                  <a:pt x="3333341" y="2927943"/>
                </a:lnTo>
                <a:lnTo>
                  <a:pt x="3244668" y="2911262"/>
                </a:lnTo>
                <a:close/>
              </a:path>
              <a:path w="7591425" h="3150235">
                <a:moveTo>
                  <a:pt x="3069932" y="2878391"/>
                </a:moveTo>
                <a:lnTo>
                  <a:pt x="3063294" y="2882927"/>
                </a:lnTo>
                <a:lnTo>
                  <a:pt x="3060700" y="2896715"/>
                </a:lnTo>
                <a:lnTo>
                  <a:pt x="3065237" y="2903353"/>
                </a:lnTo>
                <a:lnTo>
                  <a:pt x="3153910" y="2920034"/>
                </a:lnTo>
                <a:lnTo>
                  <a:pt x="3160549" y="2915498"/>
                </a:lnTo>
                <a:lnTo>
                  <a:pt x="3163142" y="2901711"/>
                </a:lnTo>
                <a:lnTo>
                  <a:pt x="3158605" y="2895072"/>
                </a:lnTo>
                <a:lnTo>
                  <a:pt x="3069932" y="2878391"/>
                </a:lnTo>
                <a:close/>
              </a:path>
              <a:path w="7591425" h="3150235">
                <a:moveTo>
                  <a:pt x="2895198" y="2845520"/>
                </a:moveTo>
                <a:lnTo>
                  <a:pt x="2888559" y="2850057"/>
                </a:lnTo>
                <a:lnTo>
                  <a:pt x="2885965" y="2863843"/>
                </a:lnTo>
                <a:lnTo>
                  <a:pt x="2890502" y="2870481"/>
                </a:lnTo>
                <a:lnTo>
                  <a:pt x="2979174" y="2887163"/>
                </a:lnTo>
                <a:lnTo>
                  <a:pt x="2985814" y="2882626"/>
                </a:lnTo>
                <a:lnTo>
                  <a:pt x="2988407" y="2868839"/>
                </a:lnTo>
                <a:lnTo>
                  <a:pt x="2983871" y="2862201"/>
                </a:lnTo>
                <a:lnTo>
                  <a:pt x="2895198" y="2845520"/>
                </a:lnTo>
                <a:close/>
              </a:path>
              <a:path w="7591425" h="3150235">
                <a:moveTo>
                  <a:pt x="2720463" y="2812649"/>
                </a:moveTo>
                <a:lnTo>
                  <a:pt x="2713823" y="2817186"/>
                </a:lnTo>
                <a:lnTo>
                  <a:pt x="2711230" y="2830972"/>
                </a:lnTo>
                <a:lnTo>
                  <a:pt x="2715768" y="2837611"/>
                </a:lnTo>
                <a:lnTo>
                  <a:pt x="2804440" y="2854291"/>
                </a:lnTo>
                <a:lnTo>
                  <a:pt x="2811078" y="2849755"/>
                </a:lnTo>
                <a:lnTo>
                  <a:pt x="2813672" y="2835969"/>
                </a:lnTo>
                <a:lnTo>
                  <a:pt x="2809135" y="2829330"/>
                </a:lnTo>
                <a:lnTo>
                  <a:pt x="2720463" y="2812649"/>
                </a:lnTo>
                <a:close/>
              </a:path>
              <a:path w="7591425" h="3150235">
                <a:moveTo>
                  <a:pt x="2543834" y="2781099"/>
                </a:moveTo>
                <a:lnTo>
                  <a:pt x="2537871" y="2786494"/>
                </a:lnTo>
                <a:lnTo>
                  <a:pt x="2537170" y="2800504"/>
                </a:lnTo>
                <a:lnTo>
                  <a:pt x="2542565" y="2806467"/>
                </a:lnTo>
                <a:lnTo>
                  <a:pt x="2553841" y="2807031"/>
                </a:lnTo>
                <a:lnTo>
                  <a:pt x="2629705" y="2821421"/>
                </a:lnTo>
                <a:lnTo>
                  <a:pt x="2636344" y="2816884"/>
                </a:lnTo>
                <a:lnTo>
                  <a:pt x="2638936" y="2803098"/>
                </a:lnTo>
                <a:lnTo>
                  <a:pt x="2634400" y="2796459"/>
                </a:lnTo>
                <a:lnTo>
                  <a:pt x="2555109" y="2781661"/>
                </a:lnTo>
                <a:lnTo>
                  <a:pt x="2543834" y="2781099"/>
                </a:lnTo>
                <a:close/>
              </a:path>
              <a:path w="7591425" h="3150235">
                <a:moveTo>
                  <a:pt x="2366255" y="2772219"/>
                </a:moveTo>
                <a:lnTo>
                  <a:pt x="2360292" y="2777614"/>
                </a:lnTo>
                <a:lnTo>
                  <a:pt x="2359592" y="2791625"/>
                </a:lnTo>
                <a:lnTo>
                  <a:pt x="2364987" y="2797587"/>
                </a:lnTo>
                <a:lnTo>
                  <a:pt x="2455103" y="2802093"/>
                </a:lnTo>
                <a:lnTo>
                  <a:pt x="2461065" y="2796698"/>
                </a:lnTo>
                <a:lnTo>
                  <a:pt x="2461766" y="2782688"/>
                </a:lnTo>
                <a:lnTo>
                  <a:pt x="2456371" y="2776725"/>
                </a:lnTo>
                <a:lnTo>
                  <a:pt x="2366255" y="2772219"/>
                </a:lnTo>
                <a:close/>
              </a:path>
              <a:path w="7591425" h="3150235">
                <a:moveTo>
                  <a:pt x="2188677" y="2763340"/>
                </a:moveTo>
                <a:lnTo>
                  <a:pt x="2182714" y="2768735"/>
                </a:lnTo>
                <a:lnTo>
                  <a:pt x="2182013" y="2782746"/>
                </a:lnTo>
                <a:lnTo>
                  <a:pt x="2187408" y="2788709"/>
                </a:lnTo>
                <a:lnTo>
                  <a:pt x="2277524" y="2793215"/>
                </a:lnTo>
                <a:lnTo>
                  <a:pt x="2283487" y="2787820"/>
                </a:lnTo>
                <a:lnTo>
                  <a:pt x="2284187" y="2773809"/>
                </a:lnTo>
                <a:lnTo>
                  <a:pt x="2278792" y="2767846"/>
                </a:lnTo>
                <a:lnTo>
                  <a:pt x="2188677" y="2763340"/>
                </a:lnTo>
                <a:close/>
              </a:path>
              <a:path w="7591425" h="3150235">
                <a:moveTo>
                  <a:pt x="2011099" y="2754462"/>
                </a:moveTo>
                <a:lnTo>
                  <a:pt x="2005136" y="2759857"/>
                </a:lnTo>
                <a:lnTo>
                  <a:pt x="2004435" y="2773867"/>
                </a:lnTo>
                <a:lnTo>
                  <a:pt x="2009830" y="2779830"/>
                </a:lnTo>
                <a:lnTo>
                  <a:pt x="2099946" y="2784336"/>
                </a:lnTo>
                <a:lnTo>
                  <a:pt x="2105908" y="2778941"/>
                </a:lnTo>
                <a:lnTo>
                  <a:pt x="2106609" y="2764930"/>
                </a:lnTo>
                <a:lnTo>
                  <a:pt x="2101215" y="2758968"/>
                </a:lnTo>
                <a:lnTo>
                  <a:pt x="2011099" y="2754462"/>
                </a:lnTo>
                <a:close/>
              </a:path>
              <a:path w="7591425" h="3150235">
                <a:moveTo>
                  <a:pt x="1833521" y="2745583"/>
                </a:moveTo>
                <a:lnTo>
                  <a:pt x="1827557" y="2750978"/>
                </a:lnTo>
                <a:lnTo>
                  <a:pt x="1826858" y="2764989"/>
                </a:lnTo>
                <a:lnTo>
                  <a:pt x="1832253" y="2770952"/>
                </a:lnTo>
                <a:lnTo>
                  <a:pt x="1922368" y="2775458"/>
                </a:lnTo>
                <a:lnTo>
                  <a:pt x="1928331" y="2770063"/>
                </a:lnTo>
                <a:lnTo>
                  <a:pt x="1929030" y="2756052"/>
                </a:lnTo>
                <a:lnTo>
                  <a:pt x="1923635" y="2750088"/>
                </a:lnTo>
                <a:lnTo>
                  <a:pt x="1833521" y="2745583"/>
                </a:lnTo>
                <a:close/>
              </a:path>
              <a:path w="7591425" h="3150235">
                <a:moveTo>
                  <a:pt x="1655942" y="2736703"/>
                </a:moveTo>
                <a:lnTo>
                  <a:pt x="1649980" y="2742098"/>
                </a:lnTo>
                <a:lnTo>
                  <a:pt x="1649279" y="2756109"/>
                </a:lnTo>
                <a:lnTo>
                  <a:pt x="1654674" y="2762072"/>
                </a:lnTo>
                <a:lnTo>
                  <a:pt x="1744789" y="2766578"/>
                </a:lnTo>
                <a:lnTo>
                  <a:pt x="1750753" y="2761183"/>
                </a:lnTo>
                <a:lnTo>
                  <a:pt x="1751453" y="2747172"/>
                </a:lnTo>
                <a:lnTo>
                  <a:pt x="1746058" y="2741209"/>
                </a:lnTo>
                <a:lnTo>
                  <a:pt x="1655942" y="2736703"/>
                </a:lnTo>
                <a:close/>
              </a:path>
              <a:path w="7591425" h="3150235">
                <a:moveTo>
                  <a:pt x="1478365" y="2727825"/>
                </a:moveTo>
                <a:lnTo>
                  <a:pt x="1472402" y="2733220"/>
                </a:lnTo>
                <a:lnTo>
                  <a:pt x="1471701" y="2747230"/>
                </a:lnTo>
                <a:lnTo>
                  <a:pt x="1477096" y="2753193"/>
                </a:lnTo>
                <a:lnTo>
                  <a:pt x="1567211" y="2757699"/>
                </a:lnTo>
                <a:lnTo>
                  <a:pt x="1573174" y="2752304"/>
                </a:lnTo>
                <a:lnTo>
                  <a:pt x="1573875" y="2738293"/>
                </a:lnTo>
                <a:lnTo>
                  <a:pt x="1568480" y="2732331"/>
                </a:lnTo>
                <a:lnTo>
                  <a:pt x="1478365" y="2727825"/>
                </a:lnTo>
                <a:close/>
              </a:path>
              <a:path w="7591425" h="3150235">
                <a:moveTo>
                  <a:pt x="1300787" y="2718946"/>
                </a:moveTo>
                <a:lnTo>
                  <a:pt x="1294823" y="2724341"/>
                </a:lnTo>
                <a:lnTo>
                  <a:pt x="1294123" y="2738351"/>
                </a:lnTo>
                <a:lnTo>
                  <a:pt x="1299518" y="2744315"/>
                </a:lnTo>
                <a:lnTo>
                  <a:pt x="1389633" y="2748821"/>
                </a:lnTo>
                <a:lnTo>
                  <a:pt x="1395596" y="2743426"/>
                </a:lnTo>
                <a:lnTo>
                  <a:pt x="1396296" y="2729415"/>
                </a:lnTo>
                <a:lnTo>
                  <a:pt x="1390902" y="2723451"/>
                </a:lnTo>
                <a:lnTo>
                  <a:pt x="1300787" y="2718946"/>
                </a:lnTo>
                <a:close/>
              </a:path>
              <a:path w="7591425" h="3150235">
                <a:moveTo>
                  <a:pt x="1220097" y="2577294"/>
                </a:moveTo>
                <a:lnTo>
                  <a:pt x="1216619" y="2577350"/>
                </a:lnTo>
                <a:lnTo>
                  <a:pt x="1207088" y="2581804"/>
                </a:lnTo>
                <a:lnTo>
                  <a:pt x="1204343" y="2589362"/>
                </a:lnTo>
                <a:lnTo>
                  <a:pt x="1242541" y="2671107"/>
                </a:lnTo>
                <a:lnTo>
                  <a:pt x="1250100" y="2673850"/>
                </a:lnTo>
                <a:lnTo>
                  <a:pt x="1262809" y="2667911"/>
                </a:lnTo>
                <a:lnTo>
                  <a:pt x="1265552" y="2660354"/>
                </a:lnTo>
                <a:lnTo>
                  <a:pt x="1228839" y="2581786"/>
                </a:lnTo>
                <a:lnTo>
                  <a:pt x="1226207" y="2579512"/>
                </a:lnTo>
                <a:lnTo>
                  <a:pt x="1220097" y="2577294"/>
                </a:lnTo>
                <a:close/>
              </a:path>
              <a:path w="7591425" h="3150235">
                <a:moveTo>
                  <a:pt x="1144826" y="2416213"/>
                </a:moveTo>
                <a:lnTo>
                  <a:pt x="1141347" y="2416270"/>
                </a:lnTo>
                <a:lnTo>
                  <a:pt x="1131816" y="2420724"/>
                </a:lnTo>
                <a:lnTo>
                  <a:pt x="1129071" y="2428281"/>
                </a:lnTo>
                <a:lnTo>
                  <a:pt x="1167269" y="2510025"/>
                </a:lnTo>
                <a:lnTo>
                  <a:pt x="1174828" y="2512769"/>
                </a:lnTo>
                <a:lnTo>
                  <a:pt x="1187537" y="2506831"/>
                </a:lnTo>
                <a:lnTo>
                  <a:pt x="1190282" y="2499272"/>
                </a:lnTo>
                <a:lnTo>
                  <a:pt x="1153568" y="2420706"/>
                </a:lnTo>
                <a:lnTo>
                  <a:pt x="1150936" y="2418431"/>
                </a:lnTo>
                <a:lnTo>
                  <a:pt x="1144826" y="2416213"/>
                </a:lnTo>
                <a:close/>
              </a:path>
              <a:path w="7591425" h="3150235">
                <a:moveTo>
                  <a:pt x="1069554" y="2255132"/>
                </a:moveTo>
                <a:lnTo>
                  <a:pt x="1066076" y="2255188"/>
                </a:lnTo>
                <a:lnTo>
                  <a:pt x="1056544" y="2259642"/>
                </a:lnTo>
                <a:lnTo>
                  <a:pt x="1053800" y="2267201"/>
                </a:lnTo>
                <a:lnTo>
                  <a:pt x="1091998" y="2348945"/>
                </a:lnTo>
                <a:lnTo>
                  <a:pt x="1099557" y="2351689"/>
                </a:lnTo>
                <a:lnTo>
                  <a:pt x="1112266" y="2345750"/>
                </a:lnTo>
                <a:lnTo>
                  <a:pt x="1115010" y="2338191"/>
                </a:lnTo>
                <a:lnTo>
                  <a:pt x="1078296" y="2259625"/>
                </a:lnTo>
                <a:lnTo>
                  <a:pt x="1075664" y="2257351"/>
                </a:lnTo>
                <a:lnTo>
                  <a:pt x="1069554" y="2255132"/>
                </a:lnTo>
                <a:close/>
              </a:path>
              <a:path w="7591425" h="3150235">
                <a:moveTo>
                  <a:pt x="994282" y="2094050"/>
                </a:moveTo>
                <a:lnTo>
                  <a:pt x="990804" y="2094108"/>
                </a:lnTo>
                <a:lnTo>
                  <a:pt x="981273" y="2098561"/>
                </a:lnTo>
                <a:lnTo>
                  <a:pt x="978528" y="2106119"/>
                </a:lnTo>
                <a:lnTo>
                  <a:pt x="1016726" y="2187864"/>
                </a:lnTo>
                <a:lnTo>
                  <a:pt x="1024285" y="2190607"/>
                </a:lnTo>
                <a:lnTo>
                  <a:pt x="1036994" y="2184669"/>
                </a:lnTo>
                <a:lnTo>
                  <a:pt x="1039738" y="2177111"/>
                </a:lnTo>
                <a:lnTo>
                  <a:pt x="1003025" y="2098544"/>
                </a:lnTo>
                <a:lnTo>
                  <a:pt x="1000392" y="2096269"/>
                </a:lnTo>
                <a:lnTo>
                  <a:pt x="994282" y="2094050"/>
                </a:lnTo>
                <a:close/>
              </a:path>
              <a:path w="7591425" h="3150235">
                <a:moveTo>
                  <a:pt x="919011" y="1932970"/>
                </a:moveTo>
                <a:lnTo>
                  <a:pt x="915534" y="1933027"/>
                </a:lnTo>
                <a:lnTo>
                  <a:pt x="906001" y="1937481"/>
                </a:lnTo>
                <a:lnTo>
                  <a:pt x="903258" y="1945039"/>
                </a:lnTo>
                <a:lnTo>
                  <a:pt x="941456" y="2026782"/>
                </a:lnTo>
                <a:lnTo>
                  <a:pt x="949013" y="2029527"/>
                </a:lnTo>
                <a:lnTo>
                  <a:pt x="961722" y="2023588"/>
                </a:lnTo>
                <a:lnTo>
                  <a:pt x="964467" y="2016029"/>
                </a:lnTo>
                <a:lnTo>
                  <a:pt x="927754" y="1937463"/>
                </a:lnTo>
                <a:lnTo>
                  <a:pt x="925122" y="1935189"/>
                </a:lnTo>
                <a:lnTo>
                  <a:pt x="919011" y="1932970"/>
                </a:lnTo>
                <a:close/>
              </a:path>
              <a:path w="7591425" h="3150235">
                <a:moveTo>
                  <a:pt x="843739" y="1771890"/>
                </a:moveTo>
                <a:lnTo>
                  <a:pt x="840262" y="1771945"/>
                </a:lnTo>
                <a:lnTo>
                  <a:pt x="830729" y="1776399"/>
                </a:lnTo>
                <a:lnTo>
                  <a:pt x="827986" y="1783958"/>
                </a:lnTo>
                <a:lnTo>
                  <a:pt x="866184" y="1865702"/>
                </a:lnTo>
                <a:lnTo>
                  <a:pt x="873742" y="1868446"/>
                </a:lnTo>
                <a:lnTo>
                  <a:pt x="886451" y="1862507"/>
                </a:lnTo>
                <a:lnTo>
                  <a:pt x="889195" y="1854949"/>
                </a:lnTo>
                <a:lnTo>
                  <a:pt x="852482" y="1776383"/>
                </a:lnTo>
                <a:lnTo>
                  <a:pt x="849850" y="1774107"/>
                </a:lnTo>
                <a:lnTo>
                  <a:pt x="843739" y="1771890"/>
                </a:lnTo>
                <a:close/>
              </a:path>
              <a:path w="7591425" h="3150235">
                <a:moveTo>
                  <a:pt x="768469" y="1610808"/>
                </a:moveTo>
                <a:lnTo>
                  <a:pt x="764990" y="1610865"/>
                </a:lnTo>
                <a:lnTo>
                  <a:pt x="755459" y="1615319"/>
                </a:lnTo>
                <a:lnTo>
                  <a:pt x="752715" y="1622877"/>
                </a:lnTo>
                <a:lnTo>
                  <a:pt x="790912" y="1704620"/>
                </a:lnTo>
                <a:lnTo>
                  <a:pt x="798470" y="1707365"/>
                </a:lnTo>
                <a:lnTo>
                  <a:pt x="811180" y="1701426"/>
                </a:lnTo>
                <a:lnTo>
                  <a:pt x="813923" y="1693867"/>
                </a:lnTo>
                <a:lnTo>
                  <a:pt x="777210" y="1615301"/>
                </a:lnTo>
                <a:lnTo>
                  <a:pt x="774579" y="1613027"/>
                </a:lnTo>
                <a:lnTo>
                  <a:pt x="768469" y="1610808"/>
                </a:lnTo>
                <a:close/>
              </a:path>
              <a:path w="7591425" h="3150235">
                <a:moveTo>
                  <a:pt x="693197" y="1449727"/>
                </a:moveTo>
                <a:lnTo>
                  <a:pt x="689719" y="1449783"/>
                </a:lnTo>
                <a:lnTo>
                  <a:pt x="680187" y="1454238"/>
                </a:lnTo>
                <a:lnTo>
                  <a:pt x="677443" y="1461796"/>
                </a:lnTo>
                <a:lnTo>
                  <a:pt x="715641" y="1543540"/>
                </a:lnTo>
                <a:lnTo>
                  <a:pt x="723200" y="1546284"/>
                </a:lnTo>
                <a:lnTo>
                  <a:pt x="735909" y="1540346"/>
                </a:lnTo>
                <a:lnTo>
                  <a:pt x="738652" y="1532787"/>
                </a:lnTo>
                <a:lnTo>
                  <a:pt x="701939" y="1454221"/>
                </a:lnTo>
                <a:lnTo>
                  <a:pt x="699307" y="1451946"/>
                </a:lnTo>
                <a:lnTo>
                  <a:pt x="693197" y="1449727"/>
                </a:lnTo>
                <a:close/>
              </a:path>
              <a:path w="7591425" h="3150235">
                <a:moveTo>
                  <a:pt x="617926" y="1288647"/>
                </a:moveTo>
                <a:lnTo>
                  <a:pt x="614447" y="1288703"/>
                </a:lnTo>
                <a:lnTo>
                  <a:pt x="604916" y="1293157"/>
                </a:lnTo>
                <a:lnTo>
                  <a:pt x="602171" y="1300716"/>
                </a:lnTo>
                <a:lnTo>
                  <a:pt x="640369" y="1382459"/>
                </a:lnTo>
                <a:lnTo>
                  <a:pt x="647928" y="1385204"/>
                </a:lnTo>
                <a:lnTo>
                  <a:pt x="660637" y="1379264"/>
                </a:lnTo>
                <a:lnTo>
                  <a:pt x="663381" y="1371706"/>
                </a:lnTo>
                <a:lnTo>
                  <a:pt x="626667" y="1293140"/>
                </a:lnTo>
                <a:lnTo>
                  <a:pt x="624036" y="1290866"/>
                </a:lnTo>
                <a:lnTo>
                  <a:pt x="617926" y="1288647"/>
                </a:lnTo>
                <a:close/>
              </a:path>
              <a:path w="7591425" h="3150235">
                <a:moveTo>
                  <a:pt x="542654" y="1127565"/>
                </a:moveTo>
                <a:lnTo>
                  <a:pt x="539175" y="1127622"/>
                </a:lnTo>
                <a:lnTo>
                  <a:pt x="529644" y="1132076"/>
                </a:lnTo>
                <a:lnTo>
                  <a:pt x="526900" y="1139634"/>
                </a:lnTo>
                <a:lnTo>
                  <a:pt x="565097" y="1221379"/>
                </a:lnTo>
                <a:lnTo>
                  <a:pt x="572656" y="1224122"/>
                </a:lnTo>
                <a:lnTo>
                  <a:pt x="585365" y="1218184"/>
                </a:lnTo>
                <a:lnTo>
                  <a:pt x="588110" y="1210624"/>
                </a:lnTo>
                <a:lnTo>
                  <a:pt x="551397" y="1132058"/>
                </a:lnTo>
                <a:lnTo>
                  <a:pt x="548764" y="1129784"/>
                </a:lnTo>
                <a:lnTo>
                  <a:pt x="542654" y="1127565"/>
                </a:lnTo>
                <a:close/>
              </a:path>
              <a:path w="7591425" h="3150235">
                <a:moveTo>
                  <a:pt x="467382" y="966485"/>
                </a:moveTo>
                <a:lnTo>
                  <a:pt x="463905" y="966541"/>
                </a:lnTo>
                <a:lnTo>
                  <a:pt x="454372" y="970995"/>
                </a:lnTo>
                <a:lnTo>
                  <a:pt x="451628" y="978554"/>
                </a:lnTo>
                <a:lnTo>
                  <a:pt x="489827" y="1060297"/>
                </a:lnTo>
                <a:lnTo>
                  <a:pt x="497385" y="1063042"/>
                </a:lnTo>
                <a:lnTo>
                  <a:pt x="510094" y="1057103"/>
                </a:lnTo>
                <a:lnTo>
                  <a:pt x="512838" y="1049544"/>
                </a:lnTo>
                <a:lnTo>
                  <a:pt x="476125" y="970978"/>
                </a:lnTo>
                <a:lnTo>
                  <a:pt x="473492" y="968703"/>
                </a:lnTo>
                <a:lnTo>
                  <a:pt x="467382" y="966485"/>
                </a:lnTo>
                <a:close/>
              </a:path>
              <a:path w="7591425" h="3150235">
                <a:moveTo>
                  <a:pt x="392111" y="805404"/>
                </a:moveTo>
                <a:lnTo>
                  <a:pt x="388633" y="805460"/>
                </a:lnTo>
                <a:lnTo>
                  <a:pt x="379101" y="809914"/>
                </a:lnTo>
                <a:lnTo>
                  <a:pt x="376358" y="817473"/>
                </a:lnTo>
                <a:lnTo>
                  <a:pt x="414555" y="899217"/>
                </a:lnTo>
                <a:lnTo>
                  <a:pt x="422113" y="901961"/>
                </a:lnTo>
                <a:lnTo>
                  <a:pt x="434822" y="896021"/>
                </a:lnTo>
                <a:lnTo>
                  <a:pt x="437567" y="888464"/>
                </a:lnTo>
                <a:lnTo>
                  <a:pt x="400853" y="809896"/>
                </a:lnTo>
                <a:lnTo>
                  <a:pt x="398222" y="807622"/>
                </a:lnTo>
                <a:lnTo>
                  <a:pt x="392111" y="805404"/>
                </a:lnTo>
                <a:close/>
              </a:path>
              <a:path w="7591425" h="3150235">
                <a:moveTo>
                  <a:pt x="316840" y="644323"/>
                </a:moveTo>
                <a:lnTo>
                  <a:pt x="313362" y="644380"/>
                </a:lnTo>
                <a:lnTo>
                  <a:pt x="303829" y="648834"/>
                </a:lnTo>
                <a:lnTo>
                  <a:pt x="301086" y="656391"/>
                </a:lnTo>
                <a:lnTo>
                  <a:pt x="339284" y="738135"/>
                </a:lnTo>
                <a:lnTo>
                  <a:pt x="346842" y="740879"/>
                </a:lnTo>
                <a:lnTo>
                  <a:pt x="359550" y="734941"/>
                </a:lnTo>
                <a:lnTo>
                  <a:pt x="362295" y="727382"/>
                </a:lnTo>
                <a:lnTo>
                  <a:pt x="325582" y="648816"/>
                </a:lnTo>
                <a:lnTo>
                  <a:pt x="322950" y="646541"/>
                </a:lnTo>
                <a:lnTo>
                  <a:pt x="316840" y="644323"/>
                </a:lnTo>
                <a:close/>
              </a:path>
              <a:path w="7591425" h="3150235">
                <a:moveTo>
                  <a:pt x="241569" y="483242"/>
                </a:moveTo>
                <a:lnTo>
                  <a:pt x="238090" y="483298"/>
                </a:lnTo>
                <a:lnTo>
                  <a:pt x="228559" y="487752"/>
                </a:lnTo>
                <a:lnTo>
                  <a:pt x="225814" y="495311"/>
                </a:lnTo>
                <a:lnTo>
                  <a:pt x="264012" y="577054"/>
                </a:lnTo>
                <a:lnTo>
                  <a:pt x="271571" y="579799"/>
                </a:lnTo>
                <a:lnTo>
                  <a:pt x="284280" y="573860"/>
                </a:lnTo>
                <a:lnTo>
                  <a:pt x="287023" y="566301"/>
                </a:lnTo>
                <a:lnTo>
                  <a:pt x="250310" y="487735"/>
                </a:lnTo>
                <a:lnTo>
                  <a:pt x="247679" y="485461"/>
                </a:lnTo>
                <a:lnTo>
                  <a:pt x="241569" y="483242"/>
                </a:lnTo>
                <a:close/>
              </a:path>
              <a:path w="7591425" h="3150235">
                <a:moveTo>
                  <a:pt x="166297" y="322162"/>
                </a:moveTo>
                <a:lnTo>
                  <a:pt x="162819" y="322218"/>
                </a:lnTo>
                <a:lnTo>
                  <a:pt x="153287" y="326671"/>
                </a:lnTo>
                <a:lnTo>
                  <a:pt x="150543" y="334230"/>
                </a:lnTo>
                <a:lnTo>
                  <a:pt x="188741" y="415974"/>
                </a:lnTo>
                <a:lnTo>
                  <a:pt x="196300" y="418719"/>
                </a:lnTo>
                <a:lnTo>
                  <a:pt x="209008" y="412779"/>
                </a:lnTo>
                <a:lnTo>
                  <a:pt x="211752" y="405221"/>
                </a:lnTo>
                <a:lnTo>
                  <a:pt x="175039" y="326654"/>
                </a:lnTo>
                <a:lnTo>
                  <a:pt x="172407" y="324379"/>
                </a:lnTo>
                <a:lnTo>
                  <a:pt x="166297" y="322162"/>
                </a:lnTo>
                <a:close/>
              </a:path>
              <a:path w="7591425" h="3150235">
                <a:moveTo>
                  <a:pt x="91025" y="161080"/>
                </a:moveTo>
                <a:lnTo>
                  <a:pt x="87547" y="161137"/>
                </a:lnTo>
                <a:lnTo>
                  <a:pt x="78016" y="165591"/>
                </a:lnTo>
                <a:lnTo>
                  <a:pt x="75271" y="173149"/>
                </a:lnTo>
                <a:lnTo>
                  <a:pt x="113469" y="254892"/>
                </a:lnTo>
                <a:lnTo>
                  <a:pt x="121028" y="257637"/>
                </a:lnTo>
                <a:lnTo>
                  <a:pt x="133737" y="251698"/>
                </a:lnTo>
                <a:lnTo>
                  <a:pt x="136481" y="244140"/>
                </a:lnTo>
                <a:lnTo>
                  <a:pt x="99768" y="165573"/>
                </a:lnTo>
                <a:lnTo>
                  <a:pt x="97135" y="163299"/>
                </a:lnTo>
                <a:lnTo>
                  <a:pt x="91025" y="161080"/>
                </a:lnTo>
                <a:close/>
              </a:path>
              <a:path w="7591425" h="3150235">
                <a:moveTo>
                  <a:pt x="15754" y="0"/>
                </a:moveTo>
                <a:lnTo>
                  <a:pt x="12275" y="55"/>
                </a:lnTo>
                <a:lnTo>
                  <a:pt x="2744" y="4511"/>
                </a:lnTo>
                <a:lnTo>
                  <a:pt x="0" y="12068"/>
                </a:lnTo>
                <a:lnTo>
                  <a:pt x="38199" y="93812"/>
                </a:lnTo>
                <a:lnTo>
                  <a:pt x="45756" y="96556"/>
                </a:lnTo>
                <a:lnTo>
                  <a:pt x="58465" y="90618"/>
                </a:lnTo>
                <a:lnTo>
                  <a:pt x="61210" y="83059"/>
                </a:lnTo>
                <a:lnTo>
                  <a:pt x="24497" y="4493"/>
                </a:lnTo>
                <a:lnTo>
                  <a:pt x="21864" y="2218"/>
                </a:lnTo>
                <a:lnTo>
                  <a:pt x="15754" y="0"/>
                </a:lnTo>
                <a:close/>
              </a:path>
            </a:pathLst>
          </a:custGeom>
          <a:solidFill>
            <a:srgbClr val="ED7D31"/>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 name="object 19"/>
          <p:cNvSpPr/>
          <p:nvPr/>
        </p:nvSpPr>
        <p:spPr>
          <a:xfrm>
            <a:off x="2254676" y="1946362"/>
            <a:ext cx="165086" cy="165086"/>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p:nvPr/>
        </p:nvSpPr>
        <p:spPr>
          <a:xfrm>
            <a:off x="3524571" y="4663936"/>
            <a:ext cx="165085" cy="165085"/>
          </a:xfrm>
          <a:prstGeom prst="rect">
            <a:avLst/>
          </a:prstGeom>
          <a:blipFill>
            <a:blip r:embed="rId3"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 name="object 21"/>
          <p:cNvSpPr/>
          <p:nvPr/>
        </p:nvSpPr>
        <p:spPr>
          <a:xfrm>
            <a:off x="4794461" y="4727429"/>
            <a:ext cx="165086" cy="165085"/>
          </a:xfrm>
          <a:prstGeom prst="rect">
            <a:avLst/>
          </a:prstGeom>
          <a:blipFill>
            <a:blip r:embed="rId4"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p:nvPr/>
        </p:nvSpPr>
        <p:spPr>
          <a:xfrm>
            <a:off x="6064354" y="4956011"/>
            <a:ext cx="165086" cy="165085"/>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 name="object 23"/>
          <p:cNvSpPr/>
          <p:nvPr/>
        </p:nvSpPr>
        <p:spPr>
          <a:xfrm>
            <a:off x="7334249" y="4956011"/>
            <a:ext cx="165086" cy="165085"/>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p:nvPr/>
        </p:nvSpPr>
        <p:spPr>
          <a:xfrm>
            <a:off x="8604143" y="5057602"/>
            <a:ext cx="165086" cy="165085"/>
          </a:xfrm>
          <a:prstGeom prst="rect">
            <a:avLst/>
          </a:prstGeom>
          <a:blipFill>
            <a:blip r:embed="rId5"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 name="object 25"/>
          <p:cNvSpPr/>
          <p:nvPr/>
        </p:nvSpPr>
        <p:spPr>
          <a:xfrm>
            <a:off x="9874036" y="5057602"/>
            <a:ext cx="165086" cy="165085"/>
          </a:xfrm>
          <a:prstGeom prst="rect">
            <a:avLst/>
          </a:prstGeom>
          <a:blipFill>
            <a:blip r:embed="rId3"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 name="object 26"/>
          <p:cNvSpPr txBox="1"/>
          <p:nvPr/>
        </p:nvSpPr>
        <p:spPr>
          <a:xfrm>
            <a:off x="2125507" y="4330820"/>
            <a:ext cx="432398"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spc="-15" dirty="0">
                <a:solidFill>
                  <a:srgbClr val="404040"/>
                </a:solidFill>
                <a:latin typeface="Calibri"/>
                <a:cs typeface="Calibri"/>
              </a:rPr>
              <a:t>3</a:t>
            </a:r>
            <a:r>
              <a:rPr sz="1799" b="1" spc="20" dirty="0">
                <a:solidFill>
                  <a:srgbClr val="404040"/>
                </a:solidFill>
                <a:latin typeface="Calibri"/>
                <a:cs typeface="Calibri"/>
              </a:rPr>
              <a:t>.</a:t>
            </a:r>
            <a:r>
              <a:rPr sz="1799" b="1" spc="-15" dirty="0">
                <a:solidFill>
                  <a:srgbClr val="404040"/>
                </a:solidFill>
                <a:latin typeface="Calibri"/>
                <a:cs typeface="Calibri"/>
              </a:rPr>
              <a:t>57</a:t>
            </a:r>
            <a:endParaRPr sz="1799">
              <a:solidFill>
                <a:prstClr val="black"/>
              </a:solidFill>
              <a:latin typeface="Calibri"/>
              <a:cs typeface="Calibri"/>
            </a:endParaRPr>
          </a:p>
        </p:txBody>
      </p:sp>
      <p:sp>
        <p:nvSpPr>
          <p:cNvPr id="27" name="object 27"/>
          <p:cNvSpPr txBox="1"/>
          <p:nvPr/>
        </p:nvSpPr>
        <p:spPr>
          <a:xfrm>
            <a:off x="5937270" y="3195374"/>
            <a:ext cx="433669"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spc="-15" dirty="0">
                <a:solidFill>
                  <a:srgbClr val="404040"/>
                </a:solidFill>
                <a:latin typeface="Calibri"/>
                <a:cs typeface="Calibri"/>
              </a:rPr>
              <a:t>11</a:t>
            </a:r>
            <a:r>
              <a:rPr sz="1799" b="1" spc="20" dirty="0">
                <a:solidFill>
                  <a:srgbClr val="404040"/>
                </a:solidFill>
                <a:latin typeface="Calibri"/>
                <a:cs typeface="Calibri"/>
              </a:rPr>
              <a:t>.</a:t>
            </a:r>
            <a:r>
              <a:rPr sz="1799" b="1" dirty="0">
                <a:solidFill>
                  <a:srgbClr val="404040"/>
                </a:solidFill>
                <a:latin typeface="Calibri"/>
                <a:cs typeface="Calibri"/>
              </a:rPr>
              <a:t>7</a:t>
            </a:r>
            <a:endParaRPr sz="1799">
              <a:solidFill>
                <a:prstClr val="black"/>
              </a:solidFill>
              <a:latin typeface="Calibri"/>
              <a:cs typeface="Calibri"/>
            </a:endParaRPr>
          </a:p>
        </p:txBody>
      </p:sp>
      <p:sp>
        <p:nvSpPr>
          <p:cNvPr id="28" name="object 28"/>
          <p:cNvSpPr txBox="1"/>
          <p:nvPr/>
        </p:nvSpPr>
        <p:spPr>
          <a:xfrm>
            <a:off x="7207857" y="2538965"/>
            <a:ext cx="433669"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spc="-15" dirty="0">
                <a:solidFill>
                  <a:srgbClr val="404040"/>
                </a:solidFill>
                <a:latin typeface="Calibri"/>
                <a:cs typeface="Calibri"/>
              </a:rPr>
              <a:t>16</a:t>
            </a:r>
            <a:r>
              <a:rPr sz="1799" b="1" spc="20" dirty="0">
                <a:solidFill>
                  <a:srgbClr val="404040"/>
                </a:solidFill>
                <a:latin typeface="Calibri"/>
                <a:cs typeface="Calibri"/>
              </a:rPr>
              <a:t>.</a:t>
            </a:r>
            <a:r>
              <a:rPr sz="1799" b="1" dirty="0">
                <a:solidFill>
                  <a:srgbClr val="404040"/>
                </a:solidFill>
                <a:latin typeface="Calibri"/>
                <a:cs typeface="Calibri"/>
              </a:rPr>
              <a:t>4</a:t>
            </a:r>
            <a:endParaRPr sz="1799">
              <a:solidFill>
                <a:prstClr val="black"/>
              </a:solidFill>
              <a:latin typeface="Calibri"/>
              <a:cs typeface="Calibri"/>
            </a:endParaRPr>
          </a:p>
        </p:txBody>
      </p:sp>
      <p:sp>
        <p:nvSpPr>
          <p:cNvPr id="29" name="object 29"/>
          <p:cNvSpPr txBox="1"/>
          <p:nvPr/>
        </p:nvSpPr>
        <p:spPr>
          <a:xfrm>
            <a:off x="8478447" y="1226147"/>
            <a:ext cx="433669"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spc="-15" dirty="0">
                <a:solidFill>
                  <a:srgbClr val="404040"/>
                </a:solidFill>
                <a:latin typeface="Calibri"/>
                <a:cs typeface="Calibri"/>
              </a:rPr>
              <a:t>25</a:t>
            </a:r>
            <a:r>
              <a:rPr sz="1799" b="1" spc="20" dirty="0">
                <a:solidFill>
                  <a:srgbClr val="404040"/>
                </a:solidFill>
                <a:latin typeface="Calibri"/>
                <a:cs typeface="Calibri"/>
              </a:rPr>
              <a:t>.</a:t>
            </a:r>
            <a:r>
              <a:rPr sz="1799" b="1" dirty="0">
                <a:solidFill>
                  <a:srgbClr val="404040"/>
                </a:solidFill>
                <a:latin typeface="Calibri"/>
                <a:cs typeface="Calibri"/>
              </a:rPr>
              <a:t>8</a:t>
            </a:r>
            <a:endParaRPr sz="1799">
              <a:solidFill>
                <a:prstClr val="black"/>
              </a:solidFill>
              <a:latin typeface="Calibri"/>
              <a:cs typeface="Calibri"/>
            </a:endParaRPr>
          </a:p>
        </p:txBody>
      </p:sp>
      <p:sp>
        <p:nvSpPr>
          <p:cNvPr id="30" name="object 30"/>
          <p:cNvSpPr txBox="1"/>
          <p:nvPr/>
        </p:nvSpPr>
        <p:spPr>
          <a:xfrm>
            <a:off x="9749033" y="890961"/>
            <a:ext cx="433669"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spc="-15" dirty="0">
                <a:solidFill>
                  <a:srgbClr val="404040"/>
                </a:solidFill>
                <a:latin typeface="Calibri"/>
                <a:cs typeface="Calibri"/>
              </a:rPr>
              <a:t>28</a:t>
            </a:r>
            <a:r>
              <a:rPr sz="1799" b="1" spc="20" dirty="0">
                <a:solidFill>
                  <a:srgbClr val="404040"/>
                </a:solidFill>
                <a:latin typeface="Calibri"/>
                <a:cs typeface="Calibri"/>
              </a:rPr>
              <a:t>.</a:t>
            </a:r>
            <a:r>
              <a:rPr sz="1799" b="1" dirty="0">
                <a:solidFill>
                  <a:srgbClr val="404040"/>
                </a:solidFill>
                <a:latin typeface="Calibri"/>
                <a:cs typeface="Calibri"/>
              </a:rPr>
              <a:t>2</a:t>
            </a:r>
            <a:endParaRPr sz="1799">
              <a:solidFill>
                <a:prstClr val="black"/>
              </a:solidFill>
              <a:latin typeface="Calibri"/>
              <a:cs typeface="Calibri"/>
            </a:endParaRPr>
          </a:p>
        </p:txBody>
      </p:sp>
      <p:graphicFrame>
        <p:nvGraphicFramePr>
          <p:cNvPr id="31" name="object 31"/>
          <p:cNvGraphicFramePr>
            <a:graphicFrameLocks noGrp="1"/>
          </p:cNvGraphicFramePr>
          <p:nvPr/>
        </p:nvGraphicFramePr>
        <p:xfrm>
          <a:off x="1839687" y="5347057"/>
          <a:ext cx="8615591" cy="558406"/>
        </p:xfrm>
        <a:graphic>
          <a:graphicData uri="http://schemas.openxmlformats.org/drawingml/2006/table">
            <a:tbl>
              <a:tblPr firstRow="1" bandRow="1">
                <a:tableStyleId>{2D5ABB26-0587-4C30-8999-92F81FD0307C}</a:tableStyleId>
              </a:tblPr>
              <a:tblGrid>
                <a:gridCol w="1118777">
                  <a:extLst>
                    <a:ext uri="{9D8B030D-6E8A-4147-A177-3AD203B41FA5}">
                      <a16:colId xmlns:a16="http://schemas.microsoft.com/office/drawing/2014/main" val="20000"/>
                    </a:ext>
                  </a:extLst>
                </a:gridCol>
                <a:gridCol w="1295291">
                  <a:extLst>
                    <a:ext uri="{9D8B030D-6E8A-4147-A177-3AD203B41FA5}">
                      <a16:colId xmlns:a16="http://schemas.microsoft.com/office/drawing/2014/main" val="20001"/>
                    </a:ext>
                  </a:extLst>
                </a:gridCol>
                <a:gridCol w="1258464">
                  <a:extLst>
                    <a:ext uri="{9D8B030D-6E8A-4147-A177-3AD203B41FA5}">
                      <a16:colId xmlns:a16="http://schemas.microsoft.com/office/drawing/2014/main" val="20002"/>
                    </a:ext>
                  </a:extLst>
                </a:gridCol>
                <a:gridCol w="1270528">
                  <a:extLst>
                    <a:ext uri="{9D8B030D-6E8A-4147-A177-3AD203B41FA5}">
                      <a16:colId xmlns:a16="http://schemas.microsoft.com/office/drawing/2014/main" val="20003"/>
                    </a:ext>
                  </a:extLst>
                </a:gridCol>
                <a:gridCol w="1270528">
                  <a:extLst>
                    <a:ext uri="{9D8B030D-6E8A-4147-A177-3AD203B41FA5}">
                      <a16:colId xmlns:a16="http://schemas.microsoft.com/office/drawing/2014/main" val="20004"/>
                    </a:ext>
                  </a:extLst>
                </a:gridCol>
                <a:gridCol w="1270528">
                  <a:extLst>
                    <a:ext uri="{9D8B030D-6E8A-4147-A177-3AD203B41FA5}">
                      <a16:colId xmlns:a16="http://schemas.microsoft.com/office/drawing/2014/main" val="20005"/>
                    </a:ext>
                  </a:extLst>
                </a:gridCol>
                <a:gridCol w="1131475">
                  <a:extLst>
                    <a:ext uri="{9D8B030D-6E8A-4147-A177-3AD203B41FA5}">
                      <a16:colId xmlns:a16="http://schemas.microsoft.com/office/drawing/2014/main" val="20006"/>
                    </a:ext>
                  </a:extLst>
                </a:gridCol>
              </a:tblGrid>
              <a:tr h="279203">
                <a:tc>
                  <a:txBody>
                    <a:bodyPr/>
                    <a:lstStyle/>
                    <a:p>
                      <a:pPr marR="118745" algn="ctr">
                        <a:lnSpc>
                          <a:spcPts val="2075"/>
                        </a:lnSpc>
                      </a:pPr>
                      <a:r>
                        <a:rPr sz="1800" spc="5" dirty="0">
                          <a:latin typeface="Calibri"/>
                          <a:cs typeface="Calibri"/>
                        </a:rPr>
                        <a:t>ILSVRC'15</a:t>
                      </a:r>
                      <a:endParaRPr sz="1800">
                        <a:latin typeface="Calibri"/>
                        <a:cs typeface="Calibri"/>
                      </a:endParaRPr>
                    </a:p>
                  </a:txBody>
                  <a:tcPr marL="0" marR="0" marT="0" marB="0"/>
                </a:tc>
                <a:tc>
                  <a:txBody>
                    <a:bodyPr/>
                    <a:lstStyle/>
                    <a:p>
                      <a:pPr marL="183515">
                        <a:lnSpc>
                          <a:spcPts val="2075"/>
                        </a:lnSpc>
                      </a:pPr>
                      <a:r>
                        <a:rPr sz="1800" spc="5" dirty="0">
                          <a:latin typeface="Calibri"/>
                          <a:cs typeface="Calibri"/>
                        </a:rPr>
                        <a:t>ILSVRC'14</a:t>
                      </a:r>
                      <a:endParaRPr sz="1800">
                        <a:latin typeface="Calibri"/>
                        <a:cs typeface="Calibri"/>
                      </a:endParaRPr>
                    </a:p>
                  </a:txBody>
                  <a:tcPr marL="0" marR="0" marT="0" marB="0"/>
                </a:tc>
                <a:tc>
                  <a:txBody>
                    <a:bodyPr/>
                    <a:lstStyle/>
                    <a:p>
                      <a:pPr marR="3810" algn="ctr">
                        <a:lnSpc>
                          <a:spcPts val="2075"/>
                        </a:lnSpc>
                      </a:pPr>
                      <a:r>
                        <a:rPr sz="1800" spc="5" dirty="0">
                          <a:latin typeface="Calibri"/>
                          <a:cs typeface="Calibri"/>
                        </a:rPr>
                        <a:t>ILSVRC'14</a:t>
                      </a:r>
                      <a:endParaRPr sz="1800">
                        <a:latin typeface="Calibri"/>
                        <a:cs typeface="Calibri"/>
                      </a:endParaRPr>
                    </a:p>
                  </a:txBody>
                  <a:tcPr marL="0" marR="0" marT="0" marB="0"/>
                </a:tc>
                <a:tc>
                  <a:txBody>
                    <a:bodyPr/>
                    <a:lstStyle/>
                    <a:p>
                      <a:pPr marL="170815">
                        <a:lnSpc>
                          <a:spcPts val="2075"/>
                        </a:lnSpc>
                      </a:pPr>
                      <a:r>
                        <a:rPr sz="1800" spc="5" dirty="0">
                          <a:latin typeface="Calibri"/>
                          <a:cs typeface="Calibri"/>
                        </a:rPr>
                        <a:t>ILSVRC'13</a:t>
                      </a:r>
                      <a:endParaRPr sz="1800">
                        <a:latin typeface="Calibri"/>
                        <a:cs typeface="Calibri"/>
                      </a:endParaRPr>
                    </a:p>
                  </a:txBody>
                  <a:tcPr marL="0" marR="0" marT="0" marB="0"/>
                </a:tc>
                <a:tc>
                  <a:txBody>
                    <a:bodyPr/>
                    <a:lstStyle/>
                    <a:p>
                      <a:pPr algn="ctr">
                        <a:lnSpc>
                          <a:spcPts val="2075"/>
                        </a:lnSpc>
                      </a:pPr>
                      <a:r>
                        <a:rPr sz="1800" spc="5" dirty="0">
                          <a:latin typeface="Calibri"/>
                          <a:cs typeface="Calibri"/>
                        </a:rPr>
                        <a:t>ILSVRC'12</a:t>
                      </a:r>
                      <a:endParaRPr sz="1800">
                        <a:latin typeface="Calibri"/>
                        <a:cs typeface="Calibri"/>
                      </a:endParaRPr>
                    </a:p>
                  </a:txBody>
                  <a:tcPr marL="0" marR="0" marT="0" marB="0"/>
                </a:tc>
                <a:tc>
                  <a:txBody>
                    <a:bodyPr/>
                    <a:lstStyle/>
                    <a:p>
                      <a:pPr marL="170815">
                        <a:lnSpc>
                          <a:spcPts val="2075"/>
                        </a:lnSpc>
                      </a:pPr>
                      <a:r>
                        <a:rPr sz="1800" spc="5" dirty="0">
                          <a:latin typeface="Calibri"/>
                          <a:cs typeface="Calibri"/>
                        </a:rPr>
                        <a:t>ILSVRC'11</a:t>
                      </a:r>
                      <a:endParaRPr sz="1800">
                        <a:latin typeface="Calibri"/>
                        <a:cs typeface="Calibri"/>
                      </a:endParaRPr>
                    </a:p>
                  </a:txBody>
                  <a:tcPr marL="0" marR="0" marT="0" marB="0"/>
                </a:tc>
                <a:tc>
                  <a:txBody>
                    <a:bodyPr/>
                    <a:lstStyle/>
                    <a:p>
                      <a:pPr marL="170815">
                        <a:lnSpc>
                          <a:spcPts val="2075"/>
                        </a:lnSpc>
                      </a:pPr>
                      <a:r>
                        <a:rPr sz="1800" spc="5" dirty="0">
                          <a:latin typeface="Calibri"/>
                          <a:cs typeface="Calibri"/>
                        </a:rPr>
                        <a:t>ILSVRC'10</a:t>
                      </a:r>
                      <a:endParaRPr sz="1800">
                        <a:latin typeface="Calibri"/>
                        <a:cs typeface="Calibri"/>
                      </a:endParaRPr>
                    </a:p>
                  </a:txBody>
                  <a:tcPr marL="0" marR="0" marT="0" marB="0"/>
                </a:tc>
                <a:extLst>
                  <a:ext uri="{0D108BD9-81ED-4DB2-BD59-A6C34878D82A}">
                    <a16:rowId xmlns:a16="http://schemas.microsoft.com/office/drawing/2014/main" val="10000"/>
                  </a:ext>
                </a:extLst>
              </a:tr>
              <a:tr h="279203">
                <a:tc>
                  <a:txBody>
                    <a:bodyPr/>
                    <a:lstStyle/>
                    <a:p>
                      <a:pPr marR="120014" algn="ctr">
                        <a:lnSpc>
                          <a:spcPts val="2075"/>
                        </a:lnSpc>
                      </a:pPr>
                      <a:r>
                        <a:rPr sz="1800" spc="5" dirty="0">
                          <a:latin typeface="Calibri"/>
                          <a:cs typeface="Calibri"/>
                        </a:rPr>
                        <a:t>ResNet</a:t>
                      </a:r>
                      <a:endParaRPr sz="1800">
                        <a:latin typeface="Calibri"/>
                        <a:cs typeface="Calibri"/>
                      </a:endParaRPr>
                    </a:p>
                  </a:txBody>
                  <a:tcPr marL="0" marR="0" marT="0" marB="0"/>
                </a:tc>
                <a:tc>
                  <a:txBody>
                    <a:bodyPr/>
                    <a:lstStyle/>
                    <a:p>
                      <a:pPr marL="158115">
                        <a:lnSpc>
                          <a:spcPts val="2075"/>
                        </a:lnSpc>
                      </a:pPr>
                      <a:r>
                        <a:rPr sz="1800" spc="-20" dirty="0">
                          <a:latin typeface="Calibri"/>
                          <a:cs typeface="Calibri"/>
                        </a:rPr>
                        <a:t>GoogleNet</a:t>
                      </a:r>
                      <a:endParaRPr sz="1800">
                        <a:latin typeface="Calibri"/>
                        <a:cs typeface="Calibri"/>
                      </a:endParaRPr>
                    </a:p>
                  </a:txBody>
                  <a:tcPr marL="0" marR="0" marT="0" marB="0"/>
                </a:tc>
                <a:tc>
                  <a:txBody>
                    <a:bodyPr/>
                    <a:lstStyle/>
                    <a:p>
                      <a:pPr marL="2540" algn="ctr">
                        <a:lnSpc>
                          <a:spcPts val="2075"/>
                        </a:lnSpc>
                      </a:pPr>
                      <a:r>
                        <a:rPr sz="1800" spc="-25" dirty="0">
                          <a:latin typeface="Calibri"/>
                          <a:cs typeface="Calibri"/>
                        </a:rPr>
                        <a:t>VGG</a:t>
                      </a:r>
                      <a:endParaRPr sz="1800">
                        <a:latin typeface="Calibri"/>
                        <a:cs typeface="Calibri"/>
                      </a:endParaRPr>
                    </a:p>
                  </a:txBody>
                  <a:tcPr marL="0" marR="0" marT="0" marB="0"/>
                </a:tc>
                <a:tc>
                  <a:txBody>
                    <a:bodyPr/>
                    <a:lstStyle/>
                    <a:p>
                      <a:pPr>
                        <a:lnSpc>
                          <a:spcPct val="100000"/>
                        </a:lnSpc>
                      </a:pPr>
                      <a:endParaRPr sz="1700">
                        <a:latin typeface="Times New Roman"/>
                        <a:cs typeface="Times New Roman"/>
                      </a:endParaRPr>
                    </a:p>
                  </a:txBody>
                  <a:tcPr marL="0" marR="0" marT="0" marB="0"/>
                </a:tc>
                <a:tc>
                  <a:txBody>
                    <a:bodyPr/>
                    <a:lstStyle/>
                    <a:p>
                      <a:pPr marL="10795" algn="ctr">
                        <a:lnSpc>
                          <a:spcPts val="2075"/>
                        </a:lnSpc>
                      </a:pPr>
                      <a:r>
                        <a:rPr sz="1800" spc="-5" dirty="0">
                          <a:latin typeface="Calibri"/>
                          <a:cs typeface="Calibri"/>
                        </a:rPr>
                        <a:t>AlexNet</a:t>
                      </a:r>
                      <a:endParaRPr sz="1800">
                        <a:latin typeface="Calibri"/>
                        <a:cs typeface="Calibri"/>
                      </a:endParaRPr>
                    </a:p>
                  </a:txBody>
                  <a:tcPr marL="0" marR="0" marT="0" marB="0"/>
                </a:tc>
                <a:tc>
                  <a:txBody>
                    <a:bodyPr/>
                    <a:lstStyle/>
                    <a:p>
                      <a:pPr>
                        <a:lnSpc>
                          <a:spcPct val="100000"/>
                        </a:lnSpc>
                      </a:pPr>
                      <a:endParaRPr sz="1700">
                        <a:latin typeface="Times New Roman"/>
                        <a:cs typeface="Times New Roman"/>
                      </a:endParaRPr>
                    </a:p>
                  </a:txBody>
                  <a:tcPr marL="0" marR="0" marT="0" marB="0"/>
                </a:tc>
                <a:tc>
                  <a:txBody>
                    <a:bodyPr/>
                    <a:lstStyle/>
                    <a:p>
                      <a:pPr>
                        <a:lnSpc>
                          <a:spcPct val="100000"/>
                        </a:lnSpc>
                      </a:pPr>
                      <a:endParaRPr sz="1700">
                        <a:latin typeface="Times New Roman"/>
                        <a:cs typeface="Times New Roman"/>
                      </a:endParaRPr>
                    </a:p>
                  </a:txBody>
                  <a:tcPr marL="0" marR="0" marT="0" marB="0"/>
                </a:tc>
                <a:extLst>
                  <a:ext uri="{0D108BD9-81ED-4DB2-BD59-A6C34878D82A}">
                    <a16:rowId xmlns:a16="http://schemas.microsoft.com/office/drawing/2014/main" val="10001"/>
                  </a:ext>
                </a:extLst>
              </a:tr>
            </a:tbl>
          </a:graphicData>
        </a:graphic>
      </p:graphicFrame>
      <p:sp>
        <p:nvSpPr>
          <p:cNvPr id="32" name="object 32"/>
          <p:cNvSpPr txBox="1"/>
          <p:nvPr/>
        </p:nvSpPr>
        <p:spPr>
          <a:xfrm>
            <a:off x="3693821" y="6006218"/>
            <a:ext cx="4814166" cy="382091"/>
          </a:xfrm>
          <a:prstGeom prst="rect">
            <a:avLst/>
          </a:prstGeom>
        </p:spPr>
        <p:txBody>
          <a:bodyPr vert="horz" wrap="square" lIns="0" tIns="12699" rIns="0" bIns="0" rtlCol="0">
            <a:spAutoFit/>
          </a:bodyPr>
          <a:lstStyle/>
          <a:p>
            <a:pPr marL="12699" defTabSz="914329" fontAlgn="auto">
              <a:spcBef>
                <a:spcPts val="100"/>
              </a:spcBef>
              <a:spcAft>
                <a:spcPts val="0"/>
              </a:spcAft>
            </a:pPr>
            <a:r>
              <a:rPr sz="2400" spc="-20" dirty="0">
                <a:solidFill>
                  <a:srgbClr val="595959"/>
                </a:solidFill>
                <a:latin typeface="Calibri"/>
                <a:cs typeface="Calibri"/>
              </a:rPr>
              <a:t>ImageNet </a:t>
            </a:r>
            <a:r>
              <a:rPr sz="2400" spc="-5" dirty="0">
                <a:solidFill>
                  <a:srgbClr val="595959"/>
                </a:solidFill>
                <a:latin typeface="Calibri"/>
                <a:cs typeface="Calibri"/>
              </a:rPr>
              <a:t>Classification </a:t>
            </a:r>
            <a:r>
              <a:rPr sz="2400" spc="5" dirty="0">
                <a:solidFill>
                  <a:srgbClr val="595959"/>
                </a:solidFill>
                <a:latin typeface="Calibri"/>
                <a:cs typeface="Calibri"/>
              </a:rPr>
              <a:t>top-5 </a:t>
            </a:r>
            <a:r>
              <a:rPr sz="2400" spc="-10" dirty="0">
                <a:solidFill>
                  <a:srgbClr val="595959"/>
                </a:solidFill>
                <a:latin typeface="Calibri"/>
                <a:cs typeface="Calibri"/>
              </a:rPr>
              <a:t>error</a:t>
            </a:r>
            <a:r>
              <a:rPr sz="2400" spc="10" dirty="0">
                <a:solidFill>
                  <a:srgbClr val="595959"/>
                </a:solidFill>
                <a:latin typeface="Calibri"/>
                <a:cs typeface="Calibri"/>
              </a:rPr>
              <a:t> </a:t>
            </a:r>
            <a:r>
              <a:rPr sz="2400" spc="-25" dirty="0">
                <a:solidFill>
                  <a:srgbClr val="595959"/>
                </a:solidFill>
                <a:latin typeface="Calibri"/>
                <a:cs typeface="Calibri"/>
              </a:rPr>
              <a:t>(%)</a:t>
            </a:r>
            <a:endParaRPr sz="2400">
              <a:solidFill>
                <a:prstClr val="black"/>
              </a:solidFill>
              <a:latin typeface="Calibri"/>
              <a:cs typeface="Calibri"/>
            </a:endParaRPr>
          </a:p>
        </p:txBody>
      </p:sp>
      <p:sp>
        <p:nvSpPr>
          <p:cNvPr id="33" name="object 33"/>
          <p:cNvSpPr/>
          <p:nvPr/>
        </p:nvSpPr>
        <p:spPr>
          <a:xfrm>
            <a:off x="8413555" y="4413167"/>
            <a:ext cx="1828647" cy="368269"/>
          </a:xfrm>
          <a:custGeom>
            <a:avLst/>
            <a:gdLst/>
            <a:ahLst/>
            <a:cxnLst/>
            <a:rect l="l" t="t" r="r" b="b"/>
            <a:pathLst>
              <a:path w="1828800" h="368300">
                <a:moveTo>
                  <a:pt x="1799582" y="0"/>
                </a:moveTo>
                <a:lnTo>
                  <a:pt x="29218" y="0"/>
                </a:lnTo>
                <a:lnTo>
                  <a:pt x="17845" y="2296"/>
                </a:lnTo>
                <a:lnTo>
                  <a:pt x="8557" y="8557"/>
                </a:lnTo>
                <a:lnTo>
                  <a:pt x="2296" y="17844"/>
                </a:lnTo>
                <a:lnTo>
                  <a:pt x="0" y="29217"/>
                </a:lnTo>
                <a:lnTo>
                  <a:pt x="0" y="339082"/>
                </a:lnTo>
                <a:lnTo>
                  <a:pt x="2296" y="350455"/>
                </a:lnTo>
                <a:lnTo>
                  <a:pt x="8557" y="359742"/>
                </a:lnTo>
                <a:lnTo>
                  <a:pt x="17845" y="366003"/>
                </a:lnTo>
                <a:lnTo>
                  <a:pt x="29218" y="368300"/>
                </a:lnTo>
                <a:lnTo>
                  <a:pt x="1799582" y="368300"/>
                </a:lnTo>
                <a:lnTo>
                  <a:pt x="1810955" y="366003"/>
                </a:lnTo>
                <a:lnTo>
                  <a:pt x="1820242" y="359742"/>
                </a:lnTo>
                <a:lnTo>
                  <a:pt x="1826503" y="350455"/>
                </a:lnTo>
                <a:lnTo>
                  <a:pt x="1828800" y="339082"/>
                </a:lnTo>
                <a:lnTo>
                  <a:pt x="1828800" y="29217"/>
                </a:lnTo>
                <a:lnTo>
                  <a:pt x="1826503" y="17844"/>
                </a:lnTo>
                <a:lnTo>
                  <a:pt x="1820242" y="8557"/>
                </a:lnTo>
                <a:lnTo>
                  <a:pt x="1810955" y="2296"/>
                </a:lnTo>
                <a:lnTo>
                  <a:pt x="1799582"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 name="object 34"/>
          <p:cNvSpPr/>
          <p:nvPr/>
        </p:nvSpPr>
        <p:spPr>
          <a:xfrm>
            <a:off x="8413555" y="4413167"/>
            <a:ext cx="1828647" cy="368269"/>
          </a:xfrm>
          <a:custGeom>
            <a:avLst/>
            <a:gdLst/>
            <a:ahLst/>
            <a:cxnLst/>
            <a:rect l="l" t="t" r="r" b="b"/>
            <a:pathLst>
              <a:path w="1828800" h="368300">
                <a:moveTo>
                  <a:pt x="0" y="29217"/>
                </a:moveTo>
                <a:lnTo>
                  <a:pt x="2296" y="17845"/>
                </a:lnTo>
                <a:lnTo>
                  <a:pt x="8557" y="8557"/>
                </a:lnTo>
                <a:lnTo>
                  <a:pt x="17845" y="2296"/>
                </a:lnTo>
                <a:lnTo>
                  <a:pt x="29218" y="0"/>
                </a:lnTo>
                <a:lnTo>
                  <a:pt x="1799582" y="0"/>
                </a:lnTo>
                <a:lnTo>
                  <a:pt x="1810955" y="2296"/>
                </a:lnTo>
                <a:lnTo>
                  <a:pt x="1820242" y="8557"/>
                </a:lnTo>
                <a:lnTo>
                  <a:pt x="1826503" y="17845"/>
                </a:lnTo>
                <a:lnTo>
                  <a:pt x="1828800" y="29217"/>
                </a:lnTo>
                <a:lnTo>
                  <a:pt x="1828800" y="339082"/>
                </a:lnTo>
                <a:lnTo>
                  <a:pt x="1826503" y="350454"/>
                </a:lnTo>
                <a:lnTo>
                  <a:pt x="1820242" y="359742"/>
                </a:lnTo>
                <a:lnTo>
                  <a:pt x="1810955" y="366003"/>
                </a:lnTo>
                <a:lnTo>
                  <a:pt x="1799582" y="368300"/>
                </a:lnTo>
                <a:lnTo>
                  <a:pt x="29218" y="368300"/>
                </a:lnTo>
                <a:lnTo>
                  <a:pt x="17845" y="366003"/>
                </a:lnTo>
                <a:lnTo>
                  <a:pt x="8557" y="359742"/>
                </a:lnTo>
                <a:lnTo>
                  <a:pt x="2296" y="350454"/>
                </a:lnTo>
                <a:lnTo>
                  <a:pt x="0" y="339082"/>
                </a:lnTo>
                <a:lnTo>
                  <a:pt x="0" y="29217"/>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 name="object 35"/>
          <p:cNvSpPr txBox="1"/>
          <p:nvPr/>
        </p:nvSpPr>
        <p:spPr>
          <a:xfrm>
            <a:off x="8952885" y="4431028"/>
            <a:ext cx="722569"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5" dirty="0">
                <a:solidFill>
                  <a:prstClr val="black"/>
                </a:solidFill>
                <a:latin typeface="Calibri"/>
                <a:cs typeface="Calibri"/>
              </a:rPr>
              <a:t>s</a:t>
            </a:r>
            <a:r>
              <a:rPr sz="1799" spc="-50" dirty="0">
                <a:solidFill>
                  <a:prstClr val="black"/>
                </a:solidFill>
                <a:latin typeface="Calibri"/>
                <a:cs typeface="Calibri"/>
              </a:rPr>
              <a:t>h</a:t>
            </a:r>
            <a:r>
              <a:rPr sz="1799" spc="35" dirty="0">
                <a:solidFill>
                  <a:prstClr val="black"/>
                </a:solidFill>
                <a:latin typeface="Calibri"/>
                <a:cs typeface="Calibri"/>
              </a:rPr>
              <a:t>a</a:t>
            </a:r>
            <a:r>
              <a:rPr sz="1799" spc="-15" dirty="0">
                <a:solidFill>
                  <a:prstClr val="black"/>
                </a:solidFill>
                <a:latin typeface="Calibri"/>
                <a:cs typeface="Calibri"/>
              </a:rPr>
              <a:t>ll</a:t>
            </a:r>
            <a:r>
              <a:rPr sz="1799" spc="-50" dirty="0">
                <a:solidFill>
                  <a:prstClr val="black"/>
                </a:solidFill>
                <a:latin typeface="Calibri"/>
                <a:cs typeface="Calibri"/>
              </a:rPr>
              <a:t>o</a:t>
            </a:r>
            <a:r>
              <a:rPr sz="1799" dirty="0">
                <a:solidFill>
                  <a:prstClr val="black"/>
                </a:solidFill>
                <a:latin typeface="Calibri"/>
                <a:cs typeface="Calibri"/>
              </a:rPr>
              <a:t>w</a:t>
            </a:r>
            <a:endParaRPr sz="1799">
              <a:solidFill>
                <a:prstClr val="black"/>
              </a:solidFill>
              <a:latin typeface="Calibri"/>
              <a:cs typeface="Calibri"/>
            </a:endParaRPr>
          </a:p>
        </p:txBody>
      </p:sp>
      <p:sp>
        <p:nvSpPr>
          <p:cNvPr id="36" name="object 36"/>
          <p:cNvSpPr/>
          <p:nvPr/>
        </p:nvSpPr>
        <p:spPr>
          <a:xfrm>
            <a:off x="6838888" y="4413167"/>
            <a:ext cx="1142905" cy="368269"/>
          </a:xfrm>
          <a:custGeom>
            <a:avLst/>
            <a:gdLst/>
            <a:ahLst/>
            <a:cxnLst/>
            <a:rect l="l" t="t" r="r" b="b"/>
            <a:pathLst>
              <a:path w="1143000" h="368300">
                <a:moveTo>
                  <a:pt x="1113782" y="0"/>
                </a:moveTo>
                <a:lnTo>
                  <a:pt x="29217" y="0"/>
                </a:lnTo>
                <a:lnTo>
                  <a:pt x="17844" y="2296"/>
                </a:lnTo>
                <a:lnTo>
                  <a:pt x="8557" y="8557"/>
                </a:lnTo>
                <a:lnTo>
                  <a:pt x="2296" y="17844"/>
                </a:lnTo>
                <a:lnTo>
                  <a:pt x="0" y="29217"/>
                </a:lnTo>
                <a:lnTo>
                  <a:pt x="0" y="339082"/>
                </a:lnTo>
                <a:lnTo>
                  <a:pt x="2296" y="350455"/>
                </a:lnTo>
                <a:lnTo>
                  <a:pt x="8557" y="359742"/>
                </a:lnTo>
                <a:lnTo>
                  <a:pt x="17844" y="366003"/>
                </a:lnTo>
                <a:lnTo>
                  <a:pt x="29217" y="368300"/>
                </a:lnTo>
                <a:lnTo>
                  <a:pt x="1113782" y="368300"/>
                </a:lnTo>
                <a:lnTo>
                  <a:pt x="1125155" y="366003"/>
                </a:lnTo>
                <a:lnTo>
                  <a:pt x="1134442" y="359742"/>
                </a:lnTo>
                <a:lnTo>
                  <a:pt x="1140703" y="350455"/>
                </a:lnTo>
                <a:lnTo>
                  <a:pt x="1143000" y="339082"/>
                </a:lnTo>
                <a:lnTo>
                  <a:pt x="1143000" y="29217"/>
                </a:lnTo>
                <a:lnTo>
                  <a:pt x="1140703" y="17844"/>
                </a:lnTo>
                <a:lnTo>
                  <a:pt x="1134442" y="8557"/>
                </a:lnTo>
                <a:lnTo>
                  <a:pt x="1125155" y="2296"/>
                </a:lnTo>
                <a:lnTo>
                  <a:pt x="1113782"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 name="object 37"/>
          <p:cNvSpPr/>
          <p:nvPr/>
        </p:nvSpPr>
        <p:spPr>
          <a:xfrm>
            <a:off x="6838888" y="4413167"/>
            <a:ext cx="1142905" cy="368269"/>
          </a:xfrm>
          <a:custGeom>
            <a:avLst/>
            <a:gdLst/>
            <a:ahLst/>
            <a:cxnLst/>
            <a:rect l="l" t="t" r="r" b="b"/>
            <a:pathLst>
              <a:path w="1143000" h="368300">
                <a:moveTo>
                  <a:pt x="0" y="29217"/>
                </a:moveTo>
                <a:lnTo>
                  <a:pt x="2296" y="17844"/>
                </a:lnTo>
                <a:lnTo>
                  <a:pt x="8557" y="8557"/>
                </a:lnTo>
                <a:lnTo>
                  <a:pt x="17844" y="2296"/>
                </a:lnTo>
                <a:lnTo>
                  <a:pt x="29217" y="0"/>
                </a:lnTo>
                <a:lnTo>
                  <a:pt x="1113782" y="0"/>
                </a:lnTo>
                <a:lnTo>
                  <a:pt x="1125155" y="2296"/>
                </a:lnTo>
                <a:lnTo>
                  <a:pt x="1134442" y="8557"/>
                </a:lnTo>
                <a:lnTo>
                  <a:pt x="1140703" y="17844"/>
                </a:lnTo>
                <a:lnTo>
                  <a:pt x="1143000" y="29217"/>
                </a:lnTo>
                <a:lnTo>
                  <a:pt x="1143000" y="339082"/>
                </a:lnTo>
                <a:lnTo>
                  <a:pt x="1140703" y="350455"/>
                </a:lnTo>
                <a:lnTo>
                  <a:pt x="1134442" y="359742"/>
                </a:lnTo>
                <a:lnTo>
                  <a:pt x="1125155" y="366003"/>
                </a:lnTo>
                <a:lnTo>
                  <a:pt x="1113782" y="368300"/>
                </a:lnTo>
                <a:lnTo>
                  <a:pt x="29217" y="368300"/>
                </a:lnTo>
                <a:lnTo>
                  <a:pt x="17844" y="366003"/>
                </a:lnTo>
                <a:lnTo>
                  <a:pt x="8557" y="359742"/>
                </a:lnTo>
                <a:lnTo>
                  <a:pt x="2296" y="350455"/>
                </a:lnTo>
                <a:lnTo>
                  <a:pt x="0" y="339082"/>
                </a:lnTo>
                <a:lnTo>
                  <a:pt x="0" y="29217"/>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 name="object 38"/>
          <p:cNvSpPr txBox="1"/>
          <p:nvPr/>
        </p:nvSpPr>
        <p:spPr>
          <a:xfrm>
            <a:off x="7034531" y="4431028"/>
            <a:ext cx="737172"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dirty="0">
                <a:solidFill>
                  <a:prstClr val="black"/>
                </a:solidFill>
                <a:latin typeface="Calibri"/>
                <a:cs typeface="Calibri"/>
              </a:rPr>
              <a:t>8</a:t>
            </a:r>
            <a:r>
              <a:rPr sz="1799" spc="-100" dirty="0">
                <a:solidFill>
                  <a:prstClr val="black"/>
                </a:solidFill>
                <a:latin typeface="Calibri"/>
                <a:cs typeface="Calibri"/>
              </a:rPr>
              <a:t> </a:t>
            </a:r>
            <a:r>
              <a:rPr sz="1799" spc="-5" dirty="0">
                <a:solidFill>
                  <a:prstClr val="black"/>
                </a:solidFill>
                <a:latin typeface="Calibri"/>
                <a:cs typeface="Calibri"/>
              </a:rPr>
              <a:t>layers</a:t>
            </a:r>
            <a:endParaRPr sz="1799">
              <a:solidFill>
                <a:prstClr val="black"/>
              </a:solidFill>
              <a:latin typeface="Calibri"/>
              <a:cs typeface="Calibri"/>
            </a:endParaRPr>
          </a:p>
        </p:txBody>
      </p:sp>
      <p:sp>
        <p:nvSpPr>
          <p:cNvPr id="39" name="object 39"/>
          <p:cNvSpPr/>
          <p:nvPr/>
        </p:nvSpPr>
        <p:spPr>
          <a:xfrm>
            <a:off x="4311800" y="3473446"/>
            <a:ext cx="1142905" cy="368269"/>
          </a:xfrm>
          <a:custGeom>
            <a:avLst/>
            <a:gdLst/>
            <a:ahLst/>
            <a:cxnLst/>
            <a:rect l="l" t="t" r="r" b="b"/>
            <a:pathLst>
              <a:path w="1143000" h="368300">
                <a:moveTo>
                  <a:pt x="1113782" y="0"/>
                </a:moveTo>
                <a:lnTo>
                  <a:pt x="29217" y="0"/>
                </a:lnTo>
                <a:lnTo>
                  <a:pt x="17844" y="2296"/>
                </a:lnTo>
                <a:lnTo>
                  <a:pt x="8557" y="8557"/>
                </a:lnTo>
                <a:lnTo>
                  <a:pt x="2296" y="17844"/>
                </a:lnTo>
                <a:lnTo>
                  <a:pt x="0" y="29217"/>
                </a:lnTo>
                <a:lnTo>
                  <a:pt x="0" y="339082"/>
                </a:lnTo>
                <a:lnTo>
                  <a:pt x="2296" y="350455"/>
                </a:lnTo>
                <a:lnTo>
                  <a:pt x="8557" y="359742"/>
                </a:lnTo>
                <a:lnTo>
                  <a:pt x="17844" y="366003"/>
                </a:lnTo>
                <a:lnTo>
                  <a:pt x="29217" y="368300"/>
                </a:lnTo>
                <a:lnTo>
                  <a:pt x="1113782" y="368300"/>
                </a:lnTo>
                <a:lnTo>
                  <a:pt x="1125155" y="366003"/>
                </a:lnTo>
                <a:lnTo>
                  <a:pt x="1134442" y="359742"/>
                </a:lnTo>
                <a:lnTo>
                  <a:pt x="1140703" y="350455"/>
                </a:lnTo>
                <a:lnTo>
                  <a:pt x="1143000" y="339082"/>
                </a:lnTo>
                <a:lnTo>
                  <a:pt x="1143000" y="29217"/>
                </a:lnTo>
                <a:lnTo>
                  <a:pt x="1140703" y="17844"/>
                </a:lnTo>
                <a:lnTo>
                  <a:pt x="1134442" y="8557"/>
                </a:lnTo>
                <a:lnTo>
                  <a:pt x="1125155" y="2296"/>
                </a:lnTo>
                <a:lnTo>
                  <a:pt x="1113782"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 name="object 40"/>
          <p:cNvSpPr/>
          <p:nvPr/>
        </p:nvSpPr>
        <p:spPr>
          <a:xfrm>
            <a:off x="4311800" y="3473446"/>
            <a:ext cx="1142905" cy="368269"/>
          </a:xfrm>
          <a:custGeom>
            <a:avLst/>
            <a:gdLst/>
            <a:ahLst/>
            <a:cxnLst/>
            <a:rect l="l" t="t" r="r" b="b"/>
            <a:pathLst>
              <a:path w="1143000" h="368300">
                <a:moveTo>
                  <a:pt x="0" y="29217"/>
                </a:moveTo>
                <a:lnTo>
                  <a:pt x="2296" y="17844"/>
                </a:lnTo>
                <a:lnTo>
                  <a:pt x="8557" y="8557"/>
                </a:lnTo>
                <a:lnTo>
                  <a:pt x="17844" y="2296"/>
                </a:lnTo>
                <a:lnTo>
                  <a:pt x="29217" y="0"/>
                </a:lnTo>
                <a:lnTo>
                  <a:pt x="1113782" y="0"/>
                </a:lnTo>
                <a:lnTo>
                  <a:pt x="1125155" y="2296"/>
                </a:lnTo>
                <a:lnTo>
                  <a:pt x="1134442" y="8557"/>
                </a:lnTo>
                <a:lnTo>
                  <a:pt x="1140703" y="17844"/>
                </a:lnTo>
                <a:lnTo>
                  <a:pt x="1143000" y="29217"/>
                </a:lnTo>
                <a:lnTo>
                  <a:pt x="1143000" y="339082"/>
                </a:lnTo>
                <a:lnTo>
                  <a:pt x="1140703" y="350455"/>
                </a:lnTo>
                <a:lnTo>
                  <a:pt x="1134442" y="359742"/>
                </a:lnTo>
                <a:lnTo>
                  <a:pt x="1125155" y="366003"/>
                </a:lnTo>
                <a:lnTo>
                  <a:pt x="1113782" y="368300"/>
                </a:lnTo>
                <a:lnTo>
                  <a:pt x="29217" y="368300"/>
                </a:lnTo>
                <a:lnTo>
                  <a:pt x="17844" y="366003"/>
                </a:lnTo>
                <a:lnTo>
                  <a:pt x="8557" y="359742"/>
                </a:lnTo>
                <a:lnTo>
                  <a:pt x="2296" y="350455"/>
                </a:lnTo>
                <a:lnTo>
                  <a:pt x="0" y="339082"/>
                </a:lnTo>
                <a:lnTo>
                  <a:pt x="0" y="29217"/>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 name="object 41"/>
          <p:cNvSpPr txBox="1"/>
          <p:nvPr/>
        </p:nvSpPr>
        <p:spPr>
          <a:xfrm>
            <a:off x="4447050" y="3433759"/>
            <a:ext cx="851464" cy="669116"/>
          </a:xfrm>
          <a:prstGeom prst="rect">
            <a:avLst/>
          </a:prstGeom>
        </p:spPr>
        <p:txBody>
          <a:bodyPr vert="horz" wrap="square" lIns="0" tIns="63495" rIns="0" bIns="0" rtlCol="0">
            <a:spAutoFit/>
          </a:bodyPr>
          <a:lstStyle/>
          <a:p>
            <a:pPr algn="ctr" defTabSz="914329" fontAlgn="auto">
              <a:spcBef>
                <a:spcPts val="500"/>
              </a:spcBef>
              <a:spcAft>
                <a:spcPts val="0"/>
              </a:spcAft>
            </a:pPr>
            <a:r>
              <a:rPr sz="1799" spc="-10" dirty="0">
                <a:solidFill>
                  <a:prstClr val="black"/>
                </a:solidFill>
                <a:latin typeface="Calibri"/>
                <a:cs typeface="Calibri"/>
              </a:rPr>
              <a:t>19</a:t>
            </a:r>
            <a:r>
              <a:rPr sz="1799" spc="-96" dirty="0">
                <a:solidFill>
                  <a:prstClr val="black"/>
                </a:solidFill>
                <a:latin typeface="Calibri"/>
                <a:cs typeface="Calibri"/>
              </a:rPr>
              <a:t> </a:t>
            </a:r>
            <a:r>
              <a:rPr sz="1799" spc="-5" dirty="0">
                <a:solidFill>
                  <a:prstClr val="black"/>
                </a:solidFill>
                <a:latin typeface="Calibri"/>
                <a:cs typeface="Calibri"/>
              </a:rPr>
              <a:t>layers</a:t>
            </a:r>
            <a:endParaRPr sz="1799">
              <a:solidFill>
                <a:prstClr val="black"/>
              </a:solidFill>
              <a:latin typeface="Calibri"/>
              <a:cs typeface="Calibri"/>
            </a:endParaRPr>
          </a:p>
          <a:p>
            <a:pPr marL="8889" algn="ctr" defTabSz="914329" fontAlgn="auto">
              <a:spcBef>
                <a:spcPts val="400"/>
              </a:spcBef>
              <a:spcAft>
                <a:spcPts val="0"/>
              </a:spcAft>
            </a:pPr>
            <a:r>
              <a:rPr sz="1799" b="1" dirty="0">
                <a:solidFill>
                  <a:srgbClr val="404040"/>
                </a:solidFill>
                <a:latin typeface="Calibri"/>
                <a:cs typeface="Calibri"/>
              </a:rPr>
              <a:t>7.3</a:t>
            </a:r>
            <a:endParaRPr sz="1799">
              <a:solidFill>
                <a:prstClr val="black"/>
              </a:solidFill>
              <a:latin typeface="Calibri"/>
              <a:cs typeface="Calibri"/>
            </a:endParaRPr>
          </a:p>
        </p:txBody>
      </p:sp>
      <p:sp>
        <p:nvSpPr>
          <p:cNvPr id="42" name="object 42"/>
          <p:cNvSpPr/>
          <p:nvPr/>
        </p:nvSpPr>
        <p:spPr>
          <a:xfrm>
            <a:off x="3029208" y="3473446"/>
            <a:ext cx="1142905" cy="368269"/>
          </a:xfrm>
          <a:custGeom>
            <a:avLst/>
            <a:gdLst/>
            <a:ahLst/>
            <a:cxnLst/>
            <a:rect l="l" t="t" r="r" b="b"/>
            <a:pathLst>
              <a:path w="1143000" h="368300">
                <a:moveTo>
                  <a:pt x="1113782" y="0"/>
                </a:moveTo>
                <a:lnTo>
                  <a:pt x="29217" y="0"/>
                </a:lnTo>
                <a:lnTo>
                  <a:pt x="17844" y="2296"/>
                </a:lnTo>
                <a:lnTo>
                  <a:pt x="8557" y="8557"/>
                </a:lnTo>
                <a:lnTo>
                  <a:pt x="2296" y="17844"/>
                </a:lnTo>
                <a:lnTo>
                  <a:pt x="0" y="29217"/>
                </a:lnTo>
                <a:lnTo>
                  <a:pt x="0" y="339082"/>
                </a:lnTo>
                <a:lnTo>
                  <a:pt x="2296" y="350455"/>
                </a:lnTo>
                <a:lnTo>
                  <a:pt x="8557" y="359742"/>
                </a:lnTo>
                <a:lnTo>
                  <a:pt x="17844" y="366003"/>
                </a:lnTo>
                <a:lnTo>
                  <a:pt x="29217" y="368300"/>
                </a:lnTo>
                <a:lnTo>
                  <a:pt x="1113782" y="368300"/>
                </a:lnTo>
                <a:lnTo>
                  <a:pt x="1125155" y="366003"/>
                </a:lnTo>
                <a:lnTo>
                  <a:pt x="1134442" y="359742"/>
                </a:lnTo>
                <a:lnTo>
                  <a:pt x="1140703" y="350455"/>
                </a:lnTo>
                <a:lnTo>
                  <a:pt x="1143000" y="339082"/>
                </a:lnTo>
                <a:lnTo>
                  <a:pt x="1143000" y="29217"/>
                </a:lnTo>
                <a:lnTo>
                  <a:pt x="1140703" y="17844"/>
                </a:lnTo>
                <a:lnTo>
                  <a:pt x="1134442" y="8557"/>
                </a:lnTo>
                <a:lnTo>
                  <a:pt x="1125155" y="2296"/>
                </a:lnTo>
                <a:lnTo>
                  <a:pt x="1113782"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 name="object 43"/>
          <p:cNvSpPr/>
          <p:nvPr/>
        </p:nvSpPr>
        <p:spPr>
          <a:xfrm>
            <a:off x="3029208" y="3473446"/>
            <a:ext cx="1142905" cy="368269"/>
          </a:xfrm>
          <a:custGeom>
            <a:avLst/>
            <a:gdLst/>
            <a:ahLst/>
            <a:cxnLst/>
            <a:rect l="l" t="t" r="r" b="b"/>
            <a:pathLst>
              <a:path w="1143000" h="368300">
                <a:moveTo>
                  <a:pt x="0" y="29217"/>
                </a:moveTo>
                <a:lnTo>
                  <a:pt x="2296" y="17844"/>
                </a:lnTo>
                <a:lnTo>
                  <a:pt x="8557" y="8557"/>
                </a:lnTo>
                <a:lnTo>
                  <a:pt x="17844" y="2296"/>
                </a:lnTo>
                <a:lnTo>
                  <a:pt x="29217" y="0"/>
                </a:lnTo>
                <a:lnTo>
                  <a:pt x="1113782" y="0"/>
                </a:lnTo>
                <a:lnTo>
                  <a:pt x="1125155" y="2296"/>
                </a:lnTo>
                <a:lnTo>
                  <a:pt x="1134442" y="8557"/>
                </a:lnTo>
                <a:lnTo>
                  <a:pt x="1140703" y="17844"/>
                </a:lnTo>
                <a:lnTo>
                  <a:pt x="1143000" y="29217"/>
                </a:lnTo>
                <a:lnTo>
                  <a:pt x="1143000" y="339082"/>
                </a:lnTo>
                <a:lnTo>
                  <a:pt x="1140703" y="350455"/>
                </a:lnTo>
                <a:lnTo>
                  <a:pt x="1134442" y="359742"/>
                </a:lnTo>
                <a:lnTo>
                  <a:pt x="1125155" y="366003"/>
                </a:lnTo>
                <a:lnTo>
                  <a:pt x="1113782" y="368300"/>
                </a:lnTo>
                <a:lnTo>
                  <a:pt x="29217" y="368300"/>
                </a:lnTo>
                <a:lnTo>
                  <a:pt x="17844" y="366003"/>
                </a:lnTo>
                <a:lnTo>
                  <a:pt x="8557" y="359742"/>
                </a:lnTo>
                <a:lnTo>
                  <a:pt x="2296" y="350455"/>
                </a:lnTo>
                <a:lnTo>
                  <a:pt x="0" y="339082"/>
                </a:lnTo>
                <a:lnTo>
                  <a:pt x="0" y="29217"/>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 name="object 44"/>
          <p:cNvSpPr txBox="1"/>
          <p:nvPr/>
        </p:nvSpPr>
        <p:spPr>
          <a:xfrm>
            <a:off x="3162960" y="3344377"/>
            <a:ext cx="851464" cy="849052"/>
          </a:xfrm>
          <a:prstGeom prst="rect">
            <a:avLst/>
          </a:prstGeom>
        </p:spPr>
        <p:txBody>
          <a:bodyPr vert="horz" wrap="square" lIns="0" tIns="153022" rIns="0" bIns="0" rtlCol="0">
            <a:spAutoFit/>
          </a:bodyPr>
          <a:lstStyle/>
          <a:p>
            <a:pPr algn="ctr" defTabSz="914329" fontAlgn="auto">
              <a:spcBef>
                <a:spcPts val="1205"/>
              </a:spcBef>
              <a:spcAft>
                <a:spcPts val="0"/>
              </a:spcAft>
            </a:pPr>
            <a:r>
              <a:rPr sz="1799" spc="-10" dirty="0">
                <a:solidFill>
                  <a:prstClr val="black"/>
                </a:solidFill>
                <a:latin typeface="Calibri"/>
                <a:cs typeface="Calibri"/>
              </a:rPr>
              <a:t>22</a:t>
            </a:r>
            <a:r>
              <a:rPr sz="1799" spc="-96" dirty="0">
                <a:solidFill>
                  <a:prstClr val="black"/>
                </a:solidFill>
                <a:latin typeface="Calibri"/>
                <a:cs typeface="Calibri"/>
              </a:rPr>
              <a:t> </a:t>
            </a:r>
            <a:r>
              <a:rPr sz="1799" spc="-5" dirty="0">
                <a:solidFill>
                  <a:prstClr val="black"/>
                </a:solidFill>
                <a:latin typeface="Calibri"/>
                <a:cs typeface="Calibri"/>
              </a:rPr>
              <a:t>layers</a:t>
            </a:r>
            <a:endParaRPr sz="1799">
              <a:solidFill>
                <a:prstClr val="black"/>
              </a:solidFill>
              <a:latin typeface="Calibri"/>
              <a:cs typeface="Calibri"/>
            </a:endParaRPr>
          </a:p>
          <a:p>
            <a:pPr marL="35557" algn="ctr" defTabSz="914329" fontAlgn="auto">
              <a:spcBef>
                <a:spcPts val="1104"/>
              </a:spcBef>
              <a:spcAft>
                <a:spcPts val="0"/>
              </a:spcAft>
            </a:pPr>
            <a:r>
              <a:rPr sz="1799" b="1" dirty="0">
                <a:solidFill>
                  <a:srgbClr val="404040"/>
                </a:solidFill>
                <a:latin typeface="Calibri"/>
                <a:cs typeface="Calibri"/>
              </a:rPr>
              <a:t>6.7</a:t>
            </a:r>
            <a:endParaRPr sz="1799">
              <a:solidFill>
                <a:prstClr val="black"/>
              </a:solidFill>
              <a:latin typeface="Calibri"/>
              <a:cs typeface="Calibri"/>
            </a:endParaRPr>
          </a:p>
        </p:txBody>
      </p:sp>
      <p:sp>
        <p:nvSpPr>
          <p:cNvPr id="45" name="object 45"/>
          <p:cNvSpPr/>
          <p:nvPr/>
        </p:nvSpPr>
        <p:spPr>
          <a:xfrm>
            <a:off x="1581529" y="1416220"/>
            <a:ext cx="1523872" cy="457161"/>
          </a:xfrm>
          <a:custGeom>
            <a:avLst/>
            <a:gdLst/>
            <a:ahLst/>
            <a:cxnLst/>
            <a:rect l="l" t="t" r="r" b="b"/>
            <a:pathLst>
              <a:path w="1524000" h="457200">
                <a:moveTo>
                  <a:pt x="0" y="36269"/>
                </a:moveTo>
                <a:lnTo>
                  <a:pt x="2850" y="22151"/>
                </a:lnTo>
                <a:lnTo>
                  <a:pt x="10623" y="10623"/>
                </a:lnTo>
                <a:lnTo>
                  <a:pt x="22152" y="2850"/>
                </a:lnTo>
                <a:lnTo>
                  <a:pt x="36269" y="0"/>
                </a:lnTo>
                <a:lnTo>
                  <a:pt x="1487730" y="0"/>
                </a:lnTo>
                <a:lnTo>
                  <a:pt x="1501848" y="2850"/>
                </a:lnTo>
                <a:lnTo>
                  <a:pt x="1513377" y="10623"/>
                </a:lnTo>
                <a:lnTo>
                  <a:pt x="1521149" y="22151"/>
                </a:lnTo>
                <a:lnTo>
                  <a:pt x="1524000" y="36269"/>
                </a:lnTo>
                <a:lnTo>
                  <a:pt x="1524000" y="420930"/>
                </a:lnTo>
                <a:lnTo>
                  <a:pt x="1521149" y="435048"/>
                </a:lnTo>
                <a:lnTo>
                  <a:pt x="1513377" y="446576"/>
                </a:lnTo>
                <a:lnTo>
                  <a:pt x="1501848" y="454349"/>
                </a:lnTo>
                <a:lnTo>
                  <a:pt x="1487730" y="457200"/>
                </a:lnTo>
                <a:lnTo>
                  <a:pt x="36269" y="457200"/>
                </a:lnTo>
                <a:lnTo>
                  <a:pt x="22152" y="454349"/>
                </a:lnTo>
                <a:lnTo>
                  <a:pt x="10623" y="446576"/>
                </a:lnTo>
                <a:lnTo>
                  <a:pt x="2850" y="435048"/>
                </a:lnTo>
                <a:lnTo>
                  <a:pt x="0" y="420930"/>
                </a:lnTo>
                <a:lnTo>
                  <a:pt x="0" y="36269"/>
                </a:lnTo>
                <a:close/>
              </a:path>
            </a:pathLst>
          </a:custGeom>
          <a:ln w="12700">
            <a:solidFill>
              <a:srgbClr val="ED7D31"/>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 name="object 46"/>
          <p:cNvSpPr txBox="1"/>
          <p:nvPr/>
        </p:nvSpPr>
        <p:spPr>
          <a:xfrm>
            <a:off x="1673727" y="1412840"/>
            <a:ext cx="1315609" cy="382091"/>
          </a:xfrm>
          <a:prstGeom prst="rect">
            <a:avLst/>
          </a:prstGeom>
        </p:spPr>
        <p:txBody>
          <a:bodyPr vert="horz" wrap="square" lIns="0" tIns="12699" rIns="0" bIns="0" rtlCol="0">
            <a:spAutoFit/>
          </a:bodyPr>
          <a:lstStyle/>
          <a:p>
            <a:pPr marL="12699" defTabSz="914329" fontAlgn="auto">
              <a:spcBef>
                <a:spcPts val="100"/>
              </a:spcBef>
              <a:spcAft>
                <a:spcPts val="0"/>
              </a:spcAft>
            </a:pPr>
            <a:r>
              <a:rPr sz="2400" b="1" spc="-15" dirty="0">
                <a:solidFill>
                  <a:srgbClr val="C00000"/>
                </a:solidFill>
                <a:latin typeface="Calibri"/>
                <a:cs typeface="Calibri"/>
              </a:rPr>
              <a:t>152</a:t>
            </a:r>
            <a:r>
              <a:rPr sz="2400" b="1" spc="-25" dirty="0">
                <a:solidFill>
                  <a:srgbClr val="C00000"/>
                </a:solidFill>
                <a:latin typeface="Calibri"/>
                <a:cs typeface="Calibri"/>
              </a:rPr>
              <a:t> </a:t>
            </a:r>
            <a:r>
              <a:rPr sz="2400" b="1" dirty="0">
                <a:solidFill>
                  <a:srgbClr val="C00000"/>
                </a:solidFill>
                <a:latin typeface="Calibri"/>
                <a:cs typeface="Calibri"/>
              </a:rPr>
              <a:t>layers</a:t>
            </a:r>
            <a:endParaRPr sz="2400">
              <a:solidFill>
                <a:prstClr val="black"/>
              </a:solidFill>
              <a:latin typeface="Calibri"/>
              <a:cs typeface="Calibri"/>
            </a:endParaRPr>
          </a:p>
        </p:txBody>
      </p:sp>
      <p:sp>
        <p:nvSpPr>
          <p:cNvPr id="47" name="object 47"/>
          <p:cNvSpPr/>
          <p:nvPr/>
        </p:nvSpPr>
        <p:spPr>
          <a:xfrm>
            <a:off x="5581693" y="4413167"/>
            <a:ext cx="1142905" cy="368269"/>
          </a:xfrm>
          <a:custGeom>
            <a:avLst/>
            <a:gdLst/>
            <a:ahLst/>
            <a:cxnLst/>
            <a:rect l="l" t="t" r="r" b="b"/>
            <a:pathLst>
              <a:path w="1143000" h="368300">
                <a:moveTo>
                  <a:pt x="1113782" y="0"/>
                </a:moveTo>
                <a:lnTo>
                  <a:pt x="29217" y="0"/>
                </a:lnTo>
                <a:lnTo>
                  <a:pt x="17844" y="2296"/>
                </a:lnTo>
                <a:lnTo>
                  <a:pt x="8557" y="8557"/>
                </a:lnTo>
                <a:lnTo>
                  <a:pt x="2296" y="17844"/>
                </a:lnTo>
                <a:lnTo>
                  <a:pt x="0" y="29217"/>
                </a:lnTo>
                <a:lnTo>
                  <a:pt x="0" y="339082"/>
                </a:lnTo>
                <a:lnTo>
                  <a:pt x="2296" y="350455"/>
                </a:lnTo>
                <a:lnTo>
                  <a:pt x="8557" y="359742"/>
                </a:lnTo>
                <a:lnTo>
                  <a:pt x="17844" y="366003"/>
                </a:lnTo>
                <a:lnTo>
                  <a:pt x="29217" y="368300"/>
                </a:lnTo>
                <a:lnTo>
                  <a:pt x="1113782" y="368300"/>
                </a:lnTo>
                <a:lnTo>
                  <a:pt x="1125155" y="366003"/>
                </a:lnTo>
                <a:lnTo>
                  <a:pt x="1134442" y="359742"/>
                </a:lnTo>
                <a:lnTo>
                  <a:pt x="1140703" y="350455"/>
                </a:lnTo>
                <a:lnTo>
                  <a:pt x="1143000" y="339082"/>
                </a:lnTo>
                <a:lnTo>
                  <a:pt x="1143000" y="29217"/>
                </a:lnTo>
                <a:lnTo>
                  <a:pt x="1140703" y="17844"/>
                </a:lnTo>
                <a:lnTo>
                  <a:pt x="1134442" y="8557"/>
                </a:lnTo>
                <a:lnTo>
                  <a:pt x="1125155" y="2296"/>
                </a:lnTo>
                <a:lnTo>
                  <a:pt x="1113782"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 name="object 48"/>
          <p:cNvSpPr/>
          <p:nvPr/>
        </p:nvSpPr>
        <p:spPr>
          <a:xfrm>
            <a:off x="5581693" y="4413167"/>
            <a:ext cx="1142905" cy="368269"/>
          </a:xfrm>
          <a:custGeom>
            <a:avLst/>
            <a:gdLst/>
            <a:ahLst/>
            <a:cxnLst/>
            <a:rect l="l" t="t" r="r" b="b"/>
            <a:pathLst>
              <a:path w="1143000" h="368300">
                <a:moveTo>
                  <a:pt x="0" y="29217"/>
                </a:moveTo>
                <a:lnTo>
                  <a:pt x="2296" y="17844"/>
                </a:lnTo>
                <a:lnTo>
                  <a:pt x="8557" y="8557"/>
                </a:lnTo>
                <a:lnTo>
                  <a:pt x="17844" y="2296"/>
                </a:lnTo>
                <a:lnTo>
                  <a:pt x="29217" y="0"/>
                </a:lnTo>
                <a:lnTo>
                  <a:pt x="1113782" y="0"/>
                </a:lnTo>
                <a:lnTo>
                  <a:pt x="1125155" y="2296"/>
                </a:lnTo>
                <a:lnTo>
                  <a:pt x="1134442" y="8557"/>
                </a:lnTo>
                <a:lnTo>
                  <a:pt x="1140703" y="17844"/>
                </a:lnTo>
                <a:lnTo>
                  <a:pt x="1143000" y="29217"/>
                </a:lnTo>
                <a:lnTo>
                  <a:pt x="1143000" y="339082"/>
                </a:lnTo>
                <a:lnTo>
                  <a:pt x="1140703" y="350455"/>
                </a:lnTo>
                <a:lnTo>
                  <a:pt x="1134442" y="359742"/>
                </a:lnTo>
                <a:lnTo>
                  <a:pt x="1125155" y="366003"/>
                </a:lnTo>
                <a:lnTo>
                  <a:pt x="1113782" y="368300"/>
                </a:lnTo>
                <a:lnTo>
                  <a:pt x="29217" y="368300"/>
                </a:lnTo>
                <a:lnTo>
                  <a:pt x="17844" y="366003"/>
                </a:lnTo>
                <a:lnTo>
                  <a:pt x="8557" y="359742"/>
                </a:lnTo>
                <a:lnTo>
                  <a:pt x="2296" y="350455"/>
                </a:lnTo>
                <a:lnTo>
                  <a:pt x="0" y="339082"/>
                </a:lnTo>
                <a:lnTo>
                  <a:pt x="0" y="29217"/>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 name="object 49"/>
          <p:cNvSpPr txBox="1"/>
          <p:nvPr/>
        </p:nvSpPr>
        <p:spPr>
          <a:xfrm>
            <a:off x="5770743" y="4431028"/>
            <a:ext cx="737172"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dirty="0">
                <a:solidFill>
                  <a:prstClr val="black"/>
                </a:solidFill>
                <a:latin typeface="Calibri"/>
                <a:cs typeface="Calibri"/>
              </a:rPr>
              <a:t>8</a:t>
            </a:r>
            <a:r>
              <a:rPr sz="1799" spc="-100" dirty="0">
                <a:solidFill>
                  <a:prstClr val="black"/>
                </a:solidFill>
                <a:latin typeface="Calibri"/>
                <a:cs typeface="Calibri"/>
              </a:rPr>
              <a:t> </a:t>
            </a:r>
            <a:r>
              <a:rPr sz="1799" spc="-5" dirty="0">
                <a:solidFill>
                  <a:prstClr val="black"/>
                </a:solidFill>
                <a:latin typeface="Calibri"/>
                <a:cs typeface="Calibri"/>
              </a:rPr>
              <a:t>layers</a:t>
            </a:r>
            <a:endParaRPr sz="1799">
              <a:solidFill>
                <a:prstClr val="black"/>
              </a:solidFill>
              <a:latin typeface="Calibri"/>
              <a:cs typeface="Calibri"/>
            </a:endParaRPr>
          </a:p>
        </p:txBody>
      </p:sp>
      <p:sp>
        <p:nvSpPr>
          <p:cNvPr id="50" name="object 50"/>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Tree>
    <p:extLst>
      <p:ext uri="{BB962C8B-B14F-4D97-AF65-F5344CB8AC3E}">
        <p14:creationId xmlns:p14="http://schemas.microsoft.com/office/powerpoint/2010/main" val="309612227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5" y="612091"/>
            <a:ext cx="4520186" cy="689836"/>
          </a:xfrm>
          <a:prstGeom prst="rect">
            <a:avLst/>
          </a:prstGeom>
        </p:spPr>
        <p:txBody>
          <a:bodyPr vert="horz" wrap="square" lIns="0" tIns="12699" rIns="0" bIns="0" rtlCol="0">
            <a:spAutoFit/>
          </a:bodyPr>
          <a:lstStyle/>
          <a:p>
            <a:pPr marL="12699">
              <a:spcBef>
                <a:spcPts val="100"/>
              </a:spcBef>
            </a:pPr>
            <a:r>
              <a:rPr sz="4400" spc="-15" dirty="0"/>
              <a:t>Revolution </a:t>
            </a:r>
            <a:r>
              <a:rPr sz="4400" dirty="0"/>
              <a:t>of</a:t>
            </a:r>
            <a:r>
              <a:rPr sz="4400" spc="-35" dirty="0"/>
              <a:t> </a:t>
            </a:r>
            <a:r>
              <a:rPr sz="4400" dirty="0"/>
              <a:t>Depth</a:t>
            </a:r>
            <a:endParaRPr sz="4400"/>
          </a:p>
        </p:txBody>
      </p:sp>
      <p:sp>
        <p:nvSpPr>
          <p:cNvPr id="3" name="object 3"/>
          <p:cNvSpPr/>
          <p:nvPr/>
        </p:nvSpPr>
        <p:spPr>
          <a:xfrm>
            <a:off x="2902218" y="3740124"/>
            <a:ext cx="495258" cy="1098458"/>
          </a:xfrm>
          <a:custGeom>
            <a:avLst/>
            <a:gdLst/>
            <a:ahLst/>
            <a:cxnLst/>
            <a:rect l="l" t="t" r="r" b="b"/>
            <a:pathLst>
              <a:path w="495300" h="1098550">
                <a:moveTo>
                  <a:pt x="0" y="0"/>
                </a:moveTo>
                <a:lnTo>
                  <a:pt x="495300" y="0"/>
                </a:lnTo>
                <a:lnTo>
                  <a:pt x="495300" y="1098550"/>
                </a:lnTo>
                <a:lnTo>
                  <a:pt x="0" y="1098550"/>
                </a:lnTo>
                <a:lnTo>
                  <a:pt x="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 name="object 4"/>
          <p:cNvSpPr/>
          <p:nvPr/>
        </p:nvSpPr>
        <p:spPr>
          <a:xfrm>
            <a:off x="2902218" y="3740124"/>
            <a:ext cx="495258" cy="1098458"/>
          </a:xfrm>
          <a:custGeom>
            <a:avLst/>
            <a:gdLst/>
            <a:ahLst/>
            <a:cxnLst/>
            <a:rect l="l" t="t" r="r" b="b"/>
            <a:pathLst>
              <a:path w="495300" h="1098550">
                <a:moveTo>
                  <a:pt x="0" y="0"/>
                </a:moveTo>
                <a:lnTo>
                  <a:pt x="495300" y="0"/>
                </a:lnTo>
                <a:lnTo>
                  <a:pt x="495300" y="1098549"/>
                </a:lnTo>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 name="object 5"/>
          <p:cNvSpPr/>
          <p:nvPr/>
        </p:nvSpPr>
        <p:spPr>
          <a:xfrm>
            <a:off x="2902219" y="3740124"/>
            <a:ext cx="0" cy="1098458"/>
          </a:xfrm>
          <a:custGeom>
            <a:avLst/>
            <a:gdLst/>
            <a:ahLst/>
            <a:cxnLst/>
            <a:rect l="l" t="t" r="r" b="b"/>
            <a:pathLst>
              <a:path h="1098550">
                <a:moveTo>
                  <a:pt x="0" y="1098549"/>
                </a:moveTo>
                <a:lnTo>
                  <a:pt x="0" y="0"/>
                </a:lnTo>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 name="object 6"/>
          <p:cNvSpPr/>
          <p:nvPr/>
        </p:nvSpPr>
        <p:spPr>
          <a:xfrm>
            <a:off x="8794525" y="2063865"/>
            <a:ext cx="495258" cy="2774717"/>
          </a:xfrm>
          <a:custGeom>
            <a:avLst/>
            <a:gdLst/>
            <a:ahLst/>
            <a:cxnLst/>
            <a:rect l="l" t="t" r="r" b="b"/>
            <a:pathLst>
              <a:path w="495300" h="2774950">
                <a:moveTo>
                  <a:pt x="0" y="0"/>
                </a:moveTo>
                <a:lnTo>
                  <a:pt x="495300" y="0"/>
                </a:lnTo>
                <a:lnTo>
                  <a:pt x="495300" y="2774950"/>
                </a:lnTo>
                <a:lnTo>
                  <a:pt x="0" y="2774950"/>
                </a:lnTo>
                <a:lnTo>
                  <a:pt x="0" y="0"/>
                </a:lnTo>
                <a:close/>
              </a:path>
            </a:pathLst>
          </a:custGeom>
          <a:solidFill>
            <a:srgbClr val="ED7D31"/>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8794525" y="2063865"/>
            <a:ext cx="495258" cy="2774717"/>
          </a:xfrm>
          <a:custGeom>
            <a:avLst/>
            <a:gdLst/>
            <a:ahLst/>
            <a:cxnLst/>
            <a:rect l="l" t="t" r="r" b="b"/>
            <a:pathLst>
              <a:path w="495300" h="2774950">
                <a:moveTo>
                  <a:pt x="0" y="0"/>
                </a:moveTo>
                <a:lnTo>
                  <a:pt x="495300" y="0"/>
                </a:lnTo>
                <a:lnTo>
                  <a:pt x="495300" y="2774950"/>
                </a:lnTo>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p:nvPr/>
        </p:nvSpPr>
        <p:spPr>
          <a:xfrm>
            <a:off x="8794524" y="2063865"/>
            <a:ext cx="0" cy="2774717"/>
          </a:xfrm>
          <a:custGeom>
            <a:avLst/>
            <a:gdLst/>
            <a:ahLst/>
            <a:cxnLst/>
            <a:rect l="l" t="t" r="r" b="b"/>
            <a:pathLst>
              <a:path h="2774950">
                <a:moveTo>
                  <a:pt x="0" y="2774950"/>
                </a:moveTo>
                <a:lnTo>
                  <a:pt x="0" y="0"/>
                </a:lnTo>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4870553" y="2965490"/>
            <a:ext cx="495258" cy="1873093"/>
          </a:xfrm>
          <a:custGeom>
            <a:avLst/>
            <a:gdLst/>
            <a:ahLst/>
            <a:cxnLst/>
            <a:rect l="l" t="t" r="r" b="b"/>
            <a:pathLst>
              <a:path w="495300" h="1873250">
                <a:moveTo>
                  <a:pt x="495300" y="0"/>
                </a:moveTo>
                <a:lnTo>
                  <a:pt x="0" y="0"/>
                </a:lnTo>
                <a:lnTo>
                  <a:pt x="0" y="1873250"/>
                </a:lnTo>
                <a:lnTo>
                  <a:pt x="495300" y="1873250"/>
                </a:lnTo>
                <a:lnTo>
                  <a:pt x="49530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6826190" y="2711511"/>
            <a:ext cx="495258" cy="2127072"/>
          </a:xfrm>
          <a:custGeom>
            <a:avLst/>
            <a:gdLst/>
            <a:ahLst/>
            <a:cxnLst/>
            <a:rect l="l" t="t" r="r" b="b"/>
            <a:pathLst>
              <a:path w="495300" h="2127250">
                <a:moveTo>
                  <a:pt x="495300" y="0"/>
                </a:moveTo>
                <a:lnTo>
                  <a:pt x="0" y="0"/>
                </a:lnTo>
                <a:lnTo>
                  <a:pt x="0" y="2127250"/>
                </a:lnTo>
                <a:lnTo>
                  <a:pt x="495300" y="2127250"/>
                </a:lnTo>
                <a:lnTo>
                  <a:pt x="49530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p:nvPr/>
        </p:nvSpPr>
        <p:spPr>
          <a:xfrm>
            <a:off x="4870553" y="2965490"/>
            <a:ext cx="495258" cy="1873093"/>
          </a:xfrm>
          <a:custGeom>
            <a:avLst/>
            <a:gdLst/>
            <a:ahLst/>
            <a:cxnLst/>
            <a:rect l="l" t="t" r="r" b="b"/>
            <a:pathLst>
              <a:path w="495300" h="1873250">
                <a:moveTo>
                  <a:pt x="0" y="0"/>
                </a:moveTo>
                <a:lnTo>
                  <a:pt x="495300" y="0"/>
                </a:lnTo>
                <a:lnTo>
                  <a:pt x="495300" y="1873249"/>
                </a:lnTo>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 name="object 12"/>
          <p:cNvSpPr/>
          <p:nvPr/>
        </p:nvSpPr>
        <p:spPr>
          <a:xfrm>
            <a:off x="4870553" y="2965490"/>
            <a:ext cx="0" cy="1873093"/>
          </a:xfrm>
          <a:custGeom>
            <a:avLst/>
            <a:gdLst/>
            <a:ahLst/>
            <a:cxnLst/>
            <a:rect l="l" t="t" r="r" b="b"/>
            <a:pathLst>
              <a:path h="1873250">
                <a:moveTo>
                  <a:pt x="0" y="1873249"/>
                </a:moveTo>
                <a:lnTo>
                  <a:pt x="0" y="0"/>
                </a:lnTo>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p:nvPr/>
        </p:nvSpPr>
        <p:spPr>
          <a:xfrm>
            <a:off x="6826190" y="2711511"/>
            <a:ext cx="495258" cy="2127072"/>
          </a:xfrm>
          <a:custGeom>
            <a:avLst/>
            <a:gdLst/>
            <a:ahLst/>
            <a:cxnLst/>
            <a:rect l="l" t="t" r="r" b="b"/>
            <a:pathLst>
              <a:path w="495300" h="2127250">
                <a:moveTo>
                  <a:pt x="0" y="0"/>
                </a:moveTo>
                <a:lnTo>
                  <a:pt x="495300" y="0"/>
                </a:lnTo>
                <a:lnTo>
                  <a:pt x="495300" y="2127249"/>
                </a:lnTo>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p:nvPr/>
        </p:nvSpPr>
        <p:spPr>
          <a:xfrm>
            <a:off x="6826188" y="2711511"/>
            <a:ext cx="0" cy="2127072"/>
          </a:xfrm>
          <a:custGeom>
            <a:avLst/>
            <a:gdLst/>
            <a:ahLst/>
            <a:cxnLst/>
            <a:rect l="l" t="t" r="r" b="b"/>
            <a:pathLst>
              <a:path h="2127250">
                <a:moveTo>
                  <a:pt x="0" y="2127249"/>
                </a:moveTo>
                <a:lnTo>
                  <a:pt x="0" y="0"/>
                </a:lnTo>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p:nvPr/>
        </p:nvSpPr>
        <p:spPr>
          <a:xfrm>
            <a:off x="2165680" y="4844931"/>
            <a:ext cx="7860640" cy="0"/>
          </a:xfrm>
          <a:custGeom>
            <a:avLst/>
            <a:gdLst/>
            <a:ahLst/>
            <a:cxnLst/>
            <a:rect l="l" t="t" r="r" b="b"/>
            <a:pathLst>
              <a:path w="7861300">
                <a:moveTo>
                  <a:pt x="0" y="0"/>
                </a:moveTo>
                <a:lnTo>
                  <a:pt x="786130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p:nvPr/>
        </p:nvSpPr>
        <p:spPr>
          <a:xfrm>
            <a:off x="3136569" y="1104690"/>
            <a:ext cx="5920243" cy="3633166"/>
          </a:xfrm>
          <a:custGeom>
            <a:avLst/>
            <a:gdLst/>
            <a:ahLst/>
            <a:cxnLst/>
            <a:rect l="l" t="t" r="r" b="b"/>
            <a:pathLst>
              <a:path w="5920740" h="3633470">
                <a:moveTo>
                  <a:pt x="95013" y="3599770"/>
                </a:moveTo>
                <a:lnTo>
                  <a:pt x="5151" y="3607887"/>
                </a:lnTo>
                <a:lnTo>
                  <a:pt x="0" y="3614061"/>
                </a:lnTo>
                <a:lnTo>
                  <a:pt x="1261" y="3628033"/>
                </a:lnTo>
                <a:lnTo>
                  <a:pt x="7435" y="3633184"/>
                </a:lnTo>
                <a:lnTo>
                  <a:pt x="97298" y="3625067"/>
                </a:lnTo>
                <a:lnTo>
                  <a:pt x="102449" y="3618892"/>
                </a:lnTo>
                <a:lnTo>
                  <a:pt x="101188" y="3604922"/>
                </a:lnTo>
                <a:lnTo>
                  <a:pt x="95013" y="3599770"/>
                </a:lnTo>
                <a:close/>
              </a:path>
              <a:path w="5920740" h="3633470">
                <a:moveTo>
                  <a:pt x="272092" y="3583776"/>
                </a:moveTo>
                <a:lnTo>
                  <a:pt x="182231" y="3591894"/>
                </a:lnTo>
                <a:lnTo>
                  <a:pt x="177078" y="3598067"/>
                </a:lnTo>
                <a:lnTo>
                  <a:pt x="178341" y="3612038"/>
                </a:lnTo>
                <a:lnTo>
                  <a:pt x="184515" y="3617189"/>
                </a:lnTo>
                <a:lnTo>
                  <a:pt x="274377" y="3609073"/>
                </a:lnTo>
                <a:lnTo>
                  <a:pt x="279528" y="3602898"/>
                </a:lnTo>
                <a:lnTo>
                  <a:pt x="278267" y="3588928"/>
                </a:lnTo>
                <a:lnTo>
                  <a:pt x="272092" y="3583776"/>
                </a:lnTo>
                <a:close/>
              </a:path>
              <a:path w="5920740" h="3633470">
                <a:moveTo>
                  <a:pt x="449171" y="3567781"/>
                </a:moveTo>
                <a:lnTo>
                  <a:pt x="359309" y="3575899"/>
                </a:lnTo>
                <a:lnTo>
                  <a:pt x="354158" y="3582073"/>
                </a:lnTo>
                <a:lnTo>
                  <a:pt x="355419" y="3596044"/>
                </a:lnTo>
                <a:lnTo>
                  <a:pt x="361594" y="3601196"/>
                </a:lnTo>
                <a:lnTo>
                  <a:pt x="451457" y="3593078"/>
                </a:lnTo>
                <a:lnTo>
                  <a:pt x="456608" y="3586905"/>
                </a:lnTo>
                <a:lnTo>
                  <a:pt x="455345" y="3572934"/>
                </a:lnTo>
                <a:lnTo>
                  <a:pt x="449171" y="3567781"/>
                </a:lnTo>
                <a:close/>
              </a:path>
              <a:path w="5920740" h="3633470">
                <a:moveTo>
                  <a:pt x="626250" y="3551788"/>
                </a:moveTo>
                <a:lnTo>
                  <a:pt x="536388" y="3559905"/>
                </a:lnTo>
                <a:lnTo>
                  <a:pt x="531237" y="3566078"/>
                </a:lnTo>
                <a:lnTo>
                  <a:pt x="532499" y="3580049"/>
                </a:lnTo>
                <a:lnTo>
                  <a:pt x="538673" y="3585202"/>
                </a:lnTo>
                <a:lnTo>
                  <a:pt x="628535" y="3577085"/>
                </a:lnTo>
                <a:lnTo>
                  <a:pt x="633686" y="3570911"/>
                </a:lnTo>
                <a:lnTo>
                  <a:pt x="632425" y="3556939"/>
                </a:lnTo>
                <a:lnTo>
                  <a:pt x="626250" y="3551788"/>
                </a:lnTo>
                <a:close/>
              </a:path>
              <a:path w="5920740" h="3633470">
                <a:moveTo>
                  <a:pt x="803329" y="3535794"/>
                </a:moveTo>
                <a:lnTo>
                  <a:pt x="713468" y="3543910"/>
                </a:lnTo>
                <a:lnTo>
                  <a:pt x="708315" y="3550085"/>
                </a:lnTo>
                <a:lnTo>
                  <a:pt x="709578" y="3564055"/>
                </a:lnTo>
                <a:lnTo>
                  <a:pt x="715752" y="3569208"/>
                </a:lnTo>
                <a:lnTo>
                  <a:pt x="805614" y="3561091"/>
                </a:lnTo>
                <a:lnTo>
                  <a:pt x="810766" y="3554916"/>
                </a:lnTo>
                <a:lnTo>
                  <a:pt x="809504" y="3540945"/>
                </a:lnTo>
                <a:lnTo>
                  <a:pt x="803329" y="3535794"/>
                </a:lnTo>
                <a:close/>
              </a:path>
              <a:path w="5920740" h="3633470">
                <a:moveTo>
                  <a:pt x="980409" y="3519799"/>
                </a:moveTo>
                <a:lnTo>
                  <a:pt x="890546" y="3527916"/>
                </a:lnTo>
                <a:lnTo>
                  <a:pt x="885395" y="3534091"/>
                </a:lnTo>
                <a:lnTo>
                  <a:pt x="886656" y="3548061"/>
                </a:lnTo>
                <a:lnTo>
                  <a:pt x="892831" y="3553213"/>
                </a:lnTo>
                <a:lnTo>
                  <a:pt x="982694" y="3545097"/>
                </a:lnTo>
                <a:lnTo>
                  <a:pt x="987845" y="3538922"/>
                </a:lnTo>
                <a:lnTo>
                  <a:pt x="986584" y="3524951"/>
                </a:lnTo>
                <a:lnTo>
                  <a:pt x="980409" y="3519799"/>
                </a:lnTo>
                <a:close/>
              </a:path>
              <a:path w="5920740" h="3633470">
                <a:moveTo>
                  <a:pt x="1157488" y="3503805"/>
                </a:moveTo>
                <a:lnTo>
                  <a:pt x="1067625" y="3511922"/>
                </a:lnTo>
                <a:lnTo>
                  <a:pt x="1062474" y="3518096"/>
                </a:lnTo>
                <a:lnTo>
                  <a:pt x="1063736" y="3532068"/>
                </a:lnTo>
                <a:lnTo>
                  <a:pt x="1069911" y="3537219"/>
                </a:lnTo>
                <a:lnTo>
                  <a:pt x="1159772" y="3529102"/>
                </a:lnTo>
                <a:lnTo>
                  <a:pt x="1164925" y="3522927"/>
                </a:lnTo>
                <a:lnTo>
                  <a:pt x="1163662" y="3508956"/>
                </a:lnTo>
                <a:lnTo>
                  <a:pt x="1157488" y="3503805"/>
                </a:lnTo>
                <a:close/>
              </a:path>
              <a:path w="5920740" h="3633470">
                <a:moveTo>
                  <a:pt x="1334568" y="3487811"/>
                </a:moveTo>
                <a:lnTo>
                  <a:pt x="1244705" y="3495927"/>
                </a:lnTo>
                <a:lnTo>
                  <a:pt x="1239554" y="3502102"/>
                </a:lnTo>
                <a:lnTo>
                  <a:pt x="1240815" y="3516073"/>
                </a:lnTo>
                <a:lnTo>
                  <a:pt x="1246990" y="3521224"/>
                </a:lnTo>
                <a:lnTo>
                  <a:pt x="1336852" y="3513108"/>
                </a:lnTo>
                <a:lnTo>
                  <a:pt x="1342003" y="3506933"/>
                </a:lnTo>
                <a:lnTo>
                  <a:pt x="1340741" y="3492962"/>
                </a:lnTo>
                <a:lnTo>
                  <a:pt x="1334568" y="3487811"/>
                </a:lnTo>
                <a:close/>
              </a:path>
              <a:path w="5920740" h="3633470">
                <a:moveTo>
                  <a:pt x="1511646" y="3471816"/>
                </a:moveTo>
                <a:lnTo>
                  <a:pt x="1421784" y="3479933"/>
                </a:lnTo>
                <a:lnTo>
                  <a:pt x="1416632" y="3486108"/>
                </a:lnTo>
                <a:lnTo>
                  <a:pt x="1417895" y="3500079"/>
                </a:lnTo>
                <a:lnTo>
                  <a:pt x="1424068" y="3505230"/>
                </a:lnTo>
                <a:lnTo>
                  <a:pt x="1513931" y="3497113"/>
                </a:lnTo>
                <a:lnTo>
                  <a:pt x="1519082" y="3490939"/>
                </a:lnTo>
                <a:lnTo>
                  <a:pt x="1517821" y="3476967"/>
                </a:lnTo>
                <a:lnTo>
                  <a:pt x="1511646" y="3471816"/>
                </a:lnTo>
                <a:close/>
              </a:path>
              <a:path w="5920740" h="3633470">
                <a:moveTo>
                  <a:pt x="1688725" y="3455822"/>
                </a:moveTo>
                <a:lnTo>
                  <a:pt x="1598863" y="3463938"/>
                </a:lnTo>
                <a:lnTo>
                  <a:pt x="1593711" y="3470113"/>
                </a:lnTo>
                <a:lnTo>
                  <a:pt x="1594973" y="3484084"/>
                </a:lnTo>
                <a:lnTo>
                  <a:pt x="1601148" y="3489236"/>
                </a:lnTo>
                <a:lnTo>
                  <a:pt x="1691011" y="3481119"/>
                </a:lnTo>
                <a:lnTo>
                  <a:pt x="1696162" y="3474944"/>
                </a:lnTo>
                <a:lnTo>
                  <a:pt x="1694900" y="3460973"/>
                </a:lnTo>
                <a:lnTo>
                  <a:pt x="1688725" y="3455822"/>
                </a:lnTo>
                <a:close/>
              </a:path>
              <a:path w="5920740" h="3633470">
                <a:moveTo>
                  <a:pt x="1865805" y="3439828"/>
                </a:moveTo>
                <a:lnTo>
                  <a:pt x="1775942" y="3447945"/>
                </a:lnTo>
                <a:lnTo>
                  <a:pt x="1770791" y="3454119"/>
                </a:lnTo>
                <a:lnTo>
                  <a:pt x="1772052" y="3468090"/>
                </a:lnTo>
                <a:lnTo>
                  <a:pt x="1778227" y="3473241"/>
                </a:lnTo>
                <a:lnTo>
                  <a:pt x="1868089" y="3465125"/>
                </a:lnTo>
                <a:lnTo>
                  <a:pt x="1873241" y="3458950"/>
                </a:lnTo>
                <a:lnTo>
                  <a:pt x="1871978" y="3444980"/>
                </a:lnTo>
                <a:lnTo>
                  <a:pt x="1865805" y="3439828"/>
                </a:lnTo>
                <a:close/>
              </a:path>
              <a:path w="5920740" h="3633470">
                <a:moveTo>
                  <a:pt x="2041718" y="3420311"/>
                </a:moveTo>
                <a:lnTo>
                  <a:pt x="1980637" y="3429457"/>
                </a:lnTo>
                <a:lnTo>
                  <a:pt x="1953022" y="3431951"/>
                </a:lnTo>
                <a:lnTo>
                  <a:pt x="1947870" y="3438124"/>
                </a:lnTo>
                <a:lnTo>
                  <a:pt x="1949132" y="3452096"/>
                </a:lnTo>
                <a:lnTo>
                  <a:pt x="1955307" y="3457248"/>
                </a:lnTo>
                <a:lnTo>
                  <a:pt x="1982922" y="3454754"/>
                </a:lnTo>
                <a:lnTo>
                  <a:pt x="2045469" y="3445433"/>
                </a:lnTo>
                <a:lnTo>
                  <a:pt x="2050253" y="3438970"/>
                </a:lnTo>
                <a:lnTo>
                  <a:pt x="2048181" y="3425096"/>
                </a:lnTo>
                <a:lnTo>
                  <a:pt x="2041718" y="3420311"/>
                </a:lnTo>
                <a:close/>
              </a:path>
              <a:path w="5920740" h="3633470">
                <a:moveTo>
                  <a:pt x="2217567" y="3394049"/>
                </a:moveTo>
                <a:lnTo>
                  <a:pt x="2128329" y="3407376"/>
                </a:lnTo>
                <a:lnTo>
                  <a:pt x="2123546" y="3413841"/>
                </a:lnTo>
                <a:lnTo>
                  <a:pt x="2125618" y="3427714"/>
                </a:lnTo>
                <a:lnTo>
                  <a:pt x="2132081" y="3432498"/>
                </a:lnTo>
                <a:lnTo>
                  <a:pt x="2221320" y="3419170"/>
                </a:lnTo>
                <a:lnTo>
                  <a:pt x="2226102" y="3412707"/>
                </a:lnTo>
                <a:lnTo>
                  <a:pt x="2224031" y="3398832"/>
                </a:lnTo>
                <a:lnTo>
                  <a:pt x="2217567" y="3394049"/>
                </a:lnTo>
                <a:close/>
              </a:path>
              <a:path w="5920740" h="3633470">
                <a:moveTo>
                  <a:pt x="2393416" y="3367786"/>
                </a:moveTo>
                <a:lnTo>
                  <a:pt x="2304178" y="3381113"/>
                </a:lnTo>
                <a:lnTo>
                  <a:pt x="2299395" y="3387577"/>
                </a:lnTo>
                <a:lnTo>
                  <a:pt x="2301467" y="3401451"/>
                </a:lnTo>
                <a:lnTo>
                  <a:pt x="2307931" y="3406235"/>
                </a:lnTo>
                <a:lnTo>
                  <a:pt x="2397169" y="3392906"/>
                </a:lnTo>
                <a:lnTo>
                  <a:pt x="2401953" y="3386443"/>
                </a:lnTo>
                <a:lnTo>
                  <a:pt x="2399880" y="3372570"/>
                </a:lnTo>
                <a:lnTo>
                  <a:pt x="2393416" y="3367786"/>
                </a:lnTo>
                <a:close/>
              </a:path>
              <a:path w="5920740" h="3633470">
                <a:moveTo>
                  <a:pt x="2569267" y="3341522"/>
                </a:moveTo>
                <a:lnTo>
                  <a:pt x="2480028" y="3354851"/>
                </a:lnTo>
                <a:lnTo>
                  <a:pt x="2475245" y="3361314"/>
                </a:lnTo>
                <a:lnTo>
                  <a:pt x="2477316" y="3375187"/>
                </a:lnTo>
                <a:lnTo>
                  <a:pt x="2483780" y="3379971"/>
                </a:lnTo>
                <a:lnTo>
                  <a:pt x="2573018" y="3366644"/>
                </a:lnTo>
                <a:lnTo>
                  <a:pt x="2577802" y="3360179"/>
                </a:lnTo>
                <a:lnTo>
                  <a:pt x="2575730" y="3346306"/>
                </a:lnTo>
                <a:lnTo>
                  <a:pt x="2569267" y="3341522"/>
                </a:lnTo>
                <a:close/>
              </a:path>
              <a:path w="5920740" h="3633470">
                <a:moveTo>
                  <a:pt x="2745116" y="3315258"/>
                </a:moveTo>
                <a:lnTo>
                  <a:pt x="2655878" y="3328587"/>
                </a:lnTo>
                <a:lnTo>
                  <a:pt x="2651094" y="3335050"/>
                </a:lnTo>
                <a:lnTo>
                  <a:pt x="2653167" y="3348925"/>
                </a:lnTo>
                <a:lnTo>
                  <a:pt x="2659630" y="3353708"/>
                </a:lnTo>
                <a:lnTo>
                  <a:pt x="2748868" y="3340380"/>
                </a:lnTo>
                <a:lnTo>
                  <a:pt x="2753652" y="3333917"/>
                </a:lnTo>
                <a:lnTo>
                  <a:pt x="2751579" y="3320042"/>
                </a:lnTo>
                <a:lnTo>
                  <a:pt x="2745116" y="3315258"/>
                </a:lnTo>
                <a:close/>
              </a:path>
              <a:path w="5920740" h="3633470">
                <a:moveTo>
                  <a:pt x="2920965" y="3288996"/>
                </a:moveTo>
                <a:lnTo>
                  <a:pt x="2831727" y="3302323"/>
                </a:lnTo>
                <a:lnTo>
                  <a:pt x="2826943" y="3308788"/>
                </a:lnTo>
                <a:lnTo>
                  <a:pt x="2829016" y="3322661"/>
                </a:lnTo>
                <a:lnTo>
                  <a:pt x="2835479" y="3327445"/>
                </a:lnTo>
                <a:lnTo>
                  <a:pt x="2924718" y="3314117"/>
                </a:lnTo>
                <a:lnTo>
                  <a:pt x="2929501" y="3307654"/>
                </a:lnTo>
                <a:lnTo>
                  <a:pt x="2927430" y="3293779"/>
                </a:lnTo>
                <a:lnTo>
                  <a:pt x="2920965" y="3288996"/>
                </a:lnTo>
                <a:close/>
              </a:path>
              <a:path w="5920740" h="3633470">
                <a:moveTo>
                  <a:pt x="3096816" y="3262732"/>
                </a:moveTo>
                <a:lnTo>
                  <a:pt x="3007577" y="3276061"/>
                </a:lnTo>
                <a:lnTo>
                  <a:pt x="3002793" y="3282524"/>
                </a:lnTo>
                <a:lnTo>
                  <a:pt x="3004865" y="3296398"/>
                </a:lnTo>
                <a:lnTo>
                  <a:pt x="3011330" y="3301182"/>
                </a:lnTo>
                <a:lnTo>
                  <a:pt x="3100567" y="3287854"/>
                </a:lnTo>
                <a:lnTo>
                  <a:pt x="3105350" y="3281390"/>
                </a:lnTo>
                <a:lnTo>
                  <a:pt x="3103279" y="3267516"/>
                </a:lnTo>
                <a:lnTo>
                  <a:pt x="3096816" y="3262732"/>
                </a:lnTo>
                <a:close/>
              </a:path>
              <a:path w="5920740" h="3633470">
                <a:moveTo>
                  <a:pt x="3272665" y="3236469"/>
                </a:moveTo>
                <a:lnTo>
                  <a:pt x="3183427" y="3249797"/>
                </a:lnTo>
                <a:lnTo>
                  <a:pt x="3178643" y="3256260"/>
                </a:lnTo>
                <a:lnTo>
                  <a:pt x="3180715" y="3270135"/>
                </a:lnTo>
                <a:lnTo>
                  <a:pt x="3187179" y="3274918"/>
                </a:lnTo>
                <a:lnTo>
                  <a:pt x="3276417" y="3261591"/>
                </a:lnTo>
                <a:lnTo>
                  <a:pt x="3281201" y="3255126"/>
                </a:lnTo>
                <a:lnTo>
                  <a:pt x="3279128" y="3241253"/>
                </a:lnTo>
                <a:lnTo>
                  <a:pt x="3272665" y="3236469"/>
                </a:lnTo>
                <a:close/>
              </a:path>
              <a:path w="5920740" h="3633470">
                <a:moveTo>
                  <a:pt x="3448514" y="3210206"/>
                </a:moveTo>
                <a:lnTo>
                  <a:pt x="3359277" y="3223534"/>
                </a:lnTo>
                <a:lnTo>
                  <a:pt x="3354492" y="3229997"/>
                </a:lnTo>
                <a:lnTo>
                  <a:pt x="3356565" y="3243872"/>
                </a:lnTo>
                <a:lnTo>
                  <a:pt x="3363028" y="3248656"/>
                </a:lnTo>
                <a:lnTo>
                  <a:pt x="3452266" y="3235327"/>
                </a:lnTo>
                <a:lnTo>
                  <a:pt x="3457050" y="3228864"/>
                </a:lnTo>
                <a:lnTo>
                  <a:pt x="3454977" y="3214989"/>
                </a:lnTo>
                <a:lnTo>
                  <a:pt x="3448514" y="3210206"/>
                </a:lnTo>
                <a:close/>
              </a:path>
              <a:path w="5920740" h="3633470">
                <a:moveTo>
                  <a:pt x="3624364" y="3183943"/>
                </a:moveTo>
                <a:lnTo>
                  <a:pt x="3535126" y="3197270"/>
                </a:lnTo>
                <a:lnTo>
                  <a:pt x="3530342" y="3203735"/>
                </a:lnTo>
                <a:lnTo>
                  <a:pt x="3532414" y="3217608"/>
                </a:lnTo>
                <a:lnTo>
                  <a:pt x="3538877" y="3222392"/>
                </a:lnTo>
                <a:lnTo>
                  <a:pt x="3628116" y="3209063"/>
                </a:lnTo>
                <a:lnTo>
                  <a:pt x="3632899" y="3202600"/>
                </a:lnTo>
                <a:lnTo>
                  <a:pt x="3630828" y="3188727"/>
                </a:lnTo>
                <a:lnTo>
                  <a:pt x="3624364" y="3183943"/>
                </a:lnTo>
                <a:close/>
              </a:path>
              <a:path w="5920740" h="3633470">
                <a:moveTo>
                  <a:pt x="3800213" y="3157679"/>
                </a:moveTo>
                <a:lnTo>
                  <a:pt x="3710975" y="3171008"/>
                </a:lnTo>
                <a:lnTo>
                  <a:pt x="3706192" y="3177471"/>
                </a:lnTo>
                <a:lnTo>
                  <a:pt x="3708264" y="3191344"/>
                </a:lnTo>
                <a:lnTo>
                  <a:pt x="3714727" y="3196128"/>
                </a:lnTo>
                <a:lnTo>
                  <a:pt x="3803966" y="3182801"/>
                </a:lnTo>
                <a:lnTo>
                  <a:pt x="3808750" y="3176337"/>
                </a:lnTo>
                <a:lnTo>
                  <a:pt x="3806677" y="3162463"/>
                </a:lnTo>
                <a:lnTo>
                  <a:pt x="3800213" y="3157679"/>
                </a:lnTo>
                <a:close/>
              </a:path>
              <a:path w="5920740" h="3633470">
                <a:moveTo>
                  <a:pt x="3955877" y="3108275"/>
                </a:moveTo>
                <a:lnTo>
                  <a:pt x="3949539" y="3109725"/>
                </a:lnTo>
                <a:lnTo>
                  <a:pt x="3946649" y="3111660"/>
                </a:lnTo>
                <a:lnTo>
                  <a:pt x="3929927" y="3138307"/>
                </a:lnTo>
                <a:lnTo>
                  <a:pt x="3886826" y="3144744"/>
                </a:lnTo>
                <a:lnTo>
                  <a:pt x="3882042" y="3151207"/>
                </a:lnTo>
                <a:lnTo>
                  <a:pt x="3884114" y="3165082"/>
                </a:lnTo>
                <a:lnTo>
                  <a:pt x="3890577" y="3169865"/>
                </a:lnTo>
                <a:lnTo>
                  <a:pt x="3943121" y="3162018"/>
                </a:lnTo>
                <a:lnTo>
                  <a:pt x="3946366" y="3159895"/>
                </a:lnTo>
                <a:lnTo>
                  <a:pt x="3970027" y="3122189"/>
                </a:lnTo>
                <a:lnTo>
                  <a:pt x="3968234" y="3114351"/>
                </a:lnTo>
                <a:lnTo>
                  <a:pt x="3959321" y="3108759"/>
                </a:lnTo>
                <a:lnTo>
                  <a:pt x="3955877" y="3108275"/>
                </a:lnTo>
                <a:close/>
              </a:path>
              <a:path w="5920740" h="3633470">
                <a:moveTo>
                  <a:pt x="4050385" y="2957672"/>
                </a:moveTo>
                <a:lnTo>
                  <a:pt x="4044048" y="2959122"/>
                </a:lnTo>
                <a:lnTo>
                  <a:pt x="4041157" y="2961057"/>
                </a:lnTo>
                <a:lnTo>
                  <a:pt x="3995060" y="3034512"/>
                </a:lnTo>
                <a:lnTo>
                  <a:pt x="3996855" y="3042351"/>
                </a:lnTo>
                <a:lnTo>
                  <a:pt x="4008737" y="3049807"/>
                </a:lnTo>
                <a:lnTo>
                  <a:pt x="4016575" y="3048013"/>
                </a:lnTo>
                <a:lnTo>
                  <a:pt x="4064535" y="2971587"/>
                </a:lnTo>
                <a:lnTo>
                  <a:pt x="4062741" y="2963749"/>
                </a:lnTo>
                <a:lnTo>
                  <a:pt x="4053829" y="2958156"/>
                </a:lnTo>
                <a:lnTo>
                  <a:pt x="4050385" y="2957672"/>
                </a:lnTo>
                <a:close/>
              </a:path>
              <a:path w="5920740" h="3633470">
                <a:moveTo>
                  <a:pt x="4144892" y="2807070"/>
                </a:moveTo>
                <a:lnTo>
                  <a:pt x="4138556" y="2808519"/>
                </a:lnTo>
                <a:lnTo>
                  <a:pt x="4135664" y="2810454"/>
                </a:lnTo>
                <a:lnTo>
                  <a:pt x="4089568" y="2883909"/>
                </a:lnTo>
                <a:lnTo>
                  <a:pt x="4091362" y="2891748"/>
                </a:lnTo>
                <a:lnTo>
                  <a:pt x="4103245" y="2899204"/>
                </a:lnTo>
                <a:lnTo>
                  <a:pt x="4111082" y="2897411"/>
                </a:lnTo>
                <a:lnTo>
                  <a:pt x="4159042" y="2820984"/>
                </a:lnTo>
                <a:lnTo>
                  <a:pt x="4157249" y="2813146"/>
                </a:lnTo>
                <a:lnTo>
                  <a:pt x="4148338" y="2807553"/>
                </a:lnTo>
                <a:lnTo>
                  <a:pt x="4144892" y="2807070"/>
                </a:lnTo>
                <a:close/>
              </a:path>
              <a:path w="5920740" h="3633470">
                <a:moveTo>
                  <a:pt x="4239400" y="2656467"/>
                </a:moveTo>
                <a:lnTo>
                  <a:pt x="4233063" y="2657918"/>
                </a:lnTo>
                <a:lnTo>
                  <a:pt x="4230171" y="2659851"/>
                </a:lnTo>
                <a:lnTo>
                  <a:pt x="4184075" y="2733306"/>
                </a:lnTo>
                <a:lnTo>
                  <a:pt x="4185870" y="2741145"/>
                </a:lnTo>
                <a:lnTo>
                  <a:pt x="4197752" y="2748602"/>
                </a:lnTo>
                <a:lnTo>
                  <a:pt x="4205591" y="2746808"/>
                </a:lnTo>
                <a:lnTo>
                  <a:pt x="4253551" y="2670382"/>
                </a:lnTo>
                <a:lnTo>
                  <a:pt x="4251756" y="2662543"/>
                </a:lnTo>
                <a:lnTo>
                  <a:pt x="4242845" y="2656951"/>
                </a:lnTo>
                <a:lnTo>
                  <a:pt x="4239400" y="2656467"/>
                </a:lnTo>
                <a:close/>
              </a:path>
              <a:path w="5920740" h="3633470">
                <a:moveTo>
                  <a:pt x="4333908" y="2505864"/>
                </a:moveTo>
                <a:lnTo>
                  <a:pt x="4327571" y="2507315"/>
                </a:lnTo>
                <a:lnTo>
                  <a:pt x="4324680" y="2509249"/>
                </a:lnTo>
                <a:lnTo>
                  <a:pt x="4278584" y="2582705"/>
                </a:lnTo>
                <a:lnTo>
                  <a:pt x="4280378" y="2590543"/>
                </a:lnTo>
                <a:lnTo>
                  <a:pt x="4292260" y="2597999"/>
                </a:lnTo>
                <a:lnTo>
                  <a:pt x="4300099" y="2596206"/>
                </a:lnTo>
                <a:lnTo>
                  <a:pt x="4348059" y="2519779"/>
                </a:lnTo>
                <a:lnTo>
                  <a:pt x="4346265" y="2511940"/>
                </a:lnTo>
                <a:lnTo>
                  <a:pt x="4337353" y="2506348"/>
                </a:lnTo>
                <a:lnTo>
                  <a:pt x="4333908" y="2505864"/>
                </a:lnTo>
                <a:close/>
              </a:path>
              <a:path w="5920740" h="3633470">
                <a:moveTo>
                  <a:pt x="4428416" y="2355261"/>
                </a:moveTo>
                <a:lnTo>
                  <a:pt x="4422080" y="2356712"/>
                </a:lnTo>
                <a:lnTo>
                  <a:pt x="4419188" y="2358646"/>
                </a:lnTo>
                <a:lnTo>
                  <a:pt x="4373092" y="2432102"/>
                </a:lnTo>
                <a:lnTo>
                  <a:pt x="4374887" y="2439940"/>
                </a:lnTo>
                <a:lnTo>
                  <a:pt x="4386769" y="2447396"/>
                </a:lnTo>
                <a:lnTo>
                  <a:pt x="4394607" y="2445603"/>
                </a:lnTo>
                <a:lnTo>
                  <a:pt x="4442566" y="2369177"/>
                </a:lnTo>
                <a:lnTo>
                  <a:pt x="4440773" y="2361338"/>
                </a:lnTo>
                <a:lnTo>
                  <a:pt x="4431861" y="2355745"/>
                </a:lnTo>
                <a:lnTo>
                  <a:pt x="4428416" y="2355261"/>
                </a:lnTo>
                <a:close/>
              </a:path>
              <a:path w="5920740" h="3633470">
                <a:moveTo>
                  <a:pt x="4522924" y="2204660"/>
                </a:moveTo>
                <a:lnTo>
                  <a:pt x="4516587" y="2206110"/>
                </a:lnTo>
                <a:lnTo>
                  <a:pt x="4513695" y="2208043"/>
                </a:lnTo>
                <a:lnTo>
                  <a:pt x="4467600" y="2281499"/>
                </a:lnTo>
                <a:lnTo>
                  <a:pt x="4469394" y="2289338"/>
                </a:lnTo>
                <a:lnTo>
                  <a:pt x="4481277" y="2296795"/>
                </a:lnTo>
                <a:lnTo>
                  <a:pt x="4489114" y="2295000"/>
                </a:lnTo>
                <a:lnTo>
                  <a:pt x="4537075" y="2218574"/>
                </a:lnTo>
                <a:lnTo>
                  <a:pt x="4535281" y="2210735"/>
                </a:lnTo>
                <a:lnTo>
                  <a:pt x="4526370" y="2205144"/>
                </a:lnTo>
                <a:lnTo>
                  <a:pt x="4522924" y="2204660"/>
                </a:lnTo>
                <a:close/>
              </a:path>
              <a:path w="5920740" h="3633470">
                <a:moveTo>
                  <a:pt x="4617432" y="2054057"/>
                </a:moveTo>
                <a:lnTo>
                  <a:pt x="4611095" y="2055507"/>
                </a:lnTo>
                <a:lnTo>
                  <a:pt x="4608203" y="2057440"/>
                </a:lnTo>
                <a:lnTo>
                  <a:pt x="4562107" y="2130896"/>
                </a:lnTo>
                <a:lnTo>
                  <a:pt x="4563902" y="2138735"/>
                </a:lnTo>
                <a:lnTo>
                  <a:pt x="4575784" y="2146192"/>
                </a:lnTo>
                <a:lnTo>
                  <a:pt x="4583623" y="2144398"/>
                </a:lnTo>
                <a:lnTo>
                  <a:pt x="4631583" y="2067971"/>
                </a:lnTo>
                <a:lnTo>
                  <a:pt x="4629788" y="2060133"/>
                </a:lnTo>
                <a:lnTo>
                  <a:pt x="4620877" y="2054541"/>
                </a:lnTo>
                <a:lnTo>
                  <a:pt x="4617432" y="2054057"/>
                </a:lnTo>
                <a:close/>
              </a:path>
              <a:path w="5920740" h="3633470">
                <a:moveTo>
                  <a:pt x="4711940" y="1903454"/>
                </a:moveTo>
                <a:lnTo>
                  <a:pt x="4705604" y="1904904"/>
                </a:lnTo>
                <a:lnTo>
                  <a:pt x="4702710" y="1906838"/>
                </a:lnTo>
                <a:lnTo>
                  <a:pt x="4656616" y="1980294"/>
                </a:lnTo>
                <a:lnTo>
                  <a:pt x="4658410" y="1988132"/>
                </a:lnTo>
                <a:lnTo>
                  <a:pt x="4670292" y="1995589"/>
                </a:lnTo>
                <a:lnTo>
                  <a:pt x="4678131" y="1993795"/>
                </a:lnTo>
                <a:lnTo>
                  <a:pt x="4726090" y="1917368"/>
                </a:lnTo>
                <a:lnTo>
                  <a:pt x="4724297" y="1909531"/>
                </a:lnTo>
                <a:lnTo>
                  <a:pt x="4715385" y="1903938"/>
                </a:lnTo>
                <a:lnTo>
                  <a:pt x="4711940" y="1903454"/>
                </a:lnTo>
                <a:close/>
              </a:path>
              <a:path w="5920740" h="3633470">
                <a:moveTo>
                  <a:pt x="4806448" y="1752851"/>
                </a:moveTo>
                <a:lnTo>
                  <a:pt x="4800111" y="1754301"/>
                </a:lnTo>
                <a:lnTo>
                  <a:pt x="4797219" y="1756236"/>
                </a:lnTo>
                <a:lnTo>
                  <a:pt x="4751124" y="1829691"/>
                </a:lnTo>
                <a:lnTo>
                  <a:pt x="4752919" y="1837529"/>
                </a:lnTo>
                <a:lnTo>
                  <a:pt x="4764799" y="1844986"/>
                </a:lnTo>
                <a:lnTo>
                  <a:pt x="4772638" y="1843192"/>
                </a:lnTo>
                <a:lnTo>
                  <a:pt x="4820598" y="1766766"/>
                </a:lnTo>
                <a:lnTo>
                  <a:pt x="4818804" y="1758928"/>
                </a:lnTo>
                <a:lnTo>
                  <a:pt x="4809892" y="1753335"/>
                </a:lnTo>
                <a:lnTo>
                  <a:pt x="4806448" y="1752851"/>
                </a:lnTo>
                <a:close/>
              </a:path>
              <a:path w="5920740" h="3633470">
                <a:moveTo>
                  <a:pt x="4900955" y="1602249"/>
                </a:moveTo>
                <a:lnTo>
                  <a:pt x="4894618" y="1603700"/>
                </a:lnTo>
                <a:lnTo>
                  <a:pt x="4891726" y="1605633"/>
                </a:lnTo>
                <a:lnTo>
                  <a:pt x="4845631" y="1679088"/>
                </a:lnTo>
                <a:lnTo>
                  <a:pt x="4847426" y="1686928"/>
                </a:lnTo>
                <a:lnTo>
                  <a:pt x="4859307" y="1694384"/>
                </a:lnTo>
                <a:lnTo>
                  <a:pt x="4867146" y="1692589"/>
                </a:lnTo>
                <a:lnTo>
                  <a:pt x="4915105" y="1616163"/>
                </a:lnTo>
                <a:lnTo>
                  <a:pt x="4913311" y="1608325"/>
                </a:lnTo>
                <a:lnTo>
                  <a:pt x="4904399" y="1602733"/>
                </a:lnTo>
                <a:lnTo>
                  <a:pt x="4900955" y="1602249"/>
                </a:lnTo>
                <a:close/>
              </a:path>
              <a:path w="5920740" h="3633470">
                <a:moveTo>
                  <a:pt x="4995462" y="1451646"/>
                </a:moveTo>
                <a:lnTo>
                  <a:pt x="4989126" y="1453097"/>
                </a:lnTo>
                <a:lnTo>
                  <a:pt x="4986234" y="1455031"/>
                </a:lnTo>
                <a:lnTo>
                  <a:pt x="4940138" y="1528486"/>
                </a:lnTo>
                <a:lnTo>
                  <a:pt x="4941933" y="1536325"/>
                </a:lnTo>
                <a:lnTo>
                  <a:pt x="4953815" y="1543781"/>
                </a:lnTo>
                <a:lnTo>
                  <a:pt x="4961653" y="1541987"/>
                </a:lnTo>
                <a:lnTo>
                  <a:pt x="5009612" y="1465560"/>
                </a:lnTo>
                <a:lnTo>
                  <a:pt x="5007819" y="1457722"/>
                </a:lnTo>
                <a:lnTo>
                  <a:pt x="4998907" y="1452130"/>
                </a:lnTo>
                <a:lnTo>
                  <a:pt x="4995462" y="1451646"/>
                </a:lnTo>
                <a:close/>
              </a:path>
              <a:path w="5920740" h="3633470">
                <a:moveTo>
                  <a:pt x="5089969" y="1301043"/>
                </a:moveTo>
                <a:lnTo>
                  <a:pt x="5083633" y="1302494"/>
                </a:lnTo>
                <a:lnTo>
                  <a:pt x="5080741" y="1304428"/>
                </a:lnTo>
                <a:lnTo>
                  <a:pt x="5034647" y="1377883"/>
                </a:lnTo>
                <a:lnTo>
                  <a:pt x="5036440" y="1385722"/>
                </a:lnTo>
                <a:lnTo>
                  <a:pt x="5048322" y="1393178"/>
                </a:lnTo>
                <a:lnTo>
                  <a:pt x="5056160" y="1391385"/>
                </a:lnTo>
                <a:lnTo>
                  <a:pt x="5104119" y="1314958"/>
                </a:lnTo>
                <a:lnTo>
                  <a:pt x="5102326" y="1307120"/>
                </a:lnTo>
                <a:lnTo>
                  <a:pt x="5093415" y="1301527"/>
                </a:lnTo>
                <a:lnTo>
                  <a:pt x="5089969" y="1301043"/>
                </a:lnTo>
                <a:close/>
              </a:path>
              <a:path w="5920740" h="3633470">
                <a:moveTo>
                  <a:pt x="5184477" y="1150440"/>
                </a:moveTo>
                <a:lnTo>
                  <a:pt x="5178141" y="1151891"/>
                </a:lnTo>
                <a:lnTo>
                  <a:pt x="5175250" y="1153825"/>
                </a:lnTo>
                <a:lnTo>
                  <a:pt x="5129154" y="1227281"/>
                </a:lnTo>
                <a:lnTo>
                  <a:pt x="5130948" y="1235119"/>
                </a:lnTo>
                <a:lnTo>
                  <a:pt x="5142830" y="1242575"/>
                </a:lnTo>
                <a:lnTo>
                  <a:pt x="5150669" y="1240782"/>
                </a:lnTo>
                <a:lnTo>
                  <a:pt x="5198628" y="1164356"/>
                </a:lnTo>
                <a:lnTo>
                  <a:pt x="5196834" y="1156517"/>
                </a:lnTo>
                <a:lnTo>
                  <a:pt x="5187923" y="1150924"/>
                </a:lnTo>
                <a:lnTo>
                  <a:pt x="5184477" y="1150440"/>
                </a:lnTo>
                <a:close/>
              </a:path>
              <a:path w="5920740" h="3633470">
                <a:moveTo>
                  <a:pt x="5278986" y="999839"/>
                </a:moveTo>
                <a:lnTo>
                  <a:pt x="5272650" y="1001289"/>
                </a:lnTo>
                <a:lnTo>
                  <a:pt x="5269757" y="1003222"/>
                </a:lnTo>
                <a:lnTo>
                  <a:pt x="5223662" y="1076678"/>
                </a:lnTo>
                <a:lnTo>
                  <a:pt x="5225456" y="1084517"/>
                </a:lnTo>
                <a:lnTo>
                  <a:pt x="5237339" y="1091973"/>
                </a:lnTo>
                <a:lnTo>
                  <a:pt x="5245176" y="1090179"/>
                </a:lnTo>
                <a:lnTo>
                  <a:pt x="5293136" y="1013753"/>
                </a:lnTo>
                <a:lnTo>
                  <a:pt x="5291341" y="1005914"/>
                </a:lnTo>
                <a:lnTo>
                  <a:pt x="5282430" y="1000323"/>
                </a:lnTo>
                <a:lnTo>
                  <a:pt x="5278986" y="999839"/>
                </a:lnTo>
                <a:close/>
              </a:path>
              <a:path w="5920740" h="3633470">
                <a:moveTo>
                  <a:pt x="5373493" y="849236"/>
                </a:moveTo>
                <a:lnTo>
                  <a:pt x="5367157" y="850686"/>
                </a:lnTo>
                <a:lnTo>
                  <a:pt x="5364265" y="852620"/>
                </a:lnTo>
                <a:lnTo>
                  <a:pt x="5318169" y="926076"/>
                </a:lnTo>
                <a:lnTo>
                  <a:pt x="5319963" y="933914"/>
                </a:lnTo>
                <a:lnTo>
                  <a:pt x="5331846" y="941370"/>
                </a:lnTo>
                <a:lnTo>
                  <a:pt x="5339684" y="939577"/>
                </a:lnTo>
                <a:lnTo>
                  <a:pt x="5387643" y="863150"/>
                </a:lnTo>
                <a:lnTo>
                  <a:pt x="5385849" y="855313"/>
                </a:lnTo>
                <a:lnTo>
                  <a:pt x="5376938" y="849720"/>
                </a:lnTo>
                <a:lnTo>
                  <a:pt x="5373493" y="849236"/>
                </a:lnTo>
                <a:close/>
              </a:path>
              <a:path w="5920740" h="3633470">
                <a:moveTo>
                  <a:pt x="5468000" y="698633"/>
                </a:moveTo>
                <a:lnTo>
                  <a:pt x="5461664" y="700083"/>
                </a:lnTo>
                <a:lnTo>
                  <a:pt x="5458772" y="702017"/>
                </a:lnTo>
                <a:lnTo>
                  <a:pt x="5412677" y="775473"/>
                </a:lnTo>
                <a:lnTo>
                  <a:pt x="5414471" y="783311"/>
                </a:lnTo>
                <a:lnTo>
                  <a:pt x="5426353" y="790768"/>
                </a:lnTo>
                <a:lnTo>
                  <a:pt x="5434191" y="788974"/>
                </a:lnTo>
                <a:lnTo>
                  <a:pt x="5482151" y="712548"/>
                </a:lnTo>
                <a:lnTo>
                  <a:pt x="5480357" y="704710"/>
                </a:lnTo>
                <a:lnTo>
                  <a:pt x="5471445" y="699117"/>
                </a:lnTo>
                <a:lnTo>
                  <a:pt x="5468000" y="698633"/>
                </a:lnTo>
                <a:close/>
              </a:path>
              <a:path w="5920740" h="3633470">
                <a:moveTo>
                  <a:pt x="5562507" y="548031"/>
                </a:moveTo>
                <a:lnTo>
                  <a:pt x="5556171" y="549482"/>
                </a:lnTo>
                <a:lnTo>
                  <a:pt x="5553279" y="551414"/>
                </a:lnTo>
                <a:lnTo>
                  <a:pt x="5507184" y="624870"/>
                </a:lnTo>
                <a:lnTo>
                  <a:pt x="5508978" y="632710"/>
                </a:lnTo>
                <a:lnTo>
                  <a:pt x="5520860" y="640166"/>
                </a:lnTo>
                <a:lnTo>
                  <a:pt x="5528698" y="638371"/>
                </a:lnTo>
                <a:lnTo>
                  <a:pt x="5576658" y="561945"/>
                </a:lnTo>
                <a:lnTo>
                  <a:pt x="5574864" y="554107"/>
                </a:lnTo>
                <a:lnTo>
                  <a:pt x="5565952" y="548515"/>
                </a:lnTo>
                <a:lnTo>
                  <a:pt x="5562507" y="548031"/>
                </a:lnTo>
                <a:close/>
              </a:path>
              <a:path w="5920740" h="3633470">
                <a:moveTo>
                  <a:pt x="5657015" y="397428"/>
                </a:moveTo>
                <a:lnTo>
                  <a:pt x="5650679" y="398879"/>
                </a:lnTo>
                <a:lnTo>
                  <a:pt x="5647787" y="400813"/>
                </a:lnTo>
                <a:lnTo>
                  <a:pt x="5601691" y="474268"/>
                </a:lnTo>
                <a:lnTo>
                  <a:pt x="5603486" y="482107"/>
                </a:lnTo>
                <a:lnTo>
                  <a:pt x="5615368" y="489563"/>
                </a:lnTo>
                <a:lnTo>
                  <a:pt x="5623206" y="487770"/>
                </a:lnTo>
                <a:lnTo>
                  <a:pt x="5671165" y="411342"/>
                </a:lnTo>
                <a:lnTo>
                  <a:pt x="5669372" y="403504"/>
                </a:lnTo>
                <a:lnTo>
                  <a:pt x="5660461" y="397912"/>
                </a:lnTo>
                <a:lnTo>
                  <a:pt x="5657015" y="397428"/>
                </a:lnTo>
                <a:close/>
              </a:path>
              <a:path w="5920740" h="3633470">
                <a:moveTo>
                  <a:pt x="5751523" y="246825"/>
                </a:moveTo>
                <a:lnTo>
                  <a:pt x="5745187" y="248276"/>
                </a:lnTo>
                <a:lnTo>
                  <a:pt x="5742294" y="250210"/>
                </a:lnTo>
                <a:lnTo>
                  <a:pt x="5696200" y="323665"/>
                </a:lnTo>
                <a:lnTo>
                  <a:pt x="5697994" y="331504"/>
                </a:lnTo>
                <a:lnTo>
                  <a:pt x="5709876" y="338960"/>
                </a:lnTo>
                <a:lnTo>
                  <a:pt x="5717715" y="337167"/>
                </a:lnTo>
                <a:lnTo>
                  <a:pt x="5765674" y="260741"/>
                </a:lnTo>
                <a:lnTo>
                  <a:pt x="5763879" y="252902"/>
                </a:lnTo>
                <a:lnTo>
                  <a:pt x="5754969" y="247309"/>
                </a:lnTo>
                <a:lnTo>
                  <a:pt x="5751523" y="246825"/>
                </a:lnTo>
                <a:close/>
              </a:path>
              <a:path w="5920740" h="3633470">
                <a:moveTo>
                  <a:pt x="5846030" y="96224"/>
                </a:moveTo>
                <a:lnTo>
                  <a:pt x="5839694" y="97674"/>
                </a:lnTo>
                <a:lnTo>
                  <a:pt x="5836803" y="99607"/>
                </a:lnTo>
                <a:lnTo>
                  <a:pt x="5790707" y="173062"/>
                </a:lnTo>
                <a:lnTo>
                  <a:pt x="5792501" y="180901"/>
                </a:lnTo>
                <a:lnTo>
                  <a:pt x="5804383" y="188357"/>
                </a:lnTo>
                <a:lnTo>
                  <a:pt x="5812222" y="186564"/>
                </a:lnTo>
                <a:lnTo>
                  <a:pt x="5860181" y="110138"/>
                </a:lnTo>
                <a:lnTo>
                  <a:pt x="5858388" y="102299"/>
                </a:lnTo>
                <a:lnTo>
                  <a:pt x="5849476" y="96707"/>
                </a:lnTo>
                <a:lnTo>
                  <a:pt x="5846030" y="96224"/>
                </a:lnTo>
                <a:close/>
              </a:path>
              <a:path w="5920740" h="3633470">
                <a:moveTo>
                  <a:pt x="5906414" y="0"/>
                </a:moveTo>
                <a:lnTo>
                  <a:pt x="5900077" y="1450"/>
                </a:lnTo>
                <a:lnTo>
                  <a:pt x="5897185" y="3384"/>
                </a:lnTo>
                <a:lnTo>
                  <a:pt x="5885215" y="22461"/>
                </a:lnTo>
                <a:lnTo>
                  <a:pt x="5887008" y="30299"/>
                </a:lnTo>
                <a:lnTo>
                  <a:pt x="5898892" y="37755"/>
                </a:lnTo>
                <a:lnTo>
                  <a:pt x="5906730" y="35961"/>
                </a:lnTo>
                <a:lnTo>
                  <a:pt x="5920564" y="13914"/>
                </a:lnTo>
                <a:lnTo>
                  <a:pt x="5918770" y="6075"/>
                </a:lnTo>
                <a:lnTo>
                  <a:pt x="5909859" y="483"/>
                </a:lnTo>
                <a:lnTo>
                  <a:pt x="5906414" y="0"/>
                </a:lnTo>
                <a:close/>
              </a:path>
            </a:pathLst>
          </a:custGeom>
          <a:solidFill>
            <a:srgbClr val="ED7D31"/>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p:nvPr/>
        </p:nvSpPr>
        <p:spPr>
          <a:xfrm>
            <a:off x="3084365" y="4663102"/>
            <a:ext cx="139688" cy="139688"/>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 name="object 18"/>
          <p:cNvSpPr/>
          <p:nvPr/>
        </p:nvSpPr>
        <p:spPr>
          <a:xfrm>
            <a:off x="5039999" y="4472619"/>
            <a:ext cx="139688" cy="139688"/>
          </a:xfrm>
          <a:prstGeom prst="rect">
            <a:avLst/>
          </a:prstGeom>
          <a:blipFill>
            <a:blip r:embed="rId3"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 name="object 19"/>
          <p:cNvSpPr/>
          <p:nvPr/>
        </p:nvSpPr>
        <p:spPr>
          <a:xfrm>
            <a:off x="8963969" y="1043908"/>
            <a:ext cx="139688" cy="139687"/>
          </a:xfrm>
          <a:prstGeom prst="rect">
            <a:avLst/>
          </a:prstGeom>
          <a:blipFill>
            <a:blip r:embed="rId4"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p:nvPr/>
        </p:nvSpPr>
        <p:spPr>
          <a:xfrm>
            <a:off x="6997625" y="4165539"/>
            <a:ext cx="165086" cy="165086"/>
          </a:xfrm>
          <a:prstGeom prst="rect">
            <a:avLst/>
          </a:prstGeom>
          <a:blipFill>
            <a:blip r:embed="rId5"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 name="object 21"/>
          <p:cNvSpPr txBox="1"/>
          <p:nvPr/>
        </p:nvSpPr>
        <p:spPr>
          <a:xfrm>
            <a:off x="3011460" y="3337570"/>
            <a:ext cx="279376" cy="320567"/>
          </a:xfrm>
          <a:prstGeom prst="rect">
            <a:avLst/>
          </a:prstGeom>
        </p:spPr>
        <p:txBody>
          <a:bodyPr vert="horz" wrap="square" lIns="0" tIns="12699" rIns="0" bIns="0" rtlCol="0">
            <a:spAutoFit/>
          </a:bodyPr>
          <a:lstStyle/>
          <a:p>
            <a:pPr marL="12699" defTabSz="914329" fontAlgn="auto">
              <a:spcBef>
                <a:spcPts val="100"/>
              </a:spcBef>
              <a:spcAft>
                <a:spcPts val="0"/>
              </a:spcAft>
            </a:pPr>
            <a:r>
              <a:rPr sz="2000" b="1" spc="-15" dirty="0">
                <a:solidFill>
                  <a:srgbClr val="404040"/>
                </a:solidFill>
                <a:latin typeface="Calibri"/>
                <a:cs typeface="Calibri"/>
              </a:rPr>
              <a:t>34</a:t>
            </a:r>
            <a:endParaRPr sz="2000">
              <a:solidFill>
                <a:prstClr val="black"/>
              </a:solidFill>
              <a:latin typeface="Calibri"/>
              <a:cs typeface="Calibri"/>
            </a:endParaRPr>
          </a:p>
        </p:txBody>
      </p:sp>
      <p:sp>
        <p:nvSpPr>
          <p:cNvPr id="22" name="object 22"/>
          <p:cNvSpPr txBox="1"/>
          <p:nvPr/>
        </p:nvSpPr>
        <p:spPr>
          <a:xfrm>
            <a:off x="4974439" y="2563402"/>
            <a:ext cx="279376" cy="320567"/>
          </a:xfrm>
          <a:prstGeom prst="rect">
            <a:avLst/>
          </a:prstGeom>
        </p:spPr>
        <p:txBody>
          <a:bodyPr vert="horz" wrap="square" lIns="0" tIns="12699" rIns="0" bIns="0" rtlCol="0">
            <a:spAutoFit/>
          </a:bodyPr>
          <a:lstStyle/>
          <a:p>
            <a:pPr marL="12699" defTabSz="914329" fontAlgn="auto">
              <a:spcBef>
                <a:spcPts val="100"/>
              </a:spcBef>
              <a:spcAft>
                <a:spcPts val="0"/>
              </a:spcAft>
            </a:pPr>
            <a:r>
              <a:rPr sz="2000" b="1" spc="-15" dirty="0">
                <a:solidFill>
                  <a:srgbClr val="404040"/>
                </a:solidFill>
                <a:latin typeface="Calibri"/>
                <a:cs typeface="Calibri"/>
              </a:rPr>
              <a:t>58</a:t>
            </a:r>
            <a:endParaRPr sz="2000">
              <a:solidFill>
                <a:prstClr val="black"/>
              </a:solidFill>
              <a:latin typeface="Calibri"/>
              <a:cs typeface="Calibri"/>
            </a:endParaRPr>
          </a:p>
        </p:txBody>
      </p:sp>
      <p:sp>
        <p:nvSpPr>
          <p:cNvPr id="23" name="object 23"/>
          <p:cNvSpPr txBox="1"/>
          <p:nvPr/>
        </p:nvSpPr>
        <p:spPr>
          <a:xfrm>
            <a:off x="6937418" y="2305346"/>
            <a:ext cx="279376" cy="320567"/>
          </a:xfrm>
          <a:prstGeom prst="rect">
            <a:avLst/>
          </a:prstGeom>
        </p:spPr>
        <p:txBody>
          <a:bodyPr vert="horz" wrap="square" lIns="0" tIns="12699" rIns="0" bIns="0" rtlCol="0">
            <a:spAutoFit/>
          </a:bodyPr>
          <a:lstStyle/>
          <a:p>
            <a:pPr marL="12699" defTabSz="914329" fontAlgn="auto">
              <a:spcBef>
                <a:spcPts val="100"/>
              </a:spcBef>
              <a:spcAft>
                <a:spcPts val="0"/>
              </a:spcAft>
            </a:pPr>
            <a:r>
              <a:rPr sz="2000" b="1" spc="-15" dirty="0">
                <a:solidFill>
                  <a:srgbClr val="404040"/>
                </a:solidFill>
                <a:latin typeface="Calibri"/>
                <a:cs typeface="Calibri"/>
              </a:rPr>
              <a:t>66</a:t>
            </a:r>
            <a:endParaRPr sz="2000">
              <a:solidFill>
                <a:prstClr val="black"/>
              </a:solidFill>
              <a:latin typeface="Calibri"/>
              <a:cs typeface="Calibri"/>
            </a:endParaRPr>
          </a:p>
        </p:txBody>
      </p:sp>
      <p:sp>
        <p:nvSpPr>
          <p:cNvPr id="24" name="object 24"/>
          <p:cNvSpPr txBox="1"/>
          <p:nvPr/>
        </p:nvSpPr>
        <p:spPr>
          <a:xfrm>
            <a:off x="8900398" y="1660206"/>
            <a:ext cx="279376" cy="320567"/>
          </a:xfrm>
          <a:prstGeom prst="rect">
            <a:avLst/>
          </a:prstGeom>
        </p:spPr>
        <p:txBody>
          <a:bodyPr vert="horz" wrap="square" lIns="0" tIns="12699" rIns="0" bIns="0" rtlCol="0">
            <a:spAutoFit/>
          </a:bodyPr>
          <a:lstStyle/>
          <a:p>
            <a:pPr marL="12699" defTabSz="914329" fontAlgn="auto">
              <a:spcBef>
                <a:spcPts val="100"/>
              </a:spcBef>
              <a:spcAft>
                <a:spcPts val="0"/>
              </a:spcAft>
            </a:pPr>
            <a:r>
              <a:rPr sz="2000" b="1" spc="-15" dirty="0">
                <a:solidFill>
                  <a:srgbClr val="404040"/>
                </a:solidFill>
                <a:latin typeface="Calibri"/>
                <a:cs typeface="Calibri"/>
              </a:rPr>
              <a:t>86</a:t>
            </a:r>
            <a:endParaRPr sz="2000">
              <a:solidFill>
                <a:prstClr val="black"/>
              </a:solidFill>
              <a:latin typeface="Calibri"/>
              <a:cs typeface="Calibri"/>
            </a:endParaRPr>
          </a:p>
        </p:txBody>
      </p:sp>
      <p:sp>
        <p:nvSpPr>
          <p:cNvPr id="25" name="object 25"/>
          <p:cNvSpPr txBox="1"/>
          <p:nvPr/>
        </p:nvSpPr>
        <p:spPr>
          <a:xfrm>
            <a:off x="2589094" y="4975433"/>
            <a:ext cx="1132110" cy="320567"/>
          </a:xfrm>
          <a:prstGeom prst="rect">
            <a:avLst/>
          </a:prstGeom>
        </p:spPr>
        <p:txBody>
          <a:bodyPr vert="horz" wrap="square" lIns="0" tIns="12699" rIns="0" bIns="0" rtlCol="0">
            <a:spAutoFit/>
          </a:bodyPr>
          <a:lstStyle/>
          <a:p>
            <a:pPr marL="12699" defTabSz="914329" fontAlgn="auto">
              <a:spcBef>
                <a:spcPts val="100"/>
              </a:spcBef>
              <a:spcAft>
                <a:spcPts val="0"/>
              </a:spcAft>
            </a:pPr>
            <a:r>
              <a:rPr sz="2000" spc="-10" dirty="0">
                <a:solidFill>
                  <a:prstClr val="black"/>
                </a:solidFill>
                <a:latin typeface="Calibri"/>
                <a:cs typeface="Calibri"/>
              </a:rPr>
              <a:t>HOG,</a:t>
            </a:r>
            <a:r>
              <a:rPr sz="2000" spc="-35" dirty="0">
                <a:solidFill>
                  <a:prstClr val="black"/>
                </a:solidFill>
                <a:latin typeface="Calibri"/>
                <a:cs typeface="Calibri"/>
              </a:rPr>
              <a:t> </a:t>
            </a:r>
            <a:r>
              <a:rPr sz="2000" spc="-25" dirty="0">
                <a:solidFill>
                  <a:prstClr val="black"/>
                </a:solidFill>
                <a:latin typeface="Calibri"/>
                <a:cs typeface="Calibri"/>
              </a:rPr>
              <a:t>DPM</a:t>
            </a:r>
            <a:endParaRPr sz="2000">
              <a:solidFill>
                <a:prstClr val="black"/>
              </a:solidFill>
              <a:latin typeface="Calibri"/>
              <a:cs typeface="Calibri"/>
            </a:endParaRPr>
          </a:p>
        </p:txBody>
      </p:sp>
      <p:sp>
        <p:nvSpPr>
          <p:cNvPr id="26" name="object 26"/>
          <p:cNvSpPr txBox="1"/>
          <p:nvPr/>
        </p:nvSpPr>
        <p:spPr>
          <a:xfrm>
            <a:off x="4679065" y="4975433"/>
            <a:ext cx="860352" cy="628312"/>
          </a:xfrm>
          <a:prstGeom prst="rect">
            <a:avLst/>
          </a:prstGeom>
        </p:spPr>
        <p:txBody>
          <a:bodyPr vert="horz" wrap="square" lIns="0" tIns="12699" rIns="0" bIns="0" rtlCol="0">
            <a:spAutoFit/>
          </a:bodyPr>
          <a:lstStyle/>
          <a:p>
            <a:pPr marL="50796" marR="5080" indent="-38098" defTabSz="914329" fontAlgn="auto">
              <a:spcBef>
                <a:spcPts val="100"/>
              </a:spcBef>
              <a:spcAft>
                <a:spcPts val="0"/>
              </a:spcAft>
            </a:pPr>
            <a:r>
              <a:rPr sz="2000" spc="40" dirty="0">
                <a:solidFill>
                  <a:prstClr val="black"/>
                </a:solidFill>
                <a:latin typeface="Calibri"/>
                <a:cs typeface="Calibri"/>
              </a:rPr>
              <a:t>Al</a:t>
            </a:r>
            <a:r>
              <a:rPr sz="2000" dirty="0">
                <a:solidFill>
                  <a:prstClr val="black"/>
                </a:solidFill>
                <a:latin typeface="Calibri"/>
                <a:cs typeface="Calibri"/>
              </a:rPr>
              <a:t>e</a:t>
            </a:r>
            <a:r>
              <a:rPr sz="2000" spc="30" dirty="0">
                <a:solidFill>
                  <a:prstClr val="black"/>
                </a:solidFill>
                <a:latin typeface="Calibri"/>
                <a:cs typeface="Calibri"/>
              </a:rPr>
              <a:t>x</a:t>
            </a:r>
            <a:r>
              <a:rPr sz="2000" spc="5" dirty="0">
                <a:solidFill>
                  <a:prstClr val="black"/>
                </a:solidFill>
                <a:latin typeface="Calibri"/>
                <a:cs typeface="Calibri"/>
              </a:rPr>
              <a:t>N</a:t>
            </a:r>
            <a:r>
              <a:rPr sz="2000" dirty="0">
                <a:solidFill>
                  <a:prstClr val="black"/>
                </a:solidFill>
                <a:latin typeface="Calibri"/>
                <a:cs typeface="Calibri"/>
              </a:rPr>
              <a:t>et  </a:t>
            </a:r>
            <a:r>
              <a:rPr sz="2000" spc="5" dirty="0">
                <a:solidFill>
                  <a:prstClr val="black"/>
                </a:solidFill>
                <a:latin typeface="Calibri"/>
                <a:cs typeface="Calibri"/>
              </a:rPr>
              <a:t>(RCNN)</a:t>
            </a:r>
            <a:endParaRPr sz="2000">
              <a:solidFill>
                <a:prstClr val="black"/>
              </a:solidFill>
              <a:latin typeface="Calibri"/>
              <a:cs typeface="Calibri"/>
            </a:endParaRPr>
          </a:p>
        </p:txBody>
      </p:sp>
      <p:sp>
        <p:nvSpPr>
          <p:cNvPr id="27" name="object 27"/>
          <p:cNvSpPr txBox="1"/>
          <p:nvPr/>
        </p:nvSpPr>
        <p:spPr>
          <a:xfrm>
            <a:off x="6680172" y="4975433"/>
            <a:ext cx="788604" cy="628312"/>
          </a:xfrm>
          <a:prstGeom prst="rect">
            <a:avLst/>
          </a:prstGeom>
        </p:spPr>
        <p:txBody>
          <a:bodyPr vert="horz" wrap="square" lIns="0" tIns="12699" rIns="0" bIns="0" rtlCol="0">
            <a:spAutoFit/>
          </a:bodyPr>
          <a:lstStyle/>
          <a:p>
            <a:pPr marL="12699" marR="5080" indent="152388" defTabSz="914329" fontAlgn="auto">
              <a:spcBef>
                <a:spcPts val="100"/>
              </a:spcBef>
              <a:spcAft>
                <a:spcPts val="0"/>
              </a:spcAft>
            </a:pPr>
            <a:r>
              <a:rPr sz="2000" dirty="0">
                <a:solidFill>
                  <a:prstClr val="black"/>
                </a:solidFill>
                <a:latin typeface="Calibri"/>
                <a:cs typeface="Calibri"/>
              </a:rPr>
              <a:t>VGG  </a:t>
            </a:r>
            <a:r>
              <a:rPr sz="2000" spc="-10" dirty="0">
                <a:solidFill>
                  <a:prstClr val="black"/>
                </a:solidFill>
                <a:latin typeface="Calibri"/>
                <a:cs typeface="Calibri"/>
              </a:rPr>
              <a:t>(</a:t>
            </a:r>
            <a:r>
              <a:rPr sz="2000" spc="10" dirty="0">
                <a:solidFill>
                  <a:prstClr val="black"/>
                </a:solidFill>
                <a:latin typeface="Calibri"/>
                <a:cs typeface="Calibri"/>
              </a:rPr>
              <a:t>R</a:t>
            </a:r>
            <a:r>
              <a:rPr sz="2000" spc="30" dirty="0">
                <a:solidFill>
                  <a:prstClr val="black"/>
                </a:solidFill>
                <a:latin typeface="Calibri"/>
                <a:cs typeface="Calibri"/>
              </a:rPr>
              <a:t>C</a:t>
            </a:r>
            <a:r>
              <a:rPr sz="2000" spc="5" dirty="0">
                <a:solidFill>
                  <a:prstClr val="black"/>
                </a:solidFill>
                <a:latin typeface="Calibri"/>
                <a:cs typeface="Calibri"/>
              </a:rPr>
              <a:t>NN</a:t>
            </a:r>
            <a:r>
              <a:rPr sz="2000" dirty="0">
                <a:solidFill>
                  <a:prstClr val="black"/>
                </a:solidFill>
                <a:latin typeface="Calibri"/>
                <a:cs typeface="Calibri"/>
              </a:rPr>
              <a:t>)</a:t>
            </a:r>
            <a:endParaRPr sz="2000">
              <a:solidFill>
                <a:prstClr val="black"/>
              </a:solidFill>
              <a:latin typeface="Calibri"/>
              <a:cs typeface="Calibri"/>
            </a:endParaRPr>
          </a:p>
        </p:txBody>
      </p:sp>
      <p:sp>
        <p:nvSpPr>
          <p:cNvPr id="28" name="object 28"/>
          <p:cNvSpPr txBox="1"/>
          <p:nvPr/>
        </p:nvSpPr>
        <p:spPr>
          <a:xfrm>
            <a:off x="8236755" y="4975433"/>
            <a:ext cx="1599431" cy="628312"/>
          </a:xfrm>
          <a:prstGeom prst="rect">
            <a:avLst/>
          </a:prstGeom>
        </p:spPr>
        <p:txBody>
          <a:bodyPr vert="horz" wrap="square" lIns="0" tIns="12699" rIns="0" bIns="0" rtlCol="0">
            <a:spAutoFit/>
          </a:bodyPr>
          <a:lstStyle/>
          <a:p>
            <a:pPr marL="12699" marR="5080" indent="419067" defTabSz="914329" fontAlgn="auto">
              <a:spcBef>
                <a:spcPts val="100"/>
              </a:spcBef>
              <a:spcAft>
                <a:spcPts val="0"/>
              </a:spcAft>
            </a:pPr>
            <a:r>
              <a:rPr sz="2000" spc="5" dirty="0">
                <a:solidFill>
                  <a:prstClr val="black"/>
                </a:solidFill>
                <a:latin typeface="Calibri"/>
                <a:cs typeface="Calibri"/>
              </a:rPr>
              <a:t>ResNet  </a:t>
            </a:r>
            <a:r>
              <a:rPr sz="2000" spc="-10" dirty="0">
                <a:solidFill>
                  <a:prstClr val="black"/>
                </a:solidFill>
                <a:latin typeface="Calibri"/>
                <a:cs typeface="Calibri"/>
              </a:rPr>
              <a:t>(Faster</a:t>
            </a:r>
            <a:r>
              <a:rPr sz="2000" spc="-120" dirty="0">
                <a:solidFill>
                  <a:prstClr val="black"/>
                </a:solidFill>
                <a:latin typeface="Calibri"/>
                <a:cs typeface="Calibri"/>
              </a:rPr>
              <a:t> </a:t>
            </a:r>
            <a:r>
              <a:rPr sz="2000" spc="5" dirty="0">
                <a:solidFill>
                  <a:prstClr val="black"/>
                </a:solidFill>
                <a:latin typeface="Calibri"/>
                <a:cs typeface="Calibri"/>
              </a:rPr>
              <a:t>RCNN)*</a:t>
            </a:r>
            <a:endParaRPr sz="2000">
              <a:solidFill>
                <a:prstClr val="black"/>
              </a:solidFill>
              <a:latin typeface="Calibri"/>
              <a:cs typeface="Calibri"/>
            </a:endParaRPr>
          </a:p>
        </p:txBody>
      </p:sp>
      <p:sp>
        <p:nvSpPr>
          <p:cNvPr id="29" name="object 29"/>
          <p:cNvSpPr txBox="1"/>
          <p:nvPr/>
        </p:nvSpPr>
        <p:spPr>
          <a:xfrm>
            <a:off x="3340396" y="5791746"/>
            <a:ext cx="5553243" cy="382091"/>
          </a:xfrm>
          <a:prstGeom prst="rect">
            <a:avLst/>
          </a:prstGeom>
        </p:spPr>
        <p:txBody>
          <a:bodyPr vert="horz" wrap="square" lIns="0" tIns="12699" rIns="0" bIns="0" rtlCol="0">
            <a:spAutoFit/>
          </a:bodyPr>
          <a:lstStyle/>
          <a:p>
            <a:pPr marL="12699" defTabSz="914329" fontAlgn="auto">
              <a:spcBef>
                <a:spcPts val="100"/>
              </a:spcBef>
              <a:spcAft>
                <a:spcPts val="0"/>
              </a:spcAft>
            </a:pPr>
            <a:r>
              <a:rPr sz="2400" spc="-35" dirty="0">
                <a:solidFill>
                  <a:srgbClr val="595959"/>
                </a:solidFill>
                <a:latin typeface="Calibri"/>
                <a:cs typeface="Calibri"/>
              </a:rPr>
              <a:t>PASCAL </a:t>
            </a:r>
            <a:r>
              <a:rPr sz="2400" spc="15" dirty="0">
                <a:solidFill>
                  <a:srgbClr val="595959"/>
                </a:solidFill>
                <a:latin typeface="Calibri"/>
                <a:cs typeface="Calibri"/>
              </a:rPr>
              <a:t>VOC </a:t>
            </a:r>
            <a:r>
              <a:rPr sz="2400" spc="-15" dirty="0">
                <a:solidFill>
                  <a:srgbClr val="595959"/>
                </a:solidFill>
                <a:latin typeface="Calibri"/>
                <a:cs typeface="Calibri"/>
              </a:rPr>
              <a:t>2007 </a:t>
            </a:r>
            <a:r>
              <a:rPr sz="2400" b="1" spc="-10" dirty="0">
                <a:solidFill>
                  <a:srgbClr val="C00000"/>
                </a:solidFill>
                <a:latin typeface="Calibri"/>
                <a:cs typeface="Calibri"/>
              </a:rPr>
              <a:t>Object </a:t>
            </a:r>
            <a:r>
              <a:rPr sz="2400" b="1" spc="-15" dirty="0">
                <a:solidFill>
                  <a:srgbClr val="C00000"/>
                </a:solidFill>
                <a:latin typeface="Calibri"/>
                <a:cs typeface="Calibri"/>
              </a:rPr>
              <a:t>Detection </a:t>
            </a:r>
            <a:r>
              <a:rPr sz="2400" spc="-5" dirty="0">
                <a:solidFill>
                  <a:srgbClr val="595959"/>
                </a:solidFill>
                <a:latin typeface="Calibri"/>
                <a:cs typeface="Calibri"/>
              </a:rPr>
              <a:t>mAP</a:t>
            </a:r>
            <a:r>
              <a:rPr sz="2400" spc="96" dirty="0">
                <a:solidFill>
                  <a:srgbClr val="595959"/>
                </a:solidFill>
                <a:latin typeface="Calibri"/>
                <a:cs typeface="Calibri"/>
              </a:rPr>
              <a:t> </a:t>
            </a:r>
            <a:r>
              <a:rPr sz="2400" spc="-20" dirty="0">
                <a:solidFill>
                  <a:srgbClr val="595959"/>
                </a:solidFill>
                <a:latin typeface="Calibri"/>
                <a:cs typeface="Calibri"/>
              </a:rPr>
              <a:t>(%)</a:t>
            </a:r>
            <a:endParaRPr sz="2400">
              <a:solidFill>
                <a:prstClr val="black"/>
              </a:solidFill>
              <a:latin typeface="Calibri"/>
              <a:cs typeface="Calibri"/>
            </a:endParaRPr>
          </a:p>
        </p:txBody>
      </p:sp>
      <p:sp>
        <p:nvSpPr>
          <p:cNvPr id="30" name="object 30"/>
          <p:cNvSpPr/>
          <p:nvPr/>
        </p:nvSpPr>
        <p:spPr>
          <a:xfrm>
            <a:off x="2457756" y="4159189"/>
            <a:ext cx="1371484" cy="380969"/>
          </a:xfrm>
          <a:custGeom>
            <a:avLst/>
            <a:gdLst/>
            <a:ahLst/>
            <a:cxnLst/>
            <a:rect l="l" t="t" r="r" b="b"/>
            <a:pathLst>
              <a:path w="1371600" h="381000">
                <a:moveTo>
                  <a:pt x="1341375" y="0"/>
                </a:moveTo>
                <a:lnTo>
                  <a:pt x="30224" y="0"/>
                </a:lnTo>
                <a:lnTo>
                  <a:pt x="18459" y="2375"/>
                </a:lnTo>
                <a:lnTo>
                  <a:pt x="8852" y="8852"/>
                </a:lnTo>
                <a:lnTo>
                  <a:pt x="2375" y="18459"/>
                </a:lnTo>
                <a:lnTo>
                  <a:pt x="0" y="30224"/>
                </a:lnTo>
                <a:lnTo>
                  <a:pt x="0" y="350775"/>
                </a:lnTo>
                <a:lnTo>
                  <a:pt x="2375" y="362540"/>
                </a:lnTo>
                <a:lnTo>
                  <a:pt x="8852" y="372147"/>
                </a:lnTo>
                <a:lnTo>
                  <a:pt x="18459" y="378624"/>
                </a:lnTo>
                <a:lnTo>
                  <a:pt x="30224" y="381000"/>
                </a:lnTo>
                <a:lnTo>
                  <a:pt x="1341375" y="381000"/>
                </a:lnTo>
                <a:lnTo>
                  <a:pt x="1353140" y="378624"/>
                </a:lnTo>
                <a:lnTo>
                  <a:pt x="1362747" y="372147"/>
                </a:lnTo>
                <a:lnTo>
                  <a:pt x="1369224" y="362540"/>
                </a:lnTo>
                <a:lnTo>
                  <a:pt x="1371600" y="350775"/>
                </a:lnTo>
                <a:lnTo>
                  <a:pt x="1371600" y="30224"/>
                </a:lnTo>
                <a:lnTo>
                  <a:pt x="1369224" y="18459"/>
                </a:lnTo>
                <a:lnTo>
                  <a:pt x="1362747" y="8852"/>
                </a:lnTo>
                <a:lnTo>
                  <a:pt x="1353140" y="2375"/>
                </a:lnTo>
                <a:lnTo>
                  <a:pt x="1341375"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 name="object 31"/>
          <p:cNvSpPr/>
          <p:nvPr/>
        </p:nvSpPr>
        <p:spPr>
          <a:xfrm>
            <a:off x="2457756" y="4159189"/>
            <a:ext cx="1371484" cy="380969"/>
          </a:xfrm>
          <a:custGeom>
            <a:avLst/>
            <a:gdLst/>
            <a:ahLst/>
            <a:cxnLst/>
            <a:rect l="l" t="t" r="r" b="b"/>
            <a:pathLst>
              <a:path w="1371600" h="381000">
                <a:moveTo>
                  <a:pt x="0" y="30225"/>
                </a:moveTo>
                <a:lnTo>
                  <a:pt x="2375" y="18460"/>
                </a:lnTo>
                <a:lnTo>
                  <a:pt x="8852" y="8852"/>
                </a:lnTo>
                <a:lnTo>
                  <a:pt x="18460" y="2375"/>
                </a:lnTo>
                <a:lnTo>
                  <a:pt x="30225" y="0"/>
                </a:lnTo>
                <a:lnTo>
                  <a:pt x="1341375" y="0"/>
                </a:lnTo>
                <a:lnTo>
                  <a:pt x="1353140" y="2375"/>
                </a:lnTo>
                <a:lnTo>
                  <a:pt x="1362747" y="8852"/>
                </a:lnTo>
                <a:lnTo>
                  <a:pt x="1369224" y="18460"/>
                </a:lnTo>
                <a:lnTo>
                  <a:pt x="1371600" y="30225"/>
                </a:lnTo>
                <a:lnTo>
                  <a:pt x="1371600" y="350775"/>
                </a:lnTo>
                <a:lnTo>
                  <a:pt x="1369224" y="362540"/>
                </a:lnTo>
                <a:lnTo>
                  <a:pt x="1362747" y="372147"/>
                </a:lnTo>
                <a:lnTo>
                  <a:pt x="1353140" y="378624"/>
                </a:lnTo>
                <a:lnTo>
                  <a:pt x="1341375" y="381000"/>
                </a:lnTo>
                <a:lnTo>
                  <a:pt x="30225" y="381000"/>
                </a:lnTo>
                <a:lnTo>
                  <a:pt x="18460" y="378624"/>
                </a:lnTo>
                <a:lnTo>
                  <a:pt x="8852" y="372147"/>
                </a:lnTo>
                <a:lnTo>
                  <a:pt x="2375" y="362540"/>
                </a:lnTo>
                <a:lnTo>
                  <a:pt x="0" y="350775"/>
                </a:lnTo>
                <a:lnTo>
                  <a:pt x="0" y="30225"/>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 name="object 32"/>
          <p:cNvSpPr txBox="1"/>
          <p:nvPr/>
        </p:nvSpPr>
        <p:spPr>
          <a:xfrm>
            <a:off x="2765110" y="4176215"/>
            <a:ext cx="722569"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5" dirty="0">
                <a:solidFill>
                  <a:prstClr val="black"/>
                </a:solidFill>
                <a:latin typeface="Calibri"/>
                <a:cs typeface="Calibri"/>
              </a:rPr>
              <a:t>s</a:t>
            </a:r>
            <a:r>
              <a:rPr sz="1799" spc="-50" dirty="0">
                <a:solidFill>
                  <a:prstClr val="black"/>
                </a:solidFill>
                <a:latin typeface="Calibri"/>
                <a:cs typeface="Calibri"/>
              </a:rPr>
              <a:t>h</a:t>
            </a:r>
            <a:r>
              <a:rPr sz="1799" spc="35" dirty="0">
                <a:solidFill>
                  <a:prstClr val="black"/>
                </a:solidFill>
                <a:latin typeface="Calibri"/>
                <a:cs typeface="Calibri"/>
              </a:rPr>
              <a:t>a</a:t>
            </a:r>
            <a:r>
              <a:rPr sz="1799" spc="-15" dirty="0">
                <a:solidFill>
                  <a:prstClr val="black"/>
                </a:solidFill>
                <a:latin typeface="Calibri"/>
                <a:cs typeface="Calibri"/>
              </a:rPr>
              <a:t>ll</a:t>
            </a:r>
            <a:r>
              <a:rPr sz="1799" spc="-50" dirty="0">
                <a:solidFill>
                  <a:prstClr val="black"/>
                </a:solidFill>
                <a:latin typeface="Calibri"/>
                <a:cs typeface="Calibri"/>
              </a:rPr>
              <a:t>o</a:t>
            </a:r>
            <a:r>
              <a:rPr sz="1799" dirty="0">
                <a:solidFill>
                  <a:prstClr val="black"/>
                </a:solidFill>
                <a:latin typeface="Calibri"/>
                <a:cs typeface="Calibri"/>
              </a:rPr>
              <a:t>w</a:t>
            </a:r>
            <a:endParaRPr sz="1799">
              <a:solidFill>
                <a:prstClr val="black"/>
              </a:solidFill>
              <a:latin typeface="Calibri"/>
              <a:cs typeface="Calibri"/>
            </a:endParaRPr>
          </a:p>
        </p:txBody>
      </p:sp>
      <p:sp>
        <p:nvSpPr>
          <p:cNvPr id="33" name="object 33"/>
          <p:cNvSpPr/>
          <p:nvPr/>
        </p:nvSpPr>
        <p:spPr>
          <a:xfrm>
            <a:off x="4426091" y="3968705"/>
            <a:ext cx="1371484" cy="380969"/>
          </a:xfrm>
          <a:custGeom>
            <a:avLst/>
            <a:gdLst/>
            <a:ahLst/>
            <a:cxnLst/>
            <a:rect l="l" t="t" r="r" b="b"/>
            <a:pathLst>
              <a:path w="1371600" h="381000">
                <a:moveTo>
                  <a:pt x="1341375" y="0"/>
                </a:moveTo>
                <a:lnTo>
                  <a:pt x="30224" y="0"/>
                </a:lnTo>
                <a:lnTo>
                  <a:pt x="18459" y="2375"/>
                </a:lnTo>
                <a:lnTo>
                  <a:pt x="8852" y="8852"/>
                </a:lnTo>
                <a:lnTo>
                  <a:pt x="2375" y="18459"/>
                </a:lnTo>
                <a:lnTo>
                  <a:pt x="0" y="30224"/>
                </a:lnTo>
                <a:lnTo>
                  <a:pt x="0" y="350775"/>
                </a:lnTo>
                <a:lnTo>
                  <a:pt x="2375" y="362540"/>
                </a:lnTo>
                <a:lnTo>
                  <a:pt x="8852" y="372147"/>
                </a:lnTo>
                <a:lnTo>
                  <a:pt x="18459" y="378624"/>
                </a:lnTo>
                <a:lnTo>
                  <a:pt x="30224" y="381000"/>
                </a:lnTo>
                <a:lnTo>
                  <a:pt x="1341375" y="381000"/>
                </a:lnTo>
                <a:lnTo>
                  <a:pt x="1353140" y="378624"/>
                </a:lnTo>
                <a:lnTo>
                  <a:pt x="1362747" y="372147"/>
                </a:lnTo>
                <a:lnTo>
                  <a:pt x="1369224" y="362540"/>
                </a:lnTo>
                <a:lnTo>
                  <a:pt x="1371600" y="350775"/>
                </a:lnTo>
                <a:lnTo>
                  <a:pt x="1371600" y="30224"/>
                </a:lnTo>
                <a:lnTo>
                  <a:pt x="1369224" y="18459"/>
                </a:lnTo>
                <a:lnTo>
                  <a:pt x="1362747" y="8852"/>
                </a:lnTo>
                <a:lnTo>
                  <a:pt x="1353140" y="2375"/>
                </a:lnTo>
                <a:lnTo>
                  <a:pt x="1341375"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 name="object 34"/>
          <p:cNvSpPr/>
          <p:nvPr/>
        </p:nvSpPr>
        <p:spPr>
          <a:xfrm>
            <a:off x="4426091" y="3968705"/>
            <a:ext cx="1371484" cy="380969"/>
          </a:xfrm>
          <a:custGeom>
            <a:avLst/>
            <a:gdLst/>
            <a:ahLst/>
            <a:cxnLst/>
            <a:rect l="l" t="t" r="r" b="b"/>
            <a:pathLst>
              <a:path w="1371600" h="381000">
                <a:moveTo>
                  <a:pt x="0" y="30225"/>
                </a:moveTo>
                <a:lnTo>
                  <a:pt x="2375" y="18460"/>
                </a:lnTo>
                <a:lnTo>
                  <a:pt x="8852" y="8852"/>
                </a:lnTo>
                <a:lnTo>
                  <a:pt x="18459" y="2375"/>
                </a:lnTo>
                <a:lnTo>
                  <a:pt x="30224" y="0"/>
                </a:lnTo>
                <a:lnTo>
                  <a:pt x="1341375" y="0"/>
                </a:lnTo>
                <a:lnTo>
                  <a:pt x="1353140" y="2375"/>
                </a:lnTo>
                <a:lnTo>
                  <a:pt x="1362747" y="8852"/>
                </a:lnTo>
                <a:lnTo>
                  <a:pt x="1369224" y="18460"/>
                </a:lnTo>
                <a:lnTo>
                  <a:pt x="1371600" y="30225"/>
                </a:lnTo>
                <a:lnTo>
                  <a:pt x="1371600" y="350775"/>
                </a:lnTo>
                <a:lnTo>
                  <a:pt x="1369224" y="362540"/>
                </a:lnTo>
                <a:lnTo>
                  <a:pt x="1362747" y="372147"/>
                </a:lnTo>
                <a:lnTo>
                  <a:pt x="1353140" y="378624"/>
                </a:lnTo>
                <a:lnTo>
                  <a:pt x="1341375" y="381000"/>
                </a:lnTo>
                <a:lnTo>
                  <a:pt x="30224" y="381000"/>
                </a:lnTo>
                <a:lnTo>
                  <a:pt x="18459" y="378624"/>
                </a:lnTo>
                <a:lnTo>
                  <a:pt x="8852" y="372147"/>
                </a:lnTo>
                <a:lnTo>
                  <a:pt x="2375" y="362540"/>
                </a:lnTo>
                <a:lnTo>
                  <a:pt x="0" y="350775"/>
                </a:lnTo>
                <a:lnTo>
                  <a:pt x="0" y="30225"/>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 name="object 35"/>
          <p:cNvSpPr txBox="1"/>
          <p:nvPr/>
        </p:nvSpPr>
        <p:spPr>
          <a:xfrm>
            <a:off x="4731688" y="3991301"/>
            <a:ext cx="737172"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dirty="0">
                <a:solidFill>
                  <a:prstClr val="black"/>
                </a:solidFill>
                <a:latin typeface="Calibri"/>
                <a:cs typeface="Calibri"/>
              </a:rPr>
              <a:t>8</a:t>
            </a:r>
            <a:r>
              <a:rPr sz="1799" spc="-100" dirty="0">
                <a:solidFill>
                  <a:prstClr val="black"/>
                </a:solidFill>
                <a:latin typeface="Calibri"/>
                <a:cs typeface="Calibri"/>
              </a:rPr>
              <a:t> </a:t>
            </a:r>
            <a:r>
              <a:rPr sz="1799" spc="-5" dirty="0">
                <a:solidFill>
                  <a:prstClr val="black"/>
                </a:solidFill>
                <a:latin typeface="Calibri"/>
                <a:cs typeface="Calibri"/>
              </a:rPr>
              <a:t>layers</a:t>
            </a:r>
            <a:endParaRPr sz="1799">
              <a:solidFill>
                <a:prstClr val="black"/>
              </a:solidFill>
              <a:latin typeface="Calibri"/>
              <a:cs typeface="Calibri"/>
            </a:endParaRPr>
          </a:p>
        </p:txBody>
      </p:sp>
      <p:sp>
        <p:nvSpPr>
          <p:cNvPr id="36" name="object 36"/>
          <p:cNvSpPr/>
          <p:nvPr/>
        </p:nvSpPr>
        <p:spPr>
          <a:xfrm>
            <a:off x="6381726" y="3651232"/>
            <a:ext cx="1371484" cy="380969"/>
          </a:xfrm>
          <a:custGeom>
            <a:avLst/>
            <a:gdLst/>
            <a:ahLst/>
            <a:cxnLst/>
            <a:rect l="l" t="t" r="r" b="b"/>
            <a:pathLst>
              <a:path w="1371600" h="381000">
                <a:moveTo>
                  <a:pt x="1341375" y="0"/>
                </a:moveTo>
                <a:lnTo>
                  <a:pt x="30224" y="0"/>
                </a:lnTo>
                <a:lnTo>
                  <a:pt x="18459" y="2375"/>
                </a:lnTo>
                <a:lnTo>
                  <a:pt x="8852" y="8852"/>
                </a:lnTo>
                <a:lnTo>
                  <a:pt x="2375" y="18459"/>
                </a:lnTo>
                <a:lnTo>
                  <a:pt x="0" y="30224"/>
                </a:lnTo>
                <a:lnTo>
                  <a:pt x="0" y="350775"/>
                </a:lnTo>
                <a:lnTo>
                  <a:pt x="2375" y="362540"/>
                </a:lnTo>
                <a:lnTo>
                  <a:pt x="8852" y="372147"/>
                </a:lnTo>
                <a:lnTo>
                  <a:pt x="18459" y="378624"/>
                </a:lnTo>
                <a:lnTo>
                  <a:pt x="30224" y="381000"/>
                </a:lnTo>
                <a:lnTo>
                  <a:pt x="1341375" y="381000"/>
                </a:lnTo>
                <a:lnTo>
                  <a:pt x="1353140" y="378624"/>
                </a:lnTo>
                <a:lnTo>
                  <a:pt x="1362747" y="372147"/>
                </a:lnTo>
                <a:lnTo>
                  <a:pt x="1369224" y="362540"/>
                </a:lnTo>
                <a:lnTo>
                  <a:pt x="1371600" y="350775"/>
                </a:lnTo>
                <a:lnTo>
                  <a:pt x="1371600" y="30224"/>
                </a:lnTo>
                <a:lnTo>
                  <a:pt x="1369224" y="18459"/>
                </a:lnTo>
                <a:lnTo>
                  <a:pt x="1362747" y="8852"/>
                </a:lnTo>
                <a:lnTo>
                  <a:pt x="1353140" y="2375"/>
                </a:lnTo>
                <a:lnTo>
                  <a:pt x="1341375"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 name="object 37"/>
          <p:cNvSpPr/>
          <p:nvPr/>
        </p:nvSpPr>
        <p:spPr>
          <a:xfrm>
            <a:off x="6381726" y="3651232"/>
            <a:ext cx="1371484" cy="380969"/>
          </a:xfrm>
          <a:custGeom>
            <a:avLst/>
            <a:gdLst/>
            <a:ahLst/>
            <a:cxnLst/>
            <a:rect l="l" t="t" r="r" b="b"/>
            <a:pathLst>
              <a:path w="1371600" h="381000">
                <a:moveTo>
                  <a:pt x="0" y="30225"/>
                </a:moveTo>
                <a:lnTo>
                  <a:pt x="2375" y="18460"/>
                </a:lnTo>
                <a:lnTo>
                  <a:pt x="8852" y="8852"/>
                </a:lnTo>
                <a:lnTo>
                  <a:pt x="18459" y="2375"/>
                </a:lnTo>
                <a:lnTo>
                  <a:pt x="30224" y="0"/>
                </a:lnTo>
                <a:lnTo>
                  <a:pt x="1341375" y="0"/>
                </a:lnTo>
                <a:lnTo>
                  <a:pt x="1353140" y="2375"/>
                </a:lnTo>
                <a:lnTo>
                  <a:pt x="1362747" y="8852"/>
                </a:lnTo>
                <a:lnTo>
                  <a:pt x="1369224" y="18460"/>
                </a:lnTo>
                <a:lnTo>
                  <a:pt x="1371600" y="30225"/>
                </a:lnTo>
                <a:lnTo>
                  <a:pt x="1371600" y="350775"/>
                </a:lnTo>
                <a:lnTo>
                  <a:pt x="1369224" y="362540"/>
                </a:lnTo>
                <a:lnTo>
                  <a:pt x="1362747" y="372147"/>
                </a:lnTo>
                <a:lnTo>
                  <a:pt x="1353140" y="378624"/>
                </a:lnTo>
                <a:lnTo>
                  <a:pt x="1341375" y="381000"/>
                </a:lnTo>
                <a:lnTo>
                  <a:pt x="30224" y="381000"/>
                </a:lnTo>
                <a:lnTo>
                  <a:pt x="18459" y="378624"/>
                </a:lnTo>
                <a:lnTo>
                  <a:pt x="8852" y="372147"/>
                </a:lnTo>
                <a:lnTo>
                  <a:pt x="2375" y="362540"/>
                </a:lnTo>
                <a:lnTo>
                  <a:pt x="0" y="350775"/>
                </a:lnTo>
                <a:lnTo>
                  <a:pt x="0" y="30225"/>
                </a:lnTo>
                <a:close/>
              </a:path>
            </a:pathLst>
          </a:custGeom>
          <a:ln w="12700">
            <a:solidFill>
              <a:srgbClr val="7F7F7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 name="object 38"/>
          <p:cNvSpPr txBox="1"/>
          <p:nvPr/>
        </p:nvSpPr>
        <p:spPr>
          <a:xfrm>
            <a:off x="6634709" y="3668458"/>
            <a:ext cx="851464"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10" dirty="0">
                <a:solidFill>
                  <a:prstClr val="black"/>
                </a:solidFill>
                <a:latin typeface="Calibri"/>
                <a:cs typeface="Calibri"/>
              </a:rPr>
              <a:t>16</a:t>
            </a:r>
            <a:r>
              <a:rPr sz="1799" spc="-96" dirty="0">
                <a:solidFill>
                  <a:prstClr val="black"/>
                </a:solidFill>
                <a:latin typeface="Calibri"/>
                <a:cs typeface="Calibri"/>
              </a:rPr>
              <a:t> </a:t>
            </a:r>
            <a:r>
              <a:rPr sz="1799" spc="-5" dirty="0">
                <a:solidFill>
                  <a:prstClr val="black"/>
                </a:solidFill>
                <a:latin typeface="Calibri"/>
                <a:cs typeface="Calibri"/>
              </a:rPr>
              <a:t>layers</a:t>
            </a:r>
            <a:endParaRPr sz="1799">
              <a:solidFill>
                <a:prstClr val="black"/>
              </a:solidFill>
              <a:latin typeface="Calibri"/>
              <a:cs typeface="Calibri"/>
            </a:endParaRPr>
          </a:p>
        </p:txBody>
      </p:sp>
      <p:sp>
        <p:nvSpPr>
          <p:cNvPr id="39" name="object 39"/>
          <p:cNvSpPr/>
          <p:nvPr/>
        </p:nvSpPr>
        <p:spPr>
          <a:xfrm>
            <a:off x="8286566" y="463799"/>
            <a:ext cx="1523872" cy="457161"/>
          </a:xfrm>
          <a:custGeom>
            <a:avLst/>
            <a:gdLst/>
            <a:ahLst/>
            <a:cxnLst/>
            <a:rect l="l" t="t" r="r" b="b"/>
            <a:pathLst>
              <a:path w="1524000" h="457200">
                <a:moveTo>
                  <a:pt x="0" y="36269"/>
                </a:moveTo>
                <a:lnTo>
                  <a:pt x="2850" y="22151"/>
                </a:lnTo>
                <a:lnTo>
                  <a:pt x="10623" y="10623"/>
                </a:lnTo>
                <a:lnTo>
                  <a:pt x="22151" y="2850"/>
                </a:lnTo>
                <a:lnTo>
                  <a:pt x="36269" y="0"/>
                </a:lnTo>
                <a:lnTo>
                  <a:pt x="1487730" y="0"/>
                </a:lnTo>
                <a:lnTo>
                  <a:pt x="1501848" y="2850"/>
                </a:lnTo>
                <a:lnTo>
                  <a:pt x="1513377" y="10623"/>
                </a:lnTo>
                <a:lnTo>
                  <a:pt x="1521149" y="22151"/>
                </a:lnTo>
                <a:lnTo>
                  <a:pt x="1524000" y="36269"/>
                </a:lnTo>
                <a:lnTo>
                  <a:pt x="1524000" y="420930"/>
                </a:lnTo>
                <a:lnTo>
                  <a:pt x="1521149" y="435048"/>
                </a:lnTo>
                <a:lnTo>
                  <a:pt x="1513377" y="446576"/>
                </a:lnTo>
                <a:lnTo>
                  <a:pt x="1501848" y="454349"/>
                </a:lnTo>
                <a:lnTo>
                  <a:pt x="1487730" y="457200"/>
                </a:lnTo>
                <a:lnTo>
                  <a:pt x="36269" y="457200"/>
                </a:lnTo>
                <a:lnTo>
                  <a:pt x="22151" y="454349"/>
                </a:lnTo>
                <a:lnTo>
                  <a:pt x="10623" y="446576"/>
                </a:lnTo>
                <a:lnTo>
                  <a:pt x="2850" y="435048"/>
                </a:lnTo>
                <a:lnTo>
                  <a:pt x="0" y="420930"/>
                </a:lnTo>
                <a:lnTo>
                  <a:pt x="0" y="36269"/>
                </a:lnTo>
                <a:close/>
              </a:path>
            </a:pathLst>
          </a:custGeom>
          <a:ln w="12700">
            <a:solidFill>
              <a:srgbClr val="ED7D31"/>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 name="object 40"/>
          <p:cNvSpPr txBox="1"/>
          <p:nvPr/>
        </p:nvSpPr>
        <p:spPr>
          <a:xfrm>
            <a:off x="8374776" y="462204"/>
            <a:ext cx="1315609" cy="382091"/>
          </a:xfrm>
          <a:prstGeom prst="rect">
            <a:avLst/>
          </a:prstGeom>
        </p:spPr>
        <p:txBody>
          <a:bodyPr vert="horz" wrap="square" lIns="0" tIns="12699" rIns="0" bIns="0" rtlCol="0">
            <a:spAutoFit/>
          </a:bodyPr>
          <a:lstStyle/>
          <a:p>
            <a:pPr marL="12699" defTabSz="914329" fontAlgn="auto">
              <a:spcBef>
                <a:spcPts val="100"/>
              </a:spcBef>
              <a:spcAft>
                <a:spcPts val="0"/>
              </a:spcAft>
            </a:pPr>
            <a:r>
              <a:rPr sz="2400" b="1" spc="-15" dirty="0">
                <a:solidFill>
                  <a:srgbClr val="C00000"/>
                </a:solidFill>
                <a:latin typeface="Calibri"/>
                <a:cs typeface="Calibri"/>
              </a:rPr>
              <a:t>101</a:t>
            </a:r>
            <a:r>
              <a:rPr sz="2400" b="1" spc="-25" dirty="0">
                <a:solidFill>
                  <a:srgbClr val="C00000"/>
                </a:solidFill>
                <a:latin typeface="Calibri"/>
                <a:cs typeface="Calibri"/>
              </a:rPr>
              <a:t> </a:t>
            </a:r>
            <a:r>
              <a:rPr sz="2400" b="1" dirty="0">
                <a:solidFill>
                  <a:srgbClr val="C00000"/>
                </a:solidFill>
                <a:latin typeface="Calibri"/>
                <a:cs typeface="Calibri"/>
              </a:rPr>
              <a:t>layers</a:t>
            </a:r>
            <a:endParaRPr sz="2400">
              <a:solidFill>
                <a:prstClr val="black"/>
              </a:solidFill>
              <a:latin typeface="Calibri"/>
              <a:cs typeface="Calibri"/>
            </a:endParaRPr>
          </a:p>
        </p:txBody>
      </p:sp>
      <p:sp>
        <p:nvSpPr>
          <p:cNvPr id="41" name="object 41"/>
          <p:cNvSpPr txBox="1"/>
          <p:nvPr/>
        </p:nvSpPr>
        <p:spPr>
          <a:xfrm>
            <a:off x="9977862" y="6332104"/>
            <a:ext cx="2137230" cy="182109"/>
          </a:xfrm>
          <a:prstGeom prst="rect">
            <a:avLst/>
          </a:prstGeom>
        </p:spPr>
        <p:txBody>
          <a:bodyPr vert="horz" wrap="square" lIns="0" tIns="12699" rIns="0" bIns="0" rtlCol="0">
            <a:spAutoFit/>
          </a:bodyPr>
          <a:lstStyle/>
          <a:p>
            <a:pPr marL="12699" defTabSz="914329" fontAlgn="auto">
              <a:spcBef>
                <a:spcPts val="100"/>
              </a:spcBef>
              <a:spcAft>
                <a:spcPts val="0"/>
              </a:spcAft>
            </a:pPr>
            <a:r>
              <a:rPr sz="1100" spc="-15" dirty="0">
                <a:solidFill>
                  <a:srgbClr val="7F7F7F"/>
                </a:solidFill>
                <a:latin typeface="Calibri"/>
                <a:cs typeface="Calibri"/>
              </a:rPr>
              <a:t>*w/</a:t>
            </a:r>
            <a:r>
              <a:rPr sz="1100" spc="-86" dirty="0">
                <a:solidFill>
                  <a:srgbClr val="7F7F7F"/>
                </a:solidFill>
                <a:latin typeface="Calibri"/>
                <a:cs typeface="Calibri"/>
              </a:rPr>
              <a:t> </a:t>
            </a:r>
            <a:r>
              <a:rPr sz="1100" dirty="0">
                <a:solidFill>
                  <a:srgbClr val="7F7F7F"/>
                </a:solidFill>
                <a:latin typeface="Calibri"/>
                <a:cs typeface="Calibri"/>
              </a:rPr>
              <a:t>other</a:t>
            </a:r>
            <a:r>
              <a:rPr sz="1100" spc="-45" dirty="0">
                <a:solidFill>
                  <a:srgbClr val="7F7F7F"/>
                </a:solidFill>
                <a:latin typeface="Calibri"/>
                <a:cs typeface="Calibri"/>
              </a:rPr>
              <a:t> </a:t>
            </a:r>
            <a:r>
              <a:rPr sz="1100" spc="-10" dirty="0">
                <a:solidFill>
                  <a:srgbClr val="7F7F7F"/>
                </a:solidFill>
                <a:latin typeface="Calibri"/>
                <a:cs typeface="Calibri"/>
              </a:rPr>
              <a:t>improvements</a:t>
            </a:r>
            <a:r>
              <a:rPr sz="1100" spc="-90" dirty="0">
                <a:solidFill>
                  <a:srgbClr val="7F7F7F"/>
                </a:solidFill>
                <a:latin typeface="Calibri"/>
                <a:cs typeface="Calibri"/>
              </a:rPr>
              <a:t> </a:t>
            </a:r>
            <a:r>
              <a:rPr sz="1100" dirty="0">
                <a:solidFill>
                  <a:srgbClr val="7F7F7F"/>
                </a:solidFill>
                <a:latin typeface="Calibri"/>
                <a:cs typeface="Calibri"/>
              </a:rPr>
              <a:t>&amp;</a:t>
            </a:r>
            <a:r>
              <a:rPr sz="1100" spc="-10" dirty="0">
                <a:solidFill>
                  <a:srgbClr val="7F7F7F"/>
                </a:solidFill>
                <a:latin typeface="Calibri"/>
                <a:cs typeface="Calibri"/>
              </a:rPr>
              <a:t> </a:t>
            </a:r>
            <a:r>
              <a:rPr sz="1100" spc="-40" dirty="0">
                <a:solidFill>
                  <a:srgbClr val="7F7F7F"/>
                </a:solidFill>
                <a:latin typeface="Calibri"/>
                <a:cs typeface="Calibri"/>
              </a:rPr>
              <a:t>more</a:t>
            </a:r>
            <a:r>
              <a:rPr sz="1100" spc="-110" dirty="0">
                <a:solidFill>
                  <a:srgbClr val="7F7F7F"/>
                </a:solidFill>
                <a:latin typeface="Calibri"/>
                <a:cs typeface="Calibri"/>
              </a:rPr>
              <a:t> </a:t>
            </a:r>
            <a:r>
              <a:rPr sz="1100" spc="5" dirty="0">
                <a:solidFill>
                  <a:srgbClr val="7F7F7F"/>
                </a:solidFill>
                <a:latin typeface="Calibri"/>
                <a:cs typeface="Calibri"/>
              </a:rPr>
              <a:t>data</a:t>
            </a:r>
            <a:endParaRPr sz="1100">
              <a:solidFill>
                <a:prstClr val="black"/>
              </a:solidFill>
              <a:latin typeface="Calibri"/>
              <a:cs typeface="Calibri"/>
            </a:endParaRPr>
          </a:p>
        </p:txBody>
      </p:sp>
      <p:sp>
        <p:nvSpPr>
          <p:cNvPr id="42" name="object 42"/>
          <p:cNvSpPr/>
          <p:nvPr/>
        </p:nvSpPr>
        <p:spPr>
          <a:xfrm>
            <a:off x="1162465" y="1720993"/>
            <a:ext cx="3136637" cy="1320690"/>
          </a:xfrm>
          <a:custGeom>
            <a:avLst/>
            <a:gdLst/>
            <a:ahLst/>
            <a:cxnLst/>
            <a:rect l="l" t="t" r="r" b="b"/>
            <a:pathLst>
              <a:path w="3136900" h="1320800">
                <a:moveTo>
                  <a:pt x="2916760" y="0"/>
                </a:moveTo>
                <a:lnTo>
                  <a:pt x="220139" y="0"/>
                </a:lnTo>
                <a:lnTo>
                  <a:pt x="175773" y="4472"/>
                </a:lnTo>
                <a:lnTo>
                  <a:pt x="134451" y="17299"/>
                </a:lnTo>
                <a:lnTo>
                  <a:pt x="97057" y="37596"/>
                </a:lnTo>
                <a:lnTo>
                  <a:pt x="64477" y="64477"/>
                </a:lnTo>
                <a:lnTo>
                  <a:pt x="37596" y="97057"/>
                </a:lnTo>
                <a:lnTo>
                  <a:pt x="17299" y="134451"/>
                </a:lnTo>
                <a:lnTo>
                  <a:pt x="4472" y="175773"/>
                </a:lnTo>
                <a:lnTo>
                  <a:pt x="0" y="220139"/>
                </a:lnTo>
                <a:lnTo>
                  <a:pt x="0" y="1100660"/>
                </a:lnTo>
                <a:lnTo>
                  <a:pt x="4472" y="1145026"/>
                </a:lnTo>
                <a:lnTo>
                  <a:pt x="17299" y="1186348"/>
                </a:lnTo>
                <a:lnTo>
                  <a:pt x="37596" y="1223742"/>
                </a:lnTo>
                <a:lnTo>
                  <a:pt x="64477" y="1256322"/>
                </a:lnTo>
                <a:lnTo>
                  <a:pt x="97057" y="1283203"/>
                </a:lnTo>
                <a:lnTo>
                  <a:pt x="134451" y="1303500"/>
                </a:lnTo>
                <a:lnTo>
                  <a:pt x="175773" y="1316327"/>
                </a:lnTo>
                <a:lnTo>
                  <a:pt x="220139" y="1320800"/>
                </a:lnTo>
                <a:lnTo>
                  <a:pt x="2916760" y="1320800"/>
                </a:lnTo>
                <a:lnTo>
                  <a:pt x="2961126" y="1316327"/>
                </a:lnTo>
                <a:lnTo>
                  <a:pt x="3002448" y="1303500"/>
                </a:lnTo>
                <a:lnTo>
                  <a:pt x="3039842" y="1283203"/>
                </a:lnTo>
                <a:lnTo>
                  <a:pt x="3072422" y="1256322"/>
                </a:lnTo>
                <a:lnTo>
                  <a:pt x="3099303" y="1223742"/>
                </a:lnTo>
                <a:lnTo>
                  <a:pt x="3119600" y="1186348"/>
                </a:lnTo>
                <a:lnTo>
                  <a:pt x="3132427" y="1145026"/>
                </a:lnTo>
                <a:lnTo>
                  <a:pt x="3136900" y="1100660"/>
                </a:lnTo>
                <a:lnTo>
                  <a:pt x="3136900" y="220139"/>
                </a:lnTo>
                <a:lnTo>
                  <a:pt x="3132427" y="175773"/>
                </a:lnTo>
                <a:lnTo>
                  <a:pt x="3119600" y="134451"/>
                </a:lnTo>
                <a:lnTo>
                  <a:pt x="3099303" y="97057"/>
                </a:lnTo>
                <a:lnTo>
                  <a:pt x="3072422" y="64477"/>
                </a:lnTo>
                <a:lnTo>
                  <a:pt x="3039842" y="37596"/>
                </a:lnTo>
                <a:lnTo>
                  <a:pt x="3002448" y="17299"/>
                </a:lnTo>
                <a:lnTo>
                  <a:pt x="2961126" y="4472"/>
                </a:lnTo>
                <a:lnTo>
                  <a:pt x="2916760"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 name="object 43"/>
          <p:cNvSpPr/>
          <p:nvPr/>
        </p:nvSpPr>
        <p:spPr>
          <a:xfrm>
            <a:off x="1162465" y="1720993"/>
            <a:ext cx="3136637" cy="1320690"/>
          </a:xfrm>
          <a:custGeom>
            <a:avLst/>
            <a:gdLst/>
            <a:ahLst/>
            <a:cxnLst/>
            <a:rect l="l" t="t" r="r" b="b"/>
            <a:pathLst>
              <a:path w="3136900" h="1320800">
                <a:moveTo>
                  <a:pt x="0" y="220138"/>
                </a:moveTo>
                <a:lnTo>
                  <a:pt x="4472" y="175773"/>
                </a:lnTo>
                <a:lnTo>
                  <a:pt x="17299" y="134450"/>
                </a:lnTo>
                <a:lnTo>
                  <a:pt x="37596" y="97057"/>
                </a:lnTo>
                <a:lnTo>
                  <a:pt x="64477" y="64477"/>
                </a:lnTo>
                <a:lnTo>
                  <a:pt x="97057" y="37596"/>
                </a:lnTo>
                <a:lnTo>
                  <a:pt x="134450" y="17299"/>
                </a:lnTo>
                <a:lnTo>
                  <a:pt x="175773" y="4472"/>
                </a:lnTo>
                <a:lnTo>
                  <a:pt x="220138" y="0"/>
                </a:lnTo>
                <a:lnTo>
                  <a:pt x="2916761" y="0"/>
                </a:lnTo>
                <a:lnTo>
                  <a:pt x="2961126" y="4472"/>
                </a:lnTo>
                <a:lnTo>
                  <a:pt x="3002448" y="17299"/>
                </a:lnTo>
                <a:lnTo>
                  <a:pt x="3039842" y="37596"/>
                </a:lnTo>
                <a:lnTo>
                  <a:pt x="3072422" y="64477"/>
                </a:lnTo>
                <a:lnTo>
                  <a:pt x="3099303" y="97057"/>
                </a:lnTo>
                <a:lnTo>
                  <a:pt x="3119600" y="134450"/>
                </a:lnTo>
                <a:lnTo>
                  <a:pt x="3132427" y="175773"/>
                </a:lnTo>
                <a:lnTo>
                  <a:pt x="3136900" y="220138"/>
                </a:lnTo>
                <a:lnTo>
                  <a:pt x="3136900" y="1100661"/>
                </a:lnTo>
                <a:lnTo>
                  <a:pt x="3132427" y="1145026"/>
                </a:lnTo>
                <a:lnTo>
                  <a:pt x="3119600" y="1186348"/>
                </a:lnTo>
                <a:lnTo>
                  <a:pt x="3099303" y="1223742"/>
                </a:lnTo>
                <a:lnTo>
                  <a:pt x="3072422" y="1256322"/>
                </a:lnTo>
                <a:lnTo>
                  <a:pt x="3039842" y="1283203"/>
                </a:lnTo>
                <a:lnTo>
                  <a:pt x="3002448" y="1303500"/>
                </a:lnTo>
                <a:lnTo>
                  <a:pt x="2961126" y="1316327"/>
                </a:lnTo>
                <a:lnTo>
                  <a:pt x="2916761" y="1320800"/>
                </a:lnTo>
                <a:lnTo>
                  <a:pt x="220138" y="1320800"/>
                </a:lnTo>
                <a:lnTo>
                  <a:pt x="175773" y="1316327"/>
                </a:lnTo>
                <a:lnTo>
                  <a:pt x="134450" y="1303500"/>
                </a:lnTo>
                <a:lnTo>
                  <a:pt x="97057" y="1283203"/>
                </a:lnTo>
                <a:lnTo>
                  <a:pt x="64477" y="1256322"/>
                </a:lnTo>
                <a:lnTo>
                  <a:pt x="37596" y="1223742"/>
                </a:lnTo>
                <a:lnTo>
                  <a:pt x="17299" y="1186348"/>
                </a:lnTo>
                <a:lnTo>
                  <a:pt x="4472" y="1145026"/>
                </a:lnTo>
                <a:lnTo>
                  <a:pt x="0" y="1100661"/>
                </a:lnTo>
                <a:lnTo>
                  <a:pt x="0" y="220138"/>
                </a:lnTo>
                <a:close/>
              </a:path>
            </a:pathLst>
          </a:custGeom>
          <a:ln w="12700">
            <a:solidFill>
              <a:srgbClr val="ED7D31"/>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 name="object 44"/>
          <p:cNvSpPr txBox="1"/>
          <p:nvPr/>
        </p:nvSpPr>
        <p:spPr>
          <a:xfrm>
            <a:off x="1953573" y="1914006"/>
            <a:ext cx="1521332"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dirty="0">
                <a:solidFill>
                  <a:prstClr val="black"/>
                </a:solidFill>
                <a:latin typeface="Calibri"/>
                <a:cs typeface="Calibri"/>
              </a:rPr>
              <a:t>Engines</a:t>
            </a:r>
            <a:r>
              <a:rPr sz="2800" spc="-96" dirty="0">
                <a:solidFill>
                  <a:prstClr val="black"/>
                </a:solidFill>
                <a:latin typeface="Calibri"/>
                <a:cs typeface="Calibri"/>
              </a:rPr>
              <a:t> </a:t>
            </a:r>
            <a:r>
              <a:rPr sz="2800" spc="20" dirty="0">
                <a:solidFill>
                  <a:prstClr val="black"/>
                </a:solidFill>
                <a:latin typeface="Calibri"/>
                <a:cs typeface="Calibri"/>
              </a:rPr>
              <a:t>of</a:t>
            </a:r>
            <a:endParaRPr sz="2800">
              <a:solidFill>
                <a:prstClr val="black"/>
              </a:solidFill>
              <a:latin typeface="Calibri"/>
              <a:cs typeface="Calibri"/>
            </a:endParaRPr>
          </a:p>
        </p:txBody>
      </p:sp>
      <p:sp>
        <p:nvSpPr>
          <p:cNvPr id="46" name="object 46"/>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
        <p:nvSpPr>
          <p:cNvPr id="45" name="object 45"/>
          <p:cNvSpPr txBox="1"/>
          <p:nvPr/>
        </p:nvSpPr>
        <p:spPr>
          <a:xfrm>
            <a:off x="1432917" y="2345770"/>
            <a:ext cx="2574708"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spc="-5" dirty="0">
                <a:solidFill>
                  <a:prstClr val="black"/>
                </a:solidFill>
                <a:latin typeface="Calibri"/>
                <a:cs typeface="Calibri"/>
              </a:rPr>
              <a:t>visual</a:t>
            </a:r>
            <a:r>
              <a:rPr sz="2800" spc="-50" dirty="0">
                <a:solidFill>
                  <a:prstClr val="black"/>
                </a:solidFill>
                <a:latin typeface="Calibri"/>
                <a:cs typeface="Calibri"/>
              </a:rPr>
              <a:t> </a:t>
            </a:r>
            <a:r>
              <a:rPr sz="2800" spc="-5" dirty="0">
                <a:solidFill>
                  <a:prstClr val="black"/>
                </a:solidFill>
                <a:latin typeface="Calibri"/>
                <a:cs typeface="Calibri"/>
              </a:rPr>
              <a:t>recognition</a:t>
            </a:r>
            <a:endParaRPr sz="2800">
              <a:solidFill>
                <a:prstClr val="black"/>
              </a:solidFill>
              <a:latin typeface="Calibri"/>
              <a:cs typeface="Calibri"/>
            </a:endParaRPr>
          </a:p>
        </p:txBody>
      </p:sp>
      <p:pic>
        <p:nvPicPr>
          <p:cNvPr id="47" name="Picture 46">
            <a:extLst>
              <a:ext uri="{FF2B5EF4-FFF2-40B4-BE49-F238E27FC236}">
                <a16:creationId xmlns:a16="http://schemas.microsoft.com/office/drawing/2014/main" id="{2D4978B3-3365-49CD-A0E0-359C581ECD86}"/>
              </a:ext>
            </a:extLst>
          </p:cNvPr>
          <p:cNvPicPr>
            <a:picLocks noChangeAspect="1"/>
          </p:cNvPicPr>
          <p:nvPr/>
        </p:nvPicPr>
        <p:blipFill>
          <a:blip r:embed="rId6"/>
          <a:stretch>
            <a:fillRect/>
          </a:stretch>
        </p:blipFill>
        <p:spPr>
          <a:xfrm>
            <a:off x="442548" y="3383079"/>
            <a:ext cx="5546496" cy="3119040"/>
          </a:xfrm>
          <a:prstGeom prst="rect">
            <a:avLst/>
          </a:prstGeom>
        </p:spPr>
      </p:pic>
    </p:spTree>
    <p:extLst>
      <p:ext uri="{BB962C8B-B14F-4D97-AF65-F5344CB8AC3E}">
        <p14:creationId xmlns:p14="http://schemas.microsoft.com/office/powerpoint/2010/main" val="116594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7"/>
                                        </p:tgtEl>
                                      </p:cBhvr>
                                    </p:animEffect>
                                    <p:set>
                                      <p:cBhvr>
                                        <p:cTn id="12"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5" y="612091"/>
            <a:ext cx="4520186" cy="689836"/>
          </a:xfrm>
          <a:prstGeom prst="rect">
            <a:avLst/>
          </a:prstGeom>
        </p:spPr>
        <p:txBody>
          <a:bodyPr vert="horz" wrap="square" lIns="0" tIns="12699" rIns="0" bIns="0" rtlCol="0">
            <a:spAutoFit/>
          </a:bodyPr>
          <a:lstStyle/>
          <a:p>
            <a:pPr marL="12699">
              <a:spcBef>
                <a:spcPts val="100"/>
              </a:spcBef>
            </a:pPr>
            <a:r>
              <a:rPr sz="4400" spc="-15" dirty="0"/>
              <a:t>Revolution </a:t>
            </a:r>
            <a:r>
              <a:rPr sz="4400" dirty="0"/>
              <a:t>of</a:t>
            </a:r>
            <a:r>
              <a:rPr sz="4400" spc="-35" dirty="0"/>
              <a:t> </a:t>
            </a:r>
            <a:r>
              <a:rPr sz="4400" dirty="0"/>
              <a:t>Depth</a:t>
            </a:r>
            <a:endParaRPr sz="4400"/>
          </a:p>
        </p:txBody>
      </p:sp>
      <p:sp>
        <p:nvSpPr>
          <p:cNvPr id="3" name="object 3"/>
          <p:cNvSpPr/>
          <p:nvPr/>
        </p:nvSpPr>
        <p:spPr>
          <a:xfrm>
            <a:off x="3790703" y="2062518"/>
            <a:ext cx="0" cy="119370"/>
          </a:xfrm>
          <a:custGeom>
            <a:avLst/>
            <a:gdLst/>
            <a:ahLst/>
            <a:cxnLst/>
            <a:rect l="l" t="t" r="r" b="b"/>
            <a:pathLst>
              <a:path h="119380">
                <a:moveTo>
                  <a:pt x="0" y="0"/>
                </a:moveTo>
                <a:lnTo>
                  <a:pt x="0" y="119353"/>
                </a:lnTo>
              </a:path>
            </a:pathLst>
          </a:custGeom>
          <a:ln w="387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 name="object 4"/>
          <p:cNvSpPr/>
          <p:nvPr/>
        </p:nvSpPr>
        <p:spPr>
          <a:xfrm>
            <a:off x="3677536" y="2126841"/>
            <a:ext cx="226676" cy="226676"/>
          </a:xfrm>
          <a:custGeom>
            <a:avLst/>
            <a:gdLst/>
            <a:ahLst/>
            <a:cxnLst/>
            <a:rect l="l" t="t" r="r" b="b"/>
            <a:pathLst>
              <a:path w="226695" h="226694">
                <a:moveTo>
                  <a:pt x="0" y="0"/>
                </a:moveTo>
                <a:lnTo>
                  <a:pt x="113178" y="226307"/>
                </a:lnTo>
                <a:lnTo>
                  <a:pt x="213537" y="25631"/>
                </a:lnTo>
                <a:lnTo>
                  <a:pt x="89939" y="25631"/>
                </a:lnTo>
                <a:lnTo>
                  <a:pt x="44065" y="17087"/>
                </a:lnTo>
                <a:lnTo>
                  <a:pt x="0" y="0"/>
                </a:lnTo>
                <a:close/>
              </a:path>
              <a:path w="226695" h="226694">
                <a:moveTo>
                  <a:pt x="226355" y="0"/>
                </a:moveTo>
                <a:lnTo>
                  <a:pt x="182290" y="17087"/>
                </a:lnTo>
                <a:lnTo>
                  <a:pt x="136416" y="25631"/>
                </a:lnTo>
                <a:lnTo>
                  <a:pt x="213537" y="25631"/>
                </a:lnTo>
                <a:lnTo>
                  <a:pt x="22635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 name="object 5"/>
          <p:cNvSpPr txBox="1"/>
          <p:nvPr/>
        </p:nvSpPr>
        <p:spPr>
          <a:xfrm>
            <a:off x="2395471" y="1760284"/>
            <a:ext cx="2790591" cy="255839"/>
          </a:xfrm>
          <a:prstGeom prst="rect">
            <a:avLst/>
          </a:prstGeom>
          <a:solidFill>
            <a:srgbClr val="EEEAF2"/>
          </a:solidFill>
          <a:ln w="25834">
            <a:solidFill>
              <a:srgbClr val="7E7E7E"/>
            </a:solidFill>
          </a:ln>
        </p:spPr>
        <p:txBody>
          <a:bodyPr vert="horz" wrap="square" lIns="0" tIns="9524" rIns="0" bIns="0" rtlCol="0">
            <a:spAutoFit/>
          </a:bodyPr>
          <a:lstStyle/>
          <a:p>
            <a:pPr marL="293982" defTabSz="914329" fontAlgn="auto">
              <a:spcBef>
                <a:spcPts val="76"/>
              </a:spcBef>
              <a:spcAft>
                <a:spcPts val="0"/>
              </a:spcAft>
            </a:pPr>
            <a:r>
              <a:rPr sz="1600" spc="15" dirty="0">
                <a:solidFill>
                  <a:srgbClr val="7F7F7F"/>
                </a:solidFill>
                <a:latin typeface="Calibri Light"/>
                <a:cs typeface="Calibri Light"/>
              </a:rPr>
              <a:t>11x11 conv, </a:t>
            </a:r>
            <a:r>
              <a:rPr sz="1600" spc="10" dirty="0">
                <a:solidFill>
                  <a:srgbClr val="7F7F7F"/>
                </a:solidFill>
                <a:latin typeface="Calibri Light"/>
                <a:cs typeface="Calibri Light"/>
              </a:rPr>
              <a:t>96, </a:t>
            </a:r>
            <a:r>
              <a:rPr sz="1600" spc="20" dirty="0">
                <a:solidFill>
                  <a:srgbClr val="7F7F7F"/>
                </a:solidFill>
                <a:latin typeface="Calibri Light"/>
                <a:cs typeface="Calibri Light"/>
              </a:rPr>
              <a:t>/4,</a:t>
            </a:r>
            <a:r>
              <a:rPr sz="1600" spc="-30" dirty="0">
                <a:solidFill>
                  <a:srgbClr val="7F7F7F"/>
                </a:solidFill>
                <a:latin typeface="Calibri Light"/>
                <a:cs typeface="Calibri Light"/>
              </a:rPr>
              <a:t> </a:t>
            </a:r>
            <a:r>
              <a:rPr sz="1600" spc="20" dirty="0">
                <a:solidFill>
                  <a:srgbClr val="7F7F7F"/>
                </a:solidFill>
                <a:latin typeface="Calibri Light"/>
                <a:cs typeface="Calibri Light"/>
              </a:rPr>
              <a:t>pool/2</a:t>
            </a:r>
            <a:endParaRPr sz="1600">
              <a:solidFill>
                <a:prstClr val="black"/>
              </a:solidFill>
              <a:latin typeface="Calibri Light"/>
              <a:cs typeface="Calibri Light"/>
            </a:endParaRPr>
          </a:p>
        </p:txBody>
      </p:sp>
      <p:sp>
        <p:nvSpPr>
          <p:cNvPr id="6" name="object 6"/>
          <p:cNvSpPr/>
          <p:nvPr/>
        </p:nvSpPr>
        <p:spPr>
          <a:xfrm>
            <a:off x="3790703" y="2643739"/>
            <a:ext cx="0" cy="119370"/>
          </a:xfrm>
          <a:custGeom>
            <a:avLst/>
            <a:gdLst/>
            <a:ahLst/>
            <a:cxnLst/>
            <a:rect l="l" t="t" r="r" b="b"/>
            <a:pathLst>
              <a:path h="119380">
                <a:moveTo>
                  <a:pt x="0" y="0"/>
                </a:moveTo>
                <a:lnTo>
                  <a:pt x="0" y="119353"/>
                </a:lnTo>
              </a:path>
            </a:pathLst>
          </a:custGeom>
          <a:ln w="387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3677536" y="2708061"/>
            <a:ext cx="226676" cy="226676"/>
          </a:xfrm>
          <a:custGeom>
            <a:avLst/>
            <a:gdLst/>
            <a:ahLst/>
            <a:cxnLst/>
            <a:rect l="l" t="t" r="r" b="b"/>
            <a:pathLst>
              <a:path w="226695" h="226694">
                <a:moveTo>
                  <a:pt x="0" y="0"/>
                </a:moveTo>
                <a:lnTo>
                  <a:pt x="113178" y="226307"/>
                </a:lnTo>
                <a:lnTo>
                  <a:pt x="213537" y="25631"/>
                </a:lnTo>
                <a:lnTo>
                  <a:pt x="89939" y="25631"/>
                </a:lnTo>
                <a:lnTo>
                  <a:pt x="44065" y="17087"/>
                </a:lnTo>
                <a:lnTo>
                  <a:pt x="0" y="0"/>
                </a:lnTo>
                <a:close/>
              </a:path>
              <a:path w="226695" h="226694">
                <a:moveTo>
                  <a:pt x="226355" y="0"/>
                </a:moveTo>
                <a:lnTo>
                  <a:pt x="182290" y="17087"/>
                </a:lnTo>
                <a:lnTo>
                  <a:pt x="136416" y="25631"/>
                </a:lnTo>
                <a:lnTo>
                  <a:pt x="213537" y="25631"/>
                </a:lnTo>
                <a:lnTo>
                  <a:pt x="22635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txBox="1"/>
          <p:nvPr/>
        </p:nvSpPr>
        <p:spPr>
          <a:xfrm>
            <a:off x="2395471" y="2341506"/>
            <a:ext cx="2790591" cy="281396"/>
          </a:xfrm>
          <a:prstGeom prst="rect">
            <a:avLst/>
          </a:prstGeom>
          <a:solidFill>
            <a:srgbClr val="EBF1DF"/>
          </a:solidFill>
          <a:ln w="25834">
            <a:solidFill>
              <a:srgbClr val="7E7E7E"/>
            </a:solidFill>
          </a:ln>
        </p:spPr>
        <p:txBody>
          <a:bodyPr vert="horz" wrap="square" lIns="0" tIns="0" rIns="0" bIns="0" rtlCol="0">
            <a:spAutoFit/>
          </a:bodyPr>
          <a:lstStyle/>
          <a:p>
            <a:pPr marL="261599" defTabSz="914329" fontAlgn="auto">
              <a:lnSpc>
                <a:spcPts val="2200"/>
              </a:lnSpc>
              <a:spcBef>
                <a:spcPts val="0"/>
              </a:spcBef>
              <a:spcAft>
                <a:spcPts val="0"/>
              </a:spcAft>
            </a:pPr>
            <a:r>
              <a:rPr sz="2000" spc="20" dirty="0">
                <a:solidFill>
                  <a:srgbClr val="7F7F7F"/>
                </a:solidFill>
                <a:latin typeface="Calibri Light"/>
                <a:cs typeface="Calibri Light"/>
              </a:rPr>
              <a:t>5x5 conv, </a:t>
            </a:r>
            <a:r>
              <a:rPr sz="2000" spc="10" dirty="0">
                <a:solidFill>
                  <a:srgbClr val="7F7F7F"/>
                </a:solidFill>
                <a:latin typeface="Calibri Light"/>
                <a:cs typeface="Calibri Light"/>
              </a:rPr>
              <a:t>256,</a:t>
            </a:r>
            <a:r>
              <a:rPr sz="2000" spc="-35" dirty="0">
                <a:solidFill>
                  <a:srgbClr val="7F7F7F"/>
                </a:solidFill>
                <a:latin typeface="Calibri Light"/>
                <a:cs typeface="Calibri Light"/>
              </a:rPr>
              <a:t> </a:t>
            </a:r>
            <a:r>
              <a:rPr sz="2000" spc="30" dirty="0">
                <a:solidFill>
                  <a:srgbClr val="7F7F7F"/>
                </a:solidFill>
                <a:latin typeface="Calibri Light"/>
                <a:cs typeface="Calibri Light"/>
              </a:rPr>
              <a:t>pool/2</a:t>
            </a:r>
            <a:endParaRPr sz="2000">
              <a:solidFill>
                <a:prstClr val="black"/>
              </a:solidFill>
              <a:latin typeface="Calibri Light"/>
              <a:cs typeface="Calibri Light"/>
            </a:endParaRPr>
          </a:p>
        </p:txBody>
      </p:sp>
      <p:sp>
        <p:nvSpPr>
          <p:cNvPr id="9" name="object 9"/>
          <p:cNvSpPr/>
          <p:nvPr/>
        </p:nvSpPr>
        <p:spPr>
          <a:xfrm>
            <a:off x="3790703" y="3224960"/>
            <a:ext cx="0" cy="119370"/>
          </a:xfrm>
          <a:custGeom>
            <a:avLst/>
            <a:gdLst/>
            <a:ahLst/>
            <a:cxnLst/>
            <a:rect l="l" t="t" r="r" b="b"/>
            <a:pathLst>
              <a:path h="119379">
                <a:moveTo>
                  <a:pt x="0" y="0"/>
                </a:moveTo>
                <a:lnTo>
                  <a:pt x="0" y="119353"/>
                </a:lnTo>
              </a:path>
            </a:pathLst>
          </a:custGeom>
          <a:ln w="387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3677536" y="3289282"/>
            <a:ext cx="226676" cy="226676"/>
          </a:xfrm>
          <a:custGeom>
            <a:avLst/>
            <a:gdLst/>
            <a:ahLst/>
            <a:cxnLst/>
            <a:rect l="l" t="t" r="r" b="b"/>
            <a:pathLst>
              <a:path w="226695" h="226695">
                <a:moveTo>
                  <a:pt x="0" y="0"/>
                </a:moveTo>
                <a:lnTo>
                  <a:pt x="113178" y="226307"/>
                </a:lnTo>
                <a:lnTo>
                  <a:pt x="213537" y="25631"/>
                </a:lnTo>
                <a:lnTo>
                  <a:pt x="89939" y="25631"/>
                </a:lnTo>
                <a:lnTo>
                  <a:pt x="44065" y="17087"/>
                </a:lnTo>
                <a:lnTo>
                  <a:pt x="0" y="0"/>
                </a:lnTo>
                <a:close/>
              </a:path>
              <a:path w="226695" h="226695">
                <a:moveTo>
                  <a:pt x="226355" y="0"/>
                </a:moveTo>
                <a:lnTo>
                  <a:pt x="182290" y="17087"/>
                </a:lnTo>
                <a:lnTo>
                  <a:pt x="136416" y="25631"/>
                </a:lnTo>
                <a:lnTo>
                  <a:pt x="213537" y="25631"/>
                </a:lnTo>
                <a:lnTo>
                  <a:pt x="22635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txBox="1"/>
          <p:nvPr/>
        </p:nvSpPr>
        <p:spPr>
          <a:xfrm>
            <a:off x="2395471" y="2922726"/>
            <a:ext cx="2790591" cy="281396"/>
          </a:xfrm>
          <a:prstGeom prst="rect">
            <a:avLst/>
          </a:prstGeom>
          <a:solidFill>
            <a:srgbClr val="F2DCDA"/>
          </a:solidFill>
          <a:ln w="25834">
            <a:solidFill>
              <a:srgbClr val="7E7E7E"/>
            </a:solidFill>
          </a:ln>
        </p:spPr>
        <p:txBody>
          <a:bodyPr vert="horz" wrap="square" lIns="0" tIns="0" rIns="0" bIns="0" rtlCol="0">
            <a:spAutoFit/>
          </a:bodyPr>
          <a:lstStyle/>
          <a:p>
            <a:pPr marL="671777" defTabSz="914329" fontAlgn="auto">
              <a:lnSpc>
                <a:spcPts val="2200"/>
              </a:lnSpc>
              <a:spcBef>
                <a:spcPts val="0"/>
              </a:spcBef>
              <a:spcAft>
                <a:spcPts val="0"/>
              </a:spcAft>
            </a:pPr>
            <a:r>
              <a:rPr sz="2000" spc="20" dirty="0">
                <a:solidFill>
                  <a:srgbClr val="7F7F7F"/>
                </a:solidFill>
                <a:latin typeface="Calibri Light"/>
                <a:cs typeface="Calibri Light"/>
              </a:rPr>
              <a:t>3x3 conv,</a:t>
            </a:r>
            <a:r>
              <a:rPr sz="2000" spc="-10" dirty="0">
                <a:solidFill>
                  <a:srgbClr val="7F7F7F"/>
                </a:solidFill>
                <a:latin typeface="Calibri Light"/>
                <a:cs typeface="Calibri Light"/>
              </a:rPr>
              <a:t> </a:t>
            </a:r>
            <a:r>
              <a:rPr sz="2000" spc="10" dirty="0">
                <a:solidFill>
                  <a:srgbClr val="7F7F7F"/>
                </a:solidFill>
                <a:latin typeface="Calibri Light"/>
                <a:cs typeface="Calibri Light"/>
              </a:rPr>
              <a:t>384</a:t>
            </a:r>
            <a:endParaRPr sz="2000">
              <a:solidFill>
                <a:prstClr val="black"/>
              </a:solidFill>
              <a:latin typeface="Calibri Light"/>
              <a:cs typeface="Calibri Light"/>
            </a:endParaRPr>
          </a:p>
        </p:txBody>
      </p:sp>
      <p:sp>
        <p:nvSpPr>
          <p:cNvPr id="12" name="object 12"/>
          <p:cNvSpPr/>
          <p:nvPr/>
        </p:nvSpPr>
        <p:spPr>
          <a:xfrm>
            <a:off x="3790703" y="3806180"/>
            <a:ext cx="0" cy="119370"/>
          </a:xfrm>
          <a:custGeom>
            <a:avLst/>
            <a:gdLst/>
            <a:ahLst/>
            <a:cxnLst/>
            <a:rect l="l" t="t" r="r" b="b"/>
            <a:pathLst>
              <a:path h="119379">
                <a:moveTo>
                  <a:pt x="0" y="0"/>
                </a:moveTo>
                <a:lnTo>
                  <a:pt x="0" y="119353"/>
                </a:lnTo>
              </a:path>
            </a:pathLst>
          </a:custGeom>
          <a:ln w="387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p:nvPr/>
        </p:nvSpPr>
        <p:spPr>
          <a:xfrm>
            <a:off x="3677536" y="3870501"/>
            <a:ext cx="226676" cy="226676"/>
          </a:xfrm>
          <a:custGeom>
            <a:avLst/>
            <a:gdLst/>
            <a:ahLst/>
            <a:cxnLst/>
            <a:rect l="l" t="t" r="r" b="b"/>
            <a:pathLst>
              <a:path w="226695" h="226695">
                <a:moveTo>
                  <a:pt x="0" y="0"/>
                </a:moveTo>
                <a:lnTo>
                  <a:pt x="113178" y="226307"/>
                </a:lnTo>
                <a:lnTo>
                  <a:pt x="213537" y="25631"/>
                </a:lnTo>
                <a:lnTo>
                  <a:pt x="89939" y="25631"/>
                </a:lnTo>
                <a:lnTo>
                  <a:pt x="44065" y="17087"/>
                </a:lnTo>
                <a:lnTo>
                  <a:pt x="0" y="0"/>
                </a:lnTo>
                <a:close/>
              </a:path>
              <a:path w="226695" h="226695">
                <a:moveTo>
                  <a:pt x="226355" y="0"/>
                </a:moveTo>
                <a:lnTo>
                  <a:pt x="182290" y="17087"/>
                </a:lnTo>
                <a:lnTo>
                  <a:pt x="136416" y="25631"/>
                </a:lnTo>
                <a:lnTo>
                  <a:pt x="213537" y="25631"/>
                </a:lnTo>
                <a:lnTo>
                  <a:pt x="22635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txBox="1"/>
          <p:nvPr/>
        </p:nvSpPr>
        <p:spPr>
          <a:xfrm>
            <a:off x="2395471" y="3503945"/>
            <a:ext cx="2790591" cy="281396"/>
          </a:xfrm>
          <a:prstGeom prst="rect">
            <a:avLst/>
          </a:prstGeom>
          <a:solidFill>
            <a:srgbClr val="F2DCDA"/>
          </a:solidFill>
          <a:ln w="25834">
            <a:solidFill>
              <a:srgbClr val="7E7E7E"/>
            </a:solidFill>
          </a:ln>
        </p:spPr>
        <p:txBody>
          <a:bodyPr vert="horz" wrap="square" lIns="0" tIns="0" rIns="0" bIns="0" rtlCol="0">
            <a:spAutoFit/>
          </a:bodyPr>
          <a:lstStyle/>
          <a:p>
            <a:pPr marL="671777" defTabSz="914329" fontAlgn="auto">
              <a:lnSpc>
                <a:spcPts val="2200"/>
              </a:lnSpc>
              <a:spcBef>
                <a:spcPts val="0"/>
              </a:spcBef>
              <a:spcAft>
                <a:spcPts val="0"/>
              </a:spcAft>
            </a:pPr>
            <a:r>
              <a:rPr sz="2000" spc="20" dirty="0">
                <a:solidFill>
                  <a:srgbClr val="7F7F7F"/>
                </a:solidFill>
                <a:latin typeface="Calibri Light"/>
                <a:cs typeface="Calibri Light"/>
              </a:rPr>
              <a:t>3x3 conv,</a:t>
            </a:r>
            <a:r>
              <a:rPr sz="2000" spc="-10" dirty="0">
                <a:solidFill>
                  <a:srgbClr val="7F7F7F"/>
                </a:solidFill>
                <a:latin typeface="Calibri Light"/>
                <a:cs typeface="Calibri Light"/>
              </a:rPr>
              <a:t> </a:t>
            </a:r>
            <a:r>
              <a:rPr sz="2000" spc="10" dirty="0">
                <a:solidFill>
                  <a:srgbClr val="7F7F7F"/>
                </a:solidFill>
                <a:latin typeface="Calibri Light"/>
                <a:cs typeface="Calibri Light"/>
              </a:rPr>
              <a:t>384</a:t>
            </a:r>
            <a:endParaRPr sz="2000">
              <a:solidFill>
                <a:prstClr val="black"/>
              </a:solidFill>
              <a:latin typeface="Calibri Light"/>
              <a:cs typeface="Calibri Light"/>
            </a:endParaRPr>
          </a:p>
        </p:txBody>
      </p:sp>
      <p:sp>
        <p:nvSpPr>
          <p:cNvPr id="15" name="object 15"/>
          <p:cNvSpPr/>
          <p:nvPr/>
        </p:nvSpPr>
        <p:spPr>
          <a:xfrm>
            <a:off x="3790703" y="4387400"/>
            <a:ext cx="0" cy="119370"/>
          </a:xfrm>
          <a:custGeom>
            <a:avLst/>
            <a:gdLst/>
            <a:ahLst/>
            <a:cxnLst/>
            <a:rect l="l" t="t" r="r" b="b"/>
            <a:pathLst>
              <a:path h="119379">
                <a:moveTo>
                  <a:pt x="0" y="0"/>
                </a:moveTo>
                <a:lnTo>
                  <a:pt x="0" y="119353"/>
                </a:lnTo>
              </a:path>
            </a:pathLst>
          </a:custGeom>
          <a:ln w="387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p:nvPr/>
        </p:nvSpPr>
        <p:spPr>
          <a:xfrm>
            <a:off x="3677536" y="4451723"/>
            <a:ext cx="226676" cy="226676"/>
          </a:xfrm>
          <a:custGeom>
            <a:avLst/>
            <a:gdLst/>
            <a:ahLst/>
            <a:cxnLst/>
            <a:rect l="l" t="t" r="r" b="b"/>
            <a:pathLst>
              <a:path w="226695" h="226695">
                <a:moveTo>
                  <a:pt x="0" y="0"/>
                </a:moveTo>
                <a:lnTo>
                  <a:pt x="113178" y="226307"/>
                </a:lnTo>
                <a:lnTo>
                  <a:pt x="213537" y="25631"/>
                </a:lnTo>
                <a:lnTo>
                  <a:pt x="89939" y="25631"/>
                </a:lnTo>
                <a:lnTo>
                  <a:pt x="44065" y="17087"/>
                </a:lnTo>
                <a:lnTo>
                  <a:pt x="0" y="0"/>
                </a:lnTo>
                <a:close/>
              </a:path>
              <a:path w="226695" h="226695">
                <a:moveTo>
                  <a:pt x="226355" y="0"/>
                </a:moveTo>
                <a:lnTo>
                  <a:pt x="182290" y="17087"/>
                </a:lnTo>
                <a:lnTo>
                  <a:pt x="136416" y="25631"/>
                </a:lnTo>
                <a:lnTo>
                  <a:pt x="213537" y="25631"/>
                </a:lnTo>
                <a:lnTo>
                  <a:pt x="22635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txBox="1"/>
          <p:nvPr/>
        </p:nvSpPr>
        <p:spPr>
          <a:xfrm>
            <a:off x="2395471" y="4085167"/>
            <a:ext cx="2790591" cy="281396"/>
          </a:xfrm>
          <a:prstGeom prst="rect">
            <a:avLst/>
          </a:prstGeom>
          <a:solidFill>
            <a:srgbClr val="F2DCDA"/>
          </a:solidFill>
          <a:ln w="25834">
            <a:solidFill>
              <a:srgbClr val="7E7E7E"/>
            </a:solidFill>
          </a:ln>
        </p:spPr>
        <p:txBody>
          <a:bodyPr vert="horz" wrap="square" lIns="0" tIns="0" rIns="0" bIns="0" rtlCol="0">
            <a:spAutoFit/>
          </a:bodyPr>
          <a:lstStyle/>
          <a:p>
            <a:pPr marL="261599" defTabSz="914329" fontAlgn="auto">
              <a:lnSpc>
                <a:spcPts val="2200"/>
              </a:lnSpc>
              <a:spcBef>
                <a:spcPts val="0"/>
              </a:spcBef>
              <a:spcAft>
                <a:spcPts val="0"/>
              </a:spcAft>
            </a:pPr>
            <a:r>
              <a:rPr sz="2000" spc="20" dirty="0">
                <a:solidFill>
                  <a:srgbClr val="7F7F7F"/>
                </a:solidFill>
                <a:latin typeface="Calibri Light"/>
                <a:cs typeface="Calibri Light"/>
              </a:rPr>
              <a:t>3x3 conv, </a:t>
            </a:r>
            <a:r>
              <a:rPr sz="2000" spc="10" dirty="0">
                <a:solidFill>
                  <a:srgbClr val="7F7F7F"/>
                </a:solidFill>
                <a:latin typeface="Calibri Light"/>
                <a:cs typeface="Calibri Light"/>
              </a:rPr>
              <a:t>256,</a:t>
            </a:r>
            <a:r>
              <a:rPr sz="2000" spc="-35" dirty="0">
                <a:solidFill>
                  <a:srgbClr val="7F7F7F"/>
                </a:solidFill>
                <a:latin typeface="Calibri Light"/>
                <a:cs typeface="Calibri Light"/>
              </a:rPr>
              <a:t> </a:t>
            </a:r>
            <a:r>
              <a:rPr sz="2000" spc="30" dirty="0">
                <a:solidFill>
                  <a:srgbClr val="7F7F7F"/>
                </a:solidFill>
                <a:latin typeface="Calibri Light"/>
                <a:cs typeface="Calibri Light"/>
              </a:rPr>
              <a:t>pool/2</a:t>
            </a:r>
            <a:endParaRPr sz="2000">
              <a:solidFill>
                <a:prstClr val="black"/>
              </a:solidFill>
              <a:latin typeface="Calibri Light"/>
              <a:cs typeface="Calibri Light"/>
            </a:endParaRPr>
          </a:p>
        </p:txBody>
      </p:sp>
      <p:sp>
        <p:nvSpPr>
          <p:cNvPr id="18" name="object 18"/>
          <p:cNvSpPr/>
          <p:nvPr/>
        </p:nvSpPr>
        <p:spPr>
          <a:xfrm>
            <a:off x="3790703" y="4968620"/>
            <a:ext cx="0" cy="119370"/>
          </a:xfrm>
          <a:custGeom>
            <a:avLst/>
            <a:gdLst/>
            <a:ahLst/>
            <a:cxnLst/>
            <a:rect l="l" t="t" r="r" b="b"/>
            <a:pathLst>
              <a:path h="119379">
                <a:moveTo>
                  <a:pt x="0" y="0"/>
                </a:moveTo>
                <a:lnTo>
                  <a:pt x="0" y="119353"/>
                </a:lnTo>
              </a:path>
            </a:pathLst>
          </a:custGeom>
          <a:ln w="387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 name="object 19"/>
          <p:cNvSpPr/>
          <p:nvPr/>
        </p:nvSpPr>
        <p:spPr>
          <a:xfrm>
            <a:off x="3677536" y="5032943"/>
            <a:ext cx="226676" cy="226676"/>
          </a:xfrm>
          <a:custGeom>
            <a:avLst/>
            <a:gdLst/>
            <a:ahLst/>
            <a:cxnLst/>
            <a:rect l="l" t="t" r="r" b="b"/>
            <a:pathLst>
              <a:path w="226695" h="226695">
                <a:moveTo>
                  <a:pt x="0" y="0"/>
                </a:moveTo>
                <a:lnTo>
                  <a:pt x="113178" y="226307"/>
                </a:lnTo>
                <a:lnTo>
                  <a:pt x="213537" y="25631"/>
                </a:lnTo>
                <a:lnTo>
                  <a:pt x="89939" y="25631"/>
                </a:lnTo>
                <a:lnTo>
                  <a:pt x="44065" y="17087"/>
                </a:lnTo>
                <a:lnTo>
                  <a:pt x="0" y="0"/>
                </a:lnTo>
                <a:close/>
              </a:path>
              <a:path w="226695" h="226695">
                <a:moveTo>
                  <a:pt x="226355" y="0"/>
                </a:moveTo>
                <a:lnTo>
                  <a:pt x="182290" y="17087"/>
                </a:lnTo>
                <a:lnTo>
                  <a:pt x="136416" y="25631"/>
                </a:lnTo>
                <a:lnTo>
                  <a:pt x="213537" y="25631"/>
                </a:lnTo>
                <a:lnTo>
                  <a:pt x="22635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p:nvPr/>
        </p:nvSpPr>
        <p:spPr>
          <a:xfrm>
            <a:off x="2395471" y="4666387"/>
            <a:ext cx="2790591" cy="302235"/>
          </a:xfrm>
          <a:custGeom>
            <a:avLst/>
            <a:gdLst/>
            <a:ahLst/>
            <a:cxnLst/>
            <a:rect l="l" t="t" r="r" b="b"/>
            <a:pathLst>
              <a:path w="2790825" h="302260">
                <a:moveTo>
                  <a:pt x="0" y="302259"/>
                </a:moveTo>
                <a:lnTo>
                  <a:pt x="2790700" y="302259"/>
                </a:lnTo>
                <a:lnTo>
                  <a:pt x="2790700" y="0"/>
                </a:lnTo>
                <a:lnTo>
                  <a:pt x="0" y="0"/>
                </a:lnTo>
                <a:lnTo>
                  <a:pt x="0" y="302259"/>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 name="object 21"/>
          <p:cNvSpPr txBox="1"/>
          <p:nvPr/>
        </p:nvSpPr>
        <p:spPr>
          <a:xfrm>
            <a:off x="2395471" y="4666386"/>
            <a:ext cx="2790591" cy="281396"/>
          </a:xfrm>
          <a:prstGeom prst="rect">
            <a:avLst/>
          </a:prstGeom>
          <a:ln w="25834">
            <a:solidFill>
              <a:srgbClr val="7E7E7E"/>
            </a:solidFill>
          </a:ln>
        </p:spPr>
        <p:txBody>
          <a:bodyPr vert="horz" wrap="square" lIns="0" tIns="0" rIns="0" bIns="0" rtlCol="0">
            <a:spAutoFit/>
          </a:bodyPr>
          <a:lstStyle/>
          <a:p>
            <a:pPr algn="ctr" defTabSz="914329" fontAlgn="auto">
              <a:lnSpc>
                <a:spcPts val="2200"/>
              </a:lnSpc>
              <a:spcBef>
                <a:spcPts val="0"/>
              </a:spcBef>
              <a:spcAft>
                <a:spcPts val="0"/>
              </a:spcAft>
            </a:pPr>
            <a:r>
              <a:rPr sz="2000" spc="10" dirty="0">
                <a:solidFill>
                  <a:srgbClr val="7F7F7F"/>
                </a:solidFill>
                <a:latin typeface="Calibri Light"/>
                <a:cs typeface="Calibri Light"/>
              </a:rPr>
              <a:t>fc, 4096</a:t>
            </a:r>
            <a:endParaRPr sz="2000">
              <a:solidFill>
                <a:prstClr val="black"/>
              </a:solidFill>
              <a:latin typeface="Calibri Light"/>
              <a:cs typeface="Calibri Light"/>
            </a:endParaRPr>
          </a:p>
        </p:txBody>
      </p:sp>
      <p:sp>
        <p:nvSpPr>
          <p:cNvPr id="22" name="object 22"/>
          <p:cNvSpPr/>
          <p:nvPr/>
        </p:nvSpPr>
        <p:spPr>
          <a:xfrm>
            <a:off x="3790703" y="5549841"/>
            <a:ext cx="0" cy="119370"/>
          </a:xfrm>
          <a:custGeom>
            <a:avLst/>
            <a:gdLst/>
            <a:ahLst/>
            <a:cxnLst/>
            <a:rect l="l" t="t" r="r" b="b"/>
            <a:pathLst>
              <a:path h="119379">
                <a:moveTo>
                  <a:pt x="0" y="0"/>
                </a:moveTo>
                <a:lnTo>
                  <a:pt x="0" y="119353"/>
                </a:lnTo>
              </a:path>
            </a:pathLst>
          </a:custGeom>
          <a:ln w="3875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 name="object 23"/>
          <p:cNvSpPr/>
          <p:nvPr/>
        </p:nvSpPr>
        <p:spPr>
          <a:xfrm>
            <a:off x="3677536" y="5614163"/>
            <a:ext cx="226676" cy="226676"/>
          </a:xfrm>
          <a:custGeom>
            <a:avLst/>
            <a:gdLst/>
            <a:ahLst/>
            <a:cxnLst/>
            <a:rect l="l" t="t" r="r" b="b"/>
            <a:pathLst>
              <a:path w="226695" h="226695">
                <a:moveTo>
                  <a:pt x="0" y="0"/>
                </a:moveTo>
                <a:lnTo>
                  <a:pt x="113178" y="226307"/>
                </a:lnTo>
                <a:lnTo>
                  <a:pt x="213537" y="25631"/>
                </a:lnTo>
                <a:lnTo>
                  <a:pt x="89939" y="25631"/>
                </a:lnTo>
                <a:lnTo>
                  <a:pt x="44065" y="17087"/>
                </a:lnTo>
                <a:lnTo>
                  <a:pt x="0" y="0"/>
                </a:lnTo>
                <a:close/>
              </a:path>
              <a:path w="226695" h="226695">
                <a:moveTo>
                  <a:pt x="226355" y="0"/>
                </a:moveTo>
                <a:lnTo>
                  <a:pt x="182290" y="17087"/>
                </a:lnTo>
                <a:lnTo>
                  <a:pt x="136416" y="25631"/>
                </a:lnTo>
                <a:lnTo>
                  <a:pt x="213537" y="25631"/>
                </a:lnTo>
                <a:lnTo>
                  <a:pt x="22635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p:nvPr/>
        </p:nvSpPr>
        <p:spPr>
          <a:xfrm>
            <a:off x="2395471" y="5247606"/>
            <a:ext cx="2790591" cy="302235"/>
          </a:xfrm>
          <a:custGeom>
            <a:avLst/>
            <a:gdLst/>
            <a:ahLst/>
            <a:cxnLst/>
            <a:rect l="l" t="t" r="r" b="b"/>
            <a:pathLst>
              <a:path w="2790825" h="302260">
                <a:moveTo>
                  <a:pt x="0" y="302259"/>
                </a:moveTo>
                <a:lnTo>
                  <a:pt x="2790700" y="302259"/>
                </a:lnTo>
                <a:lnTo>
                  <a:pt x="2790700" y="0"/>
                </a:lnTo>
                <a:lnTo>
                  <a:pt x="0" y="0"/>
                </a:lnTo>
                <a:lnTo>
                  <a:pt x="0" y="302259"/>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 name="object 25"/>
          <p:cNvSpPr txBox="1"/>
          <p:nvPr/>
        </p:nvSpPr>
        <p:spPr>
          <a:xfrm>
            <a:off x="2395471" y="5247608"/>
            <a:ext cx="2790591" cy="281396"/>
          </a:xfrm>
          <a:prstGeom prst="rect">
            <a:avLst/>
          </a:prstGeom>
          <a:ln w="25834">
            <a:solidFill>
              <a:srgbClr val="7E7E7E"/>
            </a:solidFill>
          </a:ln>
        </p:spPr>
        <p:txBody>
          <a:bodyPr vert="horz" wrap="square" lIns="0" tIns="0" rIns="0" bIns="0" rtlCol="0">
            <a:spAutoFit/>
          </a:bodyPr>
          <a:lstStyle/>
          <a:p>
            <a:pPr algn="ctr" defTabSz="914329" fontAlgn="auto">
              <a:lnSpc>
                <a:spcPts val="2200"/>
              </a:lnSpc>
              <a:spcBef>
                <a:spcPts val="0"/>
              </a:spcBef>
              <a:spcAft>
                <a:spcPts val="0"/>
              </a:spcAft>
            </a:pPr>
            <a:r>
              <a:rPr sz="2000" spc="10" dirty="0">
                <a:solidFill>
                  <a:srgbClr val="7F7F7F"/>
                </a:solidFill>
                <a:latin typeface="Calibri Light"/>
                <a:cs typeface="Calibri Light"/>
              </a:rPr>
              <a:t>fc, 4096</a:t>
            </a:r>
            <a:endParaRPr sz="2000">
              <a:solidFill>
                <a:prstClr val="black"/>
              </a:solidFill>
              <a:latin typeface="Calibri Light"/>
              <a:cs typeface="Calibri Light"/>
            </a:endParaRPr>
          </a:p>
        </p:txBody>
      </p:sp>
      <p:sp>
        <p:nvSpPr>
          <p:cNvPr id="26" name="object 26"/>
          <p:cNvSpPr/>
          <p:nvPr/>
        </p:nvSpPr>
        <p:spPr>
          <a:xfrm>
            <a:off x="2395471" y="5828826"/>
            <a:ext cx="2790591" cy="302235"/>
          </a:xfrm>
          <a:custGeom>
            <a:avLst/>
            <a:gdLst/>
            <a:ahLst/>
            <a:cxnLst/>
            <a:rect l="l" t="t" r="r" b="b"/>
            <a:pathLst>
              <a:path w="2790825" h="302260">
                <a:moveTo>
                  <a:pt x="0" y="302260"/>
                </a:moveTo>
                <a:lnTo>
                  <a:pt x="2790700" y="302260"/>
                </a:lnTo>
                <a:lnTo>
                  <a:pt x="2790700" y="0"/>
                </a:lnTo>
                <a:lnTo>
                  <a:pt x="0" y="0"/>
                </a:lnTo>
                <a:lnTo>
                  <a:pt x="0" y="30226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 name="object 27"/>
          <p:cNvSpPr txBox="1"/>
          <p:nvPr/>
        </p:nvSpPr>
        <p:spPr>
          <a:xfrm>
            <a:off x="2395471" y="5828828"/>
            <a:ext cx="2790591" cy="281396"/>
          </a:xfrm>
          <a:prstGeom prst="rect">
            <a:avLst/>
          </a:prstGeom>
          <a:ln w="25834">
            <a:solidFill>
              <a:srgbClr val="7E7E7E"/>
            </a:solidFill>
          </a:ln>
        </p:spPr>
        <p:txBody>
          <a:bodyPr vert="horz" wrap="square" lIns="0" tIns="0" rIns="0" bIns="0" rtlCol="0">
            <a:spAutoFit/>
          </a:bodyPr>
          <a:lstStyle/>
          <a:p>
            <a:pPr algn="ctr" defTabSz="914329" fontAlgn="auto">
              <a:lnSpc>
                <a:spcPts val="2200"/>
              </a:lnSpc>
              <a:spcBef>
                <a:spcPts val="0"/>
              </a:spcBef>
              <a:spcAft>
                <a:spcPts val="0"/>
              </a:spcAft>
            </a:pPr>
            <a:r>
              <a:rPr sz="2000" spc="10" dirty="0">
                <a:solidFill>
                  <a:srgbClr val="7F7F7F"/>
                </a:solidFill>
                <a:latin typeface="Calibri Light"/>
                <a:cs typeface="Calibri Light"/>
              </a:rPr>
              <a:t>fc, 1000</a:t>
            </a:r>
            <a:endParaRPr sz="2000">
              <a:solidFill>
                <a:prstClr val="black"/>
              </a:solidFill>
              <a:latin typeface="Calibri Light"/>
              <a:cs typeface="Calibri Light"/>
            </a:endParaRPr>
          </a:p>
        </p:txBody>
      </p:sp>
      <p:sp>
        <p:nvSpPr>
          <p:cNvPr id="29" name="object 29"/>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
        <p:nvSpPr>
          <p:cNvPr id="28" name="object 28"/>
          <p:cNvSpPr txBox="1"/>
          <p:nvPr/>
        </p:nvSpPr>
        <p:spPr>
          <a:xfrm>
            <a:off x="437265" y="1711151"/>
            <a:ext cx="1763247" cy="628312"/>
          </a:xfrm>
          <a:prstGeom prst="rect">
            <a:avLst/>
          </a:prstGeom>
        </p:spPr>
        <p:txBody>
          <a:bodyPr vert="horz" wrap="square" lIns="0" tIns="12699" rIns="0" bIns="0" rtlCol="0">
            <a:spAutoFit/>
          </a:bodyPr>
          <a:lstStyle/>
          <a:p>
            <a:pPr algn="ctr" defTabSz="914329" fontAlgn="auto">
              <a:spcBef>
                <a:spcPts val="100"/>
              </a:spcBef>
              <a:spcAft>
                <a:spcPts val="0"/>
              </a:spcAft>
            </a:pPr>
            <a:r>
              <a:rPr sz="2000" spc="15" dirty="0">
                <a:solidFill>
                  <a:prstClr val="black"/>
                </a:solidFill>
                <a:latin typeface="Calibri"/>
                <a:cs typeface="Calibri"/>
              </a:rPr>
              <a:t>AlexNet, </a:t>
            </a:r>
            <a:r>
              <a:rPr sz="2000" dirty="0">
                <a:solidFill>
                  <a:prstClr val="black"/>
                </a:solidFill>
                <a:latin typeface="Calibri"/>
                <a:cs typeface="Calibri"/>
              </a:rPr>
              <a:t>8</a:t>
            </a:r>
            <a:r>
              <a:rPr sz="2000" spc="-295" dirty="0">
                <a:solidFill>
                  <a:prstClr val="black"/>
                </a:solidFill>
                <a:latin typeface="Calibri"/>
                <a:cs typeface="Calibri"/>
              </a:rPr>
              <a:t> </a:t>
            </a:r>
            <a:r>
              <a:rPr sz="2000" spc="10" dirty="0">
                <a:solidFill>
                  <a:prstClr val="black"/>
                </a:solidFill>
                <a:latin typeface="Calibri"/>
                <a:cs typeface="Calibri"/>
              </a:rPr>
              <a:t>layers</a:t>
            </a:r>
            <a:endParaRPr sz="2000">
              <a:solidFill>
                <a:prstClr val="black"/>
              </a:solidFill>
              <a:latin typeface="Calibri"/>
              <a:cs typeface="Calibri"/>
            </a:endParaRPr>
          </a:p>
          <a:p>
            <a:pPr marL="15238" algn="ctr" defTabSz="914329" fontAlgn="auto">
              <a:spcBef>
                <a:spcPts val="0"/>
              </a:spcBef>
              <a:spcAft>
                <a:spcPts val="0"/>
              </a:spcAft>
            </a:pPr>
            <a:r>
              <a:rPr sz="2000" spc="-15" dirty="0">
                <a:solidFill>
                  <a:prstClr val="black"/>
                </a:solidFill>
                <a:latin typeface="Calibri"/>
                <a:cs typeface="Calibri"/>
              </a:rPr>
              <a:t>(ILSVRC</a:t>
            </a:r>
            <a:r>
              <a:rPr sz="2000" spc="56" dirty="0">
                <a:solidFill>
                  <a:prstClr val="black"/>
                </a:solidFill>
                <a:latin typeface="Calibri"/>
                <a:cs typeface="Calibri"/>
              </a:rPr>
              <a:t> </a:t>
            </a:r>
            <a:r>
              <a:rPr sz="2000" spc="-15" dirty="0">
                <a:solidFill>
                  <a:prstClr val="black"/>
                </a:solidFill>
                <a:latin typeface="Calibri"/>
                <a:cs typeface="Calibri"/>
              </a:rPr>
              <a:t>2012)</a:t>
            </a:r>
            <a:endParaRPr sz="2000">
              <a:solidFill>
                <a:prstClr val="black"/>
              </a:solidFill>
              <a:latin typeface="Calibri"/>
              <a:cs typeface="Calibri"/>
            </a:endParaRPr>
          </a:p>
        </p:txBody>
      </p:sp>
    </p:spTree>
    <p:extLst>
      <p:ext uri="{BB962C8B-B14F-4D97-AF65-F5344CB8AC3E}">
        <p14:creationId xmlns:p14="http://schemas.microsoft.com/office/powerpoint/2010/main" val="38630413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5" y="612091"/>
            <a:ext cx="4520186" cy="689836"/>
          </a:xfrm>
          <a:prstGeom prst="rect">
            <a:avLst/>
          </a:prstGeom>
        </p:spPr>
        <p:txBody>
          <a:bodyPr vert="horz" wrap="square" lIns="0" tIns="12699" rIns="0" bIns="0" rtlCol="0">
            <a:spAutoFit/>
          </a:bodyPr>
          <a:lstStyle/>
          <a:p>
            <a:pPr marL="12699">
              <a:spcBef>
                <a:spcPts val="100"/>
              </a:spcBef>
            </a:pPr>
            <a:r>
              <a:rPr sz="4400" spc="-15" dirty="0"/>
              <a:t>Revolution </a:t>
            </a:r>
            <a:r>
              <a:rPr sz="4400" dirty="0"/>
              <a:t>of</a:t>
            </a:r>
            <a:r>
              <a:rPr sz="4400" spc="-35" dirty="0"/>
              <a:t> </a:t>
            </a:r>
            <a:r>
              <a:rPr sz="4400" dirty="0"/>
              <a:t>Depth</a:t>
            </a:r>
            <a:endParaRPr sz="4400"/>
          </a:p>
        </p:txBody>
      </p:sp>
      <p:sp>
        <p:nvSpPr>
          <p:cNvPr id="3" name="object 3"/>
          <p:cNvSpPr/>
          <p:nvPr/>
        </p:nvSpPr>
        <p:spPr>
          <a:xfrm>
            <a:off x="2985804" y="1857586"/>
            <a:ext cx="0" cy="53970"/>
          </a:xfrm>
          <a:custGeom>
            <a:avLst/>
            <a:gdLst/>
            <a:ahLst/>
            <a:cxnLst/>
            <a:rect l="l" t="t" r="r" b="b"/>
            <a:pathLst>
              <a:path h="53975">
                <a:moveTo>
                  <a:pt x="0" y="0"/>
                </a:moveTo>
                <a:lnTo>
                  <a:pt x="0" y="53826"/>
                </a:lnTo>
              </a:path>
            </a:pathLst>
          </a:custGeom>
          <a:ln w="17483">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 name="object 4"/>
          <p:cNvSpPr/>
          <p:nvPr/>
        </p:nvSpPr>
        <p:spPr>
          <a:xfrm>
            <a:off x="2934760" y="1886594"/>
            <a:ext cx="102227" cy="102227"/>
          </a:xfrm>
          <a:custGeom>
            <a:avLst/>
            <a:gdLst/>
            <a:ahLst/>
            <a:cxnLst/>
            <a:rect l="l" t="t" r="r" b="b"/>
            <a:pathLst>
              <a:path w="102235" h="102235">
                <a:moveTo>
                  <a:pt x="0" y="0"/>
                </a:moveTo>
                <a:lnTo>
                  <a:pt x="51050" y="102059"/>
                </a:lnTo>
                <a:lnTo>
                  <a:pt x="96078" y="12040"/>
                </a:lnTo>
                <a:lnTo>
                  <a:pt x="51050" y="12040"/>
                </a:lnTo>
                <a:lnTo>
                  <a:pt x="24994" y="9030"/>
                </a:lnTo>
                <a:lnTo>
                  <a:pt x="0" y="0"/>
                </a:lnTo>
                <a:close/>
              </a:path>
              <a:path w="102235" h="102235">
                <a:moveTo>
                  <a:pt x="102101" y="0"/>
                </a:moveTo>
                <a:lnTo>
                  <a:pt x="77107" y="9030"/>
                </a:lnTo>
                <a:lnTo>
                  <a:pt x="51050" y="12040"/>
                </a:lnTo>
                <a:lnTo>
                  <a:pt x="96078" y="12040"/>
                </a:lnTo>
                <a:lnTo>
                  <a:pt x="102101"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 name="object 5"/>
          <p:cNvSpPr txBox="1"/>
          <p:nvPr/>
        </p:nvSpPr>
        <p:spPr>
          <a:xfrm>
            <a:off x="2356466" y="1721284"/>
            <a:ext cx="1259099" cy="114814"/>
          </a:xfrm>
          <a:prstGeom prst="rect">
            <a:avLst/>
          </a:prstGeom>
          <a:solidFill>
            <a:srgbClr val="EEEAF2"/>
          </a:solidFill>
          <a:ln w="11650">
            <a:solidFill>
              <a:srgbClr val="7E7E7E"/>
            </a:solidFill>
          </a:ln>
        </p:spPr>
        <p:txBody>
          <a:bodyPr vert="horz" wrap="square" lIns="0" tIns="6984" rIns="0" bIns="0" rtlCol="0">
            <a:spAutoFit/>
          </a:bodyPr>
          <a:lstStyle/>
          <a:p>
            <a:pPr marL="132704" defTabSz="914329" fontAlgn="auto">
              <a:spcBef>
                <a:spcPts val="56"/>
              </a:spcBef>
              <a:spcAft>
                <a:spcPts val="0"/>
              </a:spcAft>
            </a:pPr>
            <a:r>
              <a:rPr sz="700" spc="15" dirty="0">
                <a:solidFill>
                  <a:srgbClr val="7F7F7F"/>
                </a:solidFill>
                <a:latin typeface="Calibri Light"/>
                <a:cs typeface="Calibri Light"/>
              </a:rPr>
              <a:t>11x11 </a:t>
            </a:r>
            <a:r>
              <a:rPr sz="700" spc="10" dirty="0">
                <a:solidFill>
                  <a:srgbClr val="7F7F7F"/>
                </a:solidFill>
                <a:latin typeface="Calibri Light"/>
                <a:cs typeface="Calibri Light"/>
              </a:rPr>
              <a:t>conv, 96, </a:t>
            </a:r>
            <a:r>
              <a:rPr sz="700" spc="15" dirty="0">
                <a:solidFill>
                  <a:srgbClr val="7F7F7F"/>
                </a:solidFill>
                <a:latin typeface="Calibri Light"/>
                <a:cs typeface="Calibri Light"/>
              </a:rPr>
              <a:t>/4,</a:t>
            </a:r>
            <a:r>
              <a:rPr sz="700" spc="-10" dirty="0">
                <a:solidFill>
                  <a:srgbClr val="7F7F7F"/>
                </a:solidFill>
                <a:latin typeface="Calibri Light"/>
                <a:cs typeface="Calibri Light"/>
              </a:rPr>
              <a:t> </a:t>
            </a:r>
            <a:r>
              <a:rPr sz="700" spc="15" dirty="0">
                <a:solidFill>
                  <a:srgbClr val="7F7F7F"/>
                </a:solidFill>
                <a:latin typeface="Calibri Light"/>
                <a:cs typeface="Calibri Light"/>
              </a:rPr>
              <a:t>pool/2</a:t>
            </a:r>
            <a:endParaRPr sz="700">
              <a:solidFill>
                <a:prstClr val="black"/>
              </a:solidFill>
              <a:latin typeface="Calibri Light"/>
              <a:cs typeface="Calibri Light"/>
            </a:endParaRPr>
          </a:p>
        </p:txBody>
      </p:sp>
      <p:sp>
        <p:nvSpPr>
          <p:cNvPr id="6" name="object 6"/>
          <p:cNvSpPr/>
          <p:nvPr/>
        </p:nvSpPr>
        <p:spPr>
          <a:xfrm>
            <a:off x="2985804" y="2119704"/>
            <a:ext cx="0" cy="53970"/>
          </a:xfrm>
          <a:custGeom>
            <a:avLst/>
            <a:gdLst/>
            <a:ahLst/>
            <a:cxnLst/>
            <a:rect l="l" t="t" r="r" b="b"/>
            <a:pathLst>
              <a:path h="53975">
                <a:moveTo>
                  <a:pt x="0" y="0"/>
                </a:moveTo>
                <a:lnTo>
                  <a:pt x="0" y="53826"/>
                </a:lnTo>
              </a:path>
            </a:pathLst>
          </a:custGeom>
          <a:ln w="17483">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2934760" y="2148711"/>
            <a:ext cx="102227" cy="102227"/>
          </a:xfrm>
          <a:custGeom>
            <a:avLst/>
            <a:gdLst/>
            <a:ahLst/>
            <a:cxnLst/>
            <a:rect l="l" t="t" r="r" b="b"/>
            <a:pathLst>
              <a:path w="102235" h="102235">
                <a:moveTo>
                  <a:pt x="0" y="0"/>
                </a:moveTo>
                <a:lnTo>
                  <a:pt x="51050" y="102061"/>
                </a:lnTo>
                <a:lnTo>
                  <a:pt x="96078" y="12041"/>
                </a:lnTo>
                <a:lnTo>
                  <a:pt x="51050" y="12041"/>
                </a:lnTo>
                <a:lnTo>
                  <a:pt x="24994" y="9031"/>
                </a:lnTo>
                <a:lnTo>
                  <a:pt x="0" y="0"/>
                </a:lnTo>
                <a:close/>
              </a:path>
              <a:path w="102235" h="102235">
                <a:moveTo>
                  <a:pt x="102101" y="0"/>
                </a:moveTo>
                <a:lnTo>
                  <a:pt x="77107" y="9031"/>
                </a:lnTo>
                <a:lnTo>
                  <a:pt x="51050" y="12041"/>
                </a:lnTo>
                <a:lnTo>
                  <a:pt x="96078" y="12041"/>
                </a:lnTo>
                <a:lnTo>
                  <a:pt x="102101"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txBox="1"/>
          <p:nvPr/>
        </p:nvSpPr>
        <p:spPr>
          <a:xfrm>
            <a:off x="2356466" y="1983401"/>
            <a:ext cx="1259099" cy="127907"/>
          </a:xfrm>
          <a:prstGeom prst="rect">
            <a:avLst/>
          </a:prstGeom>
          <a:solidFill>
            <a:srgbClr val="EBF1DF"/>
          </a:solidFill>
          <a:ln w="11650">
            <a:solidFill>
              <a:srgbClr val="7E7E7E"/>
            </a:solidFill>
          </a:ln>
        </p:spPr>
        <p:txBody>
          <a:bodyPr vert="horz" wrap="square" lIns="0" tIns="0" rIns="0" bIns="0" rtlCol="0">
            <a:spAutoFit/>
          </a:bodyPr>
          <a:lstStyle/>
          <a:p>
            <a:pPr marL="117466" defTabSz="914329" fontAlgn="auto">
              <a:lnSpc>
                <a:spcPts val="990"/>
              </a:lnSpc>
              <a:spcBef>
                <a:spcPts val="0"/>
              </a:spcBef>
              <a:spcAft>
                <a:spcPts val="0"/>
              </a:spcAft>
            </a:pPr>
            <a:r>
              <a:rPr sz="901" spc="10" dirty="0">
                <a:solidFill>
                  <a:srgbClr val="7F7F7F"/>
                </a:solidFill>
                <a:latin typeface="Calibri Light"/>
                <a:cs typeface="Calibri Light"/>
              </a:rPr>
              <a:t>5x5 conv, </a:t>
            </a:r>
            <a:r>
              <a:rPr sz="901" spc="5" dirty="0">
                <a:solidFill>
                  <a:srgbClr val="7F7F7F"/>
                </a:solidFill>
                <a:latin typeface="Calibri Light"/>
                <a:cs typeface="Calibri Light"/>
              </a:rPr>
              <a:t>256,</a:t>
            </a:r>
            <a:r>
              <a:rPr sz="901" spc="-35" dirty="0">
                <a:solidFill>
                  <a:srgbClr val="7F7F7F"/>
                </a:solidFill>
                <a:latin typeface="Calibri Light"/>
                <a:cs typeface="Calibri Light"/>
              </a:rPr>
              <a:t> </a:t>
            </a:r>
            <a:r>
              <a:rPr sz="901" spc="10" dirty="0">
                <a:solidFill>
                  <a:srgbClr val="7F7F7F"/>
                </a:solidFill>
                <a:latin typeface="Calibri Light"/>
                <a:cs typeface="Calibri Light"/>
              </a:rPr>
              <a:t>pool/2</a:t>
            </a:r>
            <a:endParaRPr sz="901">
              <a:solidFill>
                <a:prstClr val="black"/>
              </a:solidFill>
              <a:latin typeface="Calibri Light"/>
              <a:cs typeface="Calibri Light"/>
            </a:endParaRPr>
          </a:p>
        </p:txBody>
      </p:sp>
      <p:sp>
        <p:nvSpPr>
          <p:cNvPr id="9" name="object 9"/>
          <p:cNvSpPr/>
          <p:nvPr/>
        </p:nvSpPr>
        <p:spPr>
          <a:xfrm>
            <a:off x="2985804" y="2381824"/>
            <a:ext cx="0" cy="53970"/>
          </a:xfrm>
          <a:custGeom>
            <a:avLst/>
            <a:gdLst/>
            <a:ahLst/>
            <a:cxnLst/>
            <a:rect l="l" t="t" r="r" b="b"/>
            <a:pathLst>
              <a:path h="53975">
                <a:moveTo>
                  <a:pt x="0" y="0"/>
                </a:moveTo>
                <a:lnTo>
                  <a:pt x="0" y="53826"/>
                </a:lnTo>
              </a:path>
            </a:pathLst>
          </a:custGeom>
          <a:ln w="17483">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2934760" y="2410831"/>
            <a:ext cx="102227" cy="102227"/>
          </a:xfrm>
          <a:custGeom>
            <a:avLst/>
            <a:gdLst/>
            <a:ahLst/>
            <a:cxnLst/>
            <a:rect l="l" t="t" r="r" b="b"/>
            <a:pathLst>
              <a:path w="102235" h="102235">
                <a:moveTo>
                  <a:pt x="0" y="0"/>
                </a:moveTo>
                <a:lnTo>
                  <a:pt x="51050" y="102061"/>
                </a:lnTo>
                <a:lnTo>
                  <a:pt x="96078" y="12041"/>
                </a:lnTo>
                <a:lnTo>
                  <a:pt x="51050" y="12041"/>
                </a:lnTo>
                <a:lnTo>
                  <a:pt x="24994" y="9031"/>
                </a:lnTo>
                <a:lnTo>
                  <a:pt x="0" y="0"/>
                </a:lnTo>
                <a:close/>
              </a:path>
              <a:path w="102235" h="102235">
                <a:moveTo>
                  <a:pt x="102101" y="0"/>
                </a:moveTo>
                <a:lnTo>
                  <a:pt x="77107" y="9031"/>
                </a:lnTo>
                <a:lnTo>
                  <a:pt x="51050" y="12041"/>
                </a:lnTo>
                <a:lnTo>
                  <a:pt x="96078" y="12041"/>
                </a:lnTo>
                <a:lnTo>
                  <a:pt x="102101"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txBox="1"/>
          <p:nvPr/>
        </p:nvSpPr>
        <p:spPr>
          <a:xfrm>
            <a:off x="2356466" y="2245520"/>
            <a:ext cx="1259099" cy="127907"/>
          </a:xfrm>
          <a:prstGeom prst="rect">
            <a:avLst/>
          </a:prstGeom>
          <a:solidFill>
            <a:srgbClr val="F2DCDA"/>
          </a:solidFill>
          <a:ln w="11650">
            <a:solidFill>
              <a:srgbClr val="7E7E7E"/>
            </a:solidFill>
          </a:ln>
        </p:spPr>
        <p:txBody>
          <a:bodyPr vert="horz" wrap="square" lIns="0" tIns="0" rIns="0" bIns="0" rtlCol="0">
            <a:spAutoFit/>
          </a:bodyPr>
          <a:lstStyle/>
          <a:p>
            <a:pPr marL="302871" defTabSz="914329" fontAlgn="auto">
              <a:lnSpc>
                <a:spcPts val="990"/>
              </a:lnSpc>
              <a:spcBef>
                <a:spcPts val="0"/>
              </a:spcBef>
              <a:spcAft>
                <a:spcPts val="0"/>
              </a:spcAft>
            </a:pPr>
            <a:r>
              <a:rPr sz="901" spc="10" dirty="0">
                <a:solidFill>
                  <a:srgbClr val="7F7F7F"/>
                </a:solidFill>
                <a:latin typeface="Calibri Light"/>
                <a:cs typeface="Calibri Light"/>
              </a:rPr>
              <a:t>3x3 conv,</a:t>
            </a:r>
            <a:r>
              <a:rPr sz="901" spc="-20" dirty="0">
                <a:solidFill>
                  <a:srgbClr val="7F7F7F"/>
                </a:solidFill>
                <a:latin typeface="Calibri Light"/>
                <a:cs typeface="Calibri Light"/>
              </a:rPr>
              <a:t> </a:t>
            </a:r>
            <a:r>
              <a:rPr sz="901" spc="5" dirty="0">
                <a:solidFill>
                  <a:srgbClr val="7F7F7F"/>
                </a:solidFill>
                <a:latin typeface="Calibri Light"/>
                <a:cs typeface="Calibri Light"/>
              </a:rPr>
              <a:t>384</a:t>
            </a:r>
            <a:endParaRPr sz="901">
              <a:solidFill>
                <a:prstClr val="black"/>
              </a:solidFill>
              <a:latin typeface="Calibri Light"/>
              <a:cs typeface="Calibri Light"/>
            </a:endParaRPr>
          </a:p>
        </p:txBody>
      </p:sp>
      <p:sp>
        <p:nvSpPr>
          <p:cNvPr id="12" name="object 12"/>
          <p:cNvSpPr/>
          <p:nvPr/>
        </p:nvSpPr>
        <p:spPr>
          <a:xfrm>
            <a:off x="2985804" y="2643943"/>
            <a:ext cx="0" cy="53970"/>
          </a:xfrm>
          <a:custGeom>
            <a:avLst/>
            <a:gdLst/>
            <a:ahLst/>
            <a:cxnLst/>
            <a:rect l="l" t="t" r="r" b="b"/>
            <a:pathLst>
              <a:path h="53975">
                <a:moveTo>
                  <a:pt x="0" y="0"/>
                </a:moveTo>
                <a:lnTo>
                  <a:pt x="0" y="53826"/>
                </a:lnTo>
              </a:path>
            </a:pathLst>
          </a:custGeom>
          <a:ln w="17483">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p:nvPr/>
        </p:nvSpPr>
        <p:spPr>
          <a:xfrm>
            <a:off x="2934760" y="2672951"/>
            <a:ext cx="102227" cy="102227"/>
          </a:xfrm>
          <a:custGeom>
            <a:avLst/>
            <a:gdLst/>
            <a:ahLst/>
            <a:cxnLst/>
            <a:rect l="l" t="t" r="r" b="b"/>
            <a:pathLst>
              <a:path w="102235" h="102235">
                <a:moveTo>
                  <a:pt x="0" y="0"/>
                </a:moveTo>
                <a:lnTo>
                  <a:pt x="51050" y="102059"/>
                </a:lnTo>
                <a:lnTo>
                  <a:pt x="96078" y="12040"/>
                </a:lnTo>
                <a:lnTo>
                  <a:pt x="51050" y="12040"/>
                </a:lnTo>
                <a:lnTo>
                  <a:pt x="24994" y="9030"/>
                </a:lnTo>
                <a:lnTo>
                  <a:pt x="0" y="0"/>
                </a:lnTo>
                <a:close/>
              </a:path>
              <a:path w="102235" h="102235">
                <a:moveTo>
                  <a:pt x="102101" y="0"/>
                </a:moveTo>
                <a:lnTo>
                  <a:pt x="77107" y="9030"/>
                </a:lnTo>
                <a:lnTo>
                  <a:pt x="51050" y="12040"/>
                </a:lnTo>
                <a:lnTo>
                  <a:pt x="96078" y="12040"/>
                </a:lnTo>
                <a:lnTo>
                  <a:pt x="102101"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txBox="1"/>
          <p:nvPr/>
        </p:nvSpPr>
        <p:spPr>
          <a:xfrm>
            <a:off x="2356466" y="2507639"/>
            <a:ext cx="1259099" cy="127907"/>
          </a:xfrm>
          <a:prstGeom prst="rect">
            <a:avLst/>
          </a:prstGeom>
          <a:solidFill>
            <a:srgbClr val="F2DCDA"/>
          </a:solidFill>
          <a:ln w="11650">
            <a:solidFill>
              <a:srgbClr val="7E7E7E"/>
            </a:solidFill>
          </a:ln>
        </p:spPr>
        <p:txBody>
          <a:bodyPr vert="horz" wrap="square" lIns="0" tIns="0" rIns="0" bIns="0" rtlCol="0">
            <a:spAutoFit/>
          </a:bodyPr>
          <a:lstStyle/>
          <a:p>
            <a:pPr marL="302871" defTabSz="914329" fontAlgn="auto">
              <a:lnSpc>
                <a:spcPts val="990"/>
              </a:lnSpc>
              <a:spcBef>
                <a:spcPts val="0"/>
              </a:spcBef>
              <a:spcAft>
                <a:spcPts val="0"/>
              </a:spcAft>
            </a:pPr>
            <a:r>
              <a:rPr sz="901" spc="10" dirty="0">
                <a:solidFill>
                  <a:srgbClr val="7F7F7F"/>
                </a:solidFill>
                <a:latin typeface="Calibri Light"/>
                <a:cs typeface="Calibri Light"/>
              </a:rPr>
              <a:t>3x3 conv,</a:t>
            </a:r>
            <a:r>
              <a:rPr sz="901" spc="-20" dirty="0">
                <a:solidFill>
                  <a:srgbClr val="7F7F7F"/>
                </a:solidFill>
                <a:latin typeface="Calibri Light"/>
                <a:cs typeface="Calibri Light"/>
              </a:rPr>
              <a:t> </a:t>
            </a:r>
            <a:r>
              <a:rPr sz="901" spc="5" dirty="0">
                <a:solidFill>
                  <a:srgbClr val="7F7F7F"/>
                </a:solidFill>
                <a:latin typeface="Calibri Light"/>
                <a:cs typeface="Calibri Light"/>
              </a:rPr>
              <a:t>384</a:t>
            </a:r>
            <a:endParaRPr sz="901">
              <a:solidFill>
                <a:prstClr val="black"/>
              </a:solidFill>
              <a:latin typeface="Calibri Light"/>
              <a:cs typeface="Calibri Light"/>
            </a:endParaRPr>
          </a:p>
        </p:txBody>
      </p:sp>
      <p:sp>
        <p:nvSpPr>
          <p:cNvPr id="15" name="object 15"/>
          <p:cNvSpPr/>
          <p:nvPr/>
        </p:nvSpPr>
        <p:spPr>
          <a:xfrm>
            <a:off x="2985804" y="2906062"/>
            <a:ext cx="0" cy="53970"/>
          </a:xfrm>
          <a:custGeom>
            <a:avLst/>
            <a:gdLst/>
            <a:ahLst/>
            <a:cxnLst/>
            <a:rect l="l" t="t" r="r" b="b"/>
            <a:pathLst>
              <a:path h="53975">
                <a:moveTo>
                  <a:pt x="0" y="0"/>
                </a:moveTo>
                <a:lnTo>
                  <a:pt x="0" y="53826"/>
                </a:lnTo>
              </a:path>
            </a:pathLst>
          </a:custGeom>
          <a:ln w="17483">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p:nvPr/>
        </p:nvSpPr>
        <p:spPr>
          <a:xfrm>
            <a:off x="2934760" y="2935070"/>
            <a:ext cx="102227" cy="102227"/>
          </a:xfrm>
          <a:custGeom>
            <a:avLst/>
            <a:gdLst/>
            <a:ahLst/>
            <a:cxnLst/>
            <a:rect l="l" t="t" r="r" b="b"/>
            <a:pathLst>
              <a:path w="102235" h="102235">
                <a:moveTo>
                  <a:pt x="0" y="0"/>
                </a:moveTo>
                <a:lnTo>
                  <a:pt x="51050" y="102059"/>
                </a:lnTo>
                <a:lnTo>
                  <a:pt x="96078" y="12041"/>
                </a:lnTo>
                <a:lnTo>
                  <a:pt x="51050" y="12041"/>
                </a:lnTo>
                <a:lnTo>
                  <a:pt x="24994" y="9031"/>
                </a:lnTo>
                <a:lnTo>
                  <a:pt x="0" y="0"/>
                </a:lnTo>
                <a:close/>
              </a:path>
              <a:path w="102235" h="102235">
                <a:moveTo>
                  <a:pt x="102101" y="0"/>
                </a:moveTo>
                <a:lnTo>
                  <a:pt x="77107" y="9031"/>
                </a:lnTo>
                <a:lnTo>
                  <a:pt x="51050" y="12041"/>
                </a:lnTo>
                <a:lnTo>
                  <a:pt x="96078" y="12041"/>
                </a:lnTo>
                <a:lnTo>
                  <a:pt x="102101"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txBox="1"/>
          <p:nvPr/>
        </p:nvSpPr>
        <p:spPr>
          <a:xfrm>
            <a:off x="2356466" y="2769758"/>
            <a:ext cx="1259099" cy="127907"/>
          </a:xfrm>
          <a:prstGeom prst="rect">
            <a:avLst/>
          </a:prstGeom>
          <a:solidFill>
            <a:srgbClr val="F2DCDA"/>
          </a:solidFill>
          <a:ln w="11650">
            <a:solidFill>
              <a:srgbClr val="7E7E7E"/>
            </a:solidFill>
          </a:ln>
        </p:spPr>
        <p:txBody>
          <a:bodyPr vert="horz" wrap="square" lIns="0" tIns="0" rIns="0" bIns="0" rtlCol="0">
            <a:spAutoFit/>
          </a:bodyPr>
          <a:lstStyle/>
          <a:p>
            <a:pPr marL="117466" defTabSz="914329" fontAlgn="auto">
              <a:lnSpc>
                <a:spcPts val="990"/>
              </a:lnSpc>
              <a:spcBef>
                <a:spcPts val="0"/>
              </a:spcBef>
              <a:spcAft>
                <a:spcPts val="0"/>
              </a:spcAft>
            </a:pPr>
            <a:r>
              <a:rPr sz="901" spc="10" dirty="0">
                <a:solidFill>
                  <a:srgbClr val="7F7F7F"/>
                </a:solidFill>
                <a:latin typeface="Calibri Light"/>
                <a:cs typeface="Calibri Light"/>
              </a:rPr>
              <a:t>3x3 conv, </a:t>
            </a:r>
            <a:r>
              <a:rPr sz="901" spc="5" dirty="0">
                <a:solidFill>
                  <a:srgbClr val="7F7F7F"/>
                </a:solidFill>
                <a:latin typeface="Calibri Light"/>
                <a:cs typeface="Calibri Light"/>
              </a:rPr>
              <a:t>256,</a:t>
            </a:r>
            <a:r>
              <a:rPr sz="901" spc="-35" dirty="0">
                <a:solidFill>
                  <a:srgbClr val="7F7F7F"/>
                </a:solidFill>
                <a:latin typeface="Calibri Light"/>
                <a:cs typeface="Calibri Light"/>
              </a:rPr>
              <a:t> </a:t>
            </a:r>
            <a:r>
              <a:rPr sz="901" spc="10" dirty="0">
                <a:solidFill>
                  <a:srgbClr val="7F7F7F"/>
                </a:solidFill>
                <a:latin typeface="Calibri Light"/>
                <a:cs typeface="Calibri Light"/>
              </a:rPr>
              <a:t>pool/2</a:t>
            </a:r>
            <a:endParaRPr sz="901">
              <a:solidFill>
                <a:prstClr val="black"/>
              </a:solidFill>
              <a:latin typeface="Calibri Light"/>
              <a:cs typeface="Calibri Light"/>
            </a:endParaRPr>
          </a:p>
        </p:txBody>
      </p:sp>
      <p:sp>
        <p:nvSpPr>
          <p:cNvPr id="18" name="object 18"/>
          <p:cNvSpPr/>
          <p:nvPr/>
        </p:nvSpPr>
        <p:spPr>
          <a:xfrm>
            <a:off x="2985804" y="3168181"/>
            <a:ext cx="0" cy="53970"/>
          </a:xfrm>
          <a:custGeom>
            <a:avLst/>
            <a:gdLst/>
            <a:ahLst/>
            <a:cxnLst/>
            <a:rect l="l" t="t" r="r" b="b"/>
            <a:pathLst>
              <a:path h="53975">
                <a:moveTo>
                  <a:pt x="0" y="0"/>
                </a:moveTo>
                <a:lnTo>
                  <a:pt x="0" y="53826"/>
                </a:lnTo>
              </a:path>
            </a:pathLst>
          </a:custGeom>
          <a:ln w="17483">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 name="object 19"/>
          <p:cNvSpPr/>
          <p:nvPr/>
        </p:nvSpPr>
        <p:spPr>
          <a:xfrm>
            <a:off x="2934760" y="3197188"/>
            <a:ext cx="102227" cy="102227"/>
          </a:xfrm>
          <a:custGeom>
            <a:avLst/>
            <a:gdLst/>
            <a:ahLst/>
            <a:cxnLst/>
            <a:rect l="l" t="t" r="r" b="b"/>
            <a:pathLst>
              <a:path w="102235" h="102235">
                <a:moveTo>
                  <a:pt x="0" y="0"/>
                </a:moveTo>
                <a:lnTo>
                  <a:pt x="51050" y="102061"/>
                </a:lnTo>
                <a:lnTo>
                  <a:pt x="96078" y="12041"/>
                </a:lnTo>
                <a:lnTo>
                  <a:pt x="51050" y="12041"/>
                </a:lnTo>
                <a:lnTo>
                  <a:pt x="24994" y="9031"/>
                </a:lnTo>
                <a:lnTo>
                  <a:pt x="0" y="0"/>
                </a:lnTo>
                <a:close/>
              </a:path>
              <a:path w="102235" h="102235">
                <a:moveTo>
                  <a:pt x="102101" y="0"/>
                </a:moveTo>
                <a:lnTo>
                  <a:pt x="77107" y="9031"/>
                </a:lnTo>
                <a:lnTo>
                  <a:pt x="51050" y="12041"/>
                </a:lnTo>
                <a:lnTo>
                  <a:pt x="96078" y="12041"/>
                </a:lnTo>
                <a:lnTo>
                  <a:pt x="102101"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txBox="1"/>
          <p:nvPr/>
        </p:nvSpPr>
        <p:spPr>
          <a:xfrm>
            <a:off x="2356466" y="3031877"/>
            <a:ext cx="1259099" cy="127907"/>
          </a:xfrm>
          <a:prstGeom prst="rect">
            <a:avLst/>
          </a:prstGeom>
          <a:ln w="11650">
            <a:solidFill>
              <a:srgbClr val="7E7E7E"/>
            </a:solidFill>
          </a:ln>
        </p:spPr>
        <p:txBody>
          <a:bodyPr vert="horz" wrap="square" lIns="0" tIns="0" rIns="0" bIns="0" rtlCol="0">
            <a:spAutoFit/>
          </a:bodyPr>
          <a:lstStyle/>
          <a:p>
            <a:pPr algn="ctr" defTabSz="914329" fontAlgn="auto">
              <a:lnSpc>
                <a:spcPts val="990"/>
              </a:lnSpc>
              <a:spcBef>
                <a:spcPts val="0"/>
              </a:spcBef>
              <a:spcAft>
                <a:spcPts val="0"/>
              </a:spcAft>
            </a:pPr>
            <a:r>
              <a:rPr sz="901" spc="5" dirty="0">
                <a:solidFill>
                  <a:srgbClr val="7F7F7F"/>
                </a:solidFill>
                <a:latin typeface="Calibri Light"/>
                <a:cs typeface="Calibri Light"/>
              </a:rPr>
              <a:t>fc,</a:t>
            </a:r>
            <a:r>
              <a:rPr sz="901" dirty="0">
                <a:solidFill>
                  <a:srgbClr val="7F7F7F"/>
                </a:solidFill>
                <a:latin typeface="Calibri Light"/>
                <a:cs typeface="Calibri Light"/>
              </a:rPr>
              <a:t> </a:t>
            </a:r>
            <a:r>
              <a:rPr sz="901" spc="5" dirty="0">
                <a:solidFill>
                  <a:srgbClr val="7F7F7F"/>
                </a:solidFill>
                <a:latin typeface="Calibri Light"/>
                <a:cs typeface="Calibri Light"/>
              </a:rPr>
              <a:t>4096</a:t>
            </a:r>
            <a:endParaRPr sz="901">
              <a:solidFill>
                <a:prstClr val="black"/>
              </a:solidFill>
              <a:latin typeface="Calibri Light"/>
              <a:cs typeface="Calibri Light"/>
            </a:endParaRPr>
          </a:p>
        </p:txBody>
      </p:sp>
      <p:sp>
        <p:nvSpPr>
          <p:cNvPr id="21" name="object 21"/>
          <p:cNvSpPr/>
          <p:nvPr/>
        </p:nvSpPr>
        <p:spPr>
          <a:xfrm>
            <a:off x="2985804" y="3430300"/>
            <a:ext cx="0" cy="53970"/>
          </a:xfrm>
          <a:custGeom>
            <a:avLst/>
            <a:gdLst/>
            <a:ahLst/>
            <a:cxnLst/>
            <a:rect l="l" t="t" r="r" b="b"/>
            <a:pathLst>
              <a:path h="53975">
                <a:moveTo>
                  <a:pt x="0" y="0"/>
                </a:moveTo>
                <a:lnTo>
                  <a:pt x="0" y="53826"/>
                </a:lnTo>
              </a:path>
            </a:pathLst>
          </a:custGeom>
          <a:ln w="17483">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p:nvPr/>
        </p:nvSpPr>
        <p:spPr>
          <a:xfrm>
            <a:off x="2934760" y="3459307"/>
            <a:ext cx="102227" cy="102227"/>
          </a:xfrm>
          <a:custGeom>
            <a:avLst/>
            <a:gdLst/>
            <a:ahLst/>
            <a:cxnLst/>
            <a:rect l="l" t="t" r="r" b="b"/>
            <a:pathLst>
              <a:path w="102235" h="102235">
                <a:moveTo>
                  <a:pt x="0" y="0"/>
                </a:moveTo>
                <a:lnTo>
                  <a:pt x="51050" y="102059"/>
                </a:lnTo>
                <a:lnTo>
                  <a:pt x="96078" y="12040"/>
                </a:lnTo>
                <a:lnTo>
                  <a:pt x="51050" y="12040"/>
                </a:lnTo>
                <a:lnTo>
                  <a:pt x="24994" y="9030"/>
                </a:lnTo>
                <a:lnTo>
                  <a:pt x="0" y="0"/>
                </a:lnTo>
                <a:close/>
              </a:path>
              <a:path w="102235" h="102235">
                <a:moveTo>
                  <a:pt x="102101" y="0"/>
                </a:moveTo>
                <a:lnTo>
                  <a:pt x="77107" y="9030"/>
                </a:lnTo>
                <a:lnTo>
                  <a:pt x="51050" y="12040"/>
                </a:lnTo>
                <a:lnTo>
                  <a:pt x="96078" y="12040"/>
                </a:lnTo>
                <a:lnTo>
                  <a:pt x="102101"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 name="object 23"/>
          <p:cNvSpPr txBox="1"/>
          <p:nvPr/>
        </p:nvSpPr>
        <p:spPr>
          <a:xfrm>
            <a:off x="2356466" y="3293997"/>
            <a:ext cx="1259099" cy="127907"/>
          </a:xfrm>
          <a:prstGeom prst="rect">
            <a:avLst/>
          </a:prstGeom>
          <a:ln w="11650">
            <a:solidFill>
              <a:srgbClr val="7E7E7E"/>
            </a:solidFill>
          </a:ln>
        </p:spPr>
        <p:txBody>
          <a:bodyPr vert="horz" wrap="square" lIns="0" tIns="0" rIns="0" bIns="0" rtlCol="0">
            <a:spAutoFit/>
          </a:bodyPr>
          <a:lstStyle/>
          <a:p>
            <a:pPr algn="ctr" defTabSz="914329" fontAlgn="auto">
              <a:lnSpc>
                <a:spcPts val="990"/>
              </a:lnSpc>
              <a:spcBef>
                <a:spcPts val="0"/>
              </a:spcBef>
              <a:spcAft>
                <a:spcPts val="0"/>
              </a:spcAft>
            </a:pPr>
            <a:r>
              <a:rPr sz="901" spc="5" dirty="0">
                <a:solidFill>
                  <a:srgbClr val="7F7F7F"/>
                </a:solidFill>
                <a:latin typeface="Calibri Light"/>
                <a:cs typeface="Calibri Light"/>
              </a:rPr>
              <a:t>fc,</a:t>
            </a:r>
            <a:r>
              <a:rPr sz="901" dirty="0">
                <a:solidFill>
                  <a:srgbClr val="7F7F7F"/>
                </a:solidFill>
                <a:latin typeface="Calibri Light"/>
                <a:cs typeface="Calibri Light"/>
              </a:rPr>
              <a:t> </a:t>
            </a:r>
            <a:r>
              <a:rPr sz="901" spc="5" dirty="0">
                <a:solidFill>
                  <a:srgbClr val="7F7F7F"/>
                </a:solidFill>
                <a:latin typeface="Calibri Light"/>
                <a:cs typeface="Calibri Light"/>
              </a:rPr>
              <a:t>4096</a:t>
            </a:r>
            <a:endParaRPr sz="901">
              <a:solidFill>
                <a:prstClr val="black"/>
              </a:solidFill>
              <a:latin typeface="Calibri Light"/>
              <a:cs typeface="Calibri Light"/>
            </a:endParaRPr>
          </a:p>
        </p:txBody>
      </p:sp>
      <p:sp>
        <p:nvSpPr>
          <p:cNvPr id="24" name="object 24"/>
          <p:cNvSpPr txBox="1"/>
          <p:nvPr/>
        </p:nvSpPr>
        <p:spPr>
          <a:xfrm>
            <a:off x="2356466" y="3556115"/>
            <a:ext cx="1259099" cy="127907"/>
          </a:xfrm>
          <a:prstGeom prst="rect">
            <a:avLst/>
          </a:prstGeom>
          <a:ln w="11650">
            <a:solidFill>
              <a:srgbClr val="7E7E7E"/>
            </a:solidFill>
          </a:ln>
        </p:spPr>
        <p:txBody>
          <a:bodyPr vert="horz" wrap="square" lIns="0" tIns="0" rIns="0" bIns="0" rtlCol="0">
            <a:spAutoFit/>
          </a:bodyPr>
          <a:lstStyle/>
          <a:p>
            <a:pPr algn="ctr" defTabSz="914329" fontAlgn="auto">
              <a:lnSpc>
                <a:spcPts val="990"/>
              </a:lnSpc>
              <a:spcBef>
                <a:spcPts val="0"/>
              </a:spcBef>
              <a:spcAft>
                <a:spcPts val="0"/>
              </a:spcAft>
            </a:pPr>
            <a:r>
              <a:rPr sz="901" spc="5" dirty="0">
                <a:solidFill>
                  <a:srgbClr val="7F7F7F"/>
                </a:solidFill>
                <a:latin typeface="Calibri Light"/>
                <a:cs typeface="Calibri Light"/>
              </a:rPr>
              <a:t>fc,</a:t>
            </a:r>
            <a:r>
              <a:rPr sz="901" dirty="0">
                <a:solidFill>
                  <a:srgbClr val="7F7F7F"/>
                </a:solidFill>
                <a:latin typeface="Calibri Light"/>
                <a:cs typeface="Calibri Light"/>
              </a:rPr>
              <a:t> </a:t>
            </a:r>
            <a:r>
              <a:rPr sz="901" spc="5" dirty="0">
                <a:solidFill>
                  <a:srgbClr val="7F7F7F"/>
                </a:solidFill>
                <a:latin typeface="Calibri Light"/>
                <a:cs typeface="Calibri Light"/>
              </a:rPr>
              <a:t>1000</a:t>
            </a:r>
            <a:endParaRPr sz="901">
              <a:solidFill>
                <a:prstClr val="black"/>
              </a:solidFill>
              <a:latin typeface="Calibri Light"/>
              <a:cs typeface="Calibri Light"/>
            </a:endParaRPr>
          </a:p>
        </p:txBody>
      </p:sp>
      <p:sp>
        <p:nvSpPr>
          <p:cNvPr id="25" name="object 25"/>
          <p:cNvSpPr txBox="1"/>
          <p:nvPr/>
        </p:nvSpPr>
        <p:spPr>
          <a:xfrm>
            <a:off x="437265" y="1711151"/>
            <a:ext cx="1763247" cy="628312"/>
          </a:xfrm>
          <a:prstGeom prst="rect">
            <a:avLst/>
          </a:prstGeom>
        </p:spPr>
        <p:txBody>
          <a:bodyPr vert="horz" wrap="square" lIns="0" tIns="12699" rIns="0" bIns="0" rtlCol="0">
            <a:spAutoFit/>
          </a:bodyPr>
          <a:lstStyle/>
          <a:p>
            <a:pPr algn="ctr" defTabSz="914329" fontAlgn="auto">
              <a:spcBef>
                <a:spcPts val="100"/>
              </a:spcBef>
              <a:spcAft>
                <a:spcPts val="0"/>
              </a:spcAft>
            </a:pPr>
            <a:r>
              <a:rPr sz="2000" spc="15" dirty="0">
                <a:solidFill>
                  <a:prstClr val="black"/>
                </a:solidFill>
                <a:latin typeface="Calibri"/>
                <a:cs typeface="Calibri"/>
              </a:rPr>
              <a:t>AlexNet, </a:t>
            </a:r>
            <a:r>
              <a:rPr sz="2000" dirty="0">
                <a:solidFill>
                  <a:prstClr val="black"/>
                </a:solidFill>
                <a:latin typeface="Calibri"/>
                <a:cs typeface="Calibri"/>
              </a:rPr>
              <a:t>8</a:t>
            </a:r>
            <a:r>
              <a:rPr sz="2000" spc="-295" dirty="0">
                <a:solidFill>
                  <a:prstClr val="black"/>
                </a:solidFill>
                <a:latin typeface="Calibri"/>
                <a:cs typeface="Calibri"/>
              </a:rPr>
              <a:t> </a:t>
            </a:r>
            <a:r>
              <a:rPr sz="2000" spc="10" dirty="0">
                <a:solidFill>
                  <a:prstClr val="black"/>
                </a:solidFill>
                <a:latin typeface="Calibri"/>
                <a:cs typeface="Calibri"/>
              </a:rPr>
              <a:t>layers</a:t>
            </a:r>
            <a:endParaRPr sz="2000">
              <a:solidFill>
                <a:prstClr val="black"/>
              </a:solidFill>
              <a:latin typeface="Calibri"/>
              <a:cs typeface="Calibri"/>
            </a:endParaRPr>
          </a:p>
          <a:p>
            <a:pPr marL="15238" algn="ctr" defTabSz="914329" fontAlgn="auto">
              <a:spcBef>
                <a:spcPts val="0"/>
              </a:spcBef>
              <a:spcAft>
                <a:spcPts val="0"/>
              </a:spcAft>
            </a:pPr>
            <a:r>
              <a:rPr sz="2000" spc="-15" dirty="0">
                <a:solidFill>
                  <a:prstClr val="black"/>
                </a:solidFill>
                <a:latin typeface="Calibri"/>
                <a:cs typeface="Calibri"/>
              </a:rPr>
              <a:t>(ILSVRC</a:t>
            </a:r>
            <a:r>
              <a:rPr sz="2000" spc="56" dirty="0">
                <a:solidFill>
                  <a:prstClr val="black"/>
                </a:solidFill>
                <a:latin typeface="Calibri"/>
                <a:cs typeface="Calibri"/>
              </a:rPr>
              <a:t> </a:t>
            </a:r>
            <a:r>
              <a:rPr sz="2000" spc="-15" dirty="0">
                <a:solidFill>
                  <a:prstClr val="black"/>
                </a:solidFill>
                <a:latin typeface="Calibri"/>
                <a:cs typeface="Calibri"/>
              </a:rPr>
              <a:t>2012)</a:t>
            </a:r>
            <a:endParaRPr sz="2000">
              <a:solidFill>
                <a:prstClr val="black"/>
              </a:solidFill>
              <a:latin typeface="Calibri"/>
              <a:cs typeface="Calibri"/>
            </a:endParaRPr>
          </a:p>
        </p:txBody>
      </p:sp>
      <p:sp>
        <p:nvSpPr>
          <p:cNvPr id="26" name="object 26"/>
          <p:cNvSpPr/>
          <p:nvPr/>
        </p:nvSpPr>
        <p:spPr>
          <a:xfrm>
            <a:off x="6649337" y="1871249"/>
            <a:ext cx="0" cy="53970"/>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 name="object 27"/>
          <p:cNvSpPr/>
          <p:nvPr/>
        </p:nvSpPr>
        <p:spPr>
          <a:xfrm>
            <a:off x="6597810" y="1900184"/>
            <a:ext cx="103496" cy="102227"/>
          </a:xfrm>
          <a:custGeom>
            <a:avLst/>
            <a:gdLst/>
            <a:ahLst/>
            <a:cxnLst/>
            <a:rect l="l" t="t" r="r" b="b"/>
            <a:pathLst>
              <a:path w="103504" h="102235">
                <a:moveTo>
                  <a:pt x="0" y="0"/>
                </a:moveTo>
                <a:lnTo>
                  <a:pt x="51532" y="102209"/>
                </a:lnTo>
                <a:lnTo>
                  <a:pt x="96975" y="12075"/>
                </a:lnTo>
                <a:lnTo>
                  <a:pt x="51532" y="12075"/>
                </a:lnTo>
                <a:lnTo>
                  <a:pt x="25230" y="9056"/>
                </a:lnTo>
                <a:lnTo>
                  <a:pt x="0" y="0"/>
                </a:lnTo>
                <a:close/>
              </a:path>
              <a:path w="103504" h="102235">
                <a:moveTo>
                  <a:pt x="103064" y="0"/>
                </a:moveTo>
                <a:lnTo>
                  <a:pt x="77834" y="9056"/>
                </a:lnTo>
                <a:lnTo>
                  <a:pt x="51532" y="12075"/>
                </a:lnTo>
                <a:lnTo>
                  <a:pt x="96975" y="12075"/>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 name="object 28"/>
          <p:cNvSpPr txBox="1"/>
          <p:nvPr/>
        </p:nvSpPr>
        <p:spPr>
          <a:xfrm>
            <a:off x="6014062" y="1734746"/>
            <a:ext cx="1271163" cy="127907"/>
          </a:xfrm>
          <a:prstGeom prst="rect">
            <a:avLst/>
          </a:prstGeom>
          <a:solidFill>
            <a:srgbClr val="DBEEF3"/>
          </a:solidFill>
          <a:ln w="11668">
            <a:solidFill>
              <a:srgbClr val="7E7E7E"/>
            </a:solidFill>
          </a:ln>
        </p:spPr>
        <p:txBody>
          <a:bodyPr vert="horz" wrap="square" lIns="0" tIns="0" rIns="0" bIns="0" rtlCol="0">
            <a:spAutoFit/>
          </a:bodyPr>
          <a:lstStyle/>
          <a:p>
            <a:pPr marL="335888" defTabSz="914329" fontAlgn="auto">
              <a:lnSpc>
                <a:spcPts val="990"/>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a:t>
            </a:r>
            <a:r>
              <a:rPr sz="901" spc="-10" dirty="0">
                <a:solidFill>
                  <a:srgbClr val="7F7F7F"/>
                </a:solidFill>
                <a:latin typeface="Calibri Light"/>
                <a:cs typeface="Calibri Light"/>
              </a:rPr>
              <a:t> </a:t>
            </a:r>
            <a:r>
              <a:rPr sz="901" spc="10" dirty="0">
                <a:solidFill>
                  <a:srgbClr val="7F7F7F"/>
                </a:solidFill>
                <a:latin typeface="Calibri Light"/>
                <a:cs typeface="Calibri Light"/>
              </a:rPr>
              <a:t>64</a:t>
            </a:r>
            <a:endParaRPr sz="901">
              <a:solidFill>
                <a:prstClr val="black"/>
              </a:solidFill>
              <a:latin typeface="Calibri Light"/>
              <a:cs typeface="Calibri Light"/>
            </a:endParaRPr>
          </a:p>
        </p:txBody>
      </p:sp>
      <p:sp>
        <p:nvSpPr>
          <p:cNvPr id="29" name="object 29"/>
          <p:cNvSpPr/>
          <p:nvPr/>
        </p:nvSpPr>
        <p:spPr>
          <a:xfrm>
            <a:off x="6649337" y="2133755"/>
            <a:ext cx="0" cy="53970"/>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 name="object 30"/>
          <p:cNvSpPr/>
          <p:nvPr/>
        </p:nvSpPr>
        <p:spPr>
          <a:xfrm>
            <a:off x="6597810" y="2162688"/>
            <a:ext cx="103496" cy="102227"/>
          </a:xfrm>
          <a:custGeom>
            <a:avLst/>
            <a:gdLst/>
            <a:ahLst/>
            <a:cxnLst/>
            <a:rect l="l" t="t" r="r" b="b"/>
            <a:pathLst>
              <a:path w="103504" h="102235">
                <a:moveTo>
                  <a:pt x="0" y="0"/>
                </a:moveTo>
                <a:lnTo>
                  <a:pt x="51532" y="102209"/>
                </a:lnTo>
                <a:lnTo>
                  <a:pt x="96975" y="12075"/>
                </a:lnTo>
                <a:lnTo>
                  <a:pt x="51532" y="12075"/>
                </a:lnTo>
                <a:lnTo>
                  <a:pt x="25230" y="9056"/>
                </a:lnTo>
                <a:lnTo>
                  <a:pt x="0" y="0"/>
                </a:lnTo>
                <a:close/>
              </a:path>
              <a:path w="103504" h="102235">
                <a:moveTo>
                  <a:pt x="103064" y="0"/>
                </a:moveTo>
                <a:lnTo>
                  <a:pt x="77834" y="9056"/>
                </a:lnTo>
                <a:lnTo>
                  <a:pt x="51532" y="12075"/>
                </a:lnTo>
                <a:lnTo>
                  <a:pt x="96975" y="12075"/>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 name="object 31"/>
          <p:cNvSpPr txBox="1"/>
          <p:nvPr/>
        </p:nvSpPr>
        <p:spPr>
          <a:xfrm>
            <a:off x="6014062" y="1997250"/>
            <a:ext cx="1271163" cy="127907"/>
          </a:xfrm>
          <a:prstGeom prst="rect">
            <a:avLst/>
          </a:prstGeom>
          <a:solidFill>
            <a:srgbClr val="DBEEF3"/>
          </a:solidFill>
          <a:ln w="11668">
            <a:solidFill>
              <a:srgbClr val="7E7E7E"/>
            </a:solidFill>
          </a:ln>
        </p:spPr>
        <p:txBody>
          <a:bodyPr vert="horz" wrap="square" lIns="0" tIns="0" rIns="0" bIns="0" rtlCol="0">
            <a:spAutoFit/>
          </a:bodyPr>
          <a:lstStyle/>
          <a:p>
            <a:pPr marL="148578" defTabSz="914329" fontAlgn="auto">
              <a:lnSpc>
                <a:spcPts val="990"/>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 64,</a:t>
            </a:r>
            <a:r>
              <a:rPr sz="901" spc="-20" dirty="0">
                <a:solidFill>
                  <a:srgbClr val="7F7F7F"/>
                </a:solidFill>
                <a:latin typeface="Calibri Light"/>
                <a:cs typeface="Calibri Light"/>
              </a:rPr>
              <a:t> </a:t>
            </a:r>
            <a:r>
              <a:rPr sz="901" spc="15" dirty="0">
                <a:solidFill>
                  <a:srgbClr val="7F7F7F"/>
                </a:solidFill>
                <a:latin typeface="Calibri Light"/>
                <a:cs typeface="Calibri Light"/>
              </a:rPr>
              <a:t>pool/2</a:t>
            </a:r>
            <a:endParaRPr sz="901">
              <a:solidFill>
                <a:prstClr val="black"/>
              </a:solidFill>
              <a:latin typeface="Calibri Light"/>
              <a:cs typeface="Calibri Light"/>
            </a:endParaRPr>
          </a:p>
        </p:txBody>
      </p:sp>
      <p:sp>
        <p:nvSpPr>
          <p:cNvPr id="32" name="object 32"/>
          <p:cNvSpPr/>
          <p:nvPr/>
        </p:nvSpPr>
        <p:spPr>
          <a:xfrm>
            <a:off x="6649337" y="2396259"/>
            <a:ext cx="0" cy="53970"/>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 name="object 33"/>
          <p:cNvSpPr/>
          <p:nvPr/>
        </p:nvSpPr>
        <p:spPr>
          <a:xfrm>
            <a:off x="6597810" y="2425193"/>
            <a:ext cx="103496" cy="102227"/>
          </a:xfrm>
          <a:custGeom>
            <a:avLst/>
            <a:gdLst/>
            <a:ahLst/>
            <a:cxnLst/>
            <a:rect l="l" t="t" r="r" b="b"/>
            <a:pathLst>
              <a:path w="103504" h="102235">
                <a:moveTo>
                  <a:pt x="0" y="0"/>
                </a:moveTo>
                <a:lnTo>
                  <a:pt x="51532" y="102209"/>
                </a:lnTo>
                <a:lnTo>
                  <a:pt x="96975" y="12075"/>
                </a:lnTo>
                <a:lnTo>
                  <a:pt x="51532" y="12075"/>
                </a:lnTo>
                <a:lnTo>
                  <a:pt x="25230" y="9056"/>
                </a:lnTo>
                <a:lnTo>
                  <a:pt x="0" y="0"/>
                </a:lnTo>
                <a:close/>
              </a:path>
              <a:path w="103504" h="102235">
                <a:moveTo>
                  <a:pt x="103064" y="0"/>
                </a:moveTo>
                <a:lnTo>
                  <a:pt x="77834" y="9056"/>
                </a:lnTo>
                <a:lnTo>
                  <a:pt x="51532" y="12075"/>
                </a:lnTo>
                <a:lnTo>
                  <a:pt x="96975" y="12075"/>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 name="object 34"/>
          <p:cNvSpPr txBox="1"/>
          <p:nvPr/>
        </p:nvSpPr>
        <p:spPr>
          <a:xfrm>
            <a:off x="6014062" y="2259755"/>
            <a:ext cx="1271163" cy="127907"/>
          </a:xfrm>
          <a:prstGeom prst="rect">
            <a:avLst/>
          </a:prstGeom>
          <a:solidFill>
            <a:srgbClr val="FDEBDD"/>
          </a:solidFill>
          <a:ln w="11668">
            <a:solidFill>
              <a:srgbClr val="7E7E7E"/>
            </a:solidFill>
          </a:ln>
        </p:spPr>
        <p:txBody>
          <a:bodyPr vert="horz" wrap="square" lIns="0" tIns="0" rIns="0" bIns="0" rtlCol="0">
            <a:spAutoFit/>
          </a:bodyPr>
          <a:lstStyle/>
          <a:p>
            <a:pPr marL="306046" defTabSz="914329" fontAlgn="auto">
              <a:lnSpc>
                <a:spcPts val="990"/>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a:t>
            </a:r>
            <a:r>
              <a:rPr sz="901" spc="-10" dirty="0">
                <a:solidFill>
                  <a:srgbClr val="7F7F7F"/>
                </a:solidFill>
                <a:latin typeface="Calibri Light"/>
                <a:cs typeface="Calibri Light"/>
              </a:rPr>
              <a:t> </a:t>
            </a:r>
            <a:r>
              <a:rPr sz="901" spc="10" dirty="0">
                <a:solidFill>
                  <a:srgbClr val="7F7F7F"/>
                </a:solidFill>
                <a:latin typeface="Calibri Light"/>
                <a:cs typeface="Calibri Light"/>
              </a:rPr>
              <a:t>128</a:t>
            </a:r>
            <a:endParaRPr sz="901">
              <a:solidFill>
                <a:prstClr val="black"/>
              </a:solidFill>
              <a:latin typeface="Calibri Light"/>
              <a:cs typeface="Calibri Light"/>
            </a:endParaRPr>
          </a:p>
        </p:txBody>
      </p:sp>
      <p:sp>
        <p:nvSpPr>
          <p:cNvPr id="35" name="object 35"/>
          <p:cNvSpPr/>
          <p:nvPr/>
        </p:nvSpPr>
        <p:spPr>
          <a:xfrm>
            <a:off x="6649337" y="2658764"/>
            <a:ext cx="0" cy="53970"/>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 name="object 36"/>
          <p:cNvSpPr/>
          <p:nvPr/>
        </p:nvSpPr>
        <p:spPr>
          <a:xfrm>
            <a:off x="6597810" y="2687696"/>
            <a:ext cx="103496" cy="102227"/>
          </a:xfrm>
          <a:custGeom>
            <a:avLst/>
            <a:gdLst/>
            <a:ahLst/>
            <a:cxnLst/>
            <a:rect l="l" t="t" r="r" b="b"/>
            <a:pathLst>
              <a:path w="103504" h="102235">
                <a:moveTo>
                  <a:pt x="0" y="0"/>
                </a:moveTo>
                <a:lnTo>
                  <a:pt x="51532" y="102210"/>
                </a:lnTo>
                <a:lnTo>
                  <a:pt x="96975" y="12076"/>
                </a:lnTo>
                <a:lnTo>
                  <a:pt x="51532" y="12076"/>
                </a:lnTo>
                <a:lnTo>
                  <a:pt x="25230" y="9057"/>
                </a:lnTo>
                <a:lnTo>
                  <a:pt x="0" y="0"/>
                </a:lnTo>
                <a:close/>
              </a:path>
              <a:path w="103504" h="102235">
                <a:moveTo>
                  <a:pt x="103064" y="0"/>
                </a:moveTo>
                <a:lnTo>
                  <a:pt x="77834" y="9057"/>
                </a:lnTo>
                <a:lnTo>
                  <a:pt x="51532" y="12076"/>
                </a:lnTo>
                <a:lnTo>
                  <a:pt x="96975" y="12076"/>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 name="object 37"/>
          <p:cNvSpPr txBox="1"/>
          <p:nvPr/>
        </p:nvSpPr>
        <p:spPr>
          <a:xfrm>
            <a:off x="6014062" y="2522259"/>
            <a:ext cx="1271163" cy="127907"/>
          </a:xfrm>
          <a:prstGeom prst="rect">
            <a:avLst/>
          </a:prstGeom>
          <a:solidFill>
            <a:srgbClr val="FDEBDD"/>
          </a:solidFill>
          <a:ln w="11668">
            <a:solidFill>
              <a:srgbClr val="7E7E7E"/>
            </a:solidFill>
          </a:ln>
        </p:spPr>
        <p:txBody>
          <a:bodyPr vert="horz" wrap="square" lIns="0" tIns="0" rIns="0" bIns="0" rtlCol="0">
            <a:spAutoFit/>
          </a:bodyPr>
          <a:lstStyle/>
          <a:p>
            <a:pPr marL="118735" defTabSz="914329" fontAlgn="auto">
              <a:lnSpc>
                <a:spcPts val="990"/>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 128,</a:t>
            </a:r>
            <a:r>
              <a:rPr sz="901" spc="-20" dirty="0">
                <a:solidFill>
                  <a:srgbClr val="7F7F7F"/>
                </a:solidFill>
                <a:latin typeface="Calibri Light"/>
                <a:cs typeface="Calibri Light"/>
              </a:rPr>
              <a:t> </a:t>
            </a:r>
            <a:r>
              <a:rPr sz="901" spc="15" dirty="0">
                <a:solidFill>
                  <a:srgbClr val="7F7F7F"/>
                </a:solidFill>
                <a:latin typeface="Calibri Light"/>
                <a:cs typeface="Calibri Light"/>
              </a:rPr>
              <a:t>pool/2</a:t>
            </a:r>
            <a:endParaRPr sz="901">
              <a:solidFill>
                <a:prstClr val="black"/>
              </a:solidFill>
              <a:latin typeface="Calibri Light"/>
              <a:cs typeface="Calibri Light"/>
            </a:endParaRPr>
          </a:p>
        </p:txBody>
      </p:sp>
      <p:sp>
        <p:nvSpPr>
          <p:cNvPr id="38" name="object 38"/>
          <p:cNvSpPr/>
          <p:nvPr/>
        </p:nvSpPr>
        <p:spPr>
          <a:xfrm>
            <a:off x="6649337" y="2921268"/>
            <a:ext cx="0" cy="53970"/>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 name="object 39"/>
          <p:cNvSpPr/>
          <p:nvPr/>
        </p:nvSpPr>
        <p:spPr>
          <a:xfrm>
            <a:off x="6597810" y="2950201"/>
            <a:ext cx="103496" cy="102227"/>
          </a:xfrm>
          <a:custGeom>
            <a:avLst/>
            <a:gdLst/>
            <a:ahLst/>
            <a:cxnLst/>
            <a:rect l="l" t="t" r="r" b="b"/>
            <a:pathLst>
              <a:path w="103504" h="102235">
                <a:moveTo>
                  <a:pt x="0" y="0"/>
                </a:moveTo>
                <a:lnTo>
                  <a:pt x="51532" y="102209"/>
                </a:lnTo>
                <a:lnTo>
                  <a:pt x="96975" y="12076"/>
                </a:lnTo>
                <a:lnTo>
                  <a:pt x="51532" y="12076"/>
                </a:lnTo>
                <a:lnTo>
                  <a:pt x="25230" y="9057"/>
                </a:lnTo>
                <a:lnTo>
                  <a:pt x="0" y="0"/>
                </a:lnTo>
                <a:close/>
              </a:path>
              <a:path w="103504" h="102235">
                <a:moveTo>
                  <a:pt x="103064" y="0"/>
                </a:moveTo>
                <a:lnTo>
                  <a:pt x="77834" y="9057"/>
                </a:lnTo>
                <a:lnTo>
                  <a:pt x="51532" y="12076"/>
                </a:lnTo>
                <a:lnTo>
                  <a:pt x="96975" y="12076"/>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 name="object 40"/>
          <p:cNvSpPr txBox="1"/>
          <p:nvPr/>
        </p:nvSpPr>
        <p:spPr>
          <a:xfrm>
            <a:off x="6014062" y="2784764"/>
            <a:ext cx="1271163" cy="127907"/>
          </a:xfrm>
          <a:prstGeom prst="rect">
            <a:avLst/>
          </a:prstGeom>
          <a:solidFill>
            <a:srgbClr val="EEEAF2"/>
          </a:solidFill>
          <a:ln w="11668">
            <a:solidFill>
              <a:srgbClr val="7E7E7E"/>
            </a:solidFill>
          </a:ln>
        </p:spPr>
        <p:txBody>
          <a:bodyPr vert="horz" wrap="square" lIns="0" tIns="0" rIns="0" bIns="0" rtlCol="0">
            <a:spAutoFit/>
          </a:bodyPr>
          <a:lstStyle/>
          <a:p>
            <a:pPr marL="306046" defTabSz="914329" fontAlgn="auto">
              <a:lnSpc>
                <a:spcPts val="990"/>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a:t>
            </a:r>
            <a:r>
              <a:rPr sz="901" spc="-10" dirty="0">
                <a:solidFill>
                  <a:srgbClr val="7F7F7F"/>
                </a:solidFill>
                <a:latin typeface="Calibri Light"/>
                <a:cs typeface="Calibri Light"/>
              </a:rPr>
              <a:t> </a:t>
            </a:r>
            <a:r>
              <a:rPr sz="901" spc="10" dirty="0">
                <a:solidFill>
                  <a:srgbClr val="7F7F7F"/>
                </a:solidFill>
                <a:latin typeface="Calibri Light"/>
                <a:cs typeface="Calibri Light"/>
              </a:rPr>
              <a:t>256</a:t>
            </a:r>
            <a:endParaRPr sz="901">
              <a:solidFill>
                <a:prstClr val="black"/>
              </a:solidFill>
              <a:latin typeface="Calibri Light"/>
              <a:cs typeface="Calibri Light"/>
            </a:endParaRPr>
          </a:p>
        </p:txBody>
      </p:sp>
      <p:sp>
        <p:nvSpPr>
          <p:cNvPr id="41" name="object 41"/>
          <p:cNvSpPr/>
          <p:nvPr/>
        </p:nvSpPr>
        <p:spPr>
          <a:xfrm>
            <a:off x="6649337" y="3183772"/>
            <a:ext cx="0" cy="53970"/>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 name="object 42"/>
          <p:cNvSpPr/>
          <p:nvPr/>
        </p:nvSpPr>
        <p:spPr>
          <a:xfrm>
            <a:off x="6597810" y="3212707"/>
            <a:ext cx="103496" cy="102227"/>
          </a:xfrm>
          <a:custGeom>
            <a:avLst/>
            <a:gdLst/>
            <a:ahLst/>
            <a:cxnLst/>
            <a:rect l="l" t="t" r="r" b="b"/>
            <a:pathLst>
              <a:path w="103504" h="102235">
                <a:moveTo>
                  <a:pt x="0" y="0"/>
                </a:moveTo>
                <a:lnTo>
                  <a:pt x="51532" y="102209"/>
                </a:lnTo>
                <a:lnTo>
                  <a:pt x="96975" y="12075"/>
                </a:lnTo>
                <a:lnTo>
                  <a:pt x="51532" y="12075"/>
                </a:lnTo>
                <a:lnTo>
                  <a:pt x="25230" y="9056"/>
                </a:lnTo>
                <a:lnTo>
                  <a:pt x="0" y="0"/>
                </a:lnTo>
                <a:close/>
              </a:path>
              <a:path w="103504" h="102235">
                <a:moveTo>
                  <a:pt x="103064" y="0"/>
                </a:moveTo>
                <a:lnTo>
                  <a:pt x="77834" y="9056"/>
                </a:lnTo>
                <a:lnTo>
                  <a:pt x="51532" y="12075"/>
                </a:lnTo>
                <a:lnTo>
                  <a:pt x="96975" y="12075"/>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 name="object 43"/>
          <p:cNvSpPr txBox="1"/>
          <p:nvPr/>
        </p:nvSpPr>
        <p:spPr>
          <a:xfrm>
            <a:off x="6014062" y="3047267"/>
            <a:ext cx="1271163" cy="127907"/>
          </a:xfrm>
          <a:prstGeom prst="rect">
            <a:avLst/>
          </a:prstGeom>
          <a:solidFill>
            <a:srgbClr val="EEEAF2"/>
          </a:solidFill>
          <a:ln w="11668">
            <a:solidFill>
              <a:srgbClr val="7E7E7E"/>
            </a:solidFill>
          </a:ln>
        </p:spPr>
        <p:txBody>
          <a:bodyPr vert="horz" wrap="square" lIns="0" tIns="0" rIns="0" bIns="0" rtlCol="0">
            <a:spAutoFit/>
          </a:bodyPr>
          <a:lstStyle/>
          <a:p>
            <a:pPr marL="306046" defTabSz="914329" fontAlgn="auto">
              <a:lnSpc>
                <a:spcPts val="990"/>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a:t>
            </a:r>
            <a:r>
              <a:rPr sz="901" spc="-10" dirty="0">
                <a:solidFill>
                  <a:srgbClr val="7F7F7F"/>
                </a:solidFill>
                <a:latin typeface="Calibri Light"/>
                <a:cs typeface="Calibri Light"/>
              </a:rPr>
              <a:t> </a:t>
            </a:r>
            <a:r>
              <a:rPr sz="901" spc="10" dirty="0">
                <a:solidFill>
                  <a:srgbClr val="7F7F7F"/>
                </a:solidFill>
                <a:latin typeface="Calibri Light"/>
                <a:cs typeface="Calibri Light"/>
              </a:rPr>
              <a:t>256</a:t>
            </a:r>
            <a:endParaRPr sz="901">
              <a:solidFill>
                <a:prstClr val="black"/>
              </a:solidFill>
              <a:latin typeface="Calibri Light"/>
              <a:cs typeface="Calibri Light"/>
            </a:endParaRPr>
          </a:p>
        </p:txBody>
      </p:sp>
      <p:sp>
        <p:nvSpPr>
          <p:cNvPr id="44" name="object 44"/>
          <p:cNvSpPr/>
          <p:nvPr/>
        </p:nvSpPr>
        <p:spPr>
          <a:xfrm>
            <a:off x="6649337" y="3446277"/>
            <a:ext cx="0" cy="53970"/>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 name="object 45"/>
          <p:cNvSpPr/>
          <p:nvPr/>
        </p:nvSpPr>
        <p:spPr>
          <a:xfrm>
            <a:off x="6597810" y="3475210"/>
            <a:ext cx="103496" cy="102227"/>
          </a:xfrm>
          <a:custGeom>
            <a:avLst/>
            <a:gdLst/>
            <a:ahLst/>
            <a:cxnLst/>
            <a:rect l="l" t="t" r="r" b="b"/>
            <a:pathLst>
              <a:path w="103504" h="102235">
                <a:moveTo>
                  <a:pt x="0" y="0"/>
                </a:moveTo>
                <a:lnTo>
                  <a:pt x="51532" y="102209"/>
                </a:lnTo>
                <a:lnTo>
                  <a:pt x="96975" y="12075"/>
                </a:lnTo>
                <a:lnTo>
                  <a:pt x="51532" y="12075"/>
                </a:lnTo>
                <a:lnTo>
                  <a:pt x="25230" y="9056"/>
                </a:lnTo>
                <a:lnTo>
                  <a:pt x="0" y="0"/>
                </a:lnTo>
                <a:close/>
              </a:path>
              <a:path w="103504" h="102235">
                <a:moveTo>
                  <a:pt x="103064" y="0"/>
                </a:moveTo>
                <a:lnTo>
                  <a:pt x="77834" y="9056"/>
                </a:lnTo>
                <a:lnTo>
                  <a:pt x="51532" y="12075"/>
                </a:lnTo>
                <a:lnTo>
                  <a:pt x="96975" y="12075"/>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 name="object 46"/>
          <p:cNvSpPr txBox="1"/>
          <p:nvPr/>
        </p:nvSpPr>
        <p:spPr>
          <a:xfrm>
            <a:off x="6014062" y="3309773"/>
            <a:ext cx="1271163" cy="127907"/>
          </a:xfrm>
          <a:prstGeom prst="rect">
            <a:avLst/>
          </a:prstGeom>
          <a:solidFill>
            <a:srgbClr val="EEEAF2"/>
          </a:solidFill>
          <a:ln w="11668">
            <a:solidFill>
              <a:srgbClr val="7E7E7E"/>
            </a:solidFill>
          </a:ln>
        </p:spPr>
        <p:txBody>
          <a:bodyPr vert="horz" wrap="square" lIns="0" tIns="0" rIns="0" bIns="0" rtlCol="0">
            <a:spAutoFit/>
          </a:bodyPr>
          <a:lstStyle/>
          <a:p>
            <a:pPr marL="306046" defTabSz="914329" fontAlgn="auto">
              <a:lnSpc>
                <a:spcPts val="990"/>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a:t>
            </a:r>
            <a:r>
              <a:rPr sz="901" spc="-10" dirty="0">
                <a:solidFill>
                  <a:srgbClr val="7F7F7F"/>
                </a:solidFill>
                <a:latin typeface="Calibri Light"/>
                <a:cs typeface="Calibri Light"/>
              </a:rPr>
              <a:t> </a:t>
            </a:r>
            <a:r>
              <a:rPr sz="901" spc="10" dirty="0">
                <a:solidFill>
                  <a:srgbClr val="7F7F7F"/>
                </a:solidFill>
                <a:latin typeface="Calibri Light"/>
                <a:cs typeface="Calibri Light"/>
              </a:rPr>
              <a:t>256</a:t>
            </a:r>
            <a:endParaRPr sz="901">
              <a:solidFill>
                <a:prstClr val="black"/>
              </a:solidFill>
              <a:latin typeface="Calibri Light"/>
              <a:cs typeface="Calibri Light"/>
            </a:endParaRPr>
          </a:p>
        </p:txBody>
      </p:sp>
      <p:sp>
        <p:nvSpPr>
          <p:cNvPr id="47" name="object 47"/>
          <p:cNvSpPr/>
          <p:nvPr/>
        </p:nvSpPr>
        <p:spPr>
          <a:xfrm>
            <a:off x="6649337" y="3708781"/>
            <a:ext cx="0" cy="53970"/>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 name="object 48"/>
          <p:cNvSpPr/>
          <p:nvPr/>
        </p:nvSpPr>
        <p:spPr>
          <a:xfrm>
            <a:off x="6597810" y="3737714"/>
            <a:ext cx="103496" cy="102227"/>
          </a:xfrm>
          <a:custGeom>
            <a:avLst/>
            <a:gdLst/>
            <a:ahLst/>
            <a:cxnLst/>
            <a:rect l="l" t="t" r="r" b="b"/>
            <a:pathLst>
              <a:path w="103504" h="102235">
                <a:moveTo>
                  <a:pt x="0" y="0"/>
                </a:moveTo>
                <a:lnTo>
                  <a:pt x="51532" y="102210"/>
                </a:lnTo>
                <a:lnTo>
                  <a:pt x="96975" y="12076"/>
                </a:lnTo>
                <a:lnTo>
                  <a:pt x="51532" y="12076"/>
                </a:lnTo>
                <a:lnTo>
                  <a:pt x="25230" y="9057"/>
                </a:lnTo>
                <a:lnTo>
                  <a:pt x="0" y="0"/>
                </a:lnTo>
                <a:close/>
              </a:path>
              <a:path w="103504" h="102235">
                <a:moveTo>
                  <a:pt x="103064" y="0"/>
                </a:moveTo>
                <a:lnTo>
                  <a:pt x="77834" y="9057"/>
                </a:lnTo>
                <a:lnTo>
                  <a:pt x="51532" y="12076"/>
                </a:lnTo>
                <a:lnTo>
                  <a:pt x="96975" y="12076"/>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 name="object 49"/>
          <p:cNvSpPr txBox="1"/>
          <p:nvPr/>
        </p:nvSpPr>
        <p:spPr>
          <a:xfrm>
            <a:off x="6014062" y="3572277"/>
            <a:ext cx="1271163" cy="127907"/>
          </a:xfrm>
          <a:prstGeom prst="rect">
            <a:avLst/>
          </a:prstGeom>
          <a:solidFill>
            <a:srgbClr val="EEEAF2"/>
          </a:solidFill>
          <a:ln w="11668">
            <a:solidFill>
              <a:srgbClr val="7E7E7E"/>
            </a:solidFill>
          </a:ln>
        </p:spPr>
        <p:txBody>
          <a:bodyPr vert="horz" wrap="square" lIns="0" tIns="0" rIns="0" bIns="0" rtlCol="0">
            <a:spAutoFit/>
          </a:bodyPr>
          <a:lstStyle/>
          <a:p>
            <a:pPr marL="118735" defTabSz="914329" fontAlgn="auto">
              <a:lnSpc>
                <a:spcPts val="990"/>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 256,</a:t>
            </a:r>
            <a:r>
              <a:rPr sz="901" spc="-20" dirty="0">
                <a:solidFill>
                  <a:srgbClr val="7F7F7F"/>
                </a:solidFill>
                <a:latin typeface="Calibri Light"/>
                <a:cs typeface="Calibri Light"/>
              </a:rPr>
              <a:t> </a:t>
            </a:r>
            <a:r>
              <a:rPr sz="901" spc="15" dirty="0">
                <a:solidFill>
                  <a:srgbClr val="7F7F7F"/>
                </a:solidFill>
                <a:latin typeface="Calibri Light"/>
                <a:cs typeface="Calibri Light"/>
              </a:rPr>
              <a:t>pool/2</a:t>
            </a:r>
            <a:endParaRPr sz="901">
              <a:solidFill>
                <a:prstClr val="black"/>
              </a:solidFill>
              <a:latin typeface="Calibri Light"/>
              <a:cs typeface="Calibri Light"/>
            </a:endParaRPr>
          </a:p>
        </p:txBody>
      </p:sp>
      <p:sp>
        <p:nvSpPr>
          <p:cNvPr id="50" name="object 50"/>
          <p:cNvSpPr/>
          <p:nvPr/>
        </p:nvSpPr>
        <p:spPr>
          <a:xfrm>
            <a:off x="6649337" y="3965919"/>
            <a:ext cx="0" cy="53970"/>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 name="object 51"/>
          <p:cNvSpPr/>
          <p:nvPr/>
        </p:nvSpPr>
        <p:spPr>
          <a:xfrm>
            <a:off x="6597810" y="3995086"/>
            <a:ext cx="103496" cy="102227"/>
          </a:xfrm>
          <a:custGeom>
            <a:avLst/>
            <a:gdLst/>
            <a:ahLst/>
            <a:cxnLst/>
            <a:rect l="l" t="t" r="r" b="b"/>
            <a:pathLst>
              <a:path w="103504" h="102235">
                <a:moveTo>
                  <a:pt x="0" y="0"/>
                </a:moveTo>
                <a:lnTo>
                  <a:pt x="51532" y="102209"/>
                </a:lnTo>
                <a:lnTo>
                  <a:pt x="96975" y="12075"/>
                </a:lnTo>
                <a:lnTo>
                  <a:pt x="51532" y="12075"/>
                </a:lnTo>
                <a:lnTo>
                  <a:pt x="25230" y="9056"/>
                </a:lnTo>
                <a:lnTo>
                  <a:pt x="0" y="0"/>
                </a:lnTo>
                <a:close/>
              </a:path>
              <a:path w="103504" h="102235">
                <a:moveTo>
                  <a:pt x="103064" y="0"/>
                </a:moveTo>
                <a:lnTo>
                  <a:pt x="77834" y="9056"/>
                </a:lnTo>
                <a:lnTo>
                  <a:pt x="51532" y="12075"/>
                </a:lnTo>
                <a:lnTo>
                  <a:pt x="96975" y="12075"/>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 name="object 52"/>
          <p:cNvSpPr txBox="1"/>
          <p:nvPr/>
        </p:nvSpPr>
        <p:spPr>
          <a:xfrm>
            <a:off x="6014062" y="3829415"/>
            <a:ext cx="1271163" cy="127907"/>
          </a:xfrm>
          <a:prstGeom prst="rect">
            <a:avLst/>
          </a:prstGeom>
          <a:solidFill>
            <a:srgbClr val="EBF1DF"/>
          </a:solidFill>
          <a:ln w="11668">
            <a:solidFill>
              <a:srgbClr val="7E7E7E"/>
            </a:solidFill>
          </a:ln>
        </p:spPr>
        <p:txBody>
          <a:bodyPr vert="horz" wrap="square" lIns="0" tIns="0" rIns="0" bIns="0" rtlCol="0">
            <a:spAutoFit/>
          </a:bodyPr>
          <a:lstStyle/>
          <a:p>
            <a:pPr marL="306046" defTabSz="914329" fontAlgn="auto">
              <a:lnSpc>
                <a:spcPts val="993"/>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a:t>
            </a:r>
            <a:r>
              <a:rPr sz="901" spc="-10" dirty="0">
                <a:solidFill>
                  <a:srgbClr val="7F7F7F"/>
                </a:solidFill>
                <a:latin typeface="Calibri Light"/>
                <a:cs typeface="Calibri Light"/>
              </a:rPr>
              <a:t> </a:t>
            </a:r>
            <a:r>
              <a:rPr sz="901" spc="10" dirty="0">
                <a:solidFill>
                  <a:srgbClr val="7F7F7F"/>
                </a:solidFill>
                <a:latin typeface="Calibri Light"/>
                <a:cs typeface="Calibri Light"/>
              </a:rPr>
              <a:t>512</a:t>
            </a:r>
            <a:endParaRPr sz="901">
              <a:solidFill>
                <a:prstClr val="black"/>
              </a:solidFill>
              <a:latin typeface="Calibri Light"/>
              <a:cs typeface="Calibri Light"/>
            </a:endParaRPr>
          </a:p>
        </p:txBody>
      </p:sp>
      <p:sp>
        <p:nvSpPr>
          <p:cNvPr id="53" name="object 53"/>
          <p:cNvSpPr/>
          <p:nvPr/>
        </p:nvSpPr>
        <p:spPr>
          <a:xfrm>
            <a:off x="6649337" y="4228424"/>
            <a:ext cx="0" cy="53970"/>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 name="object 54"/>
          <p:cNvSpPr/>
          <p:nvPr/>
        </p:nvSpPr>
        <p:spPr>
          <a:xfrm>
            <a:off x="6597810" y="4257590"/>
            <a:ext cx="103496" cy="102227"/>
          </a:xfrm>
          <a:custGeom>
            <a:avLst/>
            <a:gdLst/>
            <a:ahLst/>
            <a:cxnLst/>
            <a:rect l="l" t="t" r="r" b="b"/>
            <a:pathLst>
              <a:path w="103504" h="102235">
                <a:moveTo>
                  <a:pt x="0" y="0"/>
                </a:moveTo>
                <a:lnTo>
                  <a:pt x="51532" y="102210"/>
                </a:lnTo>
                <a:lnTo>
                  <a:pt x="96975" y="12076"/>
                </a:lnTo>
                <a:lnTo>
                  <a:pt x="51532" y="12076"/>
                </a:lnTo>
                <a:lnTo>
                  <a:pt x="25230" y="9057"/>
                </a:lnTo>
                <a:lnTo>
                  <a:pt x="0" y="0"/>
                </a:lnTo>
                <a:close/>
              </a:path>
              <a:path w="103504" h="102235">
                <a:moveTo>
                  <a:pt x="103064" y="0"/>
                </a:moveTo>
                <a:lnTo>
                  <a:pt x="77834" y="9057"/>
                </a:lnTo>
                <a:lnTo>
                  <a:pt x="51532" y="12076"/>
                </a:lnTo>
                <a:lnTo>
                  <a:pt x="96975" y="12076"/>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 name="object 55"/>
          <p:cNvSpPr txBox="1"/>
          <p:nvPr/>
        </p:nvSpPr>
        <p:spPr>
          <a:xfrm>
            <a:off x="6014062" y="4091920"/>
            <a:ext cx="1271163" cy="127907"/>
          </a:xfrm>
          <a:prstGeom prst="rect">
            <a:avLst/>
          </a:prstGeom>
          <a:solidFill>
            <a:srgbClr val="EBF1DF"/>
          </a:solidFill>
          <a:ln w="11668">
            <a:solidFill>
              <a:srgbClr val="7E7E7E"/>
            </a:solidFill>
          </a:ln>
        </p:spPr>
        <p:txBody>
          <a:bodyPr vert="horz" wrap="square" lIns="0" tIns="0" rIns="0" bIns="0" rtlCol="0">
            <a:spAutoFit/>
          </a:bodyPr>
          <a:lstStyle/>
          <a:p>
            <a:pPr marL="306046" defTabSz="914329" fontAlgn="auto">
              <a:lnSpc>
                <a:spcPts val="993"/>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a:t>
            </a:r>
            <a:r>
              <a:rPr sz="901" spc="-10" dirty="0">
                <a:solidFill>
                  <a:srgbClr val="7F7F7F"/>
                </a:solidFill>
                <a:latin typeface="Calibri Light"/>
                <a:cs typeface="Calibri Light"/>
              </a:rPr>
              <a:t> </a:t>
            </a:r>
            <a:r>
              <a:rPr sz="901" spc="10" dirty="0">
                <a:solidFill>
                  <a:srgbClr val="7F7F7F"/>
                </a:solidFill>
                <a:latin typeface="Calibri Light"/>
                <a:cs typeface="Calibri Light"/>
              </a:rPr>
              <a:t>512</a:t>
            </a:r>
            <a:endParaRPr sz="901">
              <a:solidFill>
                <a:prstClr val="black"/>
              </a:solidFill>
              <a:latin typeface="Calibri Light"/>
              <a:cs typeface="Calibri Light"/>
            </a:endParaRPr>
          </a:p>
        </p:txBody>
      </p:sp>
      <p:sp>
        <p:nvSpPr>
          <p:cNvPr id="56" name="object 56"/>
          <p:cNvSpPr/>
          <p:nvPr/>
        </p:nvSpPr>
        <p:spPr>
          <a:xfrm>
            <a:off x="6649337" y="4491045"/>
            <a:ext cx="0" cy="53970"/>
          </a:xfrm>
          <a:custGeom>
            <a:avLst/>
            <a:gdLst/>
            <a:ahLst/>
            <a:cxnLst/>
            <a:rect l="l" t="t" r="r" b="b"/>
            <a:pathLst>
              <a:path h="53975">
                <a:moveTo>
                  <a:pt x="0" y="0"/>
                </a:moveTo>
                <a:lnTo>
                  <a:pt x="0" y="53882"/>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 name="object 57"/>
          <p:cNvSpPr/>
          <p:nvPr/>
        </p:nvSpPr>
        <p:spPr>
          <a:xfrm>
            <a:off x="6597810" y="4520094"/>
            <a:ext cx="103496" cy="102227"/>
          </a:xfrm>
          <a:custGeom>
            <a:avLst/>
            <a:gdLst/>
            <a:ahLst/>
            <a:cxnLst/>
            <a:rect l="l" t="t" r="r" b="b"/>
            <a:pathLst>
              <a:path w="103504" h="102235">
                <a:moveTo>
                  <a:pt x="0" y="0"/>
                </a:moveTo>
                <a:lnTo>
                  <a:pt x="51532" y="102210"/>
                </a:lnTo>
                <a:lnTo>
                  <a:pt x="96984" y="12058"/>
                </a:lnTo>
                <a:lnTo>
                  <a:pt x="51532" y="12058"/>
                </a:lnTo>
                <a:lnTo>
                  <a:pt x="25230" y="9043"/>
                </a:lnTo>
                <a:lnTo>
                  <a:pt x="0" y="0"/>
                </a:lnTo>
                <a:close/>
              </a:path>
              <a:path w="103504" h="102235">
                <a:moveTo>
                  <a:pt x="103064" y="0"/>
                </a:moveTo>
                <a:lnTo>
                  <a:pt x="77834" y="9043"/>
                </a:lnTo>
                <a:lnTo>
                  <a:pt x="51532" y="12058"/>
                </a:lnTo>
                <a:lnTo>
                  <a:pt x="96984" y="12058"/>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 name="object 58"/>
          <p:cNvSpPr txBox="1"/>
          <p:nvPr/>
        </p:nvSpPr>
        <p:spPr>
          <a:xfrm>
            <a:off x="6014062" y="4354541"/>
            <a:ext cx="1271163" cy="127907"/>
          </a:xfrm>
          <a:prstGeom prst="rect">
            <a:avLst/>
          </a:prstGeom>
          <a:solidFill>
            <a:srgbClr val="EBF1DF"/>
          </a:solidFill>
          <a:ln w="11668">
            <a:solidFill>
              <a:srgbClr val="7E7E7E"/>
            </a:solidFill>
          </a:ln>
        </p:spPr>
        <p:txBody>
          <a:bodyPr vert="horz" wrap="square" lIns="0" tIns="0" rIns="0" bIns="0" rtlCol="0">
            <a:spAutoFit/>
          </a:bodyPr>
          <a:lstStyle/>
          <a:p>
            <a:pPr marL="306046" defTabSz="914329" fontAlgn="auto">
              <a:lnSpc>
                <a:spcPts val="993"/>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a:t>
            </a:r>
            <a:r>
              <a:rPr sz="901" spc="-10" dirty="0">
                <a:solidFill>
                  <a:srgbClr val="7F7F7F"/>
                </a:solidFill>
                <a:latin typeface="Calibri Light"/>
                <a:cs typeface="Calibri Light"/>
              </a:rPr>
              <a:t> </a:t>
            </a:r>
            <a:r>
              <a:rPr sz="901" spc="10" dirty="0">
                <a:solidFill>
                  <a:srgbClr val="7F7F7F"/>
                </a:solidFill>
                <a:latin typeface="Calibri Light"/>
                <a:cs typeface="Calibri Light"/>
              </a:rPr>
              <a:t>512</a:t>
            </a:r>
            <a:endParaRPr sz="901">
              <a:solidFill>
                <a:prstClr val="black"/>
              </a:solidFill>
              <a:latin typeface="Calibri Light"/>
              <a:cs typeface="Calibri Light"/>
            </a:endParaRPr>
          </a:p>
        </p:txBody>
      </p:sp>
      <p:sp>
        <p:nvSpPr>
          <p:cNvPr id="59" name="object 59"/>
          <p:cNvSpPr/>
          <p:nvPr/>
        </p:nvSpPr>
        <p:spPr>
          <a:xfrm>
            <a:off x="6649337" y="4753549"/>
            <a:ext cx="0" cy="53970"/>
          </a:xfrm>
          <a:custGeom>
            <a:avLst/>
            <a:gdLst/>
            <a:ahLst/>
            <a:cxnLst/>
            <a:rect l="l" t="t" r="r" b="b"/>
            <a:pathLst>
              <a:path h="53975">
                <a:moveTo>
                  <a:pt x="0" y="0"/>
                </a:moveTo>
                <a:lnTo>
                  <a:pt x="0" y="53882"/>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 name="object 60"/>
          <p:cNvSpPr/>
          <p:nvPr/>
        </p:nvSpPr>
        <p:spPr>
          <a:xfrm>
            <a:off x="6597810" y="4782598"/>
            <a:ext cx="103496" cy="102227"/>
          </a:xfrm>
          <a:custGeom>
            <a:avLst/>
            <a:gdLst/>
            <a:ahLst/>
            <a:cxnLst/>
            <a:rect l="l" t="t" r="r" b="b"/>
            <a:pathLst>
              <a:path w="103504" h="102235">
                <a:moveTo>
                  <a:pt x="0" y="0"/>
                </a:moveTo>
                <a:lnTo>
                  <a:pt x="51532" y="102210"/>
                </a:lnTo>
                <a:lnTo>
                  <a:pt x="96984" y="12058"/>
                </a:lnTo>
                <a:lnTo>
                  <a:pt x="51532" y="12058"/>
                </a:lnTo>
                <a:lnTo>
                  <a:pt x="25230" y="9043"/>
                </a:lnTo>
                <a:lnTo>
                  <a:pt x="0" y="0"/>
                </a:lnTo>
                <a:close/>
              </a:path>
              <a:path w="103504" h="102235">
                <a:moveTo>
                  <a:pt x="103064" y="0"/>
                </a:moveTo>
                <a:lnTo>
                  <a:pt x="77834" y="9043"/>
                </a:lnTo>
                <a:lnTo>
                  <a:pt x="51532" y="12058"/>
                </a:lnTo>
                <a:lnTo>
                  <a:pt x="96984" y="12058"/>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 name="object 61"/>
          <p:cNvSpPr txBox="1"/>
          <p:nvPr/>
        </p:nvSpPr>
        <p:spPr>
          <a:xfrm>
            <a:off x="6014062" y="4617045"/>
            <a:ext cx="1271163" cy="127907"/>
          </a:xfrm>
          <a:prstGeom prst="rect">
            <a:avLst/>
          </a:prstGeom>
          <a:solidFill>
            <a:srgbClr val="EBF1DF"/>
          </a:solidFill>
          <a:ln w="11668">
            <a:solidFill>
              <a:srgbClr val="7E7E7E"/>
            </a:solidFill>
          </a:ln>
        </p:spPr>
        <p:txBody>
          <a:bodyPr vert="horz" wrap="square" lIns="0" tIns="0" rIns="0" bIns="0" rtlCol="0">
            <a:spAutoFit/>
          </a:bodyPr>
          <a:lstStyle/>
          <a:p>
            <a:pPr marL="118735" defTabSz="914329" fontAlgn="auto">
              <a:lnSpc>
                <a:spcPts val="993"/>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 512,</a:t>
            </a:r>
            <a:r>
              <a:rPr sz="901" spc="-20" dirty="0">
                <a:solidFill>
                  <a:srgbClr val="7F7F7F"/>
                </a:solidFill>
                <a:latin typeface="Calibri Light"/>
                <a:cs typeface="Calibri Light"/>
              </a:rPr>
              <a:t> </a:t>
            </a:r>
            <a:r>
              <a:rPr sz="901" spc="15" dirty="0">
                <a:solidFill>
                  <a:srgbClr val="7F7F7F"/>
                </a:solidFill>
                <a:latin typeface="Calibri Light"/>
                <a:cs typeface="Calibri Light"/>
              </a:rPr>
              <a:t>pool/2</a:t>
            </a:r>
            <a:endParaRPr sz="901">
              <a:solidFill>
                <a:prstClr val="black"/>
              </a:solidFill>
              <a:latin typeface="Calibri Light"/>
              <a:cs typeface="Calibri Light"/>
            </a:endParaRPr>
          </a:p>
        </p:txBody>
      </p:sp>
      <p:sp>
        <p:nvSpPr>
          <p:cNvPr id="62" name="object 62"/>
          <p:cNvSpPr/>
          <p:nvPr/>
        </p:nvSpPr>
        <p:spPr>
          <a:xfrm>
            <a:off x="6649337" y="5018667"/>
            <a:ext cx="0" cy="53970"/>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 name="object 63"/>
          <p:cNvSpPr/>
          <p:nvPr/>
        </p:nvSpPr>
        <p:spPr>
          <a:xfrm>
            <a:off x="6597810" y="5047717"/>
            <a:ext cx="103496" cy="102227"/>
          </a:xfrm>
          <a:custGeom>
            <a:avLst/>
            <a:gdLst/>
            <a:ahLst/>
            <a:cxnLst/>
            <a:rect l="l" t="t" r="r" b="b"/>
            <a:pathLst>
              <a:path w="103504" h="102235">
                <a:moveTo>
                  <a:pt x="0" y="0"/>
                </a:moveTo>
                <a:lnTo>
                  <a:pt x="51532" y="102209"/>
                </a:lnTo>
                <a:lnTo>
                  <a:pt x="96984" y="12058"/>
                </a:lnTo>
                <a:lnTo>
                  <a:pt x="51532" y="12058"/>
                </a:lnTo>
                <a:lnTo>
                  <a:pt x="25230" y="9043"/>
                </a:lnTo>
                <a:lnTo>
                  <a:pt x="0" y="0"/>
                </a:lnTo>
                <a:close/>
              </a:path>
              <a:path w="103504" h="102235">
                <a:moveTo>
                  <a:pt x="103064" y="0"/>
                </a:moveTo>
                <a:lnTo>
                  <a:pt x="77834" y="9043"/>
                </a:lnTo>
                <a:lnTo>
                  <a:pt x="51532" y="12058"/>
                </a:lnTo>
                <a:lnTo>
                  <a:pt x="96984" y="12058"/>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 name="object 64"/>
          <p:cNvSpPr txBox="1"/>
          <p:nvPr/>
        </p:nvSpPr>
        <p:spPr>
          <a:xfrm>
            <a:off x="6014062" y="4882163"/>
            <a:ext cx="1271163" cy="127907"/>
          </a:xfrm>
          <a:prstGeom prst="rect">
            <a:avLst/>
          </a:prstGeom>
          <a:solidFill>
            <a:srgbClr val="F2DCDA"/>
          </a:solidFill>
          <a:ln w="11668">
            <a:solidFill>
              <a:srgbClr val="7E7E7E"/>
            </a:solidFill>
          </a:ln>
        </p:spPr>
        <p:txBody>
          <a:bodyPr vert="horz" wrap="square" lIns="0" tIns="0" rIns="0" bIns="0" rtlCol="0">
            <a:spAutoFit/>
          </a:bodyPr>
          <a:lstStyle/>
          <a:p>
            <a:pPr marL="306046" defTabSz="914329" fontAlgn="auto">
              <a:lnSpc>
                <a:spcPts val="993"/>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a:t>
            </a:r>
            <a:r>
              <a:rPr sz="901" spc="-10" dirty="0">
                <a:solidFill>
                  <a:srgbClr val="7F7F7F"/>
                </a:solidFill>
                <a:latin typeface="Calibri Light"/>
                <a:cs typeface="Calibri Light"/>
              </a:rPr>
              <a:t> </a:t>
            </a:r>
            <a:r>
              <a:rPr sz="901" spc="10" dirty="0">
                <a:solidFill>
                  <a:srgbClr val="7F7F7F"/>
                </a:solidFill>
                <a:latin typeface="Calibri Light"/>
                <a:cs typeface="Calibri Light"/>
              </a:rPr>
              <a:t>512</a:t>
            </a:r>
            <a:endParaRPr sz="901">
              <a:solidFill>
                <a:prstClr val="black"/>
              </a:solidFill>
              <a:latin typeface="Calibri Light"/>
              <a:cs typeface="Calibri Light"/>
            </a:endParaRPr>
          </a:p>
        </p:txBody>
      </p:sp>
      <p:sp>
        <p:nvSpPr>
          <p:cNvPr id="65" name="object 65"/>
          <p:cNvSpPr/>
          <p:nvPr/>
        </p:nvSpPr>
        <p:spPr>
          <a:xfrm>
            <a:off x="6649337" y="5281171"/>
            <a:ext cx="0" cy="53970"/>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 name="object 66"/>
          <p:cNvSpPr/>
          <p:nvPr/>
        </p:nvSpPr>
        <p:spPr>
          <a:xfrm>
            <a:off x="6597810" y="5310222"/>
            <a:ext cx="103496" cy="102227"/>
          </a:xfrm>
          <a:custGeom>
            <a:avLst/>
            <a:gdLst/>
            <a:ahLst/>
            <a:cxnLst/>
            <a:rect l="l" t="t" r="r" b="b"/>
            <a:pathLst>
              <a:path w="103504" h="102235">
                <a:moveTo>
                  <a:pt x="0" y="0"/>
                </a:moveTo>
                <a:lnTo>
                  <a:pt x="51532" y="102209"/>
                </a:lnTo>
                <a:lnTo>
                  <a:pt x="96984" y="12058"/>
                </a:lnTo>
                <a:lnTo>
                  <a:pt x="51532" y="12058"/>
                </a:lnTo>
                <a:lnTo>
                  <a:pt x="25230" y="9043"/>
                </a:lnTo>
                <a:lnTo>
                  <a:pt x="0" y="0"/>
                </a:lnTo>
                <a:close/>
              </a:path>
              <a:path w="103504" h="102235">
                <a:moveTo>
                  <a:pt x="103064" y="0"/>
                </a:moveTo>
                <a:lnTo>
                  <a:pt x="77834" y="9043"/>
                </a:lnTo>
                <a:lnTo>
                  <a:pt x="51532" y="12058"/>
                </a:lnTo>
                <a:lnTo>
                  <a:pt x="96984" y="12058"/>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 name="object 67"/>
          <p:cNvSpPr txBox="1"/>
          <p:nvPr/>
        </p:nvSpPr>
        <p:spPr>
          <a:xfrm>
            <a:off x="6014062" y="5144667"/>
            <a:ext cx="1271163" cy="127907"/>
          </a:xfrm>
          <a:prstGeom prst="rect">
            <a:avLst/>
          </a:prstGeom>
          <a:solidFill>
            <a:srgbClr val="F2DCDA"/>
          </a:solidFill>
          <a:ln w="11668">
            <a:solidFill>
              <a:srgbClr val="7E7E7E"/>
            </a:solidFill>
          </a:ln>
        </p:spPr>
        <p:txBody>
          <a:bodyPr vert="horz" wrap="square" lIns="0" tIns="0" rIns="0" bIns="0" rtlCol="0">
            <a:spAutoFit/>
          </a:bodyPr>
          <a:lstStyle/>
          <a:p>
            <a:pPr marL="306046" defTabSz="914329" fontAlgn="auto">
              <a:lnSpc>
                <a:spcPts val="993"/>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a:t>
            </a:r>
            <a:r>
              <a:rPr sz="901" spc="-10" dirty="0">
                <a:solidFill>
                  <a:srgbClr val="7F7F7F"/>
                </a:solidFill>
                <a:latin typeface="Calibri Light"/>
                <a:cs typeface="Calibri Light"/>
              </a:rPr>
              <a:t> </a:t>
            </a:r>
            <a:r>
              <a:rPr sz="901" spc="10" dirty="0">
                <a:solidFill>
                  <a:srgbClr val="7F7F7F"/>
                </a:solidFill>
                <a:latin typeface="Calibri Light"/>
                <a:cs typeface="Calibri Light"/>
              </a:rPr>
              <a:t>512</a:t>
            </a:r>
            <a:endParaRPr sz="901">
              <a:solidFill>
                <a:prstClr val="black"/>
              </a:solidFill>
              <a:latin typeface="Calibri Light"/>
              <a:cs typeface="Calibri Light"/>
            </a:endParaRPr>
          </a:p>
        </p:txBody>
      </p:sp>
      <p:sp>
        <p:nvSpPr>
          <p:cNvPr id="68" name="object 68"/>
          <p:cNvSpPr/>
          <p:nvPr/>
        </p:nvSpPr>
        <p:spPr>
          <a:xfrm>
            <a:off x="6649337" y="5543676"/>
            <a:ext cx="0" cy="53970"/>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 name="object 69"/>
          <p:cNvSpPr/>
          <p:nvPr/>
        </p:nvSpPr>
        <p:spPr>
          <a:xfrm>
            <a:off x="6597810" y="5572725"/>
            <a:ext cx="103496" cy="102227"/>
          </a:xfrm>
          <a:custGeom>
            <a:avLst/>
            <a:gdLst/>
            <a:ahLst/>
            <a:cxnLst/>
            <a:rect l="l" t="t" r="r" b="b"/>
            <a:pathLst>
              <a:path w="103504" h="102235">
                <a:moveTo>
                  <a:pt x="0" y="0"/>
                </a:moveTo>
                <a:lnTo>
                  <a:pt x="51532" y="102210"/>
                </a:lnTo>
                <a:lnTo>
                  <a:pt x="96984" y="12059"/>
                </a:lnTo>
                <a:lnTo>
                  <a:pt x="51532" y="12059"/>
                </a:lnTo>
                <a:lnTo>
                  <a:pt x="25230" y="9044"/>
                </a:lnTo>
                <a:lnTo>
                  <a:pt x="0" y="0"/>
                </a:lnTo>
                <a:close/>
              </a:path>
              <a:path w="103504" h="102235">
                <a:moveTo>
                  <a:pt x="103064" y="0"/>
                </a:moveTo>
                <a:lnTo>
                  <a:pt x="77834" y="9044"/>
                </a:lnTo>
                <a:lnTo>
                  <a:pt x="51532" y="12059"/>
                </a:lnTo>
                <a:lnTo>
                  <a:pt x="96984" y="12059"/>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 name="object 70"/>
          <p:cNvSpPr txBox="1"/>
          <p:nvPr/>
        </p:nvSpPr>
        <p:spPr>
          <a:xfrm>
            <a:off x="6014062" y="5407171"/>
            <a:ext cx="1271163" cy="127907"/>
          </a:xfrm>
          <a:prstGeom prst="rect">
            <a:avLst/>
          </a:prstGeom>
          <a:solidFill>
            <a:srgbClr val="F2DCDA"/>
          </a:solidFill>
          <a:ln w="11668">
            <a:solidFill>
              <a:srgbClr val="7E7E7E"/>
            </a:solidFill>
          </a:ln>
        </p:spPr>
        <p:txBody>
          <a:bodyPr vert="horz" wrap="square" lIns="0" tIns="0" rIns="0" bIns="0" rtlCol="0">
            <a:spAutoFit/>
          </a:bodyPr>
          <a:lstStyle/>
          <a:p>
            <a:pPr marL="306046" defTabSz="914329" fontAlgn="auto">
              <a:lnSpc>
                <a:spcPts val="993"/>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a:t>
            </a:r>
            <a:r>
              <a:rPr sz="901" spc="-10" dirty="0">
                <a:solidFill>
                  <a:srgbClr val="7F7F7F"/>
                </a:solidFill>
                <a:latin typeface="Calibri Light"/>
                <a:cs typeface="Calibri Light"/>
              </a:rPr>
              <a:t> </a:t>
            </a:r>
            <a:r>
              <a:rPr sz="901" spc="10" dirty="0">
                <a:solidFill>
                  <a:srgbClr val="7F7F7F"/>
                </a:solidFill>
                <a:latin typeface="Calibri Light"/>
                <a:cs typeface="Calibri Light"/>
              </a:rPr>
              <a:t>512</a:t>
            </a:r>
            <a:endParaRPr sz="901">
              <a:solidFill>
                <a:prstClr val="black"/>
              </a:solidFill>
              <a:latin typeface="Calibri Light"/>
              <a:cs typeface="Calibri Light"/>
            </a:endParaRPr>
          </a:p>
        </p:txBody>
      </p:sp>
      <p:sp>
        <p:nvSpPr>
          <p:cNvPr id="71" name="object 71"/>
          <p:cNvSpPr/>
          <p:nvPr/>
        </p:nvSpPr>
        <p:spPr>
          <a:xfrm>
            <a:off x="6649337" y="5806180"/>
            <a:ext cx="0" cy="53970"/>
          </a:xfrm>
          <a:custGeom>
            <a:avLst/>
            <a:gdLst/>
            <a:ahLst/>
            <a:cxnLst/>
            <a:rect l="l" t="t" r="r" b="b"/>
            <a:pathLst>
              <a:path h="53975">
                <a:moveTo>
                  <a:pt x="0" y="0"/>
                </a:moveTo>
                <a:lnTo>
                  <a:pt x="0" y="53905"/>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 name="object 72"/>
          <p:cNvSpPr/>
          <p:nvPr/>
        </p:nvSpPr>
        <p:spPr>
          <a:xfrm>
            <a:off x="6597810" y="5835230"/>
            <a:ext cx="103496" cy="102227"/>
          </a:xfrm>
          <a:custGeom>
            <a:avLst/>
            <a:gdLst/>
            <a:ahLst/>
            <a:cxnLst/>
            <a:rect l="l" t="t" r="r" b="b"/>
            <a:pathLst>
              <a:path w="103504" h="102235">
                <a:moveTo>
                  <a:pt x="0" y="0"/>
                </a:moveTo>
                <a:lnTo>
                  <a:pt x="51532" y="102210"/>
                </a:lnTo>
                <a:lnTo>
                  <a:pt x="96984" y="12058"/>
                </a:lnTo>
                <a:lnTo>
                  <a:pt x="51532" y="12058"/>
                </a:lnTo>
                <a:lnTo>
                  <a:pt x="25230" y="9044"/>
                </a:lnTo>
                <a:lnTo>
                  <a:pt x="0" y="0"/>
                </a:lnTo>
                <a:close/>
              </a:path>
              <a:path w="103504" h="102235">
                <a:moveTo>
                  <a:pt x="103064" y="0"/>
                </a:moveTo>
                <a:lnTo>
                  <a:pt x="77834" y="9044"/>
                </a:lnTo>
                <a:lnTo>
                  <a:pt x="51532" y="12058"/>
                </a:lnTo>
                <a:lnTo>
                  <a:pt x="96984" y="12058"/>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 name="object 73"/>
          <p:cNvSpPr txBox="1"/>
          <p:nvPr/>
        </p:nvSpPr>
        <p:spPr>
          <a:xfrm>
            <a:off x="6014062" y="5669677"/>
            <a:ext cx="1271163" cy="127907"/>
          </a:xfrm>
          <a:prstGeom prst="rect">
            <a:avLst/>
          </a:prstGeom>
          <a:solidFill>
            <a:srgbClr val="F2DCDA"/>
          </a:solidFill>
          <a:ln w="11668">
            <a:solidFill>
              <a:srgbClr val="7E7E7E"/>
            </a:solidFill>
          </a:ln>
        </p:spPr>
        <p:txBody>
          <a:bodyPr vert="horz" wrap="square" lIns="0" tIns="0" rIns="0" bIns="0" rtlCol="0">
            <a:spAutoFit/>
          </a:bodyPr>
          <a:lstStyle/>
          <a:p>
            <a:pPr marL="118735" defTabSz="914329" fontAlgn="auto">
              <a:lnSpc>
                <a:spcPts val="993"/>
              </a:lnSpc>
              <a:spcBef>
                <a:spcPts val="0"/>
              </a:spcBef>
              <a:spcAft>
                <a:spcPts val="0"/>
              </a:spcAft>
            </a:pPr>
            <a:r>
              <a:rPr sz="901" spc="15" dirty="0">
                <a:solidFill>
                  <a:srgbClr val="7F7F7F"/>
                </a:solidFill>
                <a:latin typeface="Calibri Light"/>
                <a:cs typeface="Calibri Light"/>
              </a:rPr>
              <a:t>3x3 </a:t>
            </a:r>
            <a:r>
              <a:rPr sz="901" spc="10" dirty="0">
                <a:solidFill>
                  <a:srgbClr val="7F7F7F"/>
                </a:solidFill>
                <a:latin typeface="Calibri Light"/>
                <a:cs typeface="Calibri Light"/>
              </a:rPr>
              <a:t>conv, 512,</a:t>
            </a:r>
            <a:r>
              <a:rPr sz="901" spc="-20" dirty="0">
                <a:solidFill>
                  <a:srgbClr val="7F7F7F"/>
                </a:solidFill>
                <a:latin typeface="Calibri Light"/>
                <a:cs typeface="Calibri Light"/>
              </a:rPr>
              <a:t> </a:t>
            </a:r>
            <a:r>
              <a:rPr sz="901" spc="15" dirty="0">
                <a:solidFill>
                  <a:srgbClr val="7F7F7F"/>
                </a:solidFill>
                <a:latin typeface="Calibri Light"/>
                <a:cs typeface="Calibri Light"/>
              </a:rPr>
              <a:t>pool/2</a:t>
            </a:r>
            <a:endParaRPr sz="901">
              <a:solidFill>
                <a:prstClr val="black"/>
              </a:solidFill>
              <a:latin typeface="Calibri Light"/>
              <a:cs typeface="Calibri Light"/>
            </a:endParaRPr>
          </a:p>
        </p:txBody>
      </p:sp>
      <p:sp>
        <p:nvSpPr>
          <p:cNvPr id="74" name="object 74"/>
          <p:cNvSpPr/>
          <p:nvPr/>
        </p:nvSpPr>
        <p:spPr>
          <a:xfrm>
            <a:off x="6649337" y="6071322"/>
            <a:ext cx="0" cy="53970"/>
          </a:xfrm>
          <a:custGeom>
            <a:avLst/>
            <a:gdLst/>
            <a:ahLst/>
            <a:cxnLst/>
            <a:rect l="l" t="t" r="r" b="b"/>
            <a:pathLst>
              <a:path h="53975">
                <a:moveTo>
                  <a:pt x="0" y="0"/>
                </a:moveTo>
                <a:lnTo>
                  <a:pt x="0" y="53882"/>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 name="object 75"/>
          <p:cNvSpPr/>
          <p:nvPr/>
        </p:nvSpPr>
        <p:spPr>
          <a:xfrm>
            <a:off x="6597810" y="6100372"/>
            <a:ext cx="103496" cy="102227"/>
          </a:xfrm>
          <a:custGeom>
            <a:avLst/>
            <a:gdLst/>
            <a:ahLst/>
            <a:cxnLst/>
            <a:rect l="l" t="t" r="r" b="b"/>
            <a:pathLst>
              <a:path w="103504" h="102235">
                <a:moveTo>
                  <a:pt x="0" y="0"/>
                </a:moveTo>
                <a:lnTo>
                  <a:pt x="51532" y="102210"/>
                </a:lnTo>
                <a:lnTo>
                  <a:pt x="96984" y="12058"/>
                </a:lnTo>
                <a:lnTo>
                  <a:pt x="51532" y="12058"/>
                </a:lnTo>
                <a:lnTo>
                  <a:pt x="25230" y="9044"/>
                </a:lnTo>
                <a:lnTo>
                  <a:pt x="0" y="0"/>
                </a:lnTo>
                <a:close/>
              </a:path>
              <a:path w="103504" h="102235">
                <a:moveTo>
                  <a:pt x="103064" y="0"/>
                </a:moveTo>
                <a:lnTo>
                  <a:pt x="77834" y="9044"/>
                </a:lnTo>
                <a:lnTo>
                  <a:pt x="51532" y="12058"/>
                </a:lnTo>
                <a:lnTo>
                  <a:pt x="96984" y="12058"/>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 name="object 76"/>
          <p:cNvSpPr txBox="1"/>
          <p:nvPr/>
        </p:nvSpPr>
        <p:spPr>
          <a:xfrm>
            <a:off x="6014062" y="5934817"/>
            <a:ext cx="1271163" cy="127907"/>
          </a:xfrm>
          <a:prstGeom prst="rect">
            <a:avLst/>
          </a:prstGeom>
          <a:ln w="11668">
            <a:solidFill>
              <a:srgbClr val="7E7E7E"/>
            </a:solidFill>
          </a:ln>
        </p:spPr>
        <p:txBody>
          <a:bodyPr vert="horz" wrap="square" lIns="0" tIns="0" rIns="0" bIns="0" rtlCol="0">
            <a:spAutoFit/>
          </a:bodyPr>
          <a:lstStyle/>
          <a:p>
            <a:pPr algn="ctr" defTabSz="914329" fontAlgn="auto">
              <a:lnSpc>
                <a:spcPts val="993"/>
              </a:lnSpc>
              <a:spcBef>
                <a:spcPts val="0"/>
              </a:spcBef>
              <a:spcAft>
                <a:spcPts val="0"/>
              </a:spcAft>
            </a:pPr>
            <a:r>
              <a:rPr sz="901" spc="5" dirty="0">
                <a:solidFill>
                  <a:srgbClr val="7F7F7F"/>
                </a:solidFill>
                <a:latin typeface="Calibri Light"/>
                <a:cs typeface="Calibri Light"/>
              </a:rPr>
              <a:t>fc, </a:t>
            </a:r>
            <a:r>
              <a:rPr sz="901" spc="10" dirty="0">
                <a:solidFill>
                  <a:srgbClr val="7F7F7F"/>
                </a:solidFill>
                <a:latin typeface="Calibri Light"/>
                <a:cs typeface="Calibri Light"/>
              </a:rPr>
              <a:t>4096</a:t>
            </a:r>
            <a:endParaRPr sz="901">
              <a:solidFill>
                <a:prstClr val="black"/>
              </a:solidFill>
              <a:latin typeface="Calibri Light"/>
              <a:cs typeface="Calibri Light"/>
            </a:endParaRPr>
          </a:p>
        </p:txBody>
      </p:sp>
      <p:sp>
        <p:nvSpPr>
          <p:cNvPr id="77" name="object 77"/>
          <p:cNvSpPr/>
          <p:nvPr/>
        </p:nvSpPr>
        <p:spPr>
          <a:xfrm>
            <a:off x="6649337" y="6333826"/>
            <a:ext cx="0" cy="53970"/>
          </a:xfrm>
          <a:custGeom>
            <a:avLst/>
            <a:gdLst/>
            <a:ahLst/>
            <a:cxnLst/>
            <a:rect l="l" t="t" r="r" b="b"/>
            <a:pathLst>
              <a:path h="53975">
                <a:moveTo>
                  <a:pt x="0" y="0"/>
                </a:moveTo>
                <a:lnTo>
                  <a:pt x="0" y="53882"/>
                </a:lnTo>
              </a:path>
            </a:pathLst>
          </a:custGeom>
          <a:ln w="17648">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 name="object 78"/>
          <p:cNvSpPr/>
          <p:nvPr/>
        </p:nvSpPr>
        <p:spPr>
          <a:xfrm>
            <a:off x="6597810" y="6362875"/>
            <a:ext cx="103496" cy="102227"/>
          </a:xfrm>
          <a:custGeom>
            <a:avLst/>
            <a:gdLst/>
            <a:ahLst/>
            <a:cxnLst/>
            <a:rect l="l" t="t" r="r" b="b"/>
            <a:pathLst>
              <a:path w="103504" h="102235">
                <a:moveTo>
                  <a:pt x="0" y="0"/>
                </a:moveTo>
                <a:lnTo>
                  <a:pt x="51532" y="102200"/>
                </a:lnTo>
                <a:lnTo>
                  <a:pt x="96984" y="12058"/>
                </a:lnTo>
                <a:lnTo>
                  <a:pt x="51532" y="12058"/>
                </a:lnTo>
                <a:lnTo>
                  <a:pt x="25230" y="9043"/>
                </a:lnTo>
                <a:lnTo>
                  <a:pt x="0" y="0"/>
                </a:lnTo>
                <a:close/>
              </a:path>
              <a:path w="103504" h="102235">
                <a:moveTo>
                  <a:pt x="103064" y="0"/>
                </a:moveTo>
                <a:lnTo>
                  <a:pt x="77834" y="9043"/>
                </a:lnTo>
                <a:lnTo>
                  <a:pt x="51532" y="12058"/>
                </a:lnTo>
                <a:lnTo>
                  <a:pt x="96984" y="12058"/>
                </a:lnTo>
                <a:lnTo>
                  <a:pt x="10306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 name="object 79"/>
          <p:cNvSpPr txBox="1"/>
          <p:nvPr/>
        </p:nvSpPr>
        <p:spPr>
          <a:xfrm>
            <a:off x="6014062" y="6197322"/>
            <a:ext cx="1271163" cy="127907"/>
          </a:xfrm>
          <a:prstGeom prst="rect">
            <a:avLst/>
          </a:prstGeom>
          <a:ln w="11668">
            <a:solidFill>
              <a:srgbClr val="7E7E7E"/>
            </a:solidFill>
          </a:ln>
        </p:spPr>
        <p:txBody>
          <a:bodyPr vert="horz" wrap="square" lIns="0" tIns="0" rIns="0" bIns="0" rtlCol="0">
            <a:spAutoFit/>
          </a:bodyPr>
          <a:lstStyle/>
          <a:p>
            <a:pPr algn="ctr" defTabSz="914329" fontAlgn="auto">
              <a:lnSpc>
                <a:spcPts val="993"/>
              </a:lnSpc>
              <a:spcBef>
                <a:spcPts val="0"/>
              </a:spcBef>
              <a:spcAft>
                <a:spcPts val="0"/>
              </a:spcAft>
            </a:pPr>
            <a:r>
              <a:rPr sz="901" spc="5" dirty="0">
                <a:solidFill>
                  <a:srgbClr val="7F7F7F"/>
                </a:solidFill>
                <a:latin typeface="Calibri Light"/>
                <a:cs typeface="Calibri Light"/>
              </a:rPr>
              <a:t>fc, </a:t>
            </a:r>
            <a:r>
              <a:rPr sz="901" spc="10" dirty="0">
                <a:solidFill>
                  <a:srgbClr val="7F7F7F"/>
                </a:solidFill>
                <a:latin typeface="Calibri Light"/>
                <a:cs typeface="Calibri Light"/>
              </a:rPr>
              <a:t>4096</a:t>
            </a:r>
            <a:endParaRPr sz="901">
              <a:solidFill>
                <a:prstClr val="black"/>
              </a:solidFill>
              <a:latin typeface="Calibri Light"/>
              <a:cs typeface="Calibri Light"/>
            </a:endParaRPr>
          </a:p>
        </p:txBody>
      </p:sp>
      <p:sp>
        <p:nvSpPr>
          <p:cNvPr id="80" name="object 80"/>
          <p:cNvSpPr txBox="1"/>
          <p:nvPr/>
        </p:nvSpPr>
        <p:spPr>
          <a:xfrm>
            <a:off x="6014062" y="6459816"/>
            <a:ext cx="1271163" cy="127907"/>
          </a:xfrm>
          <a:prstGeom prst="rect">
            <a:avLst/>
          </a:prstGeom>
          <a:ln w="11668">
            <a:solidFill>
              <a:srgbClr val="7E7E7E"/>
            </a:solidFill>
          </a:ln>
        </p:spPr>
        <p:txBody>
          <a:bodyPr vert="horz" wrap="square" lIns="0" tIns="0" rIns="0" bIns="0" rtlCol="0">
            <a:spAutoFit/>
          </a:bodyPr>
          <a:lstStyle/>
          <a:p>
            <a:pPr algn="ctr" defTabSz="914329" fontAlgn="auto">
              <a:lnSpc>
                <a:spcPts val="993"/>
              </a:lnSpc>
              <a:spcBef>
                <a:spcPts val="0"/>
              </a:spcBef>
              <a:spcAft>
                <a:spcPts val="0"/>
              </a:spcAft>
            </a:pPr>
            <a:r>
              <a:rPr sz="901" spc="5" dirty="0">
                <a:solidFill>
                  <a:srgbClr val="7F7F7F"/>
                </a:solidFill>
                <a:latin typeface="Calibri Light"/>
                <a:cs typeface="Calibri Light"/>
              </a:rPr>
              <a:t>fc, </a:t>
            </a:r>
            <a:r>
              <a:rPr sz="901" spc="10" dirty="0">
                <a:solidFill>
                  <a:srgbClr val="7F7F7F"/>
                </a:solidFill>
                <a:latin typeface="Calibri Light"/>
                <a:cs typeface="Calibri Light"/>
              </a:rPr>
              <a:t>1000</a:t>
            </a:r>
            <a:endParaRPr sz="901">
              <a:solidFill>
                <a:prstClr val="black"/>
              </a:solidFill>
              <a:latin typeface="Calibri Light"/>
              <a:cs typeface="Calibri Light"/>
            </a:endParaRPr>
          </a:p>
        </p:txBody>
      </p:sp>
      <p:sp>
        <p:nvSpPr>
          <p:cNvPr id="81" name="object 81"/>
          <p:cNvSpPr txBox="1"/>
          <p:nvPr/>
        </p:nvSpPr>
        <p:spPr>
          <a:xfrm>
            <a:off x="4214906" y="1711151"/>
            <a:ext cx="1547364" cy="628312"/>
          </a:xfrm>
          <a:prstGeom prst="rect">
            <a:avLst/>
          </a:prstGeom>
        </p:spPr>
        <p:txBody>
          <a:bodyPr vert="horz" wrap="square" lIns="0" tIns="12699" rIns="0" bIns="0" rtlCol="0">
            <a:spAutoFit/>
          </a:bodyPr>
          <a:lstStyle/>
          <a:p>
            <a:pPr marL="12699" defTabSz="914329" fontAlgn="auto">
              <a:spcBef>
                <a:spcPts val="100"/>
              </a:spcBef>
              <a:spcAft>
                <a:spcPts val="0"/>
              </a:spcAft>
            </a:pPr>
            <a:r>
              <a:rPr sz="2000" spc="5" dirty="0">
                <a:solidFill>
                  <a:prstClr val="black"/>
                </a:solidFill>
                <a:latin typeface="Calibri"/>
                <a:cs typeface="Calibri"/>
              </a:rPr>
              <a:t>VGG, </a:t>
            </a:r>
            <a:r>
              <a:rPr sz="2000" spc="-10" dirty="0">
                <a:solidFill>
                  <a:prstClr val="black"/>
                </a:solidFill>
                <a:latin typeface="Calibri"/>
                <a:cs typeface="Calibri"/>
              </a:rPr>
              <a:t>19</a:t>
            </a:r>
            <a:r>
              <a:rPr sz="2000" spc="-96" dirty="0">
                <a:solidFill>
                  <a:prstClr val="black"/>
                </a:solidFill>
                <a:latin typeface="Calibri"/>
                <a:cs typeface="Calibri"/>
              </a:rPr>
              <a:t> </a:t>
            </a:r>
            <a:r>
              <a:rPr sz="2000" spc="10" dirty="0">
                <a:solidFill>
                  <a:prstClr val="black"/>
                </a:solidFill>
                <a:latin typeface="Calibri"/>
                <a:cs typeface="Calibri"/>
              </a:rPr>
              <a:t>layers</a:t>
            </a:r>
            <a:endParaRPr sz="2000">
              <a:solidFill>
                <a:prstClr val="black"/>
              </a:solidFill>
              <a:latin typeface="Calibri"/>
              <a:cs typeface="Calibri"/>
            </a:endParaRPr>
          </a:p>
          <a:p>
            <a:pPr marL="63494" defTabSz="914329" fontAlgn="auto">
              <a:spcBef>
                <a:spcPts val="0"/>
              </a:spcBef>
              <a:spcAft>
                <a:spcPts val="0"/>
              </a:spcAft>
            </a:pPr>
            <a:r>
              <a:rPr sz="2000" spc="-15" dirty="0">
                <a:solidFill>
                  <a:prstClr val="black"/>
                </a:solidFill>
                <a:latin typeface="Calibri"/>
                <a:cs typeface="Calibri"/>
              </a:rPr>
              <a:t>(ILSVRC</a:t>
            </a:r>
            <a:r>
              <a:rPr sz="2000" spc="35" dirty="0">
                <a:solidFill>
                  <a:prstClr val="black"/>
                </a:solidFill>
                <a:latin typeface="Calibri"/>
                <a:cs typeface="Calibri"/>
              </a:rPr>
              <a:t> </a:t>
            </a:r>
            <a:r>
              <a:rPr sz="2000" spc="-15" dirty="0">
                <a:solidFill>
                  <a:prstClr val="black"/>
                </a:solidFill>
                <a:latin typeface="Calibri"/>
                <a:cs typeface="Calibri"/>
              </a:rPr>
              <a:t>2014)</a:t>
            </a:r>
            <a:endParaRPr sz="2000">
              <a:solidFill>
                <a:prstClr val="black"/>
              </a:solidFill>
              <a:latin typeface="Calibri"/>
              <a:cs typeface="Calibri"/>
            </a:endParaRPr>
          </a:p>
        </p:txBody>
      </p:sp>
      <p:sp>
        <p:nvSpPr>
          <p:cNvPr id="82" name="object 82"/>
          <p:cNvSpPr/>
          <p:nvPr/>
        </p:nvSpPr>
        <p:spPr>
          <a:xfrm>
            <a:off x="10069644" y="1267935"/>
            <a:ext cx="1175436" cy="5346388"/>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 name="object 83"/>
          <p:cNvSpPr txBox="1"/>
          <p:nvPr/>
        </p:nvSpPr>
        <p:spPr>
          <a:xfrm>
            <a:off x="10724959" y="6549270"/>
            <a:ext cx="80639"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20" dirty="0">
                <a:solidFill>
                  <a:prstClr val="black"/>
                </a:solidFill>
                <a:latin typeface="Arial"/>
                <a:cs typeface="Arial"/>
              </a:rPr>
              <a:t>in</a:t>
            </a:r>
            <a:r>
              <a:rPr sz="150" spc="5" dirty="0">
                <a:solidFill>
                  <a:prstClr val="black"/>
                </a:solidFill>
                <a:latin typeface="Arial"/>
                <a:cs typeface="Arial"/>
              </a:rPr>
              <a:t>p</a:t>
            </a:r>
            <a:r>
              <a:rPr sz="150" spc="25" dirty="0">
                <a:solidFill>
                  <a:prstClr val="black"/>
                </a:solidFill>
                <a:latin typeface="Arial"/>
                <a:cs typeface="Arial"/>
              </a:rPr>
              <a:t>u</a:t>
            </a:r>
            <a:r>
              <a:rPr sz="150" spc="5" dirty="0">
                <a:solidFill>
                  <a:prstClr val="black"/>
                </a:solidFill>
                <a:latin typeface="Arial"/>
                <a:cs typeface="Arial"/>
              </a:rPr>
              <a:t>t</a:t>
            </a:r>
            <a:endParaRPr sz="150">
              <a:solidFill>
                <a:prstClr val="black"/>
              </a:solidFill>
              <a:latin typeface="Arial"/>
              <a:cs typeface="Arial"/>
            </a:endParaRPr>
          </a:p>
        </p:txBody>
      </p:sp>
      <p:sp>
        <p:nvSpPr>
          <p:cNvPr id="133" name="object 133"/>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
        <p:nvSpPr>
          <p:cNvPr id="84" name="object 84"/>
          <p:cNvSpPr txBox="1"/>
          <p:nvPr/>
        </p:nvSpPr>
        <p:spPr>
          <a:xfrm>
            <a:off x="10699529" y="6397349"/>
            <a:ext cx="137149"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a:t>
            </a:r>
            <a:r>
              <a:rPr sz="150" spc="35" dirty="0">
                <a:solidFill>
                  <a:srgbClr val="FFFFFF"/>
                </a:solidFill>
                <a:latin typeface="Arial"/>
                <a:cs typeface="Arial"/>
              </a:rPr>
              <a:t>7</a:t>
            </a:r>
            <a:r>
              <a:rPr sz="150" spc="25" dirty="0">
                <a:solidFill>
                  <a:srgbClr val="FFFFFF"/>
                </a:solidFill>
                <a:latin typeface="Arial"/>
                <a:cs typeface="Arial"/>
              </a:rPr>
              <a:t>x</a:t>
            </a:r>
            <a:r>
              <a:rPr sz="150" spc="15" dirty="0">
                <a:solidFill>
                  <a:srgbClr val="FFFFFF"/>
                </a:solidFill>
                <a:latin typeface="Arial"/>
                <a:cs typeface="Arial"/>
              </a:rPr>
              <a:t>7</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2</a:t>
            </a:r>
            <a:r>
              <a:rPr sz="150" spc="-25" dirty="0">
                <a:solidFill>
                  <a:srgbClr val="FFFFFF"/>
                </a:solidFill>
                <a:latin typeface="Arial"/>
                <a:cs typeface="Arial"/>
              </a:rPr>
              <a:t> </a:t>
            </a:r>
            <a:r>
              <a:rPr sz="150" spc="15" dirty="0">
                <a:solidFill>
                  <a:srgbClr val="FFFFFF"/>
                </a:solidFill>
                <a:latin typeface="Arial"/>
                <a:cs typeface="Arial"/>
              </a:rPr>
              <a:t>(S</a:t>
            </a:r>
            <a:r>
              <a:rPr sz="150" spc="10" dirty="0">
                <a:solidFill>
                  <a:srgbClr val="FFFFFF"/>
                </a:solidFill>
                <a:latin typeface="Arial"/>
                <a:cs typeface="Arial"/>
              </a:rPr>
              <a:t>)</a:t>
            </a:r>
            <a:endParaRPr sz="150">
              <a:solidFill>
                <a:prstClr val="black"/>
              </a:solidFill>
              <a:latin typeface="Arial"/>
              <a:cs typeface="Arial"/>
            </a:endParaRPr>
          </a:p>
        </p:txBody>
      </p:sp>
      <p:sp>
        <p:nvSpPr>
          <p:cNvPr id="85" name="object 85"/>
          <p:cNvSpPr txBox="1"/>
          <p:nvPr/>
        </p:nvSpPr>
        <p:spPr>
          <a:xfrm>
            <a:off x="10699529" y="6261088"/>
            <a:ext cx="137149" cy="72297"/>
          </a:xfrm>
          <a:prstGeom prst="rect">
            <a:avLst/>
          </a:prstGeom>
        </p:spPr>
        <p:txBody>
          <a:bodyPr vert="horz" wrap="square" lIns="0" tIns="11429" rIns="0" bIns="0" rtlCol="0">
            <a:spAutoFit/>
          </a:bodyPr>
          <a:lstStyle/>
          <a:p>
            <a:pPr marL="12699" marR="5080" indent="7620" defTabSz="914329" fontAlgn="auto">
              <a:lnSpc>
                <a:spcPct val="132100"/>
              </a:lnSpc>
              <a:spcBef>
                <a:spcPts val="90"/>
              </a:spcBef>
              <a:spcAft>
                <a:spcPts val="0"/>
              </a:spcAft>
            </a:pPr>
            <a:r>
              <a:rPr sz="150" spc="20" dirty="0">
                <a:solidFill>
                  <a:srgbClr val="FFFFFF"/>
                </a:solidFill>
                <a:latin typeface="Arial"/>
                <a:cs typeface="Arial"/>
              </a:rPr>
              <a:t>M</a:t>
            </a:r>
            <a:r>
              <a:rPr sz="150" spc="15" dirty="0">
                <a:solidFill>
                  <a:srgbClr val="FFFFFF"/>
                </a:solidFill>
                <a:latin typeface="Arial"/>
                <a:cs typeface="Arial"/>
              </a:rPr>
              <a:t>a</a:t>
            </a:r>
            <a:r>
              <a:rPr sz="150" spc="25" dirty="0">
                <a:solidFill>
                  <a:srgbClr val="FFFFFF"/>
                </a:solidFill>
                <a:latin typeface="Arial"/>
                <a:cs typeface="Arial"/>
              </a:rPr>
              <a:t>x</a:t>
            </a:r>
            <a:r>
              <a:rPr sz="150" dirty="0">
                <a:solidFill>
                  <a:srgbClr val="FFFFFF"/>
                </a:solidFill>
                <a:latin typeface="Arial"/>
                <a:cs typeface="Arial"/>
              </a:rPr>
              <a:t>P</a:t>
            </a:r>
            <a:r>
              <a:rPr sz="150" spc="10" dirty="0">
                <a:solidFill>
                  <a:srgbClr val="FFFFFF"/>
                </a:solidFill>
                <a:latin typeface="Arial"/>
                <a:cs typeface="Arial"/>
              </a:rPr>
              <a:t>ool  </a:t>
            </a:r>
            <a:r>
              <a:rPr sz="150" spc="35" dirty="0">
                <a:solidFill>
                  <a:srgbClr val="FFFFFF"/>
                </a:solidFill>
                <a:latin typeface="Arial"/>
                <a:cs typeface="Arial"/>
              </a:rPr>
              <a:t>3</a:t>
            </a:r>
            <a:r>
              <a:rPr sz="150" spc="25" dirty="0">
                <a:solidFill>
                  <a:srgbClr val="FFFFFF"/>
                </a:solidFill>
                <a:latin typeface="Arial"/>
                <a:cs typeface="Arial"/>
              </a:rPr>
              <a:t>x</a:t>
            </a:r>
            <a:r>
              <a:rPr sz="150" spc="15" dirty="0">
                <a:solidFill>
                  <a:srgbClr val="FFFFFF"/>
                </a:solidFill>
                <a:latin typeface="Arial"/>
                <a:cs typeface="Arial"/>
              </a:rPr>
              <a:t>3</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2</a:t>
            </a:r>
            <a:r>
              <a:rPr sz="150" spc="-25" dirty="0">
                <a:solidFill>
                  <a:srgbClr val="FFFFFF"/>
                </a:solidFill>
                <a:latin typeface="Arial"/>
                <a:cs typeface="Arial"/>
              </a:rPr>
              <a:t> </a:t>
            </a:r>
            <a:r>
              <a:rPr sz="150" spc="15" dirty="0">
                <a:solidFill>
                  <a:srgbClr val="FFFFFF"/>
                </a:solidFill>
                <a:latin typeface="Arial"/>
                <a:cs typeface="Arial"/>
              </a:rPr>
              <a:t>(S</a:t>
            </a:r>
            <a:r>
              <a:rPr sz="150" spc="10" dirty="0">
                <a:solidFill>
                  <a:srgbClr val="FFFFFF"/>
                </a:solidFill>
                <a:latin typeface="Arial"/>
                <a:cs typeface="Arial"/>
              </a:rPr>
              <a:t>)</a:t>
            </a:r>
            <a:endParaRPr sz="150">
              <a:solidFill>
                <a:prstClr val="black"/>
              </a:solidFill>
              <a:latin typeface="Arial"/>
              <a:cs typeface="Arial"/>
            </a:endParaRPr>
          </a:p>
        </p:txBody>
      </p:sp>
      <p:sp>
        <p:nvSpPr>
          <p:cNvPr id="86" name="object 86"/>
          <p:cNvSpPr txBox="1"/>
          <p:nvPr/>
        </p:nvSpPr>
        <p:spPr>
          <a:xfrm>
            <a:off x="10666298" y="6150334"/>
            <a:ext cx="196198"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srgbClr val="FFFFFF"/>
                </a:solidFill>
                <a:latin typeface="Arial"/>
                <a:cs typeface="Arial"/>
              </a:rPr>
              <a:t>LocalRespNorm</a:t>
            </a:r>
            <a:endParaRPr sz="150">
              <a:solidFill>
                <a:prstClr val="black"/>
              </a:solidFill>
              <a:latin typeface="Arial"/>
              <a:cs typeface="Arial"/>
            </a:endParaRPr>
          </a:p>
        </p:txBody>
      </p:sp>
      <p:sp>
        <p:nvSpPr>
          <p:cNvPr id="87" name="object 87"/>
          <p:cNvSpPr txBox="1"/>
          <p:nvPr/>
        </p:nvSpPr>
        <p:spPr>
          <a:xfrm>
            <a:off x="10698640" y="6001991"/>
            <a:ext cx="136513" cy="72297"/>
          </a:xfrm>
          <a:prstGeom prst="rect">
            <a:avLst/>
          </a:prstGeom>
        </p:spPr>
        <p:txBody>
          <a:bodyPr vert="horz" wrap="square" lIns="0" tIns="11429" rIns="0" bIns="0" rtlCol="0">
            <a:spAutoFit/>
          </a:bodyPr>
          <a:lstStyle/>
          <a:p>
            <a:pPr marL="12699" marR="5080" indent="27303" defTabSz="914329" fontAlgn="auto">
              <a:lnSpc>
                <a:spcPct val="132100"/>
              </a:lnSpc>
              <a:spcBef>
                <a:spcPts val="90"/>
              </a:spcBef>
              <a:spcAft>
                <a:spcPts val="0"/>
              </a:spcAft>
            </a:pPr>
            <a:r>
              <a:rPr sz="150" spc="15" dirty="0">
                <a:solidFill>
                  <a:srgbClr val="FFFFFF"/>
                </a:solidFill>
                <a:latin typeface="Arial"/>
                <a:cs typeface="Arial"/>
              </a:rPr>
              <a:t>Conv  </a:t>
            </a:r>
            <a:r>
              <a:rPr sz="150" spc="35" dirty="0">
                <a:solidFill>
                  <a:srgbClr val="FFFFFF"/>
                </a:solidFill>
                <a:latin typeface="Arial"/>
                <a:cs typeface="Arial"/>
              </a:rPr>
              <a:t>1</a:t>
            </a:r>
            <a:r>
              <a:rPr sz="150" spc="25" dirty="0">
                <a:solidFill>
                  <a:srgbClr val="FFFFFF"/>
                </a:solidFill>
                <a:latin typeface="Arial"/>
                <a:cs typeface="Arial"/>
              </a:rPr>
              <a:t>x</a:t>
            </a:r>
            <a:r>
              <a:rPr sz="150" spc="15" dirty="0">
                <a:solidFill>
                  <a:srgbClr val="FFFFFF"/>
                </a:solidFill>
                <a:latin typeface="Arial"/>
                <a:cs typeface="Arial"/>
              </a:rPr>
              <a:t>1</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V)</a:t>
            </a:r>
            <a:endParaRPr sz="150">
              <a:solidFill>
                <a:prstClr val="black"/>
              </a:solidFill>
              <a:latin typeface="Arial"/>
              <a:cs typeface="Arial"/>
            </a:endParaRPr>
          </a:p>
        </p:txBody>
      </p:sp>
      <p:sp>
        <p:nvSpPr>
          <p:cNvPr id="88" name="object 88"/>
          <p:cNvSpPr txBox="1"/>
          <p:nvPr/>
        </p:nvSpPr>
        <p:spPr>
          <a:xfrm>
            <a:off x="10699529" y="5865504"/>
            <a:ext cx="137149"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a:t>
            </a:r>
            <a:r>
              <a:rPr sz="150" spc="35" dirty="0">
                <a:solidFill>
                  <a:srgbClr val="FFFFFF"/>
                </a:solidFill>
                <a:latin typeface="Arial"/>
                <a:cs typeface="Arial"/>
              </a:rPr>
              <a:t>3</a:t>
            </a:r>
            <a:r>
              <a:rPr sz="150" spc="25" dirty="0">
                <a:solidFill>
                  <a:srgbClr val="FFFFFF"/>
                </a:solidFill>
                <a:latin typeface="Arial"/>
                <a:cs typeface="Arial"/>
              </a:rPr>
              <a:t>x</a:t>
            </a:r>
            <a:r>
              <a:rPr sz="150" spc="15" dirty="0">
                <a:solidFill>
                  <a:srgbClr val="FFFFFF"/>
                </a:solidFill>
                <a:latin typeface="Arial"/>
                <a:cs typeface="Arial"/>
              </a:rPr>
              <a:t>3</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10" dirty="0">
                <a:solidFill>
                  <a:srgbClr val="FFFFFF"/>
                </a:solidFill>
                <a:latin typeface="Arial"/>
                <a:cs typeface="Arial"/>
              </a:rPr>
              <a:t>)</a:t>
            </a:r>
            <a:endParaRPr sz="150">
              <a:solidFill>
                <a:prstClr val="black"/>
              </a:solidFill>
              <a:latin typeface="Arial"/>
              <a:cs typeface="Arial"/>
            </a:endParaRPr>
          </a:p>
        </p:txBody>
      </p:sp>
      <p:sp>
        <p:nvSpPr>
          <p:cNvPr id="89" name="object 89"/>
          <p:cNvSpPr txBox="1"/>
          <p:nvPr/>
        </p:nvSpPr>
        <p:spPr>
          <a:xfrm>
            <a:off x="10666298" y="5754974"/>
            <a:ext cx="196198"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srgbClr val="FFFFFF"/>
                </a:solidFill>
                <a:latin typeface="Arial"/>
                <a:cs typeface="Arial"/>
              </a:rPr>
              <a:t>LocalRespNorm</a:t>
            </a:r>
            <a:endParaRPr sz="150">
              <a:solidFill>
                <a:prstClr val="black"/>
              </a:solidFill>
              <a:latin typeface="Arial"/>
              <a:cs typeface="Arial"/>
            </a:endParaRPr>
          </a:p>
        </p:txBody>
      </p:sp>
      <p:sp>
        <p:nvSpPr>
          <p:cNvPr id="90" name="object 90"/>
          <p:cNvSpPr txBox="1"/>
          <p:nvPr/>
        </p:nvSpPr>
        <p:spPr>
          <a:xfrm>
            <a:off x="10699529" y="5606388"/>
            <a:ext cx="137149" cy="72297"/>
          </a:xfrm>
          <a:prstGeom prst="rect">
            <a:avLst/>
          </a:prstGeom>
        </p:spPr>
        <p:txBody>
          <a:bodyPr vert="horz" wrap="square" lIns="0" tIns="11429" rIns="0" bIns="0" rtlCol="0">
            <a:spAutoFit/>
          </a:bodyPr>
          <a:lstStyle/>
          <a:p>
            <a:pPr marL="12699" marR="5080" indent="7620" defTabSz="914329" fontAlgn="auto">
              <a:lnSpc>
                <a:spcPct val="132100"/>
              </a:lnSpc>
              <a:spcBef>
                <a:spcPts val="90"/>
              </a:spcBef>
              <a:spcAft>
                <a:spcPts val="0"/>
              </a:spcAft>
            </a:pPr>
            <a:r>
              <a:rPr sz="150" spc="20" dirty="0">
                <a:solidFill>
                  <a:srgbClr val="FFFFFF"/>
                </a:solidFill>
                <a:latin typeface="Arial"/>
                <a:cs typeface="Arial"/>
              </a:rPr>
              <a:t>M</a:t>
            </a:r>
            <a:r>
              <a:rPr sz="150" spc="15" dirty="0">
                <a:solidFill>
                  <a:srgbClr val="FFFFFF"/>
                </a:solidFill>
                <a:latin typeface="Arial"/>
                <a:cs typeface="Arial"/>
              </a:rPr>
              <a:t>a</a:t>
            </a:r>
            <a:r>
              <a:rPr sz="150" spc="25" dirty="0">
                <a:solidFill>
                  <a:srgbClr val="FFFFFF"/>
                </a:solidFill>
                <a:latin typeface="Arial"/>
                <a:cs typeface="Arial"/>
              </a:rPr>
              <a:t>x</a:t>
            </a:r>
            <a:r>
              <a:rPr sz="150" dirty="0">
                <a:solidFill>
                  <a:srgbClr val="FFFFFF"/>
                </a:solidFill>
                <a:latin typeface="Arial"/>
                <a:cs typeface="Arial"/>
              </a:rPr>
              <a:t>P</a:t>
            </a:r>
            <a:r>
              <a:rPr sz="150" spc="10" dirty="0">
                <a:solidFill>
                  <a:srgbClr val="FFFFFF"/>
                </a:solidFill>
                <a:latin typeface="Arial"/>
                <a:cs typeface="Arial"/>
              </a:rPr>
              <a:t>ool  </a:t>
            </a:r>
            <a:r>
              <a:rPr sz="150" spc="35" dirty="0">
                <a:solidFill>
                  <a:srgbClr val="FFFFFF"/>
                </a:solidFill>
                <a:latin typeface="Arial"/>
                <a:cs typeface="Arial"/>
              </a:rPr>
              <a:t>3</a:t>
            </a:r>
            <a:r>
              <a:rPr sz="150" spc="25" dirty="0">
                <a:solidFill>
                  <a:srgbClr val="FFFFFF"/>
                </a:solidFill>
                <a:latin typeface="Arial"/>
                <a:cs typeface="Arial"/>
              </a:rPr>
              <a:t>x</a:t>
            </a:r>
            <a:r>
              <a:rPr sz="150" spc="15" dirty="0">
                <a:solidFill>
                  <a:srgbClr val="FFFFFF"/>
                </a:solidFill>
                <a:latin typeface="Arial"/>
                <a:cs typeface="Arial"/>
              </a:rPr>
              <a:t>3</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2</a:t>
            </a:r>
            <a:r>
              <a:rPr sz="150" spc="-25" dirty="0">
                <a:solidFill>
                  <a:srgbClr val="FFFFFF"/>
                </a:solidFill>
                <a:latin typeface="Arial"/>
                <a:cs typeface="Arial"/>
              </a:rPr>
              <a:t> </a:t>
            </a:r>
            <a:r>
              <a:rPr sz="150" spc="15" dirty="0">
                <a:solidFill>
                  <a:srgbClr val="FFFFFF"/>
                </a:solidFill>
                <a:latin typeface="Arial"/>
                <a:cs typeface="Arial"/>
              </a:rPr>
              <a:t>(S</a:t>
            </a:r>
            <a:r>
              <a:rPr sz="150" spc="10" dirty="0">
                <a:solidFill>
                  <a:srgbClr val="FFFFFF"/>
                </a:solidFill>
                <a:latin typeface="Arial"/>
                <a:cs typeface="Arial"/>
              </a:rPr>
              <a:t>)</a:t>
            </a:r>
            <a:endParaRPr sz="150">
              <a:solidFill>
                <a:prstClr val="black"/>
              </a:solidFill>
              <a:latin typeface="Arial"/>
              <a:cs typeface="Arial"/>
            </a:endParaRPr>
          </a:p>
        </p:txBody>
      </p:sp>
      <p:sp>
        <p:nvSpPr>
          <p:cNvPr id="91" name="object 91"/>
          <p:cNvSpPr txBox="1"/>
          <p:nvPr/>
        </p:nvSpPr>
        <p:spPr>
          <a:xfrm>
            <a:off x="10444370" y="5333698"/>
            <a:ext cx="650820"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Conv Conv  </a:t>
            </a:r>
            <a:r>
              <a:rPr sz="150" spc="25" dirty="0">
                <a:solidFill>
                  <a:srgbClr val="FFFFFF"/>
                </a:solidFill>
                <a:latin typeface="Arial"/>
                <a:cs typeface="Arial"/>
              </a:rPr>
              <a:t>1x1</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0" dirty="0">
                <a:solidFill>
                  <a:srgbClr val="FFFFFF"/>
                </a:solidFill>
                <a:latin typeface="Arial"/>
                <a:cs typeface="Arial"/>
              </a:rPr>
              <a:t> </a:t>
            </a:r>
            <a:r>
              <a:rPr sz="150" spc="25" dirty="0">
                <a:solidFill>
                  <a:srgbClr val="FFFFFF"/>
                </a:solidFill>
                <a:latin typeface="Arial"/>
                <a:cs typeface="Arial"/>
              </a:rPr>
              <a:t>3x3</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30" dirty="0">
                <a:solidFill>
                  <a:srgbClr val="FFFFFF"/>
                </a:solidFill>
                <a:latin typeface="Arial"/>
                <a:cs typeface="Arial"/>
              </a:rPr>
              <a:t> </a:t>
            </a:r>
            <a:r>
              <a:rPr sz="150" spc="25" dirty="0">
                <a:solidFill>
                  <a:srgbClr val="FFFFFF"/>
                </a:solidFill>
                <a:latin typeface="Arial"/>
                <a:cs typeface="Arial"/>
              </a:rPr>
              <a:t>5x5</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0" dirty="0">
                <a:solidFill>
                  <a:srgbClr val="FFFFFF"/>
                </a:solidFill>
                <a:latin typeface="Arial"/>
                <a:cs typeface="Arial"/>
              </a:rPr>
              <a:t> </a:t>
            </a:r>
            <a:r>
              <a:rPr sz="150" spc="25" dirty="0">
                <a:solidFill>
                  <a:srgbClr val="FFFFFF"/>
                </a:solidFill>
                <a:latin typeface="Arial"/>
                <a:cs typeface="Arial"/>
              </a:rPr>
              <a:t>1x1</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endParaRPr sz="150">
              <a:solidFill>
                <a:prstClr val="black"/>
              </a:solidFill>
              <a:latin typeface="Arial"/>
              <a:cs typeface="Arial"/>
            </a:endParaRPr>
          </a:p>
        </p:txBody>
      </p:sp>
      <p:sp>
        <p:nvSpPr>
          <p:cNvPr id="92" name="object 92"/>
          <p:cNvSpPr txBox="1"/>
          <p:nvPr/>
        </p:nvSpPr>
        <p:spPr>
          <a:xfrm>
            <a:off x="10614551" y="5470183"/>
            <a:ext cx="480019"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MaxPool  </a:t>
            </a:r>
            <a:r>
              <a:rPr sz="150" spc="25" dirty="0">
                <a:solidFill>
                  <a:srgbClr val="FFFFFF"/>
                </a:solidFill>
                <a:latin typeface="Arial"/>
                <a:cs typeface="Arial"/>
              </a:rPr>
              <a:t>1x1 </a:t>
            </a:r>
            <a:r>
              <a:rPr sz="150" spc="20" dirty="0">
                <a:solidFill>
                  <a:srgbClr val="FFFFFF"/>
                </a:solidFill>
                <a:latin typeface="Arial"/>
                <a:cs typeface="Arial"/>
              </a:rPr>
              <a:t>+ </a:t>
            </a:r>
            <a:r>
              <a:rPr sz="150" spc="15" dirty="0">
                <a:solidFill>
                  <a:srgbClr val="FFFFFF"/>
                </a:solidFill>
                <a:latin typeface="Arial"/>
                <a:cs typeface="Arial"/>
              </a:rPr>
              <a:t>1 (S) </a:t>
            </a:r>
            <a:r>
              <a:rPr sz="150" spc="25" dirty="0">
                <a:solidFill>
                  <a:srgbClr val="FFFFFF"/>
                </a:solidFill>
                <a:latin typeface="Arial"/>
                <a:cs typeface="Arial"/>
              </a:rPr>
              <a:t>1x1 </a:t>
            </a:r>
            <a:r>
              <a:rPr sz="150" spc="20" dirty="0">
                <a:solidFill>
                  <a:srgbClr val="FFFFFF"/>
                </a:solidFill>
                <a:latin typeface="Arial"/>
                <a:cs typeface="Arial"/>
              </a:rPr>
              <a:t>+ </a:t>
            </a:r>
            <a:r>
              <a:rPr sz="150" spc="15" dirty="0">
                <a:solidFill>
                  <a:srgbClr val="FFFFFF"/>
                </a:solidFill>
                <a:latin typeface="Arial"/>
                <a:cs typeface="Arial"/>
              </a:rPr>
              <a:t>1 (S)</a:t>
            </a:r>
            <a:r>
              <a:rPr sz="150" spc="50" dirty="0">
                <a:solidFill>
                  <a:srgbClr val="FFFFFF"/>
                </a:solidFill>
                <a:latin typeface="Arial"/>
                <a:cs typeface="Arial"/>
              </a:rPr>
              <a:t> </a:t>
            </a:r>
            <a:r>
              <a:rPr sz="150" spc="25" dirty="0">
                <a:solidFill>
                  <a:srgbClr val="FFFFFF"/>
                </a:solidFill>
                <a:latin typeface="Arial"/>
                <a:cs typeface="Arial"/>
              </a:rPr>
              <a:t>3x3 </a:t>
            </a:r>
            <a:r>
              <a:rPr sz="150" spc="20" dirty="0">
                <a:solidFill>
                  <a:srgbClr val="FFFFFF"/>
                </a:solidFill>
                <a:latin typeface="Arial"/>
                <a:cs typeface="Arial"/>
              </a:rPr>
              <a:t>+ </a:t>
            </a:r>
            <a:r>
              <a:rPr sz="150" spc="15" dirty="0">
                <a:solidFill>
                  <a:srgbClr val="FFFFFF"/>
                </a:solidFill>
                <a:latin typeface="Arial"/>
                <a:cs typeface="Arial"/>
              </a:rPr>
              <a:t>1 (S)</a:t>
            </a:r>
            <a:endParaRPr sz="150">
              <a:solidFill>
                <a:prstClr val="black"/>
              </a:solidFill>
              <a:latin typeface="Arial"/>
              <a:cs typeface="Arial"/>
            </a:endParaRPr>
          </a:p>
        </p:txBody>
      </p:sp>
      <p:sp>
        <p:nvSpPr>
          <p:cNvPr id="93" name="object 93"/>
          <p:cNvSpPr txBox="1"/>
          <p:nvPr/>
        </p:nvSpPr>
        <p:spPr>
          <a:xfrm>
            <a:off x="10679010" y="5223092"/>
            <a:ext cx="170801"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srgbClr val="FFFFFF"/>
                </a:solidFill>
                <a:latin typeface="Arial"/>
                <a:cs typeface="Arial"/>
              </a:rPr>
              <a:t>Dept</a:t>
            </a:r>
            <a:r>
              <a:rPr sz="150" spc="-25" dirty="0">
                <a:solidFill>
                  <a:srgbClr val="FFFFFF"/>
                </a:solidFill>
                <a:latin typeface="Arial"/>
                <a:cs typeface="Arial"/>
              </a:rPr>
              <a:t> </a:t>
            </a:r>
            <a:r>
              <a:rPr sz="150" spc="15" dirty="0">
                <a:solidFill>
                  <a:srgbClr val="FFFFFF"/>
                </a:solidFill>
                <a:latin typeface="Arial"/>
                <a:cs typeface="Arial"/>
              </a:rPr>
              <a:t>hConcat</a:t>
            </a:r>
            <a:endParaRPr sz="150">
              <a:solidFill>
                <a:prstClr val="black"/>
              </a:solidFill>
              <a:latin typeface="Arial"/>
              <a:cs typeface="Arial"/>
            </a:endParaRPr>
          </a:p>
        </p:txBody>
      </p:sp>
      <p:sp>
        <p:nvSpPr>
          <p:cNvPr id="94" name="object 94"/>
          <p:cNvSpPr txBox="1"/>
          <p:nvPr/>
        </p:nvSpPr>
        <p:spPr>
          <a:xfrm>
            <a:off x="10444370" y="4938321"/>
            <a:ext cx="650820"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Conv Conv  </a:t>
            </a:r>
            <a:r>
              <a:rPr sz="150" spc="25" dirty="0">
                <a:solidFill>
                  <a:srgbClr val="FFFFFF"/>
                </a:solidFill>
                <a:latin typeface="Arial"/>
                <a:cs typeface="Arial"/>
              </a:rPr>
              <a:t>1x1</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0" dirty="0">
                <a:solidFill>
                  <a:srgbClr val="FFFFFF"/>
                </a:solidFill>
                <a:latin typeface="Arial"/>
                <a:cs typeface="Arial"/>
              </a:rPr>
              <a:t> </a:t>
            </a:r>
            <a:r>
              <a:rPr sz="150" spc="25" dirty="0">
                <a:solidFill>
                  <a:srgbClr val="FFFFFF"/>
                </a:solidFill>
                <a:latin typeface="Arial"/>
                <a:cs typeface="Arial"/>
              </a:rPr>
              <a:t>3x3</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30" dirty="0">
                <a:solidFill>
                  <a:srgbClr val="FFFFFF"/>
                </a:solidFill>
                <a:latin typeface="Arial"/>
                <a:cs typeface="Arial"/>
              </a:rPr>
              <a:t> </a:t>
            </a:r>
            <a:r>
              <a:rPr sz="150" spc="25" dirty="0">
                <a:solidFill>
                  <a:srgbClr val="FFFFFF"/>
                </a:solidFill>
                <a:latin typeface="Arial"/>
                <a:cs typeface="Arial"/>
              </a:rPr>
              <a:t>5x5</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0" dirty="0">
                <a:solidFill>
                  <a:srgbClr val="FFFFFF"/>
                </a:solidFill>
                <a:latin typeface="Arial"/>
                <a:cs typeface="Arial"/>
              </a:rPr>
              <a:t> </a:t>
            </a:r>
            <a:r>
              <a:rPr sz="150" spc="25" dirty="0">
                <a:solidFill>
                  <a:srgbClr val="FFFFFF"/>
                </a:solidFill>
                <a:latin typeface="Arial"/>
                <a:cs typeface="Arial"/>
              </a:rPr>
              <a:t>1x1</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endParaRPr sz="150">
              <a:solidFill>
                <a:prstClr val="black"/>
              </a:solidFill>
              <a:latin typeface="Arial"/>
              <a:cs typeface="Arial"/>
            </a:endParaRPr>
          </a:p>
        </p:txBody>
      </p:sp>
      <p:sp>
        <p:nvSpPr>
          <p:cNvPr id="95" name="object 95"/>
          <p:cNvSpPr txBox="1"/>
          <p:nvPr/>
        </p:nvSpPr>
        <p:spPr>
          <a:xfrm>
            <a:off x="10614551" y="5074526"/>
            <a:ext cx="480019"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MaxPool  </a:t>
            </a:r>
            <a:r>
              <a:rPr sz="150" spc="25" dirty="0">
                <a:solidFill>
                  <a:srgbClr val="FFFFFF"/>
                </a:solidFill>
                <a:latin typeface="Arial"/>
                <a:cs typeface="Arial"/>
              </a:rPr>
              <a:t>1x1 </a:t>
            </a:r>
            <a:r>
              <a:rPr sz="150" spc="20" dirty="0">
                <a:solidFill>
                  <a:srgbClr val="FFFFFF"/>
                </a:solidFill>
                <a:latin typeface="Arial"/>
                <a:cs typeface="Arial"/>
              </a:rPr>
              <a:t>+ </a:t>
            </a:r>
            <a:r>
              <a:rPr sz="150" spc="15" dirty="0">
                <a:solidFill>
                  <a:srgbClr val="FFFFFF"/>
                </a:solidFill>
                <a:latin typeface="Arial"/>
                <a:cs typeface="Arial"/>
              </a:rPr>
              <a:t>1 (S) </a:t>
            </a:r>
            <a:r>
              <a:rPr sz="150" spc="25" dirty="0">
                <a:solidFill>
                  <a:srgbClr val="FFFFFF"/>
                </a:solidFill>
                <a:latin typeface="Arial"/>
                <a:cs typeface="Arial"/>
              </a:rPr>
              <a:t>1x1 </a:t>
            </a:r>
            <a:r>
              <a:rPr sz="150" spc="20" dirty="0">
                <a:solidFill>
                  <a:srgbClr val="FFFFFF"/>
                </a:solidFill>
                <a:latin typeface="Arial"/>
                <a:cs typeface="Arial"/>
              </a:rPr>
              <a:t>+ </a:t>
            </a:r>
            <a:r>
              <a:rPr sz="150" spc="15" dirty="0">
                <a:solidFill>
                  <a:srgbClr val="FFFFFF"/>
                </a:solidFill>
                <a:latin typeface="Arial"/>
                <a:cs typeface="Arial"/>
              </a:rPr>
              <a:t>1 (S)</a:t>
            </a:r>
            <a:r>
              <a:rPr sz="150" spc="50" dirty="0">
                <a:solidFill>
                  <a:srgbClr val="FFFFFF"/>
                </a:solidFill>
                <a:latin typeface="Arial"/>
                <a:cs typeface="Arial"/>
              </a:rPr>
              <a:t> </a:t>
            </a:r>
            <a:r>
              <a:rPr sz="150" spc="25" dirty="0">
                <a:solidFill>
                  <a:srgbClr val="FFFFFF"/>
                </a:solidFill>
                <a:latin typeface="Arial"/>
                <a:cs typeface="Arial"/>
              </a:rPr>
              <a:t>3x3 </a:t>
            </a:r>
            <a:r>
              <a:rPr sz="150" spc="20" dirty="0">
                <a:solidFill>
                  <a:srgbClr val="FFFFFF"/>
                </a:solidFill>
                <a:latin typeface="Arial"/>
                <a:cs typeface="Arial"/>
              </a:rPr>
              <a:t>+ </a:t>
            </a:r>
            <a:r>
              <a:rPr sz="150" spc="15" dirty="0">
                <a:solidFill>
                  <a:srgbClr val="FFFFFF"/>
                </a:solidFill>
                <a:latin typeface="Arial"/>
                <a:cs typeface="Arial"/>
              </a:rPr>
              <a:t>1 (S)</a:t>
            </a:r>
            <a:endParaRPr sz="150">
              <a:solidFill>
                <a:prstClr val="black"/>
              </a:solidFill>
              <a:latin typeface="Arial"/>
              <a:cs typeface="Arial"/>
            </a:endParaRPr>
          </a:p>
        </p:txBody>
      </p:sp>
      <p:sp>
        <p:nvSpPr>
          <p:cNvPr id="96" name="object 96"/>
          <p:cNvSpPr txBox="1"/>
          <p:nvPr/>
        </p:nvSpPr>
        <p:spPr>
          <a:xfrm>
            <a:off x="10679010" y="4827809"/>
            <a:ext cx="170801"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srgbClr val="FFFFFF"/>
                </a:solidFill>
                <a:latin typeface="Arial"/>
                <a:cs typeface="Arial"/>
              </a:rPr>
              <a:t>Dept</a:t>
            </a:r>
            <a:r>
              <a:rPr sz="150" spc="-25" dirty="0">
                <a:solidFill>
                  <a:srgbClr val="FFFFFF"/>
                </a:solidFill>
                <a:latin typeface="Arial"/>
                <a:cs typeface="Arial"/>
              </a:rPr>
              <a:t> </a:t>
            </a:r>
            <a:r>
              <a:rPr sz="150" spc="15" dirty="0">
                <a:solidFill>
                  <a:srgbClr val="FFFFFF"/>
                </a:solidFill>
                <a:latin typeface="Arial"/>
                <a:cs typeface="Arial"/>
              </a:rPr>
              <a:t>hConcat</a:t>
            </a:r>
            <a:endParaRPr sz="150">
              <a:solidFill>
                <a:prstClr val="black"/>
              </a:solidFill>
              <a:latin typeface="Arial"/>
              <a:cs typeface="Arial"/>
            </a:endParaRPr>
          </a:p>
        </p:txBody>
      </p:sp>
      <p:sp>
        <p:nvSpPr>
          <p:cNvPr id="97" name="object 97"/>
          <p:cNvSpPr txBox="1"/>
          <p:nvPr/>
        </p:nvSpPr>
        <p:spPr>
          <a:xfrm>
            <a:off x="10699529" y="4679242"/>
            <a:ext cx="137149" cy="72297"/>
          </a:xfrm>
          <a:prstGeom prst="rect">
            <a:avLst/>
          </a:prstGeom>
        </p:spPr>
        <p:txBody>
          <a:bodyPr vert="horz" wrap="square" lIns="0" tIns="11429" rIns="0" bIns="0" rtlCol="0">
            <a:spAutoFit/>
          </a:bodyPr>
          <a:lstStyle/>
          <a:p>
            <a:pPr marL="12699" marR="5080" indent="7620" defTabSz="914329" fontAlgn="auto">
              <a:lnSpc>
                <a:spcPct val="132100"/>
              </a:lnSpc>
              <a:spcBef>
                <a:spcPts val="90"/>
              </a:spcBef>
              <a:spcAft>
                <a:spcPts val="0"/>
              </a:spcAft>
            </a:pPr>
            <a:r>
              <a:rPr sz="150" spc="20" dirty="0">
                <a:solidFill>
                  <a:srgbClr val="FFFFFF"/>
                </a:solidFill>
                <a:latin typeface="Arial"/>
                <a:cs typeface="Arial"/>
              </a:rPr>
              <a:t>M</a:t>
            </a:r>
            <a:r>
              <a:rPr sz="150" spc="15" dirty="0">
                <a:solidFill>
                  <a:srgbClr val="FFFFFF"/>
                </a:solidFill>
                <a:latin typeface="Arial"/>
                <a:cs typeface="Arial"/>
              </a:rPr>
              <a:t>a</a:t>
            </a:r>
            <a:r>
              <a:rPr sz="150" spc="25" dirty="0">
                <a:solidFill>
                  <a:srgbClr val="FFFFFF"/>
                </a:solidFill>
                <a:latin typeface="Arial"/>
                <a:cs typeface="Arial"/>
              </a:rPr>
              <a:t>x</a:t>
            </a:r>
            <a:r>
              <a:rPr sz="150" dirty="0">
                <a:solidFill>
                  <a:srgbClr val="FFFFFF"/>
                </a:solidFill>
                <a:latin typeface="Arial"/>
                <a:cs typeface="Arial"/>
              </a:rPr>
              <a:t>P</a:t>
            </a:r>
            <a:r>
              <a:rPr sz="150" spc="10" dirty="0">
                <a:solidFill>
                  <a:srgbClr val="FFFFFF"/>
                </a:solidFill>
                <a:latin typeface="Arial"/>
                <a:cs typeface="Arial"/>
              </a:rPr>
              <a:t>ool  </a:t>
            </a:r>
            <a:r>
              <a:rPr sz="150" spc="35" dirty="0">
                <a:solidFill>
                  <a:srgbClr val="FFFFFF"/>
                </a:solidFill>
                <a:latin typeface="Arial"/>
                <a:cs typeface="Arial"/>
              </a:rPr>
              <a:t>3</a:t>
            </a:r>
            <a:r>
              <a:rPr sz="150" spc="25" dirty="0">
                <a:solidFill>
                  <a:srgbClr val="FFFFFF"/>
                </a:solidFill>
                <a:latin typeface="Arial"/>
                <a:cs typeface="Arial"/>
              </a:rPr>
              <a:t>x</a:t>
            </a:r>
            <a:r>
              <a:rPr sz="150" spc="15" dirty="0">
                <a:solidFill>
                  <a:srgbClr val="FFFFFF"/>
                </a:solidFill>
                <a:latin typeface="Arial"/>
                <a:cs typeface="Arial"/>
              </a:rPr>
              <a:t>3</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2</a:t>
            </a:r>
            <a:r>
              <a:rPr sz="150" spc="-25" dirty="0">
                <a:solidFill>
                  <a:srgbClr val="FFFFFF"/>
                </a:solidFill>
                <a:latin typeface="Arial"/>
                <a:cs typeface="Arial"/>
              </a:rPr>
              <a:t> </a:t>
            </a:r>
            <a:r>
              <a:rPr sz="150" spc="15" dirty="0">
                <a:solidFill>
                  <a:srgbClr val="FFFFFF"/>
                </a:solidFill>
                <a:latin typeface="Arial"/>
                <a:cs typeface="Arial"/>
              </a:rPr>
              <a:t>(S</a:t>
            </a:r>
            <a:r>
              <a:rPr sz="150" spc="10" dirty="0">
                <a:solidFill>
                  <a:srgbClr val="FFFFFF"/>
                </a:solidFill>
                <a:latin typeface="Arial"/>
                <a:cs typeface="Arial"/>
              </a:rPr>
              <a:t>)</a:t>
            </a:r>
            <a:endParaRPr sz="150">
              <a:solidFill>
                <a:prstClr val="black"/>
              </a:solidFill>
              <a:latin typeface="Arial"/>
              <a:cs typeface="Arial"/>
            </a:endParaRPr>
          </a:p>
        </p:txBody>
      </p:sp>
      <p:sp>
        <p:nvSpPr>
          <p:cNvPr id="98" name="object 98"/>
          <p:cNvSpPr txBox="1"/>
          <p:nvPr/>
        </p:nvSpPr>
        <p:spPr>
          <a:xfrm>
            <a:off x="10444370" y="4406458"/>
            <a:ext cx="650820"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Conv Conv  </a:t>
            </a:r>
            <a:r>
              <a:rPr sz="150" spc="25" dirty="0">
                <a:solidFill>
                  <a:srgbClr val="FFFFFF"/>
                </a:solidFill>
                <a:latin typeface="Arial"/>
                <a:cs typeface="Arial"/>
              </a:rPr>
              <a:t>1x1</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0" dirty="0">
                <a:solidFill>
                  <a:srgbClr val="FFFFFF"/>
                </a:solidFill>
                <a:latin typeface="Arial"/>
                <a:cs typeface="Arial"/>
              </a:rPr>
              <a:t> </a:t>
            </a:r>
            <a:r>
              <a:rPr sz="150" spc="25" dirty="0">
                <a:solidFill>
                  <a:srgbClr val="FFFFFF"/>
                </a:solidFill>
                <a:latin typeface="Arial"/>
                <a:cs typeface="Arial"/>
              </a:rPr>
              <a:t>3x3</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30" dirty="0">
                <a:solidFill>
                  <a:srgbClr val="FFFFFF"/>
                </a:solidFill>
                <a:latin typeface="Arial"/>
                <a:cs typeface="Arial"/>
              </a:rPr>
              <a:t> </a:t>
            </a:r>
            <a:r>
              <a:rPr sz="150" spc="25" dirty="0">
                <a:solidFill>
                  <a:srgbClr val="FFFFFF"/>
                </a:solidFill>
                <a:latin typeface="Arial"/>
                <a:cs typeface="Arial"/>
              </a:rPr>
              <a:t>5x5</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0" dirty="0">
                <a:solidFill>
                  <a:srgbClr val="FFFFFF"/>
                </a:solidFill>
                <a:latin typeface="Arial"/>
                <a:cs typeface="Arial"/>
              </a:rPr>
              <a:t> </a:t>
            </a:r>
            <a:r>
              <a:rPr sz="150" spc="25" dirty="0">
                <a:solidFill>
                  <a:srgbClr val="FFFFFF"/>
                </a:solidFill>
                <a:latin typeface="Arial"/>
                <a:cs typeface="Arial"/>
              </a:rPr>
              <a:t>1x1</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endParaRPr sz="150">
              <a:solidFill>
                <a:prstClr val="black"/>
              </a:solidFill>
              <a:latin typeface="Arial"/>
              <a:cs typeface="Arial"/>
            </a:endParaRPr>
          </a:p>
        </p:txBody>
      </p:sp>
      <p:sp>
        <p:nvSpPr>
          <p:cNvPr id="99" name="object 99"/>
          <p:cNvSpPr txBox="1"/>
          <p:nvPr/>
        </p:nvSpPr>
        <p:spPr>
          <a:xfrm>
            <a:off x="10614551" y="4542942"/>
            <a:ext cx="480019"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MaxPool  </a:t>
            </a:r>
            <a:r>
              <a:rPr sz="150" spc="25" dirty="0">
                <a:solidFill>
                  <a:srgbClr val="FFFFFF"/>
                </a:solidFill>
                <a:latin typeface="Arial"/>
                <a:cs typeface="Arial"/>
              </a:rPr>
              <a:t>1x1 </a:t>
            </a:r>
            <a:r>
              <a:rPr sz="150" spc="20" dirty="0">
                <a:solidFill>
                  <a:srgbClr val="FFFFFF"/>
                </a:solidFill>
                <a:latin typeface="Arial"/>
                <a:cs typeface="Arial"/>
              </a:rPr>
              <a:t>+ </a:t>
            </a:r>
            <a:r>
              <a:rPr sz="150" spc="15" dirty="0">
                <a:solidFill>
                  <a:srgbClr val="FFFFFF"/>
                </a:solidFill>
                <a:latin typeface="Arial"/>
                <a:cs typeface="Arial"/>
              </a:rPr>
              <a:t>1 (S) </a:t>
            </a:r>
            <a:r>
              <a:rPr sz="150" spc="25" dirty="0">
                <a:solidFill>
                  <a:srgbClr val="FFFFFF"/>
                </a:solidFill>
                <a:latin typeface="Arial"/>
                <a:cs typeface="Arial"/>
              </a:rPr>
              <a:t>1x1 </a:t>
            </a:r>
            <a:r>
              <a:rPr sz="150" spc="20" dirty="0">
                <a:solidFill>
                  <a:srgbClr val="FFFFFF"/>
                </a:solidFill>
                <a:latin typeface="Arial"/>
                <a:cs typeface="Arial"/>
              </a:rPr>
              <a:t>+ </a:t>
            </a:r>
            <a:r>
              <a:rPr sz="150" spc="15" dirty="0">
                <a:solidFill>
                  <a:srgbClr val="FFFFFF"/>
                </a:solidFill>
                <a:latin typeface="Arial"/>
                <a:cs typeface="Arial"/>
              </a:rPr>
              <a:t>1 (S)</a:t>
            </a:r>
            <a:r>
              <a:rPr sz="150" spc="50" dirty="0">
                <a:solidFill>
                  <a:srgbClr val="FFFFFF"/>
                </a:solidFill>
                <a:latin typeface="Arial"/>
                <a:cs typeface="Arial"/>
              </a:rPr>
              <a:t> </a:t>
            </a:r>
            <a:r>
              <a:rPr sz="150" spc="25" dirty="0">
                <a:solidFill>
                  <a:srgbClr val="FFFFFF"/>
                </a:solidFill>
                <a:latin typeface="Arial"/>
                <a:cs typeface="Arial"/>
              </a:rPr>
              <a:t>3x3 </a:t>
            </a:r>
            <a:r>
              <a:rPr sz="150" spc="20" dirty="0">
                <a:solidFill>
                  <a:srgbClr val="FFFFFF"/>
                </a:solidFill>
                <a:latin typeface="Arial"/>
                <a:cs typeface="Arial"/>
              </a:rPr>
              <a:t>+ </a:t>
            </a:r>
            <a:r>
              <a:rPr sz="150" spc="15" dirty="0">
                <a:solidFill>
                  <a:srgbClr val="FFFFFF"/>
                </a:solidFill>
                <a:latin typeface="Arial"/>
                <a:cs typeface="Arial"/>
              </a:rPr>
              <a:t>1 (S)</a:t>
            </a:r>
            <a:endParaRPr sz="150">
              <a:solidFill>
                <a:prstClr val="black"/>
              </a:solidFill>
              <a:latin typeface="Arial"/>
              <a:cs typeface="Arial"/>
            </a:endParaRPr>
          </a:p>
        </p:txBody>
      </p:sp>
      <p:sp>
        <p:nvSpPr>
          <p:cNvPr id="100" name="object 100"/>
          <p:cNvSpPr txBox="1"/>
          <p:nvPr/>
        </p:nvSpPr>
        <p:spPr>
          <a:xfrm>
            <a:off x="10679010" y="4295945"/>
            <a:ext cx="170801"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srgbClr val="FFFFFF"/>
                </a:solidFill>
                <a:latin typeface="Arial"/>
                <a:cs typeface="Arial"/>
              </a:rPr>
              <a:t>Dept</a:t>
            </a:r>
            <a:r>
              <a:rPr sz="150" spc="-25" dirty="0">
                <a:solidFill>
                  <a:srgbClr val="FFFFFF"/>
                </a:solidFill>
                <a:latin typeface="Arial"/>
                <a:cs typeface="Arial"/>
              </a:rPr>
              <a:t> </a:t>
            </a:r>
            <a:r>
              <a:rPr sz="150" spc="15" dirty="0">
                <a:solidFill>
                  <a:srgbClr val="FFFFFF"/>
                </a:solidFill>
                <a:latin typeface="Arial"/>
                <a:cs typeface="Arial"/>
              </a:rPr>
              <a:t>hConcat</a:t>
            </a:r>
            <a:endParaRPr sz="150">
              <a:solidFill>
                <a:prstClr val="black"/>
              </a:solidFill>
              <a:latin typeface="Arial"/>
              <a:cs typeface="Arial"/>
            </a:endParaRPr>
          </a:p>
        </p:txBody>
      </p:sp>
      <p:sp>
        <p:nvSpPr>
          <p:cNvPr id="101" name="object 101"/>
          <p:cNvSpPr txBox="1"/>
          <p:nvPr/>
        </p:nvSpPr>
        <p:spPr>
          <a:xfrm>
            <a:off x="10529572" y="4147378"/>
            <a:ext cx="671138"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MaxPool AveragePool  </a:t>
            </a:r>
            <a:r>
              <a:rPr sz="150" spc="25" dirty="0">
                <a:solidFill>
                  <a:srgbClr val="FFFFFF"/>
                </a:solidFill>
                <a:latin typeface="Arial"/>
                <a:cs typeface="Arial"/>
              </a:rPr>
              <a:t>1x1</a:t>
            </a:r>
            <a:r>
              <a:rPr sz="150" spc="-30"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0" dirty="0">
                <a:solidFill>
                  <a:srgbClr val="FFFFFF"/>
                </a:solidFill>
                <a:latin typeface="Arial"/>
                <a:cs typeface="Arial"/>
              </a:rPr>
              <a:t> </a:t>
            </a:r>
            <a:r>
              <a:rPr sz="150" spc="25" dirty="0">
                <a:solidFill>
                  <a:srgbClr val="FFFFFF"/>
                </a:solidFill>
                <a:latin typeface="Arial"/>
                <a:cs typeface="Arial"/>
              </a:rPr>
              <a:t>1x1</a:t>
            </a:r>
            <a:r>
              <a:rPr sz="150" spc="-25" dirty="0">
                <a:solidFill>
                  <a:srgbClr val="FFFFFF"/>
                </a:solidFill>
                <a:latin typeface="Arial"/>
                <a:cs typeface="Arial"/>
              </a:rPr>
              <a:t> </a:t>
            </a:r>
            <a:r>
              <a:rPr sz="150" spc="20" dirty="0">
                <a:solidFill>
                  <a:srgbClr val="FFFFFF"/>
                </a:solidFill>
                <a:latin typeface="Arial"/>
                <a:cs typeface="Arial"/>
              </a:rPr>
              <a:t>+</a:t>
            </a:r>
            <a:r>
              <a:rPr sz="15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5" dirty="0">
                <a:solidFill>
                  <a:srgbClr val="FFFFFF"/>
                </a:solidFill>
                <a:latin typeface="Arial"/>
                <a:cs typeface="Arial"/>
              </a:rPr>
              <a:t> 3x3</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50" dirty="0">
                <a:solidFill>
                  <a:srgbClr val="FFFFFF"/>
                </a:solidFill>
                <a:latin typeface="Arial"/>
                <a:cs typeface="Arial"/>
              </a:rPr>
              <a:t> </a:t>
            </a:r>
            <a:r>
              <a:rPr sz="150" spc="25" dirty="0">
                <a:solidFill>
                  <a:srgbClr val="FFFFFF"/>
                </a:solidFill>
                <a:latin typeface="Arial"/>
                <a:cs typeface="Arial"/>
              </a:rPr>
              <a:t>5x5</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3</a:t>
            </a:r>
            <a:r>
              <a:rPr sz="150" spc="-25" dirty="0">
                <a:solidFill>
                  <a:srgbClr val="FFFFFF"/>
                </a:solidFill>
                <a:latin typeface="Arial"/>
                <a:cs typeface="Arial"/>
              </a:rPr>
              <a:t> </a:t>
            </a:r>
            <a:r>
              <a:rPr sz="150" spc="10" dirty="0">
                <a:solidFill>
                  <a:srgbClr val="FFFFFF"/>
                </a:solidFill>
                <a:latin typeface="Arial"/>
                <a:cs typeface="Arial"/>
              </a:rPr>
              <a:t>(V)</a:t>
            </a:r>
            <a:endParaRPr sz="150">
              <a:solidFill>
                <a:prstClr val="black"/>
              </a:solidFill>
              <a:latin typeface="Arial"/>
              <a:cs typeface="Arial"/>
            </a:endParaRPr>
          </a:p>
        </p:txBody>
      </p:sp>
      <p:sp>
        <p:nvSpPr>
          <p:cNvPr id="102" name="object 102"/>
          <p:cNvSpPr txBox="1"/>
          <p:nvPr/>
        </p:nvSpPr>
        <p:spPr>
          <a:xfrm>
            <a:off x="10543178" y="3900380"/>
            <a:ext cx="170801"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srgbClr val="FFFFFF"/>
                </a:solidFill>
                <a:latin typeface="Arial"/>
                <a:cs typeface="Arial"/>
              </a:rPr>
              <a:t>Dept</a:t>
            </a:r>
            <a:r>
              <a:rPr sz="150" spc="-25" dirty="0">
                <a:solidFill>
                  <a:srgbClr val="FFFFFF"/>
                </a:solidFill>
                <a:latin typeface="Arial"/>
                <a:cs typeface="Arial"/>
              </a:rPr>
              <a:t> </a:t>
            </a:r>
            <a:r>
              <a:rPr sz="150" spc="15" dirty="0">
                <a:solidFill>
                  <a:srgbClr val="FFFFFF"/>
                </a:solidFill>
                <a:latin typeface="Arial"/>
                <a:cs typeface="Arial"/>
              </a:rPr>
              <a:t>hConcat</a:t>
            </a:r>
            <a:endParaRPr sz="150">
              <a:solidFill>
                <a:prstClr val="black"/>
              </a:solidFill>
              <a:latin typeface="Arial"/>
              <a:cs typeface="Arial"/>
            </a:endParaRPr>
          </a:p>
        </p:txBody>
      </p:sp>
      <p:sp>
        <p:nvSpPr>
          <p:cNvPr id="103" name="object 103"/>
          <p:cNvSpPr txBox="1"/>
          <p:nvPr/>
        </p:nvSpPr>
        <p:spPr>
          <a:xfrm>
            <a:off x="10257460" y="3615516"/>
            <a:ext cx="650820"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Conv Conv  </a:t>
            </a:r>
            <a:r>
              <a:rPr sz="150" spc="25" dirty="0">
                <a:solidFill>
                  <a:srgbClr val="FFFFFF"/>
                </a:solidFill>
                <a:latin typeface="Arial"/>
                <a:cs typeface="Arial"/>
              </a:rPr>
              <a:t>1x1</a:t>
            </a:r>
            <a:r>
              <a:rPr sz="150" spc="-30"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 </a:t>
            </a:r>
            <a:r>
              <a:rPr sz="150" spc="25" dirty="0">
                <a:solidFill>
                  <a:srgbClr val="FFFFFF"/>
                </a:solidFill>
                <a:latin typeface="Arial"/>
                <a:cs typeface="Arial"/>
              </a:rPr>
              <a:t>3x3</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5" dirty="0">
                <a:solidFill>
                  <a:srgbClr val="FFFFFF"/>
                </a:solidFill>
                <a:latin typeface="Arial"/>
                <a:cs typeface="Arial"/>
              </a:rPr>
              <a:t> 5x5</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0" dirty="0">
                <a:solidFill>
                  <a:srgbClr val="FFFFFF"/>
                </a:solidFill>
                <a:latin typeface="Arial"/>
                <a:cs typeface="Arial"/>
              </a:rPr>
              <a:t> </a:t>
            </a:r>
            <a:r>
              <a:rPr sz="150" spc="15" dirty="0">
                <a:solidFill>
                  <a:srgbClr val="FFFFFF"/>
                </a:solidFill>
                <a:latin typeface="Arial"/>
                <a:cs typeface="Arial"/>
              </a:rPr>
              <a:t>(S) </a:t>
            </a:r>
            <a:r>
              <a:rPr sz="150" spc="25" dirty="0">
                <a:solidFill>
                  <a:srgbClr val="FFFFFF"/>
                </a:solidFill>
                <a:latin typeface="Arial"/>
                <a:cs typeface="Arial"/>
              </a:rPr>
              <a:t>1x1</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endParaRPr sz="150">
              <a:solidFill>
                <a:prstClr val="black"/>
              </a:solidFill>
              <a:latin typeface="Arial"/>
              <a:cs typeface="Arial"/>
            </a:endParaRPr>
          </a:p>
        </p:txBody>
      </p:sp>
      <p:sp>
        <p:nvSpPr>
          <p:cNvPr id="104" name="object 104"/>
          <p:cNvSpPr txBox="1"/>
          <p:nvPr/>
        </p:nvSpPr>
        <p:spPr>
          <a:xfrm>
            <a:off x="10427419" y="3752000"/>
            <a:ext cx="480019"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MaxPool  </a:t>
            </a:r>
            <a:r>
              <a:rPr sz="150" spc="25" dirty="0">
                <a:solidFill>
                  <a:srgbClr val="FFFFFF"/>
                </a:solidFill>
                <a:latin typeface="Arial"/>
                <a:cs typeface="Arial"/>
              </a:rPr>
              <a:t>1x1 </a:t>
            </a:r>
            <a:r>
              <a:rPr sz="150" spc="20" dirty="0">
                <a:solidFill>
                  <a:srgbClr val="FFFFFF"/>
                </a:solidFill>
                <a:latin typeface="Arial"/>
                <a:cs typeface="Arial"/>
              </a:rPr>
              <a:t>+ </a:t>
            </a:r>
            <a:r>
              <a:rPr sz="150" spc="15" dirty="0">
                <a:solidFill>
                  <a:srgbClr val="FFFFFF"/>
                </a:solidFill>
                <a:latin typeface="Arial"/>
                <a:cs typeface="Arial"/>
              </a:rPr>
              <a:t>1 (S) </a:t>
            </a:r>
            <a:r>
              <a:rPr sz="150" spc="25" dirty="0">
                <a:solidFill>
                  <a:srgbClr val="FFFFFF"/>
                </a:solidFill>
                <a:latin typeface="Arial"/>
                <a:cs typeface="Arial"/>
              </a:rPr>
              <a:t>1x1 </a:t>
            </a:r>
            <a:r>
              <a:rPr sz="150" spc="20" dirty="0">
                <a:solidFill>
                  <a:srgbClr val="FFFFFF"/>
                </a:solidFill>
                <a:latin typeface="Arial"/>
                <a:cs typeface="Arial"/>
              </a:rPr>
              <a:t>+ </a:t>
            </a:r>
            <a:r>
              <a:rPr sz="150" spc="15" dirty="0">
                <a:solidFill>
                  <a:srgbClr val="FFFFFF"/>
                </a:solidFill>
                <a:latin typeface="Arial"/>
                <a:cs typeface="Arial"/>
              </a:rPr>
              <a:t>1 (S)</a:t>
            </a:r>
            <a:r>
              <a:rPr sz="150" spc="50" dirty="0">
                <a:solidFill>
                  <a:srgbClr val="FFFFFF"/>
                </a:solidFill>
                <a:latin typeface="Arial"/>
                <a:cs typeface="Arial"/>
              </a:rPr>
              <a:t> </a:t>
            </a:r>
            <a:r>
              <a:rPr sz="150" spc="25" dirty="0">
                <a:solidFill>
                  <a:srgbClr val="FFFFFF"/>
                </a:solidFill>
                <a:latin typeface="Arial"/>
                <a:cs typeface="Arial"/>
              </a:rPr>
              <a:t>3x3 </a:t>
            </a:r>
            <a:r>
              <a:rPr sz="150" spc="20" dirty="0">
                <a:solidFill>
                  <a:srgbClr val="FFFFFF"/>
                </a:solidFill>
                <a:latin typeface="Arial"/>
                <a:cs typeface="Arial"/>
              </a:rPr>
              <a:t>+ </a:t>
            </a:r>
            <a:r>
              <a:rPr sz="150" spc="15" dirty="0">
                <a:solidFill>
                  <a:srgbClr val="FFFFFF"/>
                </a:solidFill>
                <a:latin typeface="Arial"/>
                <a:cs typeface="Arial"/>
              </a:rPr>
              <a:t>1 (S)</a:t>
            </a:r>
            <a:endParaRPr sz="150">
              <a:solidFill>
                <a:prstClr val="black"/>
              </a:solidFill>
              <a:latin typeface="Arial"/>
              <a:cs typeface="Arial"/>
            </a:endParaRPr>
          </a:p>
        </p:txBody>
      </p:sp>
      <p:sp>
        <p:nvSpPr>
          <p:cNvPr id="105" name="object 105"/>
          <p:cNvSpPr txBox="1"/>
          <p:nvPr/>
        </p:nvSpPr>
        <p:spPr>
          <a:xfrm>
            <a:off x="10492100" y="3501647"/>
            <a:ext cx="170801"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srgbClr val="FFFFFF"/>
                </a:solidFill>
                <a:latin typeface="Arial"/>
                <a:cs typeface="Arial"/>
              </a:rPr>
              <a:t>Dept</a:t>
            </a:r>
            <a:r>
              <a:rPr sz="150" spc="-25" dirty="0">
                <a:solidFill>
                  <a:srgbClr val="FFFFFF"/>
                </a:solidFill>
                <a:latin typeface="Arial"/>
                <a:cs typeface="Arial"/>
              </a:rPr>
              <a:t> </a:t>
            </a:r>
            <a:r>
              <a:rPr sz="150" spc="15" dirty="0">
                <a:solidFill>
                  <a:srgbClr val="FFFFFF"/>
                </a:solidFill>
                <a:latin typeface="Arial"/>
                <a:cs typeface="Arial"/>
              </a:rPr>
              <a:t>hConcat</a:t>
            </a:r>
            <a:endParaRPr sz="150">
              <a:solidFill>
                <a:prstClr val="black"/>
              </a:solidFill>
              <a:latin typeface="Arial"/>
              <a:cs typeface="Arial"/>
            </a:endParaRPr>
          </a:p>
        </p:txBody>
      </p:sp>
      <p:sp>
        <p:nvSpPr>
          <p:cNvPr id="106" name="object 106"/>
          <p:cNvSpPr txBox="1"/>
          <p:nvPr/>
        </p:nvSpPr>
        <p:spPr>
          <a:xfrm>
            <a:off x="10257460" y="3213238"/>
            <a:ext cx="650820"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Conv Conv  </a:t>
            </a:r>
            <a:r>
              <a:rPr sz="150" spc="25" dirty="0">
                <a:solidFill>
                  <a:srgbClr val="FFFFFF"/>
                </a:solidFill>
                <a:latin typeface="Arial"/>
                <a:cs typeface="Arial"/>
              </a:rPr>
              <a:t>1x1</a:t>
            </a:r>
            <a:r>
              <a:rPr sz="150" spc="-30"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 </a:t>
            </a:r>
            <a:r>
              <a:rPr sz="150" spc="25" dirty="0">
                <a:solidFill>
                  <a:srgbClr val="FFFFFF"/>
                </a:solidFill>
                <a:latin typeface="Arial"/>
                <a:cs typeface="Arial"/>
              </a:rPr>
              <a:t>3x3</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5" dirty="0">
                <a:solidFill>
                  <a:srgbClr val="FFFFFF"/>
                </a:solidFill>
                <a:latin typeface="Arial"/>
                <a:cs typeface="Arial"/>
              </a:rPr>
              <a:t> 5x5</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0" dirty="0">
                <a:solidFill>
                  <a:srgbClr val="FFFFFF"/>
                </a:solidFill>
                <a:latin typeface="Arial"/>
                <a:cs typeface="Arial"/>
              </a:rPr>
              <a:t> </a:t>
            </a:r>
            <a:r>
              <a:rPr sz="150" spc="15" dirty="0">
                <a:solidFill>
                  <a:srgbClr val="FFFFFF"/>
                </a:solidFill>
                <a:latin typeface="Arial"/>
                <a:cs typeface="Arial"/>
              </a:rPr>
              <a:t>(S) </a:t>
            </a:r>
            <a:r>
              <a:rPr sz="150" spc="25" dirty="0">
                <a:solidFill>
                  <a:srgbClr val="FFFFFF"/>
                </a:solidFill>
                <a:latin typeface="Arial"/>
                <a:cs typeface="Arial"/>
              </a:rPr>
              <a:t>1x1</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endParaRPr sz="150">
              <a:solidFill>
                <a:prstClr val="black"/>
              </a:solidFill>
              <a:latin typeface="Arial"/>
              <a:cs typeface="Arial"/>
            </a:endParaRPr>
          </a:p>
        </p:txBody>
      </p:sp>
      <p:sp>
        <p:nvSpPr>
          <p:cNvPr id="107" name="object 107"/>
          <p:cNvSpPr txBox="1"/>
          <p:nvPr/>
        </p:nvSpPr>
        <p:spPr>
          <a:xfrm>
            <a:off x="10427419" y="3349724"/>
            <a:ext cx="480019"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MaxPool  </a:t>
            </a:r>
            <a:r>
              <a:rPr sz="150" spc="25" dirty="0">
                <a:solidFill>
                  <a:srgbClr val="FFFFFF"/>
                </a:solidFill>
                <a:latin typeface="Arial"/>
                <a:cs typeface="Arial"/>
              </a:rPr>
              <a:t>1x1 </a:t>
            </a:r>
            <a:r>
              <a:rPr sz="150" spc="20" dirty="0">
                <a:solidFill>
                  <a:srgbClr val="FFFFFF"/>
                </a:solidFill>
                <a:latin typeface="Arial"/>
                <a:cs typeface="Arial"/>
              </a:rPr>
              <a:t>+ </a:t>
            </a:r>
            <a:r>
              <a:rPr sz="150" spc="15" dirty="0">
                <a:solidFill>
                  <a:srgbClr val="FFFFFF"/>
                </a:solidFill>
                <a:latin typeface="Arial"/>
                <a:cs typeface="Arial"/>
              </a:rPr>
              <a:t>1 (S) </a:t>
            </a:r>
            <a:r>
              <a:rPr sz="150" spc="25" dirty="0">
                <a:solidFill>
                  <a:srgbClr val="FFFFFF"/>
                </a:solidFill>
                <a:latin typeface="Arial"/>
                <a:cs typeface="Arial"/>
              </a:rPr>
              <a:t>1x1 </a:t>
            </a:r>
            <a:r>
              <a:rPr sz="150" spc="20" dirty="0">
                <a:solidFill>
                  <a:srgbClr val="FFFFFF"/>
                </a:solidFill>
                <a:latin typeface="Arial"/>
                <a:cs typeface="Arial"/>
              </a:rPr>
              <a:t>+ </a:t>
            </a:r>
            <a:r>
              <a:rPr sz="150" spc="15" dirty="0">
                <a:solidFill>
                  <a:srgbClr val="FFFFFF"/>
                </a:solidFill>
                <a:latin typeface="Arial"/>
                <a:cs typeface="Arial"/>
              </a:rPr>
              <a:t>1 (S)</a:t>
            </a:r>
            <a:r>
              <a:rPr sz="150" spc="50" dirty="0">
                <a:solidFill>
                  <a:srgbClr val="FFFFFF"/>
                </a:solidFill>
                <a:latin typeface="Arial"/>
                <a:cs typeface="Arial"/>
              </a:rPr>
              <a:t> </a:t>
            </a:r>
            <a:r>
              <a:rPr sz="150" spc="25" dirty="0">
                <a:solidFill>
                  <a:srgbClr val="FFFFFF"/>
                </a:solidFill>
                <a:latin typeface="Arial"/>
                <a:cs typeface="Arial"/>
              </a:rPr>
              <a:t>3x3 </a:t>
            </a:r>
            <a:r>
              <a:rPr sz="150" spc="20" dirty="0">
                <a:solidFill>
                  <a:srgbClr val="FFFFFF"/>
                </a:solidFill>
                <a:latin typeface="Arial"/>
                <a:cs typeface="Arial"/>
              </a:rPr>
              <a:t>+ </a:t>
            </a:r>
            <a:r>
              <a:rPr sz="150" spc="15" dirty="0">
                <a:solidFill>
                  <a:srgbClr val="FFFFFF"/>
                </a:solidFill>
                <a:latin typeface="Arial"/>
                <a:cs typeface="Arial"/>
              </a:rPr>
              <a:t>1 (S)</a:t>
            </a:r>
            <a:endParaRPr sz="150">
              <a:solidFill>
                <a:prstClr val="black"/>
              </a:solidFill>
              <a:latin typeface="Arial"/>
              <a:cs typeface="Arial"/>
            </a:endParaRPr>
          </a:p>
        </p:txBody>
      </p:sp>
      <p:sp>
        <p:nvSpPr>
          <p:cNvPr id="108" name="object 108"/>
          <p:cNvSpPr txBox="1"/>
          <p:nvPr/>
        </p:nvSpPr>
        <p:spPr>
          <a:xfrm>
            <a:off x="10492100" y="3102726"/>
            <a:ext cx="170801"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srgbClr val="FFFFFF"/>
                </a:solidFill>
                <a:latin typeface="Arial"/>
                <a:cs typeface="Arial"/>
              </a:rPr>
              <a:t>Dept</a:t>
            </a:r>
            <a:r>
              <a:rPr sz="150" spc="-25" dirty="0">
                <a:solidFill>
                  <a:srgbClr val="FFFFFF"/>
                </a:solidFill>
                <a:latin typeface="Arial"/>
                <a:cs typeface="Arial"/>
              </a:rPr>
              <a:t> </a:t>
            </a:r>
            <a:r>
              <a:rPr sz="150" spc="15" dirty="0">
                <a:solidFill>
                  <a:srgbClr val="FFFFFF"/>
                </a:solidFill>
                <a:latin typeface="Arial"/>
                <a:cs typeface="Arial"/>
              </a:rPr>
              <a:t>hConcat</a:t>
            </a:r>
            <a:endParaRPr sz="150">
              <a:solidFill>
                <a:prstClr val="black"/>
              </a:solidFill>
              <a:latin typeface="Arial"/>
              <a:cs typeface="Arial"/>
            </a:endParaRPr>
          </a:p>
        </p:txBody>
      </p:sp>
      <p:sp>
        <p:nvSpPr>
          <p:cNvPr id="109" name="object 109"/>
          <p:cNvSpPr txBox="1"/>
          <p:nvPr/>
        </p:nvSpPr>
        <p:spPr>
          <a:xfrm>
            <a:off x="10342439" y="2954160"/>
            <a:ext cx="671774"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MaxPool AveragePool  </a:t>
            </a:r>
            <a:r>
              <a:rPr sz="150" spc="25" dirty="0">
                <a:solidFill>
                  <a:srgbClr val="FFFFFF"/>
                </a:solidFill>
                <a:latin typeface="Arial"/>
                <a:cs typeface="Arial"/>
              </a:rPr>
              <a:t>1x1</a:t>
            </a:r>
            <a:r>
              <a:rPr sz="150" spc="-30"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0" dirty="0">
                <a:solidFill>
                  <a:srgbClr val="FFFFFF"/>
                </a:solidFill>
                <a:latin typeface="Arial"/>
                <a:cs typeface="Arial"/>
              </a:rPr>
              <a:t> </a:t>
            </a:r>
            <a:r>
              <a:rPr sz="150" spc="25" dirty="0">
                <a:solidFill>
                  <a:srgbClr val="FFFFFF"/>
                </a:solidFill>
                <a:latin typeface="Arial"/>
                <a:cs typeface="Arial"/>
              </a:rPr>
              <a:t>1x1</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30" dirty="0">
                <a:solidFill>
                  <a:srgbClr val="FFFFFF"/>
                </a:solidFill>
                <a:latin typeface="Arial"/>
                <a:cs typeface="Arial"/>
              </a:rPr>
              <a:t> </a:t>
            </a:r>
            <a:r>
              <a:rPr sz="150" spc="25" dirty="0">
                <a:solidFill>
                  <a:srgbClr val="FFFFFF"/>
                </a:solidFill>
                <a:latin typeface="Arial"/>
                <a:cs typeface="Arial"/>
              </a:rPr>
              <a:t>3x3</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50" dirty="0">
                <a:solidFill>
                  <a:srgbClr val="FFFFFF"/>
                </a:solidFill>
                <a:latin typeface="Arial"/>
                <a:cs typeface="Arial"/>
              </a:rPr>
              <a:t> </a:t>
            </a:r>
            <a:r>
              <a:rPr sz="150" spc="25" dirty="0">
                <a:solidFill>
                  <a:srgbClr val="FFFFFF"/>
                </a:solidFill>
                <a:latin typeface="Arial"/>
                <a:cs typeface="Arial"/>
              </a:rPr>
              <a:t>5x5</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3</a:t>
            </a:r>
            <a:r>
              <a:rPr sz="150" spc="-20" dirty="0">
                <a:solidFill>
                  <a:srgbClr val="FFFFFF"/>
                </a:solidFill>
                <a:latin typeface="Arial"/>
                <a:cs typeface="Arial"/>
              </a:rPr>
              <a:t> </a:t>
            </a:r>
            <a:r>
              <a:rPr sz="150" spc="10" dirty="0">
                <a:solidFill>
                  <a:srgbClr val="FFFFFF"/>
                </a:solidFill>
                <a:latin typeface="Arial"/>
                <a:cs typeface="Arial"/>
              </a:rPr>
              <a:t>(V)</a:t>
            </a:r>
            <a:endParaRPr sz="150">
              <a:solidFill>
                <a:prstClr val="black"/>
              </a:solidFill>
              <a:latin typeface="Arial"/>
              <a:cs typeface="Arial"/>
            </a:endParaRPr>
          </a:p>
        </p:txBody>
      </p:sp>
      <p:sp>
        <p:nvSpPr>
          <p:cNvPr id="110" name="object 110"/>
          <p:cNvSpPr txBox="1"/>
          <p:nvPr/>
        </p:nvSpPr>
        <p:spPr>
          <a:xfrm>
            <a:off x="10356043" y="2707349"/>
            <a:ext cx="170801"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srgbClr val="FFFFFF"/>
                </a:solidFill>
                <a:latin typeface="Arial"/>
                <a:cs typeface="Arial"/>
              </a:rPr>
              <a:t>Dept</a:t>
            </a:r>
            <a:r>
              <a:rPr sz="150" spc="-25" dirty="0">
                <a:solidFill>
                  <a:srgbClr val="FFFFFF"/>
                </a:solidFill>
                <a:latin typeface="Arial"/>
                <a:cs typeface="Arial"/>
              </a:rPr>
              <a:t> </a:t>
            </a:r>
            <a:r>
              <a:rPr sz="150" spc="15" dirty="0">
                <a:solidFill>
                  <a:srgbClr val="FFFFFF"/>
                </a:solidFill>
                <a:latin typeface="Arial"/>
                <a:cs typeface="Arial"/>
              </a:rPr>
              <a:t>hConcat</a:t>
            </a:r>
            <a:endParaRPr sz="150">
              <a:solidFill>
                <a:prstClr val="black"/>
              </a:solidFill>
              <a:latin typeface="Arial"/>
              <a:cs typeface="Arial"/>
            </a:endParaRPr>
          </a:p>
        </p:txBody>
      </p:sp>
      <p:sp>
        <p:nvSpPr>
          <p:cNvPr id="111" name="object 111"/>
          <p:cNvSpPr txBox="1"/>
          <p:nvPr/>
        </p:nvSpPr>
        <p:spPr>
          <a:xfrm>
            <a:off x="10376340" y="2558782"/>
            <a:ext cx="137149" cy="72297"/>
          </a:xfrm>
          <a:prstGeom prst="rect">
            <a:avLst/>
          </a:prstGeom>
        </p:spPr>
        <p:txBody>
          <a:bodyPr vert="horz" wrap="square" lIns="0" tIns="11429" rIns="0" bIns="0" rtlCol="0">
            <a:spAutoFit/>
          </a:bodyPr>
          <a:lstStyle/>
          <a:p>
            <a:pPr marL="12699" marR="5080" indent="7620" defTabSz="914329" fontAlgn="auto">
              <a:lnSpc>
                <a:spcPct val="132100"/>
              </a:lnSpc>
              <a:spcBef>
                <a:spcPts val="90"/>
              </a:spcBef>
              <a:spcAft>
                <a:spcPts val="0"/>
              </a:spcAft>
            </a:pPr>
            <a:r>
              <a:rPr sz="150" spc="20" dirty="0">
                <a:solidFill>
                  <a:srgbClr val="FFFFFF"/>
                </a:solidFill>
                <a:latin typeface="Arial"/>
                <a:cs typeface="Arial"/>
              </a:rPr>
              <a:t>M</a:t>
            </a:r>
            <a:r>
              <a:rPr sz="150" spc="15" dirty="0">
                <a:solidFill>
                  <a:srgbClr val="FFFFFF"/>
                </a:solidFill>
                <a:latin typeface="Arial"/>
                <a:cs typeface="Arial"/>
              </a:rPr>
              <a:t>a</a:t>
            </a:r>
            <a:r>
              <a:rPr sz="150" spc="25" dirty="0">
                <a:solidFill>
                  <a:srgbClr val="FFFFFF"/>
                </a:solidFill>
                <a:latin typeface="Arial"/>
                <a:cs typeface="Arial"/>
              </a:rPr>
              <a:t>x</a:t>
            </a:r>
            <a:r>
              <a:rPr sz="150" dirty="0">
                <a:solidFill>
                  <a:srgbClr val="FFFFFF"/>
                </a:solidFill>
                <a:latin typeface="Arial"/>
                <a:cs typeface="Arial"/>
              </a:rPr>
              <a:t>P</a:t>
            </a:r>
            <a:r>
              <a:rPr sz="150" spc="10" dirty="0">
                <a:solidFill>
                  <a:srgbClr val="FFFFFF"/>
                </a:solidFill>
                <a:latin typeface="Arial"/>
                <a:cs typeface="Arial"/>
              </a:rPr>
              <a:t>ool  </a:t>
            </a:r>
            <a:r>
              <a:rPr sz="150" spc="35" dirty="0">
                <a:solidFill>
                  <a:srgbClr val="FFFFFF"/>
                </a:solidFill>
                <a:latin typeface="Arial"/>
                <a:cs typeface="Arial"/>
              </a:rPr>
              <a:t>3</a:t>
            </a:r>
            <a:r>
              <a:rPr sz="150" spc="25" dirty="0">
                <a:solidFill>
                  <a:srgbClr val="FFFFFF"/>
                </a:solidFill>
                <a:latin typeface="Arial"/>
                <a:cs typeface="Arial"/>
              </a:rPr>
              <a:t>x</a:t>
            </a:r>
            <a:r>
              <a:rPr sz="150" spc="15" dirty="0">
                <a:solidFill>
                  <a:srgbClr val="FFFFFF"/>
                </a:solidFill>
                <a:latin typeface="Arial"/>
                <a:cs typeface="Arial"/>
              </a:rPr>
              <a:t>3</a:t>
            </a:r>
            <a:r>
              <a:rPr sz="150" spc="-20"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2</a:t>
            </a:r>
            <a:r>
              <a:rPr sz="150" spc="-25" dirty="0">
                <a:solidFill>
                  <a:srgbClr val="FFFFFF"/>
                </a:solidFill>
                <a:latin typeface="Arial"/>
                <a:cs typeface="Arial"/>
              </a:rPr>
              <a:t> </a:t>
            </a:r>
            <a:r>
              <a:rPr sz="150" spc="15" dirty="0">
                <a:solidFill>
                  <a:srgbClr val="FFFFFF"/>
                </a:solidFill>
                <a:latin typeface="Arial"/>
                <a:cs typeface="Arial"/>
              </a:rPr>
              <a:t>(S</a:t>
            </a:r>
            <a:r>
              <a:rPr sz="150" spc="10" dirty="0">
                <a:solidFill>
                  <a:srgbClr val="FFFFFF"/>
                </a:solidFill>
                <a:latin typeface="Arial"/>
                <a:cs typeface="Arial"/>
              </a:rPr>
              <a:t>)</a:t>
            </a:r>
            <a:endParaRPr sz="150">
              <a:solidFill>
                <a:prstClr val="black"/>
              </a:solidFill>
              <a:latin typeface="Arial"/>
              <a:cs typeface="Arial"/>
            </a:endParaRPr>
          </a:p>
        </p:txBody>
      </p:sp>
      <p:sp>
        <p:nvSpPr>
          <p:cNvPr id="112" name="object 112"/>
          <p:cNvSpPr txBox="1"/>
          <p:nvPr/>
        </p:nvSpPr>
        <p:spPr>
          <a:xfrm>
            <a:off x="10070327" y="2285998"/>
            <a:ext cx="650820"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Conv Conv  </a:t>
            </a:r>
            <a:r>
              <a:rPr sz="150" spc="25" dirty="0">
                <a:solidFill>
                  <a:srgbClr val="FFFFFF"/>
                </a:solidFill>
                <a:latin typeface="Arial"/>
                <a:cs typeface="Arial"/>
              </a:rPr>
              <a:t>1x1</a:t>
            </a:r>
            <a:r>
              <a:rPr sz="150" spc="-30"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0" dirty="0">
                <a:solidFill>
                  <a:srgbClr val="FFFFFF"/>
                </a:solidFill>
                <a:latin typeface="Arial"/>
                <a:cs typeface="Arial"/>
              </a:rPr>
              <a:t> </a:t>
            </a:r>
            <a:r>
              <a:rPr sz="150" spc="25" dirty="0">
                <a:solidFill>
                  <a:srgbClr val="FFFFFF"/>
                </a:solidFill>
                <a:latin typeface="Arial"/>
                <a:cs typeface="Arial"/>
              </a:rPr>
              <a:t>3x3</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30" dirty="0">
                <a:solidFill>
                  <a:srgbClr val="FFFFFF"/>
                </a:solidFill>
                <a:latin typeface="Arial"/>
                <a:cs typeface="Arial"/>
              </a:rPr>
              <a:t> </a:t>
            </a:r>
            <a:r>
              <a:rPr sz="150" spc="25" dirty="0">
                <a:solidFill>
                  <a:srgbClr val="FFFFFF"/>
                </a:solidFill>
                <a:latin typeface="Arial"/>
                <a:cs typeface="Arial"/>
              </a:rPr>
              <a:t>5x5</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0" dirty="0">
                <a:solidFill>
                  <a:srgbClr val="FFFFFF"/>
                </a:solidFill>
                <a:latin typeface="Arial"/>
                <a:cs typeface="Arial"/>
              </a:rPr>
              <a:t> </a:t>
            </a:r>
            <a:r>
              <a:rPr sz="150" spc="25" dirty="0">
                <a:solidFill>
                  <a:srgbClr val="FFFFFF"/>
                </a:solidFill>
                <a:latin typeface="Arial"/>
                <a:cs typeface="Arial"/>
              </a:rPr>
              <a:t>1x1</a:t>
            </a:r>
            <a:r>
              <a:rPr sz="150" spc="-20"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endParaRPr sz="150">
              <a:solidFill>
                <a:prstClr val="black"/>
              </a:solidFill>
              <a:latin typeface="Arial"/>
              <a:cs typeface="Arial"/>
            </a:endParaRPr>
          </a:p>
        </p:txBody>
      </p:sp>
      <p:sp>
        <p:nvSpPr>
          <p:cNvPr id="113" name="object 113"/>
          <p:cNvSpPr txBox="1"/>
          <p:nvPr/>
        </p:nvSpPr>
        <p:spPr>
          <a:xfrm>
            <a:off x="10240508" y="2422483"/>
            <a:ext cx="480019"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MaxPool  </a:t>
            </a:r>
            <a:r>
              <a:rPr sz="150" spc="25" dirty="0">
                <a:solidFill>
                  <a:srgbClr val="FFFFFF"/>
                </a:solidFill>
                <a:latin typeface="Arial"/>
                <a:cs typeface="Arial"/>
              </a:rPr>
              <a:t>1x1 </a:t>
            </a:r>
            <a:r>
              <a:rPr sz="150" spc="20" dirty="0">
                <a:solidFill>
                  <a:srgbClr val="FFFFFF"/>
                </a:solidFill>
                <a:latin typeface="Arial"/>
                <a:cs typeface="Arial"/>
              </a:rPr>
              <a:t>+ </a:t>
            </a:r>
            <a:r>
              <a:rPr sz="150" spc="15" dirty="0">
                <a:solidFill>
                  <a:srgbClr val="FFFFFF"/>
                </a:solidFill>
                <a:latin typeface="Arial"/>
                <a:cs typeface="Arial"/>
              </a:rPr>
              <a:t>1 (S) </a:t>
            </a:r>
            <a:r>
              <a:rPr sz="150" spc="25" dirty="0">
                <a:solidFill>
                  <a:srgbClr val="FFFFFF"/>
                </a:solidFill>
                <a:latin typeface="Arial"/>
                <a:cs typeface="Arial"/>
              </a:rPr>
              <a:t>1x1 </a:t>
            </a:r>
            <a:r>
              <a:rPr sz="150" spc="20" dirty="0">
                <a:solidFill>
                  <a:srgbClr val="FFFFFF"/>
                </a:solidFill>
                <a:latin typeface="Arial"/>
                <a:cs typeface="Arial"/>
              </a:rPr>
              <a:t>+ </a:t>
            </a:r>
            <a:r>
              <a:rPr sz="150" spc="15" dirty="0">
                <a:solidFill>
                  <a:srgbClr val="FFFFFF"/>
                </a:solidFill>
                <a:latin typeface="Arial"/>
                <a:cs typeface="Arial"/>
              </a:rPr>
              <a:t>1 (S)</a:t>
            </a:r>
            <a:r>
              <a:rPr sz="150" spc="50" dirty="0">
                <a:solidFill>
                  <a:srgbClr val="FFFFFF"/>
                </a:solidFill>
                <a:latin typeface="Arial"/>
                <a:cs typeface="Arial"/>
              </a:rPr>
              <a:t> </a:t>
            </a:r>
            <a:r>
              <a:rPr sz="150" spc="25" dirty="0">
                <a:solidFill>
                  <a:srgbClr val="FFFFFF"/>
                </a:solidFill>
                <a:latin typeface="Arial"/>
                <a:cs typeface="Arial"/>
              </a:rPr>
              <a:t>3x3 </a:t>
            </a:r>
            <a:r>
              <a:rPr sz="150" spc="20" dirty="0">
                <a:solidFill>
                  <a:srgbClr val="FFFFFF"/>
                </a:solidFill>
                <a:latin typeface="Arial"/>
                <a:cs typeface="Arial"/>
              </a:rPr>
              <a:t>+ </a:t>
            </a:r>
            <a:r>
              <a:rPr sz="150" spc="15" dirty="0">
                <a:solidFill>
                  <a:srgbClr val="FFFFFF"/>
                </a:solidFill>
                <a:latin typeface="Arial"/>
                <a:cs typeface="Arial"/>
              </a:rPr>
              <a:t>1 (S)</a:t>
            </a:r>
            <a:endParaRPr sz="150">
              <a:solidFill>
                <a:prstClr val="black"/>
              </a:solidFill>
              <a:latin typeface="Arial"/>
              <a:cs typeface="Arial"/>
            </a:endParaRPr>
          </a:p>
        </p:txBody>
      </p:sp>
      <p:sp>
        <p:nvSpPr>
          <p:cNvPr id="114" name="object 114"/>
          <p:cNvSpPr txBox="1"/>
          <p:nvPr/>
        </p:nvSpPr>
        <p:spPr>
          <a:xfrm>
            <a:off x="10304967" y="2175486"/>
            <a:ext cx="170801"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srgbClr val="FFFFFF"/>
                </a:solidFill>
                <a:latin typeface="Arial"/>
                <a:cs typeface="Arial"/>
              </a:rPr>
              <a:t>Dept</a:t>
            </a:r>
            <a:r>
              <a:rPr sz="150" spc="-25" dirty="0">
                <a:solidFill>
                  <a:srgbClr val="FFFFFF"/>
                </a:solidFill>
                <a:latin typeface="Arial"/>
                <a:cs typeface="Arial"/>
              </a:rPr>
              <a:t> </a:t>
            </a:r>
            <a:r>
              <a:rPr sz="150" spc="15" dirty="0">
                <a:solidFill>
                  <a:srgbClr val="FFFFFF"/>
                </a:solidFill>
                <a:latin typeface="Arial"/>
                <a:cs typeface="Arial"/>
              </a:rPr>
              <a:t>hConcat</a:t>
            </a:r>
            <a:endParaRPr sz="150">
              <a:solidFill>
                <a:prstClr val="black"/>
              </a:solidFill>
              <a:latin typeface="Arial"/>
              <a:cs typeface="Arial"/>
            </a:endParaRPr>
          </a:p>
        </p:txBody>
      </p:sp>
      <p:sp>
        <p:nvSpPr>
          <p:cNvPr id="115" name="object 115"/>
          <p:cNvSpPr txBox="1"/>
          <p:nvPr/>
        </p:nvSpPr>
        <p:spPr>
          <a:xfrm>
            <a:off x="10070327" y="1890620"/>
            <a:ext cx="650820"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Conv Conv  </a:t>
            </a:r>
            <a:r>
              <a:rPr sz="150" spc="25" dirty="0">
                <a:solidFill>
                  <a:srgbClr val="FFFFFF"/>
                </a:solidFill>
                <a:latin typeface="Arial"/>
                <a:cs typeface="Arial"/>
              </a:rPr>
              <a:t>1x1</a:t>
            </a:r>
            <a:r>
              <a:rPr sz="150" spc="-30"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0" dirty="0">
                <a:solidFill>
                  <a:srgbClr val="FFFFFF"/>
                </a:solidFill>
                <a:latin typeface="Arial"/>
                <a:cs typeface="Arial"/>
              </a:rPr>
              <a:t> </a:t>
            </a:r>
            <a:r>
              <a:rPr sz="150" spc="25" dirty="0">
                <a:solidFill>
                  <a:srgbClr val="FFFFFF"/>
                </a:solidFill>
                <a:latin typeface="Arial"/>
                <a:cs typeface="Arial"/>
              </a:rPr>
              <a:t>3x3</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30" dirty="0">
                <a:solidFill>
                  <a:srgbClr val="FFFFFF"/>
                </a:solidFill>
                <a:latin typeface="Arial"/>
                <a:cs typeface="Arial"/>
              </a:rPr>
              <a:t> </a:t>
            </a:r>
            <a:r>
              <a:rPr sz="150" spc="25" dirty="0">
                <a:solidFill>
                  <a:srgbClr val="FFFFFF"/>
                </a:solidFill>
                <a:latin typeface="Arial"/>
                <a:cs typeface="Arial"/>
              </a:rPr>
              <a:t>5x5</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0" dirty="0">
                <a:solidFill>
                  <a:srgbClr val="FFFFFF"/>
                </a:solidFill>
                <a:latin typeface="Arial"/>
                <a:cs typeface="Arial"/>
              </a:rPr>
              <a:t> </a:t>
            </a:r>
            <a:r>
              <a:rPr sz="150" spc="25" dirty="0">
                <a:solidFill>
                  <a:srgbClr val="FFFFFF"/>
                </a:solidFill>
                <a:latin typeface="Arial"/>
                <a:cs typeface="Arial"/>
              </a:rPr>
              <a:t>1x1</a:t>
            </a:r>
            <a:r>
              <a:rPr sz="150" spc="-20"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endParaRPr sz="150">
              <a:solidFill>
                <a:prstClr val="black"/>
              </a:solidFill>
              <a:latin typeface="Arial"/>
              <a:cs typeface="Arial"/>
            </a:endParaRPr>
          </a:p>
        </p:txBody>
      </p:sp>
      <p:sp>
        <p:nvSpPr>
          <p:cNvPr id="116" name="object 116"/>
          <p:cNvSpPr txBox="1"/>
          <p:nvPr/>
        </p:nvSpPr>
        <p:spPr>
          <a:xfrm>
            <a:off x="10240508" y="2026920"/>
            <a:ext cx="480019"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pPr>
            <a:r>
              <a:rPr sz="150" spc="15" dirty="0">
                <a:solidFill>
                  <a:srgbClr val="FFFFFF"/>
                </a:solidFill>
                <a:latin typeface="Arial"/>
                <a:cs typeface="Arial"/>
              </a:rPr>
              <a:t>Conv Conv MaxPool  </a:t>
            </a:r>
            <a:r>
              <a:rPr sz="150" spc="25" dirty="0">
                <a:solidFill>
                  <a:srgbClr val="FFFFFF"/>
                </a:solidFill>
                <a:latin typeface="Arial"/>
                <a:cs typeface="Arial"/>
              </a:rPr>
              <a:t>1x1 </a:t>
            </a:r>
            <a:r>
              <a:rPr sz="150" spc="20" dirty="0">
                <a:solidFill>
                  <a:srgbClr val="FFFFFF"/>
                </a:solidFill>
                <a:latin typeface="Arial"/>
                <a:cs typeface="Arial"/>
              </a:rPr>
              <a:t>+ </a:t>
            </a:r>
            <a:r>
              <a:rPr sz="150" spc="15" dirty="0">
                <a:solidFill>
                  <a:srgbClr val="FFFFFF"/>
                </a:solidFill>
                <a:latin typeface="Arial"/>
                <a:cs typeface="Arial"/>
              </a:rPr>
              <a:t>1 (S) </a:t>
            </a:r>
            <a:r>
              <a:rPr sz="150" spc="25" dirty="0">
                <a:solidFill>
                  <a:srgbClr val="FFFFFF"/>
                </a:solidFill>
                <a:latin typeface="Arial"/>
                <a:cs typeface="Arial"/>
              </a:rPr>
              <a:t>1x1 </a:t>
            </a:r>
            <a:r>
              <a:rPr sz="150" spc="20" dirty="0">
                <a:solidFill>
                  <a:srgbClr val="FFFFFF"/>
                </a:solidFill>
                <a:latin typeface="Arial"/>
                <a:cs typeface="Arial"/>
              </a:rPr>
              <a:t>+ </a:t>
            </a:r>
            <a:r>
              <a:rPr sz="150" spc="15" dirty="0">
                <a:solidFill>
                  <a:srgbClr val="FFFFFF"/>
                </a:solidFill>
                <a:latin typeface="Arial"/>
                <a:cs typeface="Arial"/>
              </a:rPr>
              <a:t>1 (S)</a:t>
            </a:r>
            <a:r>
              <a:rPr sz="150" spc="50" dirty="0">
                <a:solidFill>
                  <a:srgbClr val="FFFFFF"/>
                </a:solidFill>
                <a:latin typeface="Arial"/>
                <a:cs typeface="Arial"/>
              </a:rPr>
              <a:t> </a:t>
            </a:r>
            <a:r>
              <a:rPr sz="150" spc="25" dirty="0">
                <a:solidFill>
                  <a:srgbClr val="FFFFFF"/>
                </a:solidFill>
                <a:latin typeface="Arial"/>
                <a:cs typeface="Arial"/>
              </a:rPr>
              <a:t>3x3 </a:t>
            </a:r>
            <a:r>
              <a:rPr sz="150" spc="20" dirty="0">
                <a:solidFill>
                  <a:srgbClr val="FFFFFF"/>
                </a:solidFill>
                <a:latin typeface="Arial"/>
                <a:cs typeface="Arial"/>
              </a:rPr>
              <a:t>+ </a:t>
            </a:r>
            <a:r>
              <a:rPr sz="150" spc="15" dirty="0">
                <a:solidFill>
                  <a:srgbClr val="FFFFFF"/>
                </a:solidFill>
                <a:latin typeface="Arial"/>
                <a:cs typeface="Arial"/>
              </a:rPr>
              <a:t>1 (S)</a:t>
            </a:r>
            <a:endParaRPr sz="150">
              <a:solidFill>
                <a:prstClr val="black"/>
              </a:solidFill>
              <a:latin typeface="Arial"/>
              <a:cs typeface="Arial"/>
            </a:endParaRPr>
          </a:p>
        </p:txBody>
      </p:sp>
      <p:sp>
        <p:nvSpPr>
          <p:cNvPr id="117" name="object 117"/>
          <p:cNvSpPr txBox="1"/>
          <p:nvPr/>
        </p:nvSpPr>
        <p:spPr>
          <a:xfrm>
            <a:off x="10304967" y="1779922"/>
            <a:ext cx="170801"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srgbClr val="FFFFFF"/>
                </a:solidFill>
                <a:latin typeface="Arial"/>
                <a:cs typeface="Arial"/>
              </a:rPr>
              <a:t>Dept</a:t>
            </a:r>
            <a:r>
              <a:rPr sz="150" spc="-25" dirty="0">
                <a:solidFill>
                  <a:srgbClr val="FFFFFF"/>
                </a:solidFill>
                <a:latin typeface="Arial"/>
                <a:cs typeface="Arial"/>
              </a:rPr>
              <a:t> </a:t>
            </a:r>
            <a:r>
              <a:rPr sz="150" spc="15" dirty="0">
                <a:solidFill>
                  <a:srgbClr val="FFFFFF"/>
                </a:solidFill>
                <a:latin typeface="Arial"/>
                <a:cs typeface="Arial"/>
              </a:rPr>
              <a:t>hConcat</a:t>
            </a:r>
            <a:endParaRPr sz="150">
              <a:solidFill>
                <a:prstClr val="black"/>
              </a:solidFill>
              <a:latin typeface="Arial"/>
              <a:cs typeface="Arial"/>
            </a:endParaRPr>
          </a:p>
        </p:txBody>
      </p:sp>
      <p:sp>
        <p:nvSpPr>
          <p:cNvPr id="118" name="object 118"/>
          <p:cNvSpPr txBox="1"/>
          <p:nvPr/>
        </p:nvSpPr>
        <p:spPr>
          <a:xfrm>
            <a:off x="10310098" y="1631540"/>
            <a:ext cx="161911" cy="72297"/>
          </a:xfrm>
          <a:prstGeom prst="rect">
            <a:avLst/>
          </a:prstGeom>
        </p:spPr>
        <p:txBody>
          <a:bodyPr vert="horz" wrap="square" lIns="0" tIns="11429" rIns="0" bIns="0" rtlCol="0">
            <a:spAutoFit/>
          </a:bodyPr>
          <a:lstStyle/>
          <a:p>
            <a:pPr marL="26667" marR="5080" indent="-14603" defTabSz="914329" fontAlgn="auto">
              <a:lnSpc>
                <a:spcPct val="132100"/>
              </a:lnSpc>
              <a:spcBef>
                <a:spcPts val="90"/>
              </a:spcBef>
              <a:spcAft>
                <a:spcPts val="0"/>
              </a:spcAft>
            </a:pPr>
            <a:r>
              <a:rPr sz="150" dirty="0">
                <a:solidFill>
                  <a:srgbClr val="FFFFFF"/>
                </a:solidFill>
                <a:latin typeface="Arial"/>
                <a:cs typeface="Arial"/>
              </a:rPr>
              <a:t>A</a:t>
            </a:r>
            <a:r>
              <a:rPr sz="150" spc="35" dirty="0">
                <a:solidFill>
                  <a:srgbClr val="FFFFFF"/>
                </a:solidFill>
                <a:latin typeface="Arial"/>
                <a:cs typeface="Arial"/>
              </a:rPr>
              <a:t>v</a:t>
            </a:r>
            <a:r>
              <a:rPr sz="150" spc="15" dirty="0">
                <a:solidFill>
                  <a:srgbClr val="FFFFFF"/>
                </a:solidFill>
                <a:latin typeface="Arial"/>
                <a:cs typeface="Arial"/>
              </a:rPr>
              <a:t>e</a:t>
            </a:r>
            <a:r>
              <a:rPr sz="150" spc="25" dirty="0">
                <a:solidFill>
                  <a:srgbClr val="FFFFFF"/>
                </a:solidFill>
                <a:latin typeface="Arial"/>
                <a:cs typeface="Arial"/>
              </a:rPr>
              <a:t>r</a:t>
            </a:r>
            <a:r>
              <a:rPr sz="150" spc="15" dirty="0">
                <a:solidFill>
                  <a:srgbClr val="FFFFFF"/>
                </a:solidFill>
                <a:latin typeface="Arial"/>
                <a:cs typeface="Arial"/>
              </a:rPr>
              <a:t>a</a:t>
            </a:r>
            <a:r>
              <a:rPr sz="150" spc="5" dirty="0">
                <a:solidFill>
                  <a:srgbClr val="FFFFFF"/>
                </a:solidFill>
                <a:latin typeface="Arial"/>
                <a:cs typeface="Arial"/>
              </a:rPr>
              <a:t>g</a:t>
            </a:r>
            <a:r>
              <a:rPr sz="150" spc="15" dirty="0">
                <a:solidFill>
                  <a:srgbClr val="FFFFFF"/>
                </a:solidFill>
                <a:latin typeface="Arial"/>
                <a:cs typeface="Arial"/>
              </a:rPr>
              <a:t>e</a:t>
            </a:r>
            <a:r>
              <a:rPr sz="150" dirty="0">
                <a:solidFill>
                  <a:srgbClr val="FFFFFF"/>
                </a:solidFill>
                <a:latin typeface="Arial"/>
                <a:cs typeface="Arial"/>
              </a:rPr>
              <a:t>P</a:t>
            </a:r>
            <a:r>
              <a:rPr sz="150" spc="10" dirty="0">
                <a:solidFill>
                  <a:srgbClr val="FFFFFF"/>
                </a:solidFill>
                <a:latin typeface="Arial"/>
                <a:cs typeface="Arial"/>
              </a:rPr>
              <a:t>ool  </a:t>
            </a:r>
            <a:r>
              <a:rPr sz="150" spc="25" dirty="0">
                <a:solidFill>
                  <a:srgbClr val="FFFFFF"/>
                </a:solidFill>
                <a:latin typeface="Arial"/>
                <a:cs typeface="Arial"/>
              </a:rPr>
              <a:t>7x7</a:t>
            </a:r>
            <a:r>
              <a:rPr sz="150" spc="-35" dirty="0">
                <a:solidFill>
                  <a:srgbClr val="FFFFFF"/>
                </a:solidFill>
                <a:latin typeface="Arial"/>
                <a:cs typeface="Arial"/>
              </a:rPr>
              <a:t> </a:t>
            </a:r>
            <a:r>
              <a:rPr sz="150" spc="20" dirty="0">
                <a:solidFill>
                  <a:srgbClr val="FFFFFF"/>
                </a:solidFill>
                <a:latin typeface="Arial"/>
                <a:cs typeface="Arial"/>
              </a:rPr>
              <a:t>+</a:t>
            </a:r>
            <a:r>
              <a:rPr sz="150" spc="-2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0" dirty="0">
                <a:solidFill>
                  <a:srgbClr val="FFFFFF"/>
                </a:solidFill>
                <a:latin typeface="Arial"/>
                <a:cs typeface="Arial"/>
              </a:rPr>
              <a:t>(V)</a:t>
            </a:r>
            <a:endParaRPr sz="150">
              <a:solidFill>
                <a:prstClr val="black"/>
              </a:solidFill>
              <a:latin typeface="Arial"/>
              <a:cs typeface="Arial"/>
            </a:endParaRPr>
          </a:p>
        </p:txBody>
      </p:sp>
      <p:sp>
        <p:nvSpPr>
          <p:cNvPr id="119" name="object 119"/>
          <p:cNvSpPr txBox="1"/>
          <p:nvPr/>
        </p:nvSpPr>
        <p:spPr>
          <a:xfrm>
            <a:off x="10366304" y="1520843"/>
            <a:ext cx="55875"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0" dirty="0">
                <a:solidFill>
                  <a:srgbClr val="FFFFFF"/>
                </a:solidFill>
                <a:latin typeface="Arial"/>
                <a:cs typeface="Arial"/>
              </a:rPr>
              <a:t>F</a:t>
            </a:r>
            <a:r>
              <a:rPr sz="150" spc="20" dirty="0">
                <a:solidFill>
                  <a:srgbClr val="FFFFFF"/>
                </a:solidFill>
                <a:latin typeface="Arial"/>
                <a:cs typeface="Arial"/>
              </a:rPr>
              <a:t>C</a:t>
            </a:r>
            <a:endParaRPr sz="150">
              <a:solidFill>
                <a:prstClr val="black"/>
              </a:solidFill>
              <a:latin typeface="Arial"/>
              <a:cs typeface="Arial"/>
            </a:endParaRPr>
          </a:p>
        </p:txBody>
      </p:sp>
      <p:sp>
        <p:nvSpPr>
          <p:cNvPr id="120" name="object 120"/>
          <p:cNvSpPr txBox="1"/>
          <p:nvPr/>
        </p:nvSpPr>
        <p:spPr>
          <a:xfrm>
            <a:off x="10359391" y="4011079"/>
            <a:ext cx="833050"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tabLst>
                <a:tab pos="734637" algn="l"/>
              </a:tabLst>
            </a:pPr>
            <a:r>
              <a:rPr sz="150" spc="15" dirty="0">
                <a:solidFill>
                  <a:srgbClr val="FFFFFF"/>
                </a:solidFill>
                <a:latin typeface="Arial"/>
                <a:cs typeface="Arial"/>
              </a:rPr>
              <a:t>Conv                Conv               </a:t>
            </a:r>
            <a:r>
              <a:rPr sz="150" spc="35" dirty="0">
                <a:solidFill>
                  <a:srgbClr val="FFFFFF"/>
                </a:solidFill>
                <a:latin typeface="Arial"/>
                <a:cs typeface="Arial"/>
              </a:rPr>
              <a:t> </a:t>
            </a:r>
            <a:r>
              <a:rPr sz="150" spc="15" dirty="0">
                <a:solidFill>
                  <a:srgbClr val="FFFFFF"/>
                </a:solidFill>
                <a:latin typeface="Arial"/>
                <a:cs typeface="Arial"/>
              </a:rPr>
              <a:t>Conv               </a:t>
            </a:r>
            <a:r>
              <a:rPr sz="150" spc="30" dirty="0">
                <a:solidFill>
                  <a:srgbClr val="FFFFFF"/>
                </a:solidFill>
                <a:latin typeface="Arial"/>
                <a:cs typeface="Arial"/>
              </a:rPr>
              <a:t> </a:t>
            </a:r>
            <a:r>
              <a:rPr sz="150" spc="20" dirty="0">
                <a:solidFill>
                  <a:srgbClr val="FFFFFF"/>
                </a:solidFill>
                <a:latin typeface="Arial"/>
                <a:cs typeface="Arial"/>
              </a:rPr>
              <a:t>Conv	Conv  </a:t>
            </a:r>
            <a:r>
              <a:rPr sz="150" spc="25" dirty="0">
                <a:solidFill>
                  <a:srgbClr val="FFFFFF"/>
                </a:solidFill>
                <a:latin typeface="Arial"/>
                <a:cs typeface="Arial"/>
              </a:rPr>
              <a:t>1x1</a:t>
            </a:r>
            <a:r>
              <a:rPr sz="150" spc="-30"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0" dirty="0">
                <a:solidFill>
                  <a:srgbClr val="FFFFFF"/>
                </a:solidFill>
                <a:latin typeface="Arial"/>
                <a:cs typeface="Arial"/>
              </a:rPr>
              <a:t> </a:t>
            </a:r>
            <a:r>
              <a:rPr sz="150" spc="15" dirty="0">
                <a:solidFill>
                  <a:srgbClr val="FFFFFF"/>
                </a:solidFill>
                <a:latin typeface="Arial"/>
                <a:cs typeface="Arial"/>
              </a:rPr>
              <a:t>(S)</a:t>
            </a:r>
            <a:r>
              <a:rPr sz="150" spc="25" dirty="0">
                <a:solidFill>
                  <a:srgbClr val="FFFFFF"/>
                </a:solidFill>
                <a:latin typeface="Arial"/>
                <a:cs typeface="Arial"/>
              </a:rPr>
              <a:t> 3x3</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35" dirty="0">
                <a:solidFill>
                  <a:srgbClr val="FFFFFF"/>
                </a:solidFill>
                <a:latin typeface="Arial"/>
                <a:cs typeface="Arial"/>
              </a:rPr>
              <a:t> </a:t>
            </a:r>
            <a:r>
              <a:rPr sz="150" spc="25" dirty="0">
                <a:solidFill>
                  <a:srgbClr val="FFFFFF"/>
                </a:solidFill>
                <a:latin typeface="Arial"/>
                <a:cs typeface="Arial"/>
              </a:rPr>
              <a:t>5x5</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5" dirty="0">
                <a:solidFill>
                  <a:srgbClr val="FFFFFF"/>
                </a:solidFill>
                <a:latin typeface="Arial"/>
                <a:cs typeface="Arial"/>
              </a:rPr>
              <a:t> 1x1</a:t>
            </a:r>
            <a:r>
              <a:rPr sz="150" spc="-20"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50" dirty="0">
                <a:solidFill>
                  <a:srgbClr val="FFFFFF"/>
                </a:solidFill>
                <a:latin typeface="Arial"/>
                <a:cs typeface="Arial"/>
              </a:rPr>
              <a:t> </a:t>
            </a:r>
            <a:r>
              <a:rPr sz="150" spc="25" dirty="0">
                <a:solidFill>
                  <a:srgbClr val="FFFFFF"/>
                </a:solidFill>
                <a:latin typeface="Arial"/>
                <a:cs typeface="Arial"/>
              </a:rPr>
              <a:t>1x1</a:t>
            </a:r>
            <a:r>
              <a:rPr sz="150" spc="-20"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endParaRPr sz="150">
              <a:solidFill>
                <a:prstClr val="black"/>
              </a:solidFill>
              <a:latin typeface="Arial"/>
              <a:cs typeface="Arial"/>
            </a:endParaRPr>
          </a:p>
        </p:txBody>
      </p:sp>
      <p:sp>
        <p:nvSpPr>
          <p:cNvPr id="121" name="object 121"/>
          <p:cNvSpPr txBox="1"/>
          <p:nvPr/>
        </p:nvSpPr>
        <p:spPr>
          <a:xfrm>
            <a:off x="11095674" y="3900380"/>
            <a:ext cx="55875"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0" dirty="0">
                <a:solidFill>
                  <a:srgbClr val="FFFFFF"/>
                </a:solidFill>
                <a:latin typeface="Arial"/>
                <a:cs typeface="Arial"/>
              </a:rPr>
              <a:t>F</a:t>
            </a:r>
            <a:r>
              <a:rPr sz="150" spc="20" dirty="0">
                <a:solidFill>
                  <a:srgbClr val="FFFFFF"/>
                </a:solidFill>
                <a:latin typeface="Arial"/>
                <a:cs typeface="Arial"/>
              </a:rPr>
              <a:t>C</a:t>
            </a:r>
            <a:endParaRPr sz="150">
              <a:solidFill>
                <a:prstClr val="black"/>
              </a:solidFill>
              <a:latin typeface="Arial"/>
              <a:cs typeface="Arial"/>
            </a:endParaRPr>
          </a:p>
        </p:txBody>
      </p:sp>
      <p:sp>
        <p:nvSpPr>
          <p:cNvPr id="122" name="object 122"/>
          <p:cNvSpPr txBox="1"/>
          <p:nvPr/>
        </p:nvSpPr>
        <p:spPr>
          <a:xfrm>
            <a:off x="11095674" y="3770794"/>
            <a:ext cx="55875"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0" dirty="0">
                <a:solidFill>
                  <a:srgbClr val="FFFFFF"/>
                </a:solidFill>
                <a:latin typeface="Arial"/>
                <a:cs typeface="Arial"/>
              </a:rPr>
              <a:t>F</a:t>
            </a:r>
            <a:r>
              <a:rPr sz="150" spc="20" dirty="0">
                <a:solidFill>
                  <a:srgbClr val="FFFFFF"/>
                </a:solidFill>
                <a:latin typeface="Arial"/>
                <a:cs typeface="Arial"/>
              </a:rPr>
              <a:t>C</a:t>
            </a:r>
            <a:endParaRPr sz="150">
              <a:solidFill>
                <a:prstClr val="black"/>
              </a:solidFill>
              <a:latin typeface="Arial"/>
              <a:cs typeface="Arial"/>
            </a:endParaRPr>
          </a:p>
        </p:txBody>
      </p:sp>
      <p:sp>
        <p:nvSpPr>
          <p:cNvPr id="123" name="object 123"/>
          <p:cNvSpPr txBox="1"/>
          <p:nvPr/>
        </p:nvSpPr>
        <p:spPr>
          <a:xfrm>
            <a:off x="11003947" y="3634496"/>
            <a:ext cx="233025"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srgbClr val="FFFFFF"/>
                </a:solidFill>
                <a:latin typeface="Arial"/>
                <a:cs typeface="Arial"/>
              </a:rPr>
              <a:t>Soft</a:t>
            </a:r>
            <a:r>
              <a:rPr sz="150" spc="-25" dirty="0">
                <a:solidFill>
                  <a:srgbClr val="FFFFFF"/>
                </a:solidFill>
                <a:latin typeface="Arial"/>
                <a:cs typeface="Arial"/>
              </a:rPr>
              <a:t> </a:t>
            </a:r>
            <a:r>
              <a:rPr sz="150" spc="15" dirty="0">
                <a:solidFill>
                  <a:srgbClr val="FFFFFF"/>
                </a:solidFill>
                <a:latin typeface="Arial"/>
                <a:cs typeface="Arial"/>
              </a:rPr>
              <a:t>maxAct</a:t>
            </a:r>
            <a:r>
              <a:rPr sz="150" spc="-20" dirty="0">
                <a:solidFill>
                  <a:srgbClr val="FFFFFF"/>
                </a:solidFill>
                <a:latin typeface="Arial"/>
                <a:cs typeface="Arial"/>
              </a:rPr>
              <a:t> </a:t>
            </a:r>
            <a:r>
              <a:rPr sz="150" spc="20" dirty="0">
                <a:solidFill>
                  <a:srgbClr val="FFFFFF"/>
                </a:solidFill>
                <a:latin typeface="Arial"/>
                <a:cs typeface="Arial"/>
              </a:rPr>
              <a:t>ivat</a:t>
            </a:r>
            <a:r>
              <a:rPr sz="150" spc="-25" dirty="0">
                <a:solidFill>
                  <a:srgbClr val="FFFFFF"/>
                </a:solidFill>
                <a:latin typeface="Arial"/>
                <a:cs typeface="Arial"/>
              </a:rPr>
              <a:t> </a:t>
            </a:r>
            <a:r>
              <a:rPr sz="150" spc="15" dirty="0">
                <a:solidFill>
                  <a:srgbClr val="FFFFFF"/>
                </a:solidFill>
                <a:latin typeface="Arial"/>
                <a:cs typeface="Arial"/>
              </a:rPr>
              <a:t>ion</a:t>
            </a:r>
            <a:endParaRPr sz="150">
              <a:solidFill>
                <a:prstClr val="black"/>
              </a:solidFill>
              <a:latin typeface="Arial"/>
              <a:cs typeface="Arial"/>
            </a:endParaRPr>
          </a:p>
        </p:txBody>
      </p:sp>
      <p:sp>
        <p:nvSpPr>
          <p:cNvPr id="124" name="object 124"/>
          <p:cNvSpPr txBox="1"/>
          <p:nvPr/>
        </p:nvSpPr>
        <p:spPr>
          <a:xfrm>
            <a:off x="11057479" y="3501647"/>
            <a:ext cx="129528"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prstClr val="black"/>
                </a:solidFill>
                <a:latin typeface="Arial"/>
                <a:cs typeface="Arial"/>
              </a:rPr>
              <a:t>soft</a:t>
            </a:r>
            <a:r>
              <a:rPr sz="150" spc="-30" dirty="0">
                <a:solidFill>
                  <a:prstClr val="black"/>
                </a:solidFill>
                <a:latin typeface="Arial"/>
                <a:cs typeface="Arial"/>
              </a:rPr>
              <a:t> </a:t>
            </a:r>
            <a:r>
              <a:rPr sz="150" spc="20" dirty="0">
                <a:solidFill>
                  <a:prstClr val="black"/>
                </a:solidFill>
                <a:latin typeface="Arial"/>
                <a:cs typeface="Arial"/>
              </a:rPr>
              <a:t>max0</a:t>
            </a:r>
            <a:endParaRPr sz="150">
              <a:solidFill>
                <a:prstClr val="black"/>
              </a:solidFill>
              <a:latin typeface="Arial"/>
              <a:cs typeface="Arial"/>
            </a:endParaRPr>
          </a:p>
        </p:txBody>
      </p:sp>
      <p:sp>
        <p:nvSpPr>
          <p:cNvPr id="125" name="object 125"/>
          <p:cNvSpPr txBox="1"/>
          <p:nvPr/>
        </p:nvSpPr>
        <p:spPr>
          <a:xfrm>
            <a:off x="10172481" y="2817861"/>
            <a:ext cx="832415" cy="72297"/>
          </a:xfrm>
          <a:prstGeom prst="rect">
            <a:avLst/>
          </a:prstGeom>
        </p:spPr>
        <p:txBody>
          <a:bodyPr vert="horz" wrap="square" lIns="0" tIns="11429" rIns="0" bIns="0" rtlCol="0">
            <a:spAutoFit/>
          </a:bodyPr>
          <a:lstStyle/>
          <a:p>
            <a:pPr marL="12699" marR="5080" indent="26667" defTabSz="914329" fontAlgn="auto">
              <a:lnSpc>
                <a:spcPct val="132100"/>
              </a:lnSpc>
              <a:spcBef>
                <a:spcPts val="90"/>
              </a:spcBef>
              <a:spcAft>
                <a:spcPts val="0"/>
              </a:spcAft>
              <a:tabLst>
                <a:tab pos="734637" algn="l"/>
              </a:tabLst>
            </a:pPr>
            <a:r>
              <a:rPr sz="150" spc="15" dirty="0">
                <a:solidFill>
                  <a:srgbClr val="FFFFFF"/>
                </a:solidFill>
                <a:latin typeface="Arial"/>
                <a:cs typeface="Arial"/>
              </a:rPr>
              <a:t>Conv                Conv               </a:t>
            </a:r>
            <a:r>
              <a:rPr sz="150" spc="30" dirty="0">
                <a:solidFill>
                  <a:srgbClr val="FFFFFF"/>
                </a:solidFill>
                <a:latin typeface="Arial"/>
                <a:cs typeface="Arial"/>
              </a:rPr>
              <a:t> </a:t>
            </a:r>
            <a:r>
              <a:rPr sz="150" spc="15" dirty="0">
                <a:solidFill>
                  <a:srgbClr val="FFFFFF"/>
                </a:solidFill>
                <a:latin typeface="Arial"/>
                <a:cs typeface="Arial"/>
              </a:rPr>
              <a:t>Conv               </a:t>
            </a:r>
            <a:r>
              <a:rPr sz="150" spc="35" dirty="0">
                <a:solidFill>
                  <a:srgbClr val="FFFFFF"/>
                </a:solidFill>
                <a:latin typeface="Arial"/>
                <a:cs typeface="Arial"/>
              </a:rPr>
              <a:t> </a:t>
            </a:r>
            <a:r>
              <a:rPr sz="150" spc="15" dirty="0">
                <a:solidFill>
                  <a:srgbClr val="FFFFFF"/>
                </a:solidFill>
                <a:latin typeface="Arial"/>
                <a:cs typeface="Arial"/>
              </a:rPr>
              <a:t>Conv	Conv  </a:t>
            </a:r>
            <a:r>
              <a:rPr sz="150" spc="25" dirty="0">
                <a:solidFill>
                  <a:srgbClr val="FFFFFF"/>
                </a:solidFill>
                <a:latin typeface="Arial"/>
                <a:cs typeface="Arial"/>
              </a:rPr>
              <a:t>1x1</a:t>
            </a:r>
            <a:r>
              <a:rPr sz="150" spc="-30"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5" dirty="0">
                <a:solidFill>
                  <a:srgbClr val="FFFFFF"/>
                </a:solidFill>
                <a:latin typeface="Arial"/>
                <a:cs typeface="Arial"/>
              </a:rPr>
              <a:t> 3x3</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35" dirty="0">
                <a:solidFill>
                  <a:srgbClr val="FFFFFF"/>
                </a:solidFill>
                <a:latin typeface="Arial"/>
                <a:cs typeface="Arial"/>
              </a:rPr>
              <a:t> </a:t>
            </a:r>
            <a:r>
              <a:rPr sz="150" spc="25" dirty="0">
                <a:solidFill>
                  <a:srgbClr val="FFFFFF"/>
                </a:solidFill>
                <a:latin typeface="Arial"/>
                <a:cs typeface="Arial"/>
              </a:rPr>
              <a:t>5x5</a:t>
            </a:r>
            <a:r>
              <a:rPr sz="150" spc="-25" dirty="0">
                <a:solidFill>
                  <a:srgbClr val="FFFFFF"/>
                </a:solidFill>
                <a:latin typeface="Arial"/>
                <a:cs typeface="Arial"/>
              </a:rPr>
              <a:t> </a:t>
            </a:r>
            <a:r>
              <a:rPr sz="150" spc="20" dirty="0">
                <a:solidFill>
                  <a:srgbClr val="FFFFFF"/>
                </a:solidFill>
                <a:latin typeface="Arial"/>
                <a:cs typeface="Arial"/>
              </a:rPr>
              <a:t>+</a:t>
            </a:r>
            <a:r>
              <a:rPr sz="150" spc="-10"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25" dirty="0">
                <a:solidFill>
                  <a:srgbClr val="FFFFFF"/>
                </a:solidFill>
                <a:latin typeface="Arial"/>
                <a:cs typeface="Arial"/>
              </a:rPr>
              <a:t> 1x1</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r>
              <a:rPr sz="150" spc="50" dirty="0">
                <a:solidFill>
                  <a:srgbClr val="FFFFFF"/>
                </a:solidFill>
                <a:latin typeface="Arial"/>
                <a:cs typeface="Arial"/>
              </a:rPr>
              <a:t> </a:t>
            </a:r>
            <a:r>
              <a:rPr sz="150" spc="25" dirty="0">
                <a:solidFill>
                  <a:srgbClr val="FFFFFF"/>
                </a:solidFill>
                <a:latin typeface="Arial"/>
                <a:cs typeface="Arial"/>
              </a:rPr>
              <a:t>1x1</a:t>
            </a:r>
            <a:r>
              <a:rPr sz="150" spc="-25" dirty="0">
                <a:solidFill>
                  <a:srgbClr val="FFFFFF"/>
                </a:solidFill>
                <a:latin typeface="Arial"/>
                <a:cs typeface="Arial"/>
              </a:rPr>
              <a:t> </a:t>
            </a:r>
            <a:r>
              <a:rPr sz="150" spc="20" dirty="0">
                <a:solidFill>
                  <a:srgbClr val="FFFFFF"/>
                </a:solidFill>
                <a:latin typeface="Arial"/>
                <a:cs typeface="Arial"/>
              </a:rPr>
              <a:t>+</a:t>
            </a:r>
            <a:r>
              <a:rPr sz="150" spc="-5" dirty="0">
                <a:solidFill>
                  <a:srgbClr val="FFFFFF"/>
                </a:solidFill>
                <a:latin typeface="Arial"/>
                <a:cs typeface="Arial"/>
              </a:rPr>
              <a:t> </a:t>
            </a:r>
            <a:r>
              <a:rPr sz="150" spc="15" dirty="0">
                <a:solidFill>
                  <a:srgbClr val="FFFFFF"/>
                </a:solidFill>
                <a:latin typeface="Arial"/>
                <a:cs typeface="Arial"/>
              </a:rPr>
              <a:t>1</a:t>
            </a:r>
            <a:r>
              <a:rPr sz="150" spc="-25" dirty="0">
                <a:solidFill>
                  <a:srgbClr val="FFFFFF"/>
                </a:solidFill>
                <a:latin typeface="Arial"/>
                <a:cs typeface="Arial"/>
              </a:rPr>
              <a:t> </a:t>
            </a:r>
            <a:r>
              <a:rPr sz="150" spc="15" dirty="0">
                <a:solidFill>
                  <a:srgbClr val="FFFFFF"/>
                </a:solidFill>
                <a:latin typeface="Arial"/>
                <a:cs typeface="Arial"/>
              </a:rPr>
              <a:t>(S)</a:t>
            </a:r>
            <a:endParaRPr sz="150">
              <a:solidFill>
                <a:prstClr val="black"/>
              </a:solidFill>
              <a:latin typeface="Arial"/>
              <a:cs typeface="Arial"/>
            </a:endParaRPr>
          </a:p>
        </p:txBody>
      </p:sp>
      <p:sp>
        <p:nvSpPr>
          <p:cNvPr id="126" name="object 126"/>
          <p:cNvSpPr txBox="1"/>
          <p:nvPr/>
        </p:nvSpPr>
        <p:spPr>
          <a:xfrm>
            <a:off x="10908745" y="2707349"/>
            <a:ext cx="55875"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0" dirty="0">
                <a:solidFill>
                  <a:srgbClr val="FFFFFF"/>
                </a:solidFill>
                <a:latin typeface="Arial"/>
                <a:cs typeface="Arial"/>
              </a:rPr>
              <a:t>F</a:t>
            </a:r>
            <a:r>
              <a:rPr sz="150" spc="20" dirty="0">
                <a:solidFill>
                  <a:srgbClr val="FFFFFF"/>
                </a:solidFill>
                <a:latin typeface="Arial"/>
                <a:cs typeface="Arial"/>
              </a:rPr>
              <a:t>C</a:t>
            </a:r>
            <a:endParaRPr sz="150">
              <a:solidFill>
                <a:prstClr val="black"/>
              </a:solidFill>
              <a:latin typeface="Arial"/>
              <a:cs typeface="Arial"/>
            </a:endParaRPr>
          </a:p>
        </p:txBody>
      </p:sp>
      <p:sp>
        <p:nvSpPr>
          <p:cNvPr id="127" name="object 127"/>
          <p:cNvSpPr txBox="1"/>
          <p:nvPr/>
        </p:nvSpPr>
        <p:spPr>
          <a:xfrm>
            <a:off x="10908745" y="2577762"/>
            <a:ext cx="55875"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0" dirty="0">
                <a:solidFill>
                  <a:srgbClr val="FFFFFF"/>
                </a:solidFill>
                <a:latin typeface="Arial"/>
                <a:cs typeface="Arial"/>
              </a:rPr>
              <a:t>F</a:t>
            </a:r>
            <a:r>
              <a:rPr sz="150" spc="20" dirty="0">
                <a:solidFill>
                  <a:srgbClr val="FFFFFF"/>
                </a:solidFill>
                <a:latin typeface="Arial"/>
                <a:cs typeface="Arial"/>
              </a:rPr>
              <a:t>C</a:t>
            </a:r>
            <a:endParaRPr sz="150">
              <a:solidFill>
                <a:prstClr val="black"/>
              </a:solidFill>
              <a:latin typeface="Arial"/>
              <a:cs typeface="Arial"/>
            </a:endParaRPr>
          </a:p>
        </p:txBody>
      </p:sp>
      <p:sp>
        <p:nvSpPr>
          <p:cNvPr id="128" name="object 128"/>
          <p:cNvSpPr txBox="1"/>
          <p:nvPr/>
        </p:nvSpPr>
        <p:spPr>
          <a:xfrm>
            <a:off x="10816851" y="2441277"/>
            <a:ext cx="233025"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srgbClr val="FFFFFF"/>
                </a:solidFill>
                <a:latin typeface="Arial"/>
                <a:cs typeface="Arial"/>
              </a:rPr>
              <a:t>Soft</a:t>
            </a:r>
            <a:r>
              <a:rPr sz="150" spc="-25" dirty="0">
                <a:solidFill>
                  <a:srgbClr val="FFFFFF"/>
                </a:solidFill>
                <a:latin typeface="Arial"/>
                <a:cs typeface="Arial"/>
              </a:rPr>
              <a:t> </a:t>
            </a:r>
            <a:r>
              <a:rPr sz="150" spc="15" dirty="0">
                <a:solidFill>
                  <a:srgbClr val="FFFFFF"/>
                </a:solidFill>
                <a:latin typeface="Arial"/>
                <a:cs typeface="Arial"/>
              </a:rPr>
              <a:t>maxAct</a:t>
            </a:r>
            <a:r>
              <a:rPr sz="150" spc="-20" dirty="0">
                <a:solidFill>
                  <a:srgbClr val="FFFFFF"/>
                </a:solidFill>
                <a:latin typeface="Arial"/>
                <a:cs typeface="Arial"/>
              </a:rPr>
              <a:t> </a:t>
            </a:r>
            <a:r>
              <a:rPr sz="150" spc="20" dirty="0">
                <a:solidFill>
                  <a:srgbClr val="FFFFFF"/>
                </a:solidFill>
                <a:latin typeface="Arial"/>
                <a:cs typeface="Arial"/>
              </a:rPr>
              <a:t>ivat</a:t>
            </a:r>
            <a:r>
              <a:rPr sz="150" spc="-25" dirty="0">
                <a:solidFill>
                  <a:srgbClr val="FFFFFF"/>
                </a:solidFill>
                <a:latin typeface="Arial"/>
                <a:cs typeface="Arial"/>
              </a:rPr>
              <a:t> </a:t>
            </a:r>
            <a:r>
              <a:rPr sz="150" spc="15" dirty="0">
                <a:solidFill>
                  <a:srgbClr val="FFFFFF"/>
                </a:solidFill>
                <a:latin typeface="Arial"/>
                <a:cs typeface="Arial"/>
              </a:rPr>
              <a:t>ion</a:t>
            </a:r>
            <a:endParaRPr sz="150">
              <a:solidFill>
                <a:prstClr val="black"/>
              </a:solidFill>
              <a:latin typeface="Arial"/>
              <a:cs typeface="Arial"/>
            </a:endParaRPr>
          </a:p>
        </p:txBody>
      </p:sp>
      <p:sp>
        <p:nvSpPr>
          <p:cNvPr id="129" name="object 129"/>
          <p:cNvSpPr txBox="1"/>
          <p:nvPr/>
        </p:nvSpPr>
        <p:spPr>
          <a:xfrm>
            <a:off x="10870383" y="2305072"/>
            <a:ext cx="129528"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prstClr val="black"/>
                </a:solidFill>
                <a:latin typeface="Arial"/>
                <a:cs typeface="Arial"/>
              </a:rPr>
              <a:t>soft</a:t>
            </a:r>
            <a:r>
              <a:rPr sz="150" spc="-30" dirty="0">
                <a:solidFill>
                  <a:prstClr val="black"/>
                </a:solidFill>
                <a:latin typeface="Arial"/>
                <a:cs typeface="Arial"/>
              </a:rPr>
              <a:t> </a:t>
            </a:r>
            <a:r>
              <a:rPr sz="150" spc="20" dirty="0">
                <a:solidFill>
                  <a:prstClr val="black"/>
                </a:solidFill>
                <a:latin typeface="Arial"/>
                <a:cs typeface="Arial"/>
              </a:rPr>
              <a:t>max1</a:t>
            </a:r>
            <a:endParaRPr sz="150">
              <a:solidFill>
                <a:prstClr val="black"/>
              </a:solidFill>
              <a:latin typeface="Arial"/>
              <a:cs typeface="Arial"/>
            </a:endParaRPr>
          </a:p>
        </p:txBody>
      </p:sp>
      <p:sp>
        <p:nvSpPr>
          <p:cNvPr id="130" name="object 130"/>
          <p:cNvSpPr txBox="1"/>
          <p:nvPr/>
        </p:nvSpPr>
        <p:spPr>
          <a:xfrm>
            <a:off x="10274411" y="1398155"/>
            <a:ext cx="233025"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srgbClr val="FFFFFF"/>
                </a:solidFill>
                <a:latin typeface="Arial"/>
                <a:cs typeface="Arial"/>
              </a:rPr>
              <a:t>Soft</a:t>
            </a:r>
            <a:r>
              <a:rPr sz="150" spc="-25" dirty="0">
                <a:solidFill>
                  <a:srgbClr val="FFFFFF"/>
                </a:solidFill>
                <a:latin typeface="Arial"/>
                <a:cs typeface="Arial"/>
              </a:rPr>
              <a:t> </a:t>
            </a:r>
            <a:r>
              <a:rPr sz="150" spc="15" dirty="0">
                <a:solidFill>
                  <a:srgbClr val="FFFFFF"/>
                </a:solidFill>
                <a:latin typeface="Arial"/>
                <a:cs typeface="Arial"/>
              </a:rPr>
              <a:t>maxAct</a:t>
            </a:r>
            <a:r>
              <a:rPr sz="150" spc="-20" dirty="0">
                <a:solidFill>
                  <a:srgbClr val="FFFFFF"/>
                </a:solidFill>
                <a:latin typeface="Arial"/>
                <a:cs typeface="Arial"/>
              </a:rPr>
              <a:t> </a:t>
            </a:r>
            <a:r>
              <a:rPr sz="150" spc="20" dirty="0">
                <a:solidFill>
                  <a:srgbClr val="FFFFFF"/>
                </a:solidFill>
                <a:latin typeface="Arial"/>
                <a:cs typeface="Arial"/>
              </a:rPr>
              <a:t>ivat</a:t>
            </a:r>
            <a:r>
              <a:rPr sz="150" spc="-25" dirty="0">
                <a:solidFill>
                  <a:srgbClr val="FFFFFF"/>
                </a:solidFill>
                <a:latin typeface="Arial"/>
                <a:cs typeface="Arial"/>
              </a:rPr>
              <a:t> </a:t>
            </a:r>
            <a:r>
              <a:rPr sz="150" spc="15" dirty="0">
                <a:solidFill>
                  <a:srgbClr val="FFFFFF"/>
                </a:solidFill>
                <a:latin typeface="Arial"/>
                <a:cs typeface="Arial"/>
              </a:rPr>
              <a:t>ion</a:t>
            </a:r>
            <a:endParaRPr sz="150">
              <a:solidFill>
                <a:prstClr val="black"/>
              </a:solidFill>
              <a:latin typeface="Arial"/>
              <a:cs typeface="Arial"/>
            </a:endParaRPr>
          </a:p>
        </p:txBody>
      </p:sp>
      <p:sp>
        <p:nvSpPr>
          <p:cNvPr id="131" name="object 131"/>
          <p:cNvSpPr txBox="1"/>
          <p:nvPr/>
        </p:nvSpPr>
        <p:spPr>
          <a:xfrm>
            <a:off x="10327941" y="1272018"/>
            <a:ext cx="129528" cy="40334"/>
          </a:xfrm>
          <a:prstGeom prst="rect">
            <a:avLst/>
          </a:prstGeom>
        </p:spPr>
        <p:txBody>
          <a:bodyPr vert="horz" wrap="square" lIns="0" tIns="17143" rIns="0" bIns="0" rtlCol="0">
            <a:spAutoFit/>
          </a:bodyPr>
          <a:lstStyle/>
          <a:p>
            <a:pPr marL="12699" defTabSz="914329" fontAlgn="auto">
              <a:spcBef>
                <a:spcPts val="136"/>
              </a:spcBef>
              <a:spcAft>
                <a:spcPts val="0"/>
              </a:spcAft>
            </a:pPr>
            <a:r>
              <a:rPr sz="150" spc="15" dirty="0">
                <a:solidFill>
                  <a:prstClr val="black"/>
                </a:solidFill>
                <a:latin typeface="Arial"/>
                <a:cs typeface="Arial"/>
              </a:rPr>
              <a:t>soft</a:t>
            </a:r>
            <a:r>
              <a:rPr sz="150" spc="-30" dirty="0">
                <a:solidFill>
                  <a:prstClr val="black"/>
                </a:solidFill>
                <a:latin typeface="Arial"/>
                <a:cs typeface="Arial"/>
              </a:rPr>
              <a:t> </a:t>
            </a:r>
            <a:r>
              <a:rPr sz="150" spc="20" dirty="0">
                <a:solidFill>
                  <a:prstClr val="black"/>
                </a:solidFill>
                <a:latin typeface="Arial"/>
                <a:cs typeface="Arial"/>
              </a:rPr>
              <a:t>max2</a:t>
            </a:r>
            <a:endParaRPr sz="150">
              <a:solidFill>
                <a:prstClr val="black"/>
              </a:solidFill>
              <a:latin typeface="Arial"/>
              <a:cs typeface="Arial"/>
            </a:endParaRPr>
          </a:p>
        </p:txBody>
      </p:sp>
      <p:sp>
        <p:nvSpPr>
          <p:cNvPr id="132" name="object 132"/>
          <p:cNvSpPr txBox="1"/>
          <p:nvPr/>
        </p:nvSpPr>
        <p:spPr>
          <a:xfrm>
            <a:off x="7655404" y="1711151"/>
            <a:ext cx="2182312" cy="628312"/>
          </a:xfrm>
          <a:prstGeom prst="rect">
            <a:avLst/>
          </a:prstGeom>
        </p:spPr>
        <p:txBody>
          <a:bodyPr vert="horz" wrap="square" lIns="0" tIns="12699" rIns="0" bIns="0" rtlCol="0">
            <a:spAutoFit/>
          </a:bodyPr>
          <a:lstStyle/>
          <a:p>
            <a:pPr algn="ctr" defTabSz="914329" fontAlgn="auto">
              <a:spcBef>
                <a:spcPts val="100"/>
              </a:spcBef>
              <a:spcAft>
                <a:spcPts val="0"/>
              </a:spcAft>
            </a:pPr>
            <a:r>
              <a:rPr sz="2000" spc="15" dirty="0">
                <a:solidFill>
                  <a:prstClr val="black"/>
                </a:solidFill>
                <a:latin typeface="Calibri"/>
                <a:cs typeface="Calibri"/>
              </a:rPr>
              <a:t>GoogleNet, </a:t>
            </a:r>
            <a:r>
              <a:rPr sz="2000" spc="-10" dirty="0">
                <a:solidFill>
                  <a:prstClr val="black"/>
                </a:solidFill>
                <a:latin typeface="Calibri"/>
                <a:cs typeface="Calibri"/>
              </a:rPr>
              <a:t>22</a:t>
            </a:r>
            <a:r>
              <a:rPr sz="2000" spc="-310" dirty="0">
                <a:solidFill>
                  <a:prstClr val="black"/>
                </a:solidFill>
                <a:latin typeface="Calibri"/>
                <a:cs typeface="Calibri"/>
              </a:rPr>
              <a:t> </a:t>
            </a:r>
            <a:r>
              <a:rPr sz="2000" spc="10" dirty="0">
                <a:solidFill>
                  <a:prstClr val="black"/>
                </a:solidFill>
                <a:latin typeface="Calibri"/>
                <a:cs typeface="Calibri"/>
              </a:rPr>
              <a:t>layers</a:t>
            </a:r>
            <a:endParaRPr sz="2000">
              <a:solidFill>
                <a:prstClr val="black"/>
              </a:solidFill>
              <a:latin typeface="Calibri"/>
              <a:cs typeface="Calibri"/>
            </a:endParaRPr>
          </a:p>
          <a:p>
            <a:pPr marL="2540" algn="ctr" defTabSz="914329" fontAlgn="auto">
              <a:spcBef>
                <a:spcPts val="0"/>
              </a:spcBef>
              <a:spcAft>
                <a:spcPts val="0"/>
              </a:spcAft>
            </a:pPr>
            <a:r>
              <a:rPr sz="2000" spc="-15" dirty="0">
                <a:solidFill>
                  <a:prstClr val="black"/>
                </a:solidFill>
                <a:latin typeface="Calibri"/>
                <a:cs typeface="Calibri"/>
              </a:rPr>
              <a:t>(ILSVRC</a:t>
            </a:r>
            <a:r>
              <a:rPr sz="2000" spc="66" dirty="0">
                <a:solidFill>
                  <a:prstClr val="black"/>
                </a:solidFill>
                <a:latin typeface="Calibri"/>
                <a:cs typeface="Calibri"/>
              </a:rPr>
              <a:t> </a:t>
            </a:r>
            <a:r>
              <a:rPr sz="2000" spc="-15" dirty="0">
                <a:solidFill>
                  <a:prstClr val="black"/>
                </a:solidFill>
                <a:latin typeface="Calibri"/>
                <a:cs typeface="Calibri"/>
              </a:rPr>
              <a:t>2014)</a:t>
            </a:r>
            <a:endParaRPr sz="2000">
              <a:solidFill>
                <a:prstClr val="black"/>
              </a:solidFill>
              <a:latin typeface="Calibri"/>
              <a:cs typeface="Calibri"/>
            </a:endParaRPr>
          </a:p>
        </p:txBody>
      </p:sp>
    </p:spTree>
    <p:extLst>
      <p:ext uri="{BB962C8B-B14F-4D97-AF65-F5344CB8AC3E}">
        <p14:creationId xmlns:p14="http://schemas.microsoft.com/office/powerpoint/2010/main" val="84914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7265" y="1711151"/>
            <a:ext cx="1763247" cy="628312"/>
          </a:xfrm>
          <a:prstGeom prst="rect">
            <a:avLst/>
          </a:prstGeom>
        </p:spPr>
        <p:txBody>
          <a:bodyPr vert="horz" wrap="square" lIns="0" tIns="12699" rIns="0" bIns="0" rtlCol="0">
            <a:spAutoFit/>
          </a:bodyPr>
          <a:lstStyle/>
          <a:p>
            <a:pPr algn="ctr" defTabSz="914329" fontAlgn="auto">
              <a:spcBef>
                <a:spcPts val="100"/>
              </a:spcBef>
              <a:spcAft>
                <a:spcPts val="0"/>
              </a:spcAft>
            </a:pPr>
            <a:r>
              <a:rPr sz="2000" spc="15" dirty="0">
                <a:solidFill>
                  <a:prstClr val="black"/>
                </a:solidFill>
                <a:latin typeface="Calibri"/>
                <a:cs typeface="Calibri"/>
              </a:rPr>
              <a:t>AlexNet, </a:t>
            </a:r>
            <a:r>
              <a:rPr sz="2000" dirty="0">
                <a:solidFill>
                  <a:prstClr val="black"/>
                </a:solidFill>
                <a:latin typeface="Calibri"/>
                <a:cs typeface="Calibri"/>
              </a:rPr>
              <a:t>8</a:t>
            </a:r>
            <a:r>
              <a:rPr sz="2000" spc="-295" dirty="0">
                <a:solidFill>
                  <a:prstClr val="black"/>
                </a:solidFill>
                <a:latin typeface="Calibri"/>
                <a:cs typeface="Calibri"/>
              </a:rPr>
              <a:t> </a:t>
            </a:r>
            <a:r>
              <a:rPr sz="2000" spc="10" dirty="0">
                <a:solidFill>
                  <a:prstClr val="black"/>
                </a:solidFill>
                <a:latin typeface="Calibri"/>
                <a:cs typeface="Calibri"/>
              </a:rPr>
              <a:t>layers</a:t>
            </a:r>
            <a:endParaRPr sz="2000">
              <a:solidFill>
                <a:prstClr val="black"/>
              </a:solidFill>
              <a:latin typeface="Calibri"/>
              <a:cs typeface="Calibri"/>
            </a:endParaRPr>
          </a:p>
          <a:p>
            <a:pPr marL="15238" algn="ctr" defTabSz="914329" fontAlgn="auto">
              <a:spcBef>
                <a:spcPts val="0"/>
              </a:spcBef>
              <a:spcAft>
                <a:spcPts val="0"/>
              </a:spcAft>
            </a:pPr>
            <a:r>
              <a:rPr sz="2000" spc="-15" dirty="0">
                <a:solidFill>
                  <a:prstClr val="black"/>
                </a:solidFill>
                <a:latin typeface="Calibri"/>
                <a:cs typeface="Calibri"/>
              </a:rPr>
              <a:t>(ILSVRC</a:t>
            </a:r>
            <a:r>
              <a:rPr sz="2000" spc="56" dirty="0">
                <a:solidFill>
                  <a:prstClr val="black"/>
                </a:solidFill>
                <a:latin typeface="Calibri"/>
                <a:cs typeface="Calibri"/>
              </a:rPr>
              <a:t> </a:t>
            </a:r>
            <a:r>
              <a:rPr sz="2000" spc="-15" dirty="0">
                <a:solidFill>
                  <a:prstClr val="black"/>
                </a:solidFill>
                <a:latin typeface="Calibri"/>
                <a:cs typeface="Calibri"/>
              </a:rPr>
              <a:t>2012)</a:t>
            </a:r>
            <a:endParaRPr sz="2000">
              <a:solidFill>
                <a:prstClr val="black"/>
              </a:solidFill>
              <a:latin typeface="Calibri"/>
              <a:cs typeface="Calibri"/>
            </a:endParaRPr>
          </a:p>
        </p:txBody>
      </p:sp>
      <p:sp>
        <p:nvSpPr>
          <p:cNvPr id="3" name="object 3"/>
          <p:cNvSpPr txBox="1"/>
          <p:nvPr/>
        </p:nvSpPr>
        <p:spPr>
          <a:xfrm>
            <a:off x="7416727" y="1711151"/>
            <a:ext cx="1941032" cy="628312"/>
          </a:xfrm>
          <a:prstGeom prst="rect">
            <a:avLst/>
          </a:prstGeom>
        </p:spPr>
        <p:txBody>
          <a:bodyPr vert="horz" wrap="square" lIns="0" tIns="12699" rIns="0" bIns="0" rtlCol="0">
            <a:spAutoFit/>
          </a:bodyPr>
          <a:lstStyle/>
          <a:p>
            <a:pPr algn="ctr" defTabSz="914329" fontAlgn="auto">
              <a:spcBef>
                <a:spcPts val="100"/>
              </a:spcBef>
              <a:spcAft>
                <a:spcPts val="0"/>
              </a:spcAft>
            </a:pPr>
            <a:r>
              <a:rPr sz="2000" spc="5" dirty="0">
                <a:solidFill>
                  <a:prstClr val="black"/>
                </a:solidFill>
                <a:latin typeface="Calibri"/>
                <a:cs typeface="Calibri"/>
              </a:rPr>
              <a:t>ResNet, </a:t>
            </a:r>
            <a:r>
              <a:rPr sz="2000" spc="-10" dirty="0">
                <a:solidFill>
                  <a:srgbClr val="C00000"/>
                </a:solidFill>
                <a:latin typeface="Calibri"/>
                <a:cs typeface="Calibri"/>
              </a:rPr>
              <a:t>152</a:t>
            </a:r>
            <a:r>
              <a:rPr sz="2000" spc="-190" dirty="0">
                <a:solidFill>
                  <a:srgbClr val="C00000"/>
                </a:solidFill>
                <a:latin typeface="Calibri"/>
                <a:cs typeface="Calibri"/>
              </a:rPr>
              <a:t> </a:t>
            </a:r>
            <a:r>
              <a:rPr sz="2000" spc="10" dirty="0">
                <a:solidFill>
                  <a:srgbClr val="C00000"/>
                </a:solidFill>
                <a:latin typeface="Calibri"/>
                <a:cs typeface="Calibri"/>
              </a:rPr>
              <a:t>layers</a:t>
            </a:r>
            <a:endParaRPr sz="2000">
              <a:solidFill>
                <a:prstClr val="black"/>
              </a:solidFill>
              <a:latin typeface="Calibri"/>
              <a:cs typeface="Calibri"/>
            </a:endParaRPr>
          </a:p>
          <a:p>
            <a:pPr marL="15238" algn="ctr" defTabSz="914329" fontAlgn="auto">
              <a:spcBef>
                <a:spcPts val="0"/>
              </a:spcBef>
              <a:spcAft>
                <a:spcPts val="0"/>
              </a:spcAft>
            </a:pPr>
            <a:r>
              <a:rPr sz="2000" spc="-15" dirty="0">
                <a:solidFill>
                  <a:prstClr val="black"/>
                </a:solidFill>
                <a:latin typeface="Calibri"/>
                <a:cs typeface="Calibri"/>
              </a:rPr>
              <a:t>(ILSVRC</a:t>
            </a:r>
            <a:r>
              <a:rPr sz="2000" spc="60" dirty="0">
                <a:solidFill>
                  <a:prstClr val="black"/>
                </a:solidFill>
                <a:latin typeface="Calibri"/>
                <a:cs typeface="Calibri"/>
              </a:rPr>
              <a:t> </a:t>
            </a:r>
            <a:r>
              <a:rPr sz="2000" spc="-15" dirty="0">
                <a:solidFill>
                  <a:prstClr val="black"/>
                </a:solidFill>
                <a:latin typeface="Calibri"/>
                <a:cs typeface="Calibri"/>
              </a:rPr>
              <a:t>2015)</a:t>
            </a:r>
            <a:endParaRPr sz="2000">
              <a:solidFill>
                <a:prstClr val="black"/>
              </a:solidFill>
              <a:latin typeface="Calibri"/>
              <a:cs typeface="Calibri"/>
            </a:endParaRPr>
          </a:p>
        </p:txBody>
      </p:sp>
      <p:sp>
        <p:nvSpPr>
          <p:cNvPr id="4" name="object 4"/>
          <p:cNvSpPr/>
          <p:nvPr/>
        </p:nvSpPr>
        <p:spPr>
          <a:xfrm>
            <a:off x="6659234" y="1794374"/>
            <a:ext cx="0" cy="8889"/>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 name="object 5"/>
          <p:cNvSpPr/>
          <p:nvPr/>
        </p:nvSpPr>
        <p:spPr>
          <a:xfrm>
            <a:off x="6651047" y="1798973"/>
            <a:ext cx="16509" cy="16509"/>
          </a:xfrm>
          <a:custGeom>
            <a:avLst/>
            <a:gdLst/>
            <a:ahLst/>
            <a:cxnLst/>
            <a:rect l="l" t="t" r="r" b="b"/>
            <a:pathLst>
              <a:path w="16509" h="16510">
                <a:moveTo>
                  <a:pt x="0" y="0"/>
                </a:moveTo>
                <a:lnTo>
                  <a:pt x="8187" y="16248"/>
                </a:lnTo>
                <a:lnTo>
                  <a:pt x="15085" y="2559"/>
                </a:lnTo>
                <a:lnTo>
                  <a:pt x="5156" y="2559"/>
                </a:lnTo>
                <a:lnTo>
                  <a:pt x="0" y="0"/>
                </a:lnTo>
                <a:close/>
              </a:path>
              <a:path w="16509" h="16510">
                <a:moveTo>
                  <a:pt x="16375" y="0"/>
                </a:moveTo>
                <a:lnTo>
                  <a:pt x="11220" y="2559"/>
                </a:lnTo>
                <a:lnTo>
                  <a:pt x="15085" y="2559"/>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 name="object 6"/>
          <p:cNvSpPr/>
          <p:nvPr/>
        </p:nvSpPr>
        <p:spPr>
          <a:xfrm>
            <a:off x="6558303" y="1783522"/>
            <a:ext cx="201913" cy="0"/>
          </a:xfrm>
          <a:custGeom>
            <a:avLst/>
            <a:gdLst/>
            <a:ahLst/>
            <a:cxnLst/>
            <a:rect l="l" t="t" r="r" b="b"/>
            <a:pathLst>
              <a:path w="201929">
                <a:moveTo>
                  <a:pt x="0" y="0"/>
                </a:moveTo>
                <a:lnTo>
                  <a:pt x="201880" y="0"/>
                </a:lnTo>
              </a:path>
            </a:pathLst>
          </a:custGeom>
          <a:ln w="21702">
            <a:solidFill>
              <a:srgbClr val="DBEEF3"/>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6558303" y="1772674"/>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p:nvPr/>
        </p:nvSpPr>
        <p:spPr>
          <a:xfrm>
            <a:off x="6659234" y="1836105"/>
            <a:ext cx="0" cy="8889"/>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6651047" y="1840705"/>
            <a:ext cx="16509" cy="16509"/>
          </a:xfrm>
          <a:custGeom>
            <a:avLst/>
            <a:gdLst/>
            <a:ahLst/>
            <a:cxnLst/>
            <a:rect l="l" t="t" r="r" b="b"/>
            <a:pathLst>
              <a:path w="16509" h="16510">
                <a:moveTo>
                  <a:pt x="0" y="0"/>
                </a:moveTo>
                <a:lnTo>
                  <a:pt x="8187" y="16248"/>
                </a:lnTo>
                <a:lnTo>
                  <a:pt x="15085" y="2559"/>
                </a:lnTo>
                <a:lnTo>
                  <a:pt x="5156" y="2559"/>
                </a:lnTo>
                <a:lnTo>
                  <a:pt x="0" y="0"/>
                </a:lnTo>
                <a:close/>
              </a:path>
              <a:path w="16509" h="16510">
                <a:moveTo>
                  <a:pt x="16375" y="0"/>
                </a:moveTo>
                <a:lnTo>
                  <a:pt x="11220" y="2559"/>
                </a:lnTo>
                <a:lnTo>
                  <a:pt x="15085" y="2559"/>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6558303" y="1825254"/>
            <a:ext cx="201913" cy="0"/>
          </a:xfrm>
          <a:custGeom>
            <a:avLst/>
            <a:gdLst/>
            <a:ahLst/>
            <a:cxnLst/>
            <a:rect l="l" t="t" r="r" b="b"/>
            <a:pathLst>
              <a:path w="201929">
                <a:moveTo>
                  <a:pt x="0" y="0"/>
                </a:moveTo>
                <a:lnTo>
                  <a:pt x="201880" y="0"/>
                </a:lnTo>
              </a:path>
            </a:pathLst>
          </a:custGeom>
          <a:ln w="21702">
            <a:solidFill>
              <a:srgbClr val="DBEEF3"/>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p:nvPr/>
        </p:nvSpPr>
        <p:spPr>
          <a:xfrm>
            <a:off x="6558303" y="1814405"/>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 name="object 12"/>
          <p:cNvSpPr/>
          <p:nvPr/>
        </p:nvSpPr>
        <p:spPr>
          <a:xfrm>
            <a:off x="6659234" y="1877837"/>
            <a:ext cx="0" cy="8889"/>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p:nvPr/>
        </p:nvSpPr>
        <p:spPr>
          <a:xfrm>
            <a:off x="6651047" y="1882436"/>
            <a:ext cx="16509" cy="16509"/>
          </a:xfrm>
          <a:custGeom>
            <a:avLst/>
            <a:gdLst/>
            <a:ahLst/>
            <a:cxnLst/>
            <a:rect l="l" t="t" r="r" b="b"/>
            <a:pathLst>
              <a:path w="16509" h="16510">
                <a:moveTo>
                  <a:pt x="0" y="0"/>
                </a:moveTo>
                <a:lnTo>
                  <a:pt x="8187" y="16248"/>
                </a:lnTo>
                <a:lnTo>
                  <a:pt x="15085" y="2559"/>
                </a:lnTo>
                <a:lnTo>
                  <a:pt x="5156" y="2559"/>
                </a:lnTo>
                <a:lnTo>
                  <a:pt x="0" y="0"/>
                </a:lnTo>
                <a:close/>
              </a:path>
              <a:path w="16509" h="16510">
                <a:moveTo>
                  <a:pt x="16375" y="0"/>
                </a:moveTo>
                <a:lnTo>
                  <a:pt x="11220" y="2559"/>
                </a:lnTo>
                <a:lnTo>
                  <a:pt x="15085" y="2559"/>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p:nvPr/>
        </p:nvSpPr>
        <p:spPr>
          <a:xfrm>
            <a:off x="6558303" y="1866987"/>
            <a:ext cx="201913" cy="0"/>
          </a:xfrm>
          <a:custGeom>
            <a:avLst/>
            <a:gdLst/>
            <a:ahLst/>
            <a:cxnLst/>
            <a:rect l="l" t="t" r="r" b="b"/>
            <a:pathLst>
              <a:path w="201929">
                <a:moveTo>
                  <a:pt x="0" y="0"/>
                </a:moveTo>
                <a:lnTo>
                  <a:pt x="201880" y="0"/>
                </a:lnTo>
              </a:path>
            </a:pathLst>
          </a:custGeom>
          <a:ln w="21702">
            <a:solidFill>
              <a:srgbClr val="FDEBDD"/>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p:nvPr/>
        </p:nvSpPr>
        <p:spPr>
          <a:xfrm>
            <a:off x="6558303" y="1856136"/>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p:nvPr/>
        </p:nvSpPr>
        <p:spPr>
          <a:xfrm>
            <a:off x="6659234" y="1919567"/>
            <a:ext cx="0" cy="8889"/>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p:nvPr/>
        </p:nvSpPr>
        <p:spPr>
          <a:xfrm>
            <a:off x="6651047" y="1924168"/>
            <a:ext cx="16509" cy="16509"/>
          </a:xfrm>
          <a:custGeom>
            <a:avLst/>
            <a:gdLst/>
            <a:ahLst/>
            <a:cxnLst/>
            <a:rect l="l" t="t" r="r" b="b"/>
            <a:pathLst>
              <a:path w="16509" h="16510">
                <a:moveTo>
                  <a:pt x="0" y="0"/>
                </a:moveTo>
                <a:lnTo>
                  <a:pt x="8187" y="16248"/>
                </a:lnTo>
                <a:lnTo>
                  <a:pt x="15085" y="2560"/>
                </a:lnTo>
                <a:lnTo>
                  <a:pt x="5156" y="2560"/>
                </a:lnTo>
                <a:lnTo>
                  <a:pt x="0" y="0"/>
                </a:lnTo>
                <a:close/>
              </a:path>
              <a:path w="16509" h="16510">
                <a:moveTo>
                  <a:pt x="16375" y="0"/>
                </a:moveTo>
                <a:lnTo>
                  <a:pt x="11220" y="2560"/>
                </a:lnTo>
                <a:lnTo>
                  <a:pt x="15085" y="2560"/>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 name="object 18"/>
          <p:cNvSpPr/>
          <p:nvPr/>
        </p:nvSpPr>
        <p:spPr>
          <a:xfrm>
            <a:off x="6558303" y="1908717"/>
            <a:ext cx="201913" cy="0"/>
          </a:xfrm>
          <a:custGeom>
            <a:avLst/>
            <a:gdLst/>
            <a:ahLst/>
            <a:cxnLst/>
            <a:rect l="l" t="t" r="r" b="b"/>
            <a:pathLst>
              <a:path w="201929">
                <a:moveTo>
                  <a:pt x="0" y="0"/>
                </a:moveTo>
                <a:lnTo>
                  <a:pt x="201880" y="0"/>
                </a:lnTo>
              </a:path>
            </a:pathLst>
          </a:custGeom>
          <a:ln w="21702">
            <a:solidFill>
              <a:srgbClr val="FDEBDD"/>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 name="object 19"/>
          <p:cNvSpPr/>
          <p:nvPr/>
        </p:nvSpPr>
        <p:spPr>
          <a:xfrm>
            <a:off x="6558303" y="1897868"/>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p:nvPr/>
        </p:nvSpPr>
        <p:spPr>
          <a:xfrm>
            <a:off x="6659234" y="1961299"/>
            <a:ext cx="0" cy="8889"/>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 name="object 21"/>
          <p:cNvSpPr/>
          <p:nvPr/>
        </p:nvSpPr>
        <p:spPr>
          <a:xfrm>
            <a:off x="6651047" y="1965898"/>
            <a:ext cx="16509" cy="16509"/>
          </a:xfrm>
          <a:custGeom>
            <a:avLst/>
            <a:gdLst/>
            <a:ahLst/>
            <a:cxnLst/>
            <a:rect l="l" t="t" r="r" b="b"/>
            <a:pathLst>
              <a:path w="16509" h="16510">
                <a:moveTo>
                  <a:pt x="0" y="0"/>
                </a:moveTo>
                <a:lnTo>
                  <a:pt x="8187" y="16249"/>
                </a:lnTo>
                <a:lnTo>
                  <a:pt x="15085" y="2560"/>
                </a:lnTo>
                <a:lnTo>
                  <a:pt x="5156" y="2560"/>
                </a:lnTo>
                <a:lnTo>
                  <a:pt x="0" y="0"/>
                </a:lnTo>
                <a:close/>
              </a:path>
              <a:path w="16509" h="16510">
                <a:moveTo>
                  <a:pt x="16375" y="0"/>
                </a:moveTo>
                <a:lnTo>
                  <a:pt x="11220" y="2560"/>
                </a:lnTo>
                <a:lnTo>
                  <a:pt x="15085" y="2560"/>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p:nvPr/>
        </p:nvSpPr>
        <p:spPr>
          <a:xfrm>
            <a:off x="6558303" y="1950448"/>
            <a:ext cx="201913" cy="0"/>
          </a:xfrm>
          <a:custGeom>
            <a:avLst/>
            <a:gdLst/>
            <a:ahLst/>
            <a:cxnLst/>
            <a:rect l="l" t="t" r="r" b="b"/>
            <a:pathLst>
              <a:path w="201929">
                <a:moveTo>
                  <a:pt x="0" y="0"/>
                </a:moveTo>
                <a:lnTo>
                  <a:pt x="201880" y="0"/>
                </a:lnTo>
              </a:path>
            </a:pathLst>
          </a:custGeom>
          <a:ln w="21702">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 name="object 23"/>
          <p:cNvSpPr/>
          <p:nvPr/>
        </p:nvSpPr>
        <p:spPr>
          <a:xfrm>
            <a:off x="6558303" y="1939599"/>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p:nvPr/>
        </p:nvSpPr>
        <p:spPr>
          <a:xfrm>
            <a:off x="6659234" y="2003030"/>
            <a:ext cx="0" cy="8889"/>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 name="object 25"/>
          <p:cNvSpPr/>
          <p:nvPr/>
        </p:nvSpPr>
        <p:spPr>
          <a:xfrm>
            <a:off x="6651047" y="2007629"/>
            <a:ext cx="16509" cy="16509"/>
          </a:xfrm>
          <a:custGeom>
            <a:avLst/>
            <a:gdLst/>
            <a:ahLst/>
            <a:cxnLst/>
            <a:rect l="l" t="t" r="r" b="b"/>
            <a:pathLst>
              <a:path w="16509" h="16510">
                <a:moveTo>
                  <a:pt x="0" y="0"/>
                </a:moveTo>
                <a:lnTo>
                  <a:pt x="8187" y="16249"/>
                </a:lnTo>
                <a:lnTo>
                  <a:pt x="15085" y="2560"/>
                </a:lnTo>
                <a:lnTo>
                  <a:pt x="5156" y="2560"/>
                </a:lnTo>
                <a:lnTo>
                  <a:pt x="0" y="0"/>
                </a:lnTo>
                <a:close/>
              </a:path>
              <a:path w="16509" h="16510">
                <a:moveTo>
                  <a:pt x="16375" y="0"/>
                </a:moveTo>
                <a:lnTo>
                  <a:pt x="11220" y="2560"/>
                </a:lnTo>
                <a:lnTo>
                  <a:pt x="15085" y="2560"/>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 name="object 26"/>
          <p:cNvSpPr/>
          <p:nvPr/>
        </p:nvSpPr>
        <p:spPr>
          <a:xfrm>
            <a:off x="6558303" y="1992180"/>
            <a:ext cx="201913" cy="0"/>
          </a:xfrm>
          <a:custGeom>
            <a:avLst/>
            <a:gdLst/>
            <a:ahLst/>
            <a:cxnLst/>
            <a:rect l="l" t="t" r="r" b="b"/>
            <a:pathLst>
              <a:path w="201929">
                <a:moveTo>
                  <a:pt x="0" y="0"/>
                </a:moveTo>
                <a:lnTo>
                  <a:pt x="201880" y="0"/>
                </a:lnTo>
              </a:path>
            </a:pathLst>
          </a:custGeom>
          <a:ln w="21702">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 name="object 27"/>
          <p:cNvSpPr/>
          <p:nvPr/>
        </p:nvSpPr>
        <p:spPr>
          <a:xfrm>
            <a:off x="6558303" y="1981331"/>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 name="object 28"/>
          <p:cNvSpPr/>
          <p:nvPr/>
        </p:nvSpPr>
        <p:spPr>
          <a:xfrm>
            <a:off x="6659234" y="2044763"/>
            <a:ext cx="0" cy="8889"/>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 name="object 29"/>
          <p:cNvSpPr/>
          <p:nvPr/>
        </p:nvSpPr>
        <p:spPr>
          <a:xfrm>
            <a:off x="6651047" y="2049362"/>
            <a:ext cx="16509" cy="16509"/>
          </a:xfrm>
          <a:custGeom>
            <a:avLst/>
            <a:gdLst/>
            <a:ahLst/>
            <a:cxnLst/>
            <a:rect l="l" t="t" r="r" b="b"/>
            <a:pathLst>
              <a:path w="16509" h="16510">
                <a:moveTo>
                  <a:pt x="0" y="0"/>
                </a:moveTo>
                <a:lnTo>
                  <a:pt x="8187" y="16248"/>
                </a:lnTo>
                <a:lnTo>
                  <a:pt x="15085" y="2559"/>
                </a:lnTo>
                <a:lnTo>
                  <a:pt x="5156" y="2559"/>
                </a:lnTo>
                <a:lnTo>
                  <a:pt x="0" y="0"/>
                </a:lnTo>
                <a:close/>
              </a:path>
              <a:path w="16509" h="16510">
                <a:moveTo>
                  <a:pt x="16375" y="0"/>
                </a:moveTo>
                <a:lnTo>
                  <a:pt x="11220" y="2559"/>
                </a:lnTo>
                <a:lnTo>
                  <a:pt x="15085" y="2559"/>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 name="object 30"/>
          <p:cNvSpPr/>
          <p:nvPr/>
        </p:nvSpPr>
        <p:spPr>
          <a:xfrm>
            <a:off x="6558303" y="2033912"/>
            <a:ext cx="201913" cy="0"/>
          </a:xfrm>
          <a:custGeom>
            <a:avLst/>
            <a:gdLst/>
            <a:ahLst/>
            <a:cxnLst/>
            <a:rect l="l" t="t" r="r" b="b"/>
            <a:pathLst>
              <a:path w="201929">
                <a:moveTo>
                  <a:pt x="0" y="0"/>
                </a:moveTo>
                <a:lnTo>
                  <a:pt x="201880" y="0"/>
                </a:lnTo>
              </a:path>
            </a:pathLst>
          </a:custGeom>
          <a:ln w="21702">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 name="object 31"/>
          <p:cNvSpPr/>
          <p:nvPr/>
        </p:nvSpPr>
        <p:spPr>
          <a:xfrm>
            <a:off x="6558303" y="2023063"/>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 name="object 32"/>
          <p:cNvSpPr/>
          <p:nvPr/>
        </p:nvSpPr>
        <p:spPr>
          <a:xfrm>
            <a:off x="6659234" y="2086495"/>
            <a:ext cx="0" cy="8889"/>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 name="object 33"/>
          <p:cNvSpPr/>
          <p:nvPr/>
        </p:nvSpPr>
        <p:spPr>
          <a:xfrm>
            <a:off x="6651047" y="2091093"/>
            <a:ext cx="16509" cy="16509"/>
          </a:xfrm>
          <a:custGeom>
            <a:avLst/>
            <a:gdLst/>
            <a:ahLst/>
            <a:cxnLst/>
            <a:rect l="l" t="t" r="r" b="b"/>
            <a:pathLst>
              <a:path w="16509" h="16510">
                <a:moveTo>
                  <a:pt x="0" y="0"/>
                </a:moveTo>
                <a:lnTo>
                  <a:pt x="8187" y="16248"/>
                </a:lnTo>
                <a:lnTo>
                  <a:pt x="15085" y="2559"/>
                </a:lnTo>
                <a:lnTo>
                  <a:pt x="5156" y="2559"/>
                </a:lnTo>
                <a:lnTo>
                  <a:pt x="0" y="0"/>
                </a:lnTo>
                <a:close/>
              </a:path>
              <a:path w="16509" h="16510">
                <a:moveTo>
                  <a:pt x="16375" y="0"/>
                </a:moveTo>
                <a:lnTo>
                  <a:pt x="11220" y="2559"/>
                </a:lnTo>
                <a:lnTo>
                  <a:pt x="15085" y="2559"/>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 name="object 34"/>
          <p:cNvSpPr/>
          <p:nvPr/>
        </p:nvSpPr>
        <p:spPr>
          <a:xfrm>
            <a:off x="6558303" y="2075644"/>
            <a:ext cx="201913" cy="0"/>
          </a:xfrm>
          <a:custGeom>
            <a:avLst/>
            <a:gdLst/>
            <a:ahLst/>
            <a:cxnLst/>
            <a:rect l="l" t="t" r="r" b="b"/>
            <a:pathLst>
              <a:path w="201929">
                <a:moveTo>
                  <a:pt x="0" y="0"/>
                </a:moveTo>
                <a:lnTo>
                  <a:pt x="201880" y="0"/>
                </a:lnTo>
              </a:path>
            </a:pathLst>
          </a:custGeom>
          <a:ln w="21702">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 name="object 35"/>
          <p:cNvSpPr/>
          <p:nvPr/>
        </p:nvSpPr>
        <p:spPr>
          <a:xfrm>
            <a:off x="6558303" y="2064793"/>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 name="object 36"/>
          <p:cNvSpPr/>
          <p:nvPr/>
        </p:nvSpPr>
        <p:spPr>
          <a:xfrm>
            <a:off x="6659234" y="2127372"/>
            <a:ext cx="0" cy="8889"/>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 name="object 37"/>
          <p:cNvSpPr/>
          <p:nvPr/>
        </p:nvSpPr>
        <p:spPr>
          <a:xfrm>
            <a:off x="6651047" y="2132008"/>
            <a:ext cx="16509" cy="16509"/>
          </a:xfrm>
          <a:custGeom>
            <a:avLst/>
            <a:gdLst/>
            <a:ahLst/>
            <a:cxnLst/>
            <a:rect l="l" t="t" r="r" b="b"/>
            <a:pathLst>
              <a:path w="16509" h="16510">
                <a:moveTo>
                  <a:pt x="0" y="0"/>
                </a:moveTo>
                <a:lnTo>
                  <a:pt x="8187" y="16249"/>
                </a:lnTo>
                <a:lnTo>
                  <a:pt x="15085" y="2560"/>
                </a:lnTo>
                <a:lnTo>
                  <a:pt x="5156" y="2560"/>
                </a:lnTo>
                <a:lnTo>
                  <a:pt x="0" y="0"/>
                </a:lnTo>
                <a:close/>
              </a:path>
              <a:path w="16509" h="16510">
                <a:moveTo>
                  <a:pt x="16375" y="0"/>
                </a:moveTo>
                <a:lnTo>
                  <a:pt x="11220" y="2560"/>
                </a:lnTo>
                <a:lnTo>
                  <a:pt x="15085" y="2560"/>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 name="object 38"/>
          <p:cNvSpPr/>
          <p:nvPr/>
        </p:nvSpPr>
        <p:spPr>
          <a:xfrm>
            <a:off x="6558303" y="2116521"/>
            <a:ext cx="201913" cy="0"/>
          </a:xfrm>
          <a:custGeom>
            <a:avLst/>
            <a:gdLst/>
            <a:ahLst/>
            <a:cxnLst/>
            <a:rect l="l" t="t" r="r" b="b"/>
            <a:pathLst>
              <a:path w="201929">
                <a:moveTo>
                  <a:pt x="0" y="0"/>
                </a:moveTo>
                <a:lnTo>
                  <a:pt x="201880" y="0"/>
                </a:lnTo>
              </a:path>
            </a:pathLst>
          </a:custGeom>
          <a:ln w="2170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 name="object 39"/>
          <p:cNvSpPr/>
          <p:nvPr/>
        </p:nvSpPr>
        <p:spPr>
          <a:xfrm>
            <a:off x="6558303" y="2105672"/>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 name="object 40"/>
          <p:cNvSpPr/>
          <p:nvPr/>
        </p:nvSpPr>
        <p:spPr>
          <a:xfrm>
            <a:off x="6659234" y="2169104"/>
            <a:ext cx="0" cy="8889"/>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 name="object 41"/>
          <p:cNvSpPr/>
          <p:nvPr/>
        </p:nvSpPr>
        <p:spPr>
          <a:xfrm>
            <a:off x="6651047" y="2173741"/>
            <a:ext cx="16509" cy="16509"/>
          </a:xfrm>
          <a:custGeom>
            <a:avLst/>
            <a:gdLst/>
            <a:ahLst/>
            <a:cxnLst/>
            <a:rect l="l" t="t" r="r" b="b"/>
            <a:pathLst>
              <a:path w="16509" h="16510">
                <a:moveTo>
                  <a:pt x="0" y="0"/>
                </a:moveTo>
                <a:lnTo>
                  <a:pt x="8187" y="16248"/>
                </a:lnTo>
                <a:lnTo>
                  <a:pt x="15085" y="2559"/>
                </a:lnTo>
                <a:lnTo>
                  <a:pt x="5156" y="2559"/>
                </a:lnTo>
                <a:lnTo>
                  <a:pt x="0" y="0"/>
                </a:lnTo>
                <a:close/>
              </a:path>
              <a:path w="16509" h="16510">
                <a:moveTo>
                  <a:pt x="16375" y="0"/>
                </a:moveTo>
                <a:lnTo>
                  <a:pt x="11220" y="2559"/>
                </a:lnTo>
                <a:lnTo>
                  <a:pt x="15085" y="2559"/>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 name="object 42"/>
          <p:cNvSpPr/>
          <p:nvPr/>
        </p:nvSpPr>
        <p:spPr>
          <a:xfrm>
            <a:off x="6558303" y="2158253"/>
            <a:ext cx="201913" cy="0"/>
          </a:xfrm>
          <a:custGeom>
            <a:avLst/>
            <a:gdLst/>
            <a:ahLst/>
            <a:cxnLst/>
            <a:rect l="l" t="t" r="r" b="b"/>
            <a:pathLst>
              <a:path w="201929">
                <a:moveTo>
                  <a:pt x="0" y="0"/>
                </a:moveTo>
                <a:lnTo>
                  <a:pt x="201880" y="0"/>
                </a:lnTo>
              </a:path>
            </a:pathLst>
          </a:custGeom>
          <a:ln w="2170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 name="object 43"/>
          <p:cNvSpPr/>
          <p:nvPr/>
        </p:nvSpPr>
        <p:spPr>
          <a:xfrm>
            <a:off x="6558303" y="2147404"/>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 name="object 44"/>
          <p:cNvSpPr/>
          <p:nvPr/>
        </p:nvSpPr>
        <p:spPr>
          <a:xfrm>
            <a:off x="6659234" y="2210853"/>
            <a:ext cx="0" cy="8889"/>
          </a:xfrm>
          <a:custGeom>
            <a:avLst/>
            <a:gdLst/>
            <a:ahLst/>
            <a:cxnLst/>
            <a:rect l="l" t="t" r="r" b="b"/>
            <a:pathLst>
              <a:path h="8889">
                <a:moveTo>
                  <a:pt x="0" y="0"/>
                </a:moveTo>
                <a:lnTo>
                  <a:pt x="0" y="8565"/>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 name="object 45"/>
          <p:cNvSpPr/>
          <p:nvPr/>
        </p:nvSpPr>
        <p:spPr>
          <a:xfrm>
            <a:off x="6651047" y="2215472"/>
            <a:ext cx="16509" cy="16509"/>
          </a:xfrm>
          <a:custGeom>
            <a:avLst/>
            <a:gdLst/>
            <a:ahLst/>
            <a:cxnLst/>
            <a:rect l="l" t="t" r="r" b="b"/>
            <a:pathLst>
              <a:path w="16509" h="16510">
                <a:moveTo>
                  <a:pt x="0" y="0"/>
                </a:moveTo>
                <a:lnTo>
                  <a:pt x="8187" y="16248"/>
                </a:lnTo>
                <a:lnTo>
                  <a:pt x="15087" y="2555"/>
                </a:lnTo>
                <a:lnTo>
                  <a:pt x="5156" y="2555"/>
                </a:lnTo>
                <a:lnTo>
                  <a:pt x="0" y="0"/>
                </a:lnTo>
                <a:close/>
              </a:path>
              <a:path w="16509" h="16510">
                <a:moveTo>
                  <a:pt x="16375" y="0"/>
                </a:moveTo>
                <a:lnTo>
                  <a:pt x="11220" y="2555"/>
                </a:lnTo>
                <a:lnTo>
                  <a:pt x="15087" y="2555"/>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 name="object 46"/>
          <p:cNvSpPr/>
          <p:nvPr/>
        </p:nvSpPr>
        <p:spPr>
          <a:xfrm>
            <a:off x="6558303" y="2200003"/>
            <a:ext cx="201913" cy="0"/>
          </a:xfrm>
          <a:custGeom>
            <a:avLst/>
            <a:gdLst/>
            <a:ahLst/>
            <a:cxnLst/>
            <a:rect l="l" t="t" r="r" b="b"/>
            <a:pathLst>
              <a:path w="201929">
                <a:moveTo>
                  <a:pt x="0" y="0"/>
                </a:moveTo>
                <a:lnTo>
                  <a:pt x="201880" y="0"/>
                </a:lnTo>
              </a:path>
            </a:pathLst>
          </a:custGeom>
          <a:ln w="2170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 name="object 47"/>
          <p:cNvSpPr/>
          <p:nvPr/>
        </p:nvSpPr>
        <p:spPr>
          <a:xfrm>
            <a:off x="6558303" y="2189154"/>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 name="object 48"/>
          <p:cNvSpPr/>
          <p:nvPr/>
        </p:nvSpPr>
        <p:spPr>
          <a:xfrm>
            <a:off x="6659234" y="2252585"/>
            <a:ext cx="0" cy="8889"/>
          </a:xfrm>
          <a:custGeom>
            <a:avLst/>
            <a:gdLst/>
            <a:ahLst/>
            <a:cxnLst/>
            <a:rect l="l" t="t" r="r" b="b"/>
            <a:pathLst>
              <a:path h="8889">
                <a:moveTo>
                  <a:pt x="0" y="0"/>
                </a:moveTo>
                <a:lnTo>
                  <a:pt x="0" y="8566"/>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 name="object 49"/>
          <p:cNvSpPr/>
          <p:nvPr/>
        </p:nvSpPr>
        <p:spPr>
          <a:xfrm>
            <a:off x="6651047" y="2257203"/>
            <a:ext cx="16509" cy="16509"/>
          </a:xfrm>
          <a:custGeom>
            <a:avLst/>
            <a:gdLst/>
            <a:ahLst/>
            <a:cxnLst/>
            <a:rect l="l" t="t" r="r" b="b"/>
            <a:pathLst>
              <a:path w="16509" h="16510">
                <a:moveTo>
                  <a:pt x="0" y="0"/>
                </a:moveTo>
                <a:lnTo>
                  <a:pt x="8187" y="16248"/>
                </a:lnTo>
                <a:lnTo>
                  <a:pt x="15087" y="2556"/>
                </a:lnTo>
                <a:lnTo>
                  <a:pt x="5156" y="2556"/>
                </a:lnTo>
                <a:lnTo>
                  <a:pt x="0" y="0"/>
                </a:lnTo>
                <a:close/>
              </a:path>
              <a:path w="16509" h="16510">
                <a:moveTo>
                  <a:pt x="16375" y="0"/>
                </a:moveTo>
                <a:lnTo>
                  <a:pt x="11220" y="2556"/>
                </a:lnTo>
                <a:lnTo>
                  <a:pt x="15087" y="2556"/>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 name="object 50"/>
          <p:cNvSpPr/>
          <p:nvPr/>
        </p:nvSpPr>
        <p:spPr>
          <a:xfrm>
            <a:off x="6558303" y="2241734"/>
            <a:ext cx="201913" cy="0"/>
          </a:xfrm>
          <a:custGeom>
            <a:avLst/>
            <a:gdLst/>
            <a:ahLst/>
            <a:cxnLst/>
            <a:rect l="l" t="t" r="r" b="b"/>
            <a:pathLst>
              <a:path w="201929">
                <a:moveTo>
                  <a:pt x="0" y="0"/>
                </a:moveTo>
                <a:lnTo>
                  <a:pt x="201880" y="0"/>
                </a:lnTo>
              </a:path>
            </a:pathLst>
          </a:custGeom>
          <a:ln w="21702">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 name="object 51"/>
          <p:cNvSpPr/>
          <p:nvPr/>
        </p:nvSpPr>
        <p:spPr>
          <a:xfrm>
            <a:off x="6558303" y="2230885"/>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 name="object 52"/>
          <p:cNvSpPr/>
          <p:nvPr/>
        </p:nvSpPr>
        <p:spPr>
          <a:xfrm>
            <a:off x="6659234" y="2294732"/>
            <a:ext cx="0" cy="8889"/>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 name="object 53"/>
          <p:cNvSpPr/>
          <p:nvPr/>
        </p:nvSpPr>
        <p:spPr>
          <a:xfrm>
            <a:off x="6651047" y="2299350"/>
            <a:ext cx="16509" cy="16509"/>
          </a:xfrm>
          <a:custGeom>
            <a:avLst/>
            <a:gdLst/>
            <a:ahLst/>
            <a:cxnLst/>
            <a:rect l="l" t="t" r="r" b="b"/>
            <a:pathLst>
              <a:path w="16509" h="16510">
                <a:moveTo>
                  <a:pt x="0" y="0"/>
                </a:moveTo>
                <a:lnTo>
                  <a:pt x="8187" y="16249"/>
                </a:lnTo>
                <a:lnTo>
                  <a:pt x="15087" y="2556"/>
                </a:lnTo>
                <a:lnTo>
                  <a:pt x="5156" y="2556"/>
                </a:lnTo>
                <a:lnTo>
                  <a:pt x="0" y="0"/>
                </a:lnTo>
                <a:close/>
              </a:path>
              <a:path w="16509" h="16510">
                <a:moveTo>
                  <a:pt x="16375" y="0"/>
                </a:moveTo>
                <a:lnTo>
                  <a:pt x="11220" y="2556"/>
                </a:lnTo>
                <a:lnTo>
                  <a:pt x="15087" y="2556"/>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 name="object 54"/>
          <p:cNvSpPr/>
          <p:nvPr/>
        </p:nvSpPr>
        <p:spPr>
          <a:xfrm>
            <a:off x="6558303" y="2283882"/>
            <a:ext cx="201913" cy="0"/>
          </a:xfrm>
          <a:custGeom>
            <a:avLst/>
            <a:gdLst/>
            <a:ahLst/>
            <a:cxnLst/>
            <a:rect l="l" t="t" r="r" b="b"/>
            <a:pathLst>
              <a:path w="201929">
                <a:moveTo>
                  <a:pt x="0" y="0"/>
                </a:moveTo>
                <a:lnTo>
                  <a:pt x="201880" y="0"/>
                </a:lnTo>
              </a:path>
            </a:pathLst>
          </a:custGeom>
          <a:ln w="2170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 name="object 55"/>
          <p:cNvSpPr/>
          <p:nvPr/>
        </p:nvSpPr>
        <p:spPr>
          <a:xfrm>
            <a:off x="6558303" y="2273033"/>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 name="object 56"/>
          <p:cNvSpPr/>
          <p:nvPr/>
        </p:nvSpPr>
        <p:spPr>
          <a:xfrm>
            <a:off x="6659234" y="2336463"/>
            <a:ext cx="0" cy="8889"/>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 name="object 57"/>
          <p:cNvSpPr/>
          <p:nvPr/>
        </p:nvSpPr>
        <p:spPr>
          <a:xfrm>
            <a:off x="6651047" y="2341083"/>
            <a:ext cx="16509" cy="16509"/>
          </a:xfrm>
          <a:custGeom>
            <a:avLst/>
            <a:gdLst/>
            <a:ahLst/>
            <a:cxnLst/>
            <a:rect l="l" t="t" r="r" b="b"/>
            <a:pathLst>
              <a:path w="16509" h="16510">
                <a:moveTo>
                  <a:pt x="0" y="0"/>
                </a:moveTo>
                <a:lnTo>
                  <a:pt x="8187" y="16248"/>
                </a:lnTo>
                <a:lnTo>
                  <a:pt x="15087" y="2555"/>
                </a:lnTo>
                <a:lnTo>
                  <a:pt x="5156" y="2555"/>
                </a:lnTo>
                <a:lnTo>
                  <a:pt x="0" y="0"/>
                </a:lnTo>
                <a:close/>
              </a:path>
              <a:path w="16509" h="16510">
                <a:moveTo>
                  <a:pt x="16375" y="0"/>
                </a:moveTo>
                <a:lnTo>
                  <a:pt x="11220" y="2555"/>
                </a:lnTo>
                <a:lnTo>
                  <a:pt x="15087" y="2555"/>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 name="object 58"/>
          <p:cNvSpPr/>
          <p:nvPr/>
        </p:nvSpPr>
        <p:spPr>
          <a:xfrm>
            <a:off x="6558303" y="2325612"/>
            <a:ext cx="201913" cy="0"/>
          </a:xfrm>
          <a:custGeom>
            <a:avLst/>
            <a:gdLst/>
            <a:ahLst/>
            <a:cxnLst/>
            <a:rect l="l" t="t" r="r" b="b"/>
            <a:pathLst>
              <a:path w="201929">
                <a:moveTo>
                  <a:pt x="0" y="0"/>
                </a:moveTo>
                <a:lnTo>
                  <a:pt x="201880" y="0"/>
                </a:lnTo>
              </a:path>
            </a:pathLst>
          </a:custGeom>
          <a:ln w="2170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 name="object 59"/>
          <p:cNvSpPr/>
          <p:nvPr/>
        </p:nvSpPr>
        <p:spPr>
          <a:xfrm>
            <a:off x="6558303" y="2314763"/>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 name="object 60"/>
          <p:cNvSpPr/>
          <p:nvPr/>
        </p:nvSpPr>
        <p:spPr>
          <a:xfrm>
            <a:off x="6659234" y="2378194"/>
            <a:ext cx="0" cy="8889"/>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 name="object 61"/>
          <p:cNvSpPr/>
          <p:nvPr/>
        </p:nvSpPr>
        <p:spPr>
          <a:xfrm>
            <a:off x="6651047" y="2382812"/>
            <a:ext cx="16509" cy="16509"/>
          </a:xfrm>
          <a:custGeom>
            <a:avLst/>
            <a:gdLst/>
            <a:ahLst/>
            <a:cxnLst/>
            <a:rect l="l" t="t" r="r" b="b"/>
            <a:pathLst>
              <a:path w="16509" h="16510">
                <a:moveTo>
                  <a:pt x="0" y="0"/>
                </a:moveTo>
                <a:lnTo>
                  <a:pt x="8187" y="16248"/>
                </a:lnTo>
                <a:lnTo>
                  <a:pt x="15087" y="2555"/>
                </a:lnTo>
                <a:lnTo>
                  <a:pt x="5156" y="2555"/>
                </a:lnTo>
                <a:lnTo>
                  <a:pt x="0" y="0"/>
                </a:lnTo>
                <a:close/>
              </a:path>
              <a:path w="16509" h="16510">
                <a:moveTo>
                  <a:pt x="16375" y="0"/>
                </a:moveTo>
                <a:lnTo>
                  <a:pt x="11220" y="2555"/>
                </a:lnTo>
                <a:lnTo>
                  <a:pt x="15087" y="2555"/>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 name="object 62"/>
          <p:cNvSpPr/>
          <p:nvPr/>
        </p:nvSpPr>
        <p:spPr>
          <a:xfrm>
            <a:off x="6558303" y="2367344"/>
            <a:ext cx="201913" cy="0"/>
          </a:xfrm>
          <a:custGeom>
            <a:avLst/>
            <a:gdLst/>
            <a:ahLst/>
            <a:cxnLst/>
            <a:rect l="l" t="t" r="r" b="b"/>
            <a:pathLst>
              <a:path w="201929">
                <a:moveTo>
                  <a:pt x="0" y="0"/>
                </a:moveTo>
                <a:lnTo>
                  <a:pt x="201880" y="0"/>
                </a:lnTo>
              </a:path>
            </a:pathLst>
          </a:custGeom>
          <a:ln w="2170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 name="object 63"/>
          <p:cNvSpPr/>
          <p:nvPr/>
        </p:nvSpPr>
        <p:spPr>
          <a:xfrm>
            <a:off x="6558303" y="2356496"/>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 name="object 64"/>
          <p:cNvSpPr/>
          <p:nvPr/>
        </p:nvSpPr>
        <p:spPr>
          <a:xfrm>
            <a:off x="6659234" y="2419927"/>
            <a:ext cx="0" cy="8889"/>
          </a:xfrm>
          <a:custGeom>
            <a:avLst/>
            <a:gdLst/>
            <a:ahLst/>
            <a:cxnLst/>
            <a:rect l="l" t="t" r="r" b="b"/>
            <a:pathLst>
              <a:path h="8889">
                <a:moveTo>
                  <a:pt x="0" y="0"/>
                </a:moveTo>
                <a:lnTo>
                  <a:pt x="0" y="856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 name="object 65"/>
          <p:cNvSpPr/>
          <p:nvPr/>
        </p:nvSpPr>
        <p:spPr>
          <a:xfrm>
            <a:off x="6651047" y="2424545"/>
            <a:ext cx="16509" cy="16509"/>
          </a:xfrm>
          <a:custGeom>
            <a:avLst/>
            <a:gdLst/>
            <a:ahLst/>
            <a:cxnLst/>
            <a:rect l="l" t="t" r="r" b="b"/>
            <a:pathLst>
              <a:path w="16509" h="16510">
                <a:moveTo>
                  <a:pt x="0" y="0"/>
                </a:moveTo>
                <a:lnTo>
                  <a:pt x="8187" y="16248"/>
                </a:lnTo>
                <a:lnTo>
                  <a:pt x="15087" y="2556"/>
                </a:lnTo>
                <a:lnTo>
                  <a:pt x="5156" y="2556"/>
                </a:lnTo>
                <a:lnTo>
                  <a:pt x="0" y="0"/>
                </a:lnTo>
                <a:close/>
              </a:path>
              <a:path w="16509" h="16510">
                <a:moveTo>
                  <a:pt x="16375" y="0"/>
                </a:moveTo>
                <a:lnTo>
                  <a:pt x="11220" y="2556"/>
                </a:lnTo>
                <a:lnTo>
                  <a:pt x="15087" y="2556"/>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 name="object 66"/>
          <p:cNvSpPr/>
          <p:nvPr/>
        </p:nvSpPr>
        <p:spPr>
          <a:xfrm>
            <a:off x="6558303" y="2409076"/>
            <a:ext cx="201913" cy="0"/>
          </a:xfrm>
          <a:custGeom>
            <a:avLst/>
            <a:gdLst/>
            <a:ahLst/>
            <a:cxnLst/>
            <a:rect l="l" t="t" r="r" b="b"/>
            <a:pathLst>
              <a:path w="201929">
                <a:moveTo>
                  <a:pt x="0" y="0"/>
                </a:moveTo>
                <a:lnTo>
                  <a:pt x="201880" y="0"/>
                </a:lnTo>
              </a:path>
            </a:pathLst>
          </a:custGeom>
          <a:ln w="21702">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 name="object 67"/>
          <p:cNvSpPr/>
          <p:nvPr/>
        </p:nvSpPr>
        <p:spPr>
          <a:xfrm>
            <a:off x="6558303" y="2398227"/>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 name="object 68"/>
          <p:cNvSpPr/>
          <p:nvPr/>
        </p:nvSpPr>
        <p:spPr>
          <a:xfrm>
            <a:off x="6659234" y="2462077"/>
            <a:ext cx="0" cy="8889"/>
          </a:xfrm>
          <a:custGeom>
            <a:avLst/>
            <a:gdLst/>
            <a:ahLst/>
            <a:cxnLst/>
            <a:rect l="l" t="t" r="r" b="b"/>
            <a:pathLst>
              <a:path h="8889">
                <a:moveTo>
                  <a:pt x="0" y="0"/>
                </a:moveTo>
                <a:lnTo>
                  <a:pt x="0" y="8566"/>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 name="object 69"/>
          <p:cNvSpPr/>
          <p:nvPr/>
        </p:nvSpPr>
        <p:spPr>
          <a:xfrm>
            <a:off x="6651047" y="2466695"/>
            <a:ext cx="16509" cy="16509"/>
          </a:xfrm>
          <a:custGeom>
            <a:avLst/>
            <a:gdLst/>
            <a:ahLst/>
            <a:cxnLst/>
            <a:rect l="l" t="t" r="r" b="b"/>
            <a:pathLst>
              <a:path w="16509" h="16510">
                <a:moveTo>
                  <a:pt x="0" y="0"/>
                </a:moveTo>
                <a:lnTo>
                  <a:pt x="8187" y="16249"/>
                </a:lnTo>
                <a:lnTo>
                  <a:pt x="15087" y="2556"/>
                </a:lnTo>
                <a:lnTo>
                  <a:pt x="5156" y="2556"/>
                </a:lnTo>
                <a:lnTo>
                  <a:pt x="0" y="0"/>
                </a:lnTo>
                <a:close/>
              </a:path>
              <a:path w="16509" h="16510">
                <a:moveTo>
                  <a:pt x="16375" y="0"/>
                </a:moveTo>
                <a:lnTo>
                  <a:pt x="11220" y="2556"/>
                </a:lnTo>
                <a:lnTo>
                  <a:pt x="15087" y="2556"/>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 name="object 70"/>
          <p:cNvSpPr/>
          <p:nvPr/>
        </p:nvSpPr>
        <p:spPr>
          <a:xfrm>
            <a:off x="6558303" y="2440377"/>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 name="object 71"/>
          <p:cNvSpPr/>
          <p:nvPr/>
        </p:nvSpPr>
        <p:spPr>
          <a:xfrm>
            <a:off x="6659234" y="2503808"/>
            <a:ext cx="0" cy="8889"/>
          </a:xfrm>
          <a:custGeom>
            <a:avLst/>
            <a:gdLst/>
            <a:ahLst/>
            <a:cxnLst/>
            <a:rect l="l" t="t" r="r" b="b"/>
            <a:pathLst>
              <a:path h="8889">
                <a:moveTo>
                  <a:pt x="0" y="0"/>
                </a:moveTo>
                <a:lnTo>
                  <a:pt x="0" y="8565"/>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 name="object 72"/>
          <p:cNvSpPr/>
          <p:nvPr/>
        </p:nvSpPr>
        <p:spPr>
          <a:xfrm>
            <a:off x="6651047" y="2508427"/>
            <a:ext cx="16509" cy="16509"/>
          </a:xfrm>
          <a:custGeom>
            <a:avLst/>
            <a:gdLst/>
            <a:ahLst/>
            <a:cxnLst/>
            <a:rect l="l" t="t" r="r" b="b"/>
            <a:pathLst>
              <a:path w="16509" h="16510">
                <a:moveTo>
                  <a:pt x="0" y="0"/>
                </a:moveTo>
                <a:lnTo>
                  <a:pt x="8187" y="16248"/>
                </a:lnTo>
                <a:lnTo>
                  <a:pt x="15087" y="2556"/>
                </a:lnTo>
                <a:lnTo>
                  <a:pt x="5156" y="2556"/>
                </a:lnTo>
                <a:lnTo>
                  <a:pt x="0" y="0"/>
                </a:lnTo>
                <a:close/>
              </a:path>
              <a:path w="16509" h="16510">
                <a:moveTo>
                  <a:pt x="16375" y="0"/>
                </a:moveTo>
                <a:lnTo>
                  <a:pt x="11220" y="2556"/>
                </a:lnTo>
                <a:lnTo>
                  <a:pt x="15087" y="2556"/>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 name="object 73"/>
          <p:cNvSpPr/>
          <p:nvPr/>
        </p:nvSpPr>
        <p:spPr>
          <a:xfrm>
            <a:off x="6558303" y="2482108"/>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 name="object 74"/>
          <p:cNvSpPr/>
          <p:nvPr/>
        </p:nvSpPr>
        <p:spPr>
          <a:xfrm>
            <a:off x="6558303" y="2523840"/>
            <a:ext cx="201913" cy="22223"/>
          </a:xfrm>
          <a:custGeom>
            <a:avLst/>
            <a:gdLst/>
            <a:ahLst/>
            <a:cxnLst/>
            <a:rect l="l" t="t" r="r" b="b"/>
            <a:pathLst>
              <a:path w="201929" h="22225">
                <a:moveTo>
                  <a:pt x="0" y="21702"/>
                </a:moveTo>
                <a:lnTo>
                  <a:pt x="201880" y="21702"/>
                </a:lnTo>
                <a:lnTo>
                  <a:pt x="201880" y="0"/>
                </a:lnTo>
                <a:lnTo>
                  <a:pt x="0" y="0"/>
                </a:lnTo>
                <a:lnTo>
                  <a:pt x="0" y="21702"/>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 name="object 75"/>
          <p:cNvSpPr txBox="1"/>
          <p:nvPr/>
        </p:nvSpPr>
        <p:spPr>
          <a:xfrm>
            <a:off x="6564537" y="1757823"/>
            <a:ext cx="189850" cy="832705"/>
          </a:xfrm>
          <a:prstGeom prst="rect">
            <a:avLst/>
          </a:prstGeom>
        </p:spPr>
        <p:txBody>
          <a:bodyPr vert="horz" wrap="square" lIns="0" tIns="12064" rIns="0" bIns="0" rtlCol="0">
            <a:spAutoFit/>
          </a:bodyPr>
          <a:lstStyle/>
          <a:p>
            <a:pPr marL="46987" defTabSz="914329" fontAlgn="auto">
              <a:spcBef>
                <a:spcPts val="9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64</a:t>
            </a:r>
            <a:endParaRPr sz="150">
              <a:solidFill>
                <a:prstClr val="black"/>
              </a:solidFill>
              <a:latin typeface="Calibri Light"/>
              <a:cs typeface="Calibri Light"/>
            </a:endParaRPr>
          </a:p>
          <a:p>
            <a:pPr marL="41907" marR="9524" indent="-25398" defTabSz="914329" fontAlgn="auto">
              <a:lnSpc>
                <a:spcPct val="182600"/>
              </a:lnSpc>
              <a:spcBef>
                <a:spcPts val="0"/>
              </a:spcBef>
              <a:spcAft>
                <a:spcPts val="0"/>
              </a:spcAft>
            </a:pPr>
            <a:r>
              <a:rPr sz="150" spc="-5" dirty="0">
                <a:solidFill>
                  <a:srgbClr val="7F7F7F"/>
                </a:solidFill>
                <a:latin typeface="Calibri Light"/>
                <a:cs typeface="Calibri Light"/>
              </a:rPr>
              <a:t>3x3 conv, 64, pool/2  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41907" marR="5080" indent="-29842" defTabSz="914329" fontAlgn="auto">
              <a:lnSpc>
                <a:spcPct val="182600"/>
              </a:lnSpc>
              <a:spcBef>
                <a:spcPts val="0"/>
              </a:spcBef>
              <a:spcAft>
                <a:spcPts val="0"/>
              </a:spcAft>
            </a:pPr>
            <a:r>
              <a:rPr sz="150" spc="-5" dirty="0">
                <a:solidFill>
                  <a:srgbClr val="7F7F7F"/>
                </a:solidFill>
                <a:latin typeface="Calibri Light"/>
                <a:cs typeface="Calibri Light"/>
              </a:rPr>
              <a:t>3x3 conv, 128, pool/2  3x3 conv,</a:t>
            </a:r>
            <a:r>
              <a:rPr sz="150" spc="-15"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41907"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marR="5080" indent="29206" defTabSz="914329" fontAlgn="auto">
              <a:lnSpc>
                <a:spcPct val="182600"/>
              </a:lnSpc>
              <a:spcBef>
                <a:spcPts val="0"/>
              </a:spcBef>
              <a:spcAft>
                <a:spcPts val="0"/>
              </a:spcAft>
            </a:pPr>
            <a:r>
              <a:rPr sz="150" spc="-5" dirty="0">
                <a:solidFill>
                  <a:srgbClr val="7F7F7F"/>
                </a:solidFill>
                <a:latin typeface="Calibri Light"/>
                <a:cs typeface="Calibri Light"/>
              </a:rPr>
              <a:t>3x3 conv, 256  3x3 conv, 256,</a:t>
            </a:r>
            <a:r>
              <a:rPr sz="150" spc="-25" dirty="0">
                <a:solidFill>
                  <a:srgbClr val="7F7F7F"/>
                </a:solidFill>
                <a:latin typeface="Calibri Light"/>
                <a:cs typeface="Calibri Light"/>
              </a:rPr>
              <a:t> </a:t>
            </a:r>
            <a:r>
              <a:rPr sz="150" spc="-5" dirty="0">
                <a:solidFill>
                  <a:srgbClr val="7F7F7F"/>
                </a:solidFill>
                <a:latin typeface="Calibri Light"/>
                <a:cs typeface="Calibri Light"/>
              </a:rPr>
              <a:t>pool/2</a:t>
            </a:r>
            <a:endParaRPr sz="150">
              <a:solidFill>
                <a:prstClr val="black"/>
              </a:solidFill>
              <a:latin typeface="Calibri Light"/>
              <a:cs typeface="Calibri Light"/>
            </a:endParaRPr>
          </a:p>
          <a:p>
            <a:pPr marL="41907" defTabSz="914329" fontAlgn="auto">
              <a:spcBef>
                <a:spcPts val="14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marL="41907"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marL="12699" marR="5080" indent="29206" defTabSz="914329" fontAlgn="auto">
              <a:lnSpc>
                <a:spcPct val="182600"/>
              </a:lnSpc>
              <a:spcBef>
                <a:spcPts val="0"/>
              </a:spcBef>
              <a:spcAft>
                <a:spcPts val="0"/>
              </a:spcAft>
            </a:pPr>
            <a:r>
              <a:rPr sz="150" spc="-5" dirty="0">
                <a:solidFill>
                  <a:srgbClr val="7F7F7F"/>
                </a:solidFill>
                <a:latin typeface="Calibri Light"/>
                <a:cs typeface="Calibri Light"/>
              </a:rPr>
              <a:t>3x3 conv, 512  3x3 conv, 512,</a:t>
            </a:r>
            <a:r>
              <a:rPr sz="150" spc="-25" dirty="0">
                <a:solidFill>
                  <a:srgbClr val="7F7F7F"/>
                </a:solidFill>
                <a:latin typeface="Calibri Light"/>
                <a:cs typeface="Calibri Light"/>
              </a:rPr>
              <a:t> </a:t>
            </a:r>
            <a:r>
              <a:rPr sz="150" spc="-5" dirty="0">
                <a:solidFill>
                  <a:srgbClr val="7F7F7F"/>
                </a:solidFill>
                <a:latin typeface="Calibri Light"/>
                <a:cs typeface="Calibri Light"/>
              </a:rPr>
              <a:t>pool/2</a:t>
            </a:r>
            <a:endParaRPr sz="150">
              <a:solidFill>
                <a:prstClr val="black"/>
              </a:solidFill>
              <a:latin typeface="Calibri Light"/>
              <a:cs typeface="Calibri Light"/>
            </a:endParaRPr>
          </a:p>
          <a:p>
            <a:pPr marL="41907"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marL="41907"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marL="12699" marR="5080" indent="29206" defTabSz="914329" fontAlgn="auto">
              <a:lnSpc>
                <a:spcPct val="182600"/>
              </a:lnSpc>
              <a:spcBef>
                <a:spcPts val="0"/>
              </a:spcBef>
              <a:spcAft>
                <a:spcPts val="0"/>
              </a:spcAft>
            </a:pPr>
            <a:r>
              <a:rPr sz="150" spc="-5" dirty="0">
                <a:solidFill>
                  <a:srgbClr val="7F7F7F"/>
                </a:solidFill>
                <a:latin typeface="Calibri Light"/>
                <a:cs typeface="Calibri Light"/>
              </a:rPr>
              <a:t>3x3 conv, 512  3x3 conv, 512,</a:t>
            </a:r>
            <a:r>
              <a:rPr sz="150" spc="-25" dirty="0">
                <a:solidFill>
                  <a:srgbClr val="7F7F7F"/>
                </a:solidFill>
                <a:latin typeface="Calibri Light"/>
                <a:cs typeface="Calibri Light"/>
              </a:rPr>
              <a:t> </a:t>
            </a:r>
            <a:r>
              <a:rPr sz="150" spc="-5" dirty="0">
                <a:solidFill>
                  <a:srgbClr val="7F7F7F"/>
                </a:solidFill>
                <a:latin typeface="Calibri Light"/>
                <a:cs typeface="Calibri Light"/>
              </a:rPr>
              <a:t>pool/2</a:t>
            </a:r>
            <a:endParaRPr sz="150">
              <a:solidFill>
                <a:prstClr val="black"/>
              </a:solidFill>
              <a:latin typeface="Calibri Light"/>
              <a:cs typeface="Calibri Light"/>
            </a:endParaRPr>
          </a:p>
          <a:p>
            <a:pPr marL="64130" defTabSz="914329" fontAlgn="auto">
              <a:spcBef>
                <a:spcPts val="150"/>
              </a:spcBef>
              <a:spcAft>
                <a:spcPts val="0"/>
              </a:spcAft>
            </a:pPr>
            <a:r>
              <a:rPr sz="150" spc="-5" dirty="0">
                <a:solidFill>
                  <a:srgbClr val="7F7F7F"/>
                </a:solidFill>
                <a:latin typeface="Calibri Light"/>
                <a:cs typeface="Calibri Light"/>
              </a:rPr>
              <a:t>f</a:t>
            </a:r>
            <a:r>
              <a:rPr sz="150" spc="-10" dirty="0">
                <a:solidFill>
                  <a:srgbClr val="7F7F7F"/>
                </a:solidFill>
                <a:latin typeface="Calibri Light"/>
                <a:cs typeface="Calibri Light"/>
              </a:rPr>
              <a:t>c</a:t>
            </a:r>
            <a:r>
              <a:rPr sz="150" spc="-5" dirty="0">
                <a:solidFill>
                  <a:srgbClr val="7F7F7F"/>
                </a:solidFill>
                <a:latin typeface="Calibri Light"/>
                <a:cs typeface="Calibri Light"/>
              </a:rPr>
              <a:t>,</a:t>
            </a:r>
            <a:r>
              <a:rPr sz="150" dirty="0">
                <a:solidFill>
                  <a:srgbClr val="7F7F7F"/>
                </a:solidFill>
                <a:latin typeface="Calibri Light"/>
                <a:cs typeface="Calibri Light"/>
              </a:rPr>
              <a:t> </a:t>
            </a:r>
            <a:r>
              <a:rPr sz="150" spc="-5" dirty="0">
                <a:solidFill>
                  <a:srgbClr val="7F7F7F"/>
                </a:solidFill>
                <a:latin typeface="Calibri Light"/>
                <a:cs typeface="Calibri Light"/>
              </a:rPr>
              <a:t>4096</a:t>
            </a:r>
            <a:endParaRPr sz="150">
              <a:solidFill>
                <a:prstClr val="black"/>
              </a:solidFill>
              <a:latin typeface="Calibri Light"/>
              <a:cs typeface="Calibri Light"/>
            </a:endParaRPr>
          </a:p>
          <a:p>
            <a:pPr marL="64130" defTabSz="914329" fontAlgn="auto">
              <a:spcBef>
                <a:spcPts val="150"/>
              </a:spcBef>
              <a:spcAft>
                <a:spcPts val="0"/>
              </a:spcAft>
            </a:pPr>
            <a:r>
              <a:rPr sz="150" spc="-5" dirty="0">
                <a:solidFill>
                  <a:srgbClr val="7F7F7F"/>
                </a:solidFill>
                <a:latin typeface="Calibri Light"/>
                <a:cs typeface="Calibri Light"/>
              </a:rPr>
              <a:t>f</a:t>
            </a:r>
            <a:r>
              <a:rPr sz="150" spc="-10" dirty="0">
                <a:solidFill>
                  <a:srgbClr val="7F7F7F"/>
                </a:solidFill>
                <a:latin typeface="Calibri Light"/>
                <a:cs typeface="Calibri Light"/>
              </a:rPr>
              <a:t>c</a:t>
            </a:r>
            <a:r>
              <a:rPr sz="150" spc="-5" dirty="0">
                <a:solidFill>
                  <a:srgbClr val="7F7F7F"/>
                </a:solidFill>
                <a:latin typeface="Calibri Light"/>
                <a:cs typeface="Calibri Light"/>
              </a:rPr>
              <a:t>,</a:t>
            </a:r>
            <a:r>
              <a:rPr sz="150" dirty="0">
                <a:solidFill>
                  <a:srgbClr val="7F7F7F"/>
                </a:solidFill>
                <a:latin typeface="Calibri Light"/>
                <a:cs typeface="Calibri Light"/>
              </a:rPr>
              <a:t> </a:t>
            </a:r>
            <a:r>
              <a:rPr sz="150" spc="-5" dirty="0">
                <a:solidFill>
                  <a:srgbClr val="7F7F7F"/>
                </a:solidFill>
                <a:latin typeface="Calibri Light"/>
                <a:cs typeface="Calibri Light"/>
              </a:rPr>
              <a:t>4096</a:t>
            </a:r>
            <a:endParaRPr sz="150">
              <a:solidFill>
                <a:prstClr val="black"/>
              </a:solidFill>
              <a:latin typeface="Calibri Light"/>
              <a:cs typeface="Calibri Light"/>
            </a:endParaRPr>
          </a:p>
          <a:p>
            <a:pPr marL="64130" defTabSz="914329" fontAlgn="auto">
              <a:spcBef>
                <a:spcPts val="150"/>
              </a:spcBef>
              <a:spcAft>
                <a:spcPts val="0"/>
              </a:spcAft>
            </a:pPr>
            <a:r>
              <a:rPr sz="150" spc="-5" dirty="0">
                <a:solidFill>
                  <a:srgbClr val="7F7F7F"/>
                </a:solidFill>
                <a:latin typeface="Calibri Light"/>
                <a:cs typeface="Calibri Light"/>
              </a:rPr>
              <a:t>f</a:t>
            </a:r>
            <a:r>
              <a:rPr sz="150" spc="-10" dirty="0">
                <a:solidFill>
                  <a:srgbClr val="7F7F7F"/>
                </a:solidFill>
                <a:latin typeface="Calibri Light"/>
                <a:cs typeface="Calibri Light"/>
              </a:rPr>
              <a:t>c</a:t>
            </a:r>
            <a:r>
              <a:rPr sz="150" spc="-5" dirty="0">
                <a:solidFill>
                  <a:srgbClr val="7F7F7F"/>
                </a:solidFill>
                <a:latin typeface="Calibri Light"/>
                <a:cs typeface="Calibri Light"/>
              </a:rPr>
              <a:t>,</a:t>
            </a:r>
            <a:r>
              <a:rPr sz="150" dirty="0">
                <a:solidFill>
                  <a:srgbClr val="7F7F7F"/>
                </a:solidFill>
                <a:latin typeface="Calibri Light"/>
                <a:cs typeface="Calibri Light"/>
              </a:rPr>
              <a:t> </a:t>
            </a:r>
            <a:r>
              <a:rPr sz="150" spc="-5" dirty="0">
                <a:solidFill>
                  <a:srgbClr val="7F7F7F"/>
                </a:solidFill>
                <a:latin typeface="Calibri Light"/>
                <a:cs typeface="Calibri Light"/>
              </a:rPr>
              <a:t>1000</a:t>
            </a:r>
            <a:endParaRPr sz="150">
              <a:solidFill>
                <a:prstClr val="black"/>
              </a:solidFill>
              <a:latin typeface="Calibri Light"/>
              <a:cs typeface="Calibri Light"/>
            </a:endParaRPr>
          </a:p>
        </p:txBody>
      </p:sp>
      <p:sp>
        <p:nvSpPr>
          <p:cNvPr id="76" name="object 76"/>
          <p:cNvSpPr/>
          <p:nvPr/>
        </p:nvSpPr>
        <p:spPr>
          <a:xfrm>
            <a:off x="3001939" y="1716432"/>
            <a:ext cx="0" cy="8889"/>
          </a:xfrm>
          <a:custGeom>
            <a:avLst/>
            <a:gdLst/>
            <a:ahLst/>
            <a:cxnLst/>
            <a:rect l="l" t="t" r="r" b="b"/>
            <a:pathLst>
              <a:path h="8889">
                <a:moveTo>
                  <a:pt x="0" y="0"/>
                </a:moveTo>
                <a:lnTo>
                  <a:pt x="0" y="869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 name="object 77"/>
          <p:cNvSpPr/>
          <p:nvPr/>
        </p:nvSpPr>
        <p:spPr>
          <a:xfrm>
            <a:off x="2993753" y="1721115"/>
            <a:ext cx="16509" cy="16509"/>
          </a:xfrm>
          <a:custGeom>
            <a:avLst/>
            <a:gdLst/>
            <a:ahLst/>
            <a:cxnLst/>
            <a:rect l="l" t="t" r="r" b="b"/>
            <a:pathLst>
              <a:path w="16510" h="16510">
                <a:moveTo>
                  <a:pt x="0" y="0"/>
                </a:moveTo>
                <a:lnTo>
                  <a:pt x="8187" y="16482"/>
                </a:lnTo>
                <a:lnTo>
                  <a:pt x="15087" y="2593"/>
                </a:lnTo>
                <a:lnTo>
                  <a:pt x="5156" y="2593"/>
                </a:lnTo>
                <a:lnTo>
                  <a:pt x="0" y="0"/>
                </a:lnTo>
                <a:close/>
              </a:path>
              <a:path w="16510" h="16510">
                <a:moveTo>
                  <a:pt x="16375" y="0"/>
                </a:moveTo>
                <a:lnTo>
                  <a:pt x="11220" y="2593"/>
                </a:lnTo>
                <a:lnTo>
                  <a:pt x="15087" y="2593"/>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 name="object 78"/>
          <p:cNvSpPr/>
          <p:nvPr/>
        </p:nvSpPr>
        <p:spPr>
          <a:xfrm>
            <a:off x="2901009" y="1705424"/>
            <a:ext cx="201913" cy="0"/>
          </a:xfrm>
          <a:custGeom>
            <a:avLst/>
            <a:gdLst/>
            <a:ahLst/>
            <a:cxnLst/>
            <a:rect l="l" t="t" r="r" b="b"/>
            <a:pathLst>
              <a:path w="201930">
                <a:moveTo>
                  <a:pt x="0" y="0"/>
                </a:moveTo>
                <a:lnTo>
                  <a:pt x="201880" y="0"/>
                </a:lnTo>
              </a:path>
            </a:pathLst>
          </a:custGeom>
          <a:ln w="22013">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 name="object 79"/>
          <p:cNvSpPr/>
          <p:nvPr/>
        </p:nvSpPr>
        <p:spPr>
          <a:xfrm>
            <a:off x="2901009" y="1694421"/>
            <a:ext cx="201913" cy="22223"/>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0" name="object 80"/>
          <p:cNvSpPr txBox="1"/>
          <p:nvPr/>
        </p:nvSpPr>
        <p:spPr>
          <a:xfrm>
            <a:off x="917375" y="612092"/>
            <a:ext cx="4520186" cy="1114487"/>
          </a:xfrm>
          <a:prstGeom prst="rect">
            <a:avLst/>
          </a:prstGeom>
        </p:spPr>
        <p:txBody>
          <a:bodyPr vert="horz" wrap="square" lIns="0" tIns="12699" rIns="0" bIns="0" rtlCol="0">
            <a:spAutoFit/>
          </a:bodyPr>
          <a:lstStyle/>
          <a:p>
            <a:pPr marL="12699" defTabSz="914329" fontAlgn="auto">
              <a:spcBef>
                <a:spcPts val="100"/>
              </a:spcBef>
              <a:spcAft>
                <a:spcPts val="0"/>
              </a:spcAft>
            </a:pPr>
            <a:r>
              <a:rPr sz="4400" spc="-15" dirty="0">
                <a:solidFill>
                  <a:prstClr val="black"/>
                </a:solidFill>
                <a:latin typeface="Calibri Light"/>
                <a:cs typeface="Calibri Light"/>
              </a:rPr>
              <a:t>Revolution </a:t>
            </a:r>
            <a:r>
              <a:rPr sz="4400" dirty="0">
                <a:solidFill>
                  <a:prstClr val="black"/>
                </a:solidFill>
                <a:latin typeface="Calibri Light"/>
                <a:cs typeface="Calibri Light"/>
              </a:rPr>
              <a:t>of</a:t>
            </a:r>
            <a:r>
              <a:rPr sz="4400" spc="-35" dirty="0">
                <a:solidFill>
                  <a:prstClr val="black"/>
                </a:solidFill>
                <a:latin typeface="Calibri Light"/>
                <a:cs typeface="Calibri Light"/>
              </a:rPr>
              <a:t> </a:t>
            </a:r>
            <a:r>
              <a:rPr sz="4400" dirty="0">
                <a:solidFill>
                  <a:prstClr val="black"/>
                </a:solidFill>
                <a:latin typeface="Calibri Light"/>
                <a:cs typeface="Calibri Light"/>
              </a:rPr>
              <a:t>Depth</a:t>
            </a:r>
            <a:endParaRPr sz="4400">
              <a:solidFill>
                <a:prstClr val="black"/>
              </a:solidFill>
              <a:latin typeface="Calibri Light"/>
              <a:cs typeface="Calibri Light"/>
            </a:endParaRPr>
          </a:p>
          <a:p>
            <a:pPr marR="342873" algn="ctr" defTabSz="914329" fontAlgn="auto">
              <a:spcBef>
                <a:spcPts val="3165"/>
              </a:spcBef>
              <a:spcAft>
                <a:spcPts val="0"/>
              </a:spcAft>
            </a:pPr>
            <a:r>
              <a:rPr sz="100" spc="5" dirty="0">
                <a:solidFill>
                  <a:srgbClr val="7F7F7F"/>
                </a:solidFill>
                <a:latin typeface="Calibri Light"/>
                <a:cs typeface="Calibri Light"/>
              </a:rPr>
              <a:t>11x11 conv, 96, /4,</a:t>
            </a:r>
            <a:r>
              <a:rPr sz="100" spc="-20" dirty="0">
                <a:solidFill>
                  <a:srgbClr val="7F7F7F"/>
                </a:solidFill>
                <a:latin typeface="Calibri Light"/>
                <a:cs typeface="Calibri Light"/>
              </a:rPr>
              <a:t> </a:t>
            </a:r>
            <a:r>
              <a:rPr sz="100" spc="5" dirty="0">
                <a:solidFill>
                  <a:srgbClr val="7F7F7F"/>
                </a:solidFill>
                <a:latin typeface="Calibri Light"/>
                <a:cs typeface="Calibri Light"/>
              </a:rPr>
              <a:t>pool/2</a:t>
            </a:r>
            <a:endParaRPr sz="100">
              <a:solidFill>
                <a:prstClr val="black"/>
              </a:solidFill>
              <a:latin typeface="Calibri Light"/>
              <a:cs typeface="Calibri Light"/>
            </a:endParaRPr>
          </a:p>
        </p:txBody>
      </p:sp>
      <p:sp>
        <p:nvSpPr>
          <p:cNvPr id="81" name="object 81"/>
          <p:cNvSpPr/>
          <p:nvPr/>
        </p:nvSpPr>
        <p:spPr>
          <a:xfrm>
            <a:off x="3001939" y="1758761"/>
            <a:ext cx="0" cy="8889"/>
          </a:xfrm>
          <a:custGeom>
            <a:avLst/>
            <a:gdLst/>
            <a:ahLst/>
            <a:cxnLst/>
            <a:rect l="l" t="t" r="r" b="b"/>
            <a:pathLst>
              <a:path h="8889">
                <a:moveTo>
                  <a:pt x="0" y="0"/>
                </a:moveTo>
                <a:lnTo>
                  <a:pt x="0" y="869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 name="object 82"/>
          <p:cNvSpPr/>
          <p:nvPr/>
        </p:nvSpPr>
        <p:spPr>
          <a:xfrm>
            <a:off x="2993753" y="1763446"/>
            <a:ext cx="16509" cy="16509"/>
          </a:xfrm>
          <a:custGeom>
            <a:avLst/>
            <a:gdLst/>
            <a:ahLst/>
            <a:cxnLst/>
            <a:rect l="l" t="t" r="r" b="b"/>
            <a:pathLst>
              <a:path w="16510" h="16510">
                <a:moveTo>
                  <a:pt x="0" y="0"/>
                </a:moveTo>
                <a:lnTo>
                  <a:pt x="8187" y="16480"/>
                </a:lnTo>
                <a:lnTo>
                  <a:pt x="15087" y="2592"/>
                </a:lnTo>
                <a:lnTo>
                  <a:pt x="5156" y="2592"/>
                </a:lnTo>
                <a:lnTo>
                  <a:pt x="0" y="0"/>
                </a:lnTo>
                <a:close/>
              </a:path>
              <a:path w="16510" h="16510">
                <a:moveTo>
                  <a:pt x="16375" y="0"/>
                </a:moveTo>
                <a:lnTo>
                  <a:pt x="11220" y="2592"/>
                </a:lnTo>
                <a:lnTo>
                  <a:pt x="15087" y="2592"/>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 name="object 83"/>
          <p:cNvSpPr/>
          <p:nvPr/>
        </p:nvSpPr>
        <p:spPr>
          <a:xfrm>
            <a:off x="2901009" y="1747755"/>
            <a:ext cx="201913" cy="0"/>
          </a:xfrm>
          <a:custGeom>
            <a:avLst/>
            <a:gdLst/>
            <a:ahLst/>
            <a:cxnLst/>
            <a:rect l="l" t="t" r="r" b="b"/>
            <a:pathLst>
              <a:path w="201930">
                <a:moveTo>
                  <a:pt x="0" y="0"/>
                </a:moveTo>
                <a:lnTo>
                  <a:pt x="201880" y="0"/>
                </a:lnTo>
              </a:path>
            </a:pathLst>
          </a:custGeom>
          <a:ln w="22013">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 name="object 84"/>
          <p:cNvSpPr/>
          <p:nvPr/>
        </p:nvSpPr>
        <p:spPr>
          <a:xfrm>
            <a:off x="2901009" y="1736750"/>
            <a:ext cx="201913" cy="22223"/>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5" name="object 85"/>
          <p:cNvSpPr/>
          <p:nvPr/>
        </p:nvSpPr>
        <p:spPr>
          <a:xfrm>
            <a:off x="3001939" y="1801091"/>
            <a:ext cx="0" cy="8889"/>
          </a:xfrm>
          <a:custGeom>
            <a:avLst/>
            <a:gdLst/>
            <a:ahLst/>
            <a:cxnLst/>
            <a:rect l="l" t="t" r="r" b="b"/>
            <a:pathLst>
              <a:path h="8889">
                <a:moveTo>
                  <a:pt x="0" y="0"/>
                </a:moveTo>
                <a:lnTo>
                  <a:pt x="0" y="869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6" name="object 86"/>
          <p:cNvSpPr/>
          <p:nvPr/>
        </p:nvSpPr>
        <p:spPr>
          <a:xfrm>
            <a:off x="2993753" y="1805776"/>
            <a:ext cx="16509" cy="16509"/>
          </a:xfrm>
          <a:custGeom>
            <a:avLst/>
            <a:gdLst/>
            <a:ahLst/>
            <a:cxnLst/>
            <a:rect l="l" t="t" r="r" b="b"/>
            <a:pathLst>
              <a:path w="16510" h="16510">
                <a:moveTo>
                  <a:pt x="0" y="0"/>
                </a:moveTo>
                <a:lnTo>
                  <a:pt x="8187" y="16482"/>
                </a:lnTo>
                <a:lnTo>
                  <a:pt x="15087" y="2592"/>
                </a:lnTo>
                <a:lnTo>
                  <a:pt x="5156" y="2592"/>
                </a:lnTo>
                <a:lnTo>
                  <a:pt x="0" y="0"/>
                </a:lnTo>
                <a:close/>
              </a:path>
              <a:path w="16510" h="16510">
                <a:moveTo>
                  <a:pt x="16375" y="0"/>
                </a:moveTo>
                <a:lnTo>
                  <a:pt x="11220" y="2592"/>
                </a:lnTo>
                <a:lnTo>
                  <a:pt x="15087" y="2592"/>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7" name="object 87"/>
          <p:cNvSpPr/>
          <p:nvPr/>
        </p:nvSpPr>
        <p:spPr>
          <a:xfrm>
            <a:off x="2901009" y="1790085"/>
            <a:ext cx="201913" cy="0"/>
          </a:xfrm>
          <a:custGeom>
            <a:avLst/>
            <a:gdLst/>
            <a:ahLst/>
            <a:cxnLst/>
            <a:rect l="l" t="t" r="r" b="b"/>
            <a:pathLst>
              <a:path w="201930">
                <a:moveTo>
                  <a:pt x="0" y="0"/>
                </a:moveTo>
                <a:lnTo>
                  <a:pt x="201880" y="0"/>
                </a:lnTo>
              </a:path>
            </a:pathLst>
          </a:custGeom>
          <a:ln w="22013">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8" name="object 88"/>
          <p:cNvSpPr/>
          <p:nvPr/>
        </p:nvSpPr>
        <p:spPr>
          <a:xfrm>
            <a:off x="2901009" y="1779080"/>
            <a:ext cx="201913" cy="22223"/>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9" name="object 89"/>
          <p:cNvSpPr/>
          <p:nvPr/>
        </p:nvSpPr>
        <p:spPr>
          <a:xfrm>
            <a:off x="3001939" y="1843421"/>
            <a:ext cx="0" cy="8889"/>
          </a:xfrm>
          <a:custGeom>
            <a:avLst/>
            <a:gdLst/>
            <a:ahLst/>
            <a:cxnLst/>
            <a:rect l="l" t="t" r="r" b="b"/>
            <a:pathLst>
              <a:path h="8889">
                <a:moveTo>
                  <a:pt x="0" y="0"/>
                </a:moveTo>
                <a:lnTo>
                  <a:pt x="0" y="869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0" name="object 90"/>
          <p:cNvSpPr/>
          <p:nvPr/>
        </p:nvSpPr>
        <p:spPr>
          <a:xfrm>
            <a:off x="2993753" y="1848104"/>
            <a:ext cx="16509" cy="16509"/>
          </a:xfrm>
          <a:custGeom>
            <a:avLst/>
            <a:gdLst/>
            <a:ahLst/>
            <a:cxnLst/>
            <a:rect l="l" t="t" r="r" b="b"/>
            <a:pathLst>
              <a:path w="16510" h="16510">
                <a:moveTo>
                  <a:pt x="0" y="0"/>
                </a:moveTo>
                <a:lnTo>
                  <a:pt x="8187" y="16482"/>
                </a:lnTo>
                <a:lnTo>
                  <a:pt x="15087" y="2593"/>
                </a:lnTo>
                <a:lnTo>
                  <a:pt x="5156" y="2593"/>
                </a:lnTo>
                <a:lnTo>
                  <a:pt x="0" y="0"/>
                </a:lnTo>
                <a:close/>
              </a:path>
              <a:path w="16510" h="16510">
                <a:moveTo>
                  <a:pt x="16375" y="0"/>
                </a:moveTo>
                <a:lnTo>
                  <a:pt x="11220" y="2593"/>
                </a:lnTo>
                <a:lnTo>
                  <a:pt x="15087" y="2593"/>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1" name="object 91"/>
          <p:cNvSpPr/>
          <p:nvPr/>
        </p:nvSpPr>
        <p:spPr>
          <a:xfrm>
            <a:off x="2901009" y="1832414"/>
            <a:ext cx="201913" cy="0"/>
          </a:xfrm>
          <a:custGeom>
            <a:avLst/>
            <a:gdLst/>
            <a:ahLst/>
            <a:cxnLst/>
            <a:rect l="l" t="t" r="r" b="b"/>
            <a:pathLst>
              <a:path w="201930">
                <a:moveTo>
                  <a:pt x="0" y="0"/>
                </a:moveTo>
                <a:lnTo>
                  <a:pt x="201880" y="0"/>
                </a:lnTo>
              </a:path>
            </a:pathLst>
          </a:custGeom>
          <a:ln w="22013">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2" name="object 92"/>
          <p:cNvSpPr/>
          <p:nvPr/>
        </p:nvSpPr>
        <p:spPr>
          <a:xfrm>
            <a:off x="2901009" y="1821410"/>
            <a:ext cx="201913" cy="22223"/>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3" name="object 93"/>
          <p:cNvSpPr/>
          <p:nvPr/>
        </p:nvSpPr>
        <p:spPr>
          <a:xfrm>
            <a:off x="3001939" y="1885751"/>
            <a:ext cx="0" cy="8889"/>
          </a:xfrm>
          <a:custGeom>
            <a:avLst/>
            <a:gdLst/>
            <a:ahLst/>
            <a:cxnLst/>
            <a:rect l="l" t="t" r="r" b="b"/>
            <a:pathLst>
              <a:path h="8889">
                <a:moveTo>
                  <a:pt x="0" y="0"/>
                </a:moveTo>
                <a:lnTo>
                  <a:pt x="0" y="869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4" name="object 94"/>
          <p:cNvSpPr/>
          <p:nvPr/>
        </p:nvSpPr>
        <p:spPr>
          <a:xfrm>
            <a:off x="2993753" y="1890436"/>
            <a:ext cx="16509" cy="16509"/>
          </a:xfrm>
          <a:custGeom>
            <a:avLst/>
            <a:gdLst/>
            <a:ahLst/>
            <a:cxnLst/>
            <a:rect l="l" t="t" r="r" b="b"/>
            <a:pathLst>
              <a:path w="16510" h="16510">
                <a:moveTo>
                  <a:pt x="0" y="0"/>
                </a:moveTo>
                <a:lnTo>
                  <a:pt x="8187" y="16480"/>
                </a:lnTo>
                <a:lnTo>
                  <a:pt x="15087" y="2592"/>
                </a:lnTo>
                <a:lnTo>
                  <a:pt x="5156" y="2592"/>
                </a:lnTo>
                <a:lnTo>
                  <a:pt x="0" y="0"/>
                </a:lnTo>
                <a:close/>
              </a:path>
              <a:path w="16510" h="16510">
                <a:moveTo>
                  <a:pt x="16375" y="0"/>
                </a:moveTo>
                <a:lnTo>
                  <a:pt x="11220" y="2592"/>
                </a:lnTo>
                <a:lnTo>
                  <a:pt x="15087" y="2592"/>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5" name="object 95"/>
          <p:cNvSpPr/>
          <p:nvPr/>
        </p:nvSpPr>
        <p:spPr>
          <a:xfrm>
            <a:off x="2901009" y="1874745"/>
            <a:ext cx="201913" cy="0"/>
          </a:xfrm>
          <a:custGeom>
            <a:avLst/>
            <a:gdLst/>
            <a:ahLst/>
            <a:cxnLst/>
            <a:rect l="l" t="t" r="r" b="b"/>
            <a:pathLst>
              <a:path w="201930">
                <a:moveTo>
                  <a:pt x="0" y="0"/>
                </a:moveTo>
                <a:lnTo>
                  <a:pt x="201880" y="0"/>
                </a:lnTo>
              </a:path>
            </a:pathLst>
          </a:custGeom>
          <a:ln w="22013">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6" name="object 96"/>
          <p:cNvSpPr/>
          <p:nvPr/>
        </p:nvSpPr>
        <p:spPr>
          <a:xfrm>
            <a:off x="2901009" y="1863740"/>
            <a:ext cx="201913" cy="22223"/>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7" name="object 97"/>
          <p:cNvSpPr/>
          <p:nvPr/>
        </p:nvSpPr>
        <p:spPr>
          <a:xfrm>
            <a:off x="3001939" y="1928081"/>
            <a:ext cx="0" cy="8889"/>
          </a:xfrm>
          <a:custGeom>
            <a:avLst/>
            <a:gdLst/>
            <a:ahLst/>
            <a:cxnLst/>
            <a:rect l="l" t="t" r="r" b="b"/>
            <a:pathLst>
              <a:path h="8889">
                <a:moveTo>
                  <a:pt x="0" y="0"/>
                </a:moveTo>
                <a:lnTo>
                  <a:pt x="0" y="869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8" name="object 98"/>
          <p:cNvSpPr/>
          <p:nvPr/>
        </p:nvSpPr>
        <p:spPr>
          <a:xfrm>
            <a:off x="2993753" y="1932764"/>
            <a:ext cx="16509" cy="16509"/>
          </a:xfrm>
          <a:custGeom>
            <a:avLst/>
            <a:gdLst/>
            <a:ahLst/>
            <a:cxnLst/>
            <a:rect l="l" t="t" r="r" b="b"/>
            <a:pathLst>
              <a:path w="16510" h="16510">
                <a:moveTo>
                  <a:pt x="0" y="0"/>
                </a:moveTo>
                <a:lnTo>
                  <a:pt x="8187" y="16482"/>
                </a:lnTo>
                <a:lnTo>
                  <a:pt x="15087" y="2592"/>
                </a:lnTo>
                <a:lnTo>
                  <a:pt x="5156" y="2592"/>
                </a:lnTo>
                <a:lnTo>
                  <a:pt x="0" y="0"/>
                </a:lnTo>
                <a:close/>
              </a:path>
              <a:path w="16510" h="16510">
                <a:moveTo>
                  <a:pt x="16375" y="0"/>
                </a:moveTo>
                <a:lnTo>
                  <a:pt x="11220" y="2592"/>
                </a:lnTo>
                <a:lnTo>
                  <a:pt x="15087" y="2592"/>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9" name="object 99"/>
          <p:cNvSpPr/>
          <p:nvPr/>
        </p:nvSpPr>
        <p:spPr>
          <a:xfrm>
            <a:off x="2901009" y="1906069"/>
            <a:ext cx="201913" cy="22223"/>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0" name="object 100"/>
          <p:cNvSpPr/>
          <p:nvPr/>
        </p:nvSpPr>
        <p:spPr>
          <a:xfrm>
            <a:off x="3001939" y="1970410"/>
            <a:ext cx="0" cy="8889"/>
          </a:xfrm>
          <a:custGeom>
            <a:avLst/>
            <a:gdLst/>
            <a:ahLst/>
            <a:cxnLst/>
            <a:rect l="l" t="t" r="r" b="b"/>
            <a:pathLst>
              <a:path h="8889">
                <a:moveTo>
                  <a:pt x="0" y="0"/>
                </a:moveTo>
                <a:lnTo>
                  <a:pt x="0" y="869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1" name="object 101"/>
          <p:cNvSpPr/>
          <p:nvPr/>
        </p:nvSpPr>
        <p:spPr>
          <a:xfrm>
            <a:off x="2993753" y="1975094"/>
            <a:ext cx="16509" cy="16509"/>
          </a:xfrm>
          <a:custGeom>
            <a:avLst/>
            <a:gdLst/>
            <a:ahLst/>
            <a:cxnLst/>
            <a:rect l="l" t="t" r="r" b="b"/>
            <a:pathLst>
              <a:path w="16510" h="16510">
                <a:moveTo>
                  <a:pt x="0" y="0"/>
                </a:moveTo>
                <a:lnTo>
                  <a:pt x="8187" y="16482"/>
                </a:lnTo>
                <a:lnTo>
                  <a:pt x="15087" y="2593"/>
                </a:lnTo>
                <a:lnTo>
                  <a:pt x="5156" y="2593"/>
                </a:lnTo>
                <a:lnTo>
                  <a:pt x="0" y="0"/>
                </a:lnTo>
                <a:close/>
              </a:path>
              <a:path w="16510" h="16510">
                <a:moveTo>
                  <a:pt x="16375" y="0"/>
                </a:moveTo>
                <a:lnTo>
                  <a:pt x="11220" y="2593"/>
                </a:lnTo>
                <a:lnTo>
                  <a:pt x="15087" y="2593"/>
                </a:lnTo>
                <a:lnTo>
                  <a:pt x="1637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2" name="object 102"/>
          <p:cNvSpPr/>
          <p:nvPr/>
        </p:nvSpPr>
        <p:spPr>
          <a:xfrm>
            <a:off x="2901009" y="1948399"/>
            <a:ext cx="201913" cy="22223"/>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3" name="object 103"/>
          <p:cNvSpPr/>
          <p:nvPr/>
        </p:nvSpPr>
        <p:spPr>
          <a:xfrm>
            <a:off x="2901009" y="1990729"/>
            <a:ext cx="201913" cy="22223"/>
          </a:xfrm>
          <a:custGeom>
            <a:avLst/>
            <a:gdLst/>
            <a:ahLst/>
            <a:cxnLst/>
            <a:rect l="l" t="t" r="r" b="b"/>
            <a:pathLst>
              <a:path w="201930" h="22225">
                <a:moveTo>
                  <a:pt x="0" y="22013"/>
                </a:moveTo>
                <a:lnTo>
                  <a:pt x="201880" y="22013"/>
                </a:lnTo>
                <a:lnTo>
                  <a:pt x="201880" y="0"/>
                </a:lnTo>
                <a:lnTo>
                  <a:pt x="0" y="0"/>
                </a:lnTo>
                <a:lnTo>
                  <a:pt x="0" y="22013"/>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4" name="object 104"/>
          <p:cNvSpPr txBox="1"/>
          <p:nvPr/>
        </p:nvSpPr>
        <p:spPr>
          <a:xfrm>
            <a:off x="2907244" y="1721889"/>
            <a:ext cx="189850" cy="314810"/>
          </a:xfrm>
          <a:prstGeom prst="rect">
            <a:avLst/>
          </a:prstGeom>
        </p:spPr>
        <p:txBody>
          <a:bodyPr vert="horz" wrap="square" lIns="0" tIns="12064" rIns="0" bIns="0" rtlCol="0">
            <a:spAutoFit/>
          </a:bodyPr>
          <a:lstStyle/>
          <a:p>
            <a:pPr marL="12699" defTabSz="914329" fontAlgn="auto">
              <a:spcBef>
                <a:spcPts val="96"/>
              </a:spcBef>
              <a:spcAft>
                <a:spcPts val="0"/>
              </a:spcAft>
            </a:pPr>
            <a:r>
              <a:rPr sz="150" spc="-5" dirty="0">
                <a:solidFill>
                  <a:srgbClr val="7F7F7F"/>
                </a:solidFill>
                <a:latin typeface="Calibri Light"/>
                <a:cs typeface="Calibri Light"/>
              </a:rPr>
              <a:t>5x5 conv, 256,</a:t>
            </a:r>
            <a:r>
              <a:rPr sz="150" spc="-15" dirty="0">
                <a:solidFill>
                  <a:srgbClr val="7F7F7F"/>
                </a:solidFill>
                <a:latin typeface="Calibri Light"/>
                <a:cs typeface="Calibri Light"/>
              </a:rPr>
              <a:t> </a:t>
            </a:r>
            <a:r>
              <a:rPr sz="150" spc="-5" dirty="0">
                <a:solidFill>
                  <a:srgbClr val="7F7F7F"/>
                </a:solidFill>
                <a:latin typeface="Calibri Light"/>
                <a:cs typeface="Calibri Light"/>
              </a:rPr>
              <a:t>pool/2</a:t>
            </a:r>
            <a:endParaRPr sz="150">
              <a:solidFill>
                <a:prstClr val="black"/>
              </a:solidFill>
              <a:latin typeface="Calibri Light"/>
              <a:cs typeface="Calibri Light"/>
            </a:endParaRPr>
          </a:p>
          <a:p>
            <a:pPr marL="41907" defTabSz="914329" fontAlgn="auto">
              <a:spcBef>
                <a:spcPts val="156"/>
              </a:spcBef>
              <a:spcAft>
                <a:spcPts val="0"/>
              </a:spcAft>
            </a:pPr>
            <a:r>
              <a:rPr sz="150" spc="-5" dirty="0">
                <a:solidFill>
                  <a:srgbClr val="7F7F7F"/>
                </a:solidFill>
                <a:latin typeface="Calibri Light"/>
                <a:cs typeface="Calibri Light"/>
              </a:rPr>
              <a:t>3x3 conv,</a:t>
            </a:r>
            <a:r>
              <a:rPr sz="150" spc="-10" dirty="0">
                <a:solidFill>
                  <a:srgbClr val="7F7F7F"/>
                </a:solidFill>
                <a:latin typeface="Calibri Light"/>
                <a:cs typeface="Calibri Light"/>
              </a:rPr>
              <a:t> </a:t>
            </a:r>
            <a:r>
              <a:rPr sz="150" spc="-5" dirty="0">
                <a:solidFill>
                  <a:srgbClr val="7F7F7F"/>
                </a:solidFill>
                <a:latin typeface="Calibri Light"/>
                <a:cs typeface="Calibri Light"/>
              </a:rPr>
              <a:t>384</a:t>
            </a:r>
            <a:endParaRPr sz="150">
              <a:solidFill>
                <a:prstClr val="black"/>
              </a:solidFill>
              <a:latin typeface="Calibri Light"/>
              <a:cs typeface="Calibri Light"/>
            </a:endParaRPr>
          </a:p>
          <a:p>
            <a:pPr marL="12699" marR="5080" indent="29206" defTabSz="914329" fontAlgn="auto">
              <a:lnSpc>
                <a:spcPct val="185200"/>
              </a:lnSpc>
              <a:spcBef>
                <a:spcPts val="0"/>
              </a:spcBef>
              <a:spcAft>
                <a:spcPts val="0"/>
              </a:spcAft>
            </a:pPr>
            <a:r>
              <a:rPr sz="150" spc="-5" dirty="0">
                <a:solidFill>
                  <a:srgbClr val="7F7F7F"/>
                </a:solidFill>
                <a:latin typeface="Calibri Light"/>
                <a:cs typeface="Calibri Light"/>
              </a:rPr>
              <a:t>3x3 conv, 384  3x3 conv, 256,</a:t>
            </a:r>
            <a:r>
              <a:rPr sz="150" spc="-25" dirty="0">
                <a:solidFill>
                  <a:srgbClr val="7F7F7F"/>
                </a:solidFill>
                <a:latin typeface="Calibri Light"/>
                <a:cs typeface="Calibri Light"/>
              </a:rPr>
              <a:t> </a:t>
            </a:r>
            <a:r>
              <a:rPr sz="150" spc="-5" dirty="0">
                <a:solidFill>
                  <a:srgbClr val="7F7F7F"/>
                </a:solidFill>
                <a:latin typeface="Calibri Light"/>
                <a:cs typeface="Calibri Light"/>
              </a:rPr>
              <a:t>pool/2</a:t>
            </a:r>
            <a:endParaRPr sz="150">
              <a:solidFill>
                <a:prstClr val="black"/>
              </a:solidFill>
              <a:latin typeface="Calibri Light"/>
              <a:cs typeface="Calibri Light"/>
            </a:endParaRPr>
          </a:p>
          <a:p>
            <a:pPr marL="64130" defTabSz="914329" fontAlgn="auto">
              <a:spcBef>
                <a:spcPts val="156"/>
              </a:spcBef>
              <a:spcAft>
                <a:spcPts val="0"/>
              </a:spcAft>
            </a:pPr>
            <a:r>
              <a:rPr sz="150" spc="-5" dirty="0">
                <a:solidFill>
                  <a:srgbClr val="7F7F7F"/>
                </a:solidFill>
                <a:latin typeface="Calibri Light"/>
                <a:cs typeface="Calibri Light"/>
              </a:rPr>
              <a:t>f</a:t>
            </a:r>
            <a:r>
              <a:rPr sz="150" spc="-10" dirty="0">
                <a:solidFill>
                  <a:srgbClr val="7F7F7F"/>
                </a:solidFill>
                <a:latin typeface="Calibri Light"/>
                <a:cs typeface="Calibri Light"/>
              </a:rPr>
              <a:t>c</a:t>
            </a:r>
            <a:r>
              <a:rPr sz="150" spc="-5" dirty="0">
                <a:solidFill>
                  <a:srgbClr val="7F7F7F"/>
                </a:solidFill>
                <a:latin typeface="Calibri Light"/>
                <a:cs typeface="Calibri Light"/>
              </a:rPr>
              <a:t>,</a:t>
            </a:r>
            <a:r>
              <a:rPr sz="150" dirty="0">
                <a:solidFill>
                  <a:srgbClr val="7F7F7F"/>
                </a:solidFill>
                <a:latin typeface="Calibri Light"/>
                <a:cs typeface="Calibri Light"/>
              </a:rPr>
              <a:t> </a:t>
            </a:r>
            <a:r>
              <a:rPr sz="150" spc="-5" dirty="0">
                <a:solidFill>
                  <a:srgbClr val="7F7F7F"/>
                </a:solidFill>
                <a:latin typeface="Calibri Light"/>
                <a:cs typeface="Calibri Light"/>
              </a:rPr>
              <a:t>4096</a:t>
            </a:r>
            <a:endParaRPr sz="150">
              <a:solidFill>
                <a:prstClr val="black"/>
              </a:solidFill>
              <a:latin typeface="Calibri Light"/>
              <a:cs typeface="Calibri Light"/>
            </a:endParaRPr>
          </a:p>
          <a:p>
            <a:pPr marL="64130" defTabSz="914329" fontAlgn="auto">
              <a:spcBef>
                <a:spcPts val="150"/>
              </a:spcBef>
              <a:spcAft>
                <a:spcPts val="0"/>
              </a:spcAft>
            </a:pPr>
            <a:r>
              <a:rPr sz="150" spc="-5" dirty="0">
                <a:solidFill>
                  <a:srgbClr val="7F7F7F"/>
                </a:solidFill>
                <a:latin typeface="Calibri Light"/>
                <a:cs typeface="Calibri Light"/>
              </a:rPr>
              <a:t>f</a:t>
            </a:r>
            <a:r>
              <a:rPr sz="150" spc="-10" dirty="0">
                <a:solidFill>
                  <a:srgbClr val="7F7F7F"/>
                </a:solidFill>
                <a:latin typeface="Calibri Light"/>
                <a:cs typeface="Calibri Light"/>
              </a:rPr>
              <a:t>c</a:t>
            </a:r>
            <a:r>
              <a:rPr sz="150" spc="-5" dirty="0">
                <a:solidFill>
                  <a:srgbClr val="7F7F7F"/>
                </a:solidFill>
                <a:latin typeface="Calibri Light"/>
                <a:cs typeface="Calibri Light"/>
              </a:rPr>
              <a:t>,</a:t>
            </a:r>
            <a:r>
              <a:rPr sz="150" dirty="0">
                <a:solidFill>
                  <a:srgbClr val="7F7F7F"/>
                </a:solidFill>
                <a:latin typeface="Calibri Light"/>
                <a:cs typeface="Calibri Light"/>
              </a:rPr>
              <a:t> </a:t>
            </a:r>
            <a:r>
              <a:rPr sz="150" spc="-5" dirty="0">
                <a:solidFill>
                  <a:srgbClr val="7F7F7F"/>
                </a:solidFill>
                <a:latin typeface="Calibri Light"/>
                <a:cs typeface="Calibri Light"/>
              </a:rPr>
              <a:t>4096</a:t>
            </a:r>
            <a:endParaRPr sz="150">
              <a:solidFill>
                <a:prstClr val="black"/>
              </a:solidFill>
              <a:latin typeface="Calibri Light"/>
              <a:cs typeface="Calibri Light"/>
            </a:endParaRPr>
          </a:p>
          <a:p>
            <a:pPr marL="64130" defTabSz="914329" fontAlgn="auto">
              <a:spcBef>
                <a:spcPts val="156"/>
              </a:spcBef>
              <a:spcAft>
                <a:spcPts val="0"/>
              </a:spcAft>
            </a:pPr>
            <a:r>
              <a:rPr sz="150" spc="-5" dirty="0">
                <a:solidFill>
                  <a:srgbClr val="7F7F7F"/>
                </a:solidFill>
                <a:latin typeface="Calibri Light"/>
                <a:cs typeface="Calibri Light"/>
              </a:rPr>
              <a:t>f</a:t>
            </a:r>
            <a:r>
              <a:rPr sz="150" spc="-10" dirty="0">
                <a:solidFill>
                  <a:srgbClr val="7F7F7F"/>
                </a:solidFill>
                <a:latin typeface="Calibri Light"/>
                <a:cs typeface="Calibri Light"/>
              </a:rPr>
              <a:t>c</a:t>
            </a:r>
            <a:r>
              <a:rPr sz="150" spc="-5" dirty="0">
                <a:solidFill>
                  <a:srgbClr val="7F7F7F"/>
                </a:solidFill>
                <a:latin typeface="Calibri Light"/>
                <a:cs typeface="Calibri Light"/>
              </a:rPr>
              <a:t>,</a:t>
            </a:r>
            <a:r>
              <a:rPr sz="150" dirty="0">
                <a:solidFill>
                  <a:srgbClr val="7F7F7F"/>
                </a:solidFill>
                <a:latin typeface="Calibri Light"/>
                <a:cs typeface="Calibri Light"/>
              </a:rPr>
              <a:t> </a:t>
            </a:r>
            <a:r>
              <a:rPr sz="150" spc="-5" dirty="0">
                <a:solidFill>
                  <a:srgbClr val="7F7F7F"/>
                </a:solidFill>
                <a:latin typeface="Calibri Light"/>
                <a:cs typeface="Calibri Light"/>
              </a:rPr>
              <a:t>1000</a:t>
            </a:r>
            <a:endParaRPr sz="150">
              <a:solidFill>
                <a:prstClr val="black"/>
              </a:solidFill>
              <a:latin typeface="Calibri Light"/>
              <a:cs typeface="Calibri Light"/>
            </a:endParaRPr>
          </a:p>
        </p:txBody>
      </p:sp>
      <p:sp>
        <p:nvSpPr>
          <p:cNvPr id="105" name="object 105"/>
          <p:cNvSpPr/>
          <p:nvPr/>
        </p:nvSpPr>
        <p:spPr>
          <a:xfrm>
            <a:off x="10127283" y="204238"/>
            <a:ext cx="168261" cy="122545"/>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6" name="object 106"/>
          <p:cNvSpPr/>
          <p:nvPr/>
        </p:nvSpPr>
        <p:spPr>
          <a:xfrm>
            <a:off x="10295786" y="260755"/>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7" name="object 107"/>
          <p:cNvSpPr/>
          <p:nvPr/>
        </p:nvSpPr>
        <p:spPr>
          <a:xfrm>
            <a:off x="10287585" y="262067"/>
            <a:ext cx="16509" cy="16509"/>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8" name="object 108"/>
          <p:cNvSpPr/>
          <p:nvPr/>
        </p:nvSpPr>
        <p:spPr>
          <a:xfrm>
            <a:off x="10127281" y="318920"/>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9" name="object 109"/>
          <p:cNvSpPr/>
          <p:nvPr/>
        </p:nvSpPr>
        <p:spPr>
          <a:xfrm>
            <a:off x="10119081" y="323605"/>
            <a:ext cx="16509" cy="16509"/>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0" name="object 110"/>
          <p:cNvSpPr/>
          <p:nvPr/>
        </p:nvSpPr>
        <p:spPr>
          <a:xfrm>
            <a:off x="10127281" y="234595"/>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1" name="object 111"/>
          <p:cNvSpPr/>
          <p:nvPr/>
        </p:nvSpPr>
        <p:spPr>
          <a:xfrm>
            <a:off x="10119081" y="239280"/>
            <a:ext cx="16509" cy="16509"/>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2" name="object 112"/>
          <p:cNvSpPr/>
          <p:nvPr/>
        </p:nvSpPr>
        <p:spPr>
          <a:xfrm>
            <a:off x="10026177" y="223633"/>
            <a:ext cx="202549"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3" name="object 113"/>
          <p:cNvSpPr/>
          <p:nvPr/>
        </p:nvSpPr>
        <p:spPr>
          <a:xfrm>
            <a:off x="10026177" y="212671"/>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4" name="object 114"/>
          <p:cNvSpPr/>
          <p:nvPr/>
        </p:nvSpPr>
        <p:spPr>
          <a:xfrm>
            <a:off x="10127281" y="276758"/>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5" name="object 115"/>
          <p:cNvSpPr/>
          <p:nvPr/>
        </p:nvSpPr>
        <p:spPr>
          <a:xfrm>
            <a:off x="10119081" y="281444"/>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6" name="object 116"/>
          <p:cNvSpPr/>
          <p:nvPr/>
        </p:nvSpPr>
        <p:spPr>
          <a:xfrm>
            <a:off x="10026177" y="265797"/>
            <a:ext cx="202549"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7" name="object 117"/>
          <p:cNvSpPr/>
          <p:nvPr/>
        </p:nvSpPr>
        <p:spPr>
          <a:xfrm>
            <a:off x="10026177" y="254834"/>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8" name="object 118"/>
          <p:cNvSpPr/>
          <p:nvPr/>
        </p:nvSpPr>
        <p:spPr>
          <a:xfrm>
            <a:off x="10026177" y="307959"/>
            <a:ext cx="202549"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9" name="object 119"/>
          <p:cNvSpPr/>
          <p:nvPr/>
        </p:nvSpPr>
        <p:spPr>
          <a:xfrm>
            <a:off x="10026177" y="296996"/>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0" name="object 120"/>
          <p:cNvSpPr/>
          <p:nvPr/>
        </p:nvSpPr>
        <p:spPr>
          <a:xfrm>
            <a:off x="10127283" y="330726"/>
            <a:ext cx="168261" cy="122545"/>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1" name="object 121"/>
          <p:cNvSpPr/>
          <p:nvPr/>
        </p:nvSpPr>
        <p:spPr>
          <a:xfrm>
            <a:off x="10295786" y="387242"/>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2" name="object 122"/>
          <p:cNvSpPr/>
          <p:nvPr/>
        </p:nvSpPr>
        <p:spPr>
          <a:xfrm>
            <a:off x="10287585" y="388554"/>
            <a:ext cx="16509" cy="16509"/>
          </a:xfrm>
          <a:custGeom>
            <a:avLst/>
            <a:gdLst/>
            <a:ahLst/>
            <a:cxnLst/>
            <a:rect l="l" t="t" r="r" b="b"/>
            <a:pathLst>
              <a:path w="16509" h="16510">
                <a:moveTo>
                  <a:pt x="0" y="0"/>
                </a:moveTo>
                <a:lnTo>
                  <a:pt x="8201"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3" name="object 123"/>
          <p:cNvSpPr/>
          <p:nvPr/>
        </p:nvSpPr>
        <p:spPr>
          <a:xfrm>
            <a:off x="10127281" y="445407"/>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4" name="object 124"/>
          <p:cNvSpPr/>
          <p:nvPr/>
        </p:nvSpPr>
        <p:spPr>
          <a:xfrm>
            <a:off x="10119081" y="450092"/>
            <a:ext cx="16509" cy="16509"/>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5" name="object 125"/>
          <p:cNvSpPr/>
          <p:nvPr/>
        </p:nvSpPr>
        <p:spPr>
          <a:xfrm>
            <a:off x="10127281" y="36108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6" name="object 126"/>
          <p:cNvSpPr/>
          <p:nvPr/>
        </p:nvSpPr>
        <p:spPr>
          <a:xfrm>
            <a:off x="10119081" y="365769"/>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7" name="object 127"/>
          <p:cNvSpPr/>
          <p:nvPr/>
        </p:nvSpPr>
        <p:spPr>
          <a:xfrm>
            <a:off x="10026177" y="350120"/>
            <a:ext cx="202549"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8" name="object 128"/>
          <p:cNvSpPr/>
          <p:nvPr/>
        </p:nvSpPr>
        <p:spPr>
          <a:xfrm>
            <a:off x="10026177" y="33915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9" name="object 129"/>
          <p:cNvSpPr/>
          <p:nvPr/>
        </p:nvSpPr>
        <p:spPr>
          <a:xfrm>
            <a:off x="10127281" y="403244"/>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0" name="object 130"/>
          <p:cNvSpPr/>
          <p:nvPr/>
        </p:nvSpPr>
        <p:spPr>
          <a:xfrm>
            <a:off x="10119081" y="407931"/>
            <a:ext cx="16509" cy="16509"/>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1" name="object 131"/>
          <p:cNvSpPr/>
          <p:nvPr/>
        </p:nvSpPr>
        <p:spPr>
          <a:xfrm>
            <a:off x="10026177" y="392284"/>
            <a:ext cx="202549"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2" name="object 132"/>
          <p:cNvSpPr/>
          <p:nvPr/>
        </p:nvSpPr>
        <p:spPr>
          <a:xfrm>
            <a:off x="10026177" y="381321"/>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3" name="object 133"/>
          <p:cNvSpPr/>
          <p:nvPr/>
        </p:nvSpPr>
        <p:spPr>
          <a:xfrm>
            <a:off x="10026177" y="434445"/>
            <a:ext cx="202549"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4" name="object 134"/>
          <p:cNvSpPr/>
          <p:nvPr/>
        </p:nvSpPr>
        <p:spPr>
          <a:xfrm>
            <a:off x="10026177" y="42348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5" name="object 135"/>
          <p:cNvSpPr/>
          <p:nvPr/>
        </p:nvSpPr>
        <p:spPr>
          <a:xfrm>
            <a:off x="10127283" y="457213"/>
            <a:ext cx="168261" cy="122545"/>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6" name="object 136"/>
          <p:cNvSpPr/>
          <p:nvPr/>
        </p:nvSpPr>
        <p:spPr>
          <a:xfrm>
            <a:off x="10295786" y="513729"/>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7" name="object 137"/>
          <p:cNvSpPr/>
          <p:nvPr/>
        </p:nvSpPr>
        <p:spPr>
          <a:xfrm>
            <a:off x="10287585" y="515041"/>
            <a:ext cx="16509" cy="16509"/>
          </a:xfrm>
          <a:custGeom>
            <a:avLst/>
            <a:gdLst/>
            <a:ahLst/>
            <a:cxnLst/>
            <a:rect l="l" t="t" r="r" b="b"/>
            <a:pathLst>
              <a:path w="16509" h="16509">
                <a:moveTo>
                  <a:pt x="0" y="0"/>
                </a:moveTo>
                <a:lnTo>
                  <a:pt x="8201" y="16417"/>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8" name="object 138"/>
          <p:cNvSpPr/>
          <p:nvPr/>
        </p:nvSpPr>
        <p:spPr>
          <a:xfrm>
            <a:off x="10127281" y="571894"/>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9" name="object 139"/>
          <p:cNvSpPr/>
          <p:nvPr/>
        </p:nvSpPr>
        <p:spPr>
          <a:xfrm>
            <a:off x="10119081" y="576581"/>
            <a:ext cx="16509" cy="16509"/>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0" name="object 140"/>
          <p:cNvSpPr/>
          <p:nvPr/>
        </p:nvSpPr>
        <p:spPr>
          <a:xfrm>
            <a:off x="10127281" y="487570"/>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1" name="object 141"/>
          <p:cNvSpPr/>
          <p:nvPr/>
        </p:nvSpPr>
        <p:spPr>
          <a:xfrm>
            <a:off x="10119081" y="492256"/>
            <a:ext cx="16509" cy="16509"/>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2" name="object 142"/>
          <p:cNvSpPr/>
          <p:nvPr/>
        </p:nvSpPr>
        <p:spPr>
          <a:xfrm>
            <a:off x="10026177" y="476607"/>
            <a:ext cx="202549"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3" name="object 143"/>
          <p:cNvSpPr/>
          <p:nvPr/>
        </p:nvSpPr>
        <p:spPr>
          <a:xfrm>
            <a:off x="10026177" y="46564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4" name="object 144"/>
          <p:cNvSpPr/>
          <p:nvPr/>
        </p:nvSpPr>
        <p:spPr>
          <a:xfrm>
            <a:off x="10127281" y="529732"/>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5" name="object 145"/>
          <p:cNvSpPr/>
          <p:nvPr/>
        </p:nvSpPr>
        <p:spPr>
          <a:xfrm>
            <a:off x="10119081" y="534417"/>
            <a:ext cx="16509" cy="16509"/>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6" name="object 146"/>
          <p:cNvSpPr/>
          <p:nvPr/>
        </p:nvSpPr>
        <p:spPr>
          <a:xfrm>
            <a:off x="10026177" y="518771"/>
            <a:ext cx="202549"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7" name="object 147"/>
          <p:cNvSpPr/>
          <p:nvPr/>
        </p:nvSpPr>
        <p:spPr>
          <a:xfrm>
            <a:off x="10026177" y="50780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8" name="object 148"/>
          <p:cNvSpPr/>
          <p:nvPr/>
        </p:nvSpPr>
        <p:spPr>
          <a:xfrm>
            <a:off x="10026177" y="560934"/>
            <a:ext cx="202549" cy="0"/>
          </a:xfrm>
          <a:custGeom>
            <a:avLst/>
            <a:gdLst/>
            <a:ahLst/>
            <a:cxnLst/>
            <a:rect l="l" t="t" r="r" b="b"/>
            <a:pathLst>
              <a:path w="202565">
                <a:moveTo>
                  <a:pt x="0" y="0"/>
                </a:moveTo>
                <a:lnTo>
                  <a:pt x="202223" y="0"/>
                </a:lnTo>
              </a:path>
            </a:pathLst>
          </a:custGeom>
          <a:ln w="21926">
            <a:solidFill>
              <a:srgbClr val="EEEAF2"/>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9" name="object 149"/>
          <p:cNvSpPr/>
          <p:nvPr/>
        </p:nvSpPr>
        <p:spPr>
          <a:xfrm>
            <a:off x="10026177" y="549971"/>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0" name="object 150"/>
          <p:cNvSpPr/>
          <p:nvPr/>
        </p:nvSpPr>
        <p:spPr>
          <a:xfrm>
            <a:off x="10127283" y="583700"/>
            <a:ext cx="168261" cy="122545"/>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1" name="object 151"/>
          <p:cNvSpPr/>
          <p:nvPr/>
        </p:nvSpPr>
        <p:spPr>
          <a:xfrm>
            <a:off x="10295786" y="640217"/>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2" name="object 152"/>
          <p:cNvSpPr/>
          <p:nvPr/>
        </p:nvSpPr>
        <p:spPr>
          <a:xfrm>
            <a:off x="10287585" y="641530"/>
            <a:ext cx="16509" cy="16509"/>
          </a:xfrm>
          <a:custGeom>
            <a:avLst/>
            <a:gdLst/>
            <a:ahLst/>
            <a:cxnLst/>
            <a:rect l="l" t="t" r="r" b="b"/>
            <a:pathLst>
              <a:path w="16509" h="16509">
                <a:moveTo>
                  <a:pt x="0" y="0"/>
                </a:moveTo>
                <a:lnTo>
                  <a:pt x="8201"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3" name="object 153"/>
          <p:cNvSpPr/>
          <p:nvPr/>
        </p:nvSpPr>
        <p:spPr>
          <a:xfrm>
            <a:off x="10127281" y="698382"/>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4" name="object 154"/>
          <p:cNvSpPr/>
          <p:nvPr/>
        </p:nvSpPr>
        <p:spPr>
          <a:xfrm>
            <a:off x="10119081" y="703067"/>
            <a:ext cx="16509" cy="16509"/>
          </a:xfrm>
          <a:custGeom>
            <a:avLst/>
            <a:gdLst/>
            <a:ahLst/>
            <a:cxnLst/>
            <a:rect l="l" t="t" r="r" b="b"/>
            <a:pathLst>
              <a:path w="16509" h="16509">
                <a:moveTo>
                  <a:pt x="0" y="0"/>
                </a:moveTo>
                <a:lnTo>
                  <a:pt x="8200" y="16417"/>
                </a:lnTo>
                <a:lnTo>
                  <a:pt x="15109" y="2586"/>
                </a:lnTo>
                <a:lnTo>
                  <a:pt x="5160" y="2586"/>
                </a:lnTo>
                <a:lnTo>
                  <a:pt x="0" y="0"/>
                </a:lnTo>
                <a:close/>
              </a:path>
              <a:path w="16509" h="16509">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5" name="object 155"/>
          <p:cNvSpPr/>
          <p:nvPr/>
        </p:nvSpPr>
        <p:spPr>
          <a:xfrm>
            <a:off x="10127281" y="614057"/>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6" name="object 156"/>
          <p:cNvSpPr/>
          <p:nvPr/>
        </p:nvSpPr>
        <p:spPr>
          <a:xfrm>
            <a:off x="10119081" y="618742"/>
            <a:ext cx="16509" cy="16509"/>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7" name="object 157"/>
          <p:cNvSpPr/>
          <p:nvPr/>
        </p:nvSpPr>
        <p:spPr>
          <a:xfrm>
            <a:off x="10026177" y="603095"/>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8" name="object 158"/>
          <p:cNvSpPr/>
          <p:nvPr/>
        </p:nvSpPr>
        <p:spPr>
          <a:xfrm>
            <a:off x="10026177" y="59213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9" name="object 159"/>
          <p:cNvSpPr/>
          <p:nvPr/>
        </p:nvSpPr>
        <p:spPr>
          <a:xfrm>
            <a:off x="10127281" y="656220"/>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0" name="object 160"/>
          <p:cNvSpPr/>
          <p:nvPr/>
        </p:nvSpPr>
        <p:spPr>
          <a:xfrm>
            <a:off x="10119081" y="660906"/>
            <a:ext cx="16509" cy="16509"/>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1" name="object 161"/>
          <p:cNvSpPr/>
          <p:nvPr/>
        </p:nvSpPr>
        <p:spPr>
          <a:xfrm>
            <a:off x="10026177" y="645257"/>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2" name="object 162"/>
          <p:cNvSpPr/>
          <p:nvPr/>
        </p:nvSpPr>
        <p:spPr>
          <a:xfrm>
            <a:off x="10026177" y="634296"/>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3" name="object 163"/>
          <p:cNvSpPr/>
          <p:nvPr/>
        </p:nvSpPr>
        <p:spPr>
          <a:xfrm>
            <a:off x="10026177" y="687421"/>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4" name="object 164"/>
          <p:cNvSpPr/>
          <p:nvPr/>
        </p:nvSpPr>
        <p:spPr>
          <a:xfrm>
            <a:off x="10026177" y="676459"/>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5" name="object 165"/>
          <p:cNvSpPr/>
          <p:nvPr/>
        </p:nvSpPr>
        <p:spPr>
          <a:xfrm>
            <a:off x="10126751" y="710188"/>
            <a:ext cx="168261" cy="122545"/>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4" y="93079"/>
                </a:lnTo>
                <a:lnTo>
                  <a:pt x="139054" y="107635"/>
                </a:lnTo>
                <a:lnTo>
                  <a:pt x="89568"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6" name="object 166"/>
          <p:cNvSpPr/>
          <p:nvPr/>
        </p:nvSpPr>
        <p:spPr>
          <a:xfrm>
            <a:off x="10295255" y="766704"/>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7" name="object 167"/>
          <p:cNvSpPr/>
          <p:nvPr/>
        </p:nvSpPr>
        <p:spPr>
          <a:xfrm>
            <a:off x="10287054" y="768017"/>
            <a:ext cx="16509" cy="16509"/>
          </a:xfrm>
          <a:custGeom>
            <a:avLst/>
            <a:gdLst/>
            <a:ahLst/>
            <a:cxnLst/>
            <a:rect l="l" t="t" r="r" b="b"/>
            <a:pathLst>
              <a:path w="16509" h="16509">
                <a:moveTo>
                  <a:pt x="0" y="0"/>
                </a:moveTo>
                <a:lnTo>
                  <a:pt x="8201" y="16416"/>
                </a:lnTo>
                <a:lnTo>
                  <a:pt x="15110" y="2585"/>
                </a:lnTo>
                <a:lnTo>
                  <a:pt x="5165"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8" name="object 168"/>
          <p:cNvSpPr/>
          <p:nvPr/>
        </p:nvSpPr>
        <p:spPr>
          <a:xfrm>
            <a:off x="10126749" y="824871"/>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9" name="object 169"/>
          <p:cNvSpPr/>
          <p:nvPr/>
        </p:nvSpPr>
        <p:spPr>
          <a:xfrm>
            <a:off x="10118550" y="829554"/>
            <a:ext cx="16509" cy="16509"/>
          </a:xfrm>
          <a:custGeom>
            <a:avLst/>
            <a:gdLst/>
            <a:ahLst/>
            <a:cxnLst/>
            <a:rect l="l" t="t" r="r" b="b"/>
            <a:pathLst>
              <a:path w="16509" h="16509">
                <a:moveTo>
                  <a:pt x="0" y="0"/>
                </a:moveTo>
                <a:lnTo>
                  <a:pt x="8201" y="16417"/>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0" name="object 170"/>
          <p:cNvSpPr/>
          <p:nvPr/>
        </p:nvSpPr>
        <p:spPr>
          <a:xfrm>
            <a:off x="10126749" y="740545"/>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1" name="object 171"/>
          <p:cNvSpPr/>
          <p:nvPr/>
        </p:nvSpPr>
        <p:spPr>
          <a:xfrm>
            <a:off x="10118550" y="745230"/>
            <a:ext cx="16509" cy="16509"/>
          </a:xfrm>
          <a:custGeom>
            <a:avLst/>
            <a:gdLst/>
            <a:ahLst/>
            <a:cxnLst/>
            <a:rect l="l" t="t" r="r" b="b"/>
            <a:pathLst>
              <a:path w="16509" h="16509">
                <a:moveTo>
                  <a:pt x="0" y="0"/>
                </a:moveTo>
                <a:lnTo>
                  <a:pt x="8201" y="16416"/>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2" name="object 172"/>
          <p:cNvSpPr/>
          <p:nvPr/>
        </p:nvSpPr>
        <p:spPr>
          <a:xfrm>
            <a:off x="10025647" y="729583"/>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3" name="object 173"/>
          <p:cNvSpPr/>
          <p:nvPr/>
        </p:nvSpPr>
        <p:spPr>
          <a:xfrm>
            <a:off x="10025648" y="718621"/>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4" name="object 174"/>
          <p:cNvSpPr/>
          <p:nvPr/>
        </p:nvSpPr>
        <p:spPr>
          <a:xfrm>
            <a:off x="10126749" y="782707"/>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5" name="object 175"/>
          <p:cNvSpPr/>
          <p:nvPr/>
        </p:nvSpPr>
        <p:spPr>
          <a:xfrm>
            <a:off x="10118550" y="787393"/>
            <a:ext cx="16509" cy="16509"/>
          </a:xfrm>
          <a:custGeom>
            <a:avLst/>
            <a:gdLst/>
            <a:ahLst/>
            <a:cxnLst/>
            <a:rect l="l" t="t" r="r" b="b"/>
            <a:pathLst>
              <a:path w="16509" h="16509">
                <a:moveTo>
                  <a:pt x="0" y="0"/>
                </a:moveTo>
                <a:lnTo>
                  <a:pt x="8201" y="16416"/>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6" name="object 176"/>
          <p:cNvSpPr/>
          <p:nvPr/>
        </p:nvSpPr>
        <p:spPr>
          <a:xfrm>
            <a:off x="10025647" y="771746"/>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7" name="object 177"/>
          <p:cNvSpPr/>
          <p:nvPr/>
        </p:nvSpPr>
        <p:spPr>
          <a:xfrm>
            <a:off x="10025648" y="76078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8" name="object 178"/>
          <p:cNvSpPr/>
          <p:nvPr/>
        </p:nvSpPr>
        <p:spPr>
          <a:xfrm>
            <a:off x="10025647" y="813907"/>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9" name="object 179"/>
          <p:cNvSpPr/>
          <p:nvPr/>
        </p:nvSpPr>
        <p:spPr>
          <a:xfrm>
            <a:off x="10025648" y="802945"/>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0" name="object 180"/>
          <p:cNvSpPr/>
          <p:nvPr/>
        </p:nvSpPr>
        <p:spPr>
          <a:xfrm>
            <a:off x="10127283" y="836675"/>
            <a:ext cx="168261" cy="122545"/>
          </a:xfrm>
          <a:custGeom>
            <a:avLst/>
            <a:gdLst/>
            <a:ahLst/>
            <a:cxnLst/>
            <a:rect l="l" t="t" r="r" b="b"/>
            <a:pathLst>
              <a:path w="168275" h="122555">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1" name="object 181"/>
          <p:cNvSpPr/>
          <p:nvPr/>
        </p:nvSpPr>
        <p:spPr>
          <a:xfrm>
            <a:off x="10295786" y="893192"/>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2" name="object 182"/>
          <p:cNvSpPr/>
          <p:nvPr/>
        </p:nvSpPr>
        <p:spPr>
          <a:xfrm>
            <a:off x="10287585" y="894502"/>
            <a:ext cx="16509" cy="16509"/>
          </a:xfrm>
          <a:custGeom>
            <a:avLst/>
            <a:gdLst/>
            <a:ahLst/>
            <a:cxnLst/>
            <a:rect l="l" t="t" r="r" b="b"/>
            <a:pathLst>
              <a:path w="16509" h="16509">
                <a:moveTo>
                  <a:pt x="0" y="0"/>
                </a:moveTo>
                <a:lnTo>
                  <a:pt x="8201" y="16417"/>
                </a:lnTo>
                <a:lnTo>
                  <a:pt x="15109" y="2586"/>
                </a:lnTo>
                <a:lnTo>
                  <a:pt x="5160" y="2586"/>
                </a:lnTo>
                <a:lnTo>
                  <a:pt x="0" y="0"/>
                </a:lnTo>
                <a:close/>
              </a:path>
              <a:path w="16509" h="16509">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3" name="object 183"/>
          <p:cNvSpPr/>
          <p:nvPr/>
        </p:nvSpPr>
        <p:spPr>
          <a:xfrm>
            <a:off x="10127281" y="951357"/>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4" name="object 184"/>
          <p:cNvSpPr/>
          <p:nvPr/>
        </p:nvSpPr>
        <p:spPr>
          <a:xfrm>
            <a:off x="10119081" y="956043"/>
            <a:ext cx="16509" cy="16509"/>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5" name="object 185"/>
          <p:cNvSpPr/>
          <p:nvPr/>
        </p:nvSpPr>
        <p:spPr>
          <a:xfrm>
            <a:off x="10127281" y="867033"/>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6" name="object 186"/>
          <p:cNvSpPr/>
          <p:nvPr/>
        </p:nvSpPr>
        <p:spPr>
          <a:xfrm>
            <a:off x="10119081" y="871718"/>
            <a:ext cx="16509" cy="16509"/>
          </a:xfrm>
          <a:custGeom>
            <a:avLst/>
            <a:gdLst/>
            <a:ahLst/>
            <a:cxnLst/>
            <a:rect l="l" t="t" r="r" b="b"/>
            <a:pathLst>
              <a:path w="16509" h="16509">
                <a:moveTo>
                  <a:pt x="0" y="0"/>
                </a:moveTo>
                <a:lnTo>
                  <a:pt x="8200" y="16416"/>
                </a:lnTo>
                <a:lnTo>
                  <a:pt x="15110" y="2585"/>
                </a:lnTo>
                <a:lnTo>
                  <a:pt x="5160"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7" name="object 187"/>
          <p:cNvSpPr/>
          <p:nvPr/>
        </p:nvSpPr>
        <p:spPr>
          <a:xfrm>
            <a:off x="10026177" y="856071"/>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8" name="object 188"/>
          <p:cNvSpPr/>
          <p:nvPr/>
        </p:nvSpPr>
        <p:spPr>
          <a:xfrm>
            <a:off x="10026177" y="84510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9" name="object 189"/>
          <p:cNvSpPr/>
          <p:nvPr/>
        </p:nvSpPr>
        <p:spPr>
          <a:xfrm>
            <a:off x="10127281" y="909196"/>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0" name="object 190"/>
          <p:cNvSpPr/>
          <p:nvPr/>
        </p:nvSpPr>
        <p:spPr>
          <a:xfrm>
            <a:off x="10119081" y="913880"/>
            <a:ext cx="16509" cy="16509"/>
          </a:xfrm>
          <a:custGeom>
            <a:avLst/>
            <a:gdLst/>
            <a:ahLst/>
            <a:cxnLst/>
            <a:rect l="l" t="t" r="r" b="b"/>
            <a:pathLst>
              <a:path w="16509" h="16509">
                <a:moveTo>
                  <a:pt x="0" y="0"/>
                </a:moveTo>
                <a:lnTo>
                  <a:pt x="8200" y="16416"/>
                </a:lnTo>
                <a:lnTo>
                  <a:pt x="15109" y="2586"/>
                </a:lnTo>
                <a:lnTo>
                  <a:pt x="5160" y="2586"/>
                </a:lnTo>
                <a:lnTo>
                  <a:pt x="0" y="0"/>
                </a:lnTo>
                <a:close/>
              </a:path>
              <a:path w="16509" h="16509">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1" name="object 191"/>
          <p:cNvSpPr/>
          <p:nvPr/>
        </p:nvSpPr>
        <p:spPr>
          <a:xfrm>
            <a:off x="10026177" y="898233"/>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2" name="object 192"/>
          <p:cNvSpPr/>
          <p:nvPr/>
        </p:nvSpPr>
        <p:spPr>
          <a:xfrm>
            <a:off x="10026177" y="887271"/>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3" name="object 193"/>
          <p:cNvSpPr/>
          <p:nvPr/>
        </p:nvSpPr>
        <p:spPr>
          <a:xfrm>
            <a:off x="10026177" y="940396"/>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4" name="object 194"/>
          <p:cNvSpPr/>
          <p:nvPr/>
        </p:nvSpPr>
        <p:spPr>
          <a:xfrm>
            <a:off x="10026177" y="92943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5" name="object 195"/>
          <p:cNvSpPr/>
          <p:nvPr/>
        </p:nvSpPr>
        <p:spPr>
          <a:xfrm>
            <a:off x="10126751" y="962750"/>
            <a:ext cx="168261" cy="122545"/>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4" y="93079"/>
                </a:lnTo>
                <a:lnTo>
                  <a:pt x="139054" y="107635"/>
                </a:lnTo>
                <a:lnTo>
                  <a:pt x="89568"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6" name="object 196"/>
          <p:cNvSpPr/>
          <p:nvPr/>
        </p:nvSpPr>
        <p:spPr>
          <a:xfrm>
            <a:off x="10295255" y="1019267"/>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7" name="object 197"/>
          <p:cNvSpPr/>
          <p:nvPr/>
        </p:nvSpPr>
        <p:spPr>
          <a:xfrm>
            <a:off x="10287054" y="1020541"/>
            <a:ext cx="16509" cy="16509"/>
          </a:xfrm>
          <a:custGeom>
            <a:avLst/>
            <a:gdLst/>
            <a:ahLst/>
            <a:cxnLst/>
            <a:rect l="l" t="t" r="r" b="b"/>
            <a:pathLst>
              <a:path w="16509" h="16509">
                <a:moveTo>
                  <a:pt x="0" y="0"/>
                </a:moveTo>
                <a:lnTo>
                  <a:pt x="8201" y="16416"/>
                </a:lnTo>
                <a:lnTo>
                  <a:pt x="15110" y="2585"/>
                </a:lnTo>
                <a:lnTo>
                  <a:pt x="5165"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8" name="object 198"/>
          <p:cNvSpPr/>
          <p:nvPr/>
        </p:nvSpPr>
        <p:spPr>
          <a:xfrm>
            <a:off x="10126749" y="1077432"/>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9" name="object 199"/>
          <p:cNvSpPr/>
          <p:nvPr/>
        </p:nvSpPr>
        <p:spPr>
          <a:xfrm>
            <a:off x="10118550" y="1082118"/>
            <a:ext cx="16509" cy="16509"/>
          </a:xfrm>
          <a:custGeom>
            <a:avLst/>
            <a:gdLst/>
            <a:ahLst/>
            <a:cxnLst/>
            <a:rect l="l" t="t" r="r" b="b"/>
            <a:pathLst>
              <a:path w="16509" h="16509">
                <a:moveTo>
                  <a:pt x="0" y="0"/>
                </a:moveTo>
                <a:lnTo>
                  <a:pt x="8201" y="16416"/>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0" name="object 200"/>
          <p:cNvSpPr/>
          <p:nvPr/>
        </p:nvSpPr>
        <p:spPr>
          <a:xfrm>
            <a:off x="10126749" y="993106"/>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1" name="object 201"/>
          <p:cNvSpPr/>
          <p:nvPr/>
        </p:nvSpPr>
        <p:spPr>
          <a:xfrm>
            <a:off x="10118550" y="997793"/>
            <a:ext cx="16509" cy="16509"/>
          </a:xfrm>
          <a:custGeom>
            <a:avLst/>
            <a:gdLst/>
            <a:ahLst/>
            <a:cxnLst/>
            <a:rect l="l" t="t" r="r" b="b"/>
            <a:pathLst>
              <a:path w="16509" h="16509">
                <a:moveTo>
                  <a:pt x="0" y="0"/>
                </a:moveTo>
                <a:lnTo>
                  <a:pt x="8201" y="16416"/>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2" name="object 202"/>
          <p:cNvSpPr/>
          <p:nvPr/>
        </p:nvSpPr>
        <p:spPr>
          <a:xfrm>
            <a:off x="10025647" y="982145"/>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3" name="object 203"/>
          <p:cNvSpPr/>
          <p:nvPr/>
        </p:nvSpPr>
        <p:spPr>
          <a:xfrm>
            <a:off x="10025648" y="97118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4" name="object 204"/>
          <p:cNvSpPr/>
          <p:nvPr/>
        </p:nvSpPr>
        <p:spPr>
          <a:xfrm>
            <a:off x="10126749" y="1035270"/>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5" name="object 205"/>
          <p:cNvSpPr/>
          <p:nvPr/>
        </p:nvSpPr>
        <p:spPr>
          <a:xfrm>
            <a:off x="10118550" y="1039954"/>
            <a:ext cx="16509" cy="16509"/>
          </a:xfrm>
          <a:custGeom>
            <a:avLst/>
            <a:gdLst/>
            <a:ahLst/>
            <a:cxnLst/>
            <a:rect l="l" t="t" r="r" b="b"/>
            <a:pathLst>
              <a:path w="16509" h="16509">
                <a:moveTo>
                  <a:pt x="0" y="0"/>
                </a:moveTo>
                <a:lnTo>
                  <a:pt x="8201" y="16417"/>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6" name="object 206"/>
          <p:cNvSpPr/>
          <p:nvPr/>
        </p:nvSpPr>
        <p:spPr>
          <a:xfrm>
            <a:off x="10025647" y="1024307"/>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7" name="object 207"/>
          <p:cNvSpPr/>
          <p:nvPr/>
        </p:nvSpPr>
        <p:spPr>
          <a:xfrm>
            <a:off x="10025648" y="1013346"/>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8" name="object 208"/>
          <p:cNvSpPr/>
          <p:nvPr/>
        </p:nvSpPr>
        <p:spPr>
          <a:xfrm>
            <a:off x="10025647" y="1066470"/>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9" name="object 209"/>
          <p:cNvSpPr/>
          <p:nvPr/>
        </p:nvSpPr>
        <p:spPr>
          <a:xfrm>
            <a:off x="10025648" y="1055509"/>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0" name="object 210"/>
          <p:cNvSpPr/>
          <p:nvPr/>
        </p:nvSpPr>
        <p:spPr>
          <a:xfrm>
            <a:off x="10126751" y="1089650"/>
            <a:ext cx="168261" cy="122545"/>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4" y="93079"/>
                </a:lnTo>
                <a:lnTo>
                  <a:pt x="139054" y="107635"/>
                </a:lnTo>
                <a:lnTo>
                  <a:pt x="89568"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1" name="object 211"/>
          <p:cNvSpPr/>
          <p:nvPr/>
        </p:nvSpPr>
        <p:spPr>
          <a:xfrm>
            <a:off x="10295255" y="1146166"/>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2" name="object 212"/>
          <p:cNvSpPr/>
          <p:nvPr/>
        </p:nvSpPr>
        <p:spPr>
          <a:xfrm>
            <a:off x="10287054" y="1147478"/>
            <a:ext cx="16509" cy="16509"/>
          </a:xfrm>
          <a:custGeom>
            <a:avLst/>
            <a:gdLst/>
            <a:ahLst/>
            <a:cxnLst/>
            <a:rect l="l" t="t" r="r" b="b"/>
            <a:pathLst>
              <a:path w="16509" h="16509">
                <a:moveTo>
                  <a:pt x="0" y="0"/>
                </a:moveTo>
                <a:lnTo>
                  <a:pt x="8201" y="16416"/>
                </a:lnTo>
                <a:lnTo>
                  <a:pt x="15110" y="2585"/>
                </a:lnTo>
                <a:lnTo>
                  <a:pt x="5165"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3" name="object 213"/>
          <p:cNvSpPr/>
          <p:nvPr/>
        </p:nvSpPr>
        <p:spPr>
          <a:xfrm>
            <a:off x="10126749" y="1204332"/>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4" name="object 214"/>
          <p:cNvSpPr/>
          <p:nvPr/>
        </p:nvSpPr>
        <p:spPr>
          <a:xfrm>
            <a:off x="10118550" y="1209018"/>
            <a:ext cx="16509" cy="16509"/>
          </a:xfrm>
          <a:custGeom>
            <a:avLst/>
            <a:gdLst/>
            <a:ahLst/>
            <a:cxnLst/>
            <a:rect l="l" t="t" r="r" b="b"/>
            <a:pathLst>
              <a:path w="16509" h="16509">
                <a:moveTo>
                  <a:pt x="0" y="0"/>
                </a:moveTo>
                <a:lnTo>
                  <a:pt x="8201" y="16416"/>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5" name="object 215"/>
          <p:cNvSpPr/>
          <p:nvPr/>
        </p:nvSpPr>
        <p:spPr>
          <a:xfrm>
            <a:off x="10126749" y="1120008"/>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6" name="object 216"/>
          <p:cNvSpPr/>
          <p:nvPr/>
        </p:nvSpPr>
        <p:spPr>
          <a:xfrm>
            <a:off x="10118550" y="1124692"/>
            <a:ext cx="16509" cy="16509"/>
          </a:xfrm>
          <a:custGeom>
            <a:avLst/>
            <a:gdLst/>
            <a:ahLst/>
            <a:cxnLst/>
            <a:rect l="l" t="t" r="r" b="b"/>
            <a:pathLst>
              <a:path w="16509" h="16509">
                <a:moveTo>
                  <a:pt x="0" y="0"/>
                </a:moveTo>
                <a:lnTo>
                  <a:pt x="8201" y="16416"/>
                </a:lnTo>
                <a:lnTo>
                  <a:pt x="15109" y="2586"/>
                </a:lnTo>
                <a:lnTo>
                  <a:pt x="5163" y="2586"/>
                </a:lnTo>
                <a:lnTo>
                  <a:pt x="0" y="0"/>
                </a:lnTo>
                <a:close/>
              </a:path>
              <a:path w="16509" h="16509">
                <a:moveTo>
                  <a:pt x="16402" y="0"/>
                </a:moveTo>
                <a:lnTo>
                  <a:pt x="11242"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7" name="object 217"/>
          <p:cNvSpPr/>
          <p:nvPr/>
        </p:nvSpPr>
        <p:spPr>
          <a:xfrm>
            <a:off x="10025647" y="1109046"/>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8" name="object 218"/>
          <p:cNvSpPr/>
          <p:nvPr/>
        </p:nvSpPr>
        <p:spPr>
          <a:xfrm>
            <a:off x="10025648" y="109808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9" name="object 219"/>
          <p:cNvSpPr/>
          <p:nvPr/>
        </p:nvSpPr>
        <p:spPr>
          <a:xfrm>
            <a:off x="10126749" y="1162169"/>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0" name="object 220"/>
          <p:cNvSpPr/>
          <p:nvPr/>
        </p:nvSpPr>
        <p:spPr>
          <a:xfrm>
            <a:off x="10118550" y="1166856"/>
            <a:ext cx="16509" cy="16509"/>
          </a:xfrm>
          <a:custGeom>
            <a:avLst/>
            <a:gdLst/>
            <a:ahLst/>
            <a:cxnLst/>
            <a:rect l="l" t="t" r="r" b="b"/>
            <a:pathLst>
              <a:path w="16509" h="16509">
                <a:moveTo>
                  <a:pt x="0" y="0"/>
                </a:moveTo>
                <a:lnTo>
                  <a:pt x="8201" y="16416"/>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1" name="object 221"/>
          <p:cNvSpPr/>
          <p:nvPr/>
        </p:nvSpPr>
        <p:spPr>
          <a:xfrm>
            <a:off x="10025647" y="1151208"/>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2" name="object 222"/>
          <p:cNvSpPr/>
          <p:nvPr/>
        </p:nvSpPr>
        <p:spPr>
          <a:xfrm>
            <a:off x="10025648" y="1140245"/>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3" name="object 223"/>
          <p:cNvSpPr/>
          <p:nvPr/>
        </p:nvSpPr>
        <p:spPr>
          <a:xfrm>
            <a:off x="10025647" y="1193369"/>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4" name="object 224"/>
          <p:cNvSpPr/>
          <p:nvPr/>
        </p:nvSpPr>
        <p:spPr>
          <a:xfrm>
            <a:off x="10025648" y="118240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5" name="object 225"/>
          <p:cNvSpPr/>
          <p:nvPr/>
        </p:nvSpPr>
        <p:spPr>
          <a:xfrm>
            <a:off x="10126223" y="1215725"/>
            <a:ext cx="168261" cy="122545"/>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2" y="93079"/>
                </a:lnTo>
                <a:lnTo>
                  <a:pt x="139053" y="107635"/>
                </a:lnTo>
                <a:lnTo>
                  <a:pt x="89567"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6" name="object 226"/>
          <p:cNvSpPr/>
          <p:nvPr/>
        </p:nvSpPr>
        <p:spPr>
          <a:xfrm>
            <a:off x="10294728" y="1272242"/>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7" name="object 227"/>
          <p:cNvSpPr/>
          <p:nvPr/>
        </p:nvSpPr>
        <p:spPr>
          <a:xfrm>
            <a:off x="10286528" y="1273516"/>
            <a:ext cx="16509" cy="16509"/>
          </a:xfrm>
          <a:custGeom>
            <a:avLst/>
            <a:gdLst/>
            <a:ahLst/>
            <a:cxnLst/>
            <a:rect l="l" t="t" r="r" b="b"/>
            <a:pathLst>
              <a:path w="16509" h="16509">
                <a:moveTo>
                  <a:pt x="0" y="0"/>
                </a:moveTo>
                <a:lnTo>
                  <a:pt x="8200" y="16417"/>
                </a:lnTo>
                <a:lnTo>
                  <a:pt x="15109" y="2586"/>
                </a:lnTo>
                <a:lnTo>
                  <a:pt x="5163" y="2586"/>
                </a:lnTo>
                <a:lnTo>
                  <a:pt x="0" y="0"/>
                </a:lnTo>
                <a:close/>
              </a:path>
              <a:path w="16509" h="16509">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8" name="object 228"/>
          <p:cNvSpPr/>
          <p:nvPr/>
        </p:nvSpPr>
        <p:spPr>
          <a:xfrm>
            <a:off x="10126222" y="1330407"/>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9" name="object 229"/>
          <p:cNvSpPr/>
          <p:nvPr/>
        </p:nvSpPr>
        <p:spPr>
          <a:xfrm>
            <a:off x="10118021" y="1335092"/>
            <a:ext cx="16509" cy="16509"/>
          </a:xfrm>
          <a:custGeom>
            <a:avLst/>
            <a:gdLst/>
            <a:ahLst/>
            <a:cxnLst/>
            <a:rect l="l" t="t" r="r" b="b"/>
            <a:pathLst>
              <a:path w="16509" h="16509">
                <a:moveTo>
                  <a:pt x="0" y="0"/>
                </a:moveTo>
                <a:lnTo>
                  <a:pt x="8201" y="16417"/>
                </a:lnTo>
                <a:lnTo>
                  <a:pt x="15110" y="2586"/>
                </a:lnTo>
                <a:lnTo>
                  <a:pt x="5165" y="2586"/>
                </a:lnTo>
                <a:lnTo>
                  <a:pt x="0" y="0"/>
                </a:lnTo>
                <a:close/>
              </a:path>
              <a:path w="16509" h="16509">
                <a:moveTo>
                  <a:pt x="16403" y="0"/>
                </a:moveTo>
                <a:lnTo>
                  <a:pt x="11238" y="2586"/>
                </a:lnTo>
                <a:lnTo>
                  <a:pt x="15110" y="2586"/>
                </a:lnTo>
                <a:lnTo>
                  <a:pt x="16403"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0" name="object 230"/>
          <p:cNvSpPr/>
          <p:nvPr/>
        </p:nvSpPr>
        <p:spPr>
          <a:xfrm>
            <a:off x="10126222" y="1246082"/>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1" name="object 231"/>
          <p:cNvSpPr/>
          <p:nvPr/>
        </p:nvSpPr>
        <p:spPr>
          <a:xfrm>
            <a:off x="10118021" y="1250766"/>
            <a:ext cx="16509" cy="16509"/>
          </a:xfrm>
          <a:custGeom>
            <a:avLst/>
            <a:gdLst/>
            <a:ahLst/>
            <a:cxnLst/>
            <a:rect l="l" t="t" r="r" b="b"/>
            <a:pathLst>
              <a:path w="16509" h="16509">
                <a:moveTo>
                  <a:pt x="0" y="0"/>
                </a:moveTo>
                <a:lnTo>
                  <a:pt x="8201" y="16417"/>
                </a:lnTo>
                <a:lnTo>
                  <a:pt x="15110" y="2586"/>
                </a:lnTo>
                <a:lnTo>
                  <a:pt x="5165" y="2586"/>
                </a:lnTo>
                <a:lnTo>
                  <a:pt x="0" y="0"/>
                </a:lnTo>
                <a:close/>
              </a:path>
              <a:path w="16509" h="16509">
                <a:moveTo>
                  <a:pt x="16403" y="0"/>
                </a:moveTo>
                <a:lnTo>
                  <a:pt x="11238" y="2586"/>
                </a:lnTo>
                <a:lnTo>
                  <a:pt x="15110" y="2586"/>
                </a:lnTo>
                <a:lnTo>
                  <a:pt x="16403"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2" name="object 232"/>
          <p:cNvSpPr/>
          <p:nvPr/>
        </p:nvSpPr>
        <p:spPr>
          <a:xfrm>
            <a:off x="10025120" y="1235120"/>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3" name="object 233"/>
          <p:cNvSpPr/>
          <p:nvPr/>
        </p:nvSpPr>
        <p:spPr>
          <a:xfrm>
            <a:off x="10025119" y="122415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4" name="object 234"/>
          <p:cNvSpPr/>
          <p:nvPr/>
        </p:nvSpPr>
        <p:spPr>
          <a:xfrm>
            <a:off x="10126222" y="1288245"/>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5" name="object 235"/>
          <p:cNvSpPr/>
          <p:nvPr/>
        </p:nvSpPr>
        <p:spPr>
          <a:xfrm>
            <a:off x="10118021" y="1292930"/>
            <a:ext cx="16509" cy="16509"/>
          </a:xfrm>
          <a:custGeom>
            <a:avLst/>
            <a:gdLst/>
            <a:ahLst/>
            <a:cxnLst/>
            <a:rect l="l" t="t" r="r" b="b"/>
            <a:pathLst>
              <a:path w="16509" h="16509">
                <a:moveTo>
                  <a:pt x="0" y="0"/>
                </a:moveTo>
                <a:lnTo>
                  <a:pt x="8201" y="16416"/>
                </a:lnTo>
                <a:lnTo>
                  <a:pt x="15111" y="2585"/>
                </a:lnTo>
                <a:lnTo>
                  <a:pt x="5165" y="2585"/>
                </a:lnTo>
                <a:lnTo>
                  <a:pt x="0" y="0"/>
                </a:lnTo>
                <a:close/>
              </a:path>
              <a:path w="16509" h="16509">
                <a:moveTo>
                  <a:pt x="16403" y="0"/>
                </a:moveTo>
                <a:lnTo>
                  <a:pt x="11238" y="2585"/>
                </a:lnTo>
                <a:lnTo>
                  <a:pt x="15111" y="2585"/>
                </a:lnTo>
                <a:lnTo>
                  <a:pt x="16403"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6" name="object 236"/>
          <p:cNvSpPr/>
          <p:nvPr/>
        </p:nvSpPr>
        <p:spPr>
          <a:xfrm>
            <a:off x="10025120" y="1277282"/>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7" name="object 237"/>
          <p:cNvSpPr/>
          <p:nvPr/>
        </p:nvSpPr>
        <p:spPr>
          <a:xfrm>
            <a:off x="10025119" y="1266321"/>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8" name="object 238"/>
          <p:cNvSpPr/>
          <p:nvPr/>
        </p:nvSpPr>
        <p:spPr>
          <a:xfrm>
            <a:off x="10025120" y="1319445"/>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9" name="object 239"/>
          <p:cNvSpPr/>
          <p:nvPr/>
        </p:nvSpPr>
        <p:spPr>
          <a:xfrm>
            <a:off x="10025119" y="130848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0" name="object 240"/>
          <p:cNvSpPr/>
          <p:nvPr/>
        </p:nvSpPr>
        <p:spPr>
          <a:xfrm>
            <a:off x="10126751" y="1342625"/>
            <a:ext cx="168261" cy="122545"/>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4" y="93079"/>
                </a:lnTo>
                <a:lnTo>
                  <a:pt x="139054" y="107635"/>
                </a:lnTo>
                <a:lnTo>
                  <a:pt x="89568"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1" name="object 241"/>
          <p:cNvSpPr/>
          <p:nvPr/>
        </p:nvSpPr>
        <p:spPr>
          <a:xfrm>
            <a:off x="10295255" y="1399141"/>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2" name="object 242"/>
          <p:cNvSpPr/>
          <p:nvPr/>
        </p:nvSpPr>
        <p:spPr>
          <a:xfrm>
            <a:off x="10287054" y="1400453"/>
            <a:ext cx="16509" cy="16509"/>
          </a:xfrm>
          <a:custGeom>
            <a:avLst/>
            <a:gdLst/>
            <a:ahLst/>
            <a:cxnLst/>
            <a:rect l="l" t="t" r="r" b="b"/>
            <a:pathLst>
              <a:path w="16509" h="16509">
                <a:moveTo>
                  <a:pt x="0" y="0"/>
                </a:moveTo>
                <a:lnTo>
                  <a:pt x="8201" y="16417"/>
                </a:lnTo>
                <a:lnTo>
                  <a:pt x="15109" y="2586"/>
                </a:lnTo>
                <a:lnTo>
                  <a:pt x="5165" y="2586"/>
                </a:lnTo>
                <a:lnTo>
                  <a:pt x="0" y="0"/>
                </a:lnTo>
                <a:close/>
              </a:path>
              <a:path w="16509" h="16509">
                <a:moveTo>
                  <a:pt x="16402" y="0"/>
                </a:moveTo>
                <a:lnTo>
                  <a:pt x="11242"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3" name="object 243"/>
          <p:cNvSpPr/>
          <p:nvPr/>
        </p:nvSpPr>
        <p:spPr>
          <a:xfrm>
            <a:off x="10126749" y="1457308"/>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4" name="object 244"/>
          <p:cNvSpPr/>
          <p:nvPr/>
        </p:nvSpPr>
        <p:spPr>
          <a:xfrm>
            <a:off x="10118550" y="1461992"/>
            <a:ext cx="16509" cy="16509"/>
          </a:xfrm>
          <a:custGeom>
            <a:avLst/>
            <a:gdLst/>
            <a:ahLst/>
            <a:cxnLst/>
            <a:rect l="l" t="t" r="r" b="b"/>
            <a:pathLst>
              <a:path w="16509" h="16509">
                <a:moveTo>
                  <a:pt x="0" y="0"/>
                </a:moveTo>
                <a:lnTo>
                  <a:pt x="8201" y="16416"/>
                </a:lnTo>
                <a:lnTo>
                  <a:pt x="15110" y="2585"/>
                </a:lnTo>
                <a:lnTo>
                  <a:pt x="5163" y="2585"/>
                </a:lnTo>
                <a:lnTo>
                  <a:pt x="0" y="0"/>
                </a:lnTo>
                <a:close/>
              </a:path>
              <a:path w="16509" h="16509">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5" name="object 245"/>
          <p:cNvSpPr/>
          <p:nvPr/>
        </p:nvSpPr>
        <p:spPr>
          <a:xfrm>
            <a:off x="10126749" y="1372982"/>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6" name="object 246"/>
          <p:cNvSpPr/>
          <p:nvPr/>
        </p:nvSpPr>
        <p:spPr>
          <a:xfrm>
            <a:off x="10118550" y="1377667"/>
            <a:ext cx="16509" cy="16509"/>
          </a:xfrm>
          <a:custGeom>
            <a:avLst/>
            <a:gdLst/>
            <a:ahLst/>
            <a:cxnLst/>
            <a:rect l="l" t="t" r="r" b="b"/>
            <a:pathLst>
              <a:path w="16509" h="16509">
                <a:moveTo>
                  <a:pt x="0" y="0"/>
                </a:moveTo>
                <a:lnTo>
                  <a:pt x="8201" y="16417"/>
                </a:lnTo>
                <a:lnTo>
                  <a:pt x="15109" y="2586"/>
                </a:lnTo>
                <a:lnTo>
                  <a:pt x="5163" y="2586"/>
                </a:lnTo>
                <a:lnTo>
                  <a:pt x="0" y="0"/>
                </a:lnTo>
                <a:close/>
              </a:path>
              <a:path w="16509" h="16509">
                <a:moveTo>
                  <a:pt x="16402" y="0"/>
                </a:moveTo>
                <a:lnTo>
                  <a:pt x="11242"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7" name="object 247"/>
          <p:cNvSpPr/>
          <p:nvPr/>
        </p:nvSpPr>
        <p:spPr>
          <a:xfrm>
            <a:off x="10025647" y="1362019"/>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8" name="object 248"/>
          <p:cNvSpPr/>
          <p:nvPr/>
        </p:nvSpPr>
        <p:spPr>
          <a:xfrm>
            <a:off x="10025648" y="135105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9" name="object 249"/>
          <p:cNvSpPr/>
          <p:nvPr/>
        </p:nvSpPr>
        <p:spPr>
          <a:xfrm>
            <a:off x="10126749" y="1415144"/>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0" name="object 250"/>
          <p:cNvSpPr/>
          <p:nvPr/>
        </p:nvSpPr>
        <p:spPr>
          <a:xfrm>
            <a:off x="10118550" y="1419829"/>
            <a:ext cx="16509" cy="16509"/>
          </a:xfrm>
          <a:custGeom>
            <a:avLst/>
            <a:gdLst/>
            <a:ahLst/>
            <a:cxnLst/>
            <a:rect l="l" t="t" r="r" b="b"/>
            <a:pathLst>
              <a:path w="16509" h="16509">
                <a:moveTo>
                  <a:pt x="0" y="0"/>
                </a:moveTo>
                <a:lnTo>
                  <a:pt x="8201" y="16417"/>
                </a:lnTo>
                <a:lnTo>
                  <a:pt x="15109" y="2586"/>
                </a:lnTo>
                <a:lnTo>
                  <a:pt x="5163" y="2586"/>
                </a:lnTo>
                <a:lnTo>
                  <a:pt x="0" y="0"/>
                </a:lnTo>
                <a:close/>
              </a:path>
              <a:path w="16509" h="16509">
                <a:moveTo>
                  <a:pt x="16402" y="0"/>
                </a:moveTo>
                <a:lnTo>
                  <a:pt x="11242"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1" name="object 251"/>
          <p:cNvSpPr/>
          <p:nvPr/>
        </p:nvSpPr>
        <p:spPr>
          <a:xfrm>
            <a:off x="10025647" y="1404182"/>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2" name="object 252"/>
          <p:cNvSpPr/>
          <p:nvPr/>
        </p:nvSpPr>
        <p:spPr>
          <a:xfrm>
            <a:off x="10025648" y="139322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3" name="object 253"/>
          <p:cNvSpPr/>
          <p:nvPr/>
        </p:nvSpPr>
        <p:spPr>
          <a:xfrm>
            <a:off x="10025647" y="1446344"/>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4" name="object 254"/>
          <p:cNvSpPr/>
          <p:nvPr/>
        </p:nvSpPr>
        <p:spPr>
          <a:xfrm>
            <a:off x="10025648" y="1435382"/>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5" name="object 255"/>
          <p:cNvSpPr/>
          <p:nvPr/>
        </p:nvSpPr>
        <p:spPr>
          <a:xfrm>
            <a:off x="10126223" y="1468700"/>
            <a:ext cx="168261" cy="122545"/>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2" y="93079"/>
                </a:lnTo>
                <a:lnTo>
                  <a:pt x="139053" y="107635"/>
                </a:lnTo>
                <a:lnTo>
                  <a:pt x="89567"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6" name="object 256"/>
          <p:cNvSpPr/>
          <p:nvPr/>
        </p:nvSpPr>
        <p:spPr>
          <a:xfrm>
            <a:off x="10294728" y="1525217"/>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7" name="object 257"/>
          <p:cNvSpPr/>
          <p:nvPr/>
        </p:nvSpPr>
        <p:spPr>
          <a:xfrm>
            <a:off x="10286528" y="1526491"/>
            <a:ext cx="16509" cy="16509"/>
          </a:xfrm>
          <a:custGeom>
            <a:avLst/>
            <a:gdLst/>
            <a:ahLst/>
            <a:cxnLst/>
            <a:rect l="l" t="t" r="r" b="b"/>
            <a:pathLst>
              <a:path w="16509" h="16509">
                <a:moveTo>
                  <a:pt x="0" y="0"/>
                </a:moveTo>
                <a:lnTo>
                  <a:pt x="8200" y="16417"/>
                </a:lnTo>
                <a:lnTo>
                  <a:pt x="15110" y="2585"/>
                </a:lnTo>
                <a:lnTo>
                  <a:pt x="5163" y="2585"/>
                </a:lnTo>
                <a:lnTo>
                  <a:pt x="0" y="0"/>
                </a:lnTo>
                <a:close/>
              </a:path>
              <a:path w="16509" h="16509">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8" name="object 258"/>
          <p:cNvSpPr/>
          <p:nvPr/>
        </p:nvSpPr>
        <p:spPr>
          <a:xfrm>
            <a:off x="10126222" y="1583381"/>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9" name="object 259"/>
          <p:cNvSpPr/>
          <p:nvPr/>
        </p:nvSpPr>
        <p:spPr>
          <a:xfrm>
            <a:off x="10118021" y="1588067"/>
            <a:ext cx="16509" cy="16509"/>
          </a:xfrm>
          <a:custGeom>
            <a:avLst/>
            <a:gdLst/>
            <a:ahLst/>
            <a:cxnLst/>
            <a:rect l="l" t="t" r="r" b="b"/>
            <a:pathLst>
              <a:path w="16509" h="16509">
                <a:moveTo>
                  <a:pt x="0" y="0"/>
                </a:moveTo>
                <a:lnTo>
                  <a:pt x="8201" y="16416"/>
                </a:lnTo>
                <a:lnTo>
                  <a:pt x="15111" y="2585"/>
                </a:lnTo>
                <a:lnTo>
                  <a:pt x="5165" y="2585"/>
                </a:lnTo>
                <a:lnTo>
                  <a:pt x="0" y="0"/>
                </a:lnTo>
                <a:close/>
              </a:path>
              <a:path w="16509" h="16509">
                <a:moveTo>
                  <a:pt x="16403" y="0"/>
                </a:moveTo>
                <a:lnTo>
                  <a:pt x="11238" y="2585"/>
                </a:lnTo>
                <a:lnTo>
                  <a:pt x="15111" y="2585"/>
                </a:lnTo>
                <a:lnTo>
                  <a:pt x="16403"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0" name="object 260"/>
          <p:cNvSpPr/>
          <p:nvPr/>
        </p:nvSpPr>
        <p:spPr>
          <a:xfrm>
            <a:off x="10126222" y="1499057"/>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1" name="object 261"/>
          <p:cNvSpPr/>
          <p:nvPr/>
        </p:nvSpPr>
        <p:spPr>
          <a:xfrm>
            <a:off x="10118021" y="1503742"/>
            <a:ext cx="16509" cy="16509"/>
          </a:xfrm>
          <a:custGeom>
            <a:avLst/>
            <a:gdLst/>
            <a:ahLst/>
            <a:cxnLst/>
            <a:rect l="l" t="t" r="r" b="b"/>
            <a:pathLst>
              <a:path w="16509" h="16509">
                <a:moveTo>
                  <a:pt x="0" y="0"/>
                </a:moveTo>
                <a:lnTo>
                  <a:pt x="8201" y="16416"/>
                </a:lnTo>
                <a:lnTo>
                  <a:pt x="15111" y="2585"/>
                </a:lnTo>
                <a:lnTo>
                  <a:pt x="5165" y="2585"/>
                </a:lnTo>
                <a:lnTo>
                  <a:pt x="0" y="0"/>
                </a:lnTo>
                <a:close/>
              </a:path>
              <a:path w="16509" h="16509">
                <a:moveTo>
                  <a:pt x="16403" y="0"/>
                </a:moveTo>
                <a:lnTo>
                  <a:pt x="11238" y="2585"/>
                </a:lnTo>
                <a:lnTo>
                  <a:pt x="15111" y="2585"/>
                </a:lnTo>
                <a:lnTo>
                  <a:pt x="16403"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2" name="object 262"/>
          <p:cNvSpPr/>
          <p:nvPr/>
        </p:nvSpPr>
        <p:spPr>
          <a:xfrm>
            <a:off x="10025120" y="1488095"/>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3" name="object 263"/>
          <p:cNvSpPr/>
          <p:nvPr/>
        </p:nvSpPr>
        <p:spPr>
          <a:xfrm>
            <a:off x="10025119" y="147713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4" name="object 264"/>
          <p:cNvSpPr txBox="1"/>
          <p:nvPr/>
        </p:nvSpPr>
        <p:spPr>
          <a:xfrm>
            <a:off x="10049386" y="577299"/>
            <a:ext cx="156197" cy="1055903"/>
          </a:xfrm>
          <a:prstGeom prst="rect">
            <a:avLst/>
          </a:prstGeom>
        </p:spPr>
        <p:txBody>
          <a:bodyPr vert="horz" wrap="square" lIns="0" tIns="12064" rIns="0" bIns="0" rtlCol="0">
            <a:spAutoFit/>
          </a:bodyPr>
          <a:lstStyle/>
          <a:p>
            <a:pPr marL="12699" defTabSz="914329" fontAlgn="auto">
              <a:spcBef>
                <a:spcPts val="96"/>
              </a:spcBef>
              <a:spcAft>
                <a:spcPts val="0"/>
              </a:spcAft>
            </a:pPr>
            <a:r>
              <a:rPr sz="150" spc="-5" dirty="0">
                <a:solidFill>
                  <a:srgbClr val="7F7F7F"/>
                </a:solidFill>
                <a:latin typeface="Calibri Light"/>
                <a:cs typeface="Calibri Light"/>
              </a:rPr>
              <a:t>1x2</a:t>
            </a:r>
            <a:r>
              <a:rPr sz="150" spc="-25" dirty="0">
                <a:solidFill>
                  <a:srgbClr val="7F7F7F"/>
                </a:solidFill>
                <a:latin typeface="Calibri Light"/>
                <a:cs typeface="Calibri Light"/>
              </a:rPr>
              <a:t> </a:t>
            </a:r>
            <a:r>
              <a:rPr sz="150" spc="-5" dirty="0">
                <a:solidFill>
                  <a:srgbClr val="7F7F7F"/>
                </a:solidFill>
                <a:latin typeface="Calibri Light"/>
                <a:cs typeface="Calibri Light"/>
              </a:rPr>
              <a:t>conv,</a:t>
            </a:r>
            <a:r>
              <a:rPr sz="150" spc="-15" dirty="0">
                <a:solidFill>
                  <a:srgbClr val="7F7F7F"/>
                </a:solidFill>
                <a:latin typeface="Calibri Light"/>
                <a:cs typeface="Calibri Light"/>
              </a:rPr>
              <a:t> </a:t>
            </a:r>
            <a:r>
              <a:rPr sz="150" spc="-5" dirty="0">
                <a:solidFill>
                  <a:srgbClr val="7F7F7F"/>
                </a:solidFill>
                <a:latin typeface="Calibri Light"/>
                <a:cs typeface="Calibri Light"/>
              </a:rPr>
              <a:t>128,</a:t>
            </a:r>
            <a:r>
              <a:rPr sz="150" spc="-20" dirty="0">
                <a:solidFill>
                  <a:srgbClr val="7F7F7F"/>
                </a:solidFill>
                <a:latin typeface="Calibri Light"/>
                <a:cs typeface="Calibri Light"/>
              </a:rPr>
              <a:t> </a:t>
            </a:r>
            <a:r>
              <a:rPr sz="150" spc="-5" dirty="0">
                <a:solidFill>
                  <a:srgbClr val="7F7F7F"/>
                </a:solidFill>
                <a:latin typeface="Calibri Light"/>
                <a:cs typeface="Calibri Light"/>
              </a:rPr>
              <a:t>/2</a:t>
            </a:r>
            <a:endParaRPr sz="150">
              <a:solidFill>
                <a:prstClr val="black"/>
              </a:solidFill>
              <a:latin typeface="Calibri Light"/>
              <a:cs typeface="Calibri Light"/>
            </a:endParaRPr>
          </a:p>
          <a:p>
            <a:pPr marL="25398"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25398"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marL="24763"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24763"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24763"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marL="25398"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25398"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25398"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marL="24763"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24763"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24763"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marL="24763"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24763"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24763"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marL="24128"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24128"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24128"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marL="24763"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24763"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24763"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marL="24128"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p:txBody>
      </p:sp>
      <p:sp>
        <p:nvSpPr>
          <p:cNvPr id="265" name="object 265"/>
          <p:cNvSpPr/>
          <p:nvPr/>
        </p:nvSpPr>
        <p:spPr>
          <a:xfrm>
            <a:off x="10126222" y="1541220"/>
            <a:ext cx="0" cy="8889"/>
          </a:xfrm>
          <a:custGeom>
            <a:avLst/>
            <a:gdLst/>
            <a:ahLst/>
            <a:cxnLst/>
            <a:rect l="l" t="t" r="r" b="b"/>
            <a:pathLst>
              <a:path h="8890">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6" name="object 266"/>
          <p:cNvSpPr/>
          <p:nvPr/>
        </p:nvSpPr>
        <p:spPr>
          <a:xfrm>
            <a:off x="10118021" y="1545905"/>
            <a:ext cx="16509" cy="16509"/>
          </a:xfrm>
          <a:custGeom>
            <a:avLst/>
            <a:gdLst/>
            <a:ahLst/>
            <a:cxnLst/>
            <a:rect l="l" t="t" r="r" b="b"/>
            <a:pathLst>
              <a:path w="16509" h="16509">
                <a:moveTo>
                  <a:pt x="0" y="0"/>
                </a:moveTo>
                <a:lnTo>
                  <a:pt x="8201" y="16417"/>
                </a:lnTo>
                <a:lnTo>
                  <a:pt x="15110" y="2586"/>
                </a:lnTo>
                <a:lnTo>
                  <a:pt x="5165" y="2586"/>
                </a:lnTo>
                <a:lnTo>
                  <a:pt x="0" y="0"/>
                </a:lnTo>
                <a:close/>
              </a:path>
              <a:path w="16509" h="16509">
                <a:moveTo>
                  <a:pt x="16403" y="0"/>
                </a:moveTo>
                <a:lnTo>
                  <a:pt x="11238" y="2586"/>
                </a:lnTo>
                <a:lnTo>
                  <a:pt x="15110" y="2586"/>
                </a:lnTo>
                <a:lnTo>
                  <a:pt x="16403"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7" name="object 267"/>
          <p:cNvSpPr/>
          <p:nvPr/>
        </p:nvSpPr>
        <p:spPr>
          <a:xfrm>
            <a:off x="10025120" y="1530257"/>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8" name="object 268"/>
          <p:cNvSpPr/>
          <p:nvPr/>
        </p:nvSpPr>
        <p:spPr>
          <a:xfrm>
            <a:off x="10025119" y="1519295"/>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9" name="object 269"/>
          <p:cNvSpPr/>
          <p:nvPr/>
        </p:nvSpPr>
        <p:spPr>
          <a:xfrm>
            <a:off x="10025120" y="1572420"/>
            <a:ext cx="202549" cy="0"/>
          </a:xfrm>
          <a:custGeom>
            <a:avLst/>
            <a:gdLst/>
            <a:ahLst/>
            <a:cxnLst/>
            <a:rect l="l" t="t" r="r" b="b"/>
            <a:pathLst>
              <a:path w="202565">
                <a:moveTo>
                  <a:pt x="0" y="0"/>
                </a:moveTo>
                <a:lnTo>
                  <a:pt x="202223" y="0"/>
                </a:lnTo>
              </a:path>
            </a:pathLst>
          </a:custGeom>
          <a:ln w="21926">
            <a:solidFill>
              <a:srgbClr val="EBF1D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0" name="object 270"/>
          <p:cNvSpPr/>
          <p:nvPr/>
        </p:nvSpPr>
        <p:spPr>
          <a:xfrm>
            <a:off x="10025119" y="156145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1" name="object 271"/>
          <p:cNvSpPr/>
          <p:nvPr/>
        </p:nvSpPr>
        <p:spPr>
          <a:xfrm>
            <a:off x="10126751" y="1595187"/>
            <a:ext cx="168261" cy="122545"/>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4" y="93079"/>
                </a:lnTo>
                <a:lnTo>
                  <a:pt x="139054" y="107635"/>
                </a:lnTo>
                <a:lnTo>
                  <a:pt x="89568"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2" name="object 272"/>
          <p:cNvSpPr/>
          <p:nvPr/>
        </p:nvSpPr>
        <p:spPr>
          <a:xfrm>
            <a:off x="10295255" y="1651704"/>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3" name="object 273"/>
          <p:cNvSpPr/>
          <p:nvPr/>
        </p:nvSpPr>
        <p:spPr>
          <a:xfrm>
            <a:off x="10287054" y="1652979"/>
            <a:ext cx="16509" cy="16509"/>
          </a:xfrm>
          <a:custGeom>
            <a:avLst/>
            <a:gdLst/>
            <a:ahLst/>
            <a:cxnLst/>
            <a:rect l="l" t="t" r="r" b="b"/>
            <a:pathLst>
              <a:path w="16509" h="16510">
                <a:moveTo>
                  <a:pt x="0" y="0"/>
                </a:moveTo>
                <a:lnTo>
                  <a:pt x="8201" y="16416"/>
                </a:lnTo>
                <a:lnTo>
                  <a:pt x="15110" y="2585"/>
                </a:lnTo>
                <a:lnTo>
                  <a:pt x="5165"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4" name="object 274"/>
          <p:cNvSpPr/>
          <p:nvPr/>
        </p:nvSpPr>
        <p:spPr>
          <a:xfrm>
            <a:off x="10126749" y="1709869"/>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5" name="object 275"/>
          <p:cNvSpPr/>
          <p:nvPr/>
        </p:nvSpPr>
        <p:spPr>
          <a:xfrm>
            <a:off x="10118550" y="1714556"/>
            <a:ext cx="16509" cy="16509"/>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6" name="object 276"/>
          <p:cNvSpPr/>
          <p:nvPr/>
        </p:nvSpPr>
        <p:spPr>
          <a:xfrm>
            <a:off x="10126749" y="1625543"/>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7" name="object 277"/>
          <p:cNvSpPr/>
          <p:nvPr/>
        </p:nvSpPr>
        <p:spPr>
          <a:xfrm>
            <a:off x="10118550" y="1630229"/>
            <a:ext cx="16509" cy="16509"/>
          </a:xfrm>
          <a:custGeom>
            <a:avLst/>
            <a:gdLst/>
            <a:ahLst/>
            <a:cxnLst/>
            <a:rect l="l" t="t" r="r" b="b"/>
            <a:pathLst>
              <a:path w="16509" h="16510">
                <a:moveTo>
                  <a:pt x="0" y="0"/>
                </a:moveTo>
                <a:lnTo>
                  <a:pt x="8201" y="16417"/>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8" name="object 278"/>
          <p:cNvSpPr/>
          <p:nvPr/>
        </p:nvSpPr>
        <p:spPr>
          <a:xfrm>
            <a:off x="10025647" y="161458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9" name="object 279"/>
          <p:cNvSpPr/>
          <p:nvPr/>
        </p:nvSpPr>
        <p:spPr>
          <a:xfrm>
            <a:off x="10025648" y="160362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0" name="object 280"/>
          <p:cNvSpPr/>
          <p:nvPr/>
        </p:nvSpPr>
        <p:spPr>
          <a:xfrm>
            <a:off x="10126749" y="1667707"/>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1" name="object 281"/>
          <p:cNvSpPr/>
          <p:nvPr/>
        </p:nvSpPr>
        <p:spPr>
          <a:xfrm>
            <a:off x="10118550" y="1672392"/>
            <a:ext cx="16509" cy="16509"/>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2" name="object 282"/>
          <p:cNvSpPr/>
          <p:nvPr/>
        </p:nvSpPr>
        <p:spPr>
          <a:xfrm>
            <a:off x="10025647" y="1656745"/>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3" name="object 283"/>
          <p:cNvSpPr/>
          <p:nvPr/>
        </p:nvSpPr>
        <p:spPr>
          <a:xfrm>
            <a:off x="10025648" y="164578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4" name="object 284"/>
          <p:cNvSpPr/>
          <p:nvPr/>
        </p:nvSpPr>
        <p:spPr>
          <a:xfrm>
            <a:off x="10025647" y="1698907"/>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5" name="object 285"/>
          <p:cNvSpPr/>
          <p:nvPr/>
        </p:nvSpPr>
        <p:spPr>
          <a:xfrm>
            <a:off x="10025648" y="1687945"/>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6" name="object 286"/>
          <p:cNvSpPr txBox="1"/>
          <p:nvPr/>
        </p:nvSpPr>
        <p:spPr>
          <a:xfrm>
            <a:off x="10048854" y="1504461"/>
            <a:ext cx="156197" cy="211589"/>
          </a:xfrm>
          <a:prstGeom prst="rect">
            <a:avLst/>
          </a:prstGeom>
        </p:spPr>
        <p:txBody>
          <a:bodyPr vert="horz" wrap="square" lIns="0" tIns="12064" rIns="0" bIns="0" rtlCol="0">
            <a:spAutoFit/>
          </a:bodyPr>
          <a:lstStyle/>
          <a:p>
            <a:pPr algn="ctr" defTabSz="914329" fontAlgn="auto">
              <a:spcBef>
                <a:spcPts val="9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128</a:t>
            </a:r>
            <a:endParaRPr sz="150">
              <a:solidFill>
                <a:prstClr val="black"/>
              </a:solidFill>
              <a:latin typeface="Calibri Light"/>
              <a:cs typeface="Calibri Light"/>
            </a:endParaRPr>
          </a:p>
          <a:p>
            <a:pPr marL="12699" marR="5080" indent="-1270" algn="ctr" defTabSz="914329" fontAlgn="auto">
              <a:lnSpc>
                <a:spcPct val="184500"/>
              </a:lnSpc>
              <a:spcBef>
                <a:spcPts val="0"/>
              </a:spcBef>
              <a:spcAft>
                <a:spcPts val="0"/>
              </a:spcAft>
            </a:pPr>
            <a:r>
              <a:rPr sz="150" spc="-5" dirty="0">
                <a:solidFill>
                  <a:srgbClr val="7F7F7F"/>
                </a:solidFill>
                <a:latin typeface="Calibri Light"/>
                <a:cs typeface="Calibri Light"/>
              </a:rPr>
              <a:t>1x1 conv, 512  1x1</a:t>
            </a:r>
            <a:r>
              <a:rPr sz="150" spc="-30" dirty="0">
                <a:solidFill>
                  <a:srgbClr val="7F7F7F"/>
                </a:solidFill>
                <a:latin typeface="Calibri Light"/>
                <a:cs typeface="Calibri Light"/>
              </a:rPr>
              <a:t> </a:t>
            </a:r>
            <a:r>
              <a:rPr sz="150" spc="-5" dirty="0">
                <a:solidFill>
                  <a:srgbClr val="7F7F7F"/>
                </a:solidFill>
                <a:latin typeface="Calibri Light"/>
                <a:cs typeface="Calibri Light"/>
              </a:rPr>
              <a:t>conv, 256,</a:t>
            </a:r>
            <a:r>
              <a:rPr sz="150" spc="-15" dirty="0">
                <a:solidFill>
                  <a:srgbClr val="7F7F7F"/>
                </a:solidFill>
                <a:latin typeface="Calibri Light"/>
                <a:cs typeface="Calibri Light"/>
              </a:rPr>
              <a:t> </a:t>
            </a:r>
            <a:r>
              <a:rPr sz="150" spc="-5" dirty="0">
                <a:solidFill>
                  <a:srgbClr val="7F7F7F"/>
                </a:solidFill>
                <a:latin typeface="Calibri Light"/>
                <a:cs typeface="Calibri Light"/>
              </a:rPr>
              <a:t>/2  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p:txBody>
      </p:sp>
      <p:sp>
        <p:nvSpPr>
          <p:cNvPr id="287" name="object 287"/>
          <p:cNvSpPr/>
          <p:nvPr/>
        </p:nvSpPr>
        <p:spPr>
          <a:xfrm>
            <a:off x="10127283" y="1721675"/>
            <a:ext cx="168261" cy="122545"/>
          </a:xfrm>
          <a:custGeom>
            <a:avLst/>
            <a:gdLst/>
            <a:ahLst/>
            <a:cxnLst/>
            <a:rect l="l" t="t" r="r" b="b"/>
            <a:pathLst>
              <a:path w="168275" h="122555">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8" name="object 288"/>
          <p:cNvSpPr/>
          <p:nvPr/>
        </p:nvSpPr>
        <p:spPr>
          <a:xfrm>
            <a:off x="10295786" y="1778191"/>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9" name="object 289"/>
          <p:cNvSpPr/>
          <p:nvPr/>
        </p:nvSpPr>
        <p:spPr>
          <a:xfrm>
            <a:off x="10287585" y="1779467"/>
            <a:ext cx="16509" cy="16509"/>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0" name="object 290"/>
          <p:cNvSpPr/>
          <p:nvPr/>
        </p:nvSpPr>
        <p:spPr>
          <a:xfrm>
            <a:off x="10127281" y="1836356"/>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1" name="object 291"/>
          <p:cNvSpPr/>
          <p:nvPr/>
        </p:nvSpPr>
        <p:spPr>
          <a:xfrm>
            <a:off x="10119081" y="1841041"/>
            <a:ext cx="16509" cy="16509"/>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2" name="object 292"/>
          <p:cNvSpPr/>
          <p:nvPr/>
        </p:nvSpPr>
        <p:spPr>
          <a:xfrm>
            <a:off x="10127281" y="175203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3" name="object 293"/>
          <p:cNvSpPr/>
          <p:nvPr/>
        </p:nvSpPr>
        <p:spPr>
          <a:xfrm>
            <a:off x="10119081" y="1756717"/>
            <a:ext cx="16509" cy="16509"/>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4" name="object 294"/>
          <p:cNvSpPr/>
          <p:nvPr/>
        </p:nvSpPr>
        <p:spPr>
          <a:xfrm>
            <a:off x="10026177" y="1741070"/>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5" name="object 295"/>
          <p:cNvSpPr/>
          <p:nvPr/>
        </p:nvSpPr>
        <p:spPr>
          <a:xfrm>
            <a:off x="10026177" y="173010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6" name="object 296"/>
          <p:cNvSpPr/>
          <p:nvPr/>
        </p:nvSpPr>
        <p:spPr>
          <a:xfrm>
            <a:off x="10127281" y="1794193"/>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7" name="object 297"/>
          <p:cNvSpPr/>
          <p:nvPr/>
        </p:nvSpPr>
        <p:spPr>
          <a:xfrm>
            <a:off x="10119081" y="1798879"/>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8" name="object 298"/>
          <p:cNvSpPr/>
          <p:nvPr/>
        </p:nvSpPr>
        <p:spPr>
          <a:xfrm>
            <a:off x="10026177" y="1783232"/>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9" name="object 299"/>
          <p:cNvSpPr/>
          <p:nvPr/>
        </p:nvSpPr>
        <p:spPr>
          <a:xfrm>
            <a:off x="10026177" y="177227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0" name="object 300"/>
          <p:cNvSpPr/>
          <p:nvPr/>
        </p:nvSpPr>
        <p:spPr>
          <a:xfrm>
            <a:off x="10026177" y="1825393"/>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1" name="object 301"/>
          <p:cNvSpPr/>
          <p:nvPr/>
        </p:nvSpPr>
        <p:spPr>
          <a:xfrm>
            <a:off x="10026177" y="181443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2" name="object 302"/>
          <p:cNvSpPr/>
          <p:nvPr/>
        </p:nvSpPr>
        <p:spPr>
          <a:xfrm>
            <a:off x="10127283" y="1848574"/>
            <a:ext cx="168261" cy="122545"/>
          </a:xfrm>
          <a:custGeom>
            <a:avLst/>
            <a:gdLst/>
            <a:ahLst/>
            <a:cxnLst/>
            <a:rect l="l" t="t" r="r" b="b"/>
            <a:pathLst>
              <a:path w="168275" h="122555">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3" name="object 303"/>
          <p:cNvSpPr/>
          <p:nvPr/>
        </p:nvSpPr>
        <p:spPr>
          <a:xfrm>
            <a:off x="10295786" y="1905091"/>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4" name="object 304"/>
          <p:cNvSpPr/>
          <p:nvPr/>
        </p:nvSpPr>
        <p:spPr>
          <a:xfrm>
            <a:off x="10287585" y="1906403"/>
            <a:ext cx="16509" cy="16509"/>
          </a:xfrm>
          <a:custGeom>
            <a:avLst/>
            <a:gdLst/>
            <a:ahLst/>
            <a:cxnLst/>
            <a:rect l="l" t="t" r="r" b="b"/>
            <a:pathLst>
              <a:path w="16509" h="16510">
                <a:moveTo>
                  <a:pt x="0" y="0"/>
                </a:moveTo>
                <a:lnTo>
                  <a:pt x="8201" y="16417"/>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5" name="object 305"/>
          <p:cNvSpPr/>
          <p:nvPr/>
        </p:nvSpPr>
        <p:spPr>
          <a:xfrm>
            <a:off x="10127281" y="1963294"/>
            <a:ext cx="0" cy="8889"/>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6" name="object 306"/>
          <p:cNvSpPr/>
          <p:nvPr/>
        </p:nvSpPr>
        <p:spPr>
          <a:xfrm>
            <a:off x="10119081" y="1967942"/>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7" name="object 307"/>
          <p:cNvSpPr/>
          <p:nvPr/>
        </p:nvSpPr>
        <p:spPr>
          <a:xfrm>
            <a:off x="10127281" y="1878968"/>
            <a:ext cx="0" cy="8889"/>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8" name="object 308"/>
          <p:cNvSpPr/>
          <p:nvPr/>
        </p:nvSpPr>
        <p:spPr>
          <a:xfrm>
            <a:off x="10119081" y="1883615"/>
            <a:ext cx="16509" cy="16509"/>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9" name="object 309"/>
          <p:cNvSpPr/>
          <p:nvPr/>
        </p:nvSpPr>
        <p:spPr>
          <a:xfrm>
            <a:off x="10026177" y="1868007"/>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0" name="object 310"/>
          <p:cNvSpPr/>
          <p:nvPr/>
        </p:nvSpPr>
        <p:spPr>
          <a:xfrm>
            <a:off x="10026177" y="1857045"/>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1" name="object 311"/>
          <p:cNvSpPr/>
          <p:nvPr/>
        </p:nvSpPr>
        <p:spPr>
          <a:xfrm>
            <a:off x="10127281" y="1921132"/>
            <a:ext cx="0" cy="8889"/>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2" name="object 312"/>
          <p:cNvSpPr/>
          <p:nvPr/>
        </p:nvSpPr>
        <p:spPr>
          <a:xfrm>
            <a:off x="10119081" y="1925779"/>
            <a:ext cx="16509" cy="16509"/>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3" name="object 313"/>
          <p:cNvSpPr/>
          <p:nvPr/>
        </p:nvSpPr>
        <p:spPr>
          <a:xfrm>
            <a:off x="10026177" y="1910169"/>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4" name="object 314"/>
          <p:cNvSpPr/>
          <p:nvPr/>
        </p:nvSpPr>
        <p:spPr>
          <a:xfrm>
            <a:off x="10026177" y="189920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5" name="object 315"/>
          <p:cNvSpPr/>
          <p:nvPr/>
        </p:nvSpPr>
        <p:spPr>
          <a:xfrm>
            <a:off x="10026177" y="195233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6" name="object 316"/>
          <p:cNvSpPr/>
          <p:nvPr/>
        </p:nvSpPr>
        <p:spPr>
          <a:xfrm>
            <a:off x="10026177" y="194137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7" name="object 317"/>
          <p:cNvSpPr/>
          <p:nvPr/>
        </p:nvSpPr>
        <p:spPr>
          <a:xfrm>
            <a:off x="10127283" y="1975061"/>
            <a:ext cx="168261" cy="122545"/>
          </a:xfrm>
          <a:custGeom>
            <a:avLst/>
            <a:gdLst/>
            <a:ahLst/>
            <a:cxnLst/>
            <a:rect l="l" t="t" r="r" b="b"/>
            <a:pathLst>
              <a:path w="168275" h="122555">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8" name="object 318"/>
          <p:cNvSpPr/>
          <p:nvPr/>
        </p:nvSpPr>
        <p:spPr>
          <a:xfrm>
            <a:off x="10295786" y="2031578"/>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9" name="object 319"/>
          <p:cNvSpPr/>
          <p:nvPr/>
        </p:nvSpPr>
        <p:spPr>
          <a:xfrm>
            <a:off x="10287585" y="2032891"/>
            <a:ext cx="16509" cy="16509"/>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0" name="object 320"/>
          <p:cNvSpPr/>
          <p:nvPr/>
        </p:nvSpPr>
        <p:spPr>
          <a:xfrm>
            <a:off x="10127281" y="2089780"/>
            <a:ext cx="0" cy="8889"/>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1" name="object 321"/>
          <p:cNvSpPr/>
          <p:nvPr/>
        </p:nvSpPr>
        <p:spPr>
          <a:xfrm>
            <a:off x="10119081" y="2094428"/>
            <a:ext cx="16509" cy="16509"/>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2" name="object 322"/>
          <p:cNvSpPr/>
          <p:nvPr/>
        </p:nvSpPr>
        <p:spPr>
          <a:xfrm>
            <a:off x="10127281" y="2005456"/>
            <a:ext cx="0" cy="8889"/>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3" name="object 323"/>
          <p:cNvSpPr/>
          <p:nvPr/>
        </p:nvSpPr>
        <p:spPr>
          <a:xfrm>
            <a:off x="10119081" y="2010104"/>
            <a:ext cx="16509" cy="16509"/>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4" name="object 324"/>
          <p:cNvSpPr/>
          <p:nvPr/>
        </p:nvSpPr>
        <p:spPr>
          <a:xfrm>
            <a:off x="10026177" y="1994495"/>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5" name="object 325"/>
          <p:cNvSpPr/>
          <p:nvPr/>
        </p:nvSpPr>
        <p:spPr>
          <a:xfrm>
            <a:off x="10026177" y="1983532"/>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6" name="object 326"/>
          <p:cNvSpPr/>
          <p:nvPr/>
        </p:nvSpPr>
        <p:spPr>
          <a:xfrm>
            <a:off x="10127281" y="2047618"/>
            <a:ext cx="0" cy="8889"/>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7" name="object 327"/>
          <p:cNvSpPr/>
          <p:nvPr/>
        </p:nvSpPr>
        <p:spPr>
          <a:xfrm>
            <a:off x="10119081" y="2052266"/>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8" name="object 328"/>
          <p:cNvSpPr/>
          <p:nvPr/>
        </p:nvSpPr>
        <p:spPr>
          <a:xfrm>
            <a:off x="10026177" y="2036656"/>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9" name="object 329"/>
          <p:cNvSpPr/>
          <p:nvPr/>
        </p:nvSpPr>
        <p:spPr>
          <a:xfrm>
            <a:off x="10026177" y="2025695"/>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0" name="object 330"/>
          <p:cNvSpPr/>
          <p:nvPr/>
        </p:nvSpPr>
        <p:spPr>
          <a:xfrm>
            <a:off x="10026177" y="2078819"/>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1" name="object 331"/>
          <p:cNvSpPr/>
          <p:nvPr/>
        </p:nvSpPr>
        <p:spPr>
          <a:xfrm>
            <a:off x="10026177" y="206785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2" name="object 332"/>
          <p:cNvSpPr/>
          <p:nvPr/>
        </p:nvSpPr>
        <p:spPr>
          <a:xfrm>
            <a:off x="10127283" y="2101999"/>
            <a:ext cx="168261" cy="122545"/>
          </a:xfrm>
          <a:custGeom>
            <a:avLst/>
            <a:gdLst/>
            <a:ahLst/>
            <a:cxnLst/>
            <a:rect l="l" t="t" r="r" b="b"/>
            <a:pathLst>
              <a:path w="168275" h="122555">
                <a:moveTo>
                  <a:pt x="0" y="0"/>
                </a:moveTo>
                <a:lnTo>
                  <a:pt x="76503" y="3710"/>
                </a:lnTo>
                <a:lnTo>
                  <a:pt x="127008" y="14212"/>
                </a:lnTo>
                <a:lnTo>
                  <a:pt x="156009" y="30561"/>
                </a:lnTo>
                <a:lnTo>
                  <a:pt x="168001" y="51813"/>
                </a:lnTo>
                <a:lnTo>
                  <a:pt x="167478" y="77023"/>
                </a:lnTo>
                <a:lnTo>
                  <a:pt x="160881" y="93041"/>
                </a:lnTo>
                <a:lnTo>
                  <a:pt x="139052" y="107598"/>
                </a:lnTo>
                <a:lnTo>
                  <a:pt x="89567"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3" name="object 333"/>
          <p:cNvSpPr/>
          <p:nvPr/>
        </p:nvSpPr>
        <p:spPr>
          <a:xfrm>
            <a:off x="10295786" y="2158515"/>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4" name="object 334"/>
          <p:cNvSpPr/>
          <p:nvPr/>
        </p:nvSpPr>
        <p:spPr>
          <a:xfrm>
            <a:off x="10287585" y="2159789"/>
            <a:ext cx="16509" cy="16509"/>
          </a:xfrm>
          <a:custGeom>
            <a:avLst/>
            <a:gdLst/>
            <a:ahLst/>
            <a:cxnLst/>
            <a:rect l="l" t="t" r="r" b="b"/>
            <a:pathLst>
              <a:path w="16509" h="16510">
                <a:moveTo>
                  <a:pt x="0" y="0"/>
                </a:moveTo>
                <a:lnTo>
                  <a:pt x="8201" y="16417"/>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5" name="object 335"/>
          <p:cNvSpPr/>
          <p:nvPr/>
        </p:nvSpPr>
        <p:spPr>
          <a:xfrm>
            <a:off x="10127281" y="221668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6" name="object 336"/>
          <p:cNvSpPr/>
          <p:nvPr/>
        </p:nvSpPr>
        <p:spPr>
          <a:xfrm>
            <a:off x="10119081" y="2221329"/>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7" name="object 337"/>
          <p:cNvSpPr/>
          <p:nvPr/>
        </p:nvSpPr>
        <p:spPr>
          <a:xfrm>
            <a:off x="10127281" y="2132357"/>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8" name="object 338"/>
          <p:cNvSpPr/>
          <p:nvPr/>
        </p:nvSpPr>
        <p:spPr>
          <a:xfrm>
            <a:off x="10119081" y="2137004"/>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9" name="object 339"/>
          <p:cNvSpPr/>
          <p:nvPr/>
        </p:nvSpPr>
        <p:spPr>
          <a:xfrm>
            <a:off x="10026177" y="2121394"/>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0" name="object 340"/>
          <p:cNvSpPr/>
          <p:nvPr/>
        </p:nvSpPr>
        <p:spPr>
          <a:xfrm>
            <a:off x="10026177" y="2110432"/>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1" name="object 341"/>
          <p:cNvSpPr/>
          <p:nvPr/>
        </p:nvSpPr>
        <p:spPr>
          <a:xfrm>
            <a:off x="10127281" y="2174519"/>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2" name="object 342"/>
          <p:cNvSpPr/>
          <p:nvPr/>
        </p:nvSpPr>
        <p:spPr>
          <a:xfrm>
            <a:off x="10119081" y="2179168"/>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3" name="object 343"/>
          <p:cNvSpPr/>
          <p:nvPr/>
        </p:nvSpPr>
        <p:spPr>
          <a:xfrm>
            <a:off x="10026177" y="2163556"/>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4" name="object 344"/>
          <p:cNvSpPr/>
          <p:nvPr/>
        </p:nvSpPr>
        <p:spPr>
          <a:xfrm>
            <a:off x="10026177" y="2152595"/>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5" name="object 345"/>
          <p:cNvSpPr/>
          <p:nvPr/>
        </p:nvSpPr>
        <p:spPr>
          <a:xfrm>
            <a:off x="10026177" y="2205719"/>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6" name="object 346"/>
          <p:cNvSpPr/>
          <p:nvPr/>
        </p:nvSpPr>
        <p:spPr>
          <a:xfrm>
            <a:off x="10026177" y="219475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7" name="object 347"/>
          <p:cNvSpPr/>
          <p:nvPr/>
        </p:nvSpPr>
        <p:spPr>
          <a:xfrm>
            <a:off x="10127283" y="2228036"/>
            <a:ext cx="168261" cy="122545"/>
          </a:xfrm>
          <a:custGeom>
            <a:avLst/>
            <a:gdLst/>
            <a:ahLst/>
            <a:cxnLst/>
            <a:rect l="l" t="t" r="r" b="b"/>
            <a:pathLst>
              <a:path w="168275" h="122555">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8" name="object 348"/>
          <p:cNvSpPr/>
          <p:nvPr/>
        </p:nvSpPr>
        <p:spPr>
          <a:xfrm>
            <a:off x="10295786" y="2284554"/>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9" name="object 349"/>
          <p:cNvSpPr/>
          <p:nvPr/>
        </p:nvSpPr>
        <p:spPr>
          <a:xfrm>
            <a:off x="10287585" y="2285865"/>
            <a:ext cx="16509" cy="16509"/>
          </a:xfrm>
          <a:custGeom>
            <a:avLst/>
            <a:gdLst/>
            <a:ahLst/>
            <a:cxnLst/>
            <a:rect l="l" t="t" r="r" b="b"/>
            <a:pathLst>
              <a:path w="16509" h="16510">
                <a:moveTo>
                  <a:pt x="0" y="0"/>
                </a:moveTo>
                <a:lnTo>
                  <a:pt x="8201"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0" name="object 350"/>
          <p:cNvSpPr/>
          <p:nvPr/>
        </p:nvSpPr>
        <p:spPr>
          <a:xfrm>
            <a:off x="10127281" y="2342756"/>
            <a:ext cx="0" cy="8889"/>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1" name="object 351"/>
          <p:cNvSpPr/>
          <p:nvPr/>
        </p:nvSpPr>
        <p:spPr>
          <a:xfrm>
            <a:off x="10119081" y="2347405"/>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2" name="object 352"/>
          <p:cNvSpPr/>
          <p:nvPr/>
        </p:nvSpPr>
        <p:spPr>
          <a:xfrm>
            <a:off x="10127281" y="2258430"/>
            <a:ext cx="0" cy="8889"/>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3" name="object 353"/>
          <p:cNvSpPr/>
          <p:nvPr/>
        </p:nvSpPr>
        <p:spPr>
          <a:xfrm>
            <a:off x="10119081" y="2263079"/>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4" name="object 354"/>
          <p:cNvSpPr/>
          <p:nvPr/>
        </p:nvSpPr>
        <p:spPr>
          <a:xfrm>
            <a:off x="10026177" y="2247468"/>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5" name="object 355"/>
          <p:cNvSpPr/>
          <p:nvPr/>
        </p:nvSpPr>
        <p:spPr>
          <a:xfrm>
            <a:off x="10026177" y="223650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6" name="object 356"/>
          <p:cNvSpPr/>
          <p:nvPr/>
        </p:nvSpPr>
        <p:spPr>
          <a:xfrm>
            <a:off x="10127281" y="2300593"/>
            <a:ext cx="0" cy="8889"/>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7" name="object 357"/>
          <p:cNvSpPr/>
          <p:nvPr/>
        </p:nvSpPr>
        <p:spPr>
          <a:xfrm>
            <a:off x="10119081" y="2305240"/>
            <a:ext cx="16509" cy="16509"/>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8" name="object 358"/>
          <p:cNvSpPr/>
          <p:nvPr/>
        </p:nvSpPr>
        <p:spPr>
          <a:xfrm>
            <a:off x="10026177" y="228963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9" name="object 359"/>
          <p:cNvSpPr/>
          <p:nvPr/>
        </p:nvSpPr>
        <p:spPr>
          <a:xfrm>
            <a:off x="10026177" y="227867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0" name="object 360"/>
          <p:cNvSpPr/>
          <p:nvPr/>
        </p:nvSpPr>
        <p:spPr>
          <a:xfrm>
            <a:off x="10026177" y="2331793"/>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1" name="object 361"/>
          <p:cNvSpPr/>
          <p:nvPr/>
        </p:nvSpPr>
        <p:spPr>
          <a:xfrm>
            <a:off x="10026177" y="2320832"/>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2" name="object 362"/>
          <p:cNvSpPr/>
          <p:nvPr/>
        </p:nvSpPr>
        <p:spPr>
          <a:xfrm>
            <a:off x="10127283" y="2354974"/>
            <a:ext cx="168261" cy="122545"/>
          </a:xfrm>
          <a:custGeom>
            <a:avLst/>
            <a:gdLst/>
            <a:ahLst/>
            <a:cxnLst/>
            <a:rect l="l" t="t" r="r" b="b"/>
            <a:pathLst>
              <a:path w="168275" h="122555">
                <a:moveTo>
                  <a:pt x="0" y="0"/>
                </a:moveTo>
                <a:lnTo>
                  <a:pt x="76503" y="3710"/>
                </a:lnTo>
                <a:lnTo>
                  <a:pt x="127008" y="14212"/>
                </a:lnTo>
                <a:lnTo>
                  <a:pt x="156009" y="30561"/>
                </a:lnTo>
                <a:lnTo>
                  <a:pt x="168001" y="51813"/>
                </a:lnTo>
                <a:lnTo>
                  <a:pt x="167478" y="77023"/>
                </a:lnTo>
                <a:lnTo>
                  <a:pt x="160881" y="93041"/>
                </a:lnTo>
                <a:lnTo>
                  <a:pt x="139052" y="107598"/>
                </a:lnTo>
                <a:lnTo>
                  <a:pt x="89567"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3" name="object 363"/>
          <p:cNvSpPr/>
          <p:nvPr/>
        </p:nvSpPr>
        <p:spPr>
          <a:xfrm>
            <a:off x="10295786" y="2411490"/>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4" name="object 364"/>
          <p:cNvSpPr/>
          <p:nvPr/>
        </p:nvSpPr>
        <p:spPr>
          <a:xfrm>
            <a:off x="10287585" y="2412764"/>
            <a:ext cx="16509" cy="16509"/>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5" name="object 365"/>
          <p:cNvSpPr/>
          <p:nvPr/>
        </p:nvSpPr>
        <p:spPr>
          <a:xfrm>
            <a:off x="10127281" y="2469656"/>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6" name="object 366"/>
          <p:cNvSpPr/>
          <p:nvPr/>
        </p:nvSpPr>
        <p:spPr>
          <a:xfrm>
            <a:off x="10119081" y="2474302"/>
            <a:ext cx="16509" cy="16509"/>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7" name="object 367"/>
          <p:cNvSpPr/>
          <p:nvPr/>
        </p:nvSpPr>
        <p:spPr>
          <a:xfrm>
            <a:off x="10127281" y="238533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8" name="object 368"/>
          <p:cNvSpPr/>
          <p:nvPr/>
        </p:nvSpPr>
        <p:spPr>
          <a:xfrm>
            <a:off x="10119081" y="2389980"/>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9" name="object 369"/>
          <p:cNvSpPr/>
          <p:nvPr/>
        </p:nvSpPr>
        <p:spPr>
          <a:xfrm>
            <a:off x="10026177" y="2374369"/>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0" name="object 370"/>
          <p:cNvSpPr/>
          <p:nvPr/>
        </p:nvSpPr>
        <p:spPr>
          <a:xfrm>
            <a:off x="10026177" y="236340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1" name="object 371"/>
          <p:cNvSpPr/>
          <p:nvPr/>
        </p:nvSpPr>
        <p:spPr>
          <a:xfrm>
            <a:off x="10127281" y="2427494"/>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2" name="object 372"/>
          <p:cNvSpPr/>
          <p:nvPr/>
        </p:nvSpPr>
        <p:spPr>
          <a:xfrm>
            <a:off x="10119081" y="2432141"/>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3" name="object 373"/>
          <p:cNvSpPr/>
          <p:nvPr/>
        </p:nvSpPr>
        <p:spPr>
          <a:xfrm>
            <a:off x="10026177" y="2416532"/>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4" name="object 374"/>
          <p:cNvSpPr/>
          <p:nvPr/>
        </p:nvSpPr>
        <p:spPr>
          <a:xfrm>
            <a:off x="10026177" y="2405569"/>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5" name="object 375"/>
          <p:cNvSpPr/>
          <p:nvPr/>
        </p:nvSpPr>
        <p:spPr>
          <a:xfrm>
            <a:off x="10026177" y="2458693"/>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6" name="object 376"/>
          <p:cNvSpPr/>
          <p:nvPr/>
        </p:nvSpPr>
        <p:spPr>
          <a:xfrm>
            <a:off x="10026177" y="2447731"/>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7" name="object 377"/>
          <p:cNvSpPr/>
          <p:nvPr/>
        </p:nvSpPr>
        <p:spPr>
          <a:xfrm>
            <a:off x="10127283" y="2481460"/>
            <a:ext cx="168261" cy="122545"/>
          </a:xfrm>
          <a:custGeom>
            <a:avLst/>
            <a:gdLst/>
            <a:ahLst/>
            <a:cxnLst/>
            <a:rect l="l" t="t" r="r" b="b"/>
            <a:pathLst>
              <a:path w="168275" h="122555">
                <a:moveTo>
                  <a:pt x="0" y="0"/>
                </a:moveTo>
                <a:lnTo>
                  <a:pt x="76503" y="3710"/>
                </a:lnTo>
                <a:lnTo>
                  <a:pt x="127008" y="14212"/>
                </a:lnTo>
                <a:lnTo>
                  <a:pt x="156009" y="30561"/>
                </a:lnTo>
                <a:lnTo>
                  <a:pt x="168001" y="51813"/>
                </a:lnTo>
                <a:lnTo>
                  <a:pt x="167478" y="77023"/>
                </a:lnTo>
                <a:lnTo>
                  <a:pt x="160881" y="93041"/>
                </a:lnTo>
                <a:lnTo>
                  <a:pt x="139052" y="107598"/>
                </a:lnTo>
                <a:lnTo>
                  <a:pt x="89567"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8" name="object 378"/>
          <p:cNvSpPr/>
          <p:nvPr/>
        </p:nvSpPr>
        <p:spPr>
          <a:xfrm>
            <a:off x="10295786" y="2537978"/>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9" name="object 379"/>
          <p:cNvSpPr/>
          <p:nvPr/>
        </p:nvSpPr>
        <p:spPr>
          <a:xfrm>
            <a:off x="10287585" y="2539253"/>
            <a:ext cx="16509" cy="16509"/>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0" name="object 380"/>
          <p:cNvSpPr/>
          <p:nvPr/>
        </p:nvSpPr>
        <p:spPr>
          <a:xfrm>
            <a:off x="10127281" y="2596144"/>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1" name="object 381"/>
          <p:cNvSpPr/>
          <p:nvPr/>
        </p:nvSpPr>
        <p:spPr>
          <a:xfrm>
            <a:off x="10119081" y="2600791"/>
            <a:ext cx="16509" cy="16509"/>
          </a:xfrm>
          <a:custGeom>
            <a:avLst/>
            <a:gdLst/>
            <a:ahLst/>
            <a:cxnLst/>
            <a:rect l="l" t="t" r="r" b="b"/>
            <a:pathLst>
              <a:path w="16509" h="16510">
                <a:moveTo>
                  <a:pt x="0" y="0"/>
                </a:moveTo>
                <a:lnTo>
                  <a:pt x="8200" y="16417"/>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2" name="object 382"/>
          <p:cNvSpPr/>
          <p:nvPr/>
        </p:nvSpPr>
        <p:spPr>
          <a:xfrm>
            <a:off x="10127281" y="2511818"/>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3" name="object 383"/>
          <p:cNvSpPr/>
          <p:nvPr/>
        </p:nvSpPr>
        <p:spPr>
          <a:xfrm>
            <a:off x="10119081" y="2516465"/>
            <a:ext cx="16509" cy="16509"/>
          </a:xfrm>
          <a:custGeom>
            <a:avLst/>
            <a:gdLst/>
            <a:ahLst/>
            <a:cxnLst/>
            <a:rect l="l" t="t" r="r" b="b"/>
            <a:pathLst>
              <a:path w="16509" h="16510">
                <a:moveTo>
                  <a:pt x="0" y="0"/>
                </a:moveTo>
                <a:lnTo>
                  <a:pt x="8200" y="16417"/>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4" name="object 384"/>
          <p:cNvSpPr/>
          <p:nvPr/>
        </p:nvSpPr>
        <p:spPr>
          <a:xfrm>
            <a:off x="10026177" y="2500855"/>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5" name="object 385"/>
          <p:cNvSpPr/>
          <p:nvPr/>
        </p:nvSpPr>
        <p:spPr>
          <a:xfrm>
            <a:off x="10026177" y="2489894"/>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6" name="object 386"/>
          <p:cNvSpPr/>
          <p:nvPr/>
        </p:nvSpPr>
        <p:spPr>
          <a:xfrm>
            <a:off x="10127281" y="255398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7" name="object 387"/>
          <p:cNvSpPr/>
          <p:nvPr/>
        </p:nvSpPr>
        <p:spPr>
          <a:xfrm>
            <a:off x="10119081" y="2558630"/>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8" name="object 388"/>
          <p:cNvSpPr/>
          <p:nvPr/>
        </p:nvSpPr>
        <p:spPr>
          <a:xfrm>
            <a:off x="10026177" y="2543018"/>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9" name="object 389"/>
          <p:cNvSpPr/>
          <p:nvPr/>
        </p:nvSpPr>
        <p:spPr>
          <a:xfrm>
            <a:off x="10026177" y="2532056"/>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0" name="object 390"/>
          <p:cNvSpPr/>
          <p:nvPr/>
        </p:nvSpPr>
        <p:spPr>
          <a:xfrm>
            <a:off x="10026177" y="2585182"/>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1" name="object 391"/>
          <p:cNvSpPr/>
          <p:nvPr/>
        </p:nvSpPr>
        <p:spPr>
          <a:xfrm>
            <a:off x="10026177" y="2574219"/>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2" name="object 392"/>
          <p:cNvSpPr/>
          <p:nvPr/>
        </p:nvSpPr>
        <p:spPr>
          <a:xfrm>
            <a:off x="10127283" y="2608361"/>
            <a:ext cx="168261" cy="122545"/>
          </a:xfrm>
          <a:custGeom>
            <a:avLst/>
            <a:gdLst/>
            <a:ahLst/>
            <a:cxnLst/>
            <a:rect l="l" t="t" r="r" b="b"/>
            <a:pathLst>
              <a:path w="168275" h="122555">
                <a:moveTo>
                  <a:pt x="0" y="0"/>
                </a:moveTo>
                <a:lnTo>
                  <a:pt x="76503" y="3710"/>
                </a:lnTo>
                <a:lnTo>
                  <a:pt x="127008" y="14215"/>
                </a:lnTo>
                <a:lnTo>
                  <a:pt x="156009" y="30570"/>
                </a:lnTo>
                <a:lnTo>
                  <a:pt x="168001" y="51832"/>
                </a:lnTo>
                <a:lnTo>
                  <a:pt x="167478" y="77060"/>
                </a:lnTo>
                <a:lnTo>
                  <a:pt x="160881" y="93063"/>
                </a:lnTo>
                <a:lnTo>
                  <a:pt x="139052" y="107621"/>
                </a:lnTo>
                <a:lnTo>
                  <a:pt x="89567" y="118209"/>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3" name="object 393"/>
          <p:cNvSpPr/>
          <p:nvPr/>
        </p:nvSpPr>
        <p:spPr>
          <a:xfrm>
            <a:off x="10295786" y="2664878"/>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4" name="object 394"/>
          <p:cNvSpPr/>
          <p:nvPr/>
        </p:nvSpPr>
        <p:spPr>
          <a:xfrm>
            <a:off x="10287585" y="2666153"/>
            <a:ext cx="16509" cy="16509"/>
          </a:xfrm>
          <a:custGeom>
            <a:avLst/>
            <a:gdLst/>
            <a:ahLst/>
            <a:cxnLst/>
            <a:rect l="l" t="t" r="r" b="b"/>
            <a:pathLst>
              <a:path w="16509" h="16510">
                <a:moveTo>
                  <a:pt x="0" y="0"/>
                </a:moveTo>
                <a:lnTo>
                  <a:pt x="8201" y="16417"/>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5" name="object 395"/>
          <p:cNvSpPr/>
          <p:nvPr/>
        </p:nvSpPr>
        <p:spPr>
          <a:xfrm>
            <a:off x="10127281" y="272304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6" name="object 396"/>
          <p:cNvSpPr/>
          <p:nvPr/>
        </p:nvSpPr>
        <p:spPr>
          <a:xfrm>
            <a:off x="10119081" y="2727727"/>
            <a:ext cx="16509" cy="16509"/>
          </a:xfrm>
          <a:custGeom>
            <a:avLst/>
            <a:gdLst/>
            <a:ahLst/>
            <a:cxnLst/>
            <a:rect l="l" t="t" r="r" b="b"/>
            <a:pathLst>
              <a:path w="16509" h="16510">
                <a:moveTo>
                  <a:pt x="0" y="0"/>
                </a:moveTo>
                <a:lnTo>
                  <a:pt x="8200" y="16416"/>
                </a:lnTo>
                <a:lnTo>
                  <a:pt x="15128" y="2548"/>
                </a:lnTo>
                <a:lnTo>
                  <a:pt x="5160" y="2548"/>
                </a:lnTo>
                <a:lnTo>
                  <a:pt x="0" y="0"/>
                </a:lnTo>
                <a:close/>
              </a:path>
              <a:path w="16509" h="16510">
                <a:moveTo>
                  <a:pt x="16402" y="0"/>
                </a:moveTo>
                <a:lnTo>
                  <a:pt x="11238" y="2548"/>
                </a:lnTo>
                <a:lnTo>
                  <a:pt x="15128"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7" name="object 397"/>
          <p:cNvSpPr/>
          <p:nvPr/>
        </p:nvSpPr>
        <p:spPr>
          <a:xfrm>
            <a:off x="10127281" y="2638718"/>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8" name="object 398"/>
          <p:cNvSpPr/>
          <p:nvPr/>
        </p:nvSpPr>
        <p:spPr>
          <a:xfrm>
            <a:off x="10119081" y="2643404"/>
            <a:ext cx="16509" cy="16509"/>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9" name="object 399"/>
          <p:cNvSpPr/>
          <p:nvPr/>
        </p:nvSpPr>
        <p:spPr>
          <a:xfrm>
            <a:off x="10026177" y="2627757"/>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0" name="object 400"/>
          <p:cNvSpPr/>
          <p:nvPr/>
        </p:nvSpPr>
        <p:spPr>
          <a:xfrm>
            <a:off x="10026177" y="2616794"/>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1" name="object 401"/>
          <p:cNvSpPr/>
          <p:nvPr/>
        </p:nvSpPr>
        <p:spPr>
          <a:xfrm>
            <a:off x="10127281" y="2680880"/>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2" name="object 402"/>
          <p:cNvSpPr/>
          <p:nvPr/>
        </p:nvSpPr>
        <p:spPr>
          <a:xfrm>
            <a:off x="10119081" y="2685565"/>
            <a:ext cx="16509" cy="16509"/>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3" name="object 403"/>
          <p:cNvSpPr/>
          <p:nvPr/>
        </p:nvSpPr>
        <p:spPr>
          <a:xfrm>
            <a:off x="10026177" y="2669918"/>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4" name="object 404"/>
          <p:cNvSpPr/>
          <p:nvPr/>
        </p:nvSpPr>
        <p:spPr>
          <a:xfrm>
            <a:off x="10026177" y="265895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5" name="object 405"/>
          <p:cNvSpPr/>
          <p:nvPr/>
        </p:nvSpPr>
        <p:spPr>
          <a:xfrm>
            <a:off x="10026177" y="2712080"/>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6" name="object 406"/>
          <p:cNvSpPr/>
          <p:nvPr/>
        </p:nvSpPr>
        <p:spPr>
          <a:xfrm>
            <a:off x="10026177" y="2701119"/>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7" name="object 407"/>
          <p:cNvSpPr/>
          <p:nvPr/>
        </p:nvSpPr>
        <p:spPr>
          <a:xfrm>
            <a:off x="10127017" y="2733987"/>
            <a:ext cx="168261" cy="122545"/>
          </a:xfrm>
          <a:custGeom>
            <a:avLst/>
            <a:gdLst/>
            <a:ahLst/>
            <a:cxnLst/>
            <a:rect l="l" t="t" r="r" b="b"/>
            <a:pathLst>
              <a:path w="168275" h="122555">
                <a:moveTo>
                  <a:pt x="0" y="0"/>
                </a:moveTo>
                <a:lnTo>
                  <a:pt x="76503" y="3710"/>
                </a:lnTo>
                <a:lnTo>
                  <a:pt x="127008" y="14215"/>
                </a:lnTo>
                <a:lnTo>
                  <a:pt x="156010" y="30570"/>
                </a:lnTo>
                <a:lnTo>
                  <a:pt x="168003" y="51832"/>
                </a:lnTo>
                <a:lnTo>
                  <a:pt x="167482" y="77060"/>
                </a:lnTo>
                <a:lnTo>
                  <a:pt x="160882" y="93079"/>
                </a:lnTo>
                <a:lnTo>
                  <a:pt x="139053" y="107635"/>
                </a:lnTo>
                <a:lnTo>
                  <a:pt x="89567" y="118214"/>
                </a:lnTo>
                <a:lnTo>
                  <a:pt x="0" y="122299"/>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8" name="object 408"/>
          <p:cNvSpPr/>
          <p:nvPr/>
        </p:nvSpPr>
        <p:spPr>
          <a:xfrm>
            <a:off x="10295520" y="2790504"/>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9" name="object 409"/>
          <p:cNvSpPr/>
          <p:nvPr/>
        </p:nvSpPr>
        <p:spPr>
          <a:xfrm>
            <a:off x="10287320" y="2791816"/>
            <a:ext cx="16509" cy="16509"/>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0" name="object 410"/>
          <p:cNvSpPr/>
          <p:nvPr/>
        </p:nvSpPr>
        <p:spPr>
          <a:xfrm>
            <a:off x="10127016" y="2848706"/>
            <a:ext cx="0" cy="8889"/>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1" name="object 411"/>
          <p:cNvSpPr/>
          <p:nvPr/>
        </p:nvSpPr>
        <p:spPr>
          <a:xfrm>
            <a:off x="10118816" y="2853353"/>
            <a:ext cx="16509" cy="16509"/>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2" name="object 412"/>
          <p:cNvSpPr/>
          <p:nvPr/>
        </p:nvSpPr>
        <p:spPr>
          <a:xfrm>
            <a:off x="10127016" y="2764382"/>
            <a:ext cx="0" cy="8889"/>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3" name="object 413"/>
          <p:cNvSpPr/>
          <p:nvPr/>
        </p:nvSpPr>
        <p:spPr>
          <a:xfrm>
            <a:off x="10118816" y="2769029"/>
            <a:ext cx="16509" cy="16509"/>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4" name="object 414"/>
          <p:cNvSpPr/>
          <p:nvPr/>
        </p:nvSpPr>
        <p:spPr>
          <a:xfrm>
            <a:off x="10025914" y="2753417"/>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5" name="object 415"/>
          <p:cNvSpPr/>
          <p:nvPr/>
        </p:nvSpPr>
        <p:spPr>
          <a:xfrm>
            <a:off x="10025914" y="274245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6" name="object 416"/>
          <p:cNvSpPr/>
          <p:nvPr/>
        </p:nvSpPr>
        <p:spPr>
          <a:xfrm>
            <a:off x="10127016" y="2806544"/>
            <a:ext cx="0" cy="8889"/>
          </a:xfrm>
          <a:custGeom>
            <a:avLst/>
            <a:gdLst/>
            <a:ahLst/>
            <a:cxnLst/>
            <a:rect l="l" t="t" r="r" b="b"/>
            <a:pathLst>
              <a:path h="8889">
                <a:moveTo>
                  <a:pt x="0" y="0"/>
                </a:moveTo>
                <a:lnTo>
                  <a:pt x="0" y="862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7" name="object 417"/>
          <p:cNvSpPr/>
          <p:nvPr/>
        </p:nvSpPr>
        <p:spPr>
          <a:xfrm>
            <a:off x="10118816" y="2811191"/>
            <a:ext cx="16509" cy="16509"/>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8" name="object 418"/>
          <p:cNvSpPr/>
          <p:nvPr/>
        </p:nvSpPr>
        <p:spPr>
          <a:xfrm>
            <a:off x="10025914" y="2795582"/>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9" name="object 419"/>
          <p:cNvSpPr/>
          <p:nvPr/>
        </p:nvSpPr>
        <p:spPr>
          <a:xfrm>
            <a:off x="10025914" y="2784619"/>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0" name="object 420"/>
          <p:cNvSpPr/>
          <p:nvPr/>
        </p:nvSpPr>
        <p:spPr>
          <a:xfrm>
            <a:off x="10025914" y="2837743"/>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1" name="object 421"/>
          <p:cNvSpPr/>
          <p:nvPr/>
        </p:nvSpPr>
        <p:spPr>
          <a:xfrm>
            <a:off x="10025914" y="2826782"/>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2" name="object 422"/>
          <p:cNvSpPr/>
          <p:nvPr/>
        </p:nvSpPr>
        <p:spPr>
          <a:xfrm>
            <a:off x="10127017" y="2860923"/>
            <a:ext cx="168261" cy="122545"/>
          </a:xfrm>
          <a:custGeom>
            <a:avLst/>
            <a:gdLst/>
            <a:ahLst/>
            <a:cxnLst/>
            <a:rect l="l" t="t" r="r" b="b"/>
            <a:pathLst>
              <a:path w="168275" h="122555">
                <a:moveTo>
                  <a:pt x="0" y="0"/>
                </a:moveTo>
                <a:lnTo>
                  <a:pt x="76503" y="3710"/>
                </a:lnTo>
                <a:lnTo>
                  <a:pt x="127008" y="14212"/>
                </a:lnTo>
                <a:lnTo>
                  <a:pt x="156010" y="30561"/>
                </a:lnTo>
                <a:lnTo>
                  <a:pt x="168003" y="51813"/>
                </a:lnTo>
                <a:lnTo>
                  <a:pt x="167482" y="77023"/>
                </a:lnTo>
                <a:lnTo>
                  <a:pt x="160882" y="93041"/>
                </a:lnTo>
                <a:lnTo>
                  <a:pt x="139053" y="107597"/>
                </a:lnTo>
                <a:lnTo>
                  <a:pt x="89567" y="118176"/>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3" name="object 423"/>
          <p:cNvSpPr/>
          <p:nvPr/>
        </p:nvSpPr>
        <p:spPr>
          <a:xfrm>
            <a:off x="10295520" y="2917440"/>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4" name="object 424"/>
          <p:cNvSpPr/>
          <p:nvPr/>
        </p:nvSpPr>
        <p:spPr>
          <a:xfrm>
            <a:off x="10287320" y="2918715"/>
            <a:ext cx="16509" cy="16509"/>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5" name="object 425"/>
          <p:cNvSpPr/>
          <p:nvPr/>
        </p:nvSpPr>
        <p:spPr>
          <a:xfrm>
            <a:off x="10127016" y="2975606"/>
            <a:ext cx="0" cy="8889"/>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6" name="object 426"/>
          <p:cNvSpPr/>
          <p:nvPr/>
        </p:nvSpPr>
        <p:spPr>
          <a:xfrm>
            <a:off x="10118816" y="2980252"/>
            <a:ext cx="16509" cy="16509"/>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7" name="object 427"/>
          <p:cNvSpPr/>
          <p:nvPr/>
        </p:nvSpPr>
        <p:spPr>
          <a:xfrm>
            <a:off x="10127016" y="2891280"/>
            <a:ext cx="0" cy="8889"/>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8" name="object 428"/>
          <p:cNvSpPr/>
          <p:nvPr/>
        </p:nvSpPr>
        <p:spPr>
          <a:xfrm>
            <a:off x="10118816" y="2895928"/>
            <a:ext cx="16509" cy="16509"/>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9" name="object 429"/>
          <p:cNvSpPr/>
          <p:nvPr/>
        </p:nvSpPr>
        <p:spPr>
          <a:xfrm>
            <a:off x="10025914" y="2880319"/>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0" name="object 430"/>
          <p:cNvSpPr/>
          <p:nvPr/>
        </p:nvSpPr>
        <p:spPr>
          <a:xfrm>
            <a:off x="10025914" y="286935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1" name="object 431"/>
          <p:cNvSpPr/>
          <p:nvPr/>
        </p:nvSpPr>
        <p:spPr>
          <a:xfrm>
            <a:off x="10127016" y="2933443"/>
            <a:ext cx="0" cy="8889"/>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2" name="object 432"/>
          <p:cNvSpPr/>
          <p:nvPr/>
        </p:nvSpPr>
        <p:spPr>
          <a:xfrm>
            <a:off x="10118816" y="2938090"/>
            <a:ext cx="16509" cy="16509"/>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3" name="object 433"/>
          <p:cNvSpPr/>
          <p:nvPr/>
        </p:nvSpPr>
        <p:spPr>
          <a:xfrm>
            <a:off x="10025914" y="2922480"/>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4" name="object 434"/>
          <p:cNvSpPr/>
          <p:nvPr/>
        </p:nvSpPr>
        <p:spPr>
          <a:xfrm>
            <a:off x="10025914" y="291152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5" name="object 435"/>
          <p:cNvSpPr/>
          <p:nvPr/>
        </p:nvSpPr>
        <p:spPr>
          <a:xfrm>
            <a:off x="10025914" y="2964643"/>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6" name="object 436"/>
          <p:cNvSpPr/>
          <p:nvPr/>
        </p:nvSpPr>
        <p:spPr>
          <a:xfrm>
            <a:off x="10025914" y="2953682"/>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7" name="object 437"/>
          <p:cNvSpPr/>
          <p:nvPr/>
        </p:nvSpPr>
        <p:spPr>
          <a:xfrm>
            <a:off x="10127017" y="2987411"/>
            <a:ext cx="168261" cy="122545"/>
          </a:xfrm>
          <a:custGeom>
            <a:avLst/>
            <a:gdLst/>
            <a:ahLst/>
            <a:cxnLst/>
            <a:rect l="l" t="t" r="r" b="b"/>
            <a:pathLst>
              <a:path w="168275" h="122555">
                <a:moveTo>
                  <a:pt x="0" y="0"/>
                </a:moveTo>
                <a:lnTo>
                  <a:pt x="76503" y="3710"/>
                </a:lnTo>
                <a:lnTo>
                  <a:pt x="127008" y="14212"/>
                </a:lnTo>
                <a:lnTo>
                  <a:pt x="156010" y="30561"/>
                </a:lnTo>
                <a:lnTo>
                  <a:pt x="168003" y="51813"/>
                </a:lnTo>
                <a:lnTo>
                  <a:pt x="167482" y="77023"/>
                </a:lnTo>
                <a:lnTo>
                  <a:pt x="160882" y="93041"/>
                </a:lnTo>
                <a:lnTo>
                  <a:pt x="139053" y="107598"/>
                </a:lnTo>
                <a:lnTo>
                  <a:pt x="89567"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8" name="object 438"/>
          <p:cNvSpPr/>
          <p:nvPr/>
        </p:nvSpPr>
        <p:spPr>
          <a:xfrm>
            <a:off x="10295520" y="3043928"/>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9" name="object 439"/>
          <p:cNvSpPr/>
          <p:nvPr/>
        </p:nvSpPr>
        <p:spPr>
          <a:xfrm>
            <a:off x="10287320" y="3045202"/>
            <a:ext cx="16509" cy="16509"/>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0" name="object 440"/>
          <p:cNvSpPr/>
          <p:nvPr/>
        </p:nvSpPr>
        <p:spPr>
          <a:xfrm>
            <a:off x="10127016" y="3102093"/>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1" name="object 441"/>
          <p:cNvSpPr/>
          <p:nvPr/>
        </p:nvSpPr>
        <p:spPr>
          <a:xfrm>
            <a:off x="10118816" y="3106740"/>
            <a:ext cx="16509" cy="16509"/>
          </a:xfrm>
          <a:custGeom>
            <a:avLst/>
            <a:gdLst/>
            <a:ahLst/>
            <a:cxnLst/>
            <a:rect l="l" t="t" r="r" b="b"/>
            <a:pathLst>
              <a:path w="16509" h="16510">
                <a:moveTo>
                  <a:pt x="0" y="0"/>
                </a:moveTo>
                <a:lnTo>
                  <a:pt x="8200" y="16416"/>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2" name="object 442"/>
          <p:cNvSpPr/>
          <p:nvPr/>
        </p:nvSpPr>
        <p:spPr>
          <a:xfrm>
            <a:off x="10127016" y="3017769"/>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3" name="object 443"/>
          <p:cNvSpPr/>
          <p:nvPr/>
        </p:nvSpPr>
        <p:spPr>
          <a:xfrm>
            <a:off x="10118816" y="3022416"/>
            <a:ext cx="16509" cy="16509"/>
          </a:xfrm>
          <a:custGeom>
            <a:avLst/>
            <a:gdLst/>
            <a:ahLst/>
            <a:cxnLst/>
            <a:rect l="l" t="t" r="r" b="b"/>
            <a:pathLst>
              <a:path w="16509" h="16510">
                <a:moveTo>
                  <a:pt x="0" y="0"/>
                </a:moveTo>
                <a:lnTo>
                  <a:pt x="8200" y="16417"/>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4" name="object 444"/>
          <p:cNvSpPr/>
          <p:nvPr/>
        </p:nvSpPr>
        <p:spPr>
          <a:xfrm>
            <a:off x="10025914" y="3006806"/>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5" name="object 445"/>
          <p:cNvSpPr/>
          <p:nvPr/>
        </p:nvSpPr>
        <p:spPr>
          <a:xfrm>
            <a:off x="10025914" y="2995845"/>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6" name="object 446"/>
          <p:cNvSpPr/>
          <p:nvPr/>
        </p:nvSpPr>
        <p:spPr>
          <a:xfrm>
            <a:off x="10127016" y="3059930"/>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7" name="object 447"/>
          <p:cNvSpPr/>
          <p:nvPr/>
        </p:nvSpPr>
        <p:spPr>
          <a:xfrm>
            <a:off x="10118816" y="3064577"/>
            <a:ext cx="16509" cy="16509"/>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8" name="object 448"/>
          <p:cNvSpPr/>
          <p:nvPr/>
        </p:nvSpPr>
        <p:spPr>
          <a:xfrm>
            <a:off x="10025914" y="3048968"/>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9" name="object 449"/>
          <p:cNvSpPr/>
          <p:nvPr/>
        </p:nvSpPr>
        <p:spPr>
          <a:xfrm>
            <a:off x="10025914" y="303800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0" name="object 450"/>
          <p:cNvSpPr/>
          <p:nvPr/>
        </p:nvSpPr>
        <p:spPr>
          <a:xfrm>
            <a:off x="10025914" y="3091129"/>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1" name="object 451"/>
          <p:cNvSpPr/>
          <p:nvPr/>
        </p:nvSpPr>
        <p:spPr>
          <a:xfrm>
            <a:off x="10025914" y="308016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2" name="object 452"/>
          <p:cNvSpPr/>
          <p:nvPr/>
        </p:nvSpPr>
        <p:spPr>
          <a:xfrm>
            <a:off x="10127017" y="3114310"/>
            <a:ext cx="168261" cy="122545"/>
          </a:xfrm>
          <a:custGeom>
            <a:avLst/>
            <a:gdLst/>
            <a:ahLst/>
            <a:cxnLst/>
            <a:rect l="l" t="t" r="r" b="b"/>
            <a:pathLst>
              <a:path w="168275" h="122555">
                <a:moveTo>
                  <a:pt x="0" y="0"/>
                </a:moveTo>
                <a:lnTo>
                  <a:pt x="76503" y="3710"/>
                </a:lnTo>
                <a:lnTo>
                  <a:pt x="127008" y="14215"/>
                </a:lnTo>
                <a:lnTo>
                  <a:pt x="156010" y="30570"/>
                </a:lnTo>
                <a:lnTo>
                  <a:pt x="168003" y="51832"/>
                </a:lnTo>
                <a:lnTo>
                  <a:pt x="167482" y="77061"/>
                </a:lnTo>
                <a:lnTo>
                  <a:pt x="160882" y="93057"/>
                </a:lnTo>
                <a:lnTo>
                  <a:pt x="139053" y="107603"/>
                </a:lnTo>
                <a:lnTo>
                  <a:pt x="89567" y="118178"/>
                </a:lnTo>
                <a:lnTo>
                  <a:pt x="0" y="122263"/>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3" name="object 453"/>
          <p:cNvSpPr/>
          <p:nvPr/>
        </p:nvSpPr>
        <p:spPr>
          <a:xfrm>
            <a:off x="10295520" y="3170828"/>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4" name="object 454"/>
          <p:cNvSpPr/>
          <p:nvPr/>
        </p:nvSpPr>
        <p:spPr>
          <a:xfrm>
            <a:off x="10287320" y="3172102"/>
            <a:ext cx="16509" cy="16509"/>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5" name="object 455"/>
          <p:cNvSpPr/>
          <p:nvPr/>
        </p:nvSpPr>
        <p:spPr>
          <a:xfrm>
            <a:off x="10127016" y="3228993"/>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6" name="object 456"/>
          <p:cNvSpPr/>
          <p:nvPr/>
        </p:nvSpPr>
        <p:spPr>
          <a:xfrm>
            <a:off x="10118816" y="3233678"/>
            <a:ext cx="16509" cy="16509"/>
          </a:xfrm>
          <a:custGeom>
            <a:avLst/>
            <a:gdLst/>
            <a:ahLst/>
            <a:cxnLst/>
            <a:rect l="l" t="t" r="r" b="b"/>
            <a:pathLst>
              <a:path w="16509" h="16510">
                <a:moveTo>
                  <a:pt x="0" y="0"/>
                </a:moveTo>
                <a:lnTo>
                  <a:pt x="8200" y="16417"/>
                </a:lnTo>
                <a:lnTo>
                  <a:pt x="15128" y="2548"/>
                </a:lnTo>
                <a:lnTo>
                  <a:pt x="5163" y="2548"/>
                </a:lnTo>
                <a:lnTo>
                  <a:pt x="0" y="0"/>
                </a:lnTo>
                <a:close/>
              </a:path>
              <a:path w="16509" h="16510">
                <a:moveTo>
                  <a:pt x="16402" y="0"/>
                </a:moveTo>
                <a:lnTo>
                  <a:pt x="11236" y="2548"/>
                </a:lnTo>
                <a:lnTo>
                  <a:pt x="15128"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7" name="object 457"/>
          <p:cNvSpPr/>
          <p:nvPr/>
        </p:nvSpPr>
        <p:spPr>
          <a:xfrm>
            <a:off x="10127016" y="3144667"/>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8" name="object 458"/>
          <p:cNvSpPr/>
          <p:nvPr/>
        </p:nvSpPr>
        <p:spPr>
          <a:xfrm>
            <a:off x="10118816" y="3149352"/>
            <a:ext cx="16509" cy="16509"/>
          </a:xfrm>
          <a:custGeom>
            <a:avLst/>
            <a:gdLst/>
            <a:ahLst/>
            <a:cxnLst/>
            <a:rect l="l" t="t" r="r" b="b"/>
            <a:pathLst>
              <a:path w="16509" h="16510">
                <a:moveTo>
                  <a:pt x="0" y="0"/>
                </a:moveTo>
                <a:lnTo>
                  <a:pt x="8200" y="16416"/>
                </a:lnTo>
                <a:lnTo>
                  <a:pt x="15128" y="2548"/>
                </a:lnTo>
                <a:lnTo>
                  <a:pt x="5163" y="2548"/>
                </a:lnTo>
                <a:lnTo>
                  <a:pt x="0" y="0"/>
                </a:lnTo>
                <a:close/>
              </a:path>
              <a:path w="16509" h="16510">
                <a:moveTo>
                  <a:pt x="16402" y="0"/>
                </a:moveTo>
                <a:lnTo>
                  <a:pt x="11236" y="2548"/>
                </a:lnTo>
                <a:lnTo>
                  <a:pt x="15128"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9" name="object 459"/>
          <p:cNvSpPr/>
          <p:nvPr/>
        </p:nvSpPr>
        <p:spPr>
          <a:xfrm>
            <a:off x="10025914" y="3133706"/>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0" name="object 460"/>
          <p:cNvSpPr/>
          <p:nvPr/>
        </p:nvSpPr>
        <p:spPr>
          <a:xfrm>
            <a:off x="10025914" y="3122744"/>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1" name="object 461"/>
          <p:cNvSpPr/>
          <p:nvPr/>
        </p:nvSpPr>
        <p:spPr>
          <a:xfrm>
            <a:off x="10127016" y="3186831"/>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2" name="object 462"/>
          <p:cNvSpPr/>
          <p:nvPr/>
        </p:nvSpPr>
        <p:spPr>
          <a:xfrm>
            <a:off x="10118816" y="3191513"/>
            <a:ext cx="16509" cy="16509"/>
          </a:xfrm>
          <a:custGeom>
            <a:avLst/>
            <a:gdLst/>
            <a:ahLst/>
            <a:cxnLst/>
            <a:rect l="l" t="t" r="r" b="b"/>
            <a:pathLst>
              <a:path w="16509" h="16510">
                <a:moveTo>
                  <a:pt x="0" y="0"/>
                </a:moveTo>
                <a:lnTo>
                  <a:pt x="8200" y="16417"/>
                </a:lnTo>
                <a:lnTo>
                  <a:pt x="15128" y="2548"/>
                </a:lnTo>
                <a:lnTo>
                  <a:pt x="5163" y="2548"/>
                </a:lnTo>
                <a:lnTo>
                  <a:pt x="0" y="0"/>
                </a:lnTo>
                <a:close/>
              </a:path>
              <a:path w="16509" h="16510">
                <a:moveTo>
                  <a:pt x="16402" y="0"/>
                </a:moveTo>
                <a:lnTo>
                  <a:pt x="11236" y="2548"/>
                </a:lnTo>
                <a:lnTo>
                  <a:pt x="15128"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3" name="object 463"/>
          <p:cNvSpPr/>
          <p:nvPr/>
        </p:nvSpPr>
        <p:spPr>
          <a:xfrm>
            <a:off x="10025914" y="3175867"/>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4" name="object 464"/>
          <p:cNvSpPr/>
          <p:nvPr/>
        </p:nvSpPr>
        <p:spPr>
          <a:xfrm>
            <a:off x="10025914" y="3164906"/>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5" name="object 465"/>
          <p:cNvSpPr/>
          <p:nvPr/>
        </p:nvSpPr>
        <p:spPr>
          <a:xfrm>
            <a:off x="10025914" y="321803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6" name="object 466"/>
          <p:cNvSpPr/>
          <p:nvPr/>
        </p:nvSpPr>
        <p:spPr>
          <a:xfrm>
            <a:off x="10025914" y="3207069"/>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7" name="object 467"/>
          <p:cNvSpPr/>
          <p:nvPr/>
        </p:nvSpPr>
        <p:spPr>
          <a:xfrm>
            <a:off x="10127017" y="3239936"/>
            <a:ext cx="168261" cy="122545"/>
          </a:xfrm>
          <a:custGeom>
            <a:avLst/>
            <a:gdLst/>
            <a:ahLst/>
            <a:cxnLst/>
            <a:rect l="l" t="t" r="r" b="b"/>
            <a:pathLst>
              <a:path w="168275" h="122554">
                <a:moveTo>
                  <a:pt x="0" y="0"/>
                </a:moveTo>
                <a:lnTo>
                  <a:pt x="76503" y="3710"/>
                </a:lnTo>
                <a:lnTo>
                  <a:pt x="127008" y="14215"/>
                </a:lnTo>
                <a:lnTo>
                  <a:pt x="156010" y="30570"/>
                </a:lnTo>
                <a:lnTo>
                  <a:pt x="168003" y="51832"/>
                </a:lnTo>
                <a:lnTo>
                  <a:pt x="167482" y="77061"/>
                </a:lnTo>
                <a:lnTo>
                  <a:pt x="160882" y="93079"/>
                </a:lnTo>
                <a:lnTo>
                  <a:pt x="139053" y="107636"/>
                </a:lnTo>
                <a:lnTo>
                  <a:pt x="89567" y="118215"/>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8" name="object 468"/>
          <p:cNvSpPr/>
          <p:nvPr/>
        </p:nvSpPr>
        <p:spPr>
          <a:xfrm>
            <a:off x="10295520" y="3296452"/>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9" name="object 469"/>
          <p:cNvSpPr/>
          <p:nvPr/>
        </p:nvSpPr>
        <p:spPr>
          <a:xfrm>
            <a:off x="10287320" y="3297764"/>
            <a:ext cx="16509" cy="16509"/>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0" name="object 470"/>
          <p:cNvSpPr/>
          <p:nvPr/>
        </p:nvSpPr>
        <p:spPr>
          <a:xfrm>
            <a:off x="10127016" y="3354619"/>
            <a:ext cx="0" cy="8889"/>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1" name="object 471"/>
          <p:cNvSpPr/>
          <p:nvPr/>
        </p:nvSpPr>
        <p:spPr>
          <a:xfrm>
            <a:off x="10118816" y="3359304"/>
            <a:ext cx="16509" cy="16509"/>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2" name="object 472"/>
          <p:cNvSpPr/>
          <p:nvPr/>
        </p:nvSpPr>
        <p:spPr>
          <a:xfrm>
            <a:off x="10127016" y="3270294"/>
            <a:ext cx="0" cy="8889"/>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3" name="object 473"/>
          <p:cNvSpPr/>
          <p:nvPr/>
        </p:nvSpPr>
        <p:spPr>
          <a:xfrm>
            <a:off x="10118816" y="3274978"/>
            <a:ext cx="16509" cy="16509"/>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4" name="object 474"/>
          <p:cNvSpPr/>
          <p:nvPr/>
        </p:nvSpPr>
        <p:spPr>
          <a:xfrm>
            <a:off x="10025914" y="325933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5" name="object 475"/>
          <p:cNvSpPr/>
          <p:nvPr/>
        </p:nvSpPr>
        <p:spPr>
          <a:xfrm>
            <a:off x="10025914" y="324837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6" name="object 476"/>
          <p:cNvSpPr/>
          <p:nvPr/>
        </p:nvSpPr>
        <p:spPr>
          <a:xfrm>
            <a:off x="10127016" y="3312455"/>
            <a:ext cx="0" cy="8889"/>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7" name="object 477"/>
          <p:cNvSpPr/>
          <p:nvPr/>
        </p:nvSpPr>
        <p:spPr>
          <a:xfrm>
            <a:off x="10118816" y="3317139"/>
            <a:ext cx="16509" cy="16509"/>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8" name="object 478"/>
          <p:cNvSpPr/>
          <p:nvPr/>
        </p:nvSpPr>
        <p:spPr>
          <a:xfrm>
            <a:off x="10025914" y="3301493"/>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9" name="object 479"/>
          <p:cNvSpPr/>
          <p:nvPr/>
        </p:nvSpPr>
        <p:spPr>
          <a:xfrm>
            <a:off x="10025914" y="3290532"/>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0" name="object 480"/>
          <p:cNvSpPr/>
          <p:nvPr/>
        </p:nvSpPr>
        <p:spPr>
          <a:xfrm>
            <a:off x="10025914" y="3343656"/>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1" name="object 481"/>
          <p:cNvSpPr/>
          <p:nvPr/>
        </p:nvSpPr>
        <p:spPr>
          <a:xfrm>
            <a:off x="10025914" y="333269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2" name="object 482"/>
          <p:cNvSpPr/>
          <p:nvPr/>
        </p:nvSpPr>
        <p:spPr>
          <a:xfrm>
            <a:off x="10127017" y="3366874"/>
            <a:ext cx="168261" cy="122545"/>
          </a:xfrm>
          <a:custGeom>
            <a:avLst/>
            <a:gdLst/>
            <a:ahLst/>
            <a:cxnLst/>
            <a:rect l="l" t="t" r="r" b="b"/>
            <a:pathLst>
              <a:path w="168275" h="122554">
                <a:moveTo>
                  <a:pt x="0" y="0"/>
                </a:moveTo>
                <a:lnTo>
                  <a:pt x="76503" y="3710"/>
                </a:lnTo>
                <a:lnTo>
                  <a:pt x="127008" y="14212"/>
                </a:lnTo>
                <a:lnTo>
                  <a:pt x="156010" y="30561"/>
                </a:lnTo>
                <a:lnTo>
                  <a:pt x="168003" y="51813"/>
                </a:lnTo>
                <a:lnTo>
                  <a:pt x="167482" y="77023"/>
                </a:lnTo>
                <a:lnTo>
                  <a:pt x="160882" y="93041"/>
                </a:lnTo>
                <a:lnTo>
                  <a:pt x="139053" y="107598"/>
                </a:lnTo>
                <a:lnTo>
                  <a:pt x="89567" y="118177"/>
                </a:lnTo>
                <a:lnTo>
                  <a:pt x="0" y="122263"/>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3" name="object 483"/>
          <p:cNvSpPr/>
          <p:nvPr/>
        </p:nvSpPr>
        <p:spPr>
          <a:xfrm>
            <a:off x="10295520" y="3423390"/>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4" name="object 484"/>
          <p:cNvSpPr/>
          <p:nvPr/>
        </p:nvSpPr>
        <p:spPr>
          <a:xfrm>
            <a:off x="10287320" y="3424665"/>
            <a:ext cx="16509" cy="16509"/>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5" name="object 485"/>
          <p:cNvSpPr/>
          <p:nvPr/>
        </p:nvSpPr>
        <p:spPr>
          <a:xfrm>
            <a:off x="10127016" y="3481555"/>
            <a:ext cx="0" cy="8889"/>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6" name="object 486"/>
          <p:cNvSpPr/>
          <p:nvPr/>
        </p:nvSpPr>
        <p:spPr>
          <a:xfrm>
            <a:off x="10118816" y="3486201"/>
            <a:ext cx="16509" cy="16509"/>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7" name="object 487"/>
          <p:cNvSpPr/>
          <p:nvPr/>
        </p:nvSpPr>
        <p:spPr>
          <a:xfrm>
            <a:off x="10127016" y="3397231"/>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8" name="object 488"/>
          <p:cNvSpPr/>
          <p:nvPr/>
        </p:nvSpPr>
        <p:spPr>
          <a:xfrm>
            <a:off x="10118816" y="3401878"/>
            <a:ext cx="16509" cy="16509"/>
          </a:xfrm>
          <a:custGeom>
            <a:avLst/>
            <a:gdLst/>
            <a:ahLst/>
            <a:cxnLst/>
            <a:rect l="l" t="t" r="r" b="b"/>
            <a:pathLst>
              <a:path w="16509" h="16510">
                <a:moveTo>
                  <a:pt x="0" y="0"/>
                </a:moveTo>
                <a:lnTo>
                  <a:pt x="8200" y="16417"/>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9" name="object 489"/>
          <p:cNvSpPr/>
          <p:nvPr/>
        </p:nvSpPr>
        <p:spPr>
          <a:xfrm>
            <a:off x="10025914" y="3386269"/>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0" name="object 490"/>
          <p:cNvSpPr/>
          <p:nvPr/>
        </p:nvSpPr>
        <p:spPr>
          <a:xfrm>
            <a:off x="10025914" y="3375305"/>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1" name="object 491"/>
          <p:cNvSpPr/>
          <p:nvPr/>
        </p:nvSpPr>
        <p:spPr>
          <a:xfrm>
            <a:off x="10127016" y="3439393"/>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2" name="object 492"/>
          <p:cNvSpPr/>
          <p:nvPr/>
        </p:nvSpPr>
        <p:spPr>
          <a:xfrm>
            <a:off x="10118816" y="3444041"/>
            <a:ext cx="16509" cy="16509"/>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3" name="object 493"/>
          <p:cNvSpPr/>
          <p:nvPr/>
        </p:nvSpPr>
        <p:spPr>
          <a:xfrm>
            <a:off x="10025914" y="3428430"/>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4" name="object 494"/>
          <p:cNvSpPr/>
          <p:nvPr/>
        </p:nvSpPr>
        <p:spPr>
          <a:xfrm>
            <a:off x="10025914" y="341746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5" name="object 495"/>
          <p:cNvSpPr/>
          <p:nvPr/>
        </p:nvSpPr>
        <p:spPr>
          <a:xfrm>
            <a:off x="10025914" y="3470592"/>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6" name="object 496"/>
          <p:cNvSpPr/>
          <p:nvPr/>
        </p:nvSpPr>
        <p:spPr>
          <a:xfrm>
            <a:off x="10025914" y="3459631"/>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7" name="object 497"/>
          <p:cNvSpPr/>
          <p:nvPr/>
        </p:nvSpPr>
        <p:spPr>
          <a:xfrm>
            <a:off x="10127017" y="3493359"/>
            <a:ext cx="168261" cy="122545"/>
          </a:xfrm>
          <a:custGeom>
            <a:avLst/>
            <a:gdLst/>
            <a:ahLst/>
            <a:cxnLst/>
            <a:rect l="l" t="t" r="r" b="b"/>
            <a:pathLst>
              <a:path w="168275" h="122554">
                <a:moveTo>
                  <a:pt x="0" y="0"/>
                </a:moveTo>
                <a:lnTo>
                  <a:pt x="76503" y="3710"/>
                </a:lnTo>
                <a:lnTo>
                  <a:pt x="127008" y="14212"/>
                </a:lnTo>
                <a:lnTo>
                  <a:pt x="156010" y="30562"/>
                </a:lnTo>
                <a:lnTo>
                  <a:pt x="168003" y="51813"/>
                </a:lnTo>
                <a:lnTo>
                  <a:pt x="167482" y="77023"/>
                </a:lnTo>
                <a:lnTo>
                  <a:pt x="160882" y="93041"/>
                </a:lnTo>
                <a:lnTo>
                  <a:pt x="139053" y="107598"/>
                </a:lnTo>
                <a:lnTo>
                  <a:pt x="89567"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8" name="object 498"/>
          <p:cNvSpPr/>
          <p:nvPr/>
        </p:nvSpPr>
        <p:spPr>
          <a:xfrm>
            <a:off x="10295520" y="3549877"/>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9" name="object 499"/>
          <p:cNvSpPr/>
          <p:nvPr/>
        </p:nvSpPr>
        <p:spPr>
          <a:xfrm>
            <a:off x="10287320" y="3551151"/>
            <a:ext cx="16509" cy="16509"/>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0" name="object 500"/>
          <p:cNvSpPr/>
          <p:nvPr/>
        </p:nvSpPr>
        <p:spPr>
          <a:xfrm>
            <a:off x="10127016" y="3608043"/>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1" name="object 501"/>
          <p:cNvSpPr/>
          <p:nvPr/>
        </p:nvSpPr>
        <p:spPr>
          <a:xfrm>
            <a:off x="10118816" y="3612690"/>
            <a:ext cx="16509" cy="16509"/>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2" name="object 502"/>
          <p:cNvSpPr/>
          <p:nvPr/>
        </p:nvSpPr>
        <p:spPr>
          <a:xfrm>
            <a:off x="10127016" y="3523718"/>
            <a:ext cx="0" cy="8889"/>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3" name="object 503"/>
          <p:cNvSpPr/>
          <p:nvPr/>
        </p:nvSpPr>
        <p:spPr>
          <a:xfrm>
            <a:off x="10118816" y="3528364"/>
            <a:ext cx="16509" cy="16509"/>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6"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4" name="object 504"/>
          <p:cNvSpPr/>
          <p:nvPr/>
        </p:nvSpPr>
        <p:spPr>
          <a:xfrm>
            <a:off x="10025914" y="3512755"/>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5" name="object 505"/>
          <p:cNvSpPr/>
          <p:nvPr/>
        </p:nvSpPr>
        <p:spPr>
          <a:xfrm>
            <a:off x="10025914" y="3501794"/>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6" name="object 506"/>
          <p:cNvSpPr/>
          <p:nvPr/>
        </p:nvSpPr>
        <p:spPr>
          <a:xfrm>
            <a:off x="10127016" y="3565881"/>
            <a:ext cx="0" cy="8889"/>
          </a:xfrm>
          <a:custGeom>
            <a:avLst/>
            <a:gdLst/>
            <a:ahLst/>
            <a:cxnLst/>
            <a:rect l="l" t="t" r="r" b="b"/>
            <a:pathLst>
              <a:path h="8889">
                <a:moveTo>
                  <a:pt x="0" y="0"/>
                </a:moveTo>
                <a:lnTo>
                  <a:pt x="0" y="8657"/>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7" name="object 507"/>
          <p:cNvSpPr/>
          <p:nvPr/>
        </p:nvSpPr>
        <p:spPr>
          <a:xfrm>
            <a:off x="10118816" y="3570527"/>
            <a:ext cx="16509" cy="16509"/>
          </a:xfrm>
          <a:custGeom>
            <a:avLst/>
            <a:gdLst/>
            <a:ahLst/>
            <a:cxnLst/>
            <a:rect l="l" t="t" r="r" b="b"/>
            <a:pathLst>
              <a:path w="16509" h="16510">
                <a:moveTo>
                  <a:pt x="0" y="0"/>
                </a:moveTo>
                <a:lnTo>
                  <a:pt x="8200" y="16417"/>
                </a:lnTo>
                <a:lnTo>
                  <a:pt x="15109" y="2586"/>
                </a:lnTo>
                <a:lnTo>
                  <a:pt x="5163" y="2586"/>
                </a:lnTo>
                <a:lnTo>
                  <a:pt x="0" y="0"/>
                </a:lnTo>
                <a:close/>
              </a:path>
              <a:path w="16509" h="16510">
                <a:moveTo>
                  <a:pt x="16402" y="0"/>
                </a:moveTo>
                <a:lnTo>
                  <a:pt x="11236"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8" name="object 508"/>
          <p:cNvSpPr/>
          <p:nvPr/>
        </p:nvSpPr>
        <p:spPr>
          <a:xfrm>
            <a:off x="10025914" y="3554917"/>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9" name="object 509"/>
          <p:cNvSpPr/>
          <p:nvPr/>
        </p:nvSpPr>
        <p:spPr>
          <a:xfrm>
            <a:off x="10025914" y="354395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0" name="object 510"/>
          <p:cNvSpPr/>
          <p:nvPr/>
        </p:nvSpPr>
        <p:spPr>
          <a:xfrm>
            <a:off x="10025914" y="3597080"/>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1" name="object 511"/>
          <p:cNvSpPr/>
          <p:nvPr/>
        </p:nvSpPr>
        <p:spPr>
          <a:xfrm>
            <a:off x="10025914" y="358611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2" name="object 512"/>
          <p:cNvSpPr/>
          <p:nvPr/>
        </p:nvSpPr>
        <p:spPr>
          <a:xfrm>
            <a:off x="10127017" y="3620261"/>
            <a:ext cx="168261" cy="122545"/>
          </a:xfrm>
          <a:custGeom>
            <a:avLst/>
            <a:gdLst/>
            <a:ahLst/>
            <a:cxnLst/>
            <a:rect l="l" t="t" r="r" b="b"/>
            <a:pathLst>
              <a:path w="168275" h="122554">
                <a:moveTo>
                  <a:pt x="0" y="0"/>
                </a:moveTo>
                <a:lnTo>
                  <a:pt x="76503" y="3710"/>
                </a:lnTo>
                <a:lnTo>
                  <a:pt x="127008" y="14215"/>
                </a:lnTo>
                <a:lnTo>
                  <a:pt x="156010" y="30570"/>
                </a:lnTo>
                <a:lnTo>
                  <a:pt x="168003" y="51832"/>
                </a:lnTo>
                <a:lnTo>
                  <a:pt x="167482" y="77060"/>
                </a:lnTo>
                <a:lnTo>
                  <a:pt x="160882" y="93057"/>
                </a:lnTo>
                <a:lnTo>
                  <a:pt x="139053" y="107602"/>
                </a:lnTo>
                <a:lnTo>
                  <a:pt x="89567"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3" name="object 513"/>
          <p:cNvSpPr/>
          <p:nvPr/>
        </p:nvSpPr>
        <p:spPr>
          <a:xfrm>
            <a:off x="10295520" y="3676777"/>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4" name="object 514"/>
          <p:cNvSpPr/>
          <p:nvPr/>
        </p:nvSpPr>
        <p:spPr>
          <a:xfrm>
            <a:off x="10287320" y="3678051"/>
            <a:ext cx="16509" cy="16509"/>
          </a:xfrm>
          <a:custGeom>
            <a:avLst/>
            <a:gdLst/>
            <a:ahLst/>
            <a:cxnLst/>
            <a:rect l="l" t="t" r="r" b="b"/>
            <a:pathLst>
              <a:path w="16509" h="16510">
                <a:moveTo>
                  <a:pt x="0" y="0"/>
                </a:moveTo>
                <a:lnTo>
                  <a:pt x="8200" y="16416"/>
                </a:lnTo>
                <a:lnTo>
                  <a:pt x="15110" y="2585"/>
                </a:lnTo>
                <a:lnTo>
                  <a:pt x="5163"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5" name="object 515"/>
          <p:cNvSpPr/>
          <p:nvPr/>
        </p:nvSpPr>
        <p:spPr>
          <a:xfrm>
            <a:off x="10127016" y="373494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6" name="object 516"/>
          <p:cNvSpPr/>
          <p:nvPr/>
        </p:nvSpPr>
        <p:spPr>
          <a:xfrm>
            <a:off x="10118816" y="3739627"/>
            <a:ext cx="16509" cy="16509"/>
          </a:xfrm>
          <a:custGeom>
            <a:avLst/>
            <a:gdLst/>
            <a:ahLst/>
            <a:cxnLst/>
            <a:rect l="l" t="t" r="r" b="b"/>
            <a:pathLst>
              <a:path w="16509" h="16510">
                <a:moveTo>
                  <a:pt x="0" y="0"/>
                </a:moveTo>
                <a:lnTo>
                  <a:pt x="8200" y="16416"/>
                </a:lnTo>
                <a:lnTo>
                  <a:pt x="15128" y="2548"/>
                </a:lnTo>
                <a:lnTo>
                  <a:pt x="5163" y="2548"/>
                </a:lnTo>
                <a:lnTo>
                  <a:pt x="0" y="0"/>
                </a:lnTo>
                <a:close/>
              </a:path>
              <a:path w="16509" h="16510">
                <a:moveTo>
                  <a:pt x="16402" y="0"/>
                </a:moveTo>
                <a:lnTo>
                  <a:pt x="11236" y="2548"/>
                </a:lnTo>
                <a:lnTo>
                  <a:pt x="15128"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7" name="object 517"/>
          <p:cNvSpPr/>
          <p:nvPr/>
        </p:nvSpPr>
        <p:spPr>
          <a:xfrm>
            <a:off x="10127016" y="3650618"/>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8" name="object 518"/>
          <p:cNvSpPr/>
          <p:nvPr/>
        </p:nvSpPr>
        <p:spPr>
          <a:xfrm>
            <a:off x="10118816" y="3655303"/>
            <a:ext cx="16509" cy="16509"/>
          </a:xfrm>
          <a:custGeom>
            <a:avLst/>
            <a:gdLst/>
            <a:ahLst/>
            <a:cxnLst/>
            <a:rect l="l" t="t" r="r" b="b"/>
            <a:pathLst>
              <a:path w="16509" h="16510">
                <a:moveTo>
                  <a:pt x="0" y="0"/>
                </a:moveTo>
                <a:lnTo>
                  <a:pt x="8200" y="16416"/>
                </a:lnTo>
                <a:lnTo>
                  <a:pt x="15128" y="2548"/>
                </a:lnTo>
                <a:lnTo>
                  <a:pt x="5163" y="2548"/>
                </a:lnTo>
                <a:lnTo>
                  <a:pt x="0" y="0"/>
                </a:lnTo>
                <a:close/>
              </a:path>
              <a:path w="16509" h="16510">
                <a:moveTo>
                  <a:pt x="16402" y="0"/>
                </a:moveTo>
                <a:lnTo>
                  <a:pt x="11236" y="2548"/>
                </a:lnTo>
                <a:lnTo>
                  <a:pt x="15128"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9" name="object 519"/>
          <p:cNvSpPr/>
          <p:nvPr/>
        </p:nvSpPr>
        <p:spPr>
          <a:xfrm>
            <a:off x="10025914" y="3639655"/>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0" name="object 520"/>
          <p:cNvSpPr/>
          <p:nvPr/>
        </p:nvSpPr>
        <p:spPr>
          <a:xfrm>
            <a:off x="10025914" y="3628694"/>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1" name="object 521"/>
          <p:cNvSpPr/>
          <p:nvPr/>
        </p:nvSpPr>
        <p:spPr>
          <a:xfrm>
            <a:off x="10127016" y="3692779"/>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2" name="object 522"/>
          <p:cNvSpPr/>
          <p:nvPr/>
        </p:nvSpPr>
        <p:spPr>
          <a:xfrm>
            <a:off x="10118816" y="3697464"/>
            <a:ext cx="16509" cy="16509"/>
          </a:xfrm>
          <a:custGeom>
            <a:avLst/>
            <a:gdLst/>
            <a:ahLst/>
            <a:cxnLst/>
            <a:rect l="l" t="t" r="r" b="b"/>
            <a:pathLst>
              <a:path w="16509" h="16510">
                <a:moveTo>
                  <a:pt x="0" y="0"/>
                </a:moveTo>
                <a:lnTo>
                  <a:pt x="8200" y="16417"/>
                </a:lnTo>
                <a:lnTo>
                  <a:pt x="15128" y="2548"/>
                </a:lnTo>
                <a:lnTo>
                  <a:pt x="5163" y="2548"/>
                </a:lnTo>
                <a:lnTo>
                  <a:pt x="0" y="0"/>
                </a:lnTo>
                <a:close/>
              </a:path>
              <a:path w="16509" h="16510">
                <a:moveTo>
                  <a:pt x="16402" y="0"/>
                </a:moveTo>
                <a:lnTo>
                  <a:pt x="11236" y="2548"/>
                </a:lnTo>
                <a:lnTo>
                  <a:pt x="15128"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3" name="object 523"/>
          <p:cNvSpPr/>
          <p:nvPr/>
        </p:nvSpPr>
        <p:spPr>
          <a:xfrm>
            <a:off x="10025914" y="3681817"/>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4" name="object 524"/>
          <p:cNvSpPr/>
          <p:nvPr/>
        </p:nvSpPr>
        <p:spPr>
          <a:xfrm>
            <a:off x="10025914" y="3670856"/>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5" name="object 525"/>
          <p:cNvSpPr/>
          <p:nvPr/>
        </p:nvSpPr>
        <p:spPr>
          <a:xfrm>
            <a:off x="10025914" y="3723980"/>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6" name="object 526"/>
          <p:cNvSpPr/>
          <p:nvPr/>
        </p:nvSpPr>
        <p:spPr>
          <a:xfrm>
            <a:off x="10025914" y="371301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7" name="object 527"/>
          <p:cNvSpPr/>
          <p:nvPr/>
        </p:nvSpPr>
        <p:spPr>
          <a:xfrm>
            <a:off x="10127283" y="3745886"/>
            <a:ext cx="168261" cy="122545"/>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8" name="object 528"/>
          <p:cNvSpPr/>
          <p:nvPr/>
        </p:nvSpPr>
        <p:spPr>
          <a:xfrm>
            <a:off x="10295786" y="3802403"/>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9" name="object 529"/>
          <p:cNvSpPr/>
          <p:nvPr/>
        </p:nvSpPr>
        <p:spPr>
          <a:xfrm>
            <a:off x="10287585" y="3803714"/>
            <a:ext cx="16509" cy="16509"/>
          </a:xfrm>
          <a:custGeom>
            <a:avLst/>
            <a:gdLst/>
            <a:ahLst/>
            <a:cxnLst/>
            <a:rect l="l" t="t" r="r" b="b"/>
            <a:pathLst>
              <a:path w="16509" h="16510">
                <a:moveTo>
                  <a:pt x="0" y="0"/>
                </a:moveTo>
                <a:lnTo>
                  <a:pt x="8201"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0" name="object 530"/>
          <p:cNvSpPr/>
          <p:nvPr/>
        </p:nvSpPr>
        <p:spPr>
          <a:xfrm>
            <a:off x="10127281" y="3860567"/>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1" name="object 531"/>
          <p:cNvSpPr/>
          <p:nvPr/>
        </p:nvSpPr>
        <p:spPr>
          <a:xfrm>
            <a:off x="10119081" y="3865252"/>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2" name="object 532"/>
          <p:cNvSpPr/>
          <p:nvPr/>
        </p:nvSpPr>
        <p:spPr>
          <a:xfrm>
            <a:off x="10127281" y="3776243"/>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3" name="object 533"/>
          <p:cNvSpPr/>
          <p:nvPr/>
        </p:nvSpPr>
        <p:spPr>
          <a:xfrm>
            <a:off x="10119081" y="3780928"/>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4" name="object 534"/>
          <p:cNvSpPr/>
          <p:nvPr/>
        </p:nvSpPr>
        <p:spPr>
          <a:xfrm>
            <a:off x="10026177" y="376528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5" name="object 535"/>
          <p:cNvSpPr/>
          <p:nvPr/>
        </p:nvSpPr>
        <p:spPr>
          <a:xfrm>
            <a:off x="10026177" y="375431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6" name="object 536"/>
          <p:cNvSpPr/>
          <p:nvPr/>
        </p:nvSpPr>
        <p:spPr>
          <a:xfrm>
            <a:off x="10127281" y="3818405"/>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7" name="object 537"/>
          <p:cNvSpPr/>
          <p:nvPr/>
        </p:nvSpPr>
        <p:spPr>
          <a:xfrm>
            <a:off x="10119081" y="3823090"/>
            <a:ext cx="16509" cy="16509"/>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8" name="object 538"/>
          <p:cNvSpPr/>
          <p:nvPr/>
        </p:nvSpPr>
        <p:spPr>
          <a:xfrm>
            <a:off x="10026177" y="380744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9" name="object 539"/>
          <p:cNvSpPr/>
          <p:nvPr/>
        </p:nvSpPr>
        <p:spPr>
          <a:xfrm>
            <a:off x="10026177" y="3796482"/>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0" name="object 540"/>
          <p:cNvSpPr/>
          <p:nvPr/>
        </p:nvSpPr>
        <p:spPr>
          <a:xfrm>
            <a:off x="10026177" y="3849606"/>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1" name="object 541"/>
          <p:cNvSpPr/>
          <p:nvPr/>
        </p:nvSpPr>
        <p:spPr>
          <a:xfrm>
            <a:off x="10026177" y="3838644"/>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2" name="object 542"/>
          <p:cNvSpPr txBox="1"/>
          <p:nvPr/>
        </p:nvSpPr>
        <p:spPr>
          <a:xfrm>
            <a:off x="10057187" y="1715272"/>
            <a:ext cx="140323" cy="2439859"/>
          </a:xfrm>
          <a:prstGeom prst="rect">
            <a:avLst/>
          </a:prstGeom>
        </p:spPr>
        <p:txBody>
          <a:bodyPr vert="horz" wrap="square" lIns="0" tIns="12064" rIns="0" bIns="0" rtlCol="0">
            <a:spAutoFit/>
          </a:bodyPr>
          <a:lstStyle/>
          <a:p>
            <a:pPr marL="17143" defTabSz="914329" fontAlgn="auto">
              <a:spcBef>
                <a:spcPts val="9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6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4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marL="17143" defTabSz="914329" fontAlgn="auto">
              <a:spcBef>
                <a:spcPts val="14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7143"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p:txBody>
      </p:sp>
      <p:sp>
        <p:nvSpPr>
          <p:cNvPr id="543" name="object 543"/>
          <p:cNvSpPr/>
          <p:nvPr/>
        </p:nvSpPr>
        <p:spPr>
          <a:xfrm>
            <a:off x="10127283" y="3872823"/>
            <a:ext cx="168261" cy="122545"/>
          </a:xfrm>
          <a:custGeom>
            <a:avLst/>
            <a:gdLst/>
            <a:ahLst/>
            <a:cxnLst/>
            <a:rect l="l" t="t" r="r" b="b"/>
            <a:pathLst>
              <a:path w="168275" h="122554">
                <a:moveTo>
                  <a:pt x="0" y="0"/>
                </a:moveTo>
                <a:lnTo>
                  <a:pt x="76503" y="3710"/>
                </a:lnTo>
                <a:lnTo>
                  <a:pt x="127008" y="14212"/>
                </a:lnTo>
                <a:lnTo>
                  <a:pt x="156009" y="30561"/>
                </a:lnTo>
                <a:lnTo>
                  <a:pt x="168001" y="51813"/>
                </a:lnTo>
                <a:lnTo>
                  <a:pt x="167478" y="77023"/>
                </a:lnTo>
                <a:lnTo>
                  <a:pt x="160881" y="93041"/>
                </a:lnTo>
                <a:lnTo>
                  <a:pt x="139052" y="107598"/>
                </a:lnTo>
                <a:lnTo>
                  <a:pt x="89567"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4" name="object 544"/>
          <p:cNvSpPr/>
          <p:nvPr/>
        </p:nvSpPr>
        <p:spPr>
          <a:xfrm>
            <a:off x="10295786" y="3929339"/>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5" name="object 545"/>
          <p:cNvSpPr/>
          <p:nvPr/>
        </p:nvSpPr>
        <p:spPr>
          <a:xfrm>
            <a:off x="10287585" y="3930614"/>
            <a:ext cx="16509" cy="16509"/>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6" name="object 546"/>
          <p:cNvSpPr/>
          <p:nvPr/>
        </p:nvSpPr>
        <p:spPr>
          <a:xfrm>
            <a:off x="10127281" y="3987504"/>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7" name="object 547"/>
          <p:cNvSpPr/>
          <p:nvPr/>
        </p:nvSpPr>
        <p:spPr>
          <a:xfrm>
            <a:off x="10119081" y="3992152"/>
            <a:ext cx="16509" cy="16509"/>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8" name="object 548"/>
          <p:cNvSpPr/>
          <p:nvPr/>
        </p:nvSpPr>
        <p:spPr>
          <a:xfrm>
            <a:off x="10127281" y="3903179"/>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9" name="object 549"/>
          <p:cNvSpPr/>
          <p:nvPr/>
        </p:nvSpPr>
        <p:spPr>
          <a:xfrm>
            <a:off x="10119081" y="3907827"/>
            <a:ext cx="16509" cy="16509"/>
          </a:xfrm>
          <a:custGeom>
            <a:avLst/>
            <a:gdLst/>
            <a:ahLst/>
            <a:cxnLst/>
            <a:rect l="l" t="t" r="r" b="b"/>
            <a:pathLst>
              <a:path w="16509" h="16510">
                <a:moveTo>
                  <a:pt x="0" y="0"/>
                </a:moveTo>
                <a:lnTo>
                  <a:pt x="8200" y="16417"/>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0" name="object 550"/>
          <p:cNvSpPr/>
          <p:nvPr/>
        </p:nvSpPr>
        <p:spPr>
          <a:xfrm>
            <a:off x="10026177" y="3892216"/>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1" name="object 551"/>
          <p:cNvSpPr/>
          <p:nvPr/>
        </p:nvSpPr>
        <p:spPr>
          <a:xfrm>
            <a:off x="10026177" y="3881255"/>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2" name="object 552"/>
          <p:cNvSpPr/>
          <p:nvPr/>
        </p:nvSpPr>
        <p:spPr>
          <a:xfrm>
            <a:off x="10127281" y="394534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3" name="object 553"/>
          <p:cNvSpPr/>
          <p:nvPr/>
        </p:nvSpPr>
        <p:spPr>
          <a:xfrm>
            <a:off x="10119081" y="3949990"/>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4" name="object 554"/>
          <p:cNvSpPr/>
          <p:nvPr/>
        </p:nvSpPr>
        <p:spPr>
          <a:xfrm>
            <a:off x="10026177" y="3934380"/>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5" name="object 555"/>
          <p:cNvSpPr/>
          <p:nvPr/>
        </p:nvSpPr>
        <p:spPr>
          <a:xfrm>
            <a:off x="10026177" y="392341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6" name="object 556"/>
          <p:cNvSpPr/>
          <p:nvPr/>
        </p:nvSpPr>
        <p:spPr>
          <a:xfrm>
            <a:off x="10026177" y="3976543"/>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7" name="object 557"/>
          <p:cNvSpPr/>
          <p:nvPr/>
        </p:nvSpPr>
        <p:spPr>
          <a:xfrm>
            <a:off x="10026177" y="396558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8" name="object 558"/>
          <p:cNvSpPr/>
          <p:nvPr/>
        </p:nvSpPr>
        <p:spPr>
          <a:xfrm>
            <a:off x="10127283" y="3999311"/>
            <a:ext cx="168261" cy="122545"/>
          </a:xfrm>
          <a:custGeom>
            <a:avLst/>
            <a:gdLst/>
            <a:ahLst/>
            <a:cxnLst/>
            <a:rect l="l" t="t" r="r" b="b"/>
            <a:pathLst>
              <a:path w="168275" h="122554">
                <a:moveTo>
                  <a:pt x="0" y="0"/>
                </a:moveTo>
                <a:lnTo>
                  <a:pt x="76503" y="3710"/>
                </a:lnTo>
                <a:lnTo>
                  <a:pt x="127008" y="14212"/>
                </a:lnTo>
                <a:lnTo>
                  <a:pt x="156009" y="30561"/>
                </a:lnTo>
                <a:lnTo>
                  <a:pt x="168001" y="51813"/>
                </a:lnTo>
                <a:lnTo>
                  <a:pt x="167478" y="77023"/>
                </a:lnTo>
                <a:lnTo>
                  <a:pt x="160881" y="93041"/>
                </a:lnTo>
                <a:lnTo>
                  <a:pt x="139052" y="107598"/>
                </a:lnTo>
                <a:lnTo>
                  <a:pt x="89567"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9" name="object 559"/>
          <p:cNvSpPr/>
          <p:nvPr/>
        </p:nvSpPr>
        <p:spPr>
          <a:xfrm>
            <a:off x="10295786" y="4055827"/>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0" name="object 560"/>
          <p:cNvSpPr/>
          <p:nvPr/>
        </p:nvSpPr>
        <p:spPr>
          <a:xfrm>
            <a:off x="10287585" y="4057102"/>
            <a:ext cx="16509" cy="16509"/>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1" name="object 561"/>
          <p:cNvSpPr/>
          <p:nvPr/>
        </p:nvSpPr>
        <p:spPr>
          <a:xfrm>
            <a:off x="10127281" y="411399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2" name="object 562"/>
          <p:cNvSpPr/>
          <p:nvPr/>
        </p:nvSpPr>
        <p:spPr>
          <a:xfrm>
            <a:off x="10119081" y="4118639"/>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3" name="object 563"/>
          <p:cNvSpPr/>
          <p:nvPr/>
        </p:nvSpPr>
        <p:spPr>
          <a:xfrm>
            <a:off x="10127281" y="4029668"/>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4" name="object 564"/>
          <p:cNvSpPr/>
          <p:nvPr/>
        </p:nvSpPr>
        <p:spPr>
          <a:xfrm>
            <a:off x="10119081" y="4034315"/>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5" name="object 565"/>
          <p:cNvSpPr/>
          <p:nvPr/>
        </p:nvSpPr>
        <p:spPr>
          <a:xfrm>
            <a:off x="10026177" y="4018704"/>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6" name="object 566"/>
          <p:cNvSpPr/>
          <p:nvPr/>
        </p:nvSpPr>
        <p:spPr>
          <a:xfrm>
            <a:off x="10026177" y="400774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7" name="object 567"/>
          <p:cNvSpPr/>
          <p:nvPr/>
        </p:nvSpPr>
        <p:spPr>
          <a:xfrm>
            <a:off x="10127281" y="4071829"/>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8" name="object 568"/>
          <p:cNvSpPr/>
          <p:nvPr/>
        </p:nvSpPr>
        <p:spPr>
          <a:xfrm>
            <a:off x="10119081" y="4076477"/>
            <a:ext cx="16509" cy="16509"/>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9" name="object 569"/>
          <p:cNvSpPr/>
          <p:nvPr/>
        </p:nvSpPr>
        <p:spPr>
          <a:xfrm>
            <a:off x="10026177" y="4060867"/>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0" name="object 570"/>
          <p:cNvSpPr/>
          <p:nvPr/>
        </p:nvSpPr>
        <p:spPr>
          <a:xfrm>
            <a:off x="10026177" y="4049906"/>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1" name="object 571"/>
          <p:cNvSpPr/>
          <p:nvPr/>
        </p:nvSpPr>
        <p:spPr>
          <a:xfrm>
            <a:off x="10026177" y="4103028"/>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2" name="object 572"/>
          <p:cNvSpPr/>
          <p:nvPr/>
        </p:nvSpPr>
        <p:spPr>
          <a:xfrm>
            <a:off x="10026177" y="4092069"/>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3" name="object 573"/>
          <p:cNvSpPr/>
          <p:nvPr/>
        </p:nvSpPr>
        <p:spPr>
          <a:xfrm>
            <a:off x="10127283" y="4126209"/>
            <a:ext cx="168261" cy="122545"/>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57"/>
                </a:lnTo>
                <a:lnTo>
                  <a:pt x="139052" y="107603"/>
                </a:lnTo>
                <a:lnTo>
                  <a:pt x="89567" y="118178"/>
                </a:lnTo>
                <a:lnTo>
                  <a:pt x="0" y="122263"/>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4" name="object 574"/>
          <p:cNvSpPr/>
          <p:nvPr/>
        </p:nvSpPr>
        <p:spPr>
          <a:xfrm>
            <a:off x="10295786" y="4182726"/>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5" name="object 575"/>
          <p:cNvSpPr/>
          <p:nvPr/>
        </p:nvSpPr>
        <p:spPr>
          <a:xfrm>
            <a:off x="10287585" y="4184001"/>
            <a:ext cx="16509" cy="16509"/>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6" name="object 576"/>
          <p:cNvSpPr/>
          <p:nvPr/>
        </p:nvSpPr>
        <p:spPr>
          <a:xfrm>
            <a:off x="10127281" y="4240893"/>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7" name="object 577"/>
          <p:cNvSpPr/>
          <p:nvPr/>
        </p:nvSpPr>
        <p:spPr>
          <a:xfrm>
            <a:off x="10119081" y="4245577"/>
            <a:ext cx="16509" cy="16509"/>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8" name="object 578"/>
          <p:cNvSpPr/>
          <p:nvPr/>
        </p:nvSpPr>
        <p:spPr>
          <a:xfrm>
            <a:off x="10127281" y="4156567"/>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9" name="object 579"/>
          <p:cNvSpPr/>
          <p:nvPr/>
        </p:nvSpPr>
        <p:spPr>
          <a:xfrm>
            <a:off x="10119081" y="4161251"/>
            <a:ext cx="16509" cy="16509"/>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0" name="object 580"/>
          <p:cNvSpPr/>
          <p:nvPr/>
        </p:nvSpPr>
        <p:spPr>
          <a:xfrm>
            <a:off x="10026177" y="4145605"/>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1" name="object 581"/>
          <p:cNvSpPr/>
          <p:nvPr/>
        </p:nvSpPr>
        <p:spPr>
          <a:xfrm>
            <a:off x="10026177" y="413464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2" name="object 582"/>
          <p:cNvSpPr/>
          <p:nvPr/>
        </p:nvSpPr>
        <p:spPr>
          <a:xfrm>
            <a:off x="10127281" y="4198730"/>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3" name="object 583"/>
          <p:cNvSpPr/>
          <p:nvPr/>
        </p:nvSpPr>
        <p:spPr>
          <a:xfrm>
            <a:off x="10119081" y="4203414"/>
            <a:ext cx="16509" cy="16509"/>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4" name="object 584"/>
          <p:cNvSpPr/>
          <p:nvPr/>
        </p:nvSpPr>
        <p:spPr>
          <a:xfrm>
            <a:off x="10026177" y="4187766"/>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5" name="object 585"/>
          <p:cNvSpPr/>
          <p:nvPr/>
        </p:nvSpPr>
        <p:spPr>
          <a:xfrm>
            <a:off x="10026177" y="4176806"/>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6" name="object 586"/>
          <p:cNvSpPr/>
          <p:nvPr/>
        </p:nvSpPr>
        <p:spPr>
          <a:xfrm>
            <a:off x="10026177" y="4229930"/>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7" name="object 587"/>
          <p:cNvSpPr/>
          <p:nvPr/>
        </p:nvSpPr>
        <p:spPr>
          <a:xfrm>
            <a:off x="10026177" y="421896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8" name="object 588"/>
          <p:cNvSpPr/>
          <p:nvPr/>
        </p:nvSpPr>
        <p:spPr>
          <a:xfrm>
            <a:off x="10127546" y="4251835"/>
            <a:ext cx="168261" cy="122545"/>
          </a:xfrm>
          <a:custGeom>
            <a:avLst/>
            <a:gdLst/>
            <a:ahLst/>
            <a:cxnLst/>
            <a:rect l="l" t="t" r="r" b="b"/>
            <a:pathLst>
              <a:path w="168275" h="122554">
                <a:moveTo>
                  <a:pt x="0" y="0"/>
                </a:moveTo>
                <a:lnTo>
                  <a:pt x="76503" y="3710"/>
                </a:lnTo>
                <a:lnTo>
                  <a:pt x="127008" y="14215"/>
                </a:lnTo>
                <a:lnTo>
                  <a:pt x="156010" y="30570"/>
                </a:lnTo>
                <a:lnTo>
                  <a:pt x="168003" y="51832"/>
                </a:lnTo>
                <a:lnTo>
                  <a:pt x="167482" y="77060"/>
                </a:lnTo>
                <a:lnTo>
                  <a:pt x="160884" y="93079"/>
                </a:lnTo>
                <a:lnTo>
                  <a:pt x="139054" y="107635"/>
                </a:lnTo>
                <a:lnTo>
                  <a:pt x="89568"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9" name="object 589"/>
          <p:cNvSpPr/>
          <p:nvPr/>
        </p:nvSpPr>
        <p:spPr>
          <a:xfrm>
            <a:off x="10296048" y="4308351"/>
            <a:ext cx="0" cy="6349"/>
          </a:xfrm>
          <a:custGeom>
            <a:avLst/>
            <a:gdLst/>
            <a:ahLst/>
            <a:cxnLst/>
            <a:rect l="l" t="t" r="r" b="b"/>
            <a:pathLst>
              <a:path h="6350">
                <a:moveTo>
                  <a:pt x="-1404" y="2960"/>
                </a:moveTo>
                <a:lnTo>
                  <a:pt x="1404" y="2960"/>
                </a:lnTo>
              </a:path>
            </a:pathLst>
          </a:custGeom>
          <a:ln w="592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0" name="object 590"/>
          <p:cNvSpPr/>
          <p:nvPr/>
        </p:nvSpPr>
        <p:spPr>
          <a:xfrm>
            <a:off x="10287847" y="4309663"/>
            <a:ext cx="16509" cy="16509"/>
          </a:xfrm>
          <a:custGeom>
            <a:avLst/>
            <a:gdLst/>
            <a:ahLst/>
            <a:cxnLst/>
            <a:rect l="l" t="t" r="r" b="b"/>
            <a:pathLst>
              <a:path w="16509" h="16510">
                <a:moveTo>
                  <a:pt x="0" y="0"/>
                </a:moveTo>
                <a:lnTo>
                  <a:pt x="8201" y="16417"/>
                </a:lnTo>
                <a:lnTo>
                  <a:pt x="15110" y="2586"/>
                </a:lnTo>
                <a:lnTo>
                  <a:pt x="5165" y="2586"/>
                </a:lnTo>
                <a:lnTo>
                  <a:pt x="0" y="0"/>
                </a:lnTo>
                <a:close/>
              </a:path>
              <a:path w="16509" h="16510">
                <a:moveTo>
                  <a:pt x="16403" y="0"/>
                </a:moveTo>
                <a:lnTo>
                  <a:pt x="11242" y="2586"/>
                </a:lnTo>
                <a:lnTo>
                  <a:pt x="15110" y="2586"/>
                </a:lnTo>
                <a:lnTo>
                  <a:pt x="16403"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1" name="object 591"/>
          <p:cNvSpPr/>
          <p:nvPr/>
        </p:nvSpPr>
        <p:spPr>
          <a:xfrm>
            <a:off x="10127543" y="4366517"/>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2" name="object 592"/>
          <p:cNvSpPr/>
          <p:nvPr/>
        </p:nvSpPr>
        <p:spPr>
          <a:xfrm>
            <a:off x="10119344" y="4371202"/>
            <a:ext cx="16509" cy="16509"/>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3" name="object 593"/>
          <p:cNvSpPr/>
          <p:nvPr/>
        </p:nvSpPr>
        <p:spPr>
          <a:xfrm>
            <a:off x="10127543" y="428219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4" name="object 594"/>
          <p:cNvSpPr/>
          <p:nvPr/>
        </p:nvSpPr>
        <p:spPr>
          <a:xfrm>
            <a:off x="10119344" y="4286877"/>
            <a:ext cx="16509" cy="16509"/>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5" name="object 595"/>
          <p:cNvSpPr/>
          <p:nvPr/>
        </p:nvSpPr>
        <p:spPr>
          <a:xfrm>
            <a:off x="10026441" y="427123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6" name="object 596"/>
          <p:cNvSpPr/>
          <p:nvPr/>
        </p:nvSpPr>
        <p:spPr>
          <a:xfrm>
            <a:off x="10026442" y="4260269"/>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7" name="object 597"/>
          <p:cNvSpPr/>
          <p:nvPr/>
        </p:nvSpPr>
        <p:spPr>
          <a:xfrm>
            <a:off x="10127543" y="4324354"/>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8" name="object 598"/>
          <p:cNvSpPr/>
          <p:nvPr/>
        </p:nvSpPr>
        <p:spPr>
          <a:xfrm>
            <a:off x="10119344" y="4329039"/>
            <a:ext cx="16509" cy="16509"/>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9" name="object 599"/>
          <p:cNvSpPr/>
          <p:nvPr/>
        </p:nvSpPr>
        <p:spPr>
          <a:xfrm>
            <a:off x="10026441" y="4313392"/>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0" name="object 600"/>
          <p:cNvSpPr/>
          <p:nvPr/>
        </p:nvSpPr>
        <p:spPr>
          <a:xfrm>
            <a:off x="10026442" y="4302431"/>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1" name="object 601"/>
          <p:cNvSpPr/>
          <p:nvPr/>
        </p:nvSpPr>
        <p:spPr>
          <a:xfrm>
            <a:off x="10026441" y="4355555"/>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2" name="object 602"/>
          <p:cNvSpPr/>
          <p:nvPr/>
        </p:nvSpPr>
        <p:spPr>
          <a:xfrm>
            <a:off x="10026442" y="434459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3" name="object 603"/>
          <p:cNvSpPr/>
          <p:nvPr/>
        </p:nvSpPr>
        <p:spPr>
          <a:xfrm>
            <a:off x="10127546" y="4378773"/>
            <a:ext cx="168261" cy="122545"/>
          </a:xfrm>
          <a:custGeom>
            <a:avLst/>
            <a:gdLst/>
            <a:ahLst/>
            <a:cxnLst/>
            <a:rect l="l" t="t" r="r" b="b"/>
            <a:pathLst>
              <a:path w="168275" h="122554">
                <a:moveTo>
                  <a:pt x="0" y="0"/>
                </a:moveTo>
                <a:lnTo>
                  <a:pt x="76503" y="3710"/>
                </a:lnTo>
                <a:lnTo>
                  <a:pt x="127008" y="14212"/>
                </a:lnTo>
                <a:lnTo>
                  <a:pt x="156010" y="30561"/>
                </a:lnTo>
                <a:lnTo>
                  <a:pt x="168003" y="51813"/>
                </a:lnTo>
                <a:lnTo>
                  <a:pt x="167482" y="77023"/>
                </a:lnTo>
                <a:lnTo>
                  <a:pt x="160884" y="93041"/>
                </a:lnTo>
                <a:lnTo>
                  <a:pt x="139054" y="107598"/>
                </a:lnTo>
                <a:lnTo>
                  <a:pt x="89568"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4" name="object 604"/>
          <p:cNvSpPr/>
          <p:nvPr/>
        </p:nvSpPr>
        <p:spPr>
          <a:xfrm>
            <a:off x="10296048" y="4435290"/>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5" name="object 605"/>
          <p:cNvSpPr/>
          <p:nvPr/>
        </p:nvSpPr>
        <p:spPr>
          <a:xfrm>
            <a:off x="10287847" y="4436564"/>
            <a:ext cx="16509" cy="16509"/>
          </a:xfrm>
          <a:custGeom>
            <a:avLst/>
            <a:gdLst/>
            <a:ahLst/>
            <a:cxnLst/>
            <a:rect l="l" t="t" r="r" b="b"/>
            <a:pathLst>
              <a:path w="16509" h="16510">
                <a:moveTo>
                  <a:pt x="0" y="0"/>
                </a:moveTo>
                <a:lnTo>
                  <a:pt x="8201" y="16416"/>
                </a:lnTo>
                <a:lnTo>
                  <a:pt x="15111" y="2585"/>
                </a:lnTo>
                <a:lnTo>
                  <a:pt x="5165" y="2585"/>
                </a:lnTo>
                <a:lnTo>
                  <a:pt x="0" y="0"/>
                </a:lnTo>
                <a:close/>
              </a:path>
              <a:path w="16509" h="16510">
                <a:moveTo>
                  <a:pt x="16403" y="0"/>
                </a:moveTo>
                <a:lnTo>
                  <a:pt x="11242" y="2585"/>
                </a:lnTo>
                <a:lnTo>
                  <a:pt x="15111" y="2585"/>
                </a:lnTo>
                <a:lnTo>
                  <a:pt x="16403"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6" name="object 606"/>
          <p:cNvSpPr/>
          <p:nvPr/>
        </p:nvSpPr>
        <p:spPr>
          <a:xfrm>
            <a:off x="10127543" y="4493454"/>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7" name="object 607"/>
          <p:cNvSpPr/>
          <p:nvPr/>
        </p:nvSpPr>
        <p:spPr>
          <a:xfrm>
            <a:off x="10119344" y="4498101"/>
            <a:ext cx="16509" cy="16509"/>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8" name="object 608"/>
          <p:cNvSpPr/>
          <p:nvPr/>
        </p:nvSpPr>
        <p:spPr>
          <a:xfrm>
            <a:off x="10127543" y="4409130"/>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9" name="object 609"/>
          <p:cNvSpPr/>
          <p:nvPr/>
        </p:nvSpPr>
        <p:spPr>
          <a:xfrm>
            <a:off x="10119344" y="4413776"/>
            <a:ext cx="16509" cy="16509"/>
          </a:xfrm>
          <a:custGeom>
            <a:avLst/>
            <a:gdLst/>
            <a:ahLst/>
            <a:cxnLst/>
            <a:rect l="l" t="t" r="r" b="b"/>
            <a:pathLst>
              <a:path w="16509" h="16510">
                <a:moveTo>
                  <a:pt x="0" y="0"/>
                </a:moveTo>
                <a:lnTo>
                  <a:pt x="8201" y="16417"/>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0" name="object 610"/>
          <p:cNvSpPr/>
          <p:nvPr/>
        </p:nvSpPr>
        <p:spPr>
          <a:xfrm>
            <a:off x="10026441" y="4398168"/>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1" name="object 611"/>
          <p:cNvSpPr/>
          <p:nvPr/>
        </p:nvSpPr>
        <p:spPr>
          <a:xfrm>
            <a:off x="10026442" y="4387205"/>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2" name="object 612"/>
          <p:cNvSpPr/>
          <p:nvPr/>
        </p:nvSpPr>
        <p:spPr>
          <a:xfrm>
            <a:off x="10127543" y="445129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3" name="object 613"/>
          <p:cNvSpPr/>
          <p:nvPr/>
        </p:nvSpPr>
        <p:spPr>
          <a:xfrm>
            <a:off x="10119344" y="4455940"/>
            <a:ext cx="16509" cy="16509"/>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4" name="object 614"/>
          <p:cNvSpPr/>
          <p:nvPr/>
        </p:nvSpPr>
        <p:spPr>
          <a:xfrm>
            <a:off x="10026441" y="4440329"/>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5" name="object 615"/>
          <p:cNvSpPr/>
          <p:nvPr/>
        </p:nvSpPr>
        <p:spPr>
          <a:xfrm>
            <a:off x="10026442" y="4429366"/>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6" name="object 616"/>
          <p:cNvSpPr/>
          <p:nvPr/>
        </p:nvSpPr>
        <p:spPr>
          <a:xfrm>
            <a:off x="10026441" y="4482493"/>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7" name="object 617"/>
          <p:cNvSpPr/>
          <p:nvPr/>
        </p:nvSpPr>
        <p:spPr>
          <a:xfrm>
            <a:off x="10026442" y="447153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8" name="object 618"/>
          <p:cNvSpPr/>
          <p:nvPr/>
        </p:nvSpPr>
        <p:spPr>
          <a:xfrm>
            <a:off x="10127546" y="4505260"/>
            <a:ext cx="168261" cy="122545"/>
          </a:xfrm>
          <a:custGeom>
            <a:avLst/>
            <a:gdLst/>
            <a:ahLst/>
            <a:cxnLst/>
            <a:rect l="l" t="t" r="r" b="b"/>
            <a:pathLst>
              <a:path w="168275" h="122554">
                <a:moveTo>
                  <a:pt x="0" y="0"/>
                </a:moveTo>
                <a:lnTo>
                  <a:pt x="76503" y="3710"/>
                </a:lnTo>
                <a:lnTo>
                  <a:pt x="127008" y="14212"/>
                </a:lnTo>
                <a:lnTo>
                  <a:pt x="156010" y="30561"/>
                </a:lnTo>
                <a:lnTo>
                  <a:pt x="168003" y="51813"/>
                </a:lnTo>
                <a:lnTo>
                  <a:pt x="167482" y="77023"/>
                </a:lnTo>
                <a:lnTo>
                  <a:pt x="160884" y="93041"/>
                </a:lnTo>
                <a:lnTo>
                  <a:pt x="139054" y="107598"/>
                </a:lnTo>
                <a:lnTo>
                  <a:pt x="89568"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9" name="object 619"/>
          <p:cNvSpPr/>
          <p:nvPr/>
        </p:nvSpPr>
        <p:spPr>
          <a:xfrm>
            <a:off x="10296048" y="4561776"/>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0" name="object 620"/>
          <p:cNvSpPr/>
          <p:nvPr/>
        </p:nvSpPr>
        <p:spPr>
          <a:xfrm>
            <a:off x="10287847" y="4563050"/>
            <a:ext cx="16509" cy="16509"/>
          </a:xfrm>
          <a:custGeom>
            <a:avLst/>
            <a:gdLst/>
            <a:ahLst/>
            <a:cxnLst/>
            <a:rect l="l" t="t" r="r" b="b"/>
            <a:pathLst>
              <a:path w="16509" h="16510">
                <a:moveTo>
                  <a:pt x="0" y="0"/>
                </a:moveTo>
                <a:lnTo>
                  <a:pt x="8201" y="16417"/>
                </a:lnTo>
                <a:lnTo>
                  <a:pt x="15110" y="2586"/>
                </a:lnTo>
                <a:lnTo>
                  <a:pt x="5165" y="2586"/>
                </a:lnTo>
                <a:lnTo>
                  <a:pt x="0" y="0"/>
                </a:lnTo>
                <a:close/>
              </a:path>
              <a:path w="16509" h="16510">
                <a:moveTo>
                  <a:pt x="16403" y="0"/>
                </a:moveTo>
                <a:lnTo>
                  <a:pt x="11242" y="2586"/>
                </a:lnTo>
                <a:lnTo>
                  <a:pt x="15110" y="2586"/>
                </a:lnTo>
                <a:lnTo>
                  <a:pt x="16403"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1" name="object 621"/>
          <p:cNvSpPr/>
          <p:nvPr/>
        </p:nvSpPr>
        <p:spPr>
          <a:xfrm>
            <a:off x="10127543" y="461994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2" name="object 622"/>
          <p:cNvSpPr/>
          <p:nvPr/>
        </p:nvSpPr>
        <p:spPr>
          <a:xfrm>
            <a:off x="10119344" y="4624589"/>
            <a:ext cx="16509" cy="16509"/>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3" name="object 623"/>
          <p:cNvSpPr/>
          <p:nvPr/>
        </p:nvSpPr>
        <p:spPr>
          <a:xfrm>
            <a:off x="10127543" y="4535616"/>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4" name="object 624"/>
          <p:cNvSpPr/>
          <p:nvPr/>
        </p:nvSpPr>
        <p:spPr>
          <a:xfrm>
            <a:off x="10119344" y="4540265"/>
            <a:ext cx="16509" cy="16509"/>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5" name="object 625"/>
          <p:cNvSpPr/>
          <p:nvPr/>
        </p:nvSpPr>
        <p:spPr>
          <a:xfrm>
            <a:off x="10026441" y="4524654"/>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6" name="object 626"/>
          <p:cNvSpPr/>
          <p:nvPr/>
        </p:nvSpPr>
        <p:spPr>
          <a:xfrm>
            <a:off x="10026442" y="451369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7" name="object 627"/>
          <p:cNvSpPr/>
          <p:nvPr/>
        </p:nvSpPr>
        <p:spPr>
          <a:xfrm>
            <a:off x="10127543" y="4577779"/>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8" name="object 628"/>
          <p:cNvSpPr/>
          <p:nvPr/>
        </p:nvSpPr>
        <p:spPr>
          <a:xfrm>
            <a:off x="10119344" y="4582426"/>
            <a:ext cx="16509" cy="16509"/>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9" name="object 629"/>
          <p:cNvSpPr/>
          <p:nvPr/>
        </p:nvSpPr>
        <p:spPr>
          <a:xfrm>
            <a:off x="10026441" y="4566818"/>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0" name="object 630"/>
          <p:cNvSpPr/>
          <p:nvPr/>
        </p:nvSpPr>
        <p:spPr>
          <a:xfrm>
            <a:off x="10026442" y="4555856"/>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1" name="object 631"/>
          <p:cNvSpPr/>
          <p:nvPr/>
        </p:nvSpPr>
        <p:spPr>
          <a:xfrm>
            <a:off x="10026441" y="4608979"/>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2" name="object 632"/>
          <p:cNvSpPr/>
          <p:nvPr/>
        </p:nvSpPr>
        <p:spPr>
          <a:xfrm>
            <a:off x="10026442" y="459801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3" name="object 633"/>
          <p:cNvSpPr/>
          <p:nvPr/>
        </p:nvSpPr>
        <p:spPr>
          <a:xfrm>
            <a:off x="10127546" y="4632160"/>
            <a:ext cx="168261" cy="122545"/>
          </a:xfrm>
          <a:custGeom>
            <a:avLst/>
            <a:gdLst/>
            <a:ahLst/>
            <a:cxnLst/>
            <a:rect l="l" t="t" r="r" b="b"/>
            <a:pathLst>
              <a:path w="168275" h="122554">
                <a:moveTo>
                  <a:pt x="0" y="0"/>
                </a:moveTo>
                <a:lnTo>
                  <a:pt x="76503" y="3710"/>
                </a:lnTo>
                <a:lnTo>
                  <a:pt x="127008" y="14215"/>
                </a:lnTo>
                <a:lnTo>
                  <a:pt x="156010" y="30570"/>
                </a:lnTo>
                <a:lnTo>
                  <a:pt x="168003" y="51832"/>
                </a:lnTo>
                <a:lnTo>
                  <a:pt x="167482" y="77060"/>
                </a:lnTo>
                <a:lnTo>
                  <a:pt x="160884" y="93057"/>
                </a:lnTo>
                <a:lnTo>
                  <a:pt x="139054" y="107602"/>
                </a:lnTo>
                <a:lnTo>
                  <a:pt x="89568"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4" name="object 634"/>
          <p:cNvSpPr/>
          <p:nvPr/>
        </p:nvSpPr>
        <p:spPr>
          <a:xfrm>
            <a:off x="10296048" y="4688676"/>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5" name="object 635"/>
          <p:cNvSpPr/>
          <p:nvPr/>
        </p:nvSpPr>
        <p:spPr>
          <a:xfrm>
            <a:off x="10287847" y="4689950"/>
            <a:ext cx="16509" cy="16509"/>
          </a:xfrm>
          <a:custGeom>
            <a:avLst/>
            <a:gdLst/>
            <a:ahLst/>
            <a:cxnLst/>
            <a:rect l="l" t="t" r="r" b="b"/>
            <a:pathLst>
              <a:path w="16509" h="16510">
                <a:moveTo>
                  <a:pt x="0" y="0"/>
                </a:moveTo>
                <a:lnTo>
                  <a:pt x="8201" y="16416"/>
                </a:lnTo>
                <a:lnTo>
                  <a:pt x="15111" y="2585"/>
                </a:lnTo>
                <a:lnTo>
                  <a:pt x="5165" y="2585"/>
                </a:lnTo>
                <a:lnTo>
                  <a:pt x="0" y="0"/>
                </a:lnTo>
                <a:close/>
              </a:path>
              <a:path w="16509" h="16510">
                <a:moveTo>
                  <a:pt x="16403" y="0"/>
                </a:moveTo>
                <a:lnTo>
                  <a:pt x="11242" y="2585"/>
                </a:lnTo>
                <a:lnTo>
                  <a:pt x="15111" y="2585"/>
                </a:lnTo>
                <a:lnTo>
                  <a:pt x="16403"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6" name="object 636"/>
          <p:cNvSpPr/>
          <p:nvPr/>
        </p:nvSpPr>
        <p:spPr>
          <a:xfrm>
            <a:off x="10127543" y="474684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7" name="object 637"/>
          <p:cNvSpPr/>
          <p:nvPr/>
        </p:nvSpPr>
        <p:spPr>
          <a:xfrm>
            <a:off x="10119344" y="4751526"/>
            <a:ext cx="16509" cy="16509"/>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8" name="object 638"/>
          <p:cNvSpPr/>
          <p:nvPr/>
        </p:nvSpPr>
        <p:spPr>
          <a:xfrm>
            <a:off x="10127543" y="4662517"/>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9" name="object 639"/>
          <p:cNvSpPr/>
          <p:nvPr/>
        </p:nvSpPr>
        <p:spPr>
          <a:xfrm>
            <a:off x="10119344" y="4667202"/>
            <a:ext cx="16509" cy="16509"/>
          </a:xfrm>
          <a:custGeom>
            <a:avLst/>
            <a:gdLst/>
            <a:ahLst/>
            <a:cxnLst/>
            <a:rect l="l" t="t" r="r" b="b"/>
            <a:pathLst>
              <a:path w="16509" h="16510">
                <a:moveTo>
                  <a:pt x="0" y="0"/>
                </a:moveTo>
                <a:lnTo>
                  <a:pt x="8201" y="16379"/>
                </a:lnTo>
                <a:lnTo>
                  <a:pt x="15126" y="2547"/>
                </a:lnTo>
                <a:lnTo>
                  <a:pt x="5163" y="2547"/>
                </a:lnTo>
                <a:lnTo>
                  <a:pt x="0" y="0"/>
                </a:lnTo>
                <a:close/>
              </a:path>
              <a:path w="16509" h="16510">
                <a:moveTo>
                  <a:pt x="16402" y="0"/>
                </a:moveTo>
                <a:lnTo>
                  <a:pt x="11242" y="2547"/>
                </a:lnTo>
                <a:lnTo>
                  <a:pt x="15126" y="2547"/>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0" name="object 640"/>
          <p:cNvSpPr/>
          <p:nvPr/>
        </p:nvSpPr>
        <p:spPr>
          <a:xfrm>
            <a:off x="10026441" y="4651555"/>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1" name="object 641"/>
          <p:cNvSpPr/>
          <p:nvPr/>
        </p:nvSpPr>
        <p:spPr>
          <a:xfrm>
            <a:off x="10026442" y="4640592"/>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2" name="object 642"/>
          <p:cNvSpPr/>
          <p:nvPr/>
        </p:nvSpPr>
        <p:spPr>
          <a:xfrm>
            <a:off x="10127543" y="4704679"/>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3" name="object 643"/>
          <p:cNvSpPr/>
          <p:nvPr/>
        </p:nvSpPr>
        <p:spPr>
          <a:xfrm>
            <a:off x="10119344" y="4709364"/>
            <a:ext cx="16509" cy="16509"/>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4" name="object 644"/>
          <p:cNvSpPr/>
          <p:nvPr/>
        </p:nvSpPr>
        <p:spPr>
          <a:xfrm>
            <a:off x="10026441" y="4693715"/>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5" name="object 645"/>
          <p:cNvSpPr/>
          <p:nvPr/>
        </p:nvSpPr>
        <p:spPr>
          <a:xfrm>
            <a:off x="10026442" y="4682755"/>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6" name="object 646"/>
          <p:cNvSpPr/>
          <p:nvPr/>
        </p:nvSpPr>
        <p:spPr>
          <a:xfrm>
            <a:off x="10026441" y="4735879"/>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7" name="object 647"/>
          <p:cNvSpPr/>
          <p:nvPr/>
        </p:nvSpPr>
        <p:spPr>
          <a:xfrm>
            <a:off x="10026442" y="472491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8" name="object 648"/>
          <p:cNvSpPr/>
          <p:nvPr/>
        </p:nvSpPr>
        <p:spPr>
          <a:xfrm>
            <a:off x="10127546" y="4758234"/>
            <a:ext cx="168261" cy="122545"/>
          </a:xfrm>
          <a:custGeom>
            <a:avLst/>
            <a:gdLst/>
            <a:ahLst/>
            <a:cxnLst/>
            <a:rect l="l" t="t" r="r" b="b"/>
            <a:pathLst>
              <a:path w="168275" h="122554">
                <a:moveTo>
                  <a:pt x="0" y="0"/>
                </a:moveTo>
                <a:lnTo>
                  <a:pt x="76503" y="3710"/>
                </a:lnTo>
                <a:lnTo>
                  <a:pt x="127008" y="14212"/>
                </a:lnTo>
                <a:lnTo>
                  <a:pt x="156010" y="30561"/>
                </a:lnTo>
                <a:lnTo>
                  <a:pt x="168003" y="51813"/>
                </a:lnTo>
                <a:lnTo>
                  <a:pt x="167482" y="77023"/>
                </a:lnTo>
                <a:lnTo>
                  <a:pt x="160884" y="93041"/>
                </a:lnTo>
                <a:lnTo>
                  <a:pt x="139054" y="107598"/>
                </a:lnTo>
                <a:lnTo>
                  <a:pt x="89568"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9" name="object 649"/>
          <p:cNvSpPr/>
          <p:nvPr/>
        </p:nvSpPr>
        <p:spPr>
          <a:xfrm>
            <a:off x="10296048" y="4814752"/>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0" name="object 650"/>
          <p:cNvSpPr/>
          <p:nvPr/>
        </p:nvSpPr>
        <p:spPr>
          <a:xfrm>
            <a:off x="10287847" y="4816026"/>
            <a:ext cx="16509" cy="16509"/>
          </a:xfrm>
          <a:custGeom>
            <a:avLst/>
            <a:gdLst/>
            <a:ahLst/>
            <a:cxnLst/>
            <a:rect l="l" t="t" r="r" b="b"/>
            <a:pathLst>
              <a:path w="16509" h="16510">
                <a:moveTo>
                  <a:pt x="0" y="0"/>
                </a:moveTo>
                <a:lnTo>
                  <a:pt x="8201" y="16416"/>
                </a:lnTo>
                <a:lnTo>
                  <a:pt x="15111" y="2585"/>
                </a:lnTo>
                <a:lnTo>
                  <a:pt x="5165" y="2585"/>
                </a:lnTo>
                <a:lnTo>
                  <a:pt x="0" y="0"/>
                </a:lnTo>
                <a:close/>
              </a:path>
              <a:path w="16509" h="16510">
                <a:moveTo>
                  <a:pt x="16403" y="0"/>
                </a:moveTo>
                <a:lnTo>
                  <a:pt x="11242" y="2585"/>
                </a:lnTo>
                <a:lnTo>
                  <a:pt x="15111" y="2585"/>
                </a:lnTo>
                <a:lnTo>
                  <a:pt x="16403"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1" name="object 651"/>
          <p:cNvSpPr/>
          <p:nvPr/>
        </p:nvSpPr>
        <p:spPr>
          <a:xfrm>
            <a:off x="10127543" y="4872916"/>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2" name="object 652"/>
          <p:cNvSpPr/>
          <p:nvPr/>
        </p:nvSpPr>
        <p:spPr>
          <a:xfrm>
            <a:off x="10119344" y="4877564"/>
            <a:ext cx="16509" cy="16509"/>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3" name="object 653"/>
          <p:cNvSpPr/>
          <p:nvPr/>
        </p:nvSpPr>
        <p:spPr>
          <a:xfrm>
            <a:off x="10127543" y="4788591"/>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4" name="object 654"/>
          <p:cNvSpPr/>
          <p:nvPr/>
        </p:nvSpPr>
        <p:spPr>
          <a:xfrm>
            <a:off x="10119344" y="4793238"/>
            <a:ext cx="16509" cy="16509"/>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5" name="object 655"/>
          <p:cNvSpPr/>
          <p:nvPr/>
        </p:nvSpPr>
        <p:spPr>
          <a:xfrm>
            <a:off x="10026441" y="4777630"/>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6" name="object 656"/>
          <p:cNvSpPr/>
          <p:nvPr/>
        </p:nvSpPr>
        <p:spPr>
          <a:xfrm>
            <a:off x="10026442" y="476666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7" name="object 657"/>
          <p:cNvSpPr/>
          <p:nvPr/>
        </p:nvSpPr>
        <p:spPr>
          <a:xfrm>
            <a:off x="10127543" y="4830755"/>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8" name="object 658"/>
          <p:cNvSpPr/>
          <p:nvPr/>
        </p:nvSpPr>
        <p:spPr>
          <a:xfrm>
            <a:off x="10119344" y="4835402"/>
            <a:ext cx="16509" cy="16509"/>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9" name="object 659"/>
          <p:cNvSpPr/>
          <p:nvPr/>
        </p:nvSpPr>
        <p:spPr>
          <a:xfrm>
            <a:off x="10026441" y="481979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0" name="object 660"/>
          <p:cNvSpPr/>
          <p:nvPr/>
        </p:nvSpPr>
        <p:spPr>
          <a:xfrm>
            <a:off x="10026442" y="480883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1" name="object 661"/>
          <p:cNvSpPr/>
          <p:nvPr/>
        </p:nvSpPr>
        <p:spPr>
          <a:xfrm>
            <a:off x="10026441" y="4861954"/>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2" name="object 662"/>
          <p:cNvSpPr/>
          <p:nvPr/>
        </p:nvSpPr>
        <p:spPr>
          <a:xfrm>
            <a:off x="10026442" y="4850992"/>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3" name="object 663"/>
          <p:cNvSpPr/>
          <p:nvPr/>
        </p:nvSpPr>
        <p:spPr>
          <a:xfrm>
            <a:off x="10127546" y="4885134"/>
            <a:ext cx="168261" cy="122545"/>
          </a:xfrm>
          <a:custGeom>
            <a:avLst/>
            <a:gdLst/>
            <a:ahLst/>
            <a:cxnLst/>
            <a:rect l="l" t="t" r="r" b="b"/>
            <a:pathLst>
              <a:path w="168275" h="122554">
                <a:moveTo>
                  <a:pt x="0" y="0"/>
                </a:moveTo>
                <a:lnTo>
                  <a:pt x="76503" y="3710"/>
                </a:lnTo>
                <a:lnTo>
                  <a:pt x="127008" y="14215"/>
                </a:lnTo>
                <a:lnTo>
                  <a:pt x="156010" y="30570"/>
                </a:lnTo>
                <a:lnTo>
                  <a:pt x="168003" y="51832"/>
                </a:lnTo>
                <a:lnTo>
                  <a:pt x="167482" y="77060"/>
                </a:lnTo>
                <a:lnTo>
                  <a:pt x="160884" y="93057"/>
                </a:lnTo>
                <a:lnTo>
                  <a:pt x="139054" y="107602"/>
                </a:lnTo>
                <a:lnTo>
                  <a:pt x="89568"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4" name="object 664"/>
          <p:cNvSpPr/>
          <p:nvPr/>
        </p:nvSpPr>
        <p:spPr>
          <a:xfrm>
            <a:off x="10296048" y="4941650"/>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5" name="object 665"/>
          <p:cNvSpPr/>
          <p:nvPr/>
        </p:nvSpPr>
        <p:spPr>
          <a:xfrm>
            <a:off x="10287847" y="4942924"/>
            <a:ext cx="16509" cy="16509"/>
          </a:xfrm>
          <a:custGeom>
            <a:avLst/>
            <a:gdLst/>
            <a:ahLst/>
            <a:cxnLst/>
            <a:rect l="l" t="t" r="r" b="b"/>
            <a:pathLst>
              <a:path w="16509" h="16510">
                <a:moveTo>
                  <a:pt x="0" y="0"/>
                </a:moveTo>
                <a:lnTo>
                  <a:pt x="8201" y="16417"/>
                </a:lnTo>
                <a:lnTo>
                  <a:pt x="15110" y="2586"/>
                </a:lnTo>
                <a:lnTo>
                  <a:pt x="5165" y="2586"/>
                </a:lnTo>
                <a:lnTo>
                  <a:pt x="0" y="0"/>
                </a:lnTo>
                <a:close/>
              </a:path>
              <a:path w="16509" h="16510">
                <a:moveTo>
                  <a:pt x="16403" y="0"/>
                </a:moveTo>
                <a:lnTo>
                  <a:pt x="11242" y="2586"/>
                </a:lnTo>
                <a:lnTo>
                  <a:pt x="15110" y="2586"/>
                </a:lnTo>
                <a:lnTo>
                  <a:pt x="16403"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6" name="object 666"/>
          <p:cNvSpPr/>
          <p:nvPr/>
        </p:nvSpPr>
        <p:spPr>
          <a:xfrm>
            <a:off x="10127543" y="4999817"/>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7" name="object 667"/>
          <p:cNvSpPr/>
          <p:nvPr/>
        </p:nvSpPr>
        <p:spPr>
          <a:xfrm>
            <a:off x="10119344" y="5004501"/>
            <a:ext cx="16509" cy="16509"/>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8" name="object 668"/>
          <p:cNvSpPr/>
          <p:nvPr/>
        </p:nvSpPr>
        <p:spPr>
          <a:xfrm>
            <a:off x="10127543" y="491549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9" name="object 669"/>
          <p:cNvSpPr/>
          <p:nvPr/>
        </p:nvSpPr>
        <p:spPr>
          <a:xfrm>
            <a:off x="10119344" y="4920177"/>
            <a:ext cx="16509" cy="16509"/>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0" name="object 670"/>
          <p:cNvSpPr/>
          <p:nvPr/>
        </p:nvSpPr>
        <p:spPr>
          <a:xfrm>
            <a:off x="10026441" y="4904527"/>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1" name="object 671"/>
          <p:cNvSpPr/>
          <p:nvPr/>
        </p:nvSpPr>
        <p:spPr>
          <a:xfrm>
            <a:off x="10026442" y="489356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2" name="object 672"/>
          <p:cNvSpPr/>
          <p:nvPr/>
        </p:nvSpPr>
        <p:spPr>
          <a:xfrm>
            <a:off x="10127543" y="4957654"/>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3" name="object 673"/>
          <p:cNvSpPr/>
          <p:nvPr/>
        </p:nvSpPr>
        <p:spPr>
          <a:xfrm>
            <a:off x="10119344" y="4962339"/>
            <a:ext cx="16509" cy="16509"/>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4" name="object 674"/>
          <p:cNvSpPr/>
          <p:nvPr/>
        </p:nvSpPr>
        <p:spPr>
          <a:xfrm>
            <a:off x="10026441" y="4946692"/>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5" name="object 675"/>
          <p:cNvSpPr/>
          <p:nvPr/>
        </p:nvSpPr>
        <p:spPr>
          <a:xfrm>
            <a:off x="10026442" y="493573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6" name="object 676"/>
          <p:cNvSpPr/>
          <p:nvPr/>
        </p:nvSpPr>
        <p:spPr>
          <a:xfrm>
            <a:off x="10026441" y="4988854"/>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7" name="object 677"/>
          <p:cNvSpPr/>
          <p:nvPr/>
        </p:nvSpPr>
        <p:spPr>
          <a:xfrm>
            <a:off x="10026442" y="4977892"/>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8" name="object 678"/>
          <p:cNvSpPr/>
          <p:nvPr/>
        </p:nvSpPr>
        <p:spPr>
          <a:xfrm>
            <a:off x="10127546" y="5011622"/>
            <a:ext cx="168261" cy="122545"/>
          </a:xfrm>
          <a:custGeom>
            <a:avLst/>
            <a:gdLst/>
            <a:ahLst/>
            <a:cxnLst/>
            <a:rect l="l" t="t" r="r" b="b"/>
            <a:pathLst>
              <a:path w="168275" h="122554">
                <a:moveTo>
                  <a:pt x="0" y="0"/>
                </a:moveTo>
                <a:lnTo>
                  <a:pt x="76503" y="3710"/>
                </a:lnTo>
                <a:lnTo>
                  <a:pt x="127008" y="14215"/>
                </a:lnTo>
                <a:lnTo>
                  <a:pt x="156010" y="30570"/>
                </a:lnTo>
                <a:lnTo>
                  <a:pt x="168003" y="51832"/>
                </a:lnTo>
                <a:lnTo>
                  <a:pt x="167482" y="77060"/>
                </a:lnTo>
                <a:lnTo>
                  <a:pt x="160884" y="93057"/>
                </a:lnTo>
                <a:lnTo>
                  <a:pt x="139054" y="107602"/>
                </a:lnTo>
                <a:lnTo>
                  <a:pt x="89568"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9" name="object 679"/>
          <p:cNvSpPr/>
          <p:nvPr/>
        </p:nvSpPr>
        <p:spPr>
          <a:xfrm>
            <a:off x="10296048" y="5068139"/>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0" name="object 680"/>
          <p:cNvSpPr/>
          <p:nvPr/>
        </p:nvSpPr>
        <p:spPr>
          <a:xfrm>
            <a:off x="10287847" y="5069413"/>
            <a:ext cx="16509" cy="16509"/>
          </a:xfrm>
          <a:custGeom>
            <a:avLst/>
            <a:gdLst/>
            <a:ahLst/>
            <a:cxnLst/>
            <a:rect l="l" t="t" r="r" b="b"/>
            <a:pathLst>
              <a:path w="16509" h="16510">
                <a:moveTo>
                  <a:pt x="0" y="0"/>
                </a:moveTo>
                <a:lnTo>
                  <a:pt x="8201" y="16416"/>
                </a:lnTo>
                <a:lnTo>
                  <a:pt x="15111" y="2585"/>
                </a:lnTo>
                <a:lnTo>
                  <a:pt x="5165" y="2585"/>
                </a:lnTo>
                <a:lnTo>
                  <a:pt x="0" y="0"/>
                </a:lnTo>
                <a:close/>
              </a:path>
              <a:path w="16509" h="16510">
                <a:moveTo>
                  <a:pt x="16403" y="0"/>
                </a:moveTo>
                <a:lnTo>
                  <a:pt x="11242" y="2585"/>
                </a:lnTo>
                <a:lnTo>
                  <a:pt x="15111" y="2585"/>
                </a:lnTo>
                <a:lnTo>
                  <a:pt x="16403"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1" name="object 681"/>
          <p:cNvSpPr/>
          <p:nvPr/>
        </p:nvSpPr>
        <p:spPr>
          <a:xfrm>
            <a:off x="10127543" y="5126304"/>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2" name="object 682"/>
          <p:cNvSpPr/>
          <p:nvPr/>
        </p:nvSpPr>
        <p:spPr>
          <a:xfrm>
            <a:off x="10119344" y="5130989"/>
            <a:ext cx="16509" cy="16509"/>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3" name="object 683"/>
          <p:cNvSpPr/>
          <p:nvPr/>
        </p:nvSpPr>
        <p:spPr>
          <a:xfrm>
            <a:off x="10127543" y="5041979"/>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4" name="object 684"/>
          <p:cNvSpPr/>
          <p:nvPr/>
        </p:nvSpPr>
        <p:spPr>
          <a:xfrm>
            <a:off x="10119344" y="5046663"/>
            <a:ext cx="16509" cy="16509"/>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5" name="object 685"/>
          <p:cNvSpPr/>
          <p:nvPr/>
        </p:nvSpPr>
        <p:spPr>
          <a:xfrm>
            <a:off x="10026441" y="5031017"/>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6" name="object 686"/>
          <p:cNvSpPr/>
          <p:nvPr/>
        </p:nvSpPr>
        <p:spPr>
          <a:xfrm>
            <a:off x="10026442" y="5020054"/>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7" name="object 687"/>
          <p:cNvSpPr/>
          <p:nvPr/>
        </p:nvSpPr>
        <p:spPr>
          <a:xfrm>
            <a:off x="10127543" y="508414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8" name="object 688"/>
          <p:cNvSpPr/>
          <p:nvPr/>
        </p:nvSpPr>
        <p:spPr>
          <a:xfrm>
            <a:off x="10119344" y="5088825"/>
            <a:ext cx="16509" cy="16509"/>
          </a:xfrm>
          <a:custGeom>
            <a:avLst/>
            <a:gdLst/>
            <a:ahLst/>
            <a:cxnLst/>
            <a:rect l="l" t="t" r="r" b="b"/>
            <a:pathLst>
              <a:path w="16509" h="16510">
                <a:moveTo>
                  <a:pt x="0" y="0"/>
                </a:moveTo>
                <a:lnTo>
                  <a:pt x="8201" y="16379"/>
                </a:lnTo>
                <a:lnTo>
                  <a:pt x="15125" y="2548"/>
                </a:lnTo>
                <a:lnTo>
                  <a:pt x="5163" y="2548"/>
                </a:lnTo>
                <a:lnTo>
                  <a:pt x="0" y="0"/>
                </a:lnTo>
                <a:close/>
              </a:path>
              <a:path w="16509" h="16510">
                <a:moveTo>
                  <a:pt x="16402" y="0"/>
                </a:moveTo>
                <a:lnTo>
                  <a:pt x="11242"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9" name="object 689"/>
          <p:cNvSpPr/>
          <p:nvPr/>
        </p:nvSpPr>
        <p:spPr>
          <a:xfrm>
            <a:off x="10026441" y="5073178"/>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0" name="object 690"/>
          <p:cNvSpPr/>
          <p:nvPr/>
        </p:nvSpPr>
        <p:spPr>
          <a:xfrm>
            <a:off x="10026442" y="5062216"/>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1" name="object 691"/>
          <p:cNvSpPr/>
          <p:nvPr/>
        </p:nvSpPr>
        <p:spPr>
          <a:xfrm>
            <a:off x="10026441" y="511534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2" name="object 692"/>
          <p:cNvSpPr/>
          <p:nvPr/>
        </p:nvSpPr>
        <p:spPr>
          <a:xfrm>
            <a:off x="10026442" y="510438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3" name="object 693"/>
          <p:cNvSpPr/>
          <p:nvPr/>
        </p:nvSpPr>
        <p:spPr>
          <a:xfrm>
            <a:off x="10127546" y="5138522"/>
            <a:ext cx="168261" cy="122545"/>
          </a:xfrm>
          <a:custGeom>
            <a:avLst/>
            <a:gdLst/>
            <a:ahLst/>
            <a:cxnLst/>
            <a:rect l="l" t="t" r="r" b="b"/>
            <a:pathLst>
              <a:path w="168275" h="122554">
                <a:moveTo>
                  <a:pt x="0" y="0"/>
                </a:moveTo>
                <a:lnTo>
                  <a:pt x="76503" y="3710"/>
                </a:lnTo>
                <a:lnTo>
                  <a:pt x="127008" y="14215"/>
                </a:lnTo>
                <a:lnTo>
                  <a:pt x="156010" y="30570"/>
                </a:lnTo>
                <a:lnTo>
                  <a:pt x="168003" y="51832"/>
                </a:lnTo>
                <a:lnTo>
                  <a:pt x="167482" y="77060"/>
                </a:lnTo>
                <a:lnTo>
                  <a:pt x="160884" y="93079"/>
                </a:lnTo>
                <a:lnTo>
                  <a:pt x="139054" y="107635"/>
                </a:lnTo>
                <a:lnTo>
                  <a:pt x="89568"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4" name="object 694"/>
          <p:cNvSpPr/>
          <p:nvPr/>
        </p:nvSpPr>
        <p:spPr>
          <a:xfrm>
            <a:off x="10296048" y="5195037"/>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5" name="object 695"/>
          <p:cNvSpPr/>
          <p:nvPr/>
        </p:nvSpPr>
        <p:spPr>
          <a:xfrm>
            <a:off x="10287847" y="5196312"/>
            <a:ext cx="16509" cy="16509"/>
          </a:xfrm>
          <a:custGeom>
            <a:avLst/>
            <a:gdLst/>
            <a:ahLst/>
            <a:cxnLst/>
            <a:rect l="l" t="t" r="r" b="b"/>
            <a:pathLst>
              <a:path w="16509" h="16510">
                <a:moveTo>
                  <a:pt x="0" y="0"/>
                </a:moveTo>
                <a:lnTo>
                  <a:pt x="8201" y="16417"/>
                </a:lnTo>
                <a:lnTo>
                  <a:pt x="15110" y="2586"/>
                </a:lnTo>
                <a:lnTo>
                  <a:pt x="5165" y="2586"/>
                </a:lnTo>
                <a:lnTo>
                  <a:pt x="0" y="0"/>
                </a:lnTo>
                <a:close/>
              </a:path>
              <a:path w="16509" h="16510">
                <a:moveTo>
                  <a:pt x="16403" y="0"/>
                </a:moveTo>
                <a:lnTo>
                  <a:pt x="11242" y="2586"/>
                </a:lnTo>
                <a:lnTo>
                  <a:pt x="15110" y="2586"/>
                </a:lnTo>
                <a:lnTo>
                  <a:pt x="16403"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6" name="object 696"/>
          <p:cNvSpPr/>
          <p:nvPr/>
        </p:nvSpPr>
        <p:spPr>
          <a:xfrm>
            <a:off x="10127543" y="5253203"/>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7" name="object 697"/>
          <p:cNvSpPr/>
          <p:nvPr/>
        </p:nvSpPr>
        <p:spPr>
          <a:xfrm>
            <a:off x="10119344" y="5257887"/>
            <a:ext cx="16509" cy="16509"/>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8" name="object 698"/>
          <p:cNvSpPr/>
          <p:nvPr/>
        </p:nvSpPr>
        <p:spPr>
          <a:xfrm>
            <a:off x="10127543" y="5168878"/>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9" name="object 699"/>
          <p:cNvSpPr/>
          <p:nvPr/>
        </p:nvSpPr>
        <p:spPr>
          <a:xfrm>
            <a:off x="10119344" y="5173562"/>
            <a:ext cx="16509" cy="16509"/>
          </a:xfrm>
          <a:custGeom>
            <a:avLst/>
            <a:gdLst/>
            <a:ahLst/>
            <a:cxnLst/>
            <a:rect l="l" t="t" r="r" b="b"/>
            <a:pathLst>
              <a:path w="16509" h="16510">
                <a:moveTo>
                  <a:pt x="0" y="0"/>
                </a:moveTo>
                <a:lnTo>
                  <a:pt x="8201" y="16417"/>
                </a:lnTo>
                <a:lnTo>
                  <a:pt x="15109" y="2586"/>
                </a:lnTo>
                <a:lnTo>
                  <a:pt x="5163" y="2586"/>
                </a:lnTo>
                <a:lnTo>
                  <a:pt x="0" y="0"/>
                </a:lnTo>
                <a:close/>
              </a:path>
              <a:path w="16509" h="16510">
                <a:moveTo>
                  <a:pt x="16402" y="0"/>
                </a:moveTo>
                <a:lnTo>
                  <a:pt x="11242"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0" name="object 700"/>
          <p:cNvSpPr/>
          <p:nvPr/>
        </p:nvSpPr>
        <p:spPr>
          <a:xfrm>
            <a:off x="10026441" y="5157916"/>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1" name="object 701"/>
          <p:cNvSpPr/>
          <p:nvPr/>
        </p:nvSpPr>
        <p:spPr>
          <a:xfrm>
            <a:off x="10026442" y="5146955"/>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2" name="object 702"/>
          <p:cNvSpPr/>
          <p:nvPr/>
        </p:nvSpPr>
        <p:spPr>
          <a:xfrm>
            <a:off x="10127543" y="5211041"/>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3" name="object 703"/>
          <p:cNvSpPr/>
          <p:nvPr/>
        </p:nvSpPr>
        <p:spPr>
          <a:xfrm>
            <a:off x="10119344" y="5215726"/>
            <a:ext cx="16509" cy="16509"/>
          </a:xfrm>
          <a:custGeom>
            <a:avLst/>
            <a:gdLst/>
            <a:ahLst/>
            <a:cxnLst/>
            <a:rect l="l" t="t" r="r" b="b"/>
            <a:pathLst>
              <a:path w="16509" h="16510">
                <a:moveTo>
                  <a:pt x="0" y="0"/>
                </a:moveTo>
                <a:lnTo>
                  <a:pt x="8201" y="16416"/>
                </a:lnTo>
                <a:lnTo>
                  <a:pt x="15110" y="2585"/>
                </a:lnTo>
                <a:lnTo>
                  <a:pt x="5163" y="2585"/>
                </a:lnTo>
                <a:lnTo>
                  <a:pt x="0" y="0"/>
                </a:lnTo>
                <a:close/>
              </a:path>
              <a:path w="16509" h="16510">
                <a:moveTo>
                  <a:pt x="16402" y="0"/>
                </a:moveTo>
                <a:lnTo>
                  <a:pt x="11242"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4" name="object 704"/>
          <p:cNvSpPr/>
          <p:nvPr/>
        </p:nvSpPr>
        <p:spPr>
          <a:xfrm>
            <a:off x="10026441" y="5200078"/>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5" name="object 705"/>
          <p:cNvSpPr/>
          <p:nvPr/>
        </p:nvSpPr>
        <p:spPr>
          <a:xfrm>
            <a:off x="10026442" y="518911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6" name="object 706"/>
          <p:cNvSpPr/>
          <p:nvPr/>
        </p:nvSpPr>
        <p:spPr>
          <a:xfrm>
            <a:off x="10026441" y="524224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7" name="object 707"/>
          <p:cNvSpPr/>
          <p:nvPr/>
        </p:nvSpPr>
        <p:spPr>
          <a:xfrm>
            <a:off x="10026442" y="5231279"/>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8" name="object 708"/>
          <p:cNvSpPr/>
          <p:nvPr/>
        </p:nvSpPr>
        <p:spPr>
          <a:xfrm>
            <a:off x="10127283" y="5264184"/>
            <a:ext cx="168261" cy="122545"/>
          </a:xfrm>
          <a:custGeom>
            <a:avLst/>
            <a:gdLst/>
            <a:ahLst/>
            <a:cxnLst/>
            <a:rect l="l" t="t" r="r" b="b"/>
            <a:pathLst>
              <a:path w="168275" h="122554">
                <a:moveTo>
                  <a:pt x="0" y="0"/>
                </a:moveTo>
                <a:lnTo>
                  <a:pt x="76503" y="3710"/>
                </a:lnTo>
                <a:lnTo>
                  <a:pt x="127008" y="14212"/>
                </a:lnTo>
                <a:lnTo>
                  <a:pt x="156009" y="30561"/>
                </a:lnTo>
                <a:lnTo>
                  <a:pt x="168001" y="51813"/>
                </a:lnTo>
                <a:lnTo>
                  <a:pt x="167478" y="77023"/>
                </a:lnTo>
                <a:lnTo>
                  <a:pt x="160881" y="93041"/>
                </a:lnTo>
                <a:lnTo>
                  <a:pt x="139052" y="107598"/>
                </a:lnTo>
                <a:lnTo>
                  <a:pt x="89567"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9" name="object 709"/>
          <p:cNvSpPr/>
          <p:nvPr/>
        </p:nvSpPr>
        <p:spPr>
          <a:xfrm>
            <a:off x="10295786" y="5320701"/>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0" name="object 710"/>
          <p:cNvSpPr/>
          <p:nvPr/>
        </p:nvSpPr>
        <p:spPr>
          <a:xfrm>
            <a:off x="10287585" y="5321974"/>
            <a:ext cx="16509" cy="16509"/>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1" name="object 711"/>
          <p:cNvSpPr/>
          <p:nvPr/>
        </p:nvSpPr>
        <p:spPr>
          <a:xfrm>
            <a:off x="10127281" y="5378866"/>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2" name="object 712"/>
          <p:cNvSpPr/>
          <p:nvPr/>
        </p:nvSpPr>
        <p:spPr>
          <a:xfrm>
            <a:off x="10119081" y="5383513"/>
            <a:ext cx="16509" cy="16509"/>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3" name="object 713"/>
          <p:cNvSpPr/>
          <p:nvPr/>
        </p:nvSpPr>
        <p:spPr>
          <a:xfrm>
            <a:off x="10127281" y="529454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4" name="object 714"/>
          <p:cNvSpPr/>
          <p:nvPr/>
        </p:nvSpPr>
        <p:spPr>
          <a:xfrm>
            <a:off x="10119081" y="5299188"/>
            <a:ext cx="16509" cy="16509"/>
          </a:xfrm>
          <a:custGeom>
            <a:avLst/>
            <a:gdLst/>
            <a:ahLst/>
            <a:cxnLst/>
            <a:rect l="l" t="t" r="r" b="b"/>
            <a:pathLst>
              <a:path w="16509" h="16510">
                <a:moveTo>
                  <a:pt x="0" y="0"/>
                </a:moveTo>
                <a:lnTo>
                  <a:pt x="8200"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5" name="object 715"/>
          <p:cNvSpPr/>
          <p:nvPr/>
        </p:nvSpPr>
        <p:spPr>
          <a:xfrm>
            <a:off x="10026177" y="5283579"/>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6" name="object 716"/>
          <p:cNvSpPr/>
          <p:nvPr/>
        </p:nvSpPr>
        <p:spPr>
          <a:xfrm>
            <a:off x="10026177" y="527261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7" name="object 717"/>
          <p:cNvSpPr/>
          <p:nvPr/>
        </p:nvSpPr>
        <p:spPr>
          <a:xfrm>
            <a:off x="10127281" y="5336704"/>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8" name="object 718"/>
          <p:cNvSpPr/>
          <p:nvPr/>
        </p:nvSpPr>
        <p:spPr>
          <a:xfrm>
            <a:off x="10119081" y="5341350"/>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9" name="object 719"/>
          <p:cNvSpPr/>
          <p:nvPr/>
        </p:nvSpPr>
        <p:spPr>
          <a:xfrm>
            <a:off x="10026177" y="532574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0" name="object 720"/>
          <p:cNvSpPr/>
          <p:nvPr/>
        </p:nvSpPr>
        <p:spPr>
          <a:xfrm>
            <a:off x="10026177" y="531478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1" name="object 721"/>
          <p:cNvSpPr/>
          <p:nvPr/>
        </p:nvSpPr>
        <p:spPr>
          <a:xfrm>
            <a:off x="10026177" y="5367903"/>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2" name="object 722"/>
          <p:cNvSpPr/>
          <p:nvPr/>
        </p:nvSpPr>
        <p:spPr>
          <a:xfrm>
            <a:off x="10026177" y="535694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3" name="object 723"/>
          <p:cNvSpPr/>
          <p:nvPr/>
        </p:nvSpPr>
        <p:spPr>
          <a:xfrm>
            <a:off x="10127283" y="5391083"/>
            <a:ext cx="168261" cy="122545"/>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57"/>
                </a:lnTo>
                <a:lnTo>
                  <a:pt x="139052" y="107602"/>
                </a:lnTo>
                <a:lnTo>
                  <a:pt x="89567"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4" name="object 724"/>
          <p:cNvSpPr/>
          <p:nvPr/>
        </p:nvSpPr>
        <p:spPr>
          <a:xfrm>
            <a:off x="10295786" y="5447600"/>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5" name="object 725"/>
          <p:cNvSpPr/>
          <p:nvPr/>
        </p:nvSpPr>
        <p:spPr>
          <a:xfrm>
            <a:off x="10287585" y="5448875"/>
            <a:ext cx="16509" cy="16509"/>
          </a:xfrm>
          <a:custGeom>
            <a:avLst/>
            <a:gdLst/>
            <a:ahLst/>
            <a:cxnLst/>
            <a:rect l="l" t="t" r="r" b="b"/>
            <a:pathLst>
              <a:path w="16509" h="16510">
                <a:moveTo>
                  <a:pt x="0" y="0"/>
                </a:moveTo>
                <a:lnTo>
                  <a:pt x="8201" y="16417"/>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6" name="object 726"/>
          <p:cNvSpPr/>
          <p:nvPr/>
        </p:nvSpPr>
        <p:spPr>
          <a:xfrm>
            <a:off x="10127281" y="5505766"/>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7" name="object 727"/>
          <p:cNvSpPr/>
          <p:nvPr/>
        </p:nvSpPr>
        <p:spPr>
          <a:xfrm>
            <a:off x="10119081" y="5510451"/>
            <a:ext cx="16509" cy="16509"/>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8" name="object 728"/>
          <p:cNvSpPr/>
          <p:nvPr/>
        </p:nvSpPr>
        <p:spPr>
          <a:xfrm>
            <a:off x="10127281" y="5421441"/>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9" name="object 729"/>
          <p:cNvSpPr/>
          <p:nvPr/>
        </p:nvSpPr>
        <p:spPr>
          <a:xfrm>
            <a:off x="10119081" y="5426125"/>
            <a:ext cx="16509" cy="16509"/>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0" name="object 730"/>
          <p:cNvSpPr/>
          <p:nvPr/>
        </p:nvSpPr>
        <p:spPr>
          <a:xfrm>
            <a:off x="10026177" y="5410479"/>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1" name="object 731"/>
          <p:cNvSpPr/>
          <p:nvPr/>
        </p:nvSpPr>
        <p:spPr>
          <a:xfrm>
            <a:off x="10026177" y="539951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2" name="object 732"/>
          <p:cNvSpPr/>
          <p:nvPr/>
        </p:nvSpPr>
        <p:spPr>
          <a:xfrm>
            <a:off x="10127281" y="5463603"/>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3" name="object 733"/>
          <p:cNvSpPr/>
          <p:nvPr/>
        </p:nvSpPr>
        <p:spPr>
          <a:xfrm>
            <a:off x="10119081" y="5468289"/>
            <a:ext cx="16509" cy="16509"/>
          </a:xfrm>
          <a:custGeom>
            <a:avLst/>
            <a:gdLst/>
            <a:ahLst/>
            <a:cxnLst/>
            <a:rect l="l" t="t" r="r" b="b"/>
            <a:pathLst>
              <a:path w="16509" h="16510">
                <a:moveTo>
                  <a:pt x="0" y="0"/>
                </a:moveTo>
                <a:lnTo>
                  <a:pt x="8200" y="16379"/>
                </a:lnTo>
                <a:lnTo>
                  <a:pt x="15126" y="2547"/>
                </a:lnTo>
                <a:lnTo>
                  <a:pt x="5160" y="2547"/>
                </a:lnTo>
                <a:lnTo>
                  <a:pt x="0" y="0"/>
                </a:lnTo>
                <a:close/>
              </a:path>
              <a:path w="16509" h="16510">
                <a:moveTo>
                  <a:pt x="16402" y="0"/>
                </a:moveTo>
                <a:lnTo>
                  <a:pt x="11238" y="2547"/>
                </a:lnTo>
                <a:lnTo>
                  <a:pt x="15126" y="2547"/>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4" name="object 734"/>
          <p:cNvSpPr/>
          <p:nvPr/>
        </p:nvSpPr>
        <p:spPr>
          <a:xfrm>
            <a:off x="10026177" y="545264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5" name="object 735"/>
          <p:cNvSpPr/>
          <p:nvPr/>
        </p:nvSpPr>
        <p:spPr>
          <a:xfrm>
            <a:off x="10026177" y="544168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6" name="object 736"/>
          <p:cNvSpPr/>
          <p:nvPr/>
        </p:nvSpPr>
        <p:spPr>
          <a:xfrm>
            <a:off x="10026177" y="5494802"/>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7" name="object 737"/>
          <p:cNvSpPr/>
          <p:nvPr/>
        </p:nvSpPr>
        <p:spPr>
          <a:xfrm>
            <a:off x="10026177" y="5483842"/>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8" name="object 738"/>
          <p:cNvSpPr/>
          <p:nvPr/>
        </p:nvSpPr>
        <p:spPr>
          <a:xfrm>
            <a:off x="10127283" y="5517571"/>
            <a:ext cx="168261" cy="122545"/>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57"/>
                </a:lnTo>
                <a:lnTo>
                  <a:pt x="139052" y="107602"/>
                </a:lnTo>
                <a:lnTo>
                  <a:pt x="89567"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9" name="object 739"/>
          <p:cNvSpPr/>
          <p:nvPr/>
        </p:nvSpPr>
        <p:spPr>
          <a:xfrm>
            <a:off x="10295786" y="5574087"/>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0" name="object 740"/>
          <p:cNvSpPr/>
          <p:nvPr/>
        </p:nvSpPr>
        <p:spPr>
          <a:xfrm>
            <a:off x="10287585" y="5575362"/>
            <a:ext cx="16509" cy="16509"/>
          </a:xfrm>
          <a:custGeom>
            <a:avLst/>
            <a:gdLst/>
            <a:ahLst/>
            <a:cxnLst/>
            <a:rect l="l" t="t" r="r" b="b"/>
            <a:pathLst>
              <a:path w="16509" h="16510">
                <a:moveTo>
                  <a:pt x="0" y="0"/>
                </a:moveTo>
                <a:lnTo>
                  <a:pt x="8201"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1" name="object 741"/>
          <p:cNvSpPr/>
          <p:nvPr/>
        </p:nvSpPr>
        <p:spPr>
          <a:xfrm>
            <a:off x="10127281" y="5632254"/>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2" name="object 742"/>
          <p:cNvSpPr/>
          <p:nvPr/>
        </p:nvSpPr>
        <p:spPr>
          <a:xfrm>
            <a:off x="10119081" y="5636938"/>
            <a:ext cx="16509" cy="16509"/>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3" name="object 743"/>
          <p:cNvSpPr/>
          <p:nvPr/>
        </p:nvSpPr>
        <p:spPr>
          <a:xfrm>
            <a:off x="10127281" y="5547929"/>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4" name="object 744"/>
          <p:cNvSpPr/>
          <p:nvPr/>
        </p:nvSpPr>
        <p:spPr>
          <a:xfrm>
            <a:off x="10119081" y="5552613"/>
            <a:ext cx="16509" cy="16509"/>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5" name="object 745"/>
          <p:cNvSpPr/>
          <p:nvPr/>
        </p:nvSpPr>
        <p:spPr>
          <a:xfrm>
            <a:off x="10026177" y="5536966"/>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6" name="object 746"/>
          <p:cNvSpPr/>
          <p:nvPr/>
        </p:nvSpPr>
        <p:spPr>
          <a:xfrm>
            <a:off x="10026177" y="5526006"/>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7" name="object 747"/>
          <p:cNvSpPr/>
          <p:nvPr/>
        </p:nvSpPr>
        <p:spPr>
          <a:xfrm>
            <a:off x="10127281" y="5590091"/>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8" name="object 748"/>
          <p:cNvSpPr/>
          <p:nvPr/>
        </p:nvSpPr>
        <p:spPr>
          <a:xfrm>
            <a:off x="10119081" y="5594775"/>
            <a:ext cx="16509" cy="16509"/>
          </a:xfrm>
          <a:custGeom>
            <a:avLst/>
            <a:gdLst/>
            <a:ahLst/>
            <a:cxnLst/>
            <a:rect l="l" t="t" r="r" b="b"/>
            <a:pathLst>
              <a:path w="16509" h="16510">
                <a:moveTo>
                  <a:pt x="0" y="0"/>
                </a:moveTo>
                <a:lnTo>
                  <a:pt x="8200" y="16379"/>
                </a:lnTo>
                <a:lnTo>
                  <a:pt x="15125" y="2548"/>
                </a:lnTo>
                <a:lnTo>
                  <a:pt x="5160" y="2548"/>
                </a:lnTo>
                <a:lnTo>
                  <a:pt x="0" y="0"/>
                </a:lnTo>
                <a:close/>
              </a:path>
              <a:path w="16509" h="16510">
                <a:moveTo>
                  <a:pt x="16402" y="0"/>
                </a:moveTo>
                <a:lnTo>
                  <a:pt x="11238" y="2548"/>
                </a:lnTo>
                <a:lnTo>
                  <a:pt x="15125" y="2548"/>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9" name="object 749"/>
          <p:cNvSpPr/>
          <p:nvPr/>
        </p:nvSpPr>
        <p:spPr>
          <a:xfrm>
            <a:off x="10026177" y="5579129"/>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0" name="object 750"/>
          <p:cNvSpPr/>
          <p:nvPr/>
        </p:nvSpPr>
        <p:spPr>
          <a:xfrm>
            <a:off x="10026177" y="556816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1" name="object 751"/>
          <p:cNvSpPr/>
          <p:nvPr/>
        </p:nvSpPr>
        <p:spPr>
          <a:xfrm>
            <a:off x="10026177" y="562129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2" name="object 752"/>
          <p:cNvSpPr/>
          <p:nvPr/>
        </p:nvSpPr>
        <p:spPr>
          <a:xfrm>
            <a:off x="10026177" y="5610329"/>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3" name="object 753"/>
          <p:cNvSpPr/>
          <p:nvPr/>
        </p:nvSpPr>
        <p:spPr>
          <a:xfrm>
            <a:off x="10127283" y="5644471"/>
            <a:ext cx="168261" cy="122545"/>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79"/>
                </a:lnTo>
                <a:lnTo>
                  <a:pt x="139052" y="107635"/>
                </a:lnTo>
                <a:lnTo>
                  <a:pt x="89567" y="118214"/>
                </a:lnTo>
                <a:lnTo>
                  <a:pt x="0" y="122300"/>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4" name="object 754"/>
          <p:cNvSpPr/>
          <p:nvPr/>
        </p:nvSpPr>
        <p:spPr>
          <a:xfrm>
            <a:off x="10295786" y="5700989"/>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5" name="object 755"/>
          <p:cNvSpPr/>
          <p:nvPr/>
        </p:nvSpPr>
        <p:spPr>
          <a:xfrm>
            <a:off x="10287585" y="5702262"/>
            <a:ext cx="16509" cy="16509"/>
          </a:xfrm>
          <a:custGeom>
            <a:avLst/>
            <a:gdLst/>
            <a:ahLst/>
            <a:cxnLst/>
            <a:rect l="l" t="t" r="r" b="b"/>
            <a:pathLst>
              <a:path w="16509" h="16510">
                <a:moveTo>
                  <a:pt x="0" y="0"/>
                </a:moveTo>
                <a:lnTo>
                  <a:pt x="8201"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6" name="object 756"/>
          <p:cNvSpPr/>
          <p:nvPr/>
        </p:nvSpPr>
        <p:spPr>
          <a:xfrm>
            <a:off x="10127281" y="5759153"/>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7" name="object 757"/>
          <p:cNvSpPr/>
          <p:nvPr/>
        </p:nvSpPr>
        <p:spPr>
          <a:xfrm>
            <a:off x="10119081" y="5763838"/>
            <a:ext cx="16509" cy="16509"/>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8" name="object 758"/>
          <p:cNvSpPr/>
          <p:nvPr/>
        </p:nvSpPr>
        <p:spPr>
          <a:xfrm>
            <a:off x="10127281" y="5674828"/>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9" name="object 759"/>
          <p:cNvSpPr/>
          <p:nvPr/>
        </p:nvSpPr>
        <p:spPr>
          <a:xfrm>
            <a:off x="10119081" y="5679512"/>
            <a:ext cx="16509" cy="16509"/>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0" name="object 760"/>
          <p:cNvSpPr/>
          <p:nvPr/>
        </p:nvSpPr>
        <p:spPr>
          <a:xfrm>
            <a:off x="10026177" y="5663866"/>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1" name="object 761"/>
          <p:cNvSpPr/>
          <p:nvPr/>
        </p:nvSpPr>
        <p:spPr>
          <a:xfrm>
            <a:off x="10026177" y="5652904"/>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2" name="object 762"/>
          <p:cNvSpPr/>
          <p:nvPr/>
        </p:nvSpPr>
        <p:spPr>
          <a:xfrm>
            <a:off x="10127281" y="5716990"/>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3" name="object 763"/>
          <p:cNvSpPr/>
          <p:nvPr/>
        </p:nvSpPr>
        <p:spPr>
          <a:xfrm>
            <a:off x="10119081" y="5721674"/>
            <a:ext cx="16509" cy="16509"/>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4" name="object 764"/>
          <p:cNvSpPr/>
          <p:nvPr/>
        </p:nvSpPr>
        <p:spPr>
          <a:xfrm>
            <a:off x="10026177" y="5706027"/>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5" name="object 765"/>
          <p:cNvSpPr/>
          <p:nvPr/>
        </p:nvSpPr>
        <p:spPr>
          <a:xfrm>
            <a:off x="10026177" y="5695066"/>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6" name="object 766"/>
          <p:cNvSpPr/>
          <p:nvPr/>
        </p:nvSpPr>
        <p:spPr>
          <a:xfrm>
            <a:off x="10026177" y="5748190"/>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7" name="object 767"/>
          <p:cNvSpPr/>
          <p:nvPr/>
        </p:nvSpPr>
        <p:spPr>
          <a:xfrm>
            <a:off x="10026177" y="573723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8" name="object 768"/>
          <p:cNvSpPr/>
          <p:nvPr/>
        </p:nvSpPr>
        <p:spPr>
          <a:xfrm>
            <a:off x="10127283" y="5770134"/>
            <a:ext cx="168261" cy="122545"/>
          </a:xfrm>
          <a:custGeom>
            <a:avLst/>
            <a:gdLst/>
            <a:ahLst/>
            <a:cxnLst/>
            <a:rect l="l" t="t" r="r" b="b"/>
            <a:pathLst>
              <a:path w="168275" h="122554">
                <a:moveTo>
                  <a:pt x="0" y="0"/>
                </a:moveTo>
                <a:lnTo>
                  <a:pt x="76503" y="3710"/>
                </a:lnTo>
                <a:lnTo>
                  <a:pt x="127008" y="14212"/>
                </a:lnTo>
                <a:lnTo>
                  <a:pt x="156009" y="30561"/>
                </a:lnTo>
                <a:lnTo>
                  <a:pt x="168001" y="51813"/>
                </a:lnTo>
                <a:lnTo>
                  <a:pt x="167478" y="77023"/>
                </a:lnTo>
                <a:lnTo>
                  <a:pt x="160881" y="93041"/>
                </a:lnTo>
                <a:lnTo>
                  <a:pt x="139052" y="107598"/>
                </a:lnTo>
                <a:lnTo>
                  <a:pt x="89567"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9" name="object 769"/>
          <p:cNvSpPr/>
          <p:nvPr/>
        </p:nvSpPr>
        <p:spPr>
          <a:xfrm>
            <a:off x="10295786" y="5826650"/>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0" name="object 770"/>
          <p:cNvSpPr/>
          <p:nvPr/>
        </p:nvSpPr>
        <p:spPr>
          <a:xfrm>
            <a:off x="10287585" y="5827925"/>
            <a:ext cx="16509" cy="16509"/>
          </a:xfrm>
          <a:custGeom>
            <a:avLst/>
            <a:gdLst/>
            <a:ahLst/>
            <a:cxnLst/>
            <a:rect l="l" t="t" r="r" b="b"/>
            <a:pathLst>
              <a:path w="16509" h="16510">
                <a:moveTo>
                  <a:pt x="0" y="0"/>
                </a:moveTo>
                <a:lnTo>
                  <a:pt x="8201"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1" name="object 771"/>
          <p:cNvSpPr/>
          <p:nvPr/>
        </p:nvSpPr>
        <p:spPr>
          <a:xfrm>
            <a:off x="10127281" y="5884816"/>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2" name="object 772"/>
          <p:cNvSpPr/>
          <p:nvPr/>
        </p:nvSpPr>
        <p:spPr>
          <a:xfrm>
            <a:off x="10119081" y="5889463"/>
            <a:ext cx="16509" cy="16509"/>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3" name="object 773"/>
          <p:cNvSpPr/>
          <p:nvPr/>
        </p:nvSpPr>
        <p:spPr>
          <a:xfrm>
            <a:off x="10127281" y="5800491"/>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4" name="object 774"/>
          <p:cNvSpPr/>
          <p:nvPr/>
        </p:nvSpPr>
        <p:spPr>
          <a:xfrm>
            <a:off x="10119081" y="5805138"/>
            <a:ext cx="16509" cy="16509"/>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5" name="object 775"/>
          <p:cNvSpPr/>
          <p:nvPr/>
        </p:nvSpPr>
        <p:spPr>
          <a:xfrm>
            <a:off x="10026177" y="5789528"/>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6" name="object 776"/>
          <p:cNvSpPr/>
          <p:nvPr/>
        </p:nvSpPr>
        <p:spPr>
          <a:xfrm>
            <a:off x="10026177" y="577856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7" name="object 777"/>
          <p:cNvSpPr/>
          <p:nvPr/>
        </p:nvSpPr>
        <p:spPr>
          <a:xfrm>
            <a:off x="10127281" y="5842654"/>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8" name="object 778"/>
          <p:cNvSpPr/>
          <p:nvPr/>
        </p:nvSpPr>
        <p:spPr>
          <a:xfrm>
            <a:off x="10119081" y="5847300"/>
            <a:ext cx="16509" cy="16509"/>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9" name="object 779"/>
          <p:cNvSpPr/>
          <p:nvPr/>
        </p:nvSpPr>
        <p:spPr>
          <a:xfrm>
            <a:off x="10026177" y="5831690"/>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0" name="object 780"/>
          <p:cNvSpPr/>
          <p:nvPr/>
        </p:nvSpPr>
        <p:spPr>
          <a:xfrm>
            <a:off x="10026177" y="5820729"/>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1" name="object 781"/>
          <p:cNvSpPr/>
          <p:nvPr/>
        </p:nvSpPr>
        <p:spPr>
          <a:xfrm>
            <a:off x="10026177" y="5873853"/>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2" name="object 782"/>
          <p:cNvSpPr/>
          <p:nvPr/>
        </p:nvSpPr>
        <p:spPr>
          <a:xfrm>
            <a:off x="10026177" y="5862891"/>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3" name="object 783"/>
          <p:cNvSpPr/>
          <p:nvPr/>
        </p:nvSpPr>
        <p:spPr>
          <a:xfrm>
            <a:off x="10127283" y="5897033"/>
            <a:ext cx="168261" cy="122545"/>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57"/>
                </a:lnTo>
                <a:lnTo>
                  <a:pt x="139052" y="107602"/>
                </a:lnTo>
                <a:lnTo>
                  <a:pt x="89567"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4" name="object 784"/>
          <p:cNvSpPr/>
          <p:nvPr/>
        </p:nvSpPr>
        <p:spPr>
          <a:xfrm>
            <a:off x="10295786" y="5953550"/>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5" name="object 785"/>
          <p:cNvSpPr/>
          <p:nvPr/>
        </p:nvSpPr>
        <p:spPr>
          <a:xfrm>
            <a:off x="10287585" y="5954823"/>
            <a:ext cx="16509" cy="16509"/>
          </a:xfrm>
          <a:custGeom>
            <a:avLst/>
            <a:gdLst/>
            <a:ahLst/>
            <a:cxnLst/>
            <a:rect l="l" t="t" r="r" b="b"/>
            <a:pathLst>
              <a:path w="16509" h="16510">
                <a:moveTo>
                  <a:pt x="0" y="0"/>
                </a:moveTo>
                <a:lnTo>
                  <a:pt x="8201"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6" name="object 786"/>
          <p:cNvSpPr/>
          <p:nvPr/>
        </p:nvSpPr>
        <p:spPr>
          <a:xfrm>
            <a:off x="10127281" y="6011716"/>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7" name="object 787"/>
          <p:cNvSpPr/>
          <p:nvPr/>
        </p:nvSpPr>
        <p:spPr>
          <a:xfrm>
            <a:off x="10119081" y="6016363"/>
            <a:ext cx="16509" cy="16509"/>
          </a:xfrm>
          <a:custGeom>
            <a:avLst/>
            <a:gdLst/>
            <a:ahLst/>
            <a:cxnLst/>
            <a:rect l="l" t="t" r="r" b="b"/>
            <a:pathLst>
              <a:path w="16509" h="16510">
                <a:moveTo>
                  <a:pt x="0" y="0"/>
                </a:moveTo>
                <a:lnTo>
                  <a:pt x="8200"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8" name="object 788"/>
          <p:cNvSpPr/>
          <p:nvPr/>
        </p:nvSpPr>
        <p:spPr>
          <a:xfrm>
            <a:off x="10127281" y="5927391"/>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9" name="object 789"/>
          <p:cNvSpPr/>
          <p:nvPr/>
        </p:nvSpPr>
        <p:spPr>
          <a:xfrm>
            <a:off x="10119081" y="5932037"/>
            <a:ext cx="16509" cy="16509"/>
          </a:xfrm>
          <a:custGeom>
            <a:avLst/>
            <a:gdLst/>
            <a:ahLst/>
            <a:cxnLst/>
            <a:rect l="l" t="t" r="r" b="b"/>
            <a:pathLst>
              <a:path w="16509" h="16510">
                <a:moveTo>
                  <a:pt x="0" y="0"/>
                </a:moveTo>
                <a:lnTo>
                  <a:pt x="8200" y="16416"/>
                </a:lnTo>
                <a:lnTo>
                  <a:pt x="15109" y="2586"/>
                </a:lnTo>
                <a:lnTo>
                  <a:pt x="5160" y="2586"/>
                </a:lnTo>
                <a:lnTo>
                  <a:pt x="0" y="0"/>
                </a:lnTo>
                <a:close/>
              </a:path>
              <a:path w="16509" h="16510">
                <a:moveTo>
                  <a:pt x="16377" y="49"/>
                </a:moveTo>
                <a:lnTo>
                  <a:pt x="11238" y="2586"/>
                </a:lnTo>
                <a:lnTo>
                  <a:pt x="15109" y="2586"/>
                </a:lnTo>
                <a:lnTo>
                  <a:pt x="16377" y="49"/>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0" name="object 790"/>
          <p:cNvSpPr/>
          <p:nvPr/>
        </p:nvSpPr>
        <p:spPr>
          <a:xfrm>
            <a:off x="10026177" y="5916427"/>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1" name="object 791"/>
          <p:cNvSpPr/>
          <p:nvPr/>
        </p:nvSpPr>
        <p:spPr>
          <a:xfrm>
            <a:off x="10026177" y="590546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2" name="object 792"/>
          <p:cNvSpPr/>
          <p:nvPr/>
        </p:nvSpPr>
        <p:spPr>
          <a:xfrm>
            <a:off x="10127281" y="5969553"/>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3" name="object 793"/>
          <p:cNvSpPr/>
          <p:nvPr/>
        </p:nvSpPr>
        <p:spPr>
          <a:xfrm>
            <a:off x="10119081" y="5974201"/>
            <a:ext cx="16509" cy="16509"/>
          </a:xfrm>
          <a:custGeom>
            <a:avLst/>
            <a:gdLst/>
            <a:ahLst/>
            <a:cxnLst/>
            <a:rect l="l" t="t" r="r" b="b"/>
            <a:pathLst>
              <a:path w="16509" h="16510">
                <a:moveTo>
                  <a:pt x="0" y="0"/>
                </a:moveTo>
                <a:lnTo>
                  <a:pt x="8200"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4" name="object 794"/>
          <p:cNvSpPr/>
          <p:nvPr/>
        </p:nvSpPr>
        <p:spPr>
          <a:xfrm>
            <a:off x="10026177" y="5958591"/>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5" name="object 795"/>
          <p:cNvSpPr/>
          <p:nvPr/>
        </p:nvSpPr>
        <p:spPr>
          <a:xfrm>
            <a:off x="10026177" y="594763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6" name="object 796"/>
          <p:cNvSpPr/>
          <p:nvPr/>
        </p:nvSpPr>
        <p:spPr>
          <a:xfrm>
            <a:off x="10026177" y="6000753"/>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7" name="object 797"/>
          <p:cNvSpPr/>
          <p:nvPr/>
        </p:nvSpPr>
        <p:spPr>
          <a:xfrm>
            <a:off x="10026177" y="5989792"/>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8" name="object 798"/>
          <p:cNvSpPr/>
          <p:nvPr/>
        </p:nvSpPr>
        <p:spPr>
          <a:xfrm>
            <a:off x="10127283" y="6023520"/>
            <a:ext cx="168261" cy="122545"/>
          </a:xfrm>
          <a:custGeom>
            <a:avLst/>
            <a:gdLst/>
            <a:ahLst/>
            <a:cxnLst/>
            <a:rect l="l" t="t" r="r" b="b"/>
            <a:pathLst>
              <a:path w="168275" h="122554">
                <a:moveTo>
                  <a:pt x="0" y="0"/>
                </a:moveTo>
                <a:lnTo>
                  <a:pt x="76503" y="3710"/>
                </a:lnTo>
                <a:lnTo>
                  <a:pt x="127008" y="14215"/>
                </a:lnTo>
                <a:lnTo>
                  <a:pt x="156009" y="30570"/>
                </a:lnTo>
                <a:lnTo>
                  <a:pt x="168001" y="51832"/>
                </a:lnTo>
                <a:lnTo>
                  <a:pt x="167478" y="77060"/>
                </a:lnTo>
                <a:lnTo>
                  <a:pt x="160881" y="93057"/>
                </a:lnTo>
                <a:lnTo>
                  <a:pt x="139052" y="107602"/>
                </a:lnTo>
                <a:lnTo>
                  <a:pt x="89567" y="118177"/>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9" name="object 799"/>
          <p:cNvSpPr/>
          <p:nvPr/>
        </p:nvSpPr>
        <p:spPr>
          <a:xfrm>
            <a:off x="10295786" y="6080038"/>
            <a:ext cx="0" cy="6349"/>
          </a:xfrm>
          <a:custGeom>
            <a:avLst/>
            <a:gdLst/>
            <a:ahLst/>
            <a:cxnLst/>
            <a:rect l="l" t="t" r="r" b="b"/>
            <a:pathLst>
              <a:path h="6350">
                <a:moveTo>
                  <a:pt x="-1404" y="2942"/>
                </a:moveTo>
                <a:lnTo>
                  <a:pt x="1404" y="2942"/>
                </a:lnTo>
              </a:path>
            </a:pathLst>
          </a:custGeom>
          <a:ln w="5884">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00" name="object 800"/>
          <p:cNvSpPr/>
          <p:nvPr/>
        </p:nvSpPr>
        <p:spPr>
          <a:xfrm>
            <a:off x="10287585" y="6081312"/>
            <a:ext cx="16509" cy="16509"/>
          </a:xfrm>
          <a:custGeom>
            <a:avLst/>
            <a:gdLst/>
            <a:ahLst/>
            <a:cxnLst/>
            <a:rect l="l" t="t" r="r" b="b"/>
            <a:pathLst>
              <a:path w="16509" h="16510">
                <a:moveTo>
                  <a:pt x="0" y="0"/>
                </a:moveTo>
                <a:lnTo>
                  <a:pt x="8201"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01" name="object 801"/>
          <p:cNvSpPr/>
          <p:nvPr/>
        </p:nvSpPr>
        <p:spPr>
          <a:xfrm>
            <a:off x="10127281" y="6138203"/>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02" name="object 802"/>
          <p:cNvSpPr/>
          <p:nvPr/>
        </p:nvSpPr>
        <p:spPr>
          <a:xfrm>
            <a:off x="10119081" y="6142850"/>
            <a:ext cx="16509" cy="16509"/>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03" name="object 803"/>
          <p:cNvSpPr/>
          <p:nvPr/>
        </p:nvSpPr>
        <p:spPr>
          <a:xfrm>
            <a:off x="10127281" y="6053878"/>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04" name="object 804"/>
          <p:cNvSpPr/>
          <p:nvPr/>
        </p:nvSpPr>
        <p:spPr>
          <a:xfrm>
            <a:off x="10119081" y="6058525"/>
            <a:ext cx="16509" cy="16509"/>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05" name="object 805"/>
          <p:cNvSpPr/>
          <p:nvPr/>
        </p:nvSpPr>
        <p:spPr>
          <a:xfrm>
            <a:off x="10026177" y="6042916"/>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06" name="object 806"/>
          <p:cNvSpPr/>
          <p:nvPr/>
        </p:nvSpPr>
        <p:spPr>
          <a:xfrm>
            <a:off x="10026177" y="6031954"/>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07" name="object 807"/>
          <p:cNvSpPr/>
          <p:nvPr/>
        </p:nvSpPr>
        <p:spPr>
          <a:xfrm>
            <a:off x="10127281" y="6096041"/>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08" name="object 808"/>
          <p:cNvSpPr/>
          <p:nvPr/>
        </p:nvSpPr>
        <p:spPr>
          <a:xfrm>
            <a:off x="10119081" y="6100687"/>
            <a:ext cx="16509" cy="16509"/>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09" name="object 809"/>
          <p:cNvSpPr/>
          <p:nvPr/>
        </p:nvSpPr>
        <p:spPr>
          <a:xfrm>
            <a:off x="10026177" y="6085078"/>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0" name="object 810"/>
          <p:cNvSpPr/>
          <p:nvPr/>
        </p:nvSpPr>
        <p:spPr>
          <a:xfrm>
            <a:off x="10026177" y="6074117"/>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1" name="object 811"/>
          <p:cNvSpPr/>
          <p:nvPr/>
        </p:nvSpPr>
        <p:spPr>
          <a:xfrm>
            <a:off x="10026177" y="6127240"/>
            <a:ext cx="202549" cy="0"/>
          </a:xfrm>
          <a:custGeom>
            <a:avLst/>
            <a:gdLst/>
            <a:ahLst/>
            <a:cxnLst/>
            <a:rect l="l" t="t" r="r" b="b"/>
            <a:pathLst>
              <a:path w="202565">
                <a:moveTo>
                  <a:pt x="0" y="0"/>
                </a:moveTo>
                <a:lnTo>
                  <a:pt x="202223" y="0"/>
                </a:lnTo>
              </a:path>
            </a:pathLst>
          </a:custGeom>
          <a:ln w="21926">
            <a:solidFill>
              <a:srgbClr val="F2DCDA"/>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2" name="object 812"/>
          <p:cNvSpPr/>
          <p:nvPr/>
        </p:nvSpPr>
        <p:spPr>
          <a:xfrm>
            <a:off x="10026177" y="6116279"/>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3" name="object 813"/>
          <p:cNvSpPr/>
          <p:nvPr/>
        </p:nvSpPr>
        <p:spPr>
          <a:xfrm>
            <a:off x="10127283" y="6149184"/>
            <a:ext cx="168261" cy="122545"/>
          </a:xfrm>
          <a:custGeom>
            <a:avLst/>
            <a:gdLst/>
            <a:ahLst/>
            <a:cxnLst/>
            <a:rect l="l" t="t" r="r" b="b"/>
            <a:pathLst>
              <a:path w="168275" h="122554">
                <a:moveTo>
                  <a:pt x="0" y="0"/>
                </a:moveTo>
                <a:lnTo>
                  <a:pt x="76503" y="3707"/>
                </a:lnTo>
                <a:lnTo>
                  <a:pt x="127008" y="14201"/>
                </a:lnTo>
                <a:lnTo>
                  <a:pt x="156009" y="30545"/>
                </a:lnTo>
                <a:lnTo>
                  <a:pt x="168001" y="51799"/>
                </a:lnTo>
                <a:lnTo>
                  <a:pt x="167478" y="77023"/>
                </a:lnTo>
                <a:lnTo>
                  <a:pt x="160881" y="93040"/>
                </a:lnTo>
                <a:lnTo>
                  <a:pt x="139052" y="107596"/>
                </a:lnTo>
                <a:lnTo>
                  <a:pt x="89567" y="118176"/>
                </a:lnTo>
                <a:lnTo>
                  <a:pt x="0" y="122262"/>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4" name="object 814"/>
          <p:cNvSpPr/>
          <p:nvPr/>
        </p:nvSpPr>
        <p:spPr>
          <a:xfrm>
            <a:off x="10295786" y="6205675"/>
            <a:ext cx="0" cy="6349"/>
          </a:xfrm>
          <a:custGeom>
            <a:avLst/>
            <a:gdLst/>
            <a:ahLst/>
            <a:cxnLst/>
            <a:rect l="l" t="t" r="r" b="b"/>
            <a:pathLst>
              <a:path h="6350">
                <a:moveTo>
                  <a:pt x="-1404" y="2949"/>
                </a:moveTo>
                <a:lnTo>
                  <a:pt x="1404" y="2949"/>
                </a:lnTo>
              </a:path>
            </a:pathLst>
          </a:custGeom>
          <a:ln w="589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5" name="object 815"/>
          <p:cNvSpPr/>
          <p:nvPr/>
        </p:nvSpPr>
        <p:spPr>
          <a:xfrm>
            <a:off x="10287585" y="6206960"/>
            <a:ext cx="16509" cy="16509"/>
          </a:xfrm>
          <a:custGeom>
            <a:avLst/>
            <a:gdLst/>
            <a:ahLst/>
            <a:cxnLst/>
            <a:rect l="l" t="t" r="r" b="b"/>
            <a:pathLst>
              <a:path w="16509" h="16510">
                <a:moveTo>
                  <a:pt x="0" y="0"/>
                </a:moveTo>
                <a:lnTo>
                  <a:pt x="8201"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6" name="object 816"/>
          <p:cNvSpPr/>
          <p:nvPr/>
        </p:nvSpPr>
        <p:spPr>
          <a:xfrm>
            <a:off x="10127281" y="6263848"/>
            <a:ext cx="0" cy="8889"/>
          </a:xfrm>
          <a:custGeom>
            <a:avLst/>
            <a:gdLst/>
            <a:ahLst/>
            <a:cxnLst/>
            <a:rect l="l" t="t" r="r" b="b"/>
            <a:pathLst>
              <a:path h="8889">
                <a:moveTo>
                  <a:pt x="0" y="0"/>
                </a:moveTo>
                <a:lnTo>
                  <a:pt x="0" y="8654"/>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7" name="object 817"/>
          <p:cNvSpPr/>
          <p:nvPr/>
        </p:nvSpPr>
        <p:spPr>
          <a:xfrm>
            <a:off x="10119081" y="6268513"/>
            <a:ext cx="16509" cy="16509"/>
          </a:xfrm>
          <a:custGeom>
            <a:avLst/>
            <a:gdLst/>
            <a:ahLst/>
            <a:cxnLst/>
            <a:rect l="l" t="t" r="r" b="b"/>
            <a:pathLst>
              <a:path w="16509" h="16510">
                <a:moveTo>
                  <a:pt x="0" y="0"/>
                </a:moveTo>
                <a:lnTo>
                  <a:pt x="8200" y="16416"/>
                </a:lnTo>
                <a:lnTo>
                  <a:pt x="15111" y="2582"/>
                </a:lnTo>
                <a:lnTo>
                  <a:pt x="5160" y="2582"/>
                </a:lnTo>
                <a:lnTo>
                  <a:pt x="0" y="0"/>
                </a:lnTo>
                <a:close/>
              </a:path>
              <a:path w="16509" h="16510">
                <a:moveTo>
                  <a:pt x="16402" y="0"/>
                </a:moveTo>
                <a:lnTo>
                  <a:pt x="11238" y="2582"/>
                </a:lnTo>
                <a:lnTo>
                  <a:pt x="15111" y="2582"/>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8" name="object 818"/>
          <p:cNvSpPr/>
          <p:nvPr/>
        </p:nvSpPr>
        <p:spPr>
          <a:xfrm>
            <a:off x="10127281" y="6179504"/>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9" name="object 819"/>
          <p:cNvSpPr/>
          <p:nvPr/>
        </p:nvSpPr>
        <p:spPr>
          <a:xfrm>
            <a:off x="10119081" y="6184188"/>
            <a:ext cx="16509" cy="16509"/>
          </a:xfrm>
          <a:custGeom>
            <a:avLst/>
            <a:gdLst/>
            <a:ahLst/>
            <a:cxnLst/>
            <a:rect l="l" t="t" r="r" b="b"/>
            <a:pathLst>
              <a:path w="16509" h="16510">
                <a:moveTo>
                  <a:pt x="0" y="0"/>
                </a:moveTo>
                <a:lnTo>
                  <a:pt x="8200" y="16416"/>
                </a:lnTo>
                <a:lnTo>
                  <a:pt x="15109" y="2586"/>
                </a:lnTo>
                <a:lnTo>
                  <a:pt x="5160" y="2586"/>
                </a:lnTo>
                <a:lnTo>
                  <a:pt x="0" y="0"/>
                </a:lnTo>
                <a:close/>
              </a:path>
              <a:path w="16509" h="16510">
                <a:moveTo>
                  <a:pt x="16402" y="0"/>
                </a:moveTo>
                <a:lnTo>
                  <a:pt x="11238" y="2586"/>
                </a:lnTo>
                <a:lnTo>
                  <a:pt x="15109"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0" name="object 820"/>
          <p:cNvSpPr/>
          <p:nvPr/>
        </p:nvSpPr>
        <p:spPr>
          <a:xfrm>
            <a:off x="10026177" y="6168541"/>
            <a:ext cx="202549"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1" name="object 821"/>
          <p:cNvSpPr/>
          <p:nvPr/>
        </p:nvSpPr>
        <p:spPr>
          <a:xfrm>
            <a:off x="10026177" y="615758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2" name="object 822"/>
          <p:cNvSpPr/>
          <p:nvPr/>
        </p:nvSpPr>
        <p:spPr>
          <a:xfrm>
            <a:off x="10127281" y="6221684"/>
            <a:ext cx="0" cy="8889"/>
          </a:xfrm>
          <a:custGeom>
            <a:avLst/>
            <a:gdLst/>
            <a:ahLst/>
            <a:cxnLst/>
            <a:rect l="l" t="t" r="r" b="b"/>
            <a:pathLst>
              <a:path h="8889">
                <a:moveTo>
                  <a:pt x="0" y="0"/>
                </a:moveTo>
                <a:lnTo>
                  <a:pt x="0" y="8654"/>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3" name="object 823"/>
          <p:cNvSpPr/>
          <p:nvPr/>
        </p:nvSpPr>
        <p:spPr>
          <a:xfrm>
            <a:off x="10119081" y="6226350"/>
            <a:ext cx="16509" cy="16509"/>
          </a:xfrm>
          <a:custGeom>
            <a:avLst/>
            <a:gdLst/>
            <a:ahLst/>
            <a:cxnLst/>
            <a:rect l="l" t="t" r="r" b="b"/>
            <a:pathLst>
              <a:path w="16509" h="16510">
                <a:moveTo>
                  <a:pt x="0" y="0"/>
                </a:moveTo>
                <a:lnTo>
                  <a:pt x="8200" y="16416"/>
                </a:lnTo>
                <a:lnTo>
                  <a:pt x="15111" y="2582"/>
                </a:lnTo>
                <a:lnTo>
                  <a:pt x="5160" y="2582"/>
                </a:lnTo>
                <a:lnTo>
                  <a:pt x="0" y="0"/>
                </a:lnTo>
                <a:close/>
              </a:path>
              <a:path w="16509" h="16510">
                <a:moveTo>
                  <a:pt x="16402" y="0"/>
                </a:moveTo>
                <a:lnTo>
                  <a:pt x="11238" y="2582"/>
                </a:lnTo>
                <a:lnTo>
                  <a:pt x="15111" y="2582"/>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4" name="object 824"/>
          <p:cNvSpPr/>
          <p:nvPr/>
        </p:nvSpPr>
        <p:spPr>
          <a:xfrm>
            <a:off x="10026177" y="6210723"/>
            <a:ext cx="202549"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5" name="object 825"/>
          <p:cNvSpPr/>
          <p:nvPr/>
        </p:nvSpPr>
        <p:spPr>
          <a:xfrm>
            <a:off x="10026177" y="6199760"/>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6" name="object 826"/>
          <p:cNvSpPr/>
          <p:nvPr/>
        </p:nvSpPr>
        <p:spPr>
          <a:xfrm>
            <a:off x="10026177" y="6252883"/>
            <a:ext cx="202549"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7" name="object 827"/>
          <p:cNvSpPr/>
          <p:nvPr/>
        </p:nvSpPr>
        <p:spPr>
          <a:xfrm>
            <a:off x="10026177" y="624192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8" name="object 828"/>
          <p:cNvSpPr/>
          <p:nvPr/>
        </p:nvSpPr>
        <p:spPr>
          <a:xfrm>
            <a:off x="10127283" y="6275652"/>
            <a:ext cx="168261" cy="122545"/>
          </a:xfrm>
          <a:custGeom>
            <a:avLst/>
            <a:gdLst/>
            <a:ahLst/>
            <a:cxnLst/>
            <a:rect l="l" t="t" r="r" b="b"/>
            <a:pathLst>
              <a:path w="168275" h="122554">
                <a:moveTo>
                  <a:pt x="0" y="0"/>
                </a:moveTo>
                <a:lnTo>
                  <a:pt x="76503" y="3710"/>
                </a:lnTo>
                <a:lnTo>
                  <a:pt x="127008" y="14211"/>
                </a:lnTo>
                <a:lnTo>
                  <a:pt x="156009" y="30562"/>
                </a:lnTo>
                <a:lnTo>
                  <a:pt x="168001" y="51820"/>
                </a:lnTo>
                <a:lnTo>
                  <a:pt x="167478" y="77041"/>
                </a:lnTo>
                <a:lnTo>
                  <a:pt x="160881" y="93058"/>
                </a:lnTo>
                <a:lnTo>
                  <a:pt x="139052" y="107615"/>
                </a:lnTo>
                <a:lnTo>
                  <a:pt x="89567" y="118195"/>
                </a:lnTo>
                <a:lnTo>
                  <a:pt x="0" y="122281"/>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9" name="object 829"/>
          <p:cNvSpPr/>
          <p:nvPr/>
        </p:nvSpPr>
        <p:spPr>
          <a:xfrm>
            <a:off x="10295786" y="6332162"/>
            <a:ext cx="0" cy="6349"/>
          </a:xfrm>
          <a:custGeom>
            <a:avLst/>
            <a:gdLst/>
            <a:ahLst/>
            <a:cxnLst/>
            <a:rect l="l" t="t" r="r" b="b"/>
            <a:pathLst>
              <a:path h="6350">
                <a:moveTo>
                  <a:pt x="-1404" y="2949"/>
                </a:moveTo>
                <a:lnTo>
                  <a:pt x="1404" y="2949"/>
                </a:lnTo>
              </a:path>
            </a:pathLst>
          </a:custGeom>
          <a:ln w="589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0" name="object 830"/>
          <p:cNvSpPr/>
          <p:nvPr/>
        </p:nvSpPr>
        <p:spPr>
          <a:xfrm>
            <a:off x="10287585" y="6333446"/>
            <a:ext cx="16509" cy="16509"/>
          </a:xfrm>
          <a:custGeom>
            <a:avLst/>
            <a:gdLst/>
            <a:ahLst/>
            <a:cxnLst/>
            <a:rect l="l" t="t" r="r" b="b"/>
            <a:pathLst>
              <a:path w="16509" h="16510">
                <a:moveTo>
                  <a:pt x="0" y="0"/>
                </a:moveTo>
                <a:lnTo>
                  <a:pt x="8201"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1" name="object 831"/>
          <p:cNvSpPr/>
          <p:nvPr/>
        </p:nvSpPr>
        <p:spPr>
          <a:xfrm>
            <a:off x="10127281" y="6390335"/>
            <a:ext cx="0" cy="8889"/>
          </a:xfrm>
          <a:custGeom>
            <a:avLst/>
            <a:gdLst/>
            <a:ahLst/>
            <a:cxnLst/>
            <a:rect l="l" t="t" r="r" b="b"/>
            <a:pathLst>
              <a:path h="8889">
                <a:moveTo>
                  <a:pt x="0" y="0"/>
                </a:moveTo>
                <a:lnTo>
                  <a:pt x="0" y="8654"/>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2" name="object 832"/>
          <p:cNvSpPr/>
          <p:nvPr/>
        </p:nvSpPr>
        <p:spPr>
          <a:xfrm>
            <a:off x="10119081" y="6395000"/>
            <a:ext cx="16509" cy="16509"/>
          </a:xfrm>
          <a:custGeom>
            <a:avLst/>
            <a:gdLst/>
            <a:ahLst/>
            <a:cxnLst/>
            <a:rect l="l" t="t" r="r" b="b"/>
            <a:pathLst>
              <a:path w="16509" h="16510">
                <a:moveTo>
                  <a:pt x="0" y="0"/>
                </a:moveTo>
                <a:lnTo>
                  <a:pt x="8200" y="16416"/>
                </a:lnTo>
                <a:lnTo>
                  <a:pt x="15111" y="2582"/>
                </a:lnTo>
                <a:lnTo>
                  <a:pt x="5160" y="2582"/>
                </a:lnTo>
                <a:lnTo>
                  <a:pt x="0" y="0"/>
                </a:lnTo>
                <a:close/>
              </a:path>
              <a:path w="16509" h="16510">
                <a:moveTo>
                  <a:pt x="16402" y="0"/>
                </a:moveTo>
                <a:lnTo>
                  <a:pt x="11238" y="2582"/>
                </a:lnTo>
                <a:lnTo>
                  <a:pt x="15111" y="2582"/>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3" name="object 833"/>
          <p:cNvSpPr/>
          <p:nvPr/>
        </p:nvSpPr>
        <p:spPr>
          <a:xfrm>
            <a:off x="10127281" y="6306010"/>
            <a:ext cx="0" cy="8889"/>
          </a:xfrm>
          <a:custGeom>
            <a:avLst/>
            <a:gdLst/>
            <a:ahLst/>
            <a:cxnLst/>
            <a:rect l="l" t="t" r="r" b="b"/>
            <a:pathLst>
              <a:path h="8889">
                <a:moveTo>
                  <a:pt x="0" y="0"/>
                </a:moveTo>
                <a:lnTo>
                  <a:pt x="0" y="8654"/>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4" name="object 834"/>
          <p:cNvSpPr/>
          <p:nvPr/>
        </p:nvSpPr>
        <p:spPr>
          <a:xfrm>
            <a:off x="10119081" y="6310675"/>
            <a:ext cx="16509" cy="16509"/>
          </a:xfrm>
          <a:custGeom>
            <a:avLst/>
            <a:gdLst/>
            <a:ahLst/>
            <a:cxnLst/>
            <a:rect l="l" t="t" r="r" b="b"/>
            <a:pathLst>
              <a:path w="16509" h="16510">
                <a:moveTo>
                  <a:pt x="0" y="0"/>
                </a:moveTo>
                <a:lnTo>
                  <a:pt x="8200" y="16416"/>
                </a:lnTo>
                <a:lnTo>
                  <a:pt x="15111" y="2582"/>
                </a:lnTo>
                <a:lnTo>
                  <a:pt x="5160" y="2582"/>
                </a:lnTo>
                <a:lnTo>
                  <a:pt x="0" y="0"/>
                </a:lnTo>
                <a:close/>
              </a:path>
              <a:path w="16509" h="16510">
                <a:moveTo>
                  <a:pt x="16402" y="0"/>
                </a:moveTo>
                <a:lnTo>
                  <a:pt x="11238" y="2582"/>
                </a:lnTo>
                <a:lnTo>
                  <a:pt x="15111" y="2582"/>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5" name="object 835"/>
          <p:cNvSpPr/>
          <p:nvPr/>
        </p:nvSpPr>
        <p:spPr>
          <a:xfrm>
            <a:off x="10026177" y="6295046"/>
            <a:ext cx="202549"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6" name="object 836"/>
          <p:cNvSpPr/>
          <p:nvPr/>
        </p:nvSpPr>
        <p:spPr>
          <a:xfrm>
            <a:off x="10026177" y="6284085"/>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7" name="object 837"/>
          <p:cNvSpPr/>
          <p:nvPr/>
        </p:nvSpPr>
        <p:spPr>
          <a:xfrm>
            <a:off x="10127281" y="6348173"/>
            <a:ext cx="0" cy="8889"/>
          </a:xfrm>
          <a:custGeom>
            <a:avLst/>
            <a:gdLst/>
            <a:ahLst/>
            <a:cxnLst/>
            <a:rect l="l" t="t" r="r" b="b"/>
            <a:pathLst>
              <a:path h="8889">
                <a:moveTo>
                  <a:pt x="0" y="0"/>
                </a:moveTo>
                <a:lnTo>
                  <a:pt x="0" y="8654"/>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8" name="object 838"/>
          <p:cNvSpPr/>
          <p:nvPr/>
        </p:nvSpPr>
        <p:spPr>
          <a:xfrm>
            <a:off x="10119081" y="6352838"/>
            <a:ext cx="16509" cy="16509"/>
          </a:xfrm>
          <a:custGeom>
            <a:avLst/>
            <a:gdLst/>
            <a:ahLst/>
            <a:cxnLst/>
            <a:rect l="l" t="t" r="r" b="b"/>
            <a:pathLst>
              <a:path w="16509" h="16510">
                <a:moveTo>
                  <a:pt x="0" y="0"/>
                </a:moveTo>
                <a:lnTo>
                  <a:pt x="8200" y="16416"/>
                </a:lnTo>
                <a:lnTo>
                  <a:pt x="15111" y="2582"/>
                </a:lnTo>
                <a:lnTo>
                  <a:pt x="5160" y="2582"/>
                </a:lnTo>
                <a:lnTo>
                  <a:pt x="0" y="0"/>
                </a:lnTo>
                <a:close/>
              </a:path>
              <a:path w="16509" h="16510">
                <a:moveTo>
                  <a:pt x="16402" y="0"/>
                </a:moveTo>
                <a:lnTo>
                  <a:pt x="11238" y="2582"/>
                </a:lnTo>
                <a:lnTo>
                  <a:pt x="15111" y="2582"/>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9" name="object 839"/>
          <p:cNvSpPr/>
          <p:nvPr/>
        </p:nvSpPr>
        <p:spPr>
          <a:xfrm>
            <a:off x="10026177" y="6337209"/>
            <a:ext cx="202549"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0" name="object 840"/>
          <p:cNvSpPr/>
          <p:nvPr/>
        </p:nvSpPr>
        <p:spPr>
          <a:xfrm>
            <a:off x="10026177" y="632624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1" name="object 841"/>
          <p:cNvSpPr/>
          <p:nvPr/>
        </p:nvSpPr>
        <p:spPr>
          <a:xfrm>
            <a:off x="10026177" y="6379372"/>
            <a:ext cx="202549"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2" name="object 842"/>
          <p:cNvSpPr/>
          <p:nvPr/>
        </p:nvSpPr>
        <p:spPr>
          <a:xfrm>
            <a:off x="10026177" y="6368411"/>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3" name="object 843"/>
          <p:cNvSpPr/>
          <p:nvPr/>
        </p:nvSpPr>
        <p:spPr>
          <a:xfrm>
            <a:off x="10127283" y="6402140"/>
            <a:ext cx="168261" cy="122545"/>
          </a:xfrm>
          <a:custGeom>
            <a:avLst/>
            <a:gdLst/>
            <a:ahLst/>
            <a:cxnLst/>
            <a:rect l="l" t="t" r="r" b="b"/>
            <a:pathLst>
              <a:path w="168275" h="122554">
                <a:moveTo>
                  <a:pt x="0" y="0"/>
                </a:moveTo>
                <a:lnTo>
                  <a:pt x="76503" y="3710"/>
                </a:lnTo>
                <a:lnTo>
                  <a:pt x="127008" y="14211"/>
                </a:lnTo>
                <a:lnTo>
                  <a:pt x="156009" y="30562"/>
                </a:lnTo>
                <a:lnTo>
                  <a:pt x="168001" y="51820"/>
                </a:lnTo>
                <a:lnTo>
                  <a:pt x="167478" y="77042"/>
                </a:lnTo>
                <a:lnTo>
                  <a:pt x="160881" y="93058"/>
                </a:lnTo>
                <a:lnTo>
                  <a:pt x="139052" y="107615"/>
                </a:lnTo>
                <a:lnTo>
                  <a:pt x="89567" y="118195"/>
                </a:lnTo>
                <a:lnTo>
                  <a:pt x="0" y="122281"/>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4" name="object 844"/>
          <p:cNvSpPr/>
          <p:nvPr/>
        </p:nvSpPr>
        <p:spPr>
          <a:xfrm>
            <a:off x="10295786" y="6458649"/>
            <a:ext cx="0" cy="6349"/>
          </a:xfrm>
          <a:custGeom>
            <a:avLst/>
            <a:gdLst/>
            <a:ahLst/>
            <a:cxnLst/>
            <a:rect l="l" t="t" r="r" b="b"/>
            <a:pathLst>
              <a:path h="6350">
                <a:moveTo>
                  <a:pt x="-1404" y="2949"/>
                </a:moveTo>
                <a:lnTo>
                  <a:pt x="1404" y="2949"/>
                </a:lnTo>
              </a:path>
            </a:pathLst>
          </a:custGeom>
          <a:ln w="589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5" name="object 845"/>
          <p:cNvSpPr/>
          <p:nvPr/>
        </p:nvSpPr>
        <p:spPr>
          <a:xfrm>
            <a:off x="10287585" y="6459935"/>
            <a:ext cx="16509" cy="16509"/>
          </a:xfrm>
          <a:custGeom>
            <a:avLst/>
            <a:gdLst/>
            <a:ahLst/>
            <a:cxnLst/>
            <a:rect l="l" t="t" r="r" b="b"/>
            <a:pathLst>
              <a:path w="16509" h="16510">
                <a:moveTo>
                  <a:pt x="0" y="0"/>
                </a:moveTo>
                <a:lnTo>
                  <a:pt x="8201" y="16416"/>
                </a:lnTo>
                <a:lnTo>
                  <a:pt x="15110" y="2586"/>
                </a:lnTo>
                <a:lnTo>
                  <a:pt x="5160" y="2586"/>
                </a:lnTo>
                <a:lnTo>
                  <a:pt x="0" y="0"/>
                </a:lnTo>
                <a:close/>
              </a:path>
              <a:path w="16509" h="16510">
                <a:moveTo>
                  <a:pt x="16402" y="0"/>
                </a:moveTo>
                <a:lnTo>
                  <a:pt x="11238" y="2586"/>
                </a:lnTo>
                <a:lnTo>
                  <a:pt x="15110" y="2586"/>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6" name="object 846"/>
          <p:cNvSpPr/>
          <p:nvPr/>
        </p:nvSpPr>
        <p:spPr>
          <a:xfrm>
            <a:off x="10127281" y="6516823"/>
            <a:ext cx="0" cy="8889"/>
          </a:xfrm>
          <a:custGeom>
            <a:avLst/>
            <a:gdLst/>
            <a:ahLst/>
            <a:cxnLst/>
            <a:rect l="l" t="t" r="r" b="b"/>
            <a:pathLst>
              <a:path h="8890">
                <a:moveTo>
                  <a:pt x="0" y="0"/>
                </a:moveTo>
                <a:lnTo>
                  <a:pt x="0" y="8654"/>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7" name="object 847"/>
          <p:cNvSpPr/>
          <p:nvPr/>
        </p:nvSpPr>
        <p:spPr>
          <a:xfrm>
            <a:off x="10119081" y="6521488"/>
            <a:ext cx="16509" cy="16509"/>
          </a:xfrm>
          <a:custGeom>
            <a:avLst/>
            <a:gdLst/>
            <a:ahLst/>
            <a:cxnLst/>
            <a:rect l="l" t="t" r="r" b="b"/>
            <a:pathLst>
              <a:path w="16509" h="16509">
                <a:moveTo>
                  <a:pt x="0" y="0"/>
                </a:moveTo>
                <a:lnTo>
                  <a:pt x="8200" y="16416"/>
                </a:lnTo>
                <a:lnTo>
                  <a:pt x="15111" y="2582"/>
                </a:lnTo>
                <a:lnTo>
                  <a:pt x="5160" y="2582"/>
                </a:lnTo>
                <a:lnTo>
                  <a:pt x="0" y="0"/>
                </a:lnTo>
                <a:close/>
              </a:path>
              <a:path w="16509" h="16509">
                <a:moveTo>
                  <a:pt x="16402" y="0"/>
                </a:moveTo>
                <a:lnTo>
                  <a:pt x="11238" y="2582"/>
                </a:lnTo>
                <a:lnTo>
                  <a:pt x="15111" y="2582"/>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8" name="object 848"/>
          <p:cNvSpPr/>
          <p:nvPr/>
        </p:nvSpPr>
        <p:spPr>
          <a:xfrm>
            <a:off x="10127281" y="6432497"/>
            <a:ext cx="0" cy="8889"/>
          </a:xfrm>
          <a:custGeom>
            <a:avLst/>
            <a:gdLst/>
            <a:ahLst/>
            <a:cxnLst/>
            <a:rect l="l" t="t" r="r" b="b"/>
            <a:pathLst>
              <a:path h="8889">
                <a:moveTo>
                  <a:pt x="0" y="0"/>
                </a:moveTo>
                <a:lnTo>
                  <a:pt x="0" y="8654"/>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9" name="object 849"/>
          <p:cNvSpPr/>
          <p:nvPr/>
        </p:nvSpPr>
        <p:spPr>
          <a:xfrm>
            <a:off x="10119081" y="6437163"/>
            <a:ext cx="16509" cy="16509"/>
          </a:xfrm>
          <a:custGeom>
            <a:avLst/>
            <a:gdLst/>
            <a:ahLst/>
            <a:cxnLst/>
            <a:rect l="l" t="t" r="r" b="b"/>
            <a:pathLst>
              <a:path w="16509" h="16510">
                <a:moveTo>
                  <a:pt x="0" y="0"/>
                </a:moveTo>
                <a:lnTo>
                  <a:pt x="8200" y="16416"/>
                </a:lnTo>
                <a:lnTo>
                  <a:pt x="15111" y="2582"/>
                </a:lnTo>
                <a:lnTo>
                  <a:pt x="5160" y="2582"/>
                </a:lnTo>
                <a:lnTo>
                  <a:pt x="0" y="0"/>
                </a:lnTo>
                <a:close/>
              </a:path>
              <a:path w="16509" h="16510">
                <a:moveTo>
                  <a:pt x="16402" y="0"/>
                </a:moveTo>
                <a:lnTo>
                  <a:pt x="11238" y="2582"/>
                </a:lnTo>
                <a:lnTo>
                  <a:pt x="15111" y="2582"/>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50" name="object 850"/>
          <p:cNvSpPr/>
          <p:nvPr/>
        </p:nvSpPr>
        <p:spPr>
          <a:xfrm>
            <a:off x="10026177" y="6421534"/>
            <a:ext cx="202549"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51" name="object 851"/>
          <p:cNvSpPr/>
          <p:nvPr/>
        </p:nvSpPr>
        <p:spPr>
          <a:xfrm>
            <a:off x="10026177" y="6410573"/>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52" name="object 852"/>
          <p:cNvSpPr/>
          <p:nvPr/>
        </p:nvSpPr>
        <p:spPr>
          <a:xfrm>
            <a:off x="10127281" y="6474660"/>
            <a:ext cx="0" cy="8889"/>
          </a:xfrm>
          <a:custGeom>
            <a:avLst/>
            <a:gdLst/>
            <a:ahLst/>
            <a:cxnLst/>
            <a:rect l="l" t="t" r="r" b="b"/>
            <a:pathLst>
              <a:path h="8889">
                <a:moveTo>
                  <a:pt x="0" y="0"/>
                </a:moveTo>
                <a:lnTo>
                  <a:pt x="0" y="8654"/>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53" name="object 853"/>
          <p:cNvSpPr/>
          <p:nvPr/>
        </p:nvSpPr>
        <p:spPr>
          <a:xfrm>
            <a:off x="10119081" y="6479325"/>
            <a:ext cx="16509" cy="16509"/>
          </a:xfrm>
          <a:custGeom>
            <a:avLst/>
            <a:gdLst/>
            <a:ahLst/>
            <a:cxnLst/>
            <a:rect l="l" t="t" r="r" b="b"/>
            <a:pathLst>
              <a:path w="16509" h="16510">
                <a:moveTo>
                  <a:pt x="0" y="0"/>
                </a:moveTo>
                <a:lnTo>
                  <a:pt x="8200" y="16416"/>
                </a:lnTo>
                <a:lnTo>
                  <a:pt x="15111" y="2582"/>
                </a:lnTo>
                <a:lnTo>
                  <a:pt x="5160" y="2582"/>
                </a:lnTo>
                <a:lnTo>
                  <a:pt x="0" y="0"/>
                </a:lnTo>
                <a:close/>
              </a:path>
              <a:path w="16509" h="16510">
                <a:moveTo>
                  <a:pt x="16402" y="0"/>
                </a:moveTo>
                <a:lnTo>
                  <a:pt x="11238" y="2582"/>
                </a:lnTo>
                <a:lnTo>
                  <a:pt x="15111" y="2582"/>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54" name="object 854"/>
          <p:cNvSpPr/>
          <p:nvPr/>
        </p:nvSpPr>
        <p:spPr>
          <a:xfrm>
            <a:off x="10026177" y="6463696"/>
            <a:ext cx="202549"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55" name="object 855"/>
          <p:cNvSpPr/>
          <p:nvPr/>
        </p:nvSpPr>
        <p:spPr>
          <a:xfrm>
            <a:off x="10026177" y="6452736"/>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56" name="object 856"/>
          <p:cNvSpPr/>
          <p:nvPr/>
        </p:nvSpPr>
        <p:spPr>
          <a:xfrm>
            <a:off x="10026177" y="6505859"/>
            <a:ext cx="202549" cy="0"/>
          </a:xfrm>
          <a:custGeom>
            <a:avLst/>
            <a:gdLst/>
            <a:ahLst/>
            <a:cxnLst/>
            <a:rect l="l" t="t" r="r" b="b"/>
            <a:pathLst>
              <a:path w="202565">
                <a:moveTo>
                  <a:pt x="0" y="0"/>
                </a:moveTo>
                <a:lnTo>
                  <a:pt x="202223" y="0"/>
                </a:lnTo>
              </a:path>
            </a:pathLst>
          </a:custGeom>
          <a:ln w="21926">
            <a:solidFill>
              <a:srgbClr val="EAEFF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57" name="object 857"/>
          <p:cNvSpPr/>
          <p:nvPr/>
        </p:nvSpPr>
        <p:spPr>
          <a:xfrm>
            <a:off x="10026177" y="649489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58" name="object 858"/>
          <p:cNvSpPr/>
          <p:nvPr/>
        </p:nvSpPr>
        <p:spPr>
          <a:xfrm>
            <a:off x="10026177" y="6537061"/>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59" name="object 859"/>
          <p:cNvSpPr txBox="1"/>
          <p:nvPr/>
        </p:nvSpPr>
        <p:spPr>
          <a:xfrm>
            <a:off x="10049386" y="3866383"/>
            <a:ext cx="156197" cy="3040320"/>
          </a:xfrm>
          <a:prstGeom prst="rect">
            <a:avLst/>
          </a:prstGeom>
        </p:spPr>
        <p:txBody>
          <a:bodyPr vert="horz" wrap="square" lIns="0" tIns="12064" rIns="0" bIns="0" rtlCol="0">
            <a:spAutoFit/>
          </a:bodyPr>
          <a:lstStyle/>
          <a:p>
            <a:pPr algn="ctr" defTabSz="914329" fontAlgn="auto">
              <a:spcBef>
                <a:spcPts val="9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4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6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6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4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1024</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12699" marR="5080" algn="ctr" defTabSz="914329" fontAlgn="auto">
              <a:lnSpc>
                <a:spcPct val="182600"/>
              </a:lnSpc>
              <a:spcBef>
                <a:spcPts val="5"/>
              </a:spcBef>
              <a:spcAft>
                <a:spcPts val="0"/>
              </a:spcAft>
            </a:pPr>
            <a:r>
              <a:rPr sz="150" spc="-5" dirty="0">
                <a:solidFill>
                  <a:srgbClr val="7F7F7F"/>
                </a:solidFill>
                <a:latin typeface="Calibri Light"/>
                <a:cs typeface="Calibri Light"/>
              </a:rPr>
              <a:t>1x1 conv, 1024  1x1</a:t>
            </a:r>
            <a:r>
              <a:rPr sz="150" spc="-30" dirty="0">
                <a:solidFill>
                  <a:srgbClr val="7F7F7F"/>
                </a:solidFill>
                <a:latin typeface="Calibri Light"/>
                <a:cs typeface="Calibri Light"/>
              </a:rPr>
              <a:t> </a:t>
            </a:r>
            <a:r>
              <a:rPr sz="150" spc="-5" dirty="0">
                <a:solidFill>
                  <a:srgbClr val="7F7F7F"/>
                </a:solidFill>
                <a:latin typeface="Calibri Light"/>
                <a:cs typeface="Calibri Light"/>
              </a:rPr>
              <a:t>conv, 512,</a:t>
            </a:r>
            <a:r>
              <a:rPr sz="150" spc="-15" dirty="0">
                <a:solidFill>
                  <a:srgbClr val="7F7F7F"/>
                </a:solidFill>
                <a:latin typeface="Calibri Light"/>
                <a:cs typeface="Calibri Light"/>
              </a:rPr>
              <a:t> </a:t>
            </a:r>
            <a:r>
              <a:rPr sz="150" spc="-5" dirty="0">
                <a:solidFill>
                  <a:srgbClr val="7F7F7F"/>
                </a:solidFill>
                <a:latin typeface="Calibri Light"/>
                <a:cs typeface="Calibri Light"/>
              </a:rPr>
              <a:t>/2  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2048</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2048</a:t>
            </a:r>
            <a:endParaRPr sz="150">
              <a:solidFill>
                <a:prstClr val="black"/>
              </a:solidFill>
              <a:latin typeface="Calibri Light"/>
              <a:cs typeface="Calibri Light"/>
            </a:endParaRPr>
          </a:p>
          <a:p>
            <a:pPr algn="ctr"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algn="ctr"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512</a:t>
            </a:r>
            <a:endParaRPr sz="150">
              <a:solidFill>
                <a:prstClr val="black"/>
              </a:solidFill>
              <a:latin typeface="Calibri Light"/>
              <a:cs typeface="Calibri Light"/>
            </a:endParaRPr>
          </a:p>
          <a:p>
            <a:pPr marL="12699" marR="5080" algn="ctr" defTabSz="914329" fontAlgn="auto">
              <a:lnSpc>
                <a:spcPct val="184500"/>
              </a:lnSpc>
              <a:spcBef>
                <a:spcPts val="0"/>
              </a:spcBef>
              <a:spcAft>
                <a:spcPts val="0"/>
              </a:spcAft>
            </a:pPr>
            <a:r>
              <a:rPr sz="150" spc="-5" dirty="0">
                <a:solidFill>
                  <a:srgbClr val="7F7F7F"/>
                </a:solidFill>
                <a:latin typeface="Calibri Light"/>
                <a:cs typeface="Calibri Light"/>
              </a:rPr>
              <a:t>1x1 conv, 2048  ave</a:t>
            </a:r>
            <a:r>
              <a:rPr sz="150" spc="-20" dirty="0">
                <a:solidFill>
                  <a:srgbClr val="7F7F7F"/>
                </a:solidFill>
                <a:latin typeface="Calibri Light"/>
                <a:cs typeface="Calibri Light"/>
              </a:rPr>
              <a:t> </a:t>
            </a:r>
            <a:r>
              <a:rPr sz="150" spc="-5" dirty="0">
                <a:solidFill>
                  <a:srgbClr val="7F7F7F"/>
                </a:solidFill>
                <a:latin typeface="Calibri Light"/>
                <a:cs typeface="Calibri Light"/>
              </a:rPr>
              <a:t>pool,</a:t>
            </a:r>
            <a:r>
              <a:rPr sz="150" spc="-20" dirty="0">
                <a:solidFill>
                  <a:srgbClr val="7F7F7F"/>
                </a:solidFill>
                <a:latin typeface="Calibri Light"/>
                <a:cs typeface="Calibri Light"/>
              </a:rPr>
              <a:t> </a:t>
            </a:r>
            <a:r>
              <a:rPr sz="150" spc="-5" dirty="0">
                <a:solidFill>
                  <a:srgbClr val="7F7F7F"/>
                </a:solidFill>
                <a:latin typeface="Calibri Light"/>
                <a:cs typeface="Calibri Light"/>
              </a:rPr>
              <a:t>fc</a:t>
            </a:r>
            <a:r>
              <a:rPr sz="150" spc="-20" dirty="0">
                <a:solidFill>
                  <a:srgbClr val="7F7F7F"/>
                </a:solidFill>
                <a:latin typeface="Calibri Light"/>
                <a:cs typeface="Calibri Light"/>
              </a:rPr>
              <a:t> </a:t>
            </a:r>
            <a:r>
              <a:rPr sz="150" spc="-5" dirty="0">
                <a:solidFill>
                  <a:srgbClr val="7F7F7F"/>
                </a:solidFill>
                <a:latin typeface="Calibri Light"/>
                <a:cs typeface="Calibri Light"/>
              </a:rPr>
              <a:t>1000</a:t>
            </a:r>
            <a:endParaRPr sz="150">
              <a:solidFill>
                <a:prstClr val="black"/>
              </a:solidFill>
              <a:latin typeface="Calibri Light"/>
              <a:cs typeface="Calibri Light"/>
            </a:endParaRPr>
          </a:p>
        </p:txBody>
      </p:sp>
      <p:sp>
        <p:nvSpPr>
          <p:cNvPr id="860" name="object 860"/>
          <p:cNvSpPr/>
          <p:nvPr/>
        </p:nvSpPr>
        <p:spPr>
          <a:xfrm>
            <a:off x="10127281" y="192432"/>
            <a:ext cx="0" cy="8889"/>
          </a:xfrm>
          <a:custGeom>
            <a:avLst/>
            <a:gdLst/>
            <a:ahLst/>
            <a:cxnLst/>
            <a:rect l="l" t="t" r="r" b="b"/>
            <a:pathLst>
              <a:path h="8889">
                <a:moveTo>
                  <a:pt x="0" y="0"/>
                </a:moveTo>
                <a:lnTo>
                  <a:pt x="0" y="8658"/>
                </a:lnTo>
              </a:path>
            </a:pathLst>
          </a:custGeom>
          <a:ln w="317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61" name="object 861"/>
          <p:cNvSpPr/>
          <p:nvPr/>
        </p:nvSpPr>
        <p:spPr>
          <a:xfrm>
            <a:off x="10119081" y="197119"/>
            <a:ext cx="16509" cy="16509"/>
          </a:xfrm>
          <a:custGeom>
            <a:avLst/>
            <a:gdLst/>
            <a:ahLst/>
            <a:cxnLst/>
            <a:rect l="l" t="t" r="r" b="b"/>
            <a:pathLst>
              <a:path w="16509" h="16510">
                <a:moveTo>
                  <a:pt x="0" y="0"/>
                </a:moveTo>
                <a:lnTo>
                  <a:pt x="8200" y="16416"/>
                </a:lnTo>
                <a:lnTo>
                  <a:pt x="15110" y="2585"/>
                </a:lnTo>
                <a:lnTo>
                  <a:pt x="5160" y="2585"/>
                </a:lnTo>
                <a:lnTo>
                  <a:pt x="0" y="0"/>
                </a:lnTo>
                <a:close/>
              </a:path>
              <a:path w="16509" h="16510">
                <a:moveTo>
                  <a:pt x="16402" y="0"/>
                </a:moveTo>
                <a:lnTo>
                  <a:pt x="11238" y="2585"/>
                </a:lnTo>
                <a:lnTo>
                  <a:pt x="15110" y="2585"/>
                </a:lnTo>
                <a:lnTo>
                  <a:pt x="16402"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62" name="object 862"/>
          <p:cNvSpPr/>
          <p:nvPr/>
        </p:nvSpPr>
        <p:spPr>
          <a:xfrm>
            <a:off x="10026177" y="181471"/>
            <a:ext cx="202549" cy="0"/>
          </a:xfrm>
          <a:custGeom>
            <a:avLst/>
            <a:gdLst/>
            <a:ahLst/>
            <a:cxnLst/>
            <a:rect l="l" t="t" r="r" b="b"/>
            <a:pathLst>
              <a:path w="202565">
                <a:moveTo>
                  <a:pt x="0" y="0"/>
                </a:moveTo>
                <a:lnTo>
                  <a:pt x="202223" y="0"/>
                </a:lnTo>
              </a:path>
            </a:pathLst>
          </a:custGeom>
          <a:ln w="21926">
            <a:solidFill>
              <a:srgbClr val="FDEBDD"/>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63" name="object 863"/>
          <p:cNvSpPr/>
          <p:nvPr/>
        </p:nvSpPr>
        <p:spPr>
          <a:xfrm>
            <a:off x="10026177" y="170508"/>
            <a:ext cx="202549" cy="22223"/>
          </a:xfrm>
          <a:custGeom>
            <a:avLst/>
            <a:gdLst/>
            <a:ahLst/>
            <a:cxnLst/>
            <a:rect l="l" t="t" r="r" b="b"/>
            <a:pathLst>
              <a:path w="202565" h="22225">
                <a:moveTo>
                  <a:pt x="0" y="21926"/>
                </a:moveTo>
                <a:lnTo>
                  <a:pt x="202223" y="21926"/>
                </a:lnTo>
                <a:lnTo>
                  <a:pt x="202223" y="0"/>
                </a:lnTo>
                <a:lnTo>
                  <a:pt x="0" y="0"/>
                </a:lnTo>
                <a:lnTo>
                  <a:pt x="0" y="21926"/>
                </a:lnTo>
                <a:close/>
              </a:path>
            </a:pathLst>
          </a:custGeom>
          <a:ln w="3175">
            <a:solidFill>
              <a:srgbClr val="7E7E7E"/>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64" name="object 864"/>
          <p:cNvSpPr txBox="1"/>
          <p:nvPr/>
        </p:nvSpPr>
        <p:spPr>
          <a:xfrm>
            <a:off x="10042411" y="158295"/>
            <a:ext cx="170166" cy="470698"/>
          </a:xfrm>
          <a:prstGeom prst="rect">
            <a:avLst/>
          </a:prstGeom>
        </p:spPr>
        <p:txBody>
          <a:bodyPr vert="horz" wrap="square" lIns="0" tIns="0" rIns="0" bIns="0" rtlCol="0">
            <a:spAutoFit/>
          </a:bodyPr>
          <a:lstStyle/>
          <a:p>
            <a:pPr defTabSz="914329" fontAlgn="auto">
              <a:spcBef>
                <a:spcPts val="0"/>
              </a:spcBef>
              <a:spcAft>
                <a:spcPts val="0"/>
              </a:spcAft>
            </a:pPr>
            <a:endParaRPr sz="100">
              <a:solidFill>
                <a:prstClr val="black"/>
              </a:solidFill>
              <a:latin typeface="Times New Roman"/>
              <a:cs typeface="Times New Roman"/>
            </a:endParaRPr>
          </a:p>
          <a:p>
            <a:pPr marL="12699" defTabSz="914329" fontAlgn="auto">
              <a:spcBef>
                <a:spcPts val="0"/>
              </a:spcBef>
              <a:spcAft>
                <a:spcPts val="0"/>
              </a:spcAft>
            </a:pPr>
            <a:r>
              <a:rPr sz="100" spc="5" dirty="0">
                <a:solidFill>
                  <a:srgbClr val="7F7F7F"/>
                </a:solidFill>
                <a:latin typeface="Calibri Light"/>
                <a:cs typeface="Calibri Light"/>
              </a:rPr>
              <a:t>7x7</a:t>
            </a:r>
            <a:r>
              <a:rPr sz="100" spc="-15" dirty="0">
                <a:solidFill>
                  <a:srgbClr val="7F7F7F"/>
                </a:solidFill>
                <a:latin typeface="Calibri Light"/>
                <a:cs typeface="Calibri Light"/>
              </a:rPr>
              <a:t> </a:t>
            </a:r>
            <a:r>
              <a:rPr sz="100" spc="5" dirty="0">
                <a:solidFill>
                  <a:srgbClr val="7F7F7F"/>
                </a:solidFill>
                <a:latin typeface="Calibri Light"/>
                <a:cs typeface="Calibri Light"/>
              </a:rPr>
              <a:t>conv,</a:t>
            </a:r>
            <a:r>
              <a:rPr sz="100" spc="-15" dirty="0">
                <a:solidFill>
                  <a:srgbClr val="7F7F7F"/>
                </a:solidFill>
                <a:latin typeface="Calibri Light"/>
                <a:cs typeface="Calibri Light"/>
              </a:rPr>
              <a:t> </a:t>
            </a:r>
            <a:r>
              <a:rPr sz="100" spc="5" dirty="0">
                <a:solidFill>
                  <a:srgbClr val="7F7F7F"/>
                </a:solidFill>
                <a:latin typeface="Calibri Light"/>
                <a:cs typeface="Calibri Light"/>
              </a:rPr>
              <a:t>64,</a:t>
            </a:r>
            <a:r>
              <a:rPr sz="100" spc="-10" dirty="0">
                <a:solidFill>
                  <a:srgbClr val="7F7F7F"/>
                </a:solidFill>
                <a:latin typeface="Calibri Light"/>
                <a:cs typeface="Calibri Light"/>
              </a:rPr>
              <a:t> </a:t>
            </a:r>
            <a:r>
              <a:rPr sz="100" spc="5" dirty="0">
                <a:solidFill>
                  <a:srgbClr val="7F7F7F"/>
                </a:solidFill>
                <a:latin typeface="Calibri Light"/>
                <a:cs typeface="Calibri Light"/>
              </a:rPr>
              <a:t>/2,</a:t>
            </a:r>
            <a:r>
              <a:rPr sz="100" spc="-15" dirty="0">
                <a:solidFill>
                  <a:srgbClr val="7F7F7F"/>
                </a:solidFill>
                <a:latin typeface="Calibri Light"/>
                <a:cs typeface="Calibri Light"/>
              </a:rPr>
              <a:t> </a:t>
            </a:r>
            <a:r>
              <a:rPr sz="100" spc="5" dirty="0">
                <a:solidFill>
                  <a:srgbClr val="7F7F7F"/>
                </a:solidFill>
                <a:latin typeface="Calibri Light"/>
                <a:cs typeface="Calibri Light"/>
              </a:rPr>
              <a:t>pool/2</a:t>
            </a:r>
            <a:endParaRPr sz="100">
              <a:solidFill>
                <a:prstClr val="black"/>
              </a:solidFill>
              <a:latin typeface="Calibri Light"/>
              <a:cs typeface="Calibri Light"/>
            </a:endParaRPr>
          </a:p>
          <a:p>
            <a:pPr defTabSz="914329" fontAlgn="auto">
              <a:spcBef>
                <a:spcPts val="50"/>
              </a:spcBef>
              <a:spcAft>
                <a:spcPts val="0"/>
              </a:spcAft>
            </a:pPr>
            <a:endParaRPr sz="100">
              <a:solidFill>
                <a:prstClr val="black"/>
              </a:solidFill>
              <a:latin typeface="Calibri Light"/>
              <a:cs typeface="Calibri Light"/>
            </a:endParaRPr>
          </a:p>
          <a:p>
            <a:pPr marL="36827" defTabSz="914329" fontAlgn="auto">
              <a:spcBef>
                <a:spcPts val="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64</a:t>
            </a:r>
            <a:endParaRPr sz="150">
              <a:solidFill>
                <a:prstClr val="black"/>
              </a:solidFill>
              <a:latin typeface="Calibri Light"/>
              <a:cs typeface="Calibri Light"/>
            </a:endParaRPr>
          </a:p>
          <a:p>
            <a:pPr marL="36827" defTabSz="914329" fontAlgn="auto">
              <a:spcBef>
                <a:spcPts val="150"/>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64</a:t>
            </a:r>
            <a:endParaRPr sz="150">
              <a:solidFill>
                <a:prstClr val="black"/>
              </a:solidFill>
              <a:latin typeface="Calibri Light"/>
              <a:cs typeface="Calibri Light"/>
            </a:endParaRPr>
          </a:p>
          <a:p>
            <a:pPr marL="32382" defTabSz="914329" fontAlgn="auto">
              <a:spcBef>
                <a:spcPts val="156"/>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36827"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64</a:t>
            </a:r>
            <a:endParaRPr sz="150">
              <a:solidFill>
                <a:prstClr val="black"/>
              </a:solidFill>
              <a:latin typeface="Calibri Light"/>
              <a:cs typeface="Calibri Light"/>
            </a:endParaRPr>
          </a:p>
          <a:p>
            <a:pPr marL="36827"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64</a:t>
            </a:r>
            <a:endParaRPr sz="150">
              <a:solidFill>
                <a:prstClr val="black"/>
              </a:solidFill>
              <a:latin typeface="Calibri Light"/>
              <a:cs typeface="Calibri Light"/>
            </a:endParaRPr>
          </a:p>
          <a:p>
            <a:pPr marL="32382"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a:p>
            <a:pPr marL="36827"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64</a:t>
            </a:r>
            <a:endParaRPr sz="150">
              <a:solidFill>
                <a:prstClr val="black"/>
              </a:solidFill>
              <a:latin typeface="Calibri Light"/>
              <a:cs typeface="Calibri Light"/>
            </a:endParaRPr>
          </a:p>
          <a:p>
            <a:pPr marL="36827" defTabSz="914329" fontAlgn="auto">
              <a:spcBef>
                <a:spcPts val="156"/>
              </a:spcBef>
              <a:spcAft>
                <a:spcPts val="0"/>
              </a:spcAft>
            </a:pPr>
            <a:r>
              <a:rPr sz="150" spc="-5" dirty="0">
                <a:solidFill>
                  <a:srgbClr val="7F7F7F"/>
                </a:solidFill>
                <a:latin typeface="Calibri Light"/>
                <a:cs typeface="Calibri Light"/>
              </a:rPr>
              <a:t>3x3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64</a:t>
            </a:r>
            <a:endParaRPr sz="150">
              <a:solidFill>
                <a:prstClr val="black"/>
              </a:solidFill>
              <a:latin typeface="Calibri Light"/>
              <a:cs typeface="Calibri Light"/>
            </a:endParaRPr>
          </a:p>
          <a:p>
            <a:pPr marL="32382" defTabSz="914329" fontAlgn="auto">
              <a:spcBef>
                <a:spcPts val="150"/>
              </a:spcBef>
              <a:spcAft>
                <a:spcPts val="0"/>
              </a:spcAft>
            </a:pPr>
            <a:r>
              <a:rPr sz="150" spc="-5" dirty="0">
                <a:solidFill>
                  <a:srgbClr val="7F7F7F"/>
                </a:solidFill>
                <a:latin typeface="Calibri Light"/>
                <a:cs typeface="Calibri Light"/>
              </a:rPr>
              <a:t>1x1 </a:t>
            </a:r>
            <a:r>
              <a:rPr sz="150" spc="-10" dirty="0">
                <a:solidFill>
                  <a:srgbClr val="7F7F7F"/>
                </a:solidFill>
                <a:latin typeface="Calibri Light"/>
                <a:cs typeface="Calibri Light"/>
              </a:rPr>
              <a:t>c</a:t>
            </a:r>
            <a:r>
              <a:rPr sz="150" spc="-5" dirty="0">
                <a:solidFill>
                  <a:srgbClr val="7F7F7F"/>
                </a:solidFill>
                <a:latin typeface="Calibri Light"/>
                <a:cs typeface="Calibri Light"/>
              </a:rPr>
              <a:t>onv,</a:t>
            </a:r>
            <a:r>
              <a:rPr sz="150" dirty="0">
                <a:solidFill>
                  <a:srgbClr val="7F7F7F"/>
                </a:solidFill>
                <a:latin typeface="Calibri Light"/>
                <a:cs typeface="Calibri Light"/>
              </a:rPr>
              <a:t> </a:t>
            </a:r>
            <a:r>
              <a:rPr sz="150" spc="-5" dirty="0">
                <a:solidFill>
                  <a:srgbClr val="7F7F7F"/>
                </a:solidFill>
                <a:latin typeface="Calibri Light"/>
                <a:cs typeface="Calibri Light"/>
              </a:rPr>
              <a:t>256</a:t>
            </a:r>
            <a:endParaRPr sz="150">
              <a:solidFill>
                <a:prstClr val="black"/>
              </a:solidFill>
              <a:latin typeface="Calibri Light"/>
              <a:cs typeface="Calibri Light"/>
            </a:endParaRPr>
          </a:p>
        </p:txBody>
      </p:sp>
      <p:sp>
        <p:nvSpPr>
          <p:cNvPr id="866" name="object 866"/>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
        <p:nvSpPr>
          <p:cNvPr id="865" name="object 865"/>
          <p:cNvSpPr txBox="1"/>
          <p:nvPr/>
        </p:nvSpPr>
        <p:spPr>
          <a:xfrm>
            <a:off x="4214906" y="1711151"/>
            <a:ext cx="1547364" cy="628312"/>
          </a:xfrm>
          <a:prstGeom prst="rect">
            <a:avLst/>
          </a:prstGeom>
        </p:spPr>
        <p:txBody>
          <a:bodyPr vert="horz" wrap="square" lIns="0" tIns="12699" rIns="0" bIns="0" rtlCol="0">
            <a:spAutoFit/>
          </a:bodyPr>
          <a:lstStyle/>
          <a:p>
            <a:pPr marL="12699" defTabSz="914329" fontAlgn="auto">
              <a:spcBef>
                <a:spcPts val="100"/>
              </a:spcBef>
              <a:spcAft>
                <a:spcPts val="0"/>
              </a:spcAft>
            </a:pPr>
            <a:r>
              <a:rPr sz="2000" spc="5" dirty="0">
                <a:solidFill>
                  <a:prstClr val="black"/>
                </a:solidFill>
                <a:latin typeface="Calibri"/>
                <a:cs typeface="Calibri"/>
              </a:rPr>
              <a:t>VGG, </a:t>
            </a:r>
            <a:r>
              <a:rPr sz="2000" spc="-10" dirty="0">
                <a:solidFill>
                  <a:prstClr val="black"/>
                </a:solidFill>
                <a:latin typeface="Calibri"/>
                <a:cs typeface="Calibri"/>
              </a:rPr>
              <a:t>19</a:t>
            </a:r>
            <a:r>
              <a:rPr sz="2000" spc="-96" dirty="0">
                <a:solidFill>
                  <a:prstClr val="black"/>
                </a:solidFill>
                <a:latin typeface="Calibri"/>
                <a:cs typeface="Calibri"/>
              </a:rPr>
              <a:t> </a:t>
            </a:r>
            <a:r>
              <a:rPr sz="2000" spc="10" dirty="0">
                <a:solidFill>
                  <a:prstClr val="black"/>
                </a:solidFill>
                <a:latin typeface="Calibri"/>
                <a:cs typeface="Calibri"/>
              </a:rPr>
              <a:t>layers</a:t>
            </a:r>
            <a:endParaRPr sz="2000">
              <a:solidFill>
                <a:prstClr val="black"/>
              </a:solidFill>
              <a:latin typeface="Calibri"/>
              <a:cs typeface="Calibri"/>
            </a:endParaRPr>
          </a:p>
          <a:p>
            <a:pPr marL="63494" defTabSz="914329" fontAlgn="auto">
              <a:spcBef>
                <a:spcPts val="0"/>
              </a:spcBef>
              <a:spcAft>
                <a:spcPts val="0"/>
              </a:spcAft>
            </a:pPr>
            <a:r>
              <a:rPr sz="2000" spc="-15" dirty="0">
                <a:solidFill>
                  <a:prstClr val="black"/>
                </a:solidFill>
                <a:latin typeface="Calibri"/>
                <a:cs typeface="Calibri"/>
              </a:rPr>
              <a:t>(ILSVRC</a:t>
            </a:r>
            <a:r>
              <a:rPr sz="2000" spc="35" dirty="0">
                <a:solidFill>
                  <a:prstClr val="black"/>
                </a:solidFill>
                <a:latin typeface="Calibri"/>
                <a:cs typeface="Calibri"/>
              </a:rPr>
              <a:t> </a:t>
            </a:r>
            <a:r>
              <a:rPr sz="2000" spc="-15" dirty="0">
                <a:solidFill>
                  <a:prstClr val="black"/>
                </a:solidFill>
                <a:latin typeface="Calibri"/>
                <a:cs typeface="Calibri"/>
              </a:rPr>
              <a:t>2014)</a:t>
            </a:r>
            <a:endParaRPr sz="2000">
              <a:solidFill>
                <a:prstClr val="black"/>
              </a:solidFill>
              <a:latin typeface="Calibri"/>
              <a:cs typeface="Calibri"/>
            </a:endParaRPr>
          </a:p>
        </p:txBody>
      </p:sp>
    </p:spTree>
    <p:extLst>
      <p:ext uri="{BB962C8B-B14F-4D97-AF65-F5344CB8AC3E}">
        <p14:creationId xmlns:p14="http://schemas.microsoft.com/office/powerpoint/2010/main" val="6496981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
        <p:nvSpPr>
          <p:cNvPr id="2" name="object 2"/>
          <p:cNvSpPr txBox="1">
            <a:spLocks noGrp="1"/>
          </p:cNvSpPr>
          <p:nvPr>
            <p:ph type="title"/>
          </p:nvPr>
        </p:nvSpPr>
        <p:spPr>
          <a:xfrm>
            <a:off x="425511" y="2703609"/>
            <a:ext cx="11475170" cy="1777942"/>
          </a:xfrm>
          <a:prstGeom prst="rect">
            <a:avLst/>
          </a:prstGeom>
        </p:spPr>
        <p:txBody>
          <a:bodyPr vert="horz" wrap="square" lIns="0" tIns="12699" rIns="0" bIns="0" rtlCol="0">
            <a:spAutoFit/>
          </a:bodyPr>
          <a:lstStyle/>
          <a:p>
            <a:pPr algn="ctr">
              <a:lnSpc>
                <a:spcPts val="6849"/>
              </a:lnSpc>
              <a:spcBef>
                <a:spcPts val="100"/>
              </a:spcBef>
            </a:pPr>
            <a:r>
              <a:rPr spc="15" dirty="0"/>
              <a:t>Is </a:t>
            </a:r>
            <a:r>
              <a:rPr spc="-10" dirty="0"/>
              <a:t>learning </a:t>
            </a:r>
            <a:r>
              <a:rPr spc="-20" dirty="0"/>
              <a:t>better</a:t>
            </a:r>
            <a:r>
              <a:rPr spc="-96" dirty="0"/>
              <a:t> </a:t>
            </a:r>
            <a:r>
              <a:rPr spc="-30" dirty="0"/>
              <a:t>networks</a:t>
            </a:r>
          </a:p>
          <a:p>
            <a:pPr algn="ctr">
              <a:lnSpc>
                <a:spcPts val="6849"/>
              </a:lnSpc>
            </a:pPr>
            <a:r>
              <a:rPr spc="-15" dirty="0"/>
              <a:t>as </a:t>
            </a:r>
            <a:r>
              <a:rPr spc="-25" dirty="0"/>
              <a:t>simple </a:t>
            </a:r>
            <a:r>
              <a:rPr spc="-15" dirty="0"/>
              <a:t>as </a:t>
            </a:r>
            <a:r>
              <a:rPr spc="-35" dirty="0"/>
              <a:t>stacking </a:t>
            </a:r>
            <a:r>
              <a:rPr spc="-40" dirty="0"/>
              <a:t>more</a:t>
            </a:r>
            <a:r>
              <a:rPr spc="385" dirty="0"/>
              <a:t> </a:t>
            </a:r>
            <a:r>
              <a:rPr spc="-56" dirty="0"/>
              <a:t>layers?</a:t>
            </a:r>
          </a:p>
        </p:txBody>
      </p:sp>
    </p:spTree>
    <p:extLst>
      <p:ext uri="{BB962C8B-B14F-4D97-AF65-F5344CB8AC3E}">
        <p14:creationId xmlns:p14="http://schemas.microsoft.com/office/powerpoint/2010/main" val="19007704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1200" y="304800"/>
            <a:ext cx="7943780" cy="6023101"/>
          </a:xfrm>
          <a:prstGeom prst="rect">
            <a:avLst/>
          </a:prstGeom>
        </p:spPr>
      </p:pic>
      <p:sp>
        <p:nvSpPr>
          <p:cNvPr id="5" name="Rectangle 4"/>
          <p:cNvSpPr/>
          <p:nvPr/>
        </p:nvSpPr>
        <p:spPr>
          <a:xfrm>
            <a:off x="3581400" y="4648200"/>
            <a:ext cx="3810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05400" y="4648200"/>
            <a:ext cx="381000" cy="228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077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6" y="612091"/>
            <a:ext cx="5111320" cy="689836"/>
          </a:xfrm>
          <a:prstGeom prst="rect">
            <a:avLst/>
          </a:prstGeom>
        </p:spPr>
        <p:txBody>
          <a:bodyPr vert="horz" wrap="square" lIns="0" tIns="12699" rIns="0" bIns="0" rtlCol="0">
            <a:spAutoFit/>
          </a:bodyPr>
          <a:lstStyle/>
          <a:p>
            <a:pPr marL="12699">
              <a:spcBef>
                <a:spcPts val="100"/>
              </a:spcBef>
            </a:pPr>
            <a:r>
              <a:rPr sz="4400" spc="10" dirty="0"/>
              <a:t>Simply </a:t>
            </a:r>
            <a:r>
              <a:rPr sz="4400" spc="-30" dirty="0"/>
              <a:t>stacking </a:t>
            </a:r>
            <a:r>
              <a:rPr sz="4400" spc="-45" dirty="0"/>
              <a:t>layers?</a:t>
            </a:r>
            <a:endParaRPr sz="4400"/>
          </a:p>
        </p:txBody>
      </p:sp>
      <p:sp>
        <p:nvSpPr>
          <p:cNvPr id="3" name="object 3"/>
          <p:cNvSpPr/>
          <p:nvPr/>
        </p:nvSpPr>
        <p:spPr>
          <a:xfrm>
            <a:off x="2165681" y="4590952"/>
            <a:ext cx="3289024" cy="0"/>
          </a:xfrm>
          <a:custGeom>
            <a:avLst/>
            <a:gdLst/>
            <a:ahLst/>
            <a:cxnLst/>
            <a:rect l="l" t="t" r="r" b="b"/>
            <a:pathLst>
              <a:path w="3289300">
                <a:moveTo>
                  <a:pt x="0" y="0"/>
                </a:moveTo>
                <a:lnTo>
                  <a:pt x="32893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 name="object 4"/>
          <p:cNvSpPr/>
          <p:nvPr/>
        </p:nvSpPr>
        <p:spPr>
          <a:xfrm>
            <a:off x="2165680" y="2495628"/>
            <a:ext cx="0" cy="2095324"/>
          </a:xfrm>
          <a:custGeom>
            <a:avLst/>
            <a:gdLst/>
            <a:ahLst/>
            <a:cxnLst/>
            <a:rect l="l" t="t" r="r" b="b"/>
            <a:pathLst>
              <a:path h="2095500">
                <a:moveTo>
                  <a:pt x="0" y="20955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 name="object 5"/>
          <p:cNvSpPr/>
          <p:nvPr/>
        </p:nvSpPr>
        <p:spPr>
          <a:xfrm>
            <a:off x="2165680" y="4565554"/>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 name="object 6"/>
          <p:cNvSpPr/>
          <p:nvPr/>
        </p:nvSpPr>
        <p:spPr>
          <a:xfrm>
            <a:off x="2673637" y="4565554"/>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txBox="1"/>
          <p:nvPr/>
        </p:nvSpPr>
        <p:spPr>
          <a:xfrm>
            <a:off x="2633954" y="4588279"/>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1</a:t>
            </a:r>
            <a:endParaRPr sz="901">
              <a:solidFill>
                <a:prstClr val="black"/>
              </a:solidFill>
              <a:latin typeface="Times New Roman"/>
              <a:cs typeface="Times New Roman"/>
            </a:endParaRPr>
          </a:p>
        </p:txBody>
      </p:sp>
      <p:sp>
        <p:nvSpPr>
          <p:cNvPr id="8" name="object 8"/>
          <p:cNvSpPr/>
          <p:nvPr/>
        </p:nvSpPr>
        <p:spPr>
          <a:xfrm>
            <a:off x="3194294" y="4565554"/>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txBox="1"/>
          <p:nvPr/>
        </p:nvSpPr>
        <p:spPr>
          <a:xfrm>
            <a:off x="3148260" y="4588279"/>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2</a:t>
            </a:r>
            <a:endParaRPr sz="901">
              <a:solidFill>
                <a:prstClr val="black"/>
              </a:solidFill>
              <a:latin typeface="Times New Roman"/>
              <a:cs typeface="Times New Roman"/>
            </a:endParaRPr>
          </a:p>
        </p:txBody>
      </p:sp>
      <p:sp>
        <p:nvSpPr>
          <p:cNvPr id="10" name="object 10"/>
          <p:cNvSpPr/>
          <p:nvPr/>
        </p:nvSpPr>
        <p:spPr>
          <a:xfrm>
            <a:off x="3702251" y="4565554"/>
            <a:ext cx="0" cy="25398"/>
          </a:xfrm>
          <a:custGeom>
            <a:avLst/>
            <a:gdLst/>
            <a:ahLst/>
            <a:cxnLst/>
            <a:rect l="l" t="t" r="r" b="b"/>
            <a:pathLst>
              <a:path h="25400">
                <a:moveTo>
                  <a:pt x="0" y="25400"/>
                </a:moveTo>
                <a:lnTo>
                  <a:pt x="1"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p:nvPr/>
        </p:nvSpPr>
        <p:spPr>
          <a:xfrm>
            <a:off x="4222907" y="4565554"/>
            <a:ext cx="0" cy="25398"/>
          </a:xfrm>
          <a:custGeom>
            <a:avLst/>
            <a:gdLst/>
            <a:ahLst/>
            <a:cxnLst/>
            <a:rect l="l" t="t" r="r" b="b"/>
            <a:pathLst>
              <a:path h="25400">
                <a:moveTo>
                  <a:pt x="0" y="25400"/>
                </a:moveTo>
                <a:lnTo>
                  <a:pt x="1"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 name="object 12"/>
          <p:cNvSpPr txBox="1"/>
          <p:nvPr/>
        </p:nvSpPr>
        <p:spPr>
          <a:xfrm>
            <a:off x="4176874" y="4588279"/>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4</a:t>
            </a:r>
            <a:endParaRPr sz="901">
              <a:solidFill>
                <a:prstClr val="black"/>
              </a:solidFill>
              <a:latin typeface="Times New Roman"/>
              <a:cs typeface="Times New Roman"/>
            </a:endParaRPr>
          </a:p>
        </p:txBody>
      </p:sp>
      <p:sp>
        <p:nvSpPr>
          <p:cNvPr id="13" name="object 13"/>
          <p:cNvSpPr/>
          <p:nvPr/>
        </p:nvSpPr>
        <p:spPr>
          <a:xfrm>
            <a:off x="4730864" y="4565554"/>
            <a:ext cx="0" cy="25398"/>
          </a:xfrm>
          <a:custGeom>
            <a:avLst/>
            <a:gdLst/>
            <a:ahLst/>
            <a:cxnLst/>
            <a:rect l="l" t="t" r="r" b="b"/>
            <a:pathLst>
              <a:path h="25400">
                <a:moveTo>
                  <a:pt x="0" y="25400"/>
                </a:moveTo>
                <a:lnTo>
                  <a:pt x="1"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txBox="1"/>
          <p:nvPr/>
        </p:nvSpPr>
        <p:spPr>
          <a:xfrm>
            <a:off x="4691180" y="4588279"/>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5</a:t>
            </a:r>
            <a:endParaRPr sz="901">
              <a:solidFill>
                <a:prstClr val="black"/>
              </a:solidFill>
              <a:latin typeface="Times New Roman"/>
              <a:cs typeface="Times New Roman"/>
            </a:endParaRPr>
          </a:p>
        </p:txBody>
      </p:sp>
      <p:sp>
        <p:nvSpPr>
          <p:cNvPr id="15" name="object 15"/>
          <p:cNvSpPr/>
          <p:nvPr/>
        </p:nvSpPr>
        <p:spPr>
          <a:xfrm>
            <a:off x="5251520" y="4565554"/>
            <a:ext cx="0" cy="25398"/>
          </a:xfrm>
          <a:custGeom>
            <a:avLst/>
            <a:gdLst/>
            <a:ahLst/>
            <a:cxnLst/>
            <a:rect l="l" t="t" r="r" b="b"/>
            <a:pathLst>
              <a:path h="25400">
                <a:moveTo>
                  <a:pt x="0" y="25400"/>
                </a:moveTo>
                <a:lnTo>
                  <a:pt x="1"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txBox="1"/>
          <p:nvPr/>
        </p:nvSpPr>
        <p:spPr>
          <a:xfrm>
            <a:off x="5205487" y="4588279"/>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6</a:t>
            </a:r>
            <a:endParaRPr sz="901">
              <a:solidFill>
                <a:prstClr val="black"/>
              </a:solidFill>
              <a:latin typeface="Times New Roman"/>
              <a:cs typeface="Times New Roman"/>
            </a:endParaRPr>
          </a:p>
        </p:txBody>
      </p:sp>
      <p:sp>
        <p:nvSpPr>
          <p:cNvPr id="17" name="object 17"/>
          <p:cNvSpPr/>
          <p:nvPr/>
        </p:nvSpPr>
        <p:spPr>
          <a:xfrm>
            <a:off x="2165680" y="4590952"/>
            <a:ext cx="25398"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 name="object 18"/>
          <p:cNvSpPr txBox="1"/>
          <p:nvPr/>
        </p:nvSpPr>
        <p:spPr>
          <a:xfrm>
            <a:off x="2019643" y="4518435"/>
            <a:ext cx="208262" cy="151411"/>
          </a:xfrm>
          <a:prstGeom prst="rect">
            <a:avLst/>
          </a:prstGeom>
        </p:spPr>
        <p:txBody>
          <a:bodyPr vert="horz" wrap="square" lIns="0" tIns="12699" rIns="0" bIns="0" rtlCol="0">
            <a:spAutoFit/>
          </a:bodyPr>
          <a:lstStyle/>
          <a:p>
            <a:pPr marL="38098" defTabSz="914329" fontAlgn="auto">
              <a:spcBef>
                <a:spcPts val="100"/>
              </a:spcBef>
              <a:spcAft>
                <a:spcPts val="0"/>
              </a:spcAft>
            </a:pPr>
            <a:r>
              <a:rPr sz="901" dirty="0">
                <a:solidFill>
                  <a:prstClr val="black"/>
                </a:solidFill>
                <a:latin typeface="Times New Roman"/>
                <a:cs typeface="Times New Roman"/>
              </a:rPr>
              <a:t>0</a:t>
            </a:r>
            <a:r>
              <a:rPr sz="901" spc="-126" dirty="0">
                <a:solidFill>
                  <a:prstClr val="black"/>
                </a:solidFill>
                <a:latin typeface="Times New Roman"/>
                <a:cs typeface="Times New Roman"/>
              </a:rPr>
              <a:t> </a:t>
            </a:r>
            <a:r>
              <a:rPr sz="1349" baseline="-33950" dirty="0">
                <a:solidFill>
                  <a:prstClr val="black"/>
                </a:solidFill>
                <a:latin typeface="Times New Roman"/>
                <a:cs typeface="Times New Roman"/>
              </a:rPr>
              <a:t>0</a:t>
            </a:r>
            <a:endParaRPr sz="1349" baseline="-33950">
              <a:solidFill>
                <a:prstClr val="black"/>
              </a:solidFill>
              <a:latin typeface="Times New Roman"/>
              <a:cs typeface="Times New Roman"/>
            </a:endParaRPr>
          </a:p>
        </p:txBody>
      </p:sp>
      <p:sp>
        <p:nvSpPr>
          <p:cNvPr id="19" name="object 19"/>
          <p:cNvSpPr/>
          <p:nvPr/>
        </p:nvSpPr>
        <p:spPr>
          <a:xfrm>
            <a:off x="2165680" y="3549640"/>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txBox="1"/>
          <p:nvPr/>
        </p:nvSpPr>
        <p:spPr>
          <a:xfrm>
            <a:off x="2019643" y="3469186"/>
            <a:ext cx="153022"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spc="50" dirty="0">
                <a:solidFill>
                  <a:prstClr val="black"/>
                </a:solidFill>
                <a:latin typeface="Times New Roman"/>
                <a:cs typeface="Times New Roman"/>
              </a:rPr>
              <a:t>10</a:t>
            </a:r>
            <a:endParaRPr sz="901">
              <a:solidFill>
                <a:prstClr val="black"/>
              </a:solidFill>
              <a:latin typeface="Times New Roman"/>
              <a:cs typeface="Times New Roman"/>
            </a:endParaRPr>
          </a:p>
        </p:txBody>
      </p:sp>
      <p:sp>
        <p:nvSpPr>
          <p:cNvPr id="21" name="object 21"/>
          <p:cNvSpPr/>
          <p:nvPr/>
        </p:nvSpPr>
        <p:spPr>
          <a:xfrm>
            <a:off x="2165680" y="2495628"/>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p:nvPr/>
        </p:nvSpPr>
        <p:spPr>
          <a:xfrm>
            <a:off x="2368864" y="2495629"/>
            <a:ext cx="3098540" cy="1993733"/>
          </a:xfrm>
          <a:custGeom>
            <a:avLst/>
            <a:gdLst/>
            <a:ahLst/>
            <a:cxnLst/>
            <a:rect l="l" t="t" r="r" b="b"/>
            <a:pathLst>
              <a:path w="3098800" h="1993900">
                <a:moveTo>
                  <a:pt x="0" y="0"/>
                </a:moveTo>
                <a:lnTo>
                  <a:pt x="4762" y="41440"/>
                </a:lnTo>
                <a:lnTo>
                  <a:pt x="58737" y="302830"/>
                </a:lnTo>
                <a:lnTo>
                  <a:pt x="107950" y="312393"/>
                </a:lnTo>
                <a:lnTo>
                  <a:pt x="158750" y="325144"/>
                </a:lnTo>
                <a:lnTo>
                  <a:pt x="211137" y="470184"/>
                </a:lnTo>
                <a:lnTo>
                  <a:pt x="261937" y="557845"/>
                </a:lnTo>
                <a:lnTo>
                  <a:pt x="315912" y="699698"/>
                </a:lnTo>
                <a:lnTo>
                  <a:pt x="365125" y="624787"/>
                </a:lnTo>
                <a:lnTo>
                  <a:pt x="415925" y="707667"/>
                </a:lnTo>
                <a:lnTo>
                  <a:pt x="468312" y="761857"/>
                </a:lnTo>
                <a:lnTo>
                  <a:pt x="519112" y="819236"/>
                </a:lnTo>
                <a:lnTo>
                  <a:pt x="573087" y="898928"/>
                </a:lnTo>
                <a:lnTo>
                  <a:pt x="622300" y="782577"/>
                </a:lnTo>
                <a:lnTo>
                  <a:pt x="671512" y="774608"/>
                </a:lnTo>
                <a:lnTo>
                  <a:pt x="725487" y="927617"/>
                </a:lnTo>
                <a:lnTo>
                  <a:pt x="776287" y="994559"/>
                </a:lnTo>
                <a:lnTo>
                  <a:pt x="830262" y="978620"/>
                </a:lnTo>
                <a:lnTo>
                  <a:pt x="879475" y="1094972"/>
                </a:lnTo>
                <a:lnTo>
                  <a:pt x="928687" y="1094972"/>
                </a:lnTo>
                <a:lnTo>
                  <a:pt x="982662" y="1040781"/>
                </a:lnTo>
                <a:lnTo>
                  <a:pt x="1033462" y="994559"/>
                </a:lnTo>
                <a:lnTo>
                  <a:pt x="1087438" y="1020061"/>
                </a:lnTo>
                <a:lnTo>
                  <a:pt x="1136650" y="1002528"/>
                </a:lnTo>
                <a:lnTo>
                  <a:pt x="1185862" y="1110910"/>
                </a:lnTo>
                <a:lnTo>
                  <a:pt x="1239838" y="1061501"/>
                </a:lnTo>
                <a:lnTo>
                  <a:pt x="1290638" y="1128442"/>
                </a:lnTo>
                <a:lnTo>
                  <a:pt x="1344612" y="1043968"/>
                </a:lnTo>
                <a:lnTo>
                  <a:pt x="1393825" y="1190602"/>
                </a:lnTo>
                <a:lnTo>
                  <a:pt x="1447800" y="1118879"/>
                </a:lnTo>
                <a:lnTo>
                  <a:pt x="1497012" y="1660786"/>
                </a:lnTo>
                <a:lnTo>
                  <a:pt x="1547812" y="1718165"/>
                </a:lnTo>
                <a:lnTo>
                  <a:pt x="1601788" y="1718165"/>
                </a:lnTo>
                <a:lnTo>
                  <a:pt x="1651000" y="1748448"/>
                </a:lnTo>
                <a:lnTo>
                  <a:pt x="1704975" y="1748448"/>
                </a:lnTo>
                <a:lnTo>
                  <a:pt x="1754188" y="1815389"/>
                </a:lnTo>
                <a:lnTo>
                  <a:pt x="1804988" y="1797857"/>
                </a:lnTo>
                <a:lnTo>
                  <a:pt x="1858962" y="1831328"/>
                </a:lnTo>
                <a:lnTo>
                  <a:pt x="1908175" y="1872768"/>
                </a:lnTo>
                <a:lnTo>
                  <a:pt x="1962150" y="1826546"/>
                </a:lnTo>
                <a:lnTo>
                  <a:pt x="2011362" y="1810608"/>
                </a:lnTo>
                <a:lnTo>
                  <a:pt x="2062162" y="1877549"/>
                </a:lnTo>
                <a:lnTo>
                  <a:pt x="2116138" y="1864799"/>
                </a:lnTo>
                <a:lnTo>
                  <a:pt x="2165350" y="1831328"/>
                </a:lnTo>
                <a:lnTo>
                  <a:pt x="2219325" y="1872768"/>
                </a:lnTo>
                <a:lnTo>
                  <a:pt x="2268538" y="1880737"/>
                </a:lnTo>
                <a:lnTo>
                  <a:pt x="2319338" y="1952460"/>
                </a:lnTo>
                <a:lnTo>
                  <a:pt x="2373312" y="1981149"/>
                </a:lnTo>
                <a:lnTo>
                  <a:pt x="2422525" y="1931740"/>
                </a:lnTo>
                <a:lnTo>
                  <a:pt x="2476500" y="1952460"/>
                </a:lnTo>
                <a:lnTo>
                  <a:pt x="2525712" y="1973180"/>
                </a:lnTo>
                <a:lnTo>
                  <a:pt x="2576512" y="1973180"/>
                </a:lnTo>
                <a:lnTo>
                  <a:pt x="2630488" y="1973180"/>
                </a:lnTo>
                <a:lnTo>
                  <a:pt x="2679700" y="1985931"/>
                </a:lnTo>
                <a:lnTo>
                  <a:pt x="2733675" y="1981149"/>
                </a:lnTo>
                <a:lnTo>
                  <a:pt x="2782888" y="1981149"/>
                </a:lnTo>
                <a:lnTo>
                  <a:pt x="2833688" y="1955648"/>
                </a:lnTo>
                <a:lnTo>
                  <a:pt x="2887662" y="1934928"/>
                </a:lnTo>
                <a:lnTo>
                  <a:pt x="2936875" y="1947679"/>
                </a:lnTo>
                <a:lnTo>
                  <a:pt x="2990850" y="1993900"/>
                </a:lnTo>
                <a:lnTo>
                  <a:pt x="3040062" y="1973180"/>
                </a:lnTo>
                <a:lnTo>
                  <a:pt x="3094038" y="1952460"/>
                </a:lnTo>
                <a:lnTo>
                  <a:pt x="3098800" y="1952460"/>
                </a:lnTo>
              </a:path>
            </a:pathLst>
          </a:custGeom>
          <a:ln w="12700">
            <a:solidFill>
              <a:srgbClr val="BFB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 name="object 23"/>
          <p:cNvSpPr/>
          <p:nvPr/>
        </p:nvSpPr>
        <p:spPr>
          <a:xfrm>
            <a:off x="3156198" y="2495628"/>
            <a:ext cx="2311205" cy="1561969"/>
          </a:xfrm>
          <a:custGeom>
            <a:avLst/>
            <a:gdLst/>
            <a:ahLst/>
            <a:cxnLst/>
            <a:rect l="l" t="t" r="r" b="b"/>
            <a:pathLst>
              <a:path w="2311400" h="1562100">
                <a:moveTo>
                  <a:pt x="0" y="0"/>
                </a:moveTo>
                <a:lnTo>
                  <a:pt x="33475" y="136802"/>
                </a:lnTo>
                <a:lnTo>
                  <a:pt x="82891" y="54085"/>
                </a:lnTo>
                <a:lnTo>
                  <a:pt x="132307" y="173389"/>
                </a:lnTo>
                <a:lnTo>
                  <a:pt x="186506" y="120895"/>
                </a:lnTo>
                <a:lnTo>
                  <a:pt x="237516" y="356324"/>
                </a:lnTo>
                <a:lnTo>
                  <a:pt x="291714" y="12725"/>
                </a:lnTo>
                <a:lnTo>
                  <a:pt x="341130" y="365868"/>
                </a:lnTo>
                <a:lnTo>
                  <a:pt x="390547" y="386548"/>
                </a:lnTo>
                <a:lnTo>
                  <a:pt x="444745" y="144756"/>
                </a:lnTo>
                <a:lnTo>
                  <a:pt x="495755" y="294285"/>
                </a:lnTo>
                <a:lnTo>
                  <a:pt x="549953" y="335644"/>
                </a:lnTo>
                <a:lnTo>
                  <a:pt x="599370" y="361096"/>
                </a:lnTo>
                <a:lnTo>
                  <a:pt x="653568" y="144756"/>
                </a:lnTo>
                <a:lnTo>
                  <a:pt x="702984" y="884447"/>
                </a:lnTo>
                <a:lnTo>
                  <a:pt x="753994" y="1051475"/>
                </a:lnTo>
                <a:lnTo>
                  <a:pt x="808192" y="1013297"/>
                </a:lnTo>
                <a:lnTo>
                  <a:pt x="857609" y="1092834"/>
                </a:lnTo>
                <a:lnTo>
                  <a:pt x="911807" y="1150100"/>
                </a:lnTo>
                <a:lnTo>
                  <a:pt x="961223" y="1150100"/>
                </a:lnTo>
                <a:lnTo>
                  <a:pt x="1012234" y="1212139"/>
                </a:lnTo>
                <a:lnTo>
                  <a:pt x="1066432" y="1232818"/>
                </a:lnTo>
                <a:lnTo>
                  <a:pt x="1115848" y="1121467"/>
                </a:lnTo>
                <a:lnTo>
                  <a:pt x="1170047" y="1216911"/>
                </a:lnTo>
                <a:lnTo>
                  <a:pt x="1219463" y="1266224"/>
                </a:lnTo>
                <a:lnTo>
                  <a:pt x="1270473" y="1229637"/>
                </a:lnTo>
                <a:lnTo>
                  <a:pt x="1324671" y="1221683"/>
                </a:lnTo>
                <a:lnTo>
                  <a:pt x="1374088" y="1221683"/>
                </a:lnTo>
                <a:lnTo>
                  <a:pt x="1428286" y="1286903"/>
                </a:lnTo>
                <a:lnTo>
                  <a:pt x="1477702" y="1263042"/>
                </a:lnTo>
                <a:lnTo>
                  <a:pt x="1528712" y="1391892"/>
                </a:lnTo>
                <a:lnTo>
                  <a:pt x="1582910" y="1515969"/>
                </a:lnTo>
                <a:lnTo>
                  <a:pt x="1632327" y="1469838"/>
                </a:lnTo>
                <a:lnTo>
                  <a:pt x="1686525" y="1453930"/>
                </a:lnTo>
                <a:lnTo>
                  <a:pt x="1735941" y="1520741"/>
                </a:lnTo>
                <a:lnTo>
                  <a:pt x="1786951" y="1511196"/>
                </a:lnTo>
                <a:lnTo>
                  <a:pt x="1841150" y="1482563"/>
                </a:lnTo>
                <a:lnTo>
                  <a:pt x="1890566" y="1461884"/>
                </a:lnTo>
                <a:lnTo>
                  <a:pt x="1944764" y="1420525"/>
                </a:lnTo>
                <a:lnTo>
                  <a:pt x="1994180" y="1520741"/>
                </a:lnTo>
                <a:lnTo>
                  <a:pt x="2045191" y="1495289"/>
                </a:lnTo>
                <a:lnTo>
                  <a:pt x="2099389" y="1461884"/>
                </a:lnTo>
                <a:lnTo>
                  <a:pt x="2148805" y="1562100"/>
                </a:lnTo>
                <a:lnTo>
                  <a:pt x="2203003" y="1554146"/>
                </a:lnTo>
                <a:lnTo>
                  <a:pt x="2252420" y="1500061"/>
                </a:lnTo>
                <a:lnTo>
                  <a:pt x="2306618" y="1474610"/>
                </a:lnTo>
                <a:lnTo>
                  <a:pt x="2311400" y="1487336"/>
                </a:lnTo>
              </a:path>
            </a:pathLst>
          </a:custGeom>
          <a:ln w="127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txBox="1"/>
          <p:nvPr/>
        </p:nvSpPr>
        <p:spPr>
          <a:xfrm>
            <a:off x="3364142" y="4588280"/>
            <a:ext cx="609549" cy="294219"/>
          </a:xfrm>
          <a:prstGeom prst="rect">
            <a:avLst/>
          </a:prstGeom>
        </p:spPr>
        <p:txBody>
          <a:bodyPr vert="horz" wrap="square" lIns="0" tIns="12699" rIns="0" bIns="0" rtlCol="0">
            <a:spAutoFit/>
          </a:bodyPr>
          <a:lstStyle/>
          <a:p>
            <a:pPr marL="69845" algn="ctr" defTabSz="914329" fontAlgn="auto">
              <a:lnSpc>
                <a:spcPts val="935"/>
              </a:lnSpc>
              <a:spcBef>
                <a:spcPts val="100"/>
              </a:spcBef>
              <a:spcAft>
                <a:spcPts val="0"/>
              </a:spcAft>
            </a:pPr>
            <a:r>
              <a:rPr sz="901" dirty="0">
                <a:solidFill>
                  <a:prstClr val="black"/>
                </a:solidFill>
                <a:latin typeface="Times New Roman"/>
                <a:cs typeface="Times New Roman"/>
              </a:rPr>
              <a:t>3</a:t>
            </a:r>
            <a:endParaRPr sz="901">
              <a:solidFill>
                <a:prstClr val="black"/>
              </a:solidFill>
              <a:latin typeface="Times New Roman"/>
              <a:cs typeface="Times New Roman"/>
            </a:endParaRPr>
          </a:p>
          <a:p>
            <a:pPr marL="12699" defTabSz="914329" fontAlgn="auto">
              <a:lnSpc>
                <a:spcPts val="1295"/>
              </a:lnSpc>
              <a:spcBef>
                <a:spcPts val="0"/>
              </a:spcBef>
              <a:spcAft>
                <a:spcPts val="0"/>
              </a:spcAft>
            </a:pPr>
            <a:r>
              <a:rPr sz="1200" spc="-45" dirty="0">
                <a:solidFill>
                  <a:prstClr val="black"/>
                </a:solidFill>
                <a:latin typeface="Times New Roman"/>
                <a:cs typeface="Times New Roman"/>
              </a:rPr>
              <a:t>iter.</a:t>
            </a:r>
            <a:r>
              <a:rPr sz="1200" spc="45" dirty="0">
                <a:solidFill>
                  <a:prstClr val="black"/>
                </a:solidFill>
                <a:latin typeface="Times New Roman"/>
                <a:cs typeface="Times New Roman"/>
              </a:rPr>
              <a:t> </a:t>
            </a:r>
            <a:r>
              <a:rPr sz="1200" spc="-10" dirty="0">
                <a:solidFill>
                  <a:prstClr val="black"/>
                </a:solidFill>
                <a:latin typeface="Times New Roman"/>
                <a:cs typeface="Times New Roman"/>
              </a:rPr>
              <a:t>(1e4)</a:t>
            </a:r>
            <a:endParaRPr sz="1200">
              <a:solidFill>
                <a:prstClr val="black"/>
              </a:solidFill>
              <a:latin typeface="Times New Roman"/>
              <a:cs typeface="Times New Roman"/>
            </a:endParaRPr>
          </a:p>
        </p:txBody>
      </p:sp>
      <p:sp>
        <p:nvSpPr>
          <p:cNvPr id="25" name="object 25"/>
          <p:cNvSpPr/>
          <p:nvPr/>
        </p:nvSpPr>
        <p:spPr>
          <a:xfrm>
            <a:off x="6876985" y="4603651"/>
            <a:ext cx="3314422" cy="0"/>
          </a:xfrm>
          <a:custGeom>
            <a:avLst/>
            <a:gdLst/>
            <a:ahLst/>
            <a:cxnLst/>
            <a:rect l="l" t="t" r="r" b="b"/>
            <a:pathLst>
              <a:path w="3314700">
                <a:moveTo>
                  <a:pt x="0" y="0"/>
                </a:moveTo>
                <a:lnTo>
                  <a:pt x="33147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 name="object 26"/>
          <p:cNvSpPr/>
          <p:nvPr/>
        </p:nvSpPr>
        <p:spPr>
          <a:xfrm>
            <a:off x="6876984" y="2482930"/>
            <a:ext cx="0" cy="2120721"/>
          </a:xfrm>
          <a:custGeom>
            <a:avLst/>
            <a:gdLst/>
            <a:ahLst/>
            <a:cxnLst/>
            <a:rect l="l" t="t" r="r" b="b"/>
            <a:pathLst>
              <a:path h="2120900">
                <a:moveTo>
                  <a:pt x="0" y="21209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 name="object 27"/>
          <p:cNvSpPr/>
          <p:nvPr/>
        </p:nvSpPr>
        <p:spPr>
          <a:xfrm>
            <a:off x="6876984" y="4565555"/>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 name="object 28"/>
          <p:cNvSpPr txBox="1"/>
          <p:nvPr/>
        </p:nvSpPr>
        <p:spPr>
          <a:xfrm>
            <a:off x="6827777" y="4589867"/>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0</a:t>
            </a:r>
            <a:endParaRPr sz="901">
              <a:solidFill>
                <a:prstClr val="black"/>
              </a:solidFill>
              <a:latin typeface="Times New Roman"/>
              <a:cs typeface="Times New Roman"/>
            </a:endParaRPr>
          </a:p>
        </p:txBody>
      </p:sp>
      <p:sp>
        <p:nvSpPr>
          <p:cNvPr id="29" name="object 29"/>
          <p:cNvSpPr/>
          <p:nvPr/>
        </p:nvSpPr>
        <p:spPr>
          <a:xfrm>
            <a:off x="7384942" y="4565555"/>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 name="object 30"/>
          <p:cNvSpPr txBox="1"/>
          <p:nvPr/>
        </p:nvSpPr>
        <p:spPr>
          <a:xfrm>
            <a:off x="7345260" y="4589867"/>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1</a:t>
            </a:r>
            <a:endParaRPr sz="901">
              <a:solidFill>
                <a:prstClr val="black"/>
              </a:solidFill>
              <a:latin typeface="Times New Roman"/>
              <a:cs typeface="Times New Roman"/>
            </a:endParaRPr>
          </a:p>
        </p:txBody>
      </p:sp>
      <p:sp>
        <p:nvSpPr>
          <p:cNvPr id="31" name="object 31"/>
          <p:cNvSpPr/>
          <p:nvPr/>
        </p:nvSpPr>
        <p:spPr>
          <a:xfrm>
            <a:off x="7905598" y="4565555"/>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 name="object 32"/>
          <p:cNvSpPr txBox="1"/>
          <p:nvPr/>
        </p:nvSpPr>
        <p:spPr>
          <a:xfrm>
            <a:off x="7862741" y="4589867"/>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2</a:t>
            </a:r>
            <a:endParaRPr sz="901">
              <a:solidFill>
                <a:prstClr val="black"/>
              </a:solidFill>
              <a:latin typeface="Times New Roman"/>
              <a:cs typeface="Times New Roman"/>
            </a:endParaRPr>
          </a:p>
        </p:txBody>
      </p:sp>
      <p:sp>
        <p:nvSpPr>
          <p:cNvPr id="33" name="object 33"/>
          <p:cNvSpPr/>
          <p:nvPr/>
        </p:nvSpPr>
        <p:spPr>
          <a:xfrm>
            <a:off x="8426254" y="4565555"/>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 name="object 34"/>
          <p:cNvSpPr/>
          <p:nvPr/>
        </p:nvSpPr>
        <p:spPr>
          <a:xfrm>
            <a:off x="8946910" y="4565555"/>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 name="object 35"/>
          <p:cNvSpPr txBox="1"/>
          <p:nvPr/>
        </p:nvSpPr>
        <p:spPr>
          <a:xfrm>
            <a:off x="8899290" y="4589867"/>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4</a:t>
            </a:r>
            <a:endParaRPr sz="901">
              <a:solidFill>
                <a:prstClr val="black"/>
              </a:solidFill>
              <a:latin typeface="Times New Roman"/>
              <a:cs typeface="Times New Roman"/>
            </a:endParaRPr>
          </a:p>
        </p:txBody>
      </p:sp>
      <p:sp>
        <p:nvSpPr>
          <p:cNvPr id="36" name="object 36"/>
          <p:cNvSpPr/>
          <p:nvPr/>
        </p:nvSpPr>
        <p:spPr>
          <a:xfrm>
            <a:off x="9467567" y="4565555"/>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 name="object 37"/>
          <p:cNvSpPr txBox="1"/>
          <p:nvPr/>
        </p:nvSpPr>
        <p:spPr>
          <a:xfrm>
            <a:off x="9416771" y="4589867"/>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5</a:t>
            </a:r>
            <a:endParaRPr sz="901">
              <a:solidFill>
                <a:prstClr val="black"/>
              </a:solidFill>
              <a:latin typeface="Times New Roman"/>
              <a:cs typeface="Times New Roman"/>
            </a:endParaRPr>
          </a:p>
        </p:txBody>
      </p:sp>
      <p:sp>
        <p:nvSpPr>
          <p:cNvPr id="38" name="object 38"/>
          <p:cNvSpPr/>
          <p:nvPr/>
        </p:nvSpPr>
        <p:spPr>
          <a:xfrm>
            <a:off x="9975524" y="4565555"/>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 name="object 39"/>
          <p:cNvSpPr txBox="1"/>
          <p:nvPr/>
        </p:nvSpPr>
        <p:spPr>
          <a:xfrm>
            <a:off x="9934253" y="4589867"/>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6</a:t>
            </a:r>
            <a:endParaRPr sz="901">
              <a:solidFill>
                <a:prstClr val="black"/>
              </a:solidFill>
              <a:latin typeface="Times New Roman"/>
              <a:cs typeface="Times New Roman"/>
            </a:endParaRPr>
          </a:p>
        </p:txBody>
      </p:sp>
      <p:sp>
        <p:nvSpPr>
          <p:cNvPr id="40" name="object 40"/>
          <p:cNvSpPr/>
          <p:nvPr/>
        </p:nvSpPr>
        <p:spPr>
          <a:xfrm>
            <a:off x="6876984" y="4603651"/>
            <a:ext cx="25398"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 name="object 41"/>
          <p:cNvSpPr txBox="1"/>
          <p:nvPr/>
        </p:nvSpPr>
        <p:spPr>
          <a:xfrm>
            <a:off x="6781742" y="4520023"/>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0</a:t>
            </a:r>
            <a:endParaRPr sz="901">
              <a:solidFill>
                <a:prstClr val="black"/>
              </a:solidFill>
              <a:latin typeface="Times New Roman"/>
              <a:cs typeface="Times New Roman"/>
            </a:endParaRPr>
          </a:p>
        </p:txBody>
      </p:sp>
      <p:sp>
        <p:nvSpPr>
          <p:cNvPr id="42" name="object 42"/>
          <p:cNvSpPr/>
          <p:nvPr/>
        </p:nvSpPr>
        <p:spPr>
          <a:xfrm>
            <a:off x="6876984" y="3536941"/>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 name="object 43"/>
          <p:cNvSpPr txBox="1"/>
          <p:nvPr/>
        </p:nvSpPr>
        <p:spPr>
          <a:xfrm>
            <a:off x="6727773" y="3462836"/>
            <a:ext cx="153022"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spc="50" dirty="0">
                <a:solidFill>
                  <a:prstClr val="black"/>
                </a:solidFill>
                <a:latin typeface="Times New Roman"/>
                <a:cs typeface="Times New Roman"/>
              </a:rPr>
              <a:t>10</a:t>
            </a:r>
            <a:endParaRPr sz="901">
              <a:solidFill>
                <a:prstClr val="black"/>
              </a:solidFill>
              <a:latin typeface="Times New Roman"/>
              <a:cs typeface="Times New Roman"/>
            </a:endParaRPr>
          </a:p>
        </p:txBody>
      </p:sp>
      <p:sp>
        <p:nvSpPr>
          <p:cNvPr id="44" name="object 44"/>
          <p:cNvSpPr/>
          <p:nvPr/>
        </p:nvSpPr>
        <p:spPr>
          <a:xfrm>
            <a:off x="6876984" y="2482930"/>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 name="object 45"/>
          <p:cNvSpPr txBox="1"/>
          <p:nvPr/>
        </p:nvSpPr>
        <p:spPr>
          <a:xfrm>
            <a:off x="6727773" y="2407236"/>
            <a:ext cx="153022"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spc="50" dirty="0">
                <a:solidFill>
                  <a:prstClr val="black"/>
                </a:solidFill>
                <a:latin typeface="Times New Roman"/>
                <a:cs typeface="Times New Roman"/>
              </a:rPr>
              <a:t>20</a:t>
            </a:r>
            <a:endParaRPr sz="901">
              <a:solidFill>
                <a:prstClr val="black"/>
              </a:solidFill>
              <a:latin typeface="Times New Roman"/>
              <a:cs typeface="Times New Roman"/>
            </a:endParaRPr>
          </a:p>
        </p:txBody>
      </p:sp>
      <p:sp>
        <p:nvSpPr>
          <p:cNvPr id="46" name="object 46"/>
          <p:cNvSpPr/>
          <p:nvPr/>
        </p:nvSpPr>
        <p:spPr>
          <a:xfrm>
            <a:off x="7073819" y="2476580"/>
            <a:ext cx="3111239" cy="1104807"/>
          </a:xfrm>
          <a:custGeom>
            <a:avLst/>
            <a:gdLst/>
            <a:ahLst/>
            <a:cxnLst/>
            <a:rect l="l" t="t" r="r" b="b"/>
            <a:pathLst>
              <a:path w="3111500" h="1104900">
                <a:moveTo>
                  <a:pt x="0" y="0"/>
                </a:moveTo>
                <a:lnTo>
                  <a:pt x="50800" y="272244"/>
                </a:lnTo>
                <a:lnTo>
                  <a:pt x="100012" y="116221"/>
                </a:lnTo>
                <a:lnTo>
                  <a:pt x="150812" y="413939"/>
                </a:lnTo>
                <a:lnTo>
                  <a:pt x="204787" y="447373"/>
                </a:lnTo>
                <a:lnTo>
                  <a:pt x="254000" y="413939"/>
                </a:lnTo>
                <a:lnTo>
                  <a:pt x="309562" y="539713"/>
                </a:lnTo>
                <a:lnTo>
                  <a:pt x="358775" y="418715"/>
                </a:lnTo>
                <a:lnTo>
                  <a:pt x="409575" y="552450"/>
                </a:lnTo>
                <a:lnTo>
                  <a:pt x="463550" y="560410"/>
                </a:lnTo>
                <a:lnTo>
                  <a:pt x="514350" y="640014"/>
                </a:lnTo>
                <a:lnTo>
                  <a:pt x="568325" y="624093"/>
                </a:lnTo>
                <a:lnTo>
                  <a:pt x="617537" y="593844"/>
                </a:lnTo>
                <a:lnTo>
                  <a:pt x="668337" y="640014"/>
                </a:lnTo>
                <a:lnTo>
                  <a:pt x="722312" y="624093"/>
                </a:lnTo>
                <a:lnTo>
                  <a:pt x="773112" y="724394"/>
                </a:lnTo>
                <a:lnTo>
                  <a:pt x="827087" y="711657"/>
                </a:lnTo>
                <a:lnTo>
                  <a:pt x="876300" y="698920"/>
                </a:lnTo>
                <a:lnTo>
                  <a:pt x="927100" y="647974"/>
                </a:lnTo>
                <a:lnTo>
                  <a:pt x="981075" y="732354"/>
                </a:lnTo>
                <a:lnTo>
                  <a:pt x="1031875" y="749867"/>
                </a:lnTo>
                <a:lnTo>
                  <a:pt x="1085850" y="706881"/>
                </a:lnTo>
                <a:lnTo>
                  <a:pt x="1136650" y="719617"/>
                </a:lnTo>
                <a:lnTo>
                  <a:pt x="1185862" y="796037"/>
                </a:lnTo>
                <a:lnTo>
                  <a:pt x="1239838" y="740314"/>
                </a:lnTo>
                <a:lnTo>
                  <a:pt x="1290638" y="749867"/>
                </a:lnTo>
                <a:lnTo>
                  <a:pt x="1344612" y="791261"/>
                </a:lnTo>
                <a:lnTo>
                  <a:pt x="1395412" y="765788"/>
                </a:lnTo>
                <a:lnTo>
                  <a:pt x="1449388" y="770564"/>
                </a:lnTo>
                <a:lnTo>
                  <a:pt x="1498600" y="1030072"/>
                </a:lnTo>
                <a:lnTo>
                  <a:pt x="1549400" y="1058730"/>
                </a:lnTo>
                <a:lnTo>
                  <a:pt x="1603375" y="1071466"/>
                </a:lnTo>
                <a:lnTo>
                  <a:pt x="1654175" y="1063506"/>
                </a:lnTo>
                <a:lnTo>
                  <a:pt x="1708150" y="1071466"/>
                </a:lnTo>
                <a:lnTo>
                  <a:pt x="1758950" y="1084203"/>
                </a:lnTo>
                <a:lnTo>
                  <a:pt x="1808162" y="1050770"/>
                </a:lnTo>
                <a:lnTo>
                  <a:pt x="1862138" y="1058730"/>
                </a:lnTo>
                <a:lnTo>
                  <a:pt x="1912938" y="1045993"/>
                </a:lnTo>
                <a:lnTo>
                  <a:pt x="1966912" y="1045993"/>
                </a:lnTo>
                <a:lnTo>
                  <a:pt x="2017712" y="1050770"/>
                </a:lnTo>
                <a:lnTo>
                  <a:pt x="2066925" y="1038033"/>
                </a:lnTo>
                <a:lnTo>
                  <a:pt x="2120900" y="1076243"/>
                </a:lnTo>
                <a:lnTo>
                  <a:pt x="2171700" y="1063506"/>
                </a:lnTo>
                <a:lnTo>
                  <a:pt x="2225675" y="1058730"/>
                </a:lnTo>
                <a:lnTo>
                  <a:pt x="2276475" y="1050770"/>
                </a:lnTo>
                <a:lnTo>
                  <a:pt x="2325688" y="1079427"/>
                </a:lnTo>
                <a:lnTo>
                  <a:pt x="2381250" y="1079427"/>
                </a:lnTo>
                <a:lnTo>
                  <a:pt x="2430462" y="1092164"/>
                </a:lnTo>
                <a:lnTo>
                  <a:pt x="2484438" y="1076243"/>
                </a:lnTo>
                <a:lnTo>
                  <a:pt x="2535238" y="1088979"/>
                </a:lnTo>
                <a:lnTo>
                  <a:pt x="2584450" y="1076243"/>
                </a:lnTo>
                <a:lnTo>
                  <a:pt x="2640012" y="1096940"/>
                </a:lnTo>
                <a:lnTo>
                  <a:pt x="2689225" y="1092164"/>
                </a:lnTo>
                <a:lnTo>
                  <a:pt x="2743200" y="1092164"/>
                </a:lnTo>
                <a:lnTo>
                  <a:pt x="2794000" y="1096940"/>
                </a:lnTo>
                <a:lnTo>
                  <a:pt x="2844800" y="1092164"/>
                </a:lnTo>
                <a:lnTo>
                  <a:pt x="2898775" y="1104900"/>
                </a:lnTo>
                <a:lnTo>
                  <a:pt x="2947988" y="1092164"/>
                </a:lnTo>
                <a:lnTo>
                  <a:pt x="3003550" y="1100124"/>
                </a:lnTo>
                <a:lnTo>
                  <a:pt x="3052762" y="1092164"/>
                </a:lnTo>
                <a:lnTo>
                  <a:pt x="3106738" y="1092164"/>
                </a:lnTo>
                <a:lnTo>
                  <a:pt x="3111500" y="1092164"/>
                </a:lnTo>
              </a:path>
            </a:pathLst>
          </a:custGeom>
          <a:ln w="25400">
            <a:solidFill>
              <a:srgbClr val="BFB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 name="object 47"/>
          <p:cNvSpPr/>
          <p:nvPr/>
        </p:nvSpPr>
        <p:spPr>
          <a:xfrm>
            <a:off x="8000841" y="2476580"/>
            <a:ext cx="2184217" cy="723840"/>
          </a:xfrm>
          <a:custGeom>
            <a:avLst/>
            <a:gdLst/>
            <a:ahLst/>
            <a:cxnLst/>
            <a:rect l="l" t="t" r="r" b="b"/>
            <a:pathLst>
              <a:path w="2184400" h="723900">
                <a:moveTo>
                  <a:pt x="0" y="0"/>
                </a:moveTo>
                <a:lnTo>
                  <a:pt x="0" y="7920"/>
                </a:lnTo>
                <a:lnTo>
                  <a:pt x="53975" y="20592"/>
                </a:lnTo>
                <a:lnTo>
                  <a:pt x="104775" y="204339"/>
                </a:lnTo>
                <a:lnTo>
                  <a:pt x="158750" y="36432"/>
                </a:lnTo>
                <a:lnTo>
                  <a:pt x="209550" y="3168"/>
                </a:lnTo>
                <a:lnTo>
                  <a:pt x="258762" y="166322"/>
                </a:lnTo>
                <a:lnTo>
                  <a:pt x="312737" y="153650"/>
                </a:lnTo>
                <a:lnTo>
                  <a:pt x="363537" y="199587"/>
                </a:lnTo>
                <a:lnTo>
                  <a:pt x="417512" y="207507"/>
                </a:lnTo>
                <a:lnTo>
                  <a:pt x="468312" y="178994"/>
                </a:lnTo>
                <a:lnTo>
                  <a:pt x="522287" y="140978"/>
                </a:lnTo>
                <a:lnTo>
                  <a:pt x="571500" y="575001"/>
                </a:lnTo>
                <a:lnTo>
                  <a:pt x="622300" y="603513"/>
                </a:lnTo>
                <a:lnTo>
                  <a:pt x="676275" y="633610"/>
                </a:lnTo>
                <a:lnTo>
                  <a:pt x="727075" y="644698"/>
                </a:lnTo>
                <a:lnTo>
                  <a:pt x="781050" y="666875"/>
                </a:lnTo>
                <a:lnTo>
                  <a:pt x="831850" y="666875"/>
                </a:lnTo>
                <a:lnTo>
                  <a:pt x="881062" y="687467"/>
                </a:lnTo>
                <a:lnTo>
                  <a:pt x="935037" y="682715"/>
                </a:lnTo>
                <a:lnTo>
                  <a:pt x="985837" y="636778"/>
                </a:lnTo>
                <a:lnTo>
                  <a:pt x="1039812" y="657370"/>
                </a:lnTo>
                <a:lnTo>
                  <a:pt x="1090612" y="695387"/>
                </a:lnTo>
                <a:lnTo>
                  <a:pt x="1139825" y="690635"/>
                </a:lnTo>
                <a:lnTo>
                  <a:pt x="1193800" y="666875"/>
                </a:lnTo>
                <a:lnTo>
                  <a:pt x="1244600" y="677963"/>
                </a:lnTo>
                <a:lnTo>
                  <a:pt x="1298575" y="666875"/>
                </a:lnTo>
                <a:lnTo>
                  <a:pt x="1349375" y="633610"/>
                </a:lnTo>
                <a:lnTo>
                  <a:pt x="1398588" y="695387"/>
                </a:lnTo>
                <a:lnTo>
                  <a:pt x="1454150" y="712811"/>
                </a:lnTo>
                <a:lnTo>
                  <a:pt x="1503362" y="715979"/>
                </a:lnTo>
                <a:lnTo>
                  <a:pt x="1557338" y="690635"/>
                </a:lnTo>
                <a:lnTo>
                  <a:pt x="1608138" y="715979"/>
                </a:lnTo>
                <a:lnTo>
                  <a:pt x="1657350" y="712811"/>
                </a:lnTo>
                <a:lnTo>
                  <a:pt x="1712912" y="700139"/>
                </a:lnTo>
                <a:lnTo>
                  <a:pt x="1762125" y="720732"/>
                </a:lnTo>
                <a:lnTo>
                  <a:pt x="1816100" y="723900"/>
                </a:lnTo>
                <a:lnTo>
                  <a:pt x="1866900" y="708059"/>
                </a:lnTo>
                <a:lnTo>
                  <a:pt x="1917700" y="703307"/>
                </a:lnTo>
                <a:lnTo>
                  <a:pt x="1971675" y="703307"/>
                </a:lnTo>
                <a:lnTo>
                  <a:pt x="2020888" y="703307"/>
                </a:lnTo>
                <a:lnTo>
                  <a:pt x="2076450" y="715979"/>
                </a:lnTo>
                <a:lnTo>
                  <a:pt x="2125662" y="715979"/>
                </a:lnTo>
                <a:lnTo>
                  <a:pt x="2179638" y="712811"/>
                </a:lnTo>
                <a:lnTo>
                  <a:pt x="2184400" y="712811"/>
                </a:lnTo>
              </a:path>
            </a:pathLst>
          </a:custGeom>
          <a:ln w="254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 name="object 48"/>
          <p:cNvSpPr txBox="1"/>
          <p:nvPr/>
        </p:nvSpPr>
        <p:spPr>
          <a:xfrm>
            <a:off x="8080209" y="4589867"/>
            <a:ext cx="609549" cy="294219"/>
          </a:xfrm>
          <a:prstGeom prst="rect">
            <a:avLst/>
          </a:prstGeom>
        </p:spPr>
        <p:txBody>
          <a:bodyPr vert="horz" wrap="square" lIns="0" tIns="12699" rIns="0" bIns="0" rtlCol="0">
            <a:spAutoFit/>
          </a:bodyPr>
          <a:lstStyle/>
          <a:p>
            <a:pPr marL="73020" algn="ctr" defTabSz="914329" fontAlgn="auto">
              <a:lnSpc>
                <a:spcPts val="941"/>
              </a:lnSpc>
              <a:spcBef>
                <a:spcPts val="100"/>
              </a:spcBef>
              <a:spcAft>
                <a:spcPts val="0"/>
              </a:spcAft>
            </a:pPr>
            <a:r>
              <a:rPr sz="901" dirty="0">
                <a:solidFill>
                  <a:prstClr val="black"/>
                </a:solidFill>
                <a:latin typeface="Times New Roman"/>
                <a:cs typeface="Times New Roman"/>
              </a:rPr>
              <a:t>3</a:t>
            </a:r>
            <a:endParaRPr sz="901">
              <a:solidFill>
                <a:prstClr val="black"/>
              </a:solidFill>
              <a:latin typeface="Times New Roman"/>
              <a:cs typeface="Times New Roman"/>
            </a:endParaRPr>
          </a:p>
          <a:p>
            <a:pPr marL="12699" defTabSz="914329" fontAlgn="auto">
              <a:lnSpc>
                <a:spcPts val="1300"/>
              </a:lnSpc>
              <a:spcBef>
                <a:spcPts val="0"/>
              </a:spcBef>
              <a:spcAft>
                <a:spcPts val="0"/>
              </a:spcAft>
            </a:pPr>
            <a:r>
              <a:rPr sz="1200" spc="-45" dirty="0">
                <a:solidFill>
                  <a:prstClr val="black"/>
                </a:solidFill>
                <a:latin typeface="Times New Roman"/>
                <a:cs typeface="Times New Roman"/>
              </a:rPr>
              <a:t>iter.</a:t>
            </a:r>
            <a:r>
              <a:rPr sz="1200" spc="45" dirty="0">
                <a:solidFill>
                  <a:prstClr val="black"/>
                </a:solidFill>
                <a:latin typeface="Times New Roman"/>
                <a:cs typeface="Times New Roman"/>
              </a:rPr>
              <a:t> </a:t>
            </a:r>
            <a:r>
              <a:rPr sz="1200" spc="-10" dirty="0">
                <a:solidFill>
                  <a:prstClr val="black"/>
                </a:solidFill>
                <a:latin typeface="Times New Roman"/>
                <a:cs typeface="Times New Roman"/>
              </a:rPr>
              <a:t>(1e4)</a:t>
            </a:r>
            <a:endParaRPr sz="1200">
              <a:solidFill>
                <a:prstClr val="black"/>
              </a:solidFill>
              <a:latin typeface="Times New Roman"/>
              <a:cs typeface="Times New Roman"/>
            </a:endParaRPr>
          </a:p>
        </p:txBody>
      </p:sp>
      <p:sp>
        <p:nvSpPr>
          <p:cNvPr id="49" name="object 49"/>
          <p:cNvSpPr txBox="1"/>
          <p:nvPr/>
        </p:nvSpPr>
        <p:spPr>
          <a:xfrm>
            <a:off x="7684955" y="1942616"/>
            <a:ext cx="1654671" cy="382091"/>
          </a:xfrm>
          <a:prstGeom prst="rect">
            <a:avLst/>
          </a:prstGeom>
        </p:spPr>
        <p:txBody>
          <a:bodyPr vert="horz" wrap="square" lIns="0" tIns="12699" rIns="0" bIns="0" rtlCol="0">
            <a:spAutoFit/>
          </a:bodyPr>
          <a:lstStyle/>
          <a:p>
            <a:pPr marL="12699" defTabSz="914329" fontAlgn="auto">
              <a:spcBef>
                <a:spcPts val="100"/>
              </a:spcBef>
              <a:spcAft>
                <a:spcPts val="0"/>
              </a:spcAft>
            </a:pPr>
            <a:r>
              <a:rPr sz="2400" spc="-10" dirty="0">
                <a:solidFill>
                  <a:prstClr val="black"/>
                </a:solidFill>
                <a:latin typeface="Calibri"/>
                <a:cs typeface="Calibri"/>
              </a:rPr>
              <a:t>test error</a:t>
            </a:r>
            <a:r>
              <a:rPr sz="2400" spc="-100" dirty="0">
                <a:solidFill>
                  <a:prstClr val="black"/>
                </a:solidFill>
                <a:latin typeface="Calibri"/>
                <a:cs typeface="Calibri"/>
              </a:rPr>
              <a:t> </a:t>
            </a:r>
            <a:r>
              <a:rPr sz="2400" spc="-20" dirty="0">
                <a:solidFill>
                  <a:prstClr val="black"/>
                </a:solidFill>
                <a:latin typeface="Calibri"/>
                <a:cs typeface="Calibri"/>
              </a:rPr>
              <a:t>(%)</a:t>
            </a:r>
            <a:endParaRPr sz="2400">
              <a:solidFill>
                <a:prstClr val="black"/>
              </a:solidFill>
              <a:latin typeface="Calibri"/>
              <a:cs typeface="Calibri"/>
            </a:endParaRPr>
          </a:p>
        </p:txBody>
      </p:sp>
      <p:sp>
        <p:nvSpPr>
          <p:cNvPr id="50" name="object 50"/>
          <p:cNvSpPr txBox="1"/>
          <p:nvPr/>
        </p:nvSpPr>
        <p:spPr>
          <a:xfrm>
            <a:off x="2019642" y="1655995"/>
            <a:ext cx="4553203" cy="918854"/>
          </a:xfrm>
          <a:prstGeom prst="rect">
            <a:avLst/>
          </a:prstGeom>
        </p:spPr>
        <p:txBody>
          <a:bodyPr vert="horz" wrap="square" lIns="0" tIns="12699" rIns="0" bIns="0" rtlCol="0">
            <a:spAutoFit/>
          </a:bodyPr>
          <a:lstStyle/>
          <a:p>
            <a:pPr marR="5080" algn="r" defTabSz="914329" fontAlgn="auto">
              <a:lnSpc>
                <a:spcPts val="2330"/>
              </a:lnSpc>
              <a:spcBef>
                <a:spcPts val="100"/>
              </a:spcBef>
              <a:spcAft>
                <a:spcPts val="0"/>
              </a:spcAft>
            </a:pPr>
            <a:r>
              <a:rPr sz="2000" b="1" spc="40" dirty="0">
                <a:solidFill>
                  <a:srgbClr val="7F7F7F"/>
                </a:solidFill>
                <a:latin typeface="Calibri"/>
                <a:cs typeface="Calibri"/>
              </a:rPr>
              <a:t>C</a:t>
            </a:r>
            <a:r>
              <a:rPr sz="2000" b="1" spc="-35" dirty="0">
                <a:solidFill>
                  <a:srgbClr val="7F7F7F"/>
                </a:solidFill>
                <a:latin typeface="Calibri"/>
                <a:cs typeface="Calibri"/>
              </a:rPr>
              <a:t>I</a:t>
            </a:r>
            <a:r>
              <a:rPr sz="2000" b="1" spc="-120" dirty="0">
                <a:solidFill>
                  <a:srgbClr val="7F7F7F"/>
                </a:solidFill>
                <a:latin typeface="Calibri"/>
                <a:cs typeface="Calibri"/>
              </a:rPr>
              <a:t>F</a:t>
            </a:r>
            <a:r>
              <a:rPr sz="2000" b="1" spc="-15" dirty="0">
                <a:solidFill>
                  <a:srgbClr val="7F7F7F"/>
                </a:solidFill>
                <a:latin typeface="Calibri"/>
                <a:cs typeface="Calibri"/>
              </a:rPr>
              <a:t>A</a:t>
            </a:r>
            <a:r>
              <a:rPr sz="2000" b="1" spc="-25" dirty="0">
                <a:solidFill>
                  <a:srgbClr val="7F7F7F"/>
                </a:solidFill>
                <a:latin typeface="Calibri"/>
                <a:cs typeface="Calibri"/>
              </a:rPr>
              <a:t>R</a:t>
            </a:r>
            <a:r>
              <a:rPr sz="2000" b="1" spc="-15" dirty="0">
                <a:solidFill>
                  <a:srgbClr val="7F7F7F"/>
                </a:solidFill>
                <a:latin typeface="Calibri"/>
                <a:cs typeface="Calibri"/>
              </a:rPr>
              <a:t>-10</a:t>
            </a:r>
            <a:endParaRPr sz="2000">
              <a:solidFill>
                <a:prstClr val="black"/>
              </a:solidFill>
              <a:latin typeface="Calibri"/>
              <a:cs typeface="Calibri"/>
            </a:endParaRPr>
          </a:p>
          <a:p>
            <a:pPr marL="915597" defTabSz="914329" fontAlgn="auto">
              <a:lnSpc>
                <a:spcPts val="2810"/>
              </a:lnSpc>
              <a:spcBef>
                <a:spcPts val="0"/>
              </a:spcBef>
              <a:spcAft>
                <a:spcPts val="0"/>
              </a:spcAft>
            </a:pPr>
            <a:r>
              <a:rPr sz="2400" spc="-10" dirty="0">
                <a:solidFill>
                  <a:prstClr val="black"/>
                </a:solidFill>
                <a:latin typeface="Calibri"/>
                <a:cs typeface="Calibri"/>
              </a:rPr>
              <a:t>train error</a:t>
            </a:r>
            <a:r>
              <a:rPr sz="2400" spc="15" dirty="0">
                <a:solidFill>
                  <a:prstClr val="black"/>
                </a:solidFill>
                <a:latin typeface="Calibri"/>
                <a:cs typeface="Calibri"/>
              </a:rPr>
              <a:t> </a:t>
            </a:r>
            <a:r>
              <a:rPr sz="2400" spc="-20" dirty="0">
                <a:solidFill>
                  <a:prstClr val="black"/>
                </a:solidFill>
                <a:latin typeface="Calibri"/>
                <a:cs typeface="Calibri"/>
              </a:rPr>
              <a:t>(%)</a:t>
            </a:r>
            <a:endParaRPr sz="2400">
              <a:solidFill>
                <a:prstClr val="black"/>
              </a:solidFill>
              <a:latin typeface="Calibri"/>
              <a:cs typeface="Calibri"/>
            </a:endParaRPr>
          </a:p>
          <a:p>
            <a:pPr marL="12699" defTabSz="914329" fontAlgn="auto">
              <a:spcBef>
                <a:spcPts val="875"/>
              </a:spcBef>
              <a:spcAft>
                <a:spcPts val="0"/>
              </a:spcAft>
            </a:pPr>
            <a:r>
              <a:rPr sz="901" spc="50" dirty="0">
                <a:solidFill>
                  <a:prstClr val="black"/>
                </a:solidFill>
                <a:latin typeface="Times New Roman"/>
                <a:cs typeface="Times New Roman"/>
              </a:rPr>
              <a:t>20</a:t>
            </a:r>
            <a:endParaRPr sz="901">
              <a:solidFill>
                <a:prstClr val="black"/>
              </a:solidFill>
              <a:latin typeface="Times New Roman"/>
              <a:cs typeface="Times New Roman"/>
            </a:endParaRPr>
          </a:p>
        </p:txBody>
      </p:sp>
      <p:sp>
        <p:nvSpPr>
          <p:cNvPr id="51" name="object 51"/>
          <p:cNvSpPr/>
          <p:nvPr/>
        </p:nvSpPr>
        <p:spPr>
          <a:xfrm>
            <a:off x="5071759" y="3187779"/>
            <a:ext cx="302235" cy="730188"/>
          </a:xfrm>
          <a:custGeom>
            <a:avLst/>
            <a:gdLst/>
            <a:ahLst/>
            <a:cxnLst/>
            <a:rect l="l" t="t" r="r" b="b"/>
            <a:pathLst>
              <a:path w="302260" h="730250">
                <a:moveTo>
                  <a:pt x="0" y="518734"/>
                </a:moveTo>
                <a:lnTo>
                  <a:pt x="27376" y="729953"/>
                </a:lnTo>
                <a:lnTo>
                  <a:pt x="160299" y="600441"/>
                </a:lnTo>
                <a:lnTo>
                  <a:pt x="106042" y="600441"/>
                </a:lnTo>
                <a:lnTo>
                  <a:pt x="113298" y="579580"/>
                </a:lnTo>
                <a:lnTo>
                  <a:pt x="46066" y="579580"/>
                </a:lnTo>
                <a:lnTo>
                  <a:pt x="0" y="518734"/>
                </a:lnTo>
                <a:close/>
              </a:path>
              <a:path w="302260" h="730250">
                <a:moveTo>
                  <a:pt x="179924" y="581320"/>
                </a:moveTo>
                <a:lnTo>
                  <a:pt x="106042" y="600441"/>
                </a:lnTo>
                <a:lnTo>
                  <a:pt x="160299" y="600441"/>
                </a:lnTo>
                <a:lnTo>
                  <a:pt x="179924" y="581320"/>
                </a:lnTo>
                <a:close/>
              </a:path>
              <a:path w="302260" h="730250">
                <a:moveTo>
                  <a:pt x="268201" y="0"/>
                </a:moveTo>
                <a:lnTo>
                  <a:pt x="256434" y="3110"/>
                </a:lnTo>
                <a:lnTo>
                  <a:pt x="246691" y="10406"/>
                </a:lnTo>
                <a:lnTo>
                  <a:pt x="240275" y="21259"/>
                </a:lnTo>
                <a:lnTo>
                  <a:pt x="46066" y="579580"/>
                </a:lnTo>
                <a:lnTo>
                  <a:pt x="113298" y="579580"/>
                </a:lnTo>
                <a:lnTo>
                  <a:pt x="300250" y="42122"/>
                </a:lnTo>
                <a:lnTo>
                  <a:pt x="301954" y="29630"/>
                </a:lnTo>
                <a:lnTo>
                  <a:pt x="298843" y="17862"/>
                </a:lnTo>
                <a:lnTo>
                  <a:pt x="291547" y="8120"/>
                </a:lnTo>
                <a:lnTo>
                  <a:pt x="280694" y="1703"/>
                </a:lnTo>
                <a:lnTo>
                  <a:pt x="268201" y="0"/>
                </a:lnTo>
                <a:close/>
              </a:path>
            </a:pathLst>
          </a:custGeom>
          <a:solidFill>
            <a:srgbClr val="FF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 name="object 52"/>
          <p:cNvSpPr txBox="1"/>
          <p:nvPr/>
        </p:nvSpPr>
        <p:spPr>
          <a:xfrm>
            <a:off x="4938840" y="2861700"/>
            <a:ext cx="791144"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15" dirty="0">
                <a:solidFill>
                  <a:prstClr val="black"/>
                </a:solidFill>
                <a:latin typeface="Calibri"/>
                <a:cs typeface="Calibri"/>
              </a:rPr>
              <a:t>56</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a:t>
            </a:r>
          </a:p>
        </p:txBody>
      </p:sp>
      <p:sp>
        <p:nvSpPr>
          <p:cNvPr id="53" name="object 53"/>
          <p:cNvSpPr txBox="1"/>
          <p:nvPr/>
        </p:nvSpPr>
        <p:spPr>
          <a:xfrm>
            <a:off x="5624583" y="3995064"/>
            <a:ext cx="791144"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15" dirty="0">
                <a:solidFill>
                  <a:prstClr val="black"/>
                </a:solidFill>
                <a:latin typeface="Calibri"/>
                <a:cs typeface="Calibri"/>
              </a:rPr>
              <a:t>20</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a:t>
            </a:r>
            <a:endParaRPr sz="1799">
              <a:solidFill>
                <a:prstClr val="black"/>
              </a:solidFill>
              <a:latin typeface="Calibri"/>
              <a:cs typeface="Calibri"/>
            </a:endParaRPr>
          </a:p>
        </p:txBody>
      </p:sp>
      <p:sp>
        <p:nvSpPr>
          <p:cNvPr id="54" name="object 54"/>
          <p:cNvSpPr/>
          <p:nvPr/>
        </p:nvSpPr>
        <p:spPr>
          <a:xfrm>
            <a:off x="5251522" y="4140013"/>
            <a:ext cx="282551" cy="291441"/>
          </a:xfrm>
          <a:custGeom>
            <a:avLst/>
            <a:gdLst/>
            <a:ahLst/>
            <a:cxnLst/>
            <a:rect l="l" t="t" r="r" b="b"/>
            <a:pathLst>
              <a:path w="282575" h="291464">
                <a:moveTo>
                  <a:pt x="64081" y="87816"/>
                </a:moveTo>
                <a:lnTo>
                  <a:pt x="0" y="290932"/>
                </a:lnTo>
                <a:lnTo>
                  <a:pt x="200941" y="220328"/>
                </a:lnTo>
                <a:lnTo>
                  <a:pt x="125874" y="206570"/>
                </a:lnTo>
                <a:lnTo>
                  <a:pt x="168641" y="162399"/>
                </a:lnTo>
                <a:lnTo>
                  <a:pt x="80253" y="162399"/>
                </a:lnTo>
                <a:lnTo>
                  <a:pt x="64081" y="87816"/>
                </a:lnTo>
                <a:close/>
              </a:path>
              <a:path w="282575" h="291464">
                <a:moveTo>
                  <a:pt x="258436" y="0"/>
                </a:moveTo>
                <a:lnTo>
                  <a:pt x="242186" y="262"/>
                </a:lnTo>
                <a:lnTo>
                  <a:pt x="234113" y="3492"/>
                </a:lnTo>
                <a:lnTo>
                  <a:pt x="80253" y="162399"/>
                </a:lnTo>
                <a:lnTo>
                  <a:pt x="168641" y="162399"/>
                </a:lnTo>
                <a:lnTo>
                  <a:pt x="273634" y="53962"/>
                </a:lnTo>
                <a:lnTo>
                  <a:pt x="280438" y="43348"/>
                </a:lnTo>
                <a:lnTo>
                  <a:pt x="282569" y="31364"/>
                </a:lnTo>
                <a:lnTo>
                  <a:pt x="280052" y="19456"/>
                </a:lnTo>
                <a:lnTo>
                  <a:pt x="272909" y="9066"/>
                </a:lnTo>
                <a:lnTo>
                  <a:pt x="266611" y="2967"/>
                </a:lnTo>
                <a:lnTo>
                  <a:pt x="258436" y="0"/>
                </a:lnTo>
                <a:close/>
              </a:path>
            </a:pathLst>
          </a:custGeom>
          <a:solidFill>
            <a:srgbClr val="BFBF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 name="object 55"/>
          <p:cNvSpPr/>
          <p:nvPr/>
        </p:nvSpPr>
        <p:spPr>
          <a:xfrm>
            <a:off x="9873933" y="2831226"/>
            <a:ext cx="266678" cy="366999"/>
          </a:xfrm>
          <a:custGeom>
            <a:avLst/>
            <a:gdLst/>
            <a:ahLst/>
            <a:cxnLst/>
            <a:rect l="l" t="t" r="r" b="b"/>
            <a:pathLst>
              <a:path w="266700" h="367030">
                <a:moveTo>
                  <a:pt x="31601" y="156375"/>
                </a:moveTo>
                <a:lnTo>
                  <a:pt x="0" y="367002"/>
                </a:lnTo>
                <a:lnTo>
                  <a:pt x="187463" y="265907"/>
                </a:lnTo>
                <a:lnTo>
                  <a:pt x="111169" y="264031"/>
                </a:lnTo>
                <a:lnTo>
                  <a:pt x="136826" y="227521"/>
                </a:lnTo>
                <a:lnTo>
                  <a:pt x="59215" y="227521"/>
                </a:lnTo>
                <a:lnTo>
                  <a:pt x="31601" y="156375"/>
                </a:lnTo>
                <a:close/>
              </a:path>
              <a:path w="266700" h="367030">
                <a:moveTo>
                  <a:pt x="237495" y="0"/>
                </a:moveTo>
                <a:lnTo>
                  <a:pt x="221486" y="2795"/>
                </a:lnTo>
                <a:lnTo>
                  <a:pt x="214015" y="7245"/>
                </a:lnTo>
                <a:lnTo>
                  <a:pt x="59215" y="227521"/>
                </a:lnTo>
                <a:lnTo>
                  <a:pt x="136826" y="227521"/>
                </a:lnTo>
                <a:lnTo>
                  <a:pt x="260927" y="50929"/>
                </a:lnTo>
                <a:lnTo>
                  <a:pt x="265992" y="39383"/>
                </a:lnTo>
                <a:lnTo>
                  <a:pt x="266227" y="27214"/>
                </a:lnTo>
                <a:lnTo>
                  <a:pt x="261882" y="15844"/>
                </a:lnTo>
                <a:lnTo>
                  <a:pt x="253206" y="6697"/>
                </a:lnTo>
                <a:lnTo>
                  <a:pt x="246033" y="1656"/>
                </a:lnTo>
                <a:lnTo>
                  <a:pt x="237495" y="0"/>
                </a:lnTo>
                <a:close/>
              </a:path>
            </a:pathLst>
          </a:custGeom>
          <a:solidFill>
            <a:srgbClr val="FF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 name="object 56"/>
          <p:cNvSpPr txBox="1"/>
          <p:nvPr/>
        </p:nvSpPr>
        <p:spPr>
          <a:xfrm>
            <a:off x="9708879" y="2504940"/>
            <a:ext cx="791144"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15" dirty="0">
                <a:solidFill>
                  <a:prstClr val="black"/>
                </a:solidFill>
                <a:latin typeface="Calibri"/>
                <a:cs typeface="Calibri"/>
              </a:rPr>
              <a:t>56</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a:t>
            </a:r>
            <a:endParaRPr sz="1799">
              <a:solidFill>
                <a:prstClr val="black"/>
              </a:solidFill>
              <a:latin typeface="Calibri"/>
              <a:cs typeface="Calibri"/>
            </a:endParaRPr>
          </a:p>
        </p:txBody>
      </p:sp>
      <p:sp>
        <p:nvSpPr>
          <p:cNvPr id="57" name="object 57"/>
          <p:cNvSpPr txBox="1"/>
          <p:nvPr/>
        </p:nvSpPr>
        <p:spPr>
          <a:xfrm>
            <a:off x="10226360" y="3771639"/>
            <a:ext cx="791144"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15" dirty="0">
                <a:solidFill>
                  <a:prstClr val="black"/>
                </a:solidFill>
                <a:latin typeface="Calibri"/>
                <a:cs typeface="Calibri"/>
              </a:rPr>
              <a:t>20</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a:t>
            </a:r>
            <a:endParaRPr sz="1799">
              <a:solidFill>
                <a:prstClr val="black"/>
              </a:solidFill>
              <a:latin typeface="Calibri"/>
              <a:cs typeface="Calibri"/>
            </a:endParaRPr>
          </a:p>
        </p:txBody>
      </p:sp>
      <p:sp>
        <p:nvSpPr>
          <p:cNvPr id="58" name="object 58"/>
          <p:cNvSpPr/>
          <p:nvPr/>
        </p:nvSpPr>
        <p:spPr>
          <a:xfrm>
            <a:off x="9921749" y="3575038"/>
            <a:ext cx="212707" cy="401287"/>
          </a:xfrm>
          <a:custGeom>
            <a:avLst/>
            <a:gdLst/>
            <a:ahLst/>
            <a:cxnLst/>
            <a:rect l="l" t="t" r="r" b="b"/>
            <a:pathLst>
              <a:path w="212725" h="401320">
                <a:moveTo>
                  <a:pt x="109296" y="147238"/>
                </a:moveTo>
                <a:lnTo>
                  <a:pt x="38788" y="147238"/>
                </a:lnTo>
                <a:lnTo>
                  <a:pt x="155997" y="390095"/>
                </a:lnTo>
                <a:lnTo>
                  <a:pt x="162648" y="395698"/>
                </a:lnTo>
                <a:lnTo>
                  <a:pt x="177991" y="401053"/>
                </a:lnTo>
                <a:lnTo>
                  <a:pt x="186684" y="400803"/>
                </a:lnTo>
                <a:lnTo>
                  <a:pt x="194580" y="396993"/>
                </a:lnTo>
                <a:lnTo>
                  <a:pt x="204626" y="389373"/>
                </a:lnTo>
                <a:lnTo>
                  <a:pt x="210757" y="378859"/>
                </a:lnTo>
                <a:lnTo>
                  <a:pt x="212499" y="366812"/>
                </a:lnTo>
                <a:lnTo>
                  <a:pt x="209374" y="354597"/>
                </a:lnTo>
                <a:lnTo>
                  <a:pt x="109296" y="147238"/>
                </a:lnTo>
                <a:close/>
              </a:path>
              <a:path w="212725" h="401320">
                <a:moveTo>
                  <a:pt x="2980" y="0"/>
                </a:moveTo>
                <a:lnTo>
                  <a:pt x="0" y="212965"/>
                </a:lnTo>
                <a:lnTo>
                  <a:pt x="38788" y="147238"/>
                </a:lnTo>
                <a:lnTo>
                  <a:pt x="109296" y="147238"/>
                </a:lnTo>
                <a:lnTo>
                  <a:pt x="95975" y="119637"/>
                </a:lnTo>
                <a:lnTo>
                  <a:pt x="157933" y="119637"/>
                </a:lnTo>
                <a:lnTo>
                  <a:pt x="2980" y="0"/>
                </a:lnTo>
                <a:close/>
              </a:path>
              <a:path w="212725" h="401320">
                <a:moveTo>
                  <a:pt x="157933" y="119637"/>
                </a:moveTo>
                <a:lnTo>
                  <a:pt x="95975" y="119637"/>
                </a:lnTo>
                <a:lnTo>
                  <a:pt x="171564" y="130162"/>
                </a:lnTo>
                <a:lnTo>
                  <a:pt x="157933" y="119637"/>
                </a:lnTo>
                <a:close/>
              </a:path>
            </a:pathLst>
          </a:custGeom>
          <a:solidFill>
            <a:srgbClr val="BFBF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 name="object 59"/>
          <p:cNvSpPr txBox="1"/>
          <p:nvPr/>
        </p:nvSpPr>
        <p:spPr>
          <a:xfrm>
            <a:off x="874248" y="5070227"/>
            <a:ext cx="10380108" cy="874534"/>
          </a:xfrm>
          <a:prstGeom prst="rect">
            <a:avLst/>
          </a:prstGeom>
        </p:spPr>
        <p:txBody>
          <a:bodyPr vert="horz" wrap="square" lIns="0" tIns="12699" rIns="0" bIns="0" rtlCol="0">
            <a:spAutoFit/>
          </a:bodyPr>
          <a:lstStyle/>
          <a:p>
            <a:pPr marL="355572" indent="-342873" defTabSz="914329" fontAlgn="auto">
              <a:spcBef>
                <a:spcPts val="100"/>
              </a:spcBef>
              <a:spcAft>
                <a:spcPts val="0"/>
              </a:spcAft>
              <a:buFont typeface="Arial"/>
              <a:buChar char="•"/>
              <a:tabLst>
                <a:tab pos="354937" algn="l"/>
                <a:tab pos="355572" algn="l"/>
              </a:tabLst>
            </a:pPr>
            <a:r>
              <a:rPr sz="2800" i="1" spc="-40" dirty="0">
                <a:solidFill>
                  <a:prstClr val="black"/>
                </a:solidFill>
                <a:latin typeface="Calibri"/>
                <a:cs typeface="Calibri"/>
              </a:rPr>
              <a:t>Plain </a:t>
            </a:r>
            <a:r>
              <a:rPr sz="2800" spc="-5" dirty="0">
                <a:solidFill>
                  <a:prstClr val="black"/>
                </a:solidFill>
                <a:latin typeface="Calibri"/>
                <a:cs typeface="Calibri"/>
              </a:rPr>
              <a:t>nets: </a:t>
            </a:r>
            <a:r>
              <a:rPr sz="2800" spc="-10" dirty="0">
                <a:solidFill>
                  <a:prstClr val="black"/>
                </a:solidFill>
                <a:latin typeface="Calibri"/>
                <a:cs typeface="Calibri"/>
              </a:rPr>
              <a:t>stacking </a:t>
            </a:r>
            <a:r>
              <a:rPr sz="2800" spc="-15" dirty="0">
                <a:solidFill>
                  <a:prstClr val="black"/>
                </a:solidFill>
                <a:latin typeface="Calibri"/>
                <a:cs typeface="Calibri"/>
              </a:rPr>
              <a:t>3x3 </a:t>
            </a:r>
            <a:r>
              <a:rPr sz="2800" spc="15" dirty="0">
                <a:solidFill>
                  <a:prstClr val="black"/>
                </a:solidFill>
                <a:latin typeface="Calibri"/>
                <a:cs typeface="Calibri"/>
              </a:rPr>
              <a:t>conv</a:t>
            </a:r>
            <a:r>
              <a:rPr sz="2800" spc="96" dirty="0">
                <a:solidFill>
                  <a:prstClr val="black"/>
                </a:solidFill>
                <a:latin typeface="Calibri"/>
                <a:cs typeface="Calibri"/>
              </a:rPr>
              <a:t> </a:t>
            </a:r>
            <a:r>
              <a:rPr sz="2800" spc="-20" dirty="0">
                <a:solidFill>
                  <a:prstClr val="black"/>
                </a:solidFill>
                <a:latin typeface="Calibri"/>
                <a:cs typeface="Calibri"/>
              </a:rPr>
              <a:t>layers…</a:t>
            </a:r>
            <a:endParaRPr sz="2800">
              <a:solidFill>
                <a:prstClr val="black"/>
              </a:solidFill>
              <a:latin typeface="Calibri"/>
              <a:cs typeface="Calibri"/>
            </a:endParaRPr>
          </a:p>
          <a:p>
            <a:pPr marL="355572" indent="-342873" defTabSz="914329" fontAlgn="auto">
              <a:spcBef>
                <a:spcPts val="40"/>
              </a:spcBef>
              <a:spcAft>
                <a:spcPts val="0"/>
              </a:spcAft>
              <a:buFont typeface="Arial"/>
              <a:buChar char="•"/>
              <a:tabLst>
                <a:tab pos="354937" algn="l"/>
                <a:tab pos="355572" algn="l"/>
              </a:tabLst>
            </a:pPr>
            <a:r>
              <a:rPr sz="2800" spc="-20" dirty="0">
                <a:solidFill>
                  <a:prstClr val="black"/>
                </a:solidFill>
                <a:latin typeface="Calibri"/>
                <a:cs typeface="Calibri"/>
              </a:rPr>
              <a:t>56-layer </a:t>
            </a:r>
            <a:r>
              <a:rPr sz="2800" spc="10" dirty="0">
                <a:solidFill>
                  <a:prstClr val="black"/>
                </a:solidFill>
                <a:latin typeface="Calibri"/>
                <a:cs typeface="Calibri"/>
              </a:rPr>
              <a:t>net </a:t>
            </a:r>
            <a:r>
              <a:rPr sz="2800" spc="-10" dirty="0">
                <a:solidFill>
                  <a:prstClr val="black"/>
                </a:solidFill>
                <a:latin typeface="Calibri"/>
                <a:cs typeface="Calibri"/>
              </a:rPr>
              <a:t>has </a:t>
            </a:r>
            <a:r>
              <a:rPr sz="2800" b="1" spc="-10" dirty="0">
                <a:solidFill>
                  <a:srgbClr val="C00000"/>
                </a:solidFill>
                <a:latin typeface="Calibri"/>
                <a:cs typeface="Calibri"/>
              </a:rPr>
              <a:t>higher training </a:t>
            </a:r>
            <a:r>
              <a:rPr sz="2800" b="1" spc="-5" dirty="0">
                <a:solidFill>
                  <a:srgbClr val="C00000"/>
                </a:solidFill>
                <a:latin typeface="Calibri"/>
                <a:cs typeface="Calibri"/>
              </a:rPr>
              <a:t>error </a:t>
            </a:r>
            <a:r>
              <a:rPr sz="2800" spc="-10" dirty="0">
                <a:solidFill>
                  <a:prstClr val="black"/>
                </a:solidFill>
                <a:latin typeface="Calibri"/>
                <a:cs typeface="Calibri"/>
              </a:rPr>
              <a:t>and test </a:t>
            </a:r>
            <a:r>
              <a:rPr sz="2800" spc="10" dirty="0">
                <a:solidFill>
                  <a:prstClr val="black"/>
                </a:solidFill>
                <a:latin typeface="Calibri"/>
                <a:cs typeface="Calibri"/>
              </a:rPr>
              <a:t>error </a:t>
            </a:r>
            <a:r>
              <a:rPr sz="2800" spc="-15" dirty="0">
                <a:solidFill>
                  <a:prstClr val="black"/>
                </a:solidFill>
                <a:latin typeface="Calibri"/>
                <a:cs typeface="Calibri"/>
              </a:rPr>
              <a:t>than </a:t>
            </a:r>
            <a:r>
              <a:rPr sz="2800" spc="-20" dirty="0">
                <a:solidFill>
                  <a:prstClr val="black"/>
                </a:solidFill>
                <a:latin typeface="Calibri"/>
                <a:cs typeface="Calibri"/>
              </a:rPr>
              <a:t>20-layer</a:t>
            </a:r>
            <a:r>
              <a:rPr sz="2800" spc="25" dirty="0">
                <a:solidFill>
                  <a:prstClr val="black"/>
                </a:solidFill>
                <a:latin typeface="Calibri"/>
                <a:cs typeface="Calibri"/>
              </a:rPr>
              <a:t> </a:t>
            </a:r>
            <a:r>
              <a:rPr sz="2800" spc="10" dirty="0">
                <a:solidFill>
                  <a:prstClr val="black"/>
                </a:solidFill>
                <a:latin typeface="Calibri"/>
                <a:cs typeface="Calibri"/>
              </a:rPr>
              <a:t>net</a:t>
            </a:r>
            <a:endParaRPr sz="2800">
              <a:solidFill>
                <a:prstClr val="black"/>
              </a:solidFill>
              <a:latin typeface="Calibri"/>
              <a:cs typeface="Calibri"/>
            </a:endParaRPr>
          </a:p>
        </p:txBody>
      </p:sp>
      <p:sp>
        <p:nvSpPr>
          <p:cNvPr id="60" name="object 60"/>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Tree>
    <p:extLst>
      <p:ext uri="{BB962C8B-B14F-4D97-AF65-F5344CB8AC3E}">
        <p14:creationId xmlns:p14="http://schemas.microsoft.com/office/powerpoint/2010/main" val="153635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7" grpId="0" animBg="1"/>
      <p:bldP spid="51" grpId="0" animBg="1"/>
      <p:bldP spid="52" grpId="0"/>
      <p:bldP spid="55" grpId="0" animBg="1"/>
      <p:bldP spid="56" grpId="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6" y="612091"/>
            <a:ext cx="5111320" cy="689836"/>
          </a:xfrm>
          <a:prstGeom prst="rect">
            <a:avLst/>
          </a:prstGeom>
        </p:spPr>
        <p:txBody>
          <a:bodyPr vert="horz" wrap="square" lIns="0" tIns="12699" rIns="0" bIns="0" rtlCol="0">
            <a:spAutoFit/>
          </a:bodyPr>
          <a:lstStyle/>
          <a:p>
            <a:pPr marL="12699">
              <a:spcBef>
                <a:spcPts val="100"/>
              </a:spcBef>
            </a:pPr>
            <a:r>
              <a:rPr sz="4400" spc="10" dirty="0"/>
              <a:t>Simply </a:t>
            </a:r>
            <a:r>
              <a:rPr sz="4400" spc="-30" dirty="0"/>
              <a:t>stacking </a:t>
            </a:r>
            <a:r>
              <a:rPr sz="4400" spc="-45" dirty="0"/>
              <a:t>layers?</a:t>
            </a:r>
            <a:endParaRPr sz="4400"/>
          </a:p>
        </p:txBody>
      </p:sp>
      <p:sp>
        <p:nvSpPr>
          <p:cNvPr id="3" name="object 3"/>
          <p:cNvSpPr/>
          <p:nvPr/>
        </p:nvSpPr>
        <p:spPr>
          <a:xfrm>
            <a:off x="1733917" y="4159188"/>
            <a:ext cx="3314422" cy="0"/>
          </a:xfrm>
          <a:custGeom>
            <a:avLst/>
            <a:gdLst/>
            <a:ahLst/>
            <a:cxnLst/>
            <a:rect l="l" t="t" r="r" b="b"/>
            <a:pathLst>
              <a:path w="3314700">
                <a:moveTo>
                  <a:pt x="0" y="0"/>
                </a:moveTo>
                <a:lnTo>
                  <a:pt x="3314700" y="0"/>
                </a:lnTo>
                <a:lnTo>
                  <a:pt x="33147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 name="object 4"/>
          <p:cNvSpPr/>
          <p:nvPr/>
        </p:nvSpPr>
        <p:spPr>
          <a:xfrm>
            <a:off x="2349815" y="3600436"/>
            <a:ext cx="2698524" cy="0"/>
          </a:xfrm>
          <a:custGeom>
            <a:avLst/>
            <a:gdLst/>
            <a:ahLst/>
            <a:cxnLst/>
            <a:rect l="l" t="t" r="r" b="b"/>
            <a:pathLst>
              <a:path w="2698750">
                <a:moveTo>
                  <a:pt x="0" y="0"/>
                </a:moveTo>
                <a:lnTo>
                  <a:pt x="269875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 name="object 5"/>
          <p:cNvSpPr/>
          <p:nvPr/>
        </p:nvSpPr>
        <p:spPr>
          <a:xfrm>
            <a:off x="1733916" y="3600436"/>
            <a:ext cx="19048" cy="0"/>
          </a:xfrm>
          <a:custGeom>
            <a:avLst/>
            <a:gdLst/>
            <a:ahLst/>
            <a:cxnLst/>
            <a:rect l="l" t="t" r="r" b="b"/>
            <a:pathLst>
              <a:path w="19050">
                <a:moveTo>
                  <a:pt x="0" y="0"/>
                </a:moveTo>
                <a:lnTo>
                  <a:pt x="1905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 name="object 6"/>
          <p:cNvSpPr/>
          <p:nvPr/>
        </p:nvSpPr>
        <p:spPr>
          <a:xfrm>
            <a:off x="1733917" y="3067080"/>
            <a:ext cx="3314422" cy="0"/>
          </a:xfrm>
          <a:custGeom>
            <a:avLst/>
            <a:gdLst/>
            <a:ahLst/>
            <a:cxnLst/>
            <a:rect l="l" t="t" r="r" b="b"/>
            <a:pathLst>
              <a:path w="3314700">
                <a:moveTo>
                  <a:pt x="0" y="0"/>
                </a:moveTo>
                <a:lnTo>
                  <a:pt x="3314700" y="0"/>
                </a:lnTo>
                <a:lnTo>
                  <a:pt x="33147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1733917" y="1974972"/>
            <a:ext cx="3314422" cy="0"/>
          </a:xfrm>
          <a:custGeom>
            <a:avLst/>
            <a:gdLst/>
            <a:ahLst/>
            <a:cxnLst/>
            <a:rect l="l" t="t" r="r" b="b"/>
            <a:pathLst>
              <a:path w="3314700">
                <a:moveTo>
                  <a:pt x="0" y="0"/>
                </a:moveTo>
                <a:lnTo>
                  <a:pt x="3314700" y="0"/>
                </a:lnTo>
                <a:lnTo>
                  <a:pt x="33147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p:nvPr/>
        </p:nvSpPr>
        <p:spPr>
          <a:xfrm>
            <a:off x="1733917" y="4159188"/>
            <a:ext cx="3314422" cy="0"/>
          </a:xfrm>
          <a:custGeom>
            <a:avLst/>
            <a:gdLst/>
            <a:ahLst/>
            <a:cxnLst/>
            <a:rect l="l" t="t" r="r" b="b"/>
            <a:pathLst>
              <a:path w="3314700">
                <a:moveTo>
                  <a:pt x="0" y="0"/>
                </a:moveTo>
                <a:lnTo>
                  <a:pt x="33147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1733917" y="1974972"/>
            <a:ext cx="0" cy="2184217"/>
          </a:xfrm>
          <a:custGeom>
            <a:avLst/>
            <a:gdLst/>
            <a:ahLst/>
            <a:cxnLst/>
            <a:rect l="l" t="t" r="r" b="b"/>
            <a:pathLst>
              <a:path h="2184400">
                <a:moveTo>
                  <a:pt x="0" y="2184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1733917" y="4121093"/>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txBox="1"/>
          <p:nvPr/>
        </p:nvSpPr>
        <p:spPr>
          <a:xfrm>
            <a:off x="1687345" y="4147360"/>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0</a:t>
            </a:r>
            <a:endParaRPr sz="901">
              <a:solidFill>
                <a:prstClr val="black"/>
              </a:solidFill>
              <a:latin typeface="Times New Roman"/>
              <a:cs typeface="Times New Roman"/>
            </a:endParaRPr>
          </a:p>
        </p:txBody>
      </p:sp>
      <p:sp>
        <p:nvSpPr>
          <p:cNvPr id="12" name="object 12"/>
          <p:cNvSpPr/>
          <p:nvPr/>
        </p:nvSpPr>
        <p:spPr>
          <a:xfrm>
            <a:off x="2241874" y="4127441"/>
            <a:ext cx="0" cy="31747"/>
          </a:xfrm>
          <a:custGeom>
            <a:avLst/>
            <a:gdLst/>
            <a:ahLst/>
            <a:cxnLst/>
            <a:rect l="l" t="t" r="r" b="b"/>
            <a:pathLst>
              <a:path h="31750">
                <a:moveTo>
                  <a:pt x="0" y="0"/>
                </a:moveTo>
                <a:lnTo>
                  <a:pt x="0" y="3175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txBox="1"/>
          <p:nvPr/>
        </p:nvSpPr>
        <p:spPr>
          <a:xfrm>
            <a:off x="2204827" y="4147360"/>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1</a:t>
            </a:r>
            <a:endParaRPr sz="901">
              <a:solidFill>
                <a:prstClr val="black"/>
              </a:solidFill>
              <a:latin typeface="Times New Roman"/>
              <a:cs typeface="Times New Roman"/>
            </a:endParaRPr>
          </a:p>
        </p:txBody>
      </p:sp>
      <p:sp>
        <p:nvSpPr>
          <p:cNvPr id="14" name="object 14"/>
          <p:cNvSpPr/>
          <p:nvPr/>
        </p:nvSpPr>
        <p:spPr>
          <a:xfrm>
            <a:off x="2762530" y="4121093"/>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txBox="1"/>
          <p:nvPr/>
        </p:nvSpPr>
        <p:spPr>
          <a:xfrm>
            <a:off x="2722309" y="4147360"/>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2</a:t>
            </a:r>
            <a:endParaRPr sz="901">
              <a:solidFill>
                <a:prstClr val="black"/>
              </a:solidFill>
              <a:latin typeface="Times New Roman"/>
              <a:cs typeface="Times New Roman"/>
            </a:endParaRPr>
          </a:p>
        </p:txBody>
      </p:sp>
      <p:sp>
        <p:nvSpPr>
          <p:cNvPr id="16" name="object 16"/>
          <p:cNvSpPr/>
          <p:nvPr/>
        </p:nvSpPr>
        <p:spPr>
          <a:xfrm>
            <a:off x="3283186" y="4121093"/>
            <a:ext cx="0" cy="38097"/>
          </a:xfrm>
          <a:custGeom>
            <a:avLst/>
            <a:gdLst/>
            <a:ahLst/>
            <a:cxnLst/>
            <a:rect l="l" t="t" r="r" b="b"/>
            <a:pathLst>
              <a:path h="38100">
                <a:moveTo>
                  <a:pt x="0" y="38100"/>
                </a:moveTo>
                <a:lnTo>
                  <a:pt x="1"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p:nvPr/>
        </p:nvSpPr>
        <p:spPr>
          <a:xfrm>
            <a:off x="3803842" y="4121093"/>
            <a:ext cx="0" cy="38097"/>
          </a:xfrm>
          <a:custGeom>
            <a:avLst/>
            <a:gdLst/>
            <a:ahLst/>
            <a:cxnLst/>
            <a:rect l="l" t="t" r="r" b="b"/>
            <a:pathLst>
              <a:path h="38100">
                <a:moveTo>
                  <a:pt x="0" y="38100"/>
                </a:moveTo>
                <a:lnTo>
                  <a:pt x="1"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 name="object 18"/>
          <p:cNvSpPr txBox="1"/>
          <p:nvPr/>
        </p:nvSpPr>
        <p:spPr>
          <a:xfrm>
            <a:off x="3757271" y="4147360"/>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4</a:t>
            </a:r>
            <a:endParaRPr sz="901">
              <a:solidFill>
                <a:prstClr val="black"/>
              </a:solidFill>
              <a:latin typeface="Times New Roman"/>
              <a:cs typeface="Times New Roman"/>
            </a:endParaRPr>
          </a:p>
        </p:txBody>
      </p:sp>
      <p:sp>
        <p:nvSpPr>
          <p:cNvPr id="19" name="object 19"/>
          <p:cNvSpPr/>
          <p:nvPr/>
        </p:nvSpPr>
        <p:spPr>
          <a:xfrm>
            <a:off x="4324498" y="4121093"/>
            <a:ext cx="0" cy="38097"/>
          </a:xfrm>
          <a:custGeom>
            <a:avLst/>
            <a:gdLst/>
            <a:ahLst/>
            <a:cxnLst/>
            <a:rect l="l" t="t" r="r" b="b"/>
            <a:pathLst>
              <a:path h="38100">
                <a:moveTo>
                  <a:pt x="0" y="38100"/>
                </a:moveTo>
                <a:lnTo>
                  <a:pt x="1"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txBox="1"/>
          <p:nvPr/>
        </p:nvSpPr>
        <p:spPr>
          <a:xfrm>
            <a:off x="4274754" y="4147360"/>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5</a:t>
            </a:r>
            <a:endParaRPr sz="901">
              <a:solidFill>
                <a:prstClr val="black"/>
              </a:solidFill>
              <a:latin typeface="Times New Roman"/>
              <a:cs typeface="Times New Roman"/>
            </a:endParaRPr>
          </a:p>
        </p:txBody>
      </p:sp>
      <p:sp>
        <p:nvSpPr>
          <p:cNvPr id="21" name="object 21"/>
          <p:cNvSpPr/>
          <p:nvPr/>
        </p:nvSpPr>
        <p:spPr>
          <a:xfrm>
            <a:off x="4832455" y="4121093"/>
            <a:ext cx="0" cy="38097"/>
          </a:xfrm>
          <a:custGeom>
            <a:avLst/>
            <a:gdLst/>
            <a:ahLst/>
            <a:cxnLst/>
            <a:rect l="l" t="t" r="r" b="b"/>
            <a:pathLst>
              <a:path h="38100">
                <a:moveTo>
                  <a:pt x="0" y="38100"/>
                </a:moveTo>
                <a:lnTo>
                  <a:pt x="1"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txBox="1"/>
          <p:nvPr/>
        </p:nvSpPr>
        <p:spPr>
          <a:xfrm>
            <a:off x="4792235" y="4147360"/>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6</a:t>
            </a:r>
            <a:endParaRPr sz="901">
              <a:solidFill>
                <a:prstClr val="black"/>
              </a:solidFill>
              <a:latin typeface="Times New Roman"/>
              <a:cs typeface="Times New Roman"/>
            </a:endParaRPr>
          </a:p>
        </p:txBody>
      </p:sp>
      <p:sp>
        <p:nvSpPr>
          <p:cNvPr id="23" name="object 23"/>
          <p:cNvSpPr/>
          <p:nvPr/>
        </p:nvSpPr>
        <p:spPr>
          <a:xfrm>
            <a:off x="1733917" y="4159188"/>
            <a:ext cx="25398"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txBox="1"/>
          <p:nvPr/>
        </p:nvSpPr>
        <p:spPr>
          <a:xfrm>
            <a:off x="1641311" y="4075929"/>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0</a:t>
            </a:r>
            <a:endParaRPr sz="901">
              <a:solidFill>
                <a:prstClr val="black"/>
              </a:solidFill>
              <a:latin typeface="Times New Roman"/>
              <a:cs typeface="Times New Roman"/>
            </a:endParaRPr>
          </a:p>
        </p:txBody>
      </p:sp>
      <p:sp>
        <p:nvSpPr>
          <p:cNvPr id="25" name="object 25"/>
          <p:cNvSpPr/>
          <p:nvPr/>
        </p:nvSpPr>
        <p:spPr>
          <a:xfrm>
            <a:off x="1733917" y="3600436"/>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 name="object 26"/>
          <p:cNvSpPr txBox="1"/>
          <p:nvPr/>
        </p:nvSpPr>
        <p:spPr>
          <a:xfrm>
            <a:off x="1641311" y="3528287"/>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5</a:t>
            </a:r>
            <a:endParaRPr sz="901">
              <a:solidFill>
                <a:prstClr val="black"/>
              </a:solidFill>
              <a:latin typeface="Times New Roman"/>
              <a:cs typeface="Times New Roman"/>
            </a:endParaRPr>
          </a:p>
        </p:txBody>
      </p:sp>
      <p:sp>
        <p:nvSpPr>
          <p:cNvPr id="27" name="object 27"/>
          <p:cNvSpPr/>
          <p:nvPr/>
        </p:nvSpPr>
        <p:spPr>
          <a:xfrm>
            <a:off x="1733917" y="3067080"/>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 name="object 28"/>
          <p:cNvSpPr txBox="1"/>
          <p:nvPr/>
        </p:nvSpPr>
        <p:spPr>
          <a:xfrm>
            <a:off x="1585755" y="2985408"/>
            <a:ext cx="153022"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spc="50" dirty="0">
                <a:solidFill>
                  <a:prstClr val="black"/>
                </a:solidFill>
                <a:latin typeface="Times New Roman"/>
                <a:cs typeface="Times New Roman"/>
              </a:rPr>
              <a:t>10</a:t>
            </a:r>
            <a:endParaRPr sz="901">
              <a:solidFill>
                <a:prstClr val="black"/>
              </a:solidFill>
              <a:latin typeface="Times New Roman"/>
              <a:cs typeface="Times New Roman"/>
            </a:endParaRPr>
          </a:p>
        </p:txBody>
      </p:sp>
      <p:sp>
        <p:nvSpPr>
          <p:cNvPr id="29" name="object 29"/>
          <p:cNvSpPr/>
          <p:nvPr/>
        </p:nvSpPr>
        <p:spPr>
          <a:xfrm>
            <a:off x="1733917" y="1974972"/>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 name="object 30"/>
          <p:cNvSpPr txBox="1"/>
          <p:nvPr/>
        </p:nvSpPr>
        <p:spPr>
          <a:xfrm>
            <a:off x="1585755" y="1893300"/>
            <a:ext cx="153022"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spc="50" dirty="0">
                <a:solidFill>
                  <a:prstClr val="black"/>
                </a:solidFill>
                <a:latin typeface="Times New Roman"/>
                <a:cs typeface="Times New Roman"/>
              </a:rPr>
              <a:t>20</a:t>
            </a:r>
            <a:endParaRPr sz="901">
              <a:solidFill>
                <a:prstClr val="black"/>
              </a:solidFill>
              <a:latin typeface="Times New Roman"/>
              <a:cs typeface="Times New Roman"/>
            </a:endParaRPr>
          </a:p>
        </p:txBody>
      </p:sp>
      <p:sp>
        <p:nvSpPr>
          <p:cNvPr id="31" name="object 31"/>
          <p:cNvSpPr/>
          <p:nvPr/>
        </p:nvSpPr>
        <p:spPr>
          <a:xfrm>
            <a:off x="1937100" y="1974971"/>
            <a:ext cx="3111239" cy="2057227"/>
          </a:xfrm>
          <a:custGeom>
            <a:avLst/>
            <a:gdLst/>
            <a:ahLst/>
            <a:cxnLst/>
            <a:rect l="l" t="t" r="r" b="b"/>
            <a:pathLst>
              <a:path w="3111500" h="2057400">
                <a:moveTo>
                  <a:pt x="0" y="0"/>
                </a:moveTo>
                <a:lnTo>
                  <a:pt x="3168" y="45860"/>
                </a:lnTo>
                <a:lnTo>
                  <a:pt x="57033" y="313116"/>
                </a:lnTo>
                <a:lnTo>
                  <a:pt x="107730" y="321023"/>
                </a:lnTo>
                <a:lnTo>
                  <a:pt x="158426" y="333675"/>
                </a:lnTo>
                <a:lnTo>
                  <a:pt x="212291" y="487071"/>
                </a:lnTo>
                <a:lnTo>
                  <a:pt x="261404" y="575629"/>
                </a:lnTo>
                <a:lnTo>
                  <a:pt x="315269" y="724280"/>
                </a:lnTo>
                <a:lnTo>
                  <a:pt x="365965" y="642048"/>
                </a:lnTo>
                <a:lnTo>
                  <a:pt x="416662" y="733769"/>
                </a:lnTo>
                <a:lnTo>
                  <a:pt x="470527" y="787536"/>
                </a:lnTo>
                <a:lnTo>
                  <a:pt x="519639" y="846048"/>
                </a:lnTo>
                <a:lnTo>
                  <a:pt x="573504" y="928281"/>
                </a:lnTo>
                <a:lnTo>
                  <a:pt x="624201" y="808094"/>
                </a:lnTo>
                <a:lnTo>
                  <a:pt x="674897" y="800188"/>
                </a:lnTo>
                <a:lnTo>
                  <a:pt x="728762" y="958327"/>
                </a:lnTo>
                <a:lnTo>
                  <a:pt x="777875" y="1024746"/>
                </a:lnTo>
                <a:lnTo>
                  <a:pt x="833324" y="1007351"/>
                </a:lnTo>
                <a:lnTo>
                  <a:pt x="882436" y="1132282"/>
                </a:lnTo>
                <a:lnTo>
                  <a:pt x="933133" y="1132282"/>
                </a:lnTo>
                <a:lnTo>
                  <a:pt x="986998" y="1070607"/>
                </a:lnTo>
                <a:lnTo>
                  <a:pt x="1036111" y="1024746"/>
                </a:lnTo>
                <a:lnTo>
                  <a:pt x="1091560" y="1050049"/>
                </a:lnTo>
                <a:lnTo>
                  <a:pt x="1140672" y="1032654"/>
                </a:lnTo>
                <a:lnTo>
                  <a:pt x="1191368" y="1149677"/>
                </a:lnTo>
                <a:lnTo>
                  <a:pt x="1245234" y="1099072"/>
                </a:lnTo>
                <a:lnTo>
                  <a:pt x="1294346" y="1167072"/>
                </a:lnTo>
                <a:lnTo>
                  <a:pt x="1349796" y="1075351"/>
                </a:lnTo>
                <a:lnTo>
                  <a:pt x="1398908" y="1228747"/>
                </a:lnTo>
                <a:lnTo>
                  <a:pt x="1452773" y="1157584"/>
                </a:lnTo>
                <a:lnTo>
                  <a:pt x="1503469" y="1712655"/>
                </a:lnTo>
                <a:lnTo>
                  <a:pt x="1554166" y="1774330"/>
                </a:lnTo>
                <a:lnTo>
                  <a:pt x="1608031" y="1774330"/>
                </a:lnTo>
                <a:lnTo>
                  <a:pt x="1657143" y="1804376"/>
                </a:lnTo>
                <a:lnTo>
                  <a:pt x="1711008" y="1804376"/>
                </a:lnTo>
                <a:lnTo>
                  <a:pt x="1761704" y="1873958"/>
                </a:lnTo>
                <a:lnTo>
                  <a:pt x="1812401" y="1858144"/>
                </a:lnTo>
                <a:lnTo>
                  <a:pt x="1866266" y="1891353"/>
                </a:lnTo>
                <a:lnTo>
                  <a:pt x="1915379" y="1932470"/>
                </a:lnTo>
                <a:lnTo>
                  <a:pt x="1970828" y="1886609"/>
                </a:lnTo>
                <a:lnTo>
                  <a:pt x="2019940" y="1870795"/>
                </a:lnTo>
                <a:lnTo>
                  <a:pt x="2070637" y="1937214"/>
                </a:lnTo>
                <a:lnTo>
                  <a:pt x="2124502" y="1924563"/>
                </a:lnTo>
                <a:lnTo>
                  <a:pt x="2173614" y="1891353"/>
                </a:lnTo>
                <a:lnTo>
                  <a:pt x="2229064" y="1932470"/>
                </a:lnTo>
                <a:lnTo>
                  <a:pt x="2278176" y="1940376"/>
                </a:lnTo>
                <a:lnTo>
                  <a:pt x="2328872" y="2016284"/>
                </a:lnTo>
                <a:lnTo>
                  <a:pt x="2382737" y="2044749"/>
                </a:lnTo>
                <a:lnTo>
                  <a:pt x="2431850" y="1995726"/>
                </a:lnTo>
                <a:lnTo>
                  <a:pt x="2487299" y="2016284"/>
                </a:lnTo>
                <a:lnTo>
                  <a:pt x="2536412" y="2036842"/>
                </a:lnTo>
                <a:lnTo>
                  <a:pt x="2587108" y="2036842"/>
                </a:lnTo>
                <a:lnTo>
                  <a:pt x="2640973" y="2036842"/>
                </a:lnTo>
                <a:lnTo>
                  <a:pt x="2690085" y="2049493"/>
                </a:lnTo>
                <a:lnTo>
                  <a:pt x="2745534" y="2044749"/>
                </a:lnTo>
                <a:lnTo>
                  <a:pt x="2794647" y="2044749"/>
                </a:lnTo>
                <a:lnTo>
                  <a:pt x="2845344" y="2019446"/>
                </a:lnTo>
                <a:lnTo>
                  <a:pt x="2899208" y="1998888"/>
                </a:lnTo>
                <a:lnTo>
                  <a:pt x="2949905" y="2011539"/>
                </a:lnTo>
                <a:lnTo>
                  <a:pt x="3003770" y="2057400"/>
                </a:lnTo>
                <a:lnTo>
                  <a:pt x="3052882" y="2036842"/>
                </a:lnTo>
                <a:lnTo>
                  <a:pt x="3106747" y="2016284"/>
                </a:lnTo>
                <a:lnTo>
                  <a:pt x="3111500" y="2016284"/>
                </a:lnTo>
              </a:path>
            </a:pathLst>
          </a:custGeom>
          <a:ln w="12700">
            <a:solidFill>
              <a:srgbClr val="BFB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 name="object 32"/>
          <p:cNvSpPr/>
          <p:nvPr/>
        </p:nvSpPr>
        <p:spPr>
          <a:xfrm>
            <a:off x="1930749" y="1968622"/>
            <a:ext cx="3111239" cy="1142905"/>
          </a:xfrm>
          <a:custGeom>
            <a:avLst/>
            <a:gdLst/>
            <a:ahLst/>
            <a:cxnLst/>
            <a:rect l="l" t="t" r="r" b="b"/>
            <a:pathLst>
              <a:path w="3111500" h="1143000">
                <a:moveTo>
                  <a:pt x="0" y="0"/>
                </a:moveTo>
                <a:lnTo>
                  <a:pt x="49237" y="281378"/>
                </a:lnTo>
                <a:lnTo>
                  <a:pt x="100063" y="120817"/>
                </a:lnTo>
                <a:lnTo>
                  <a:pt x="150889" y="430810"/>
                </a:lnTo>
                <a:lnTo>
                  <a:pt x="204892" y="461015"/>
                </a:lnTo>
                <a:lnTo>
                  <a:pt x="254129" y="430810"/>
                </a:lnTo>
                <a:lnTo>
                  <a:pt x="308132" y="556397"/>
                </a:lnTo>
                <a:lnTo>
                  <a:pt x="358958" y="435580"/>
                </a:lnTo>
                <a:lnTo>
                  <a:pt x="409784" y="569115"/>
                </a:lnTo>
                <a:lnTo>
                  <a:pt x="463786" y="578653"/>
                </a:lnTo>
                <a:lnTo>
                  <a:pt x="513024" y="661318"/>
                </a:lnTo>
                <a:lnTo>
                  <a:pt x="567026" y="645421"/>
                </a:lnTo>
                <a:lnTo>
                  <a:pt x="617852" y="615217"/>
                </a:lnTo>
                <a:lnTo>
                  <a:pt x="668678" y="661318"/>
                </a:lnTo>
                <a:lnTo>
                  <a:pt x="722681" y="645421"/>
                </a:lnTo>
                <a:lnTo>
                  <a:pt x="771918" y="745573"/>
                </a:lnTo>
                <a:lnTo>
                  <a:pt x="827509" y="732855"/>
                </a:lnTo>
                <a:lnTo>
                  <a:pt x="876747" y="724906"/>
                </a:lnTo>
                <a:lnTo>
                  <a:pt x="927573" y="669266"/>
                </a:lnTo>
                <a:lnTo>
                  <a:pt x="981575" y="758290"/>
                </a:lnTo>
                <a:lnTo>
                  <a:pt x="1030813" y="774187"/>
                </a:lnTo>
                <a:lnTo>
                  <a:pt x="1086404" y="728086"/>
                </a:lnTo>
                <a:lnTo>
                  <a:pt x="1135642" y="745573"/>
                </a:lnTo>
                <a:lnTo>
                  <a:pt x="1186468" y="820289"/>
                </a:lnTo>
                <a:lnTo>
                  <a:pt x="1240470" y="766239"/>
                </a:lnTo>
                <a:lnTo>
                  <a:pt x="1289708" y="774187"/>
                </a:lnTo>
                <a:lnTo>
                  <a:pt x="1345299" y="817109"/>
                </a:lnTo>
                <a:lnTo>
                  <a:pt x="1394537" y="791674"/>
                </a:lnTo>
                <a:lnTo>
                  <a:pt x="1448539" y="794853"/>
                </a:lnTo>
                <a:lnTo>
                  <a:pt x="1499365" y="1063514"/>
                </a:lnTo>
                <a:lnTo>
                  <a:pt x="1550191" y="1092130"/>
                </a:lnTo>
                <a:lnTo>
                  <a:pt x="1604194" y="1104847"/>
                </a:lnTo>
                <a:lnTo>
                  <a:pt x="1653431" y="1096898"/>
                </a:lnTo>
                <a:lnTo>
                  <a:pt x="1707434" y="1104847"/>
                </a:lnTo>
                <a:lnTo>
                  <a:pt x="1758260" y="1117565"/>
                </a:lnTo>
                <a:lnTo>
                  <a:pt x="1809086" y="1084181"/>
                </a:lnTo>
                <a:lnTo>
                  <a:pt x="1863088" y="1092130"/>
                </a:lnTo>
                <a:lnTo>
                  <a:pt x="1912326" y="1081002"/>
                </a:lnTo>
                <a:lnTo>
                  <a:pt x="1967917" y="1081002"/>
                </a:lnTo>
                <a:lnTo>
                  <a:pt x="2017154" y="1084181"/>
                </a:lnTo>
                <a:lnTo>
                  <a:pt x="2067980" y="1071463"/>
                </a:lnTo>
                <a:lnTo>
                  <a:pt x="2121983" y="1109616"/>
                </a:lnTo>
                <a:lnTo>
                  <a:pt x="2171220" y="1096898"/>
                </a:lnTo>
                <a:lnTo>
                  <a:pt x="2226811" y="1092130"/>
                </a:lnTo>
                <a:lnTo>
                  <a:pt x="2276049" y="1084181"/>
                </a:lnTo>
                <a:lnTo>
                  <a:pt x="2326875" y="1114385"/>
                </a:lnTo>
                <a:lnTo>
                  <a:pt x="2380877" y="1114385"/>
                </a:lnTo>
                <a:lnTo>
                  <a:pt x="2430115" y="1127103"/>
                </a:lnTo>
                <a:lnTo>
                  <a:pt x="2485706" y="1109616"/>
                </a:lnTo>
                <a:lnTo>
                  <a:pt x="2534943" y="1122334"/>
                </a:lnTo>
                <a:lnTo>
                  <a:pt x="2585769" y="1109616"/>
                </a:lnTo>
                <a:lnTo>
                  <a:pt x="2639772" y="1130282"/>
                </a:lnTo>
                <a:lnTo>
                  <a:pt x="2689010" y="1127103"/>
                </a:lnTo>
                <a:lnTo>
                  <a:pt x="2744600" y="1127103"/>
                </a:lnTo>
                <a:lnTo>
                  <a:pt x="2793838" y="1130282"/>
                </a:lnTo>
                <a:lnTo>
                  <a:pt x="2844664" y="1127103"/>
                </a:lnTo>
                <a:lnTo>
                  <a:pt x="2898666" y="1143000"/>
                </a:lnTo>
                <a:lnTo>
                  <a:pt x="2949492" y="1127103"/>
                </a:lnTo>
                <a:lnTo>
                  <a:pt x="3003495" y="1135052"/>
                </a:lnTo>
                <a:lnTo>
                  <a:pt x="3052733" y="1130282"/>
                </a:lnTo>
                <a:lnTo>
                  <a:pt x="3106735" y="1127103"/>
                </a:lnTo>
                <a:lnTo>
                  <a:pt x="3111500" y="1127103"/>
                </a:lnTo>
              </a:path>
            </a:pathLst>
          </a:custGeom>
          <a:ln w="25400">
            <a:solidFill>
              <a:srgbClr val="BFB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 name="object 33"/>
          <p:cNvSpPr/>
          <p:nvPr/>
        </p:nvSpPr>
        <p:spPr>
          <a:xfrm>
            <a:off x="2127584" y="1974971"/>
            <a:ext cx="2920755" cy="2057227"/>
          </a:xfrm>
          <a:custGeom>
            <a:avLst/>
            <a:gdLst/>
            <a:ahLst/>
            <a:cxnLst/>
            <a:rect l="l" t="t" r="r" b="b"/>
            <a:pathLst>
              <a:path w="2921000" h="2057400">
                <a:moveTo>
                  <a:pt x="0" y="0"/>
                </a:moveTo>
                <a:lnTo>
                  <a:pt x="17453" y="74325"/>
                </a:lnTo>
                <a:lnTo>
                  <a:pt x="66638" y="349489"/>
                </a:lnTo>
                <a:lnTo>
                  <a:pt x="120584" y="199256"/>
                </a:lnTo>
                <a:lnTo>
                  <a:pt x="171356" y="290977"/>
                </a:lnTo>
                <a:lnTo>
                  <a:pt x="222129" y="408001"/>
                </a:lnTo>
                <a:lnTo>
                  <a:pt x="276075" y="474419"/>
                </a:lnTo>
                <a:lnTo>
                  <a:pt x="325260" y="540838"/>
                </a:lnTo>
                <a:lnTo>
                  <a:pt x="379206" y="675257"/>
                </a:lnTo>
                <a:lnTo>
                  <a:pt x="429978" y="670512"/>
                </a:lnTo>
                <a:lnTo>
                  <a:pt x="480751" y="616745"/>
                </a:lnTo>
                <a:lnTo>
                  <a:pt x="534696" y="721118"/>
                </a:lnTo>
                <a:lnTo>
                  <a:pt x="583882" y="711629"/>
                </a:lnTo>
                <a:lnTo>
                  <a:pt x="639415" y="958327"/>
                </a:lnTo>
                <a:lnTo>
                  <a:pt x="688600" y="708466"/>
                </a:lnTo>
                <a:lnTo>
                  <a:pt x="739373" y="657861"/>
                </a:lnTo>
                <a:lnTo>
                  <a:pt x="793318" y="825490"/>
                </a:lnTo>
                <a:lnTo>
                  <a:pt x="842504" y="895071"/>
                </a:lnTo>
                <a:lnTo>
                  <a:pt x="898037" y="612001"/>
                </a:lnTo>
                <a:lnTo>
                  <a:pt x="947222" y="853955"/>
                </a:lnTo>
                <a:lnTo>
                  <a:pt x="997995" y="999444"/>
                </a:lnTo>
                <a:lnTo>
                  <a:pt x="1051941" y="882420"/>
                </a:lnTo>
                <a:lnTo>
                  <a:pt x="1101127" y="974141"/>
                </a:lnTo>
                <a:lnTo>
                  <a:pt x="1156659" y="966234"/>
                </a:lnTo>
                <a:lnTo>
                  <a:pt x="1205845" y="841304"/>
                </a:lnTo>
                <a:lnTo>
                  <a:pt x="1259790" y="853955"/>
                </a:lnTo>
                <a:lnTo>
                  <a:pt x="1310563" y="1458050"/>
                </a:lnTo>
                <a:lnTo>
                  <a:pt x="1361335" y="1590887"/>
                </a:lnTo>
                <a:lnTo>
                  <a:pt x="1415281" y="1677864"/>
                </a:lnTo>
                <a:lnTo>
                  <a:pt x="1464467" y="1633585"/>
                </a:lnTo>
                <a:lnTo>
                  <a:pt x="1518412" y="1633585"/>
                </a:lnTo>
                <a:lnTo>
                  <a:pt x="1569185" y="1779074"/>
                </a:lnTo>
                <a:lnTo>
                  <a:pt x="1619957" y="1720562"/>
                </a:lnTo>
                <a:lnTo>
                  <a:pt x="1673903" y="1774330"/>
                </a:lnTo>
                <a:lnTo>
                  <a:pt x="1723089" y="1728469"/>
                </a:lnTo>
                <a:lnTo>
                  <a:pt x="1778621" y="1807539"/>
                </a:lnTo>
                <a:lnTo>
                  <a:pt x="1827807" y="1824934"/>
                </a:lnTo>
                <a:lnTo>
                  <a:pt x="1878579" y="1873958"/>
                </a:lnTo>
                <a:lnTo>
                  <a:pt x="1932525" y="1878702"/>
                </a:lnTo>
                <a:lnTo>
                  <a:pt x="1981710" y="1916656"/>
                </a:lnTo>
                <a:lnTo>
                  <a:pt x="2037243" y="1929307"/>
                </a:lnTo>
                <a:lnTo>
                  <a:pt x="2086429" y="1924563"/>
                </a:lnTo>
                <a:lnTo>
                  <a:pt x="2137201" y="1957772"/>
                </a:lnTo>
                <a:lnTo>
                  <a:pt x="2191147" y="1998888"/>
                </a:lnTo>
                <a:lnTo>
                  <a:pt x="2240333" y="2019446"/>
                </a:lnTo>
                <a:lnTo>
                  <a:pt x="2295865" y="2003632"/>
                </a:lnTo>
                <a:lnTo>
                  <a:pt x="2345051" y="1965679"/>
                </a:lnTo>
                <a:lnTo>
                  <a:pt x="2395823" y="2032098"/>
                </a:lnTo>
                <a:lnTo>
                  <a:pt x="2449769" y="1998888"/>
                </a:lnTo>
                <a:lnTo>
                  <a:pt x="2498954" y="2019446"/>
                </a:lnTo>
                <a:lnTo>
                  <a:pt x="2554487" y="2016284"/>
                </a:lnTo>
                <a:lnTo>
                  <a:pt x="2603672" y="1990981"/>
                </a:lnTo>
                <a:lnTo>
                  <a:pt x="2654445" y="1978330"/>
                </a:lnTo>
                <a:lnTo>
                  <a:pt x="2708390" y="2008377"/>
                </a:lnTo>
                <a:lnTo>
                  <a:pt x="2759163" y="2057400"/>
                </a:lnTo>
                <a:lnTo>
                  <a:pt x="2813109" y="1995726"/>
                </a:lnTo>
                <a:lnTo>
                  <a:pt x="2862295" y="2057400"/>
                </a:lnTo>
                <a:lnTo>
                  <a:pt x="2916240" y="2049493"/>
                </a:lnTo>
                <a:lnTo>
                  <a:pt x="2921000" y="2049493"/>
                </a:lnTo>
              </a:path>
            </a:pathLst>
          </a:custGeom>
          <a:ln w="127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 name="object 34"/>
          <p:cNvSpPr/>
          <p:nvPr/>
        </p:nvSpPr>
        <p:spPr>
          <a:xfrm>
            <a:off x="2095836" y="1968624"/>
            <a:ext cx="2946153" cy="1092108"/>
          </a:xfrm>
          <a:custGeom>
            <a:avLst/>
            <a:gdLst/>
            <a:ahLst/>
            <a:cxnLst/>
            <a:rect l="l" t="t" r="r" b="b"/>
            <a:pathLst>
              <a:path w="2946400" h="1092200">
                <a:moveTo>
                  <a:pt x="0" y="0"/>
                </a:moveTo>
                <a:lnTo>
                  <a:pt x="42839" y="155124"/>
                </a:lnTo>
                <a:lnTo>
                  <a:pt x="92025" y="208942"/>
                </a:lnTo>
                <a:lnTo>
                  <a:pt x="145971" y="83893"/>
                </a:lnTo>
                <a:lnTo>
                  <a:pt x="196744" y="308665"/>
                </a:lnTo>
                <a:lnTo>
                  <a:pt x="247516" y="208942"/>
                </a:lnTo>
                <a:lnTo>
                  <a:pt x="301462" y="349820"/>
                </a:lnTo>
                <a:lnTo>
                  <a:pt x="350648" y="337157"/>
                </a:lnTo>
                <a:lnTo>
                  <a:pt x="404594" y="454292"/>
                </a:lnTo>
                <a:lnTo>
                  <a:pt x="455367" y="504944"/>
                </a:lnTo>
                <a:lnTo>
                  <a:pt x="506139" y="433714"/>
                </a:lnTo>
                <a:lnTo>
                  <a:pt x="560085" y="459040"/>
                </a:lnTo>
                <a:lnTo>
                  <a:pt x="609271" y="550848"/>
                </a:lnTo>
                <a:lnTo>
                  <a:pt x="664804" y="462206"/>
                </a:lnTo>
                <a:lnTo>
                  <a:pt x="713990" y="495447"/>
                </a:lnTo>
                <a:lnTo>
                  <a:pt x="764763" y="520773"/>
                </a:lnTo>
                <a:lnTo>
                  <a:pt x="818708" y="538185"/>
                </a:lnTo>
                <a:lnTo>
                  <a:pt x="867894" y="554014"/>
                </a:lnTo>
                <a:lnTo>
                  <a:pt x="923427" y="451125"/>
                </a:lnTo>
                <a:lnTo>
                  <a:pt x="972613" y="520773"/>
                </a:lnTo>
                <a:lnTo>
                  <a:pt x="1023386" y="633159"/>
                </a:lnTo>
                <a:lnTo>
                  <a:pt x="1077332" y="584089"/>
                </a:lnTo>
                <a:lnTo>
                  <a:pt x="1126518" y="642656"/>
                </a:lnTo>
                <a:lnTo>
                  <a:pt x="1182051" y="629993"/>
                </a:lnTo>
                <a:lnTo>
                  <a:pt x="1231236" y="550848"/>
                </a:lnTo>
                <a:lnTo>
                  <a:pt x="1285182" y="675897"/>
                </a:lnTo>
                <a:lnTo>
                  <a:pt x="1335955" y="1020969"/>
                </a:lnTo>
                <a:lnTo>
                  <a:pt x="1386728" y="1063708"/>
                </a:lnTo>
                <a:lnTo>
                  <a:pt x="1440674" y="1058959"/>
                </a:lnTo>
                <a:lnTo>
                  <a:pt x="1489860" y="1058959"/>
                </a:lnTo>
                <a:lnTo>
                  <a:pt x="1543806" y="1054210"/>
                </a:lnTo>
                <a:lnTo>
                  <a:pt x="1594578" y="1054210"/>
                </a:lnTo>
                <a:lnTo>
                  <a:pt x="1645351" y="1033633"/>
                </a:lnTo>
                <a:lnTo>
                  <a:pt x="1699297" y="1066874"/>
                </a:lnTo>
                <a:lnTo>
                  <a:pt x="1748483" y="1066874"/>
                </a:lnTo>
                <a:lnTo>
                  <a:pt x="1804016" y="1046296"/>
                </a:lnTo>
                <a:lnTo>
                  <a:pt x="1853202" y="1046296"/>
                </a:lnTo>
                <a:lnTo>
                  <a:pt x="1903974" y="1063708"/>
                </a:lnTo>
                <a:lnTo>
                  <a:pt x="1957920" y="1008306"/>
                </a:lnTo>
                <a:lnTo>
                  <a:pt x="2007106" y="1033633"/>
                </a:lnTo>
                <a:lnTo>
                  <a:pt x="2062639" y="1013055"/>
                </a:lnTo>
                <a:lnTo>
                  <a:pt x="2111825" y="1025718"/>
                </a:lnTo>
                <a:lnTo>
                  <a:pt x="2162598" y="1051045"/>
                </a:lnTo>
                <a:lnTo>
                  <a:pt x="2216544" y="1071623"/>
                </a:lnTo>
                <a:lnTo>
                  <a:pt x="2265729" y="1054210"/>
                </a:lnTo>
                <a:lnTo>
                  <a:pt x="2321262" y="1066874"/>
                </a:lnTo>
                <a:lnTo>
                  <a:pt x="2370448" y="1071623"/>
                </a:lnTo>
                <a:lnTo>
                  <a:pt x="2421220" y="1066874"/>
                </a:lnTo>
                <a:lnTo>
                  <a:pt x="2475166" y="1092200"/>
                </a:lnTo>
                <a:lnTo>
                  <a:pt x="2524352" y="1079537"/>
                </a:lnTo>
                <a:lnTo>
                  <a:pt x="2579885" y="1076371"/>
                </a:lnTo>
                <a:lnTo>
                  <a:pt x="2629071" y="1076371"/>
                </a:lnTo>
                <a:lnTo>
                  <a:pt x="2679844" y="1066874"/>
                </a:lnTo>
                <a:lnTo>
                  <a:pt x="2733790" y="1066874"/>
                </a:lnTo>
                <a:lnTo>
                  <a:pt x="2784562" y="1092200"/>
                </a:lnTo>
                <a:lnTo>
                  <a:pt x="2838508" y="1092200"/>
                </a:lnTo>
                <a:lnTo>
                  <a:pt x="2887694" y="1076371"/>
                </a:lnTo>
                <a:lnTo>
                  <a:pt x="2941640" y="1076371"/>
                </a:lnTo>
                <a:lnTo>
                  <a:pt x="2946400" y="1079537"/>
                </a:lnTo>
              </a:path>
            </a:pathLst>
          </a:custGeom>
          <a:ln w="254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 name="object 35"/>
          <p:cNvSpPr/>
          <p:nvPr/>
        </p:nvSpPr>
        <p:spPr>
          <a:xfrm>
            <a:off x="2521251" y="1974972"/>
            <a:ext cx="2527088" cy="1981034"/>
          </a:xfrm>
          <a:custGeom>
            <a:avLst/>
            <a:gdLst/>
            <a:ahLst/>
            <a:cxnLst/>
            <a:rect l="l" t="t" r="r" b="b"/>
            <a:pathLst>
              <a:path w="2527300" h="1981200">
                <a:moveTo>
                  <a:pt x="0" y="0"/>
                </a:moveTo>
                <a:lnTo>
                  <a:pt x="33358" y="163512"/>
                </a:lnTo>
                <a:lnTo>
                  <a:pt x="84190" y="204787"/>
                </a:lnTo>
                <a:lnTo>
                  <a:pt x="138199" y="209550"/>
                </a:lnTo>
                <a:lnTo>
                  <a:pt x="187442" y="460375"/>
                </a:lnTo>
                <a:lnTo>
                  <a:pt x="243040" y="309562"/>
                </a:lnTo>
                <a:lnTo>
                  <a:pt x="292283" y="276225"/>
                </a:lnTo>
                <a:lnTo>
                  <a:pt x="343115" y="342900"/>
                </a:lnTo>
                <a:lnTo>
                  <a:pt x="397124" y="309562"/>
                </a:lnTo>
                <a:lnTo>
                  <a:pt x="446367" y="384175"/>
                </a:lnTo>
                <a:lnTo>
                  <a:pt x="501965" y="409575"/>
                </a:lnTo>
                <a:lnTo>
                  <a:pt x="551208" y="396875"/>
                </a:lnTo>
                <a:lnTo>
                  <a:pt x="602040" y="693737"/>
                </a:lnTo>
                <a:lnTo>
                  <a:pt x="656049" y="514350"/>
                </a:lnTo>
                <a:lnTo>
                  <a:pt x="705293" y="447675"/>
                </a:lnTo>
                <a:lnTo>
                  <a:pt x="760890" y="601662"/>
                </a:lnTo>
                <a:lnTo>
                  <a:pt x="810133" y="619125"/>
                </a:lnTo>
                <a:lnTo>
                  <a:pt x="864143" y="593725"/>
                </a:lnTo>
                <a:lnTo>
                  <a:pt x="914974" y="1266825"/>
                </a:lnTo>
                <a:lnTo>
                  <a:pt x="965806" y="1484312"/>
                </a:lnTo>
                <a:lnTo>
                  <a:pt x="1019816" y="1468438"/>
                </a:lnTo>
                <a:lnTo>
                  <a:pt x="1069059" y="1538288"/>
                </a:lnTo>
                <a:lnTo>
                  <a:pt x="1123068" y="1471612"/>
                </a:lnTo>
                <a:lnTo>
                  <a:pt x="1173900" y="1538288"/>
                </a:lnTo>
                <a:lnTo>
                  <a:pt x="1224732" y="1514475"/>
                </a:lnTo>
                <a:lnTo>
                  <a:pt x="1278741" y="1522412"/>
                </a:lnTo>
                <a:lnTo>
                  <a:pt x="1327984" y="1627188"/>
                </a:lnTo>
                <a:lnTo>
                  <a:pt x="1383582" y="1609725"/>
                </a:lnTo>
                <a:lnTo>
                  <a:pt x="1432825" y="1647825"/>
                </a:lnTo>
                <a:lnTo>
                  <a:pt x="1483657" y="1622425"/>
                </a:lnTo>
                <a:lnTo>
                  <a:pt x="1537666" y="1697038"/>
                </a:lnTo>
                <a:lnTo>
                  <a:pt x="1586909" y="1727200"/>
                </a:lnTo>
                <a:lnTo>
                  <a:pt x="1642507" y="1706562"/>
                </a:lnTo>
                <a:lnTo>
                  <a:pt x="1691750" y="1693862"/>
                </a:lnTo>
                <a:lnTo>
                  <a:pt x="1742582" y="1760538"/>
                </a:lnTo>
                <a:lnTo>
                  <a:pt x="1796591" y="1860550"/>
                </a:lnTo>
                <a:lnTo>
                  <a:pt x="1845835" y="1811338"/>
                </a:lnTo>
                <a:lnTo>
                  <a:pt x="1901432" y="1860550"/>
                </a:lnTo>
                <a:lnTo>
                  <a:pt x="1950675" y="1852612"/>
                </a:lnTo>
                <a:lnTo>
                  <a:pt x="2001507" y="1855788"/>
                </a:lnTo>
                <a:lnTo>
                  <a:pt x="2055516" y="1844675"/>
                </a:lnTo>
                <a:lnTo>
                  <a:pt x="2104760" y="1890712"/>
                </a:lnTo>
                <a:lnTo>
                  <a:pt x="2160357" y="1890712"/>
                </a:lnTo>
                <a:lnTo>
                  <a:pt x="2209600" y="1914525"/>
                </a:lnTo>
                <a:lnTo>
                  <a:pt x="2260432" y="1924050"/>
                </a:lnTo>
                <a:lnTo>
                  <a:pt x="2314441" y="1835150"/>
                </a:lnTo>
                <a:lnTo>
                  <a:pt x="2365274" y="1852612"/>
                </a:lnTo>
                <a:lnTo>
                  <a:pt x="2419282" y="1981200"/>
                </a:lnTo>
                <a:lnTo>
                  <a:pt x="2468526" y="1924050"/>
                </a:lnTo>
                <a:lnTo>
                  <a:pt x="2522534" y="1827212"/>
                </a:lnTo>
                <a:lnTo>
                  <a:pt x="2527300" y="1831975"/>
                </a:lnTo>
              </a:path>
            </a:pathLst>
          </a:custGeom>
          <a:ln w="12700">
            <a:solidFill>
              <a:srgbClr val="00F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 name="object 36"/>
          <p:cNvSpPr/>
          <p:nvPr/>
        </p:nvSpPr>
        <p:spPr>
          <a:xfrm>
            <a:off x="2527600" y="1968623"/>
            <a:ext cx="2514389" cy="965119"/>
          </a:xfrm>
          <a:custGeom>
            <a:avLst/>
            <a:gdLst/>
            <a:ahLst/>
            <a:cxnLst/>
            <a:rect l="l" t="t" r="r" b="b"/>
            <a:pathLst>
              <a:path w="2514600" h="965200">
                <a:moveTo>
                  <a:pt x="0" y="0"/>
                </a:moveTo>
                <a:lnTo>
                  <a:pt x="28503" y="99521"/>
                </a:lnTo>
                <a:lnTo>
                  <a:pt x="79175" y="112159"/>
                </a:lnTo>
                <a:lnTo>
                  <a:pt x="133014" y="132695"/>
                </a:lnTo>
                <a:lnTo>
                  <a:pt x="182102" y="175347"/>
                </a:lnTo>
                <a:lnTo>
                  <a:pt x="237525" y="208521"/>
                </a:lnTo>
                <a:lnTo>
                  <a:pt x="286613" y="142173"/>
                </a:lnTo>
                <a:lnTo>
                  <a:pt x="337285" y="323839"/>
                </a:lnTo>
                <a:lnTo>
                  <a:pt x="391124" y="233796"/>
                </a:lnTo>
                <a:lnTo>
                  <a:pt x="440213" y="287506"/>
                </a:lnTo>
                <a:lnTo>
                  <a:pt x="495635" y="279607"/>
                </a:lnTo>
                <a:lnTo>
                  <a:pt x="544724" y="315941"/>
                </a:lnTo>
                <a:lnTo>
                  <a:pt x="595396" y="428100"/>
                </a:lnTo>
                <a:lnTo>
                  <a:pt x="649235" y="382288"/>
                </a:lnTo>
                <a:lnTo>
                  <a:pt x="698324" y="387027"/>
                </a:lnTo>
                <a:lnTo>
                  <a:pt x="753746" y="461273"/>
                </a:lnTo>
                <a:lnTo>
                  <a:pt x="802835" y="216419"/>
                </a:lnTo>
                <a:lnTo>
                  <a:pt x="856674" y="503926"/>
                </a:lnTo>
                <a:lnTo>
                  <a:pt x="907346" y="853040"/>
                </a:lnTo>
                <a:lnTo>
                  <a:pt x="958018" y="894113"/>
                </a:lnTo>
                <a:lnTo>
                  <a:pt x="1011857" y="911490"/>
                </a:lnTo>
                <a:lnTo>
                  <a:pt x="1060946" y="924127"/>
                </a:lnTo>
                <a:lnTo>
                  <a:pt x="1114785" y="932026"/>
                </a:lnTo>
                <a:lnTo>
                  <a:pt x="1165457" y="903591"/>
                </a:lnTo>
                <a:lnTo>
                  <a:pt x="1216129" y="878316"/>
                </a:lnTo>
                <a:lnTo>
                  <a:pt x="1269968" y="903591"/>
                </a:lnTo>
                <a:lnTo>
                  <a:pt x="1319057" y="939924"/>
                </a:lnTo>
                <a:lnTo>
                  <a:pt x="1374479" y="906750"/>
                </a:lnTo>
                <a:lnTo>
                  <a:pt x="1423568" y="927287"/>
                </a:lnTo>
                <a:lnTo>
                  <a:pt x="1474240" y="944663"/>
                </a:lnTo>
                <a:lnTo>
                  <a:pt x="1528079" y="932026"/>
                </a:lnTo>
                <a:lnTo>
                  <a:pt x="1577167" y="881475"/>
                </a:lnTo>
                <a:lnTo>
                  <a:pt x="1632590" y="894113"/>
                </a:lnTo>
                <a:lnTo>
                  <a:pt x="1681678" y="906750"/>
                </a:lnTo>
                <a:lnTo>
                  <a:pt x="1732350" y="944663"/>
                </a:lnTo>
                <a:lnTo>
                  <a:pt x="1786189" y="960460"/>
                </a:lnTo>
                <a:lnTo>
                  <a:pt x="1835278" y="936765"/>
                </a:lnTo>
                <a:lnTo>
                  <a:pt x="1890700" y="952562"/>
                </a:lnTo>
                <a:lnTo>
                  <a:pt x="1939789" y="965200"/>
                </a:lnTo>
                <a:lnTo>
                  <a:pt x="1990461" y="965200"/>
                </a:lnTo>
                <a:lnTo>
                  <a:pt x="2044300" y="960460"/>
                </a:lnTo>
                <a:lnTo>
                  <a:pt x="2093388" y="949402"/>
                </a:lnTo>
                <a:lnTo>
                  <a:pt x="2148812" y="949402"/>
                </a:lnTo>
                <a:lnTo>
                  <a:pt x="2197900" y="939924"/>
                </a:lnTo>
                <a:lnTo>
                  <a:pt x="2248572" y="936765"/>
                </a:lnTo>
                <a:lnTo>
                  <a:pt x="2302411" y="936765"/>
                </a:lnTo>
                <a:lnTo>
                  <a:pt x="2353083" y="949402"/>
                </a:lnTo>
                <a:lnTo>
                  <a:pt x="2406922" y="949402"/>
                </a:lnTo>
                <a:lnTo>
                  <a:pt x="2456010" y="944663"/>
                </a:lnTo>
                <a:lnTo>
                  <a:pt x="2509850" y="927287"/>
                </a:lnTo>
                <a:lnTo>
                  <a:pt x="2514600" y="932026"/>
                </a:lnTo>
              </a:path>
            </a:pathLst>
          </a:custGeom>
          <a:ln w="25400">
            <a:solidFill>
              <a:srgbClr val="00F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 name="object 37"/>
          <p:cNvSpPr/>
          <p:nvPr/>
        </p:nvSpPr>
        <p:spPr>
          <a:xfrm>
            <a:off x="2737133" y="1974973"/>
            <a:ext cx="2311205" cy="1612764"/>
          </a:xfrm>
          <a:custGeom>
            <a:avLst/>
            <a:gdLst/>
            <a:ahLst/>
            <a:cxnLst/>
            <a:rect l="l" t="t" r="r" b="b"/>
            <a:pathLst>
              <a:path w="2311400" h="1612900">
                <a:moveTo>
                  <a:pt x="0" y="0"/>
                </a:moveTo>
                <a:lnTo>
                  <a:pt x="33268" y="142036"/>
                </a:lnTo>
                <a:lnTo>
                  <a:pt x="82380" y="58392"/>
                </a:lnTo>
                <a:lnTo>
                  <a:pt x="133075" y="178334"/>
                </a:lnTo>
                <a:lnTo>
                  <a:pt x="186939" y="124676"/>
                </a:lnTo>
                <a:lnTo>
                  <a:pt x="236051" y="369294"/>
                </a:lnTo>
                <a:lnTo>
                  <a:pt x="291499" y="17359"/>
                </a:lnTo>
                <a:lnTo>
                  <a:pt x="340610" y="378763"/>
                </a:lnTo>
                <a:lnTo>
                  <a:pt x="391306" y="399279"/>
                </a:lnTo>
                <a:lnTo>
                  <a:pt x="445170" y="149927"/>
                </a:lnTo>
                <a:lnTo>
                  <a:pt x="494281" y="303010"/>
                </a:lnTo>
                <a:lnTo>
                  <a:pt x="549730" y="345621"/>
                </a:lnTo>
                <a:lnTo>
                  <a:pt x="598840" y="374028"/>
                </a:lnTo>
                <a:lnTo>
                  <a:pt x="652705" y="149927"/>
                </a:lnTo>
                <a:lnTo>
                  <a:pt x="703400" y="913766"/>
                </a:lnTo>
                <a:lnTo>
                  <a:pt x="754096" y="1088944"/>
                </a:lnTo>
                <a:lnTo>
                  <a:pt x="807960" y="1043177"/>
                </a:lnTo>
                <a:lnTo>
                  <a:pt x="857071" y="1129977"/>
                </a:lnTo>
                <a:lnTo>
                  <a:pt x="910935" y="1188370"/>
                </a:lnTo>
                <a:lnTo>
                  <a:pt x="961631" y="1188370"/>
                </a:lnTo>
                <a:lnTo>
                  <a:pt x="1012327" y="1251497"/>
                </a:lnTo>
                <a:lnTo>
                  <a:pt x="1066191" y="1272013"/>
                </a:lnTo>
                <a:lnTo>
                  <a:pt x="1115302" y="1159962"/>
                </a:lnTo>
                <a:lnTo>
                  <a:pt x="1170750" y="1254653"/>
                </a:lnTo>
                <a:lnTo>
                  <a:pt x="1219862" y="1309889"/>
                </a:lnTo>
                <a:lnTo>
                  <a:pt x="1270557" y="1267278"/>
                </a:lnTo>
                <a:lnTo>
                  <a:pt x="1324421" y="1259388"/>
                </a:lnTo>
                <a:lnTo>
                  <a:pt x="1373532" y="1259388"/>
                </a:lnTo>
                <a:lnTo>
                  <a:pt x="1428981" y="1330406"/>
                </a:lnTo>
                <a:lnTo>
                  <a:pt x="1478092" y="1305155"/>
                </a:lnTo>
                <a:lnTo>
                  <a:pt x="1528788" y="1434566"/>
                </a:lnTo>
                <a:lnTo>
                  <a:pt x="1582652" y="1567133"/>
                </a:lnTo>
                <a:lnTo>
                  <a:pt x="1631763" y="1521366"/>
                </a:lnTo>
                <a:lnTo>
                  <a:pt x="1687211" y="1500849"/>
                </a:lnTo>
                <a:lnTo>
                  <a:pt x="1736322" y="1571867"/>
                </a:lnTo>
                <a:lnTo>
                  <a:pt x="1787018" y="1562398"/>
                </a:lnTo>
                <a:lnTo>
                  <a:pt x="1840882" y="1533991"/>
                </a:lnTo>
                <a:lnTo>
                  <a:pt x="1889993" y="1508740"/>
                </a:lnTo>
                <a:lnTo>
                  <a:pt x="1945442" y="1467707"/>
                </a:lnTo>
                <a:lnTo>
                  <a:pt x="1994553" y="1571867"/>
                </a:lnTo>
                <a:lnTo>
                  <a:pt x="2045248" y="1546616"/>
                </a:lnTo>
                <a:lnTo>
                  <a:pt x="2099112" y="1508740"/>
                </a:lnTo>
                <a:lnTo>
                  <a:pt x="2149808" y="1612900"/>
                </a:lnTo>
                <a:lnTo>
                  <a:pt x="2203672" y="1605009"/>
                </a:lnTo>
                <a:lnTo>
                  <a:pt x="2252784" y="1549773"/>
                </a:lnTo>
                <a:lnTo>
                  <a:pt x="2306647" y="1526100"/>
                </a:lnTo>
                <a:lnTo>
                  <a:pt x="2311400" y="1533991"/>
                </a:lnTo>
              </a:path>
            </a:pathLst>
          </a:custGeom>
          <a:ln w="127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 name="object 38"/>
          <p:cNvSpPr/>
          <p:nvPr/>
        </p:nvSpPr>
        <p:spPr>
          <a:xfrm>
            <a:off x="2857771" y="1968623"/>
            <a:ext cx="2184217" cy="749237"/>
          </a:xfrm>
          <a:custGeom>
            <a:avLst/>
            <a:gdLst/>
            <a:ahLst/>
            <a:cxnLst/>
            <a:rect l="l" t="t" r="r" b="b"/>
            <a:pathLst>
              <a:path w="2184400" h="749300">
                <a:moveTo>
                  <a:pt x="0" y="0"/>
                </a:moveTo>
                <a:lnTo>
                  <a:pt x="0" y="7904"/>
                </a:lnTo>
                <a:lnTo>
                  <a:pt x="54014" y="20550"/>
                </a:lnTo>
                <a:lnTo>
                  <a:pt x="103262" y="211827"/>
                </a:lnTo>
                <a:lnTo>
                  <a:pt x="158865" y="37939"/>
                </a:lnTo>
                <a:lnTo>
                  <a:pt x="208113" y="4742"/>
                </a:lnTo>
                <a:lnTo>
                  <a:pt x="258950" y="175469"/>
                </a:lnTo>
                <a:lnTo>
                  <a:pt x="312965" y="158080"/>
                </a:lnTo>
                <a:lnTo>
                  <a:pt x="362213" y="208666"/>
                </a:lnTo>
                <a:lnTo>
                  <a:pt x="417816" y="216569"/>
                </a:lnTo>
                <a:lnTo>
                  <a:pt x="467064" y="183372"/>
                </a:lnTo>
                <a:lnTo>
                  <a:pt x="521078" y="145433"/>
                </a:lnTo>
                <a:lnTo>
                  <a:pt x="571915" y="591219"/>
                </a:lnTo>
                <a:lnTo>
                  <a:pt x="622752" y="624416"/>
                </a:lnTo>
                <a:lnTo>
                  <a:pt x="676766" y="654451"/>
                </a:lnTo>
                <a:lnTo>
                  <a:pt x="726015" y="665517"/>
                </a:lnTo>
                <a:lnTo>
                  <a:pt x="780029" y="687648"/>
                </a:lnTo>
                <a:lnTo>
                  <a:pt x="830866" y="687648"/>
                </a:lnTo>
                <a:lnTo>
                  <a:pt x="881703" y="708199"/>
                </a:lnTo>
                <a:lnTo>
                  <a:pt x="935717" y="703456"/>
                </a:lnTo>
                <a:lnTo>
                  <a:pt x="984965" y="657613"/>
                </a:lnTo>
                <a:lnTo>
                  <a:pt x="1040569" y="678164"/>
                </a:lnTo>
                <a:lnTo>
                  <a:pt x="1089817" y="716103"/>
                </a:lnTo>
                <a:lnTo>
                  <a:pt x="1140654" y="711360"/>
                </a:lnTo>
                <a:lnTo>
                  <a:pt x="1194668" y="687648"/>
                </a:lnTo>
                <a:lnTo>
                  <a:pt x="1243917" y="700295"/>
                </a:lnTo>
                <a:lnTo>
                  <a:pt x="1299520" y="687648"/>
                </a:lnTo>
                <a:lnTo>
                  <a:pt x="1348768" y="654451"/>
                </a:lnTo>
                <a:lnTo>
                  <a:pt x="1399604" y="716103"/>
                </a:lnTo>
                <a:lnTo>
                  <a:pt x="1453619" y="733492"/>
                </a:lnTo>
                <a:lnTo>
                  <a:pt x="1502867" y="736653"/>
                </a:lnTo>
                <a:lnTo>
                  <a:pt x="1558470" y="711360"/>
                </a:lnTo>
                <a:lnTo>
                  <a:pt x="1607718" y="736653"/>
                </a:lnTo>
                <a:lnTo>
                  <a:pt x="1658555" y="736653"/>
                </a:lnTo>
                <a:lnTo>
                  <a:pt x="1712570" y="720845"/>
                </a:lnTo>
                <a:lnTo>
                  <a:pt x="1761818" y="741395"/>
                </a:lnTo>
                <a:lnTo>
                  <a:pt x="1817421" y="749300"/>
                </a:lnTo>
                <a:lnTo>
                  <a:pt x="1866669" y="733492"/>
                </a:lnTo>
                <a:lnTo>
                  <a:pt x="1917506" y="728749"/>
                </a:lnTo>
                <a:lnTo>
                  <a:pt x="1971520" y="728749"/>
                </a:lnTo>
                <a:lnTo>
                  <a:pt x="2022357" y="724007"/>
                </a:lnTo>
                <a:lnTo>
                  <a:pt x="2076372" y="736653"/>
                </a:lnTo>
                <a:lnTo>
                  <a:pt x="2125620" y="736653"/>
                </a:lnTo>
                <a:lnTo>
                  <a:pt x="2179634" y="733492"/>
                </a:lnTo>
                <a:lnTo>
                  <a:pt x="2184400" y="736653"/>
                </a:lnTo>
              </a:path>
            </a:pathLst>
          </a:custGeom>
          <a:ln w="254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 name="object 39"/>
          <p:cNvSpPr txBox="1"/>
          <p:nvPr/>
        </p:nvSpPr>
        <p:spPr>
          <a:xfrm>
            <a:off x="3119151" y="4147360"/>
            <a:ext cx="512403" cy="281428"/>
          </a:xfrm>
          <a:prstGeom prst="rect">
            <a:avLst/>
          </a:prstGeom>
        </p:spPr>
        <p:txBody>
          <a:bodyPr vert="horz" wrap="square" lIns="0" tIns="12699" rIns="0" bIns="0" rtlCol="0">
            <a:spAutoFit/>
          </a:bodyPr>
          <a:lstStyle/>
          <a:p>
            <a:pPr marL="133339" defTabSz="914329" fontAlgn="auto">
              <a:lnSpc>
                <a:spcPts val="964"/>
              </a:lnSpc>
              <a:spcBef>
                <a:spcPts val="100"/>
              </a:spcBef>
              <a:spcAft>
                <a:spcPts val="0"/>
              </a:spcAft>
            </a:pPr>
            <a:r>
              <a:rPr sz="901" dirty="0">
                <a:solidFill>
                  <a:prstClr val="black"/>
                </a:solidFill>
                <a:latin typeface="Times New Roman"/>
                <a:cs typeface="Times New Roman"/>
              </a:rPr>
              <a:t>3</a:t>
            </a:r>
            <a:endParaRPr sz="901">
              <a:solidFill>
                <a:prstClr val="black"/>
              </a:solidFill>
              <a:latin typeface="Times New Roman"/>
              <a:cs typeface="Times New Roman"/>
            </a:endParaRPr>
          </a:p>
          <a:p>
            <a:pPr marL="12699" defTabSz="914329" fontAlgn="auto">
              <a:lnSpc>
                <a:spcPts val="1084"/>
              </a:lnSpc>
              <a:spcBef>
                <a:spcPts val="0"/>
              </a:spcBef>
              <a:spcAft>
                <a:spcPts val="0"/>
              </a:spcAft>
            </a:pPr>
            <a:r>
              <a:rPr sz="1000" spc="-10" dirty="0">
                <a:solidFill>
                  <a:prstClr val="black"/>
                </a:solidFill>
                <a:latin typeface="Times New Roman"/>
                <a:cs typeface="Times New Roman"/>
              </a:rPr>
              <a:t>iter.</a:t>
            </a:r>
            <a:r>
              <a:rPr sz="1000" spc="-50" dirty="0">
                <a:solidFill>
                  <a:prstClr val="black"/>
                </a:solidFill>
                <a:latin typeface="Times New Roman"/>
                <a:cs typeface="Times New Roman"/>
              </a:rPr>
              <a:t> </a:t>
            </a:r>
            <a:r>
              <a:rPr sz="1000" spc="-20" dirty="0">
                <a:solidFill>
                  <a:prstClr val="black"/>
                </a:solidFill>
                <a:latin typeface="Times New Roman"/>
                <a:cs typeface="Times New Roman"/>
              </a:rPr>
              <a:t>(1e4)</a:t>
            </a:r>
            <a:endParaRPr sz="1000">
              <a:solidFill>
                <a:prstClr val="black"/>
              </a:solidFill>
              <a:latin typeface="Times New Roman"/>
              <a:cs typeface="Times New Roman"/>
            </a:endParaRPr>
          </a:p>
        </p:txBody>
      </p:sp>
      <p:sp>
        <p:nvSpPr>
          <p:cNvPr id="40" name="object 40"/>
          <p:cNvSpPr txBox="1"/>
          <p:nvPr/>
        </p:nvSpPr>
        <p:spPr>
          <a:xfrm>
            <a:off x="1428940" y="2820099"/>
            <a:ext cx="153888" cy="487004"/>
          </a:xfrm>
          <a:prstGeom prst="rect">
            <a:avLst/>
          </a:prstGeom>
        </p:spPr>
        <p:txBody>
          <a:bodyPr vert="vert270" wrap="square" lIns="0" tIns="0" rIns="0" bIns="0" rtlCol="0">
            <a:spAutoFit/>
          </a:bodyPr>
          <a:lstStyle/>
          <a:p>
            <a:pPr marL="12699" defTabSz="914329" fontAlgn="auto">
              <a:lnSpc>
                <a:spcPts val="1190"/>
              </a:lnSpc>
              <a:spcBef>
                <a:spcPts val="0"/>
              </a:spcBef>
              <a:spcAft>
                <a:spcPts val="0"/>
              </a:spcAft>
            </a:pPr>
            <a:r>
              <a:rPr sz="1000" spc="-25" dirty="0">
                <a:solidFill>
                  <a:prstClr val="black"/>
                </a:solidFill>
                <a:latin typeface="Times New Roman"/>
                <a:cs typeface="Times New Roman"/>
              </a:rPr>
              <a:t>error</a:t>
            </a:r>
            <a:r>
              <a:rPr sz="1000" spc="50" dirty="0">
                <a:solidFill>
                  <a:prstClr val="black"/>
                </a:solidFill>
                <a:latin typeface="Times New Roman"/>
                <a:cs typeface="Times New Roman"/>
              </a:rPr>
              <a:t> </a:t>
            </a:r>
            <a:r>
              <a:rPr sz="1000" spc="-25" dirty="0">
                <a:solidFill>
                  <a:prstClr val="black"/>
                </a:solidFill>
                <a:latin typeface="Times New Roman"/>
                <a:cs typeface="Times New Roman"/>
              </a:rPr>
              <a:t>(%)</a:t>
            </a:r>
            <a:endParaRPr sz="1000">
              <a:solidFill>
                <a:prstClr val="black"/>
              </a:solidFill>
              <a:latin typeface="Times New Roman"/>
              <a:cs typeface="Times New Roman"/>
            </a:endParaRPr>
          </a:p>
        </p:txBody>
      </p:sp>
      <p:sp>
        <p:nvSpPr>
          <p:cNvPr id="41" name="object 41"/>
          <p:cNvSpPr/>
          <p:nvPr/>
        </p:nvSpPr>
        <p:spPr>
          <a:xfrm>
            <a:off x="1752964" y="3568688"/>
            <a:ext cx="596850" cy="558753"/>
          </a:xfrm>
          <a:custGeom>
            <a:avLst/>
            <a:gdLst/>
            <a:ahLst/>
            <a:cxnLst/>
            <a:rect l="l" t="t" r="r" b="b"/>
            <a:pathLst>
              <a:path w="596900" h="558800">
                <a:moveTo>
                  <a:pt x="0" y="0"/>
                </a:moveTo>
                <a:lnTo>
                  <a:pt x="596900" y="0"/>
                </a:lnTo>
                <a:lnTo>
                  <a:pt x="596900" y="558800"/>
                </a:lnTo>
                <a:lnTo>
                  <a:pt x="0" y="558800"/>
                </a:lnTo>
                <a:lnTo>
                  <a:pt x="0"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 name="object 42"/>
          <p:cNvSpPr/>
          <p:nvPr/>
        </p:nvSpPr>
        <p:spPr>
          <a:xfrm>
            <a:off x="1759314" y="3575039"/>
            <a:ext cx="596850" cy="558753"/>
          </a:xfrm>
          <a:custGeom>
            <a:avLst/>
            <a:gdLst/>
            <a:ahLst/>
            <a:cxnLst/>
            <a:rect l="l" t="t" r="r" b="b"/>
            <a:pathLst>
              <a:path w="596900" h="558800">
                <a:moveTo>
                  <a:pt x="0" y="0"/>
                </a:moveTo>
                <a:lnTo>
                  <a:pt x="596900" y="0"/>
                </a:lnTo>
                <a:lnTo>
                  <a:pt x="596900" y="558800"/>
                </a:lnTo>
                <a:lnTo>
                  <a:pt x="0" y="558800"/>
                </a:lnTo>
                <a:lnTo>
                  <a:pt x="0" y="0"/>
                </a:lnTo>
                <a:close/>
              </a:path>
            </a:pathLst>
          </a:custGeom>
          <a:ln w="127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 name="object 43"/>
          <p:cNvSpPr/>
          <p:nvPr/>
        </p:nvSpPr>
        <p:spPr>
          <a:xfrm>
            <a:off x="1759314" y="3575038"/>
            <a:ext cx="596850" cy="0"/>
          </a:xfrm>
          <a:custGeom>
            <a:avLst/>
            <a:gdLst/>
            <a:ahLst/>
            <a:cxnLst/>
            <a:rect l="l" t="t" r="r" b="b"/>
            <a:pathLst>
              <a:path w="596900">
                <a:moveTo>
                  <a:pt x="0" y="0"/>
                </a:moveTo>
                <a:lnTo>
                  <a:pt x="5969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 name="object 44"/>
          <p:cNvSpPr/>
          <p:nvPr/>
        </p:nvSpPr>
        <p:spPr>
          <a:xfrm>
            <a:off x="1759314" y="4133791"/>
            <a:ext cx="596850" cy="0"/>
          </a:xfrm>
          <a:custGeom>
            <a:avLst/>
            <a:gdLst/>
            <a:ahLst/>
            <a:cxnLst/>
            <a:rect l="l" t="t" r="r" b="b"/>
            <a:pathLst>
              <a:path w="596900">
                <a:moveTo>
                  <a:pt x="0" y="0"/>
                </a:moveTo>
                <a:lnTo>
                  <a:pt x="596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 name="object 45"/>
          <p:cNvSpPr/>
          <p:nvPr/>
        </p:nvSpPr>
        <p:spPr>
          <a:xfrm>
            <a:off x="2356164" y="3575039"/>
            <a:ext cx="0" cy="558753"/>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 name="object 46"/>
          <p:cNvSpPr/>
          <p:nvPr/>
        </p:nvSpPr>
        <p:spPr>
          <a:xfrm>
            <a:off x="1759314" y="3575039"/>
            <a:ext cx="0" cy="558753"/>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 name="object 47"/>
          <p:cNvSpPr/>
          <p:nvPr/>
        </p:nvSpPr>
        <p:spPr>
          <a:xfrm>
            <a:off x="1759314" y="4133791"/>
            <a:ext cx="596850" cy="0"/>
          </a:xfrm>
          <a:custGeom>
            <a:avLst/>
            <a:gdLst/>
            <a:ahLst/>
            <a:cxnLst/>
            <a:rect l="l" t="t" r="r" b="b"/>
            <a:pathLst>
              <a:path w="596900">
                <a:moveTo>
                  <a:pt x="0" y="0"/>
                </a:moveTo>
                <a:lnTo>
                  <a:pt x="596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 name="object 48"/>
          <p:cNvSpPr/>
          <p:nvPr/>
        </p:nvSpPr>
        <p:spPr>
          <a:xfrm>
            <a:off x="1759314" y="3575039"/>
            <a:ext cx="0" cy="558753"/>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 name="object 49"/>
          <p:cNvSpPr/>
          <p:nvPr/>
        </p:nvSpPr>
        <p:spPr>
          <a:xfrm>
            <a:off x="1759314" y="3575038"/>
            <a:ext cx="596850" cy="0"/>
          </a:xfrm>
          <a:custGeom>
            <a:avLst/>
            <a:gdLst/>
            <a:ahLst/>
            <a:cxnLst/>
            <a:rect l="l" t="t" r="r" b="b"/>
            <a:pathLst>
              <a:path w="596900">
                <a:moveTo>
                  <a:pt x="0" y="0"/>
                </a:moveTo>
                <a:lnTo>
                  <a:pt x="5969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 name="object 50"/>
          <p:cNvSpPr/>
          <p:nvPr/>
        </p:nvSpPr>
        <p:spPr>
          <a:xfrm>
            <a:off x="1759314" y="4133791"/>
            <a:ext cx="596850" cy="0"/>
          </a:xfrm>
          <a:custGeom>
            <a:avLst/>
            <a:gdLst/>
            <a:ahLst/>
            <a:cxnLst/>
            <a:rect l="l" t="t" r="r" b="b"/>
            <a:pathLst>
              <a:path w="596900">
                <a:moveTo>
                  <a:pt x="0" y="0"/>
                </a:moveTo>
                <a:lnTo>
                  <a:pt x="596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 name="object 51"/>
          <p:cNvSpPr/>
          <p:nvPr/>
        </p:nvSpPr>
        <p:spPr>
          <a:xfrm>
            <a:off x="2356164" y="3575039"/>
            <a:ext cx="0" cy="558753"/>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 name="object 52"/>
          <p:cNvSpPr/>
          <p:nvPr/>
        </p:nvSpPr>
        <p:spPr>
          <a:xfrm>
            <a:off x="1759314" y="3575039"/>
            <a:ext cx="0" cy="558753"/>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 name="object 53"/>
          <p:cNvSpPr/>
          <p:nvPr/>
        </p:nvSpPr>
        <p:spPr>
          <a:xfrm>
            <a:off x="1791062" y="3644882"/>
            <a:ext cx="165086" cy="0"/>
          </a:xfrm>
          <a:custGeom>
            <a:avLst/>
            <a:gdLst/>
            <a:ahLst/>
            <a:cxnLst/>
            <a:rect l="l" t="t" r="r" b="b"/>
            <a:pathLst>
              <a:path w="165100">
                <a:moveTo>
                  <a:pt x="0" y="0"/>
                </a:moveTo>
                <a:lnTo>
                  <a:pt x="165100" y="0"/>
                </a:lnTo>
              </a:path>
            </a:pathLst>
          </a:custGeom>
          <a:ln w="25400">
            <a:solidFill>
              <a:srgbClr val="BFB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 name="object 54"/>
          <p:cNvSpPr/>
          <p:nvPr/>
        </p:nvSpPr>
        <p:spPr>
          <a:xfrm>
            <a:off x="1791062" y="3784570"/>
            <a:ext cx="165086" cy="0"/>
          </a:xfrm>
          <a:custGeom>
            <a:avLst/>
            <a:gdLst/>
            <a:ahLst/>
            <a:cxnLst/>
            <a:rect l="l" t="t" r="r" b="b"/>
            <a:pathLst>
              <a:path w="165100">
                <a:moveTo>
                  <a:pt x="0" y="0"/>
                </a:moveTo>
                <a:lnTo>
                  <a:pt x="165100" y="0"/>
                </a:lnTo>
              </a:path>
            </a:pathLst>
          </a:custGeom>
          <a:ln w="254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 name="object 55"/>
          <p:cNvSpPr/>
          <p:nvPr/>
        </p:nvSpPr>
        <p:spPr>
          <a:xfrm>
            <a:off x="1791062" y="3911559"/>
            <a:ext cx="165086" cy="0"/>
          </a:xfrm>
          <a:custGeom>
            <a:avLst/>
            <a:gdLst/>
            <a:ahLst/>
            <a:cxnLst/>
            <a:rect l="l" t="t" r="r" b="b"/>
            <a:pathLst>
              <a:path w="165100">
                <a:moveTo>
                  <a:pt x="0" y="0"/>
                </a:moveTo>
                <a:lnTo>
                  <a:pt x="165100" y="0"/>
                </a:lnTo>
              </a:path>
            </a:pathLst>
          </a:custGeom>
          <a:ln w="25400">
            <a:solidFill>
              <a:srgbClr val="00F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 name="object 56"/>
          <p:cNvSpPr txBox="1"/>
          <p:nvPr/>
        </p:nvSpPr>
        <p:spPr>
          <a:xfrm>
            <a:off x="1958784" y="3579084"/>
            <a:ext cx="445097" cy="583308"/>
          </a:xfrm>
          <a:prstGeom prst="rect">
            <a:avLst/>
          </a:prstGeom>
        </p:spPr>
        <p:txBody>
          <a:bodyPr vert="horz" wrap="square" lIns="0" tIns="20318" rIns="0" bIns="0" rtlCol="0">
            <a:spAutoFit/>
          </a:bodyPr>
          <a:lstStyle/>
          <a:p>
            <a:pPr marL="12699" marR="5080" algn="just" defTabSz="914329" fontAlgn="auto">
              <a:lnSpc>
                <a:spcPts val="1050"/>
              </a:lnSpc>
              <a:spcBef>
                <a:spcPts val="160"/>
              </a:spcBef>
              <a:spcAft>
                <a:spcPts val="0"/>
              </a:spcAft>
            </a:pPr>
            <a:r>
              <a:rPr sz="901" spc="50" dirty="0">
                <a:solidFill>
                  <a:prstClr val="black"/>
                </a:solidFill>
                <a:latin typeface="Times New Roman"/>
                <a:cs typeface="Times New Roman"/>
              </a:rPr>
              <a:t>pl</a:t>
            </a:r>
            <a:r>
              <a:rPr sz="901" dirty="0">
                <a:solidFill>
                  <a:prstClr val="black"/>
                </a:solidFill>
                <a:latin typeface="Times New Roman"/>
                <a:cs typeface="Times New Roman"/>
              </a:rPr>
              <a:t>a</a:t>
            </a:r>
            <a:r>
              <a:rPr sz="901" spc="50" dirty="0">
                <a:solidFill>
                  <a:prstClr val="black"/>
                </a:solidFill>
                <a:latin typeface="Times New Roman"/>
                <a:cs typeface="Times New Roman"/>
              </a:rPr>
              <a:t>i</a:t>
            </a:r>
            <a:r>
              <a:rPr sz="901" spc="45" dirty="0">
                <a:solidFill>
                  <a:prstClr val="black"/>
                </a:solidFill>
                <a:latin typeface="Times New Roman"/>
                <a:cs typeface="Times New Roman"/>
              </a:rPr>
              <a:t>n</a:t>
            </a:r>
            <a:r>
              <a:rPr sz="901" dirty="0">
                <a:solidFill>
                  <a:prstClr val="black"/>
                </a:solidFill>
                <a:latin typeface="Times New Roman"/>
                <a:cs typeface="Times New Roman"/>
              </a:rPr>
              <a:t>-</a:t>
            </a:r>
            <a:r>
              <a:rPr sz="901" spc="50" dirty="0">
                <a:solidFill>
                  <a:prstClr val="black"/>
                </a:solidFill>
                <a:latin typeface="Times New Roman"/>
                <a:cs typeface="Times New Roman"/>
              </a:rPr>
              <a:t>20  pl</a:t>
            </a:r>
            <a:r>
              <a:rPr sz="901" dirty="0">
                <a:solidFill>
                  <a:prstClr val="black"/>
                </a:solidFill>
                <a:latin typeface="Times New Roman"/>
                <a:cs typeface="Times New Roman"/>
              </a:rPr>
              <a:t>a</a:t>
            </a:r>
            <a:r>
              <a:rPr sz="901" spc="50" dirty="0">
                <a:solidFill>
                  <a:prstClr val="black"/>
                </a:solidFill>
                <a:latin typeface="Times New Roman"/>
                <a:cs typeface="Times New Roman"/>
              </a:rPr>
              <a:t>i</a:t>
            </a:r>
            <a:r>
              <a:rPr sz="901" spc="45" dirty="0">
                <a:solidFill>
                  <a:prstClr val="black"/>
                </a:solidFill>
                <a:latin typeface="Times New Roman"/>
                <a:cs typeface="Times New Roman"/>
              </a:rPr>
              <a:t>n</a:t>
            </a:r>
            <a:r>
              <a:rPr sz="901" dirty="0">
                <a:solidFill>
                  <a:prstClr val="black"/>
                </a:solidFill>
                <a:latin typeface="Times New Roman"/>
                <a:cs typeface="Times New Roman"/>
              </a:rPr>
              <a:t>-</a:t>
            </a:r>
            <a:r>
              <a:rPr sz="901" spc="50" dirty="0">
                <a:solidFill>
                  <a:prstClr val="black"/>
                </a:solidFill>
                <a:latin typeface="Times New Roman"/>
                <a:cs typeface="Times New Roman"/>
              </a:rPr>
              <a:t>32  pl</a:t>
            </a:r>
            <a:r>
              <a:rPr sz="901" dirty="0">
                <a:solidFill>
                  <a:prstClr val="black"/>
                </a:solidFill>
                <a:latin typeface="Times New Roman"/>
                <a:cs typeface="Times New Roman"/>
              </a:rPr>
              <a:t>a</a:t>
            </a:r>
            <a:r>
              <a:rPr sz="901" spc="50" dirty="0">
                <a:solidFill>
                  <a:prstClr val="black"/>
                </a:solidFill>
                <a:latin typeface="Times New Roman"/>
                <a:cs typeface="Times New Roman"/>
              </a:rPr>
              <a:t>i</a:t>
            </a:r>
            <a:r>
              <a:rPr sz="901" spc="45" dirty="0">
                <a:solidFill>
                  <a:prstClr val="black"/>
                </a:solidFill>
                <a:latin typeface="Times New Roman"/>
                <a:cs typeface="Times New Roman"/>
              </a:rPr>
              <a:t>n</a:t>
            </a:r>
            <a:r>
              <a:rPr sz="901" dirty="0">
                <a:solidFill>
                  <a:prstClr val="black"/>
                </a:solidFill>
                <a:latin typeface="Times New Roman"/>
                <a:cs typeface="Times New Roman"/>
              </a:rPr>
              <a:t>-</a:t>
            </a:r>
            <a:r>
              <a:rPr sz="901" spc="50" dirty="0">
                <a:solidFill>
                  <a:prstClr val="black"/>
                </a:solidFill>
                <a:latin typeface="Times New Roman"/>
                <a:cs typeface="Times New Roman"/>
              </a:rPr>
              <a:t>44  pl</a:t>
            </a:r>
            <a:r>
              <a:rPr sz="901" dirty="0">
                <a:solidFill>
                  <a:prstClr val="black"/>
                </a:solidFill>
                <a:latin typeface="Times New Roman"/>
                <a:cs typeface="Times New Roman"/>
              </a:rPr>
              <a:t>a</a:t>
            </a:r>
            <a:r>
              <a:rPr sz="901" spc="50" dirty="0">
                <a:solidFill>
                  <a:prstClr val="black"/>
                </a:solidFill>
                <a:latin typeface="Times New Roman"/>
                <a:cs typeface="Times New Roman"/>
              </a:rPr>
              <a:t>i</a:t>
            </a:r>
            <a:r>
              <a:rPr sz="901" spc="45" dirty="0">
                <a:solidFill>
                  <a:prstClr val="black"/>
                </a:solidFill>
                <a:latin typeface="Times New Roman"/>
                <a:cs typeface="Times New Roman"/>
              </a:rPr>
              <a:t>n</a:t>
            </a:r>
            <a:r>
              <a:rPr sz="901" dirty="0">
                <a:solidFill>
                  <a:prstClr val="black"/>
                </a:solidFill>
                <a:latin typeface="Times New Roman"/>
                <a:cs typeface="Times New Roman"/>
              </a:rPr>
              <a:t>-</a:t>
            </a:r>
            <a:r>
              <a:rPr sz="901" spc="50" dirty="0">
                <a:solidFill>
                  <a:prstClr val="black"/>
                </a:solidFill>
                <a:latin typeface="Times New Roman"/>
                <a:cs typeface="Times New Roman"/>
              </a:rPr>
              <a:t>56</a:t>
            </a:r>
            <a:endParaRPr sz="901">
              <a:solidFill>
                <a:prstClr val="black"/>
              </a:solidFill>
              <a:latin typeface="Times New Roman"/>
              <a:cs typeface="Times New Roman"/>
            </a:endParaRPr>
          </a:p>
        </p:txBody>
      </p:sp>
      <p:sp>
        <p:nvSpPr>
          <p:cNvPr id="57" name="object 57"/>
          <p:cNvSpPr/>
          <p:nvPr/>
        </p:nvSpPr>
        <p:spPr>
          <a:xfrm>
            <a:off x="1791062" y="4038549"/>
            <a:ext cx="165086" cy="0"/>
          </a:xfrm>
          <a:custGeom>
            <a:avLst/>
            <a:gdLst/>
            <a:ahLst/>
            <a:cxnLst/>
            <a:rect l="l" t="t" r="r" b="b"/>
            <a:pathLst>
              <a:path w="165100">
                <a:moveTo>
                  <a:pt x="0" y="0"/>
                </a:moveTo>
                <a:lnTo>
                  <a:pt x="165100" y="0"/>
                </a:lnTo>
              </a:path>
            </a:pathLst>
          </a:custGeom>
          <a:ln w="254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 name="object 58"/>
          <p:cNvSpPr txBox="1"/>
          <p:nvPr/>
        </p:nvSpPr>
        <p:spPr>
          <a:xfrm>
            <a:off x="2868344" y="1571684"/>
            <a:ext cx="876226"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spc="45" dirty="0">
                <a:solidFill>
                  <a:srgbClr val="7F7F7F"/>
                </a:solidFill>
                <a:latin typeface="Calibri"/>
                <a:cs typeface="Calibri"/>
              </a:rPr>
              <a:t>C</a:t>
            </a:r>
            <a:r>
              <a:rPr sz="1799" b="1" spc="15" dirty="0">
                <a:solidFill>
                  <a:srgbClr val="7F7F7F"/>
                </a:solidFill>
                <a:latin typeface="Calibri"/>
                <a:cs typeface="Calibri"/>
              </a:rPr>
              <a:t>I</a:t>
            </a:r>
            <a:r>
              <a:rPr sz="1799" b="1" spc="-130" dirty="0">
                <a:solidFill>
                  <a:srgbClr val="7F7F7F"/>
                </a:solidFill>
                <a:latin typeface="Calibri"/>
                <a:cs typeface="Calibri"/>
              </a:rPr>
              <a:t>F</a:t>
            </a:r>
            <a:r>
              <a:rPr sz="1799" b="1" spc="5" dirty="0">
                <a:solidFill>
                  <a:srgbClr val="7F7F7F"/>
                </a:solidFill>
                <a:latin typeface="Calibri"/>
                <a:cs typeface="Calibri"/>
              </a:rPr>
              <a:t>A</a:t>
            </a:r>
            <a:r>
              <a:rPr sz="1799" b="1" spc="-15" dirty="0">
                <a:solidFill>
                  <a:srgbClr val="7F7F7F"/>
                </a:solidFill>
                <a:latin typeface="Calibri"/>
                <a:cs typeface="Calibri"/>
              </a:rPr>
              <a:t>R</a:t>
            </a:r>
            <a:r>
              <a:rPr sz="1799" b="1" spc="45" dirty="0">
                <a:solidFill>
                  <a:srgbClr val="7F7F7F"/>
                </a:solidFill>
                <a:latin typeface="Calibri"/>
                <a:cs typeface="Calibri"/>
              </a:rPr>
              <a:t>-</a:t>
            </a:r>
            <a:r>
              <a:rPr sz="1799" b="1" spc="-15" dirty="0">
                <a:solidFill>
                  <a:srgbClr val="7F7F7F"/>
                </a:solidFill>
                <a:latin typeface="Calibri"/>
                <a:cs typeface="Calibri"/>
              </a:rPr>
              <a:t>10</a:t>
            </a:r>
            <a:endParaRPr sz="1799">
              <a:solidFill>
                <a:prstClr val="black"/>
              </a:solidFill>
              <a:latin typeface="Calibri"/>
              <a:cs typeface="Calibri"/>
            </a:endParaRPr>
          </a:p>
        </p:txBody>
      </p:sp>
      <p:sp>
        <p:nvSpPr>
          <p:cNvPr id="59" name="object 59"/>
          <p:cNvSpPr/>
          <p:nvPr/>
        </p:nvSpPr>
        <p:spPr>
          <a:xfrm>
            <a:off x="5111833" y="3038317"/>
            <a:ext cx="397477" cy="188579"/>
          </a:xfrm>
          <a:custGeom>
            <a:avLst/>
            <a:gdLst/>
            <a:ahLst/>
            <a:cxnLst/>
            <a:rect l="l" t="t" r="r" b="b"/>
            <a:pathLst>
              <a:path w="397510" h="188594">
                <a:moveTo>
                  <a:pt x="202217" y="0"/>
                </a:moveTo>
                <a:lnTo>
                  <a:pt x="0" y="66865"/>
                </a:lnTo>
                <a:lnTo>
                  <a:pt x="174823" y="188520"/>
                </a:lnTo>
                <a:lnTo>
                  <a:pt x="142060" y="119592"/>
                </a:lnTo>
                <a:lnTo>
                  <a:pt x="396905" y="119592"/>
                </a:lnTo>
                <a:lnTo>
                  <a:pt x="370325" y="88593"/>
                </a:lnTo>
                <a:lnTo>
                  <a:pt x="151192" y="56752"/>
                </a:lnTo>
                <a:lnTo>
                  <a:pt x="202217" y="0"/>
                </a:lnTo>
                <a:close/>
              </a:path>
              <a:path w="397510" h="188594">
                <a:moveTo>
                  <a:pt x="396905" y="119592"/>
                </a:moveTo>
                <a:lnTo>
                  <a:pt x="142060" y="119592"/>
                </a:lnTo>
                <a:lnTo>
                  <a:pt x="361194" y="151434"/>
                </a:lnTo>
                <a:lnTo>
                  <a:pt x="373783" y="150742"/>
                </a:lnTo>
                <a:lnTo>
                  <a:pt x="384749" y="145460"/>
                </a:lnTo>
                <a:lnTo>
                  <a:pt x="392933" y="136451"/>
                </a:lnTo>
                <a:lnTo>
                  <a:pt x="397179" y="124580"/>
                </a:lnTo>
                <a:lnTo>
                  <a:pt x="396905" y="119592"/>
                </a:lnTo>
                <a:close/>
              </a:path>
            </a:pathLst>
          </a:custGeom>
          <a:solidFill>
            <a:srgbClr val="BFBF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 name="object 60"/>
          <p:cNvSpPr/>
          <p:nvPr/>
        </p:nvSpPr>
        <p:spPr>
          <a:xfrm>
            <a:off x="5111833" y="2860629"/>
            <a:ext cx="397477" cy="184134"/>
          </a:xfrm>
          <a:custGeom>
            <a:avLst/>
            <a:gdLst/>
            <a:ahLst/>
            <a:cxnLst/>
            <a:rect l="l" t="t" r="r" b="b"/>
            <a:pathLst>
              <a:path w="397510" h="184150">
                <a:moveTo>
                  <a:pt x="158182" y="0"/>
                </a:moveTo>
                <a:lnTo>
                  <a:pt x="0" y="142622"/>
                </a:lnTo>
                <a:lnTo>
                  <a:pt x="209006" y="183595"/>
                </a:lnTo>
                <a:lnTo>
                  <a:pt x="151267" y="133691"/>
                </a:lnTo>
                <a:lnTo>
                  <a:pt x="372336" y="72492"/>
                </a:lnTo>
                <a:lnTo>
                  <a:pt x="134325" y="72492"/>
                </a:lnTo>
                <a:lnTo>
                  <a:pt x="158182" y="0"/>
                </a:lnTo>
                <a:close/>
              </a:path>
              <a:path w="397510" h="184150">
                <a:moveTo>
                  <a:pt x="369865" y="9877"/>
                </a:moveTo>
                <a:lnTo>
                  <a:pt x="357289" y="10769"/>
                </a:lnTo>
                <a:lnTo>
                  <a:pt x="134325" y="72492"/>
                </a:lnTo>
                <a:lnTo>
                  <a:pt x="372336" y="72492"/>
                </a:lnTo>
                <a:lnTo>
                  <a:pt x="374230" y="71968"/>
                </a:lnTo>
                <a:lnTo>
                  <a:pt x="385475" y="66266"/>
                </a:lnTo>
                <a:lnTo>
                  <a:pt x="393386" y="57016"/>
                </a:lnTo>
                <a:lnTo>
                  <a:pt x="397251" y="45474"/>
                </a:lnTo>
                <a:lnTo>
                  <a:pt x="396359" y="32898"/>
                </a:lnTo>
                <a:lnTo>
                  <a:pt x="390657" y="21653"/>
                </a:lnTo>
                <a:lnTo>
                  <a:pt x="381407" y="13742"/>
                </a:lnTo>
                <a:lnTo>
                  <a:pt x="369865" y="9877"/>
                </a:lnTo>
                <a:close/>
              </a:path>
            </a:pathLst>
          </a:custGeom>
          <a:solidFill>
            <a:srgbClr val="00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 name="object 61"/>
          <p:cNvSpPr/>
          <p:nvPr/>
        </p:nvSpPr>
        <p:spPr>
          <a:xfrm>
            <a:off x="5111833" y="2616384"/>
            <a:ext cx="397477" cy="226041"/>
          </a:xfrm>
          <a:custGeom>
            <a:avLst/>
            <a:gdLst/>
            <a:ahLst/>
            <a:cxnLst/>
            <a:rect l="l" t="t" r="r" b="b"/>
            <a:pathLst>
              <a:path w="397510" h="226060">
                <a:moveTo>
                  <a:pt x="123567" y="52410"/>
                </a:moveTo>
                <a:lnTo>
                  <a:pt x="0" y="225886"/>
                </a:lnTo>
                <a:lnTo>
                  <a:pt x="212920" y="220654"/>
                </a:lnTo>
                <a:lnTo>
                  <a:pt x="145749" y="184429"/>
                </a:lnTo>
                <a:lnTo>
                  <a:pt x="251343" y="128348"/>
                </a:lnTo>
                <a:lnTo>
                  <a:pt x="115963" y="128348"/>
                </a:lnTo>
                <a:lnTo>
                  <a:pt x="123567" y="52410"/>
                </a:lnTo>
                <a:close/>
              </a:path>
              <a:path w="397510" h="226060">
                <a:moveTo>
                  <a:pt x="362952" y="0"/>
                </a:moveTo>
                <a:lnTo>
                  <a:pt x="358844" y="361"/>
                </a:lnTo>
                <a:lnTo>
                  <a:pt x="354738" y="1536"/>
                </a:lnTo>
                <a:lnTo>
                  <a:pt x="115963" y="128348"/>
                </a:lnTo>
                <a:lnTo>
                  <a:pt x="251343" y="128348"/>
                </a:lnTo>
                <a:lnTo>
                  <a:pt x="380652" y="59673"/>
                </a:lnTo>
                <a:lnTo>
                  <a:pt x="390396" y="51673"/>
                </a:lnTo>
                <a:lnTo>
                  <a:pt x="396117" y="40930"/>
                </a:lnTo>
                <a:lnTo>
                  <a:pt x="397393" y="28826"/>
                </a:lnTo>
                <a:lnTo>
                  <a:pt x="393800" y="16741"/>
                </a:lnTo>
                <a:lnTo>
                  <a:pt x="388111" y="9072"/>
                </a:lnTo>
                <a:lnTo>
                  <a:pt x="380685" y="3606"/>
                </a:lnTo>
                <a:lnTo>
                  <a:pt x="372104" y="523"/>
                </a:lnTo>
                <a:lnTo>
                  <a:pt x="362952" y="0"/>
                </a:lnTo>
                <a:close/>
              </a:path>
            </a:pathLst>
          </a:custGeom>
          <a:solidFill>
            <a:srgbClr val="00FF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 name="object 62"/>
          <p:cNvSpPr txBox="1"/>
          <p:nvPr/>
        </p:nvSpPr>
        <p:spPr>
          <a:xfrm>
            <a:off x="5582765" y="2072831"/>
            <a:ext cx="791144" cy="1221833"/>
          </a:xfrm>
          <a:prstGeom prst="rect">
            <a:avLst/>
          </a:prstGeom>
        </p:spPr>
        <p:txBody>
          <a:bodyPr vert="horz" wrap="square" lIns="0" tIns="25398" rIns="0" bIns="0" rtlCol="0">
            <a:spAutoFit/>
          </a:bodyPr>
          <a:lstStyle/>
          <a:p>
            <a:pPr marL="12699" marR="5080" algn="just" defTabSz="914329" fontAlgn="auto">
              <a:lnSpc>
                <a:spcPct val="107700"/>
              </a:lnSpc>
              <a:spcBef>
                <a:spcPts val="199"/>
              </a:spcBef>
              <a:spcAft>
                <a:spcPts val="0"/>
              </a:spcAft>
            </a:pPr>
            <a:r>
              <a:rPr sz="1799" spc="-15" dirty="0">
                <a:solidFill>
                  <a:prstClr val="black"/>
                </a:solidFill>
                <a:latin typeface="Calibri"/>
                <a:cs typeface="Calibri"/>
              </a:rPr>
              <a:t>56</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  </a:t>
            </a:r>
            <a:r>
              <a:rPr sz="1799" spc="-15" dirty="0">
                <a:solidFill>
                  <a:prstClr val="black"/>
                </a:solidFill>
                <a:latin typeface="Calibri"/>
                <a:cs typeface="Calibri"/>
              </a:rPr>
              <a:t>44</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  </a:t>
            </a:r>
            <a:r>
              <a:rPr sz="1799" spc="-15" dirty="0">
                <a:solidFill>
                  <a:prstClr val="black"/>
                </a:solidFill>
                <a:latin typeface="Calibri"/>
                <a:cs typeface="Calibri"/>
              </a:rPr>
              <a:t>32</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  </a:t>
            </a:r>
            <a:r>
              <a:rPr sz="1799" spc="-15" dirty="0">
                <a:solidFill>
                  <a:prstClr val="black"/>
                </a:solidFill>
                <a:latin typeface="Calibri"/>
                <a:cs typeface="Calibri"/>
              </a:rPr>
              <a:t>20</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a:t>
            </a:r>
            <a:endParaRPr sz="1799">
              <a:solidFill>
                <a:prstClr val="black"/>
              </a:solidFill>
              <a:latin typeface="Calibri"/>
              <a:cs typeface="Calibri"/>
            </a:endParaRPr>
          </a:p>
        </p:txBody>
      </p:sp>
      <p:sp>
        <p:nvSpPr>
          <p:cNvPr id="63" name="object 63"/>
          <p:cNvSpPr/>
          <p:nvPr/>
        </p:nvSpPr>
        <p:spPr>
          <a:xfrm>
            <a:off x="5111833" y="2310761"/>
            <a:ext cx="397477" cy="321283"/>
          </a:xfrm>
          <a:custGeom>
            <a:avLst/>
            <a:gdLst/>
            <a:ahLst/>
            <a:cxnLst/>
            <a:rect l="l" t="t" r="r" b="b"/>
            <a:pathLst>
              <a:path w="397510" h="321310">
                <a:moveTo>
                  <a:pt x="90563" y="128271"/>
                </a:moveTo>
                <a:lnTo>
                  <a:pt x="0" y="321043"/>
                </a:lnTo>
                <a:lnTo>
                  <a:pt x="208555" y="277830"/>
                </a:lnTo>
                <a:lnTo>
                  <a:pt x="135989" y="254198"/>
                </a:lnTo>
                <a:lnTo>
                  <a:pt x="199180" y="204344"/>
                </a:lnTo>
                <a:lnTo>
                  <a:pt x="96658" y="204344"/>
                </a:lnTo>
                <a:lnTo>
                  <a:pt x="90563" y="128271"/>
                </a:lnTo>
                <a:close/>
              </a:path>
              <a:path w="397510" h="321310">
                <a:moveTo>
                  <a:pt x="361410" y="0"/>
                </a:moveTo>
                <a:lnTo>
                  <a:pt x="352977" y="2125"/>
                </a:lnTo>
                <a:lnTo>
                  <a:pt x="96658" y="204344"/>
                </a:lnTo>
                <a:lnTo>
                  <a:pt x="199180" y="204344"/>
                </a:lnTo>
                <a:lnTo>
                  <a:pt x="385424" y="57409"/>
                </a:lnTo>
                <a:lnTo>
                  <a:pt x="393582" y="47795"/>
                </a:lnTo>
                <a:lnTo>
                  <a:pt x="397290" y="36202"/>
                </a:lnTo>
                <a:lnTo>
                  <a:pt x="396382" y="24064"/>
                </a:lnTo>
                <a:lnTo>
                  <a:pt x="390686" y="12816"/>
                </a:lnTo>
                <a:lnTo>
                  <a:pt x="385255" y="5933"/>
                </a:lnTo>
                <a:lnTo>
                  <a:pt x="377549" y="1903"/>
                </a:lnTo>
                <a:lnTo>
                  <a:pt x="361410" y="0"/>
                </a:lnTo>
                <a:close/>
              </a:path>
            </a:pathLst>
          </a:custGeom>
          <a:solidFill>
            <a:srgbClr val="FF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 name="object 64"/>
          <p:cNvSpPr/>
          <p:nvPr/>
        </p:nvSpPr>
        <p:spPr>
          <a:xfrm>
            <a:off x="7664318" y="4146490"/>
            <a:ext cx="3327121"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 name="object 65"/>
          <p:cNvSpPr/>
          <p:nvPr/>
        </p:nvSpPr>
        <p:spPr>
          <a:xfrm>
            <a:off x="7664318" y="3638532"/>
            <a:ext cx="3327121"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 name="object 66"/>
          <p:cNvSpPr/>
          <p:nvPr/>
        </p:nvSpPr>
        <p:spPr>
          <a:xfrm>
            <a:off x="7664318" y="3130575"/>
            <a:ext cx="3327121"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 name="object 67"/>
          <p:cNvSpPr/>
          <p:nvPr/>
        </p:nvSpPr>
        <p:spPr>
          <a:xfrm>
            <a:off x="7664318" y="2622618"/>
            <a:ext cx="3327121"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 name="object 68"/>
          <p:cNvSpPr/>
          <p:nvPr/>
        </p:nvSpPr>
        <p:spPr>
          <a:xfrm>
            <a:off x="7664318" y="2114661"/>
            <a:ext cx="3327121"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 name="object 69"/>
          <p:cNvSpPr/>
          <p:nvPr/>
        </p:nvSpPr>
        <p:spPr>
          <a:xfrm>
            <a:off x="7664318" y="4146490"/>
            <a:ext cx="3327121" cy="0"/>
          </a:xfrm>
          <a:custGeom>
            <a:avLst/>
            <a:gdLst/>
            <a:ahLst/>
            <a:cxnLst/>
            <a:rect l="l" t="t" r="r" b="b"/>
            <a:pathLst>
              <a:path w="3327400">
                <a:moveTo>
                  <a:pt x="0" y="0"/>
                </a:moveTo>
                <a:lnTo>
                  <a:pt x="3327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 name="object 70"/>
          <p:cNvSpPr/>
          <p:nvPr/>
        </p:nvSpPr>
        <p:spPr>
          <a:xfrm>
            <a:off x="7664318" y="1974973"/>
            <a:ext cx="0" cy="2171518"/>
          </a:xfrm>
          <a:custGeom>
            <a:avLst/>
            <a:gdLst/>
            <a:ahLst/>
            <a:cxnLst/>
            <a:rect l="l" t="t" r="r" b="b"/>
            <a:pathLst>
              <a:path h="2171700">
                <a:moveTo>
                  <a:pt x="0" y="21717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 name="object 71"/>
          <p:cNvSpPr/>
          <p:nvPr/>
        </p:nvSpPr>
        <p:spPr>
          <a:xfrm>
            <a:off x="7664318" y="4121092"/>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 name="object 72"/>
          <p:cNvSpPr txBox="1"/>
          <p:nvPr/>
        </p:nvSpPr>
        <p:spPr>
          <a:xfrm>
            <a:off x="7619334" y="4144184"/>
            <a:ext cx="88893"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0</a:t>
            </a:r>
            <a:endParaRPr sz="1000">
              <a:solidFill>
                <a:prstClr val="black"/>
              </a:solidFill>
              <a:latin typeface="Times New Roman"/>
              <a:cs typeface="Times New Roman"/>
            </a:endParaRPr>
          </a:p>
        </p:txBody>
      </p:sp>
      <p:sp>
        <p:nvSpPr>
          <p:cNvPr id="73" name="object 73"/>
          <p:cNvSpPr/>
          <p:nvPr/>
        </p:nvSpPr>
        <p:spPr>
          <a:xfrm>
            <a:off x="8273866" y="4121092"/>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 name="object 74"/>
          <p:cNvSpPr txBox="1"/>
          <p:nvPr/>
        </p:nvSpPr>
        <p:spPr>
          <a:xfrm>
            <a:off x="8192374" y="4144184"/>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10</a:t>
            </a:r>
            <a:endParaRPr sz="1000">
              <a:solidFill>
                <a:prstClr val="black"/>
              </a:solidFill>
              <a:latin typeface="Times New Roman"/>
              <a:cs typeface="Times New Roman"/>
            </a:endParaRPr>
          </a:p>
        </p:txBody>
      </p:sp>
      <p:sp>
        <p:nvSpPr>
          <p:cNvPr id="75" name="object 75"/>
          <p:cNvSpPr/>
          <p:nvPr/>
        </p:nvSpPr>
        <p:spPr>
          <a:xfrm>
            <a:off x="8870717" y="4121092"/>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 name="object 76"/>
          <p:cNvSpPr txBox="1"/>
          <p:nvPr/>
        </p:nvSpPr>
        <p:spPr>
          <a:xfrm>
            <a:off x="8792398" y="4144184"/>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20</a:t>
            </a:r>
            <a:endParaRPr sz="1000">
              <a:solidFill>
                <a:prstClr val="black"/>
              </a:solidFill>
              <a:latin typeface="Times New Roman"/>
              <a:cs typeface="Times New Roman"/>
            </a:endParaRPr>
          </a:p>
        </p:txBody>
      </p:sp>
      <p:sp>
        <p:nvSpPr>
          <p:cNvPr id="77" name="object 77"/>
          <p:cNvSpPr/>
          <p:nvPr/>
        </p:nvSpPr>
        <p:spPr>
          <a:xfrm>
            <a:off x="9480266" y="4121092"/>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 name="object 78"/>
          <p:cNvSpPr/>
          <p:nvPr/>
        </p:nvSpPr>
        <p:spPr>
          <a:xfrm>
            <a:off x="10077116" y="4121092"/>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 name="object 79"/>
          <p:cNvSpPr txBox="1"/>
          <p:nvPr/>
        </p:nvSpPr>
        <p:spPr>
          <a:xfrm>
            <a:off x="9998797" y="4144184"/>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40</a:t>
            </a:r>
            <a:endParaRPr sz="1000">
              <a:solidFill>
                <a:prstClr val="black"/>
              </a:solidFill>
              <a:latin typeface="Times New Roman"/>
              <a:cs typeface="Times New Roman"/>
            </a:endParaRPr>
          </a:p>
        </p:txBody>
      </p:sp>
      <p:sp>
        <p:nvSpPr>
          <p:cNvPr id="80" name="object 80"/>
          <p:cNvSpPr/>
          <p:nvPr/>
        </p:nvSpPr>
        <p:spPr>
          <a:xfrm>
            <a:off x="10686664" y="4121092"/>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 name="object 81"/>
          <p:cNvSpPr txBox="1"/>
          <p:nvPr/>
        </p:nvSpPr>
        <p:spPr>
          <a:xfrm>
            <a:off x="10600409" y="4144184"/>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50</a:t>
            </a:r>
            <a:endParaRPr sz="1000">
              <a:solidFill>
                <a:prstClr val="black"/>
              </a:solidFill>
              <a:latin typeface="Times New Roman"/>
              <a:cs typeface="Times New Roman"/>
            </a:endParaRPr>
          </a:p>
        </p:txBody>
      </p:sp>
      <p:sp>
        <p:nvSpPr>
          <p:cNvPr id="82" name="object 82"/>
          <p:cNvSpPr/>
          <p:nvPr/>
        </p:nvSpPr>
        <p:spPr>
          <a:xfrm>
            <a:off x="7664319" y="4146490"/>
            <a:ext cx="38097" cy="0"/>
          </a:xfrm>
          <a:custGeom>
            <a:avLst/>
            <a:gdLst/>
            <a:ahLst/>
            <a:cxnLst/>
            <a:rect l="l" t="t" r="r" b="b"/>
            <a:pathLst>
              <a:path w="38100">
                <a:moveTo>
                  <a:pt x="0" y="0"/>
                </a:moveTo>
                <a:lnTo>
                  <a:pt x="381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 name="object 83"/>
          <p:cNvSpPr txBox="1"/>
          <p:nvPr/>
        </p:nvSpPr>
        <p:spPr>
          <a:xfrm>
            <a:off x="7511393" y="4060054"/>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20</a:t>
            </a:r>
            <a:endParaRPr sz="1000">
              <a:solidFill>
                <a:prstClr val="black"/>
              </a:solidFill>
              <a:latin typeface="Times New Roman"/>
              <a:cs typeface="Times New Roman"/>
            </a:endParaRPr>
          </a:p>
        </p:txBody>
      </p:sp>
      <p:sp>
        <p:nvSpPr>
          <p:cNvPr id="84" name="object 84"/>
          <p:cNvSpPr/>
          <p:nvPr/>
        </p:nvSpPr>
        <p:spPr>
          <a:xfrm>
            <a:off x="7664319" y="3638532"/>
            <a:ext cx="38097" cy="0"/>
          </a:xfrm>
          <a:custGeom>
            <a:avLst/>
            <a:gdLst/>
            <a:ahLst/>
            <a:cxnLst/>
            <a:rect l="l" t="t" r="r" b="b"/>
            <a:pathLst>
              <a:path w="38100">
                <a:moveTo>
                  <a:pt x="0" y="0"/>
                </a:moveTo>
                <a:lnTo>
                  <a:pt x="381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5" name="object 85"/>
          <p:cNvSpPr txBox="1"/>
          <p:nvPr/>
        </p:nvSpPr>
        <p:spPr>
          <a:xfrm>
            <a:off x="7511393" y="3550509"/>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30</a:t>
            </a:r>
            <a:endParaRPr sz="1000">
              <a:solidFill>
                <a:prstClr val="black"/>
              </a:solidFill>
              <a:latin typeface="Times New Roman"/>
              <a:cs typeface="Times New Roman"/>
            </a:endParaRPr>
          </a:p>
        </p:txBody>
      </p:sp>
      <p:sp>
        <p:nvSpPr>
          <p:cNvPr id="86" name="object 86"/>
          <p:cNvSpPr/>
          <p:nvPr/>
        </p:nvSpPr>
        <p:spPr>
          <a:xfrm>
            <a:off x="7664319" y="3130575"/>
            <a:ext cx="38097" cy="0"/>
          </a:xfrm>
          <a:custGeom>
            <a:avLst/>
            <a:gdLst/>
            <a:ahLst/>
            <a:cxnLst/>
            <a:rect l="l" t="t" r="r" b="b"/>
            <a:pathLst>
              <a:path w="38100">
                <a:moveTo>
                  <a:pt x="0" y="0"/>
                </a:moveTo>
                <a:lnTo>
                  <a:pt x="381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7" name="object 87"/>
          <p:cNvSpPr txBox="1"/>
          <p:nvPr/>
        </p:nvSpPr>
        <p:spPr>
          <a:xfrm>
            <a:off x="7511393" y="3045728"/>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40</a:t>
            </a:r>
            <a:endParaRPr sz="1000">
              <a:solidFill>
                <a:prstClr val="black"/>
              </a:solidFill>
              <a:latin typeface="Times New Roman"/>
              <a:cs typeface="Times New Roman"/>
            </a:endParaRPr>
          </a:p>
        </p:txBody>
      </p:sp>
      <p:sp>
        <p:nvSpPr>
          <p:cNvPr id="88" name="object 88"/>
          <p:cNvSpPr/>
          <p:nvPr/>
        </p:nvSpPr>
        <p:spPr>
          <a:xfrm>
            <a:off x="7664319" y="2622618"/>
            <a:ext cx="38097" cy="0"/>
          </a:xfrm>
          <a:custGeom>
            <a:avLst/>
            <a:gdLst/>
            <a:ahLst/>
            <a:cxnLst/>
            <a:rect l="l" t="t" r="r" b="b"/>
            <a:pathLst>
              <a:path w="38100">
                <a:moveTo>
                  <a:pt x="0" y="0"/>
                </a:moveTo>
                <a:lnTo>
                  <a:pt x="381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9" name="object 89"/>
          <p:cNvSpPr txBox="1"/>
          <p:nvPr/>
        </p:nvSpPr>
        <p:spPr>
          <a:xfrm>
            <a:off x="7511393" y="2536182"/>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50</a:t>
            </a:r>
            <a:endParaRPr sz="1000">
              <a:solidFill>
                <a:prstClr val="black"/>
              </a:solidFill>
              <a:latin typeface="Times New Roman"/>
              <a:cs typeface="Times New Roman"/>
            </a:endParaRPr>
          </a:p>
        </p:txBody>
      </p:sp>
      <p:sp>
        <p:nvSpPr>
          <p:cNvPr id="90" name="object 90"/>
          <p:cNvSpPr/>
          <p:nvPr/>
        </p:nvSpPr>
        <p:spPr>
          <a:xfrm>
            <a:off x="7664319" y="2114661"/>
            <a:ext cx="38097" cy="0"/>
          </a:xfrm>
          <a:custGeom>
            <a:avLst/>
            <a:gdLst/>
            <a:ahLst/>
            <a:cxnLst/>
            <a:rect l="l" t="t" r="r" b="b"/>
            <a:pathLst>
              <a:path w="38100">
                <a:moveTo>
                  <a:pt x="0" y="0"/>
                </a:moveTo>
                <a:lnTo>
                  <a:pt x="381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1" name="object 91"/>
          <p:cNvSpPr txBox="1"/>
          <p:nvPr/>
        </p:nvSpPr>
        <p:spPr>
          <a:xfrm>
            <a:off x="7511393" y="2031400"/>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60</a:t>
            </a:r>
            <a:endParaRPr sz="1000">
              <a:solidFill>
                <a:prstClr val="black"/>
              </a:solidFill>
              <a:latin typeface="Times New Roman"/>
              <a:cs typeface="Times New Roman"/>
            </a:endParaRPr>
          </a:p>
        </p:txBody>
      </p:sp>
      <p:sp>
        <p:nvSpPr>
          <p:cNvPr id="92" name="object 92"/>
          <p:cNvSpPr/>
          <p:nvPr/>
        </p:nvSpPr>
        <p:spPr>
          <a:xfrm>
            <a:off x="7804008" y="1974973"/>
            <a:ext cx="3187432" cy="1663561"/>
          </a:xfrm>
          <a:custGeom>
            <a:avLst/>
            <a:gdLst/>
            <a:ahLst/>
            <a:cxnLst/>
            <a:rect l="l" t="t" r="r" b="b"/>
            <a:pathLst>
              <a:path w="3187700" h="1663700">
                <a:moveTo>
                  <a:pt x="0" y="0"/>
                </a:moveTo>
                <a:lnTo>
                  <a:pt x="12725" y="33210"/>
                </a:lnTo>
                <a:lnTo>
                  <a:pt x="41357" y="33210"/>
                </a:lnTo>
                <a:lnTo>
                  <a:pt x="71580" y="99632"/>
                </a:lnTo>
                <a:lnTo>
                  <a:pt x="100212" y="170798"/>
                </a:lnTo>
                <a:lnTo>
                  <a:pt x="130434" y="173961"/>
                </a:lnTo>
                <a:lnTo>
                  <a:pt x="163838" y="204008"/>
                </a:lnTo>
                <a:lnTo>
                  <a:pt x="192471" y="227730"/>
                </a:lnTo>
                <a:lnTo>
                  <a:pt x="222693" y="207171"/>
                </a:lnTo>
                <a:lnTo>
                  <a:pt x="251325" y="295733"/>
                </a:lnTo>
                <a:lnTo>
                  <a:pt x="279957" y="324200"/>
                </a:lnTo>
                <a:lnTo>
                  <a:pt x="313361" y="431739"/>
                </a:lnTo>
                <a:lnTo>
                  <a:pt x="343584" y="362155"/>
                </a:lnTo>
                <a:lnTo>
                  <a:pt x="372216" y="295733"/>
                </a:lnTo>
                <a:lnTo>
                  <a:pt x="402439" y="336851"/>
                </a:lnTo>
                <a:lnTo>
                  <a:pt x="435843" y="382714"/>
                </a:lnTo>
                <a:lnTo>
                  <a:pt x="464475" y="324200"/>
                </a:lnTo>
                <a:lnTo>
                  <a:pt x="493107" y="362155"/>
                </a:lnTo>
                <a:lnTo>
                  <a:pt x="523330" y="370062"/>
                </a:lnTo>
                <a:lnTo>
                  <a:pt x="551961" y="295733"/>
                </a:lnTo>
                <a:lnTo>
                  <a:pt x="585365" y="382714"/>
                </a:lnTo>
                <a:lnTo>
                  <a:pt x="615588" y="365318"/>
                </a:lnTo>
                <a:lnTo>
                  <a:pt x="644221" y="319455"/>
                </a:lnTo>
                <a:lnTo>
                  <a:pt x="674443" y="390621"/>
                </a:lnTo>
                <a:lnTo>
                  <a:pt x="703075" y="385877"/>
                </a:lnTo>
                <a:lnTo>
                  <a:pt x="736479" y="362155"/>
                </a:lnTo>
                <a:lnTo>
                  <a:pt x="765111" y="436484"/>
                </a:lnTo>
                <a:lnTo>
                  <a:pt x="795334" y="972600"/>
                </a:lnTo>
                <a:lnTo>
                  <a:pt x="823966" y="1031115"/>
                </a:lnTo>
                <a:lnTo>
                  <a:pt x="854188" y="993159"/>
                </a:lnTo>
                <a:lnTo>
                  <a:pt x="887593" y="1148143"/>
                </a:lnTo>
                <a:lnTo>
                  <a:pt x="916225" y="1122839"/>
                </a:lnTo>
                <a:lnTo>
                  <a:pt x="944857" y="1118095"/>
                </a:lnTo>
                <a:lnTo>
                  <a:pt x="975080" y="1189261"/>
                </a:lnTo>
                <a:lnTo>
                  <a:pt x="1008484" y="1092791"/>
                </a:lnTo>
                <a:lnTo>
                  <a:pt x="1037116" y="1127584"/>
                </a:lnTo>
                <a:lnTo>
                  <a:pt x="1067339" y="1181354"/>
                </a:lnTo>
                <a:lnTo>
                  <a:pt x="1095971" y="1051673"/>
                </a:lnTo>
                <a:lnTo>
                  <a:pt x="1126193" y="1189261"/>
                </a:lnTo>
                <a:lnTo>
                  <a:pt x="1159597" y="1084884"/>
                </a:lnTo>
                <a:lnTo>
                  <a:pt x="1188230" y="1151306"/>
                </a:lnTo>
                <a:lnTo>
                  <a:pt x="1216861" y="1143398"/>
                </a:lnTo>
                <a:lnTo>
                  <a:pt x="1247084" y="1122839"/>
                </a:lnTo>
                <a:lnTo>
                  <a:pt x="1275716" y="1135491"/>
                </a:lnTo>
                <a:lnTo>
                  <a:pt x="1309120" y="1143398"/>
                </a:lnTo>
                <a:lnTo>
                  <a:pt x="1339343" y="1114932"/>
                </a:lnTo>
                <a:lnTo>
                  <a:pt x="1367975" y="1110188"/>
                </a:lnTo>
                <a:lnTo>
                  <a:pt x="1398198" y="1181354"/>
                </a:lnTo>
                <a:lnTo>
                  <a:pt x="1431602" y="1143398"/>
                </a:lnTo>
                <a:lnTo>
                  <a:pt x="1460234" y="1151306"/>
                </a:lnTo>
                <a:lnTo>
                  <a:pt x="1488866" y="1168702"/>
                </a:lnTo>
                <a:lnTo>
                  <a:pt x="1519089" y="1160795"/>
                </a:lnTo>
                <a:lnTo>
                  <a:pt x="1547721" y="1184516"/>
                </a:lnTo>
                <a:lnTo>
                  <a:pt x="1581124" y="1163957"/>
                </a:lnTo>
                <a:lnTo>
                  <a:pt x="1611347" y="1160795"/>
                </a:lnTo>
                <a:lnTo>
                  <a:pt x="1639980" y="1135491"/>
                </a:lnTo>
                <a:lnTo>
                  <a:pt x="1668611" y="1181354"/>
                </a:lnTo>
                <a:lnTo>
                  <a:pt x="1698834" y="1409084"/>
                </a:lnTo>
                <a:lnTo>
                  <a:pt x="1732238" y="1401177"/>
                </a:lnTo>
                <a:lnTo>
                  <a:pt x="1760870" y="1426480"/>
                </a:lnTo>
                <a:lnTo>
                  <a:pt x="1791093" y="1418573"/>
                </a:lnTo>
                <a:lnTo>
                  <a:pt x="1819725" y="1426480"/>
                </a:lnTo>
                <a:lnTo>
                  <a:pt x="1849948" y="1475506"/>
                </a:lnTo>
                <a:lnTo>
                  <a:pt x="1883352" y="1488158"/>
                </a:lnTo>
                <a:lnTo>
                  <a:pt x="1911984" y="1534020"/>
                </a:lnTo>
                <a:lnTo>
                  <a:pt x="1940616" y="1521368"/>
                </a:lnTo>
                <a:lnTo>
                  <a:pt x="1970839" y="1538764"/>
                </a:lnTo>
                <a:lnTo>
                  <a:pt x="2004243" y="1492902"/>
                </a:lnTo>
                <a:lnTo>
                  <a:pt x="2032874" y="1480250"/>
                </a:lnTo>
                <a:lnTo>
                  <a:pt x="2063097" y="1551416"/>
                </a:lnTo>
                <a:lnTo>
                  <a:pt x="2091729" y="1475506"/>
                </a:lnTo>
                <a:lnTo>
                  <a:pt x="2120361" y="1472343"/>
                </a:lnTo>
                <a:lnTo>
                  <a:pt x="2155356" y="1500809"/>
                </a:lnTo>
                <a:lnTo>
                  <a:pt x="2183988" y="1571975"/>
                </a:lnTo>
                <a:lnTo>
                  <a:pt x="2212620" y="1526113"/>
                </a:lnTo>
                <a:lnTo>
                  <a:pt x="2242843" y="1543509"/>
                </a:lnTo>
                <a:lnTo>
                  <a:pt x="2271474" y="1500809"/>
                </a:lnTo>
                <a:lnTo>
                  <a:pt x="2304879" y="1551416"/>
                </a:lnTo>
                <a:lnTo>
                  <a:pt x="2335102" y="1543509"/>
                </a:lnTo>
                <a:lnTo>
                  <a:pt x="2363734" y="1567231"/>
                </a:lnTo>
                <a:lnTo>
                  <a:pt x="2392366" y="1492902"/>
                </a:lnTo>
                <a:lnTo>
                  <a:pt x="2422588" y="1464435"/>
                </a:lnTo>
                <a:lnTo>
                  <a:pt x="2455993" y="1630489"/>
                </a:lnTo>
                <a:lnTo>
                  <a:pt x="2484624" y="1543509"/>
                </a:lnTo>
                <a:lnTo>
                  <a:pt x="2514847" y="1559323"/>
                </a:lnTo>
                <a:lnTo>
                  <a:pt x="2543480" y="1464435"/>
                </a:lnTo>
                <a:lnTo>
                  <a:pt x="2576883" y="1534020"/>
                </a:lnTo>
                <a:lnTo>
                  <a:pt x="2607106" y="1613093"/>
                </a:lnTo>
                <a:lnTo>
                  <a:pt x="2635738" y="1546672"/>
                </a:lnTo>
                <a:lnTo>
                  <a:pt x="2664370" y="1584627"/>
                </a:lnTo>
                <a:lnTo>
                  <a:pt x="2694593" y="1587790"/>
                </a:lnTo>
                <a:lnTo>
                  <a:pt x="2727997" y="1534020"/>
                </a:lnTo>
                <a:lnTo>
                  <a:pt x="2756629" y="1559323"/>
                </a:lnTo>
                <a:lnTo>
                  <a:pt x="2786852" y="1559323"/>
                </a:lnTo>
                <a:lnTo>
                  <a:pt x="2815483" y="1576720"/>
                </a:lnTo>
                <a:lnTo>
                  <a:pt x="2844116" y="1567231"/>
                </a:lnTo>
                <a:lnTo>
                  <a:pt x="2877520" y="1622582"/>
                </a:lnTo>
                <a:lnTo>
                  <a:pt x="2907743" y="1617838"/>
                </a:lnTo>
                <a:lnTo>
                  <a:pt x="2936374" y="1663700"/>
                </a:lnTo>
                <a:lnTo>
                  <a:pt x="2966597" y="1576720"/>
                </a:lnTo>
                <a:lnTo>
                  <a:pt x="3000002" y="1526113"/>
                </a:lnTo>
                <a:lnTo>
                  <a:pt x="3028633" y="1543509"/>
                </a:lnTo>
                <a:lnTo>
                  <a:pt x="3058856" y="1576720"/>
                </a:lnTo>
                <a:lnTo>
                  <a:pt x="3087488" y="1605186"/>
                </a:lnTo>
                <a:lnTo>
                  <a:pt x="3116120" y="1564068"/>
                </a:lnTo>
                <a:lnTo>
                  <a:pt x="3149524" y="1613093"/>
                </a:lnTo>
                <a:lnTo>
                  <a:pt x="3179747" y="1605186"/>
                </a:lnTo>
                <a:lnTo>
                  <a:pt x="3187700" y="1592534"/>
                </a:lnTo>
              </a:path>
            </a:pathLst>
          </a:custGeom>
          <a:ln w="127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3" name="object 93"/>
          <p:cNvSpPr/>
          <p:nvPr/>
        </p:nvSpPr>
        <p:spPr>
          <a:xfrm>
            <a:off x="7746861" y="1968624"/>
            <a:ext cx="3238228" cy="1600065"/>
          </a:xfrm>
          <a:custGeom>
            <a:avLst/>
            <a:gdLst/>
            <a:ahLst/>
            <a:cxnLst/>
            <a:rect l="l" t="t" r="r" b="b"/>
            <a:pathLst>
              <a:path w="3238500" h="1600200">
                <a:moveTo>
                  <a:pt x="0" y="0"/>
                </a:moveTo>
                <a:lnTo>
                  <a:pt x="4767" y="28462"/>
                </a:lnTo>
                <a:lnTo>
                  <a:pt x="33370" y="178678"/>
                </a:lnTo>
                <a:lnTo>
                  <a:pt x="66740" y="273551"/>
                </a:lnTo>
                <a:lnTo>
                  <a:pt x="95343" y="370006"/>
                </a:lnTo>
                <a:lnTo>
                  <a:pt x="125535" y="411118"/>
                </a:lnTo>
                <a:lnTo>
                  <a:pt x="154138" y="411118"/>
                </a:lnTo>
                <a:lnTo>
                  <a:pt x="184330" y="474367"/>
                </a:lnTo>
                <a:lnTo>
                  <a:pt x="217700" y="474367"/>
                </a:lnTo>
                <a:lnTo>
                  <a:pt x="246304" y="531291"/>
                </a:lnTo>
                <a:lnTo>
                  <a:pt x="276496" y="531291"/>
                </a:lnTo>
                <a:lnTo>
                  <a:pt x="305099" y="561335"/>
                </a:lnTo>
                <a:lnTo>
                  <a:pt x="333702" y="573984"/>
                </a:lnTo>
                <a:lnTo>
                  <a:pt x="367072" y="577147"/>
                </a:lnTo>
                <a:lnTo>
                  <a:pt x="397264" y="573984"/>
                </a:lnTo>
                <a:lnTo>
                  <a:pt x="425867" y="581890"/>
                </a:lnTo>
                <a:lnTo>
                  <a:pt x="456059" y="599284"/>
                </a:lnTo>
                <a:lnTo>
                  <a:pt x="489429" y="615096"/>
                </a:lnTo>
                <a:lnTo>
                  <a:pt x="518032" y="623002"/>
                </a:lnTo>
                <a:lnTo>
                  <a:pt x="546635" y="632490"/>
                </a:lnTo>
                <a:lnTo>
                  <a:pt x="576828" y="627746"/>
                </a:lnTo>
                <a:lnTo>
                  <a:pt x="605431" y="623002"/>
                </a:lnTo>
                <a:lnTo>
                  <a:pt x="638801" y="660952"/>
                </a:lnTo>
                <a:lnTo>
                  <a:pt x="668993" y="627746"/>
                </a:lnTo>
                <a:lnTo>
                  <a:pt x="697596" y="619840"/>
                </a:lnTo>
                <a:lnTo>
                  <a:pt x="727788" y="640396"/>
                </a:lnTo>
                <a:lnTo>
                  <a:pt x="756391" y="660952"/>
                </a:lnTo>
                <a:lnTo>
                  <a:pt x="789761" y="648302"/>
                </a:lnTo>
                <a:lnTo>
                  <a:pt x="818364" y="686251"/>
                </a:lnTo>
                <a:lnTo>
                  <a:pt x="848556" y="1181175"/>
                </a:lnTo>
                <a:lnTo>
                  <a:pt x="877159" y="1239680"/>
                </a:lnTo>
                <a:lnTo>
                  <a:pt x="907352" y="1283955"/>
                </a:lnTo>
                <a:lnTo>
                  <a:pt x="940722" y="1283955"/>
                </a:lnTo>
                <a:lnTo>
                  <a:pt x="969325" y="1293442"/>
                </a:lnTo>
                <a:lnTo>
                  <a:pt x="997928" y="1326648"/>
                </a:lnTo>
                <a:lnTo>
                  <a:pt x="1028120" y="1313998"/>
                </a:lnTo>
                <a:lnTo>
                  <a:pt x="1061491" y="1326648"/>
                </a:lnTo>
                <a:lnTo>
                  <a:pt x="1090094" y="1321905"/>
                </a:lnTo>
                <a:lnTo>
                  <a:pt x="1120286" y="1329811"/>
                </a:lnTo>
                <a:lnTo>
                  <a:pt x="1148889" y="1334554"/>
                </a:lnTo>
                <a:lnTo>
                  <a:pt x="1179081" y="1326648"/>
                </a:lnTo>
                <a:lnTo>
                  <a:pt x="1212451" y="1326648"/>
                </a:lnTo>
                <a:lnTo>
                  <a:pt x="1241054" y="1321905"/>
                </a:lnTo>
                <a:lnTo>
                  <a:pt x="1269657" y="1321905"/>
                </a:lnTo>
                <a:lnTo>
                  <a:pt x="1299849" y="1326648"/>
                </a:lnTo>
                <a:lnTo>
                  <a:pt x="1328452" y="1326648"/>
                </a:lnTo>
                <a:lnTo>
                  <a:pt x="1361822" y="1321905"/>
                </a:lnTo>
                <a:lnTo>
                  <a:pt x="1392015" y="1326648"/>
                </a:lnTo>
                <a:lnTo>
                  <a:pt x="1420618" y="1313998"/>
                </a:lnTo>
                <a:lnTo>
                  <a:pt x="1450810" y="1309255"/>
                </a:lnTo>
                <a:lnTo>
                  <a:pt x="1484180" y="1329811"/>
                </a:lnTo>
                <a:lnTo>
                  <a:pt x="1512783" y="1326648"/>
                </a:lnTo>
                <a:lnTo>
                  <a:pt x="1541386" y="1326648"/>
                </a:lnTo>
                <a:lnTo>
                  <a:pt x="1571578" y="1329811"/>
                </a:lnTo>
                <a:lnTo>
                  <a:pt x="1600181" y="1329811"/>
                </a:lnTo>
                <a:lnTo>
                  <a:pt x="1633552" y="1339298"/>
                </a:lnTo>
                <a:lnTo>
                  <a:pt x="1663743" y="1329811"/>
                </a:lnTo>
                <a:lnTo>
                  <a:pt x="1692346" y="1334554"/>
                </a:lnTo>
                <a:lnTo>
                  <a:pt x="1720950" y="1339298"/>
                </a:lnTo>
                <a:lnTo>
                  <a:pt x="1751142" y="1497420"/>
                </a:lnTo>
                <a:lnTo>
                  <a:pt x="1784512" y="1513233"/>
                </a:lnTo>
                <a:lnTo>
                  <a:pt x="1813115" y="1517976"/>
                </a:lnTo>
                <a:lnTo>
                  <a:pt x="1843307" y="1533788"/>
                </a:lnTo>
                <a:lnTo>
                  <a:pt x="1871910" y="1538532"/>
                </a:lnTo>
                <a:lnTo>
                  <a:pt x="1902102" y="1538532"/>
                </a:lnTo>
                <a:lnTo>
                  <a:pt x="1935472" y="1546438"/>
                </a:lnTo>
                <a:lnTo>
                  <a:pt x="1964076" y="1546438"/>
                </a:lnTo>
                <a:lnTo>
                  <a:pt x="1992678" y="1551182"/>
                </a:lnTo>
                <a:lnTo>
                  <a:pt x="2022871" y="1551182"/>
                </a:lnTo>
                <a:lnTo>
                  <a:pt x="2056241" y="1563832"/>
                </a:lnTo>
                <a:lnTo>
                  <a:pt x="2084844" y="1563832"/>
                </a:lnTo>
                <a:lnTo>
                  <a:pt x="2115036" y="1559088"/>
                </a:lnTo>
                <a:lnTo>
                  <a:pt x="2143639" y="1559088"/>
                </a:lnTo>
                <a:lnTo>
                  <a:pt x="2172242" y="1571738"/>
                </a:lnTo>
                <a:lnTo>
                  <a:pt x="2207202" y="1566994"/>
                </a:lnTo>
                <a:lnTo>
                  <a:pt x="2235804" y="1571738"/>
                </a:lnTo>
                <a:lnTo>
                  <a:pt x="2264408" y="1576482"/>
                </a:lnTo>
                <a:lnTo>
                  <a:pt x="2294600" y="1571738"/>
                </a:lnTo>
                <a:lnTo>
                  <a:pt x="2323203" y="1576482"/>
                </a:lnTo>
                <a:lnTo>
                  <a:pt x="2356572" y="1587550"/>
                </a:lnTo>
                <a:lnTo>
                  <a:pt x="2386765" y="1584388"/>
                </a:lnTo>
                <a:lnTo>
                  <a:pt x="2415368" y="1576482"/>
                </a:lnTo>
                <a:lnTo>
                  <a:pt x="2443971" y="1584388"/>
                </a:lnTo>
                <a:lnTo>
                  <a:pt x="2474163" y="1584388"/>
                </a:lnTo>
                <a:lnTo>
                  <a:pt x="2507533" y="1584388"/>
                </a:lnTo>
                <a:lnTo>
                  <a:pt x="2536137" y="1584388"/>
                </a:lnTo>
                <a:lnTo>
                  <a:pt x="2566329" y="1584388"/>
                </a:lnTo>
                <a:lnTo>
                  <a:pt x="2594932" y="1587550"/>
                </a:lnTo>
                <a:lnTo>
                  <a:pt x="2628302" y="1587550"/>
                </a:lnTo>
                <a:lnTo>
                  <a:pt x="2658494" y="1584388"/>
                </a:lnTo>
                <a:lnTo>
                  <a:pt x="2687097" y="1587550"/>
                </a:lnTo>
                <a:lnTo>
                  <a:pt x="2715700" y="1576482"/>
                </a:lnTo>
                <a:lnTo>
                  <a:pt x="2745892" y="1592294"/>
                </a:lnTo>
                <a:lnTo>
                  <a:pt x="2779262" y="1587550"/>
                </a:lnTo>
                <a:lnTo>
                  <a:pt x="2807865" y="1592294"/>
                </a:lnTo>
                <a:lnTo>
                  <a:pt x="2838058" y="1597037"/>
                </a:lnTo>
                <a:lnTo>
                  <a:pt x="2866661" y="1592294"/>
                </a:lnTo>
                <a:lnTo>
                  <a:pt x="2895264" y="1587550"/>
                </a:lnTo>
                <a:lnTo>
                  <a:pt x="2928634" y="1587550"/>
                </a:lnTo>
                <a:lnTo>
                  <a:pt x="2958826" y="1597037"/>
                </a:lnTo>
                <a:lnTo>
                  <a:pt x="2987428" y="1597037"/>
                </a:lnTo>
                <a:lnTo>
                  <a:pt x="3017621" y="1597037"/>
                </a:lnTo>
                <a:lnTo>
                  <a:pt x="3050991" y="1597037"/>
                </a:lnTo>
                <a:lnTo>
                  <a:pt x="3079594" y="1592294"/>
                </a:lnTo>
                <a:lnTo>
                  <a:pt x="3109786" y="1592294"/>
                </a:lnTo>
                <a:lnTo>
                  <a:pt x="3138389" y="1597037"/>
                </a:lnTo>
                <a:lnTo>
                  <a:pt x="3166993" y="1592294"/>
                </a:lnTo>
                <a:lnTo>
                  <a:pt x="3200363" y="1587550"/>
                </a:lnTo>
                <a:lnTo>
                  <a:pt x="3230555" y="1597037"/>
                </a:lnTo>
                <a:lnTo>
                  <a:pt x="3238500" y="1600200"/>
                </a:lnTo>
              </a:path>
            </a:pathLst>
          </a:custGeom>
          <a:ln w="254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4" name="object 94"/>
          <p:cNvSpPr/>
          <p:nvPr/>
        </p:nvSpPr>
        <p:spPr>
          <a:xfrm>
            <a:off x="8019889" y="1974973"/>
            <a:ext cx="2971551" cy="1600065"/>
          </a:xfrm>
          <a:custGeom>
            <a:avLst/>
            <a:gdLst/>
            <a:ahLst/>
            <a:cxnLst/>
            <a:rect l="l" t="t" r="r" b="b"/>
            <a:pathLst>
              <a:path w="2971800" h="1600200">
                <a:moveTo>
                  <a:pt x="0" y="0"/>
                </a:moveTo>
                <a:lnTo>
                  <a:pt x="12700" y="28603"/>
                </a:lnTo>
                <a:lnTo>
                  <a:pt x="41275" y="0"/>
                </a:lnTo>
                <a:lnTo>
                  <a:pt x="69850" y="54028"/>
                </a:lnTo>
                <a:lnTo>
                  <a:pt x="103187" y="74686"/>
                </a:lnTo>
                <a:lnTo>
                  <a:pt x="133350" y="108057"/>
                </a:lnTo>
                <a:lnTo>
                  <a:pt x="161925" y="61974"/>
                </a:lnTo>
                <a:lnTo>
                  <a:pt x="192087" y="58795"/>
                </a:lnTo>
                <a:lnTo>
                  <a:pt x="225425" y="66741"/>
                </a:lnTo>
                <a:lnTo>
                  <a:pt x="254000" y="100111"/>
                </a:lnTo>
                <a:lnTo>
                  <a:pt x="282575" y="104878"/>
                </a:lnTo>
                <a:lnTo>
                  <a:pt x="312737" y="95344"/>
                </a:lnTo>
                <a:lnTo>
                  <a:pt x="341312" y="179565"/>
                </a:lnTo>
                <a:lnTo>
                  <a:pt x="374650" y="128715"/>
                </a:lnTo>
                <a:lnTo>
                  <a:pt x="404812" y="138249"/>
                </a:lnTo>
                <a:lnTo>
                  <a:pt x="433387" y="100111"/>
                </a:lnTo>
                <a:lnTo>
                  <a:pt x="463550" y="149373"/>
                </a:lnTo>
                <a:lnTo>
                  <a:pt x="492125" y="104878"/>
                </a:lnTo>
                <a:lnTo>
                  <a:pt x="525462" y="112824"/>
                </a:lnTo>
                <a:lnTo>
                  <a:pt x="554037" y="54028"/>
                </a:lnTo>
                <a:lnTo>
                  <a:pt x="584200" y="848566"/>
                </a:lnTo>
                <a:lnTo>
                  <a:pt x="612775" y="848566"/>
                </a:lnTo>
                <a:lnTo>
                  <a:pt x="642937" y="951857"/>
                </a:lnTo>
                <a:lnTo>
                  <a:pt x="676275" y="974103"/>
                </a:lnTo>
                <a:lnTo>
                  <a:pt x="704850" y="985227"/>
                </a:lnTo>
                <a:lnTo>
                  <a:pt x="733425" y="1007475"/>
                </a:lnTo>
                <a:lnTo>
                  <a:pt x="763587" y="989994"/>
                </a:lnTo>
                <a:lnTo>
                  <a:pt x="796925" y="982049"/>
                </a:lnTo>
                <a:lnTo>
                  <a:pt x="825500" y="1036078"/>
                </a:lnTo>
                <a:lnTo>
                  <a:pt x="855662" y="1036078"/>
                </a:lnTo>
                <a:lnTo>
                  <a:pt x="884237" y="1074216"/>
                </a:lnTo>
                <a:lnTo>
                  <a:pt x="914400" y="1053558"/>
                </a:lnTo>
                <a:lnTo>
                  <a:pt x="947737" y="1036078"/>
                </a:lnTo>
                <a:lnTo>
                  <a:pt x="976312" y="1074216"/>
                </a:lnTo>
                <a:lnTo>
                  <a:pt x="1004888" y="1028133"/>
                </a:lnTo>
                <a:lnTo>
                  <a:pt x="1035050" y="1074216"/>
                </a:lnTo>
                <a:lnTo>
                  <a:pt x="1063625" y="1010653"/>
                </a:lnTo>
                <a:lnTo>
                  <a:pt x="1096962" y="1031311"/>
                </a:lnTo>
                <a:lnTo>
                  <a:pt x="1127125" y="997939"/>
                </a:lnTo>
                <a:lnTo>
                  <a:pt x="1155700" y="1023365"/>
                </a:lnTo>
                <a:lnTo>
                  <a:pt x="1185862" y="1048791"/>
                </a:lnTo>
                <a:lnTo>
                  <a:pt x="1219200" y="1144135"/>
                </a:lnTo>
                <a:lnTo>
                  <a:pt x="1247775" y="1053558"/>
                </a:lnTo>
                <a:lnTo>
                  <a:pt x="1276350" y="1056736"/>
                </a:lnTo>
                <a:lnTo>
                  <a:pt x="1306512" y="1120299"/>
                </a:lnTo>
                <a:lnTo>
                  <a:pt x="1335088" y="1056736"/>
                </a:lnTo>
                <a:lnTo>
                  <a:pt x="1368425" y="1002707"/>
                </a:lnTo>
                <a:lnTo>
                  <a:pt x="1398588" y="1090106"/>
                </a:lnTo>
                <a:lnTo>
                  <a:pt x="1427162" y="1140957"/>
                </a:lnTo>
                <a:lnTo>
                  <a:pt x="1455738" y="1048791"/>
                </a:lnTo>
                <a:lnTo>
                  <a:pt x="1485900" y="1287152"/>
                </a:lnTo>
                <a:lnTo>
                  <a:pt x="1519238" y="1361839"/>
                </a:lnTo>
                <a:lnTo>
                  <a:pt x="1547812" y="1336413"/>
                </a:lnTo>
                <a:lnTo>
                  <a:pt x="1577975" y="1345948"/>
                </a:lnTo>
                <a:lnTo>
                  <a:pt x="1606550" y="1471485"/>
                </a:lnTo>
                <a:lnTo>
                  <a:pt x="1636712" y="1449238"/>
                </a:lnTo>
                <a:lnTo>
                  <a:pt x="1670050" y="1369784"/>
                </a:lnTo>
                <a:lnTo>
                  <a:pt x="1698625" y="1454005"/>
                </a:lnTo>
                <a:lnTo>
                  <a:pt x="1727200" y="1382497"/>
                </a:lnTo>
                <a:lnTo>
                  <a:pt x="1757362" y="1479430"/>
                </a:lnTo>
                <a:lnTo>
                  <a:pt x="1790700" y="1412689"/>
                </a:lnTo>
                <a:lnTo>
                  <a:pt x="1819275" y="1433347"/>
                </a:lnTo>
                <a:lnTo>
                  <a:pt x="1849438" y="1425402"/>
                </a:lnTo>
                <a:lnTo>
                  <a:pt x="1878012" y="1458772"/>
                </a:lnTo>
                <a:lnTo>
                  <a:pt x="1906588" y="1479430"/>
                </a:lnTo>
                <a:lnTo>
                  <a:pt x="1941512" y="1441292"/>
                </a:lnTo>
                <a:lnTo>
                  <a:pt x="1970088" y="1458772"/>
                </a:lnTo>
                <a:lnTo>
                  <a:pt x="1998662" y="1415867"/>
                </a:lnTo>
                <a:lnTo>
                  <a:pt x="2028825" y="1482608"/>
                </a:lnTo>
                <a:lnTo>
                  <a:pt x="2057400" y="1449238"/>
                </a:lnTo>
                <a:lnTo>
                  <a:pt x="2090738" y="1438114"/>
                </a:lnTo>
                <a:lnTo>
                  <a:pt x="2120900" y="1449238"/>
                </a:lnTo>
                <a:lnTo>
                  <a:pt x="2149475" y="1495321"/>
                </a:lnTo>
                <a:lnTo>
                  <a:pt x="2178050" y="1508034"/>
                </a:lnTo>
                <a:lnTo>
                  <a:pt x="2208212" y="1441292"/>
                </a:lnTo>
                <a:lnTo>
                  <a:pt x="2241550" y="1500088"/>
                </a:lnTo>
                <a:lnTo>
                  <a:pt x="2270125" y="1449238"/>
                </a:lnTo>
                <a:lnTo>
                  <a:pt x="2300288" y="1495321"/>
                </a:lnTo>
                <a:lnTo>
                  <a:pt x="2328862" y="1482608"/>
                </a:lnTo>
                <a:lnTo>
                  <a:pt x="2362200" y="1438114"/>
                </a:lnTo>
                <a:lnTo>
                  <a:pt x="2392362" y="1504855"/>
                </a:lnTo>
                <a:lnTo>
                  <a:pt x="2420938" y="1474663"/>
                </a:lnTo>
                <a:lnTo>
                  <a:pt x="2449512" y="1528692"/>
                </a:lnTo>
                <a:lnTo>
                  <a:pt x="2479675" y="1461950"/>
                </a:lnTo>
                <a:lnTo>
                  <a:pt x="2513012" y="1495321"/>
                </a:lnTo>
                <a:lnTo>
                  <a:pt x="2541588" y="1520746"/>
                </a:lnTo>
                <a:lnTo>
                  <a:pt x="2571750" y="1512801"/>
                </a:lnTo>
                <a:lnTo>
                  <a:pt x="2600325" y="1479430"/>
                </a:lnTo>
                <a:lnTo>
                  <a:pt x="2628900" y="1508034"/>
                </a:lnTo>
                <a:lnTo>
                  <a:pt x="2662238" y="1600200"/>
                </a:lnTo>
                <a:lnTo>
                  <a:pt x="2692400" y="1512801"/>
                </a:lnTo>
                <a:lnTo>
                  <a:pt x="2720975" y="1533459"/>
                </a:lnTo>
                <a:lnTo>
                  <a:pt x="2751138" y="1504855"/>
                </a:lnTo>
                <a:lnTo>
                  <a:pt x="2784475" y="1574775"/>
                </a:lnTo>
                <a:lnTo>
                  <a:pt x="2813050" y="1495321"/>
                </a:lnTo>
                <a:lnTo>
                  <a:pt x="2843212" y="1546172"/>
                </a:lnTo>
                <a:lnTo>
                  <a:pt x="2871788" y="1541404"/>
                </a:lnTo>
                <a:lnTo>
                  <a:pt x="2900362" y="1546172"/>
                </a:lnTo>
                <a:lnTo>
                  <a:pt x="2933700" y="1550939"/>
                </a:lnTo>
                <a:lnTo>
                  <a:pt x="2963862" y="1550939"/>
                </a:lnTo>
                <a:lnTo>
                  <a:pt x="2971800" y="1562062"/>
                </a:lnTo>
              </a:path>
            </a:pathLst>
          </a:custGeom>
          <a:ln w="127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5" name="object 95"/>
          <p:cNvSpPr/>
          <p:nvPr/>
        </p:nvSpPr>
        <p:spPr>
          <a:xfrm>
            <a:off x="7835754" y="1968623"/>
            <a:ext cx="3149335" cy="1549269"/>
          </a:xfrm>
          <a:custGeom>
            <a:avLst/>
            <a:gdLst/>
            <a:ahLst/>
            <a:cxnLst/>
            <a:rect l="l" t="t" r="r" b="b"/>
            <a:pathLst>
              <a:path w="3149600" h="1549400">
                <a:moveTo>
                  <a:pt x="0" y="0"/>
                </a:moveTo>
                <a:lnTo>
                  <a:pt x="11107" y="36437"/>
                </a:lnTo>
                <a:lnTo>
                  <a:pt x="41254" y="104560"/>
                </a:lnTo>
                <a:lnTo>
                  <a:pt x="69815" y="145751"/>
                </a:lnTo>
                <a:lnTo>
                  <a:pt x="99962" y="166346"/>
                </a:lnTo>
                <a:lnTo>
                  <a:pt x="133282" y="220211"/>
                </a:lnTo>
                <a:lnTo>
                  <a:pt x="161843" y="274075"/>
                </a:lnTo>
                <a:lnTo>
                  <a:pt x="191990" y="278828"/>
                </a:lnTo>
                <a:lnTo>
                  <a:pt x="220551" y="261401"/>
                </a:lnTo>
                <a:lnTo>
                  <a:pt x="249111" y="332693"/>
                </a:lnTo>
                <a:lnTo>
                  <a:pt x="282432" y="316850"/>
                </a:lnTo>
                <a:lnTo>
                  <a:pt x="312580" y="320019"/>
                </a:lnTo>
                <a:lnTo>
                  <a:pt x="341140" y="383389"/>
                </a:lnTo>
                <a:lnTo>
                  <a:pt x="371288" y="378636"/>
                </a:lnTo>
                <a:lnTo>
                  <a:pt x="404608" y="362794"/>
                </a:lnTo>
                <a:lnTo>
                  <a:pt x="433168" y="396063"/>
                </a:lnTo>
                <a:lnTo>
                  <a:pt x="461730" y="432501"/>
                </a:lnTo>
                <a:lnTo>
                  <a:pt x="491876" y="370715"/>
                </a:lnTo>
                <a:lnTo>
                  <a:pt x="520438" y="437253"/>
                </a:lnTo>
                <a:lnTo>
                  <a:pt x="553758" y="411905"/>
                </a:lnTo>
                <a:lnTo>
                  <a:pt x="583905" y="396063"/>
                </a:lnTo>
                <a:lnTo>
                  <a:pt x="612466" y="396063"/>
                </a:lnTo>
                <a:lnTo>
                  <a:pt x="642613" y="411905"/>
                </a:lnTo>
                <a:lnTo>
                  <a:pt x="671174" y="403984"/>
                </a:lnTo>
                <a:lnTo>
                  <a:pt x="704495" y="408737"/>
                </a:lnTo>
                <a:lnTo>
                  <a:pt x="733055" y="403984"/>
                </a:lnTo>
                <a:lnTo>
                  <a:pt x="763203" y="1045608"/>
                </a:lnTo>
                <a:lnTo>
                  <a:pt x="791763" y="1104225"/>
                </a:lnTo>
                <a:lnTo>
                  <a:pt x="821911" y="1129573"/>
                </a:lnTo>
                <a:lnTo>
                  <a:pt x="855231" y="1166011"/>
                </a:lnTo>
                <a:lnTo>
                  <a:pt x="883791" y="1170763"/>
                </a:lnTo>
                <a:lnTo>
                  <a:pt x="912352" y="1199280"/>
                </a:lnTo>
                <a:lnTo>
                  <a:pt x="942499" y="1199280"/>
                </a:lnTo>
                <a:lnTo>
                  <a:pt x="975820" y="1216707"/>
                </a:lnTo>
                <a:lnTo>
                  <a:pt x="1004381" y="1199280"/>
                </a:lnTo>
                <a:lnTo>
                  <a:pt x="1034528" y="1216707"/>
                </a:lnTo>
                <a:lnTo>
                  <a:pt x="1063089" y="1232549"/>
                </a:lnTo>
                <a:lnTo>
                  <a:pt x="1093236" y="1219875"/>
                </a:lnTo>
                <a:lnTo>
                  <a:pt x="1126557" y="1211954"/>
                </a:lnTo>
                <a:lnTo>
                  <a:pt x="1155118" y="1216707"/>
                </a:lnTo>
                <a:lnTo>
                  <a:pt x="1183678" y="1216707"/>
                </a:lnTo>
                <a:lnTo>
                  <a:pt x="1213826" y="1211954"/>
                </a:lnTo>
                <a:lnTo>
                  <a:pt x="1242386" y="1216707"/>
                </a:lnTo>
                <a:lnTo>
                  <a:pt x="1275707" y="1219875"/>
                </a:lnTo>
                <a:lnTo>
                  <a:pt x="1305854" y="1219875"/>
                </a:lnTo>
                <a:lnTo>
                  <a:pt x="1334415" y="1242055"/>
                </a:lnTo>
                <a:lnTo>
                  <a:pt x="1364562" y="1219875"/>
                </a:lnTo>
                <a:lnTo>
                  <a:pt x="1397883" y="1237302"/>
                </a:lnTo>
                <a:lnTo>
                  <a:pt x="1426443" y="1232549"/>
                </a:lnTo>
                <a:lnTo>
                  <a:pt x="1455004" y="1224628"/>
                </a:lnTo>
                <a:lnTo>
                  <a:pt x="1485151" y="1253145"/>
                </a:lnTo>
                <a:lnTo>
                  <a:pt x="1513712" y="1237302"/>
                </a:lnTo>
                <a:lnTo>
                  <a:pt x="1547033" y="1232549"/>
                </a:lnTo>
                <a:lnTo>
                  <a:pt x="1577180" y="1224628"/>
                </a:lnTo>
                <a:lnTo>
                  <a:pt x="1605741" y="1224628"/>
                </a:lnTo>
                <a:lnTo>
                  <a:pt x="1634301" y="1237302"/>
                </a:lnTo>
                <a:lnTo>
                  <a:pt x="1664449" y="1424244"/>
                </a:lnTo>
                <a:lnTo>
                  <a:pt x="1697769" y="1444839"/>
                </a:lnTo>
                <a:lnTo>
                  <a:pt x="1726330" y="1454345"/>
                </a:lnTo>
                <a:lnTo>
                  <a:pt x="1756477" y="1470187"/>
                </a:lnTo>
                <a:lnTo>
                  <a:pt x="1785038" y="1470187"/>
                </a:lnTo>
                <a:lnTo>
                  <a:pt x="1815185" y="1474940"/>
                </a:lnTo>
                <a:lnTo>
                  <a:pt x="1848506" y="1478109"/>
                </a:lnTo>
                <a:lnTo>
                  <a:pt x="1877066" y="1490783"/>
                </a:lnTo>
                <a:lnTo>
                  <a:pt x="1905627" y="1478109"/>
                </a:lnTo>
                <a:lnTo>
                  <a:pt x="1935774" y="1495536"/>
                </a:lnTo>
                <a:lnTo>
                  <a:pt x="1969095" y="1500288"/>
                </a:lnTo>
                <a:lnTo>
                  <a:pt x="1997656" y="1500288"/>
                </a:lnTo>
                <a:lnTo>
                  <a:pt x="2027803" y="1500288"/>
                </a:lnTo>
                <a:lnTo>
                  <a:pt x="2056364" y="1500288"/>
                </a:lnTo>
                <a:lnTo>
                  <a:pt x="2084924" y="1503457"/>
                </a:lnTo>
                <a:lnTo>
                  <a:pt x="2119832" y="1508210"/>
                </a:lnTo>
                <a:lnTo>
                  <a:pt x="2148392" y="1508210"/>
                </a:lnTo>
                <a:lnTo>
                  <a:pt x="2176953" y="1516131"/>
                </a:lnTo>
                <a:lnTo>
                  <a:pt x="2207100" y="1516131"/>
                </a:lnTo>
                <a:lnTo>
                  <a:pt x="2235660" y="1524052"/>
                </a:lnTo>
                <a:lnTo>
                  <a:pt x="2268982" y="1520884"/>
                </a:lnTo>
                <a:lnTo>
                  <a:pt x="2299129" y="1524052"/>
                </a:lnTo>
                <a:lnTo>
                  <a:pt x="2327689" y="1520884"/>
                </a:lnTo>
                <a:lnTo>
                  <a:pt x="2356250" y="1524052"/>
                </a:lnTo>
                <a:lnTo>
                  <a:pt x="2386397" y="1524052"/>
                </a:lnTo>
                <a:lnTo>
                  <a:pt x="2419718" y="1524052"/>
                </a:lnTo>
                <a:lnTo>
                  <a:pt x="2448278" y="1528805"/>
                </a:lnTo>
                <a:lnTo>
                  <a:pt x="2478426" y="1524052"/>
                </a:lnTo>
                <a:lnTo>
                  <a:pt x="2506986" y="1536726"/>
                </a:lnTo>
                <a:lnTo>
                  <a:pt x="2540307" y="1524052"/>
                </a:lnTo>
                <a:lnTo>
                  <a:pt x="2570455" y="1528805"/>
                </a:lnTo>
                <a:lnTo>
                  <a:pt x="2599015" y="1528805"/>
                </a:lnTo>
                <a:lnTo>
                  <a:pt x="2627575" y="1524052"/>
                </a:lnTo>
                <a:lnTo>
                  <a:pt x="2657723" y="1541479"/>
                </a:lnTo>
                <a:lnTo>
                  <a:pt x="2691044" y="1528805"/>
                </a:lnTo>
                <a:lnTo>
                  <a:pt x="2719604" y="1546232"/>
                </a:lnTo>
                <a:lnTo>
                  <a:pt x="2749752" y="1528805"/>
                </a:lnTo>
                <a:lnTo>
                  <a:pt x="2778312" y="1536726"/>
                </a:lnTo>
                <a:lnTo>
                  <a:pt x="2806873" y="1536726"/>
                </a:lnTo>
                <a:lnTo>
                  <a:pt x="2840193" y="1541479"/>
                </a:lnTo>
                <a:lnTo>
                  <a:pt x="2870341" y="1536726"/>
                </a:lnTo>
                <a:lnTo>
                  <a:pt x="2898901" y="1541479"/>
                </a:lnTo>
                <a:lnTo>
                  <a:pt x="2929049" y="1541479"/>
                </a:lnTo>
                <a:lnTo>
                  <a:pt x="2962370" y="1528805"/>
                </a:lnTo>
                <a:lnTo>
                  <a:pt x="2990930" y="1546232"/>
                </a:lnTo>
                <a:lnTo>
                  <a:pt x="3021078" y="1541479"/>
                </a:lnTo>
                <a:lnTo>
                  <a:pt x="3049638" y="1536726"/>
                </a:lnTo>
                <a:lnTo>
                  <a:pt x="3078199" y="1546232"/>
                </a:lnTo>
                <a:lnTo>
                  <a:pt x="3111520" y="1541479"/>
                </a:lnTo>
                <a:lnTo>
                  <a:pt x="3141666" y="1546232"/>
                </a:lnTo>
                <a:lnTo>
                  <a:pt x="3149600" y="1549400"/>
                </a:lnTo>
              </a:path>
            </a:pathLst>
          </a:custGeom>
          <a:ln w="254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6" name="object 96"/>
          <p:cNvSpPr txBox="1"/>
          <p:nvPr/>
        </p:nvSpPr>
        <p:spPr>
          <a:xfrm>
            <a:off x="9060663" y="4144185"/>
            <a:ext cx="512403" cy="294219"/>
          </a:xfrm>
          <a:prstGeom prst="rect">
            <a:avLst/>
          </a:prstGeom>
        </p:spPr>
        <p:txBody>
          <a:bodyPr vert="horz" wrap="square" lIns="0" tIns="12699" rIns="0" bIns="0" rtlCol="0">
            <a:spAutoFit/>
          </a:bodyPr>
          <a:lstStyle/>
          <a:p>
            <a:pPr marR="26667" algn="r" defTabSz="914329" fontAlgn="auto">
              <a:lnSpc>
                <a:spcPts val="1090"/>
              </a:lnSpc>
              <a:spcBef>
                <a:spcPts val="100"/>
              </a:spcBef>
              <a:spcAft>
                <a:spcPts val="0"/>
              </a:spcAft>
            </a:pPr>
            <a:r>
              <a:rPr sz="1000" dirty="0">
                <a:solidFill>
                  <a:prstClr val="black"/>
                </a:solidFill>
                <a:latin typeface="Times New Roman"/>
                <a:cs typeface="Times New Roman"/>
              </a:rPr>
              <a:t>30</a:t>
            </a:r>
            <a:endParaRPr sz="1000">
              <a:solidFill>
                <a:prstClr val="black"/>
              </a:solidFill>
              <a:latin typeface="Times New Roman"/>
              <a:cs typeface="Times New Roman"/>
            </a:endParaRPr>
          </a:p>
          <a:p>
            <a:pPr marR="5080" algn="r" defTabSz="914329" fontAlgn="auto">
              <a:lnSpc>
                <a:spcPts val="1090"/>
              </a:lnSpc>
              <a:spcBef>
                <a:spcPts val="0"/>
              </a:spcBef>
              <a:spcAft>
                <a:spcPts val="0"/>
              </a:spcAft>
            </a:pPr>
            <a:r>
              <a:rPr sz="1000" spc="-10" dirty="0">
                <a:solidFill>
                  <a:prstClr val="black"/>
                </a:solidFill>
                <a:latin typeface="Times New Roman"/>
                <a:cs typeface="Times New Roman"/>
              </a:rPr>
              <a:t>iter.</a:t>
            </a:r>
            <a:r>
              <a:rPr sz="1000" spc="-70" dirty="0">
                <a:solidFill>
                  <a:prstClr val="black"/>
                </a:solidFill>
                <a:latin typeface="Times New Roman"/>
                <a:cs typeface="Times New Roman"/>
              </a:rPr>
              <a:t> </a:t>
            </a:r>
            <a:r>
              <a:rPr sz="1000" spc="-20" dirty="0">
                <a:solidFill>
                  <a:prstClr val="black"/>
                </a:solidFill>
                <a:latin typeface="Times New Roman"/>
                <a:cs typeface="Times New Roman"/>
              </a:rPr>
              <a:t>(1e4)</a:t>
            </a:r>
            <a:endParaRPr sz="1000">
              <a:solidFill>
                <a:prstClr val="black"/>
              </a:solidFill>
              <a:latin typeface="Times New Roman"/>
              <a:cs typeface="Times New Roman"/>
            </a:endParaRPr>
          </a:p>
        </p:txBody>
      </p:sp>
      <p:sp>
        <p:nvSpPr>
          <p:cNvPr id="97" name="object 97"/>
          <p:cNvSpPr txBox="1"/>
          <p:nvPr/>
        </p:nvSpPr>
        <p:spPr>
          <a:xfrm>
            <a:off x="7352198" y="2814541"/>
            <a:ext cx="153888" cy="487004"/>
          </a:xfrm>
          <a:prstGeom prst="rect">
            <a:avLst/>
          </a:prstGeom>
        </p:spPr>
        <p:txBody>
          <a:bodyPr vert="vert270" wrap="square" lIns="0" tIns="0" rIns="0" bIns="0" rtlCol="0">
            <a:spAutoFit/>
          </a:bodyPr>
          <a:lstStyle/>
          <a:p>
            <a:pPr marL="12699" defTabSz="914329" fontAlgn="auto">
              <a:lnSpc>
                <a:spcPts val="1190"/>
              </a:lnSpc>
              <a:spcBef>
                <a:spcPts val="0"/>
              </a:spcBef>
              <a:spcAft>
                <a:spcPts val="0"/>
              </a:spcAft>
            </a:pPr>
            <a:r>
              <a:rPr sz="1000" spc="-25" dirty="0">
                <a:solidFill>
                  <a:prstClr val="black"/>
                </a:solidFill>
                <a:latin typeface="Times New Roman"/>
                <a:cs typeface="Times New Roman"/>
              </a:rPr>
              <a:t>error</a:t>
            </a:r>
            <a:r>
              <a:rPr sz="1000" spc="50" dirty="0">
                <a:solidFill>
                  <a:prstClr val="black"/>
                </a:solidFill>
                <a:latin typeface="Times New Roman"/>
                <a:cs typeface="Times New Roman"/>
              </a:rPr>
              <a:t> </a:t>
            </a:r>
            <a:r>
              <a:rPr sz="1000" spc="-25" dirty="0">
                <a:solidFill>
                  <a:prstClr val="black"/>
                </a:solidFill>
                <a:latin typeface="Times New Roman"/>
                <a:cs typeface="Times New Roman"/>
              </a:rPr>
              <a:t>(%)</a:t>
            </a:r>
            <a:endParaRPr sz="1000">
              <a:solidFill>
                <a:prstClr val="black"/>
              </a:solidFill>
              <a:latin typeface="Times New Roman"/>
              <a:cs typeface="Times New Roman"/>
            </a:endParaRPr>
          </a:p>
        </p:txBody>
      </p:sp>
      <p:sp>
        <p:nvSpPr>
          <p:cNvPr id="98" name="object 98"/>
          <p:cNvSpPr/>
          <p:nvPr/>
        </p:nvSpPr>
        <p:spPr>
          <a:xfrm>
            <a:off x="7702415" y="3752823"/>
            <a:ext cx="72384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9" name="object 99"/>
          <p:cNvSpPr/>
          <p:nvPr/>
        </p:nvSpPr>
        <p:spPr>
          <a:xfrm>
            <a:off x="7702415" y="4121092"/>
            <a:ext cx="72384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0" name="object 100"/>
          <p:cNvSpPr/>
          <p:nvPr/>
        </p:nvSpPr>
        <p:spPr>
          <a:xfrm>
            <a:off x="8426254" y="3752824"/>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1" name="object 101"/>
          <p:cNvSpPr/>
          <p:nvPr/>
        </p:nvSpPr>
        <p:spPr>
          <a:xfrm>
            <a:off x="7702416" y="3752824"/>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2" name="object 102"/>
          <p:cNvSpPr/>
          <p:nvPr/>
        </p:nvSpPr>
        <p:spPr>
          <a:xfrm>
            <a:off x="7702415" y="4121092"/>
            <a:ext cx="72384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3" name="object 103"/>
          <p:cNvSpPr/>
          <p:nvPr/>
        </p:nvSpPr>
        <p:spPr>
          <a:xfrm>
            <a:off x="7702416" y="3752824"/>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4" name="object 104"/>
          <p:cNvSpPr/>
          <p:nvPr/>
        </p:nvSpPr>
        <p:spPr>
          <a:xfrm>
            <a:off x="7702415" y="3752823"/>
            <a:ext cx="72384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5" name="object 105"/>
          <p:cNvSpPr/>
          <p:nvPr/>
        </p:nvSpPr>
        <p:spPr>
          <a:xfrm>
            <a:off x="7702415" y="4121092"/>
            <a:ext cx="72384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6" name="object 106"/>
          <p:cNvSpPr/>
          <p:nvPr/>
        </p:nvSpPr>
        <p:spPr>
          <a:xfrm>
            <a:off x="8426254" y="3752824"/>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7" name="object 107"/>
          <p:cNvSpPr/>
          <p:nvPr/>
        </p:nvSpPr>
        <p:spPr>
          <a:xfrm>
            <a:off x="7702416" y="3752824"/>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8" name="object 108"/>
          <p:cNvSpPr/>
          <p:nvPr/>
        </p:nvSpPr>
        <p:spPr>
          <a:xfrm>
            <a:off x="7734163" y="3835366"/>
            <a:ext cx="165086" cy="0"/>
          </a:xfrm>
          <a:custGeom>
            <a:avLst/>
            <a:gdLst/>
            <a:ahLst/>
            <a:cxnLst/>
            <a:rect l="l" t="t" r="r" b="b"/>
            <a:pathLst>
              <a:path w="165100">
                <a:moveTo>
                  <a:pt x="0" y="0"/>
                </a:moveTo>
                <a:lnTo>
                  <a:pt x="165100" y="0"/>
                </a:lnTo>
              </a:path>
            </a:pathLst>
          </a:custGeom>
          <a:ln w="254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9" name="object 109"/>
          <p:cNvSpPr txBox="1"/>
          <p:nvPr/>
        </p:nvSpPr>
        <p:spPr>
          <a:xfrm>
            <a:off x="7670668" y="3747343"/>
            <a:ext cx="749237" cy="379939"/>
          </a:xfrm>
          <a:prstGeom prst="rect">
            <a:avLst/>
          </a:prstGeom>
        </p:spPr>
        <p:txBody>
          <a:bodyPr vert="horz" wrap="square" lIns="0" tIns="21588" rIns="0" bIns="0" rtlCol="0">
            <a:spAutoFit/>
          </a:bodyPr>
          <a:lstStyle/>
          <a:p>
            <a:pPr marL="240647" marR="5080" defTabSz="914329" fontAlgn="auto">
              <a:lnSpc>
                <a:spcPts val="1410"/>
              </a:lnSpc>
              <a:spcBef>
                <a:spcPts val="170"/>
              </a:spcBef>
              <a:spcAft>
                <a:spcPts val="0"/>
              </a:spcAft>
            </a:pPr>
            <a:r>
              <a:rPr sz="1200" dirty="0">
                <a:solidFill>
                  <a:prstClr val="black"/>
                </a:solidFill>
                <a:latin typeface="Times New Roman"/>
                <a:cs typeface="Times New Roman"/>
              </a:rPr>
              <a:t>p</a:t>
            </a:r>
            <a:r>
              <a:rPr sz="1200" spc="-35" dirty="0">
                <a:solidFill>
                  <a:prstClr val="black"/>
                </a:solidFill>
                <a:latin typeface="Times New Roman"/>
                <a:cs typeface="Times New Roman"/>
              </a:rPr>
              <a:t>lai</a:t>
            </a:r>
            <a:r>
              <a:rPr sz="1200" dirty="0">
                <a:solidFill>
                  <a:prstClr val="black"/>
                </a:solidFill>
                <a:latin typeface="Times New Roman"/>
                <a:cs typeface="Times New Roman"/>
              </a:rPr>
              <a:t>n-18  p</a:t>
            </a:r>
            <a:r>
              <a:rPr sz="1200" spc="-35" dirty="0">
                <a:solidFill>
                  <a:prstClr val="black"/>
                </a:solidFill>
                <a:latin typeface="Times New Roman"/>
                <a:cs typeface="Times New Roman"/>
              </a:rPr>
              <a:t>lai</a:t>
            </a:r>
            <a:r>
              <a:rPr sz="1200" dirty="0">
                <a:solidFill>
                  <a:prstClr val="black"/>
                </a:solidFill>
                <a:latin typeface="Times New Roman"/>
                <a:cs typeface="Times New Roman"/>
              </a:rPr>
              <a:t>n-34</a:t>
            </a:r>
            <a:endParaRPr sz="1200">
              <a:solidFill>
                <a:prstClr val="black"/>
              </a:solidFill>
              <a:latin typeface="Times New Roman"/>
              <a:cs typeface="Times New Roman"/>
            </a:endParaRPr>
          </a:p>
        </p:txBody>
      </p:sp>
      <p:sp>
        <p:nvSpPr>
          <p:cNvPr id="110" name="object 110"/>
          <p:cNvSpPr/>
          <p:nvPr/>
        </p:nvSpPr>
        <p:spPr>
          <a:xfrm>
            <a:off x="7734163" y="4013151"/>
            <a:ext cx="165086" cy="0"/>
          </a:xfrm>
          <a:custGeom>
            <a:avLst/>
            <a:gdLst/>
            <a:ahLst/>
            <a:cxnLst/>
            <a:rect l="l" t="t" r="r" b="b"/>
            <a:pathLst>
              <a:path w="165100">
                <a:moveTo>
                  <a:pt x="0" y="0"/>
                </a:moveTo>
                <a:lnTo>
                  <a:pt x="165100" y="0"/>
                </a:lnTo>
              </a:path>
            </a:pathLst>
          </a:custGeom>
          <a:ln w="254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1" name="object 111"/>
          <p:cNvSpPr txBox="1"/>
          <p:nvPr/>
        </p:nvSpPr>
        <p:spPr>
          <a:xfrm>
            <a:off x="8492418" y="1571684"/>
            <a:ext cx="1498475"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dirty="0">
                <a:solidFill>
                  <a:srgbClr val="7F7F7F"/>
                </a:solidFill>
                <a:latin typeface="Calibri"/>
                <a:cs typeface="Calibri"/>
              </a:rPr>
              <a:t>ImageNet-1000</a:t>
            </a:r>
            <a:endParaRPr sz="1799">
              <a:solidFill>
                <a:prstClr val="black"/>
              </a:solidFill>
              <a:latin typeface="Calibri"/>
              <a:cs typeface="Calibri"/>
            </a:endParaRPr>
          </a:p>
        </p:txBody>
      </p:sp>
      <p:sp>
        <p:nvSpPr>
          <p:cNvPr id="112" name="object 112"/>
          <p:cNvSpPr txBox="1"/>
          <p:nvPr/>
        </p:nvSpPr>
        <p:spPr>
          <a:xfrm>
            <a:off x="11049039" y="2860438"/>
            <a:ext cx="791144"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15" dirty="0">
                <a:solidFill>
                  <a:prstClr val="black"/>
                </a:solidFill>
                <a:latin typeface="Calibri"/>
                <a:cs typeface="Calibri"/>
              </a:rPr>
              <a:t>34</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a:t>
            </a:r>
            <a:endParaRPr sz="1799">
              <a:solidFill>
                <a:prstClr val="black"/>
              </a:solidFill>
              <a:latin typeface="Calibri"/>
              <a:cs typeface="Calibri"/>
            </a:endParaRPr>
          </a:p>
        </p:txBody>
      </p:sp>
      <p:sp>
        <p:nvSpPr>
          <p:cNvPr id="113" name="object 113"/>
          <p:cNvSpPr/>
          <p:nvPr/>
        </p:nvSpPr>
        <p:spPr>
          <a:xfrm>
            <a:off x="10635870" y="3149875"/>
            <a:ext cx="414620" cy="273661"/>
          </a:xfrm>
          <a:custGeom>
            <a:avLst/>
            <a:gdLst/>
            <a:ahLst/>
            <a:cxnLst/>
            <a:rect l="l" t="t" r="r" b="b"/>
            <a:pathLst>
              <a:path w="414654" h="273685">
                <a:moveTo>
                  <a:pt x="110211" y="91135"/>
                </a:moveTo>
                <a:lnTo>
                  <a:pt x="0" y="273388"/>
                </a:lnTo>
                <a:lnTo>
                  <a:pt x="211928" y="252207"/>
                </a:lnTo>
                <a:lnTo>
                  <a:pt x="142229" y="221119"/>
                </a:lnTo>
                <a:lnTo>
                  <a:pt x="227249" y="167429"/>
                </a:lnTo>
                <a:lnTo>
                  <a:pt x="108324" y="167429"/>
                </a:lnTo>
                <a:lnTo>
                  <a:pt x="110211" y="91135"/>
                </a:lnTo>
                <a:close/>
              </a:path>
              <a:path w="414654" h="273685">
                <a:moveTo>
                  <a:pt x="387029" y="0"/>
                </a:moveTo>
                <a:lnTo>
                  <a:pt x="377864" y="164"/>
                </a:lnTo>
                <a:lnTo>
                  <a:pt x="373794" y="834"/>
                </a:lnTo>
                <a:lnTo>
                  <a:pt x="369788" y="2312"/>
                </a:lnTo>
                <a:lnTo>
                  <a:pt x="108324" y="167429"/>
                </a:lnTo>
                <a:lnTo>
                  <a:pt x="227249" y="167429"/>
                </a:lnTo>
                <a:lnTo>
                  <a:pt x="399987" y="58344"/>
                </a:lnTo>
                <a:lnTo>
                  <a:pt x="409104" y="49635"/>
                </a:lnTo>
                <a:lnTo>
                  <a:pt x="414004" y="38494"/>
                </a:lnTo>
                <a:lnTo>
                  <a:pt x="414368" y="26327"/>
                </a:lnTo>
                <a:lnTo>
                  <a:pt x="409879" y="14545"/>
                </a:lnTo>
                <a:lnTo>
                  <a:pt x="403631" y="7325"/>
                </a:lnTo>
                <a:lnTo>
                  <a:pt x="395817" y="2431"/>
                </a:lnTo>
                <a:lnTo>
                  <a:pt x="387029" y="0"/>
                </a:lnTo>
                <a:close/>
              </a:path>
            </a:pathLst>
          </a:custGeom>
          <a:solidFill>
            <a:srgbClr val="FF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4" name="object 114"/>
          <p:cNvSpPr txBox="1"/>
          <p:nvPr/>
        </p:nvSpPr>
        <p:spPr>
          <a:xfrm>
            <a:off x="11049039" y="3782504"/>
            <a:ext cx="791144"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15" dirty="0">
                <a:solidFill>
                  <a:prstClr val="black"/>
                </a:solidFill>
                <a:latin typeface="Calibri"/>
                <a:cs typeface="Calibri"/>
              </a:rPr>
              <a:t>18</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a:t>
            </a:r>
            <a:endParaRPr sz="1799">
              <a:solidFill>
                <a:prstClr val="black"/>
              </a:solidFill>
              <a:latin typeface="Calibri"/>
              <a:cs typeface="Calibri"/>
            </a:endParaRPr>
          </a:p>
        </p:txBody>
      </p:sp>
      <p:sp>
        <p:nvSpPr>
          <p:cNvPr id="115" name="object 115"/>
          <p:cNvSpPr/>
          <p:nvPr/>
        </p:nvSpPr>
        <p:spPr>
          <a:xfrm>
            <a:off x="10623171" y="3645941"/>
            <a:ext cx="390492" cy="193024"/>
          </a:xfrm>
          <a:custGeom>
            <a:avLst/>
            <a:gdLst/>
            <a:ahLst/>
            <a:cxnLst/>
            <a:rect l="l" t="t" r="r" b="b"/>
            <a:pathLst>
              <a:path w="390525" h="193039">
                <a:moveTo>
                  <a:pt x="297489" y="102317"/>
                </a:moveTo>
                <a:lnTo>
                  <a:pt x="125898" y="102317"/>
                </a:lnTo>
                <a:lnTo>
                  <a:pt x="350997" y="191984"/>
                </a:lnTo>
                <a:lnTo>
                  <a:pt x="355205" y="192704"/>
                </a:lnTo>
                <a:lnTo>
                  <a:pt x="359328" y="192617"/>
                </a:lnTo>
                <a:lnTo>
                  <a:pt x="390426" y="160211"/>
                </a:lnTo>
                <a:lnTo>
                  <a:pt x="387839" y="148317"/>
                </a:lnTo>
                <a:lnTo>
                  <a:pt x="380981" y="138261"/>
                </a:lnTo>
                <a:lnTo>
                  <a:pt x="370423" y="131370"/>
                </a:lnTo>
                <a:lnTo>
                  <a:pt x="297489" y="102317"/>
                </a:lnTo>
                <a:close/>
              </a:path>
              <a:path w="390525" h="193039">
                <a:moveTo>
                  <a:pt x="212224" y="0"/>
                </a:moveTo>
                <a:lnTo>
                  <a:pt x="0" y="17990"/>
                </a:lnTo>
                <a:lnTo>
                  <a:pt x="141728" y="176975"/>
                </a:lnTo>
                <a:lnTo>
                  <a:pt x="125898" y="102317"/>
                </a:lnTo>
                <a:lnTo>
                  <a:pt x="297489" y="102317"/>
                </a:lnTo>
                <a:lnTo>
                  <a:pt x="149397" y="43326"/>
                </a:lnTo>
                <a:lnTo>
                  <a:pt x="212224" y="0"/>
                </a:lnTo>
                <a:close/>
              </a:path>
            </a:pathLst>
          </a:custGeom>
          <a:solidFill>
            <a:srgbClr val="00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6" name="object 116"/>
          <p:cNvSpPr txBox="1"/>
          <p:nvPr/>
        </p:nvSpPr>
        <p:spPr>
          <a:xfrm>
            <a:off x="917374" y="4814764"/>
            <a:ext cx="7771747" cy="874534"/>
          </a:xfrm>
          <a:prstGeom prst="rect">
            <a:avLst/>
          </a:prstGeom>
        </p:spPr>
        <p:txBody>
          <a:bodyPr vert="horz" wrap="square" lIns="0" tIns="12699" rIns="0" bIns="0" rtlCol="0">
            <a:spAutoFit/>
          </a:bodyPr>
          <a:lstStyle/>
          <a:p>
            <a:pPr marL="355572" indent="-342873" defTabSz="914329" fontAlgn="auto">
              <a:spcBef>
                <a:spcPts val="100"/>
              </a:spcBef>
              <a:spcAft>
                <a:spcPts val="0"/>
              </a:spcAft>
              <a:buFont typeface="Arial"/>
              <a:buChar char="•"/>
              <a:tabLst>
                <a:tab pos="354937" algn="l"/>
                <a:tab pos="355572" algn="l"/>
              </a:tabLst>
            </a:pPr>
            <a:r>
              <a:rPr sz="2800" spc="10" dirty="0">
                <a:solidFill>
                  <a:prstClr val="black"/>
                </a:solidFill>
                <a:latin typeface="Calibri"/>
                <a:cs typeface="Calibri"/>
              </a:rPr>
              <a:t>“Overly deep” </a:t>
            </a:r>
            <a:r>
              <a:rPr sz="2800" spc="-25" dirty="0">
                <a:solidFill>
                  <a:prstClr val="black"/>
                </a:solidFill>
                <a:latin typeface="Calibri"/>
                <a:cs typeface="Calibri"/>
              </a:rPr>
              <a:t>plain </a:t>
            </a:r>
            <a:r>
              <a:rPr sz="2800" spc="-5" dirty="0">
                <a:solidFill>
                  <a:prstClr val="black"/>
                </a:solidFill>
                <a:latin typeface="Calibri"/>
                <a:cs typeface="Calibri"/>
              </a:rPr>
              <a:t>nets </a:t>
            </a:r>
            <a:r>
              <a:rPr sz="2800" dirty="0">
                <a:solidFill>
                  <a:prstClr val="black"/>
                </a:solidFill>
                <a:latin typeface="Calibri"/>
                <a:cs typeface="Calibri"/>
              </a:rPr>
              <a:t>have </a:t>
            </a:r>
            <a:r>
              <a:rPr sz="2800" b="1" spc="-10" dirty="0">
                <a:solidFill>
                  <a:srgbClr val="C00000"/>
                </a:solidFill>
                <a:latin typeface="Calibri"/>
                <a:cs typeface="Calibri"/>
              </a:rPr>
              <a:t>higher training</a:t>
            </a:r>
            <a:r>
              <a:rPr sz="2800" b="1" spc="-239" dirty="0">
                <a:solidFill>
                  <a:srgbClr val="C00000"/>
                </a:solidFill>
                <a:latin typeface="Calibri"/>
                <a:cs typeface="Calibri"/>
              </a:rPr>
              <a:t> </a:t>
            </a:r>
            <a:r>
              <a:rPr sz="2800" b="1" spc="-5" dirty="0">
                <a:solidFill>
                  <a:srgbClr val="C00000"/>
                </a:solidFill>
                <a:latin typeface="Calibri"/>
                <a:cs typeface="Calibri"/>
              </a:rPr>
              <a:t>error</a:t>
            </a:r>
            <a:endParaRPr sz="2800">
              <a:solidFill>
                <a:prstClr val="black"/>
              </a:solidFill>
              <a:latin typeface="Calibri"/>
              <a:cs typeface="Calibri"/>
            </a:endParaRPr>
          </a:p>
          <a:p>
            <a:pPr marL="355572" indent="-342873" defTabSz="914329" fontAlgn="auto">
              <a:spcBef>
                <a:spcPts val="40"/>
              </a:spcBef>
              <a:spcAft>
                <a:spcPts val="0"/>
              </a:spcAft>
              <a:buFont typeface="Arial"/>
              <a:buChar char="•"/>
              <a:tabLst>
                <a:tab pos="354937" algn="l"/>
                <a:tab pos="355572" algn="l"/>
              </a:tabLst>
            </a:pPr>
            <a:r>
              <a:rPr sz="2800" dirty="0">
                <a:solidFill>
                  <a:prstClr val="black"/>
                </a:solidFill>
                <a:latin typeface="Calibri"/>
                <a:cs typeface="Calibri"/>
              </a:rPr>
              <a:t>A </a:t>
            </a:r>
            <a:r>
              <a:rPr sz="2800" spc="-20" dirty="0">
                <a:solidFill>
                  <a:prstClr val="black"/>
                </a:solidFill>
                <a:latin typeface="Calibri"/>
                <a:cs typeface="Calibri"/>
              </a:rPr>
              <a:t>general </a:t>
            </a:r>
            <a:r>
              <a:rPr sz="2800" spc="10" dirty="0">
                <a:solidFill>
                  <a:prstClr val="black"/>
                </a:solidFill>
                <a:latin typeface="Calibri"/>
                <a:cs typeface="Calibri"/>
              </a:rPr>
              <a:t>phenomenon, observed </a:t>
            </a:r>
            <a:r>
              <a:rPr sz="2800" spc="-25" dirty="0">
                <a:solidFill>
                  <a:prstClr val="black"/>
                </a:solidFill>
                <a:latin typeface="Calibri"/>
                <a:cs typeface="Calibri"/>
              </a:rPr>
              <a:t>in </a:t>
            </a:r>
            <a:r>
              <a:rPr sz="2800" spc="-40" dirty="0">
                <a:solidFill>
                  <a:prstClr val="black"/>
                </a:solidFill>
                <a:latin typeface="Calibri"/>
                <a:cs typeface="Calibri"/>
              </a:rPr>
              <a:t>many</a:t>
            </a:r>
            <a:r>
              <a:rPr sz="2800" spc="-146" dirty="0">
                <a:solidFill>
                  <a:prstClr val="black"/>
                </a:solidFill>
                <a:latin typeface="Calibri"/>
                <a:cs typeface="Calibri"/>
              </a:rPr>
              <a:t> </a:t>
            </a:r>
            <a:r>
              <a:rPr sz="2800" spc="-20" dirty="0">
                <a:solidFill>
                  <a:prstClr val="black"/>
                </a:solidFill>
                <a:latin typeface="Calibri"/>
                <a:cs typeface="Calibri"/>
              </a:rPr>
              <a:t>datasets</a:t>
            </a:r>
            <a:endParaRPr sz="2800">
              <a:solidFill>
                <a:prstClr val="black"/>
              </a:solidFill>
              <a:latin typeface="Calibri"/>
              <a:cs typeface="Calibri"/>
            </a:endParaRPr>
          </a:p>
        </p:txBody>
      </p:sp>
      <p:sp>
        <p:nvSpPr>
          <p:cNvPr id="118" name="object 118"/>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
        <p:nvSpPr>
          <p:cNvPr id="117" name="object 117"/>
          <p:cNvSpPr txBox="1"/>
          <p:nvPr/>
        </p:nvSpPr>
        <p:spPr>
          <a:xfrm>
            <a:off x="5619078" y="3789309"/>
            <a:ext cx="1442599" cy="628312"/>
          </a:xfrm>
          <a:prstGeom prst="rect">
            <a:avLst/>
          </a:prstGeom>
        </p:spPr>
        <p:txBody>
          <a:bodyPr vert="horz" wrap="square" lIns="0" tIns="12699" rIns="0" bIns="0" rtlCol="0">
            <a:spAutoFit/>
          </a:bodyPr>
          <a:lstStyle/>
          <a:p>
            <a:pPr marL="25398" marR="5080" indent="-12699" defTabSz="914329" fontAlgn="auto">
              <a:spcBef>
                <a:spcPts val="100"/>
              </a:spcBef>
              <a:spcAft>
                <a:spcPts val="0"/>
              </a:spcAft>
            </a:pPr>
            <a:r>
              <a:rPr sz="2000" spc="30" dirty="0">
                <a:solidFill>
                  <a:srgbClr val="7F7F7F"/>
                </a:solidFill>
                <a:latin typeface="Calibri"/>
                <a:cs typeface="Calibri"/>
              </a:rPr>
              <a:t>solid:</a:t>
            </a:r>
            <a:r>
              <a:rPr sz="2000" spc="-265" dirty="0">
                <a:solidFill>
                  <a:srgbClr val="7F7F7F"/>
                </a:solidFill>
                <a:latin typeface="Calibri"/>
                <a:cs typeface="Calibri"/>
              </a:rPr>
              <a:t> </a:t>
            </a:r>
            <a:r>
              <a:rPr sz="2000" spc="15" dirty="0">
                <a:solidFill>
                  <a:srgbClr val="7F7F7F"/>
                </a:solidFill>
                <a:latin typeface="Calibri"/>
                <a:cs typeface="Calibri"/>
              </a:rPr>
              <a:t>test/val  </a:t>
            </a:r>
            <a:r>
              <a:rPr sz="2000" spc="25" dirty="0">
                <a:solidFill>
                  <a:srgbClr val="7F7F7F"/>
                </a:solidFill>
                <a:latin typeface="Calibri"/>
                <a:cs typeface="Calibri"/>
              </a:rPr>
              <a:t>dashed:</a:t>
            </a:r>
            <a:r>
              <a:rPr sz="2000" spc="-228" dirty="0">
                <a:solidFill>
                  <a:srgbClr val="7F7F7F"/>
                </a:solidFill>
                <a:latin typeface="Calibri"/>
                <a:cs typeface="Calibri"/>
              </a:rPr>
              <a:t> </a:t>
            </a:r>
            <a:r>
              <a:rPr sz="2000" spc="20" dirty="0">
                <a:solidFill>
                  <a:srgbClr val="7F7F7F"/>
                </a:solidFill>
                <a:latin typeface="Calibri"/>
                <a:cs typeface="Calibri"/>
              </a:rPr>
              <a:t>train</a:t>
            </a:r>
            <a:endParaRPr sz="2000">
              <a:solidFill>
                <a:prstClr val="black"/>
              </a:solidFill>
              <a:latin typeface="Calibri"/>
              <a:cs typeface="Calibri"/>
            </a:endParaRPr>
          </a:p>
        </p:txBody>
      </p:sp>
    </p:spTree>
    <p:extLst>
      <p:ext uri="{BB962C8B-B14F-4D97-AF65-F5344CB8AC3E}">
        <p14:creationId xmlns:p14="http://schemas.microsoft.com/office/powerpoint/2010/main" val="26807401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503871" y="187245"/>
            <a:ext cx="717490" cy="89035"/>
          </a:xfrm>
          <a:prstGeom prst="rect">
            <a:avLst/>
          </a:prstGeom>
          <a:solidFill>
            <a:srgbClr val="FDEBDD"/>
          </a:solidFill>
          <a:ln w="10904">
            <a:solidFill>
              <a:srgbClr val="7E7E7E"/>
            </a:solidFill>
          </a:ln>
        </p:spPr>
        <p:txBody>
          <a:bodyPr vert="horz" wrap="square" lIns="0" tIns="4445" rIns="0" bIns="0" rtlCol="0">
            <a:spAutoFit/>
          </a:bodyPr>
          <a:lstStyle/>
          <a:p>
            <a:pPr marL="122546" defTabSz="914329" fontAlgn="auto">
              <a:spcBef>
                <a:spcPts val="35"/>
              </a:spcBef>
              <a:spcAft>
                <a:spcPts val="0"/>
              </a:spcAft>
            </a:pPr>
            <a:r>
              <a:rPr sz="550" spc="10" dirty="0">
                <a:solidFill>
                  <a:prstClr val="black"/>
                </a:solidFill>
                <a:latin typeface="Calibri Light"/>
                <a:cs typeface="Calibri Light"/>
              </a:rPr>
              <a:t>7x7 conv, 64,</a:t>
            </a:r>
            <a:r>
              <a:rPr sz="550" spc="-30" dirty="0">
                <a:solidFill>
                  <a:prstClr val="black"/>
                </a:solidFill>
                <a:latin typeface="Calibri Light"/>
                <a:cs typeface="Calibri Light"/>
              </a:rPr>
              <a:t> </a:t>
            </a:r>
            <a:r>
              <a:rPr sz="550" spc="15" dirty="0">
                <a:solidFill>
                  <a:prstClr val="black"/>
                </a:solidFill>
                <a:latin typeface="Calibri Light"/>
                <a:cs typeface="Calibri Light"/>
              </a:rPr>
              <a:t>/2</a:t>
            </a:r>
            <a:endParaRPr sz="550">
              <a:solidFill>
                <a:prstClr val="black"/>
              </a:solidFill>
              <a:latin typeface="Calibri Light"/>
              <a:cs typeface="Calibri Light"/>
            </a:endParaRPr>
          </a:p>
        </p:txBody>
      </p:sp>
      <p:sp>
        <p:nvSpPr>
          <p:cNvPr id="3" name="object 3"/>
          <p:cNvSpPr txBox="1"/>
          <p:nvPr/>
        </p:nvSpPr>
        <p:spPr>
          <a:xfrm>
            <a:off x="2505603" y="384958"/>
            <a:ext cx="717490" cy="89035"/>
          </a:xfrm>
          <a:prstGeom prst="rect">
            <a:avLst/>
          </a:prstGeom>
          <a:solidFill>
            <a:srgbClr val="EEEAF2"/>
          </a:solidFill>
          <a:ln w="10904">
            <a:solidFill>
              <a:srgbClr val="7E7E7E"/>
            </a:solidFill>
          </a:ln>
        </p:spPr>
        <p:txBody>
          <a:bodyPr vert="horz" wrap="square" lIns="0" tIns="4445" rIns="0" bIns="0" rtlCol="0">
            <a:spAutoFit/>
          </a:bodyPr>
          <a:lstStyle/>
          <a:p>
            <a:pPr marL="172707"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64</a:t>
            </a:r>
            <a:endParaRPr sz="550">
              <a:solidFill>
                <a:prstClr val="black"/>
              </a:solidFill>
              <a:latin typeface="Calibri Light"/>
              <a:cs typeface="Calibri Light"/>
            </a:endParaRPr>
          </a:p>
        </p:txBody>
      </p:sp>
      <p:sp>
        <p:nvSpPr>
          <p:cNvPr id="4" name="object 4"/>
          <p:cNvSpPr txBox="1"/>
          <p:nvPr/>
        </p:nvSpPr>
        <p:spPr>
          <a:xfrm>
            <a:off x="2505603" y="573804"/>
            <a:ext cx="717490" cy="89035"/>
          </a:xfrm>
          <a:prstGeom prst="rect">
            <a:avLst/>
          </a:prstGeom>
          <a:solidFill>
            <a:srgbClr val="EEEAF2"/>
          </a:solidFill>
          <a:ln w="10904">
            <a:solidFill>
              <a:srgbClr val="7E7E7E"/>
            </a:solidFill>
          </a:ln>
        </p:spPr>
        <p:txBody>
          <a:bodyPr vert="horz" wrap="square" lIns="0" tIns="4445" rIns="0" bIns="0" rtlCol="0">
            <a:spAutoFit/>
          </a:bodyPr>
          <a:lstStyle/>
          <a:p>
            <a:pPr marL="172707"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64</a:t>
            </a:r>
            <a:endParaRPr sz="550">
              <a:solidFill>
                <a:prstClr val="black"/>
              </a:solidFill>
              <a:latin typeface="Calibri Light"/>
              <a:cs typeface="Calibri Light"/>
            </a:endParaRPr>
          </a:p>
        </p:txBody>
      </p:sp>
      <p:sp>
        <p:nvSpPr>
          <p:cNvPr id="5" name="object 5"/>
          <p:cNvSpPr/>
          <p:nvPr/>
        </p:nvSpPr>
        <p:spPr>
          <a:xfrm>
            <a:off x="2864084" y="489859"/>
            <a:ext cx="0" cy="36192"/>
          </a:xfrm>
          <a:custGeom>
            <a:avLst/>
            <a:gdLst/>
            <a:ahLst/>
            <a:cxnLst/>
            <a:rect l="l" t="t" r="r" b="b"/>
            <a:pathLst>
              <a:path h="36195">
                <a:moveTo>
                  <a:pt x="0" y="0"/>
                </a:moveTo>
                <a:lnTo>
                  <a:pt x="0" y="35620"/>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 name="object 6"/>
          <p:cNvSpPr/>
          <p:nvPr/>
        </p:nvSpPr>
        <p:spPr>
          <a:xfrm>
            <a:off x="2832156" y="510065"/>
            <a:ext cx="64129" cy="64129"/>
          </a:xfrm>
          <a:custGeom>
            <a:avLst/>
            <a:gdLst/>
            <a:ahLst/>
            <a:cxnLst/>
            <a:rect l="l" t="t" r="r" b="b"/>
            <a:pathLst>
              <a:path w="64135" h="64134">
                <a:moveTo>
                  <a:pt x="0" y="0"/>
                </a:moveTo>
                <a:lnTo>
                  <a:pt x="31932" y="63680"/>
                </a:lnTo>
                <a:lnTo>
                  <a:pt x="60094" y="7523"/>
                </a:lnTo>
                <a:lnTo>
                  <a:pt x="31938" y="7523"/>
                </a:lnTo>
                <a:lnTo>
                  <a:pt x="15636" y="5642"/>
                </a:lnTo>
                <a:lnTo>
                  <a:pt x="0" y="0"/>
                </a:lnTo>
                <a:close/>
              </a:path>
              <a:path w="64135" h="64134">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2864084" y="301012"/>
            <a:ext cx="0" cy="36192"/>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p:nvPr/>
        </p:nvSpPr>
        <p:spPr>
          <a:xfrm>
            <a:off x="2832156" y="321220"/>
            <a:ext cx="64129" cy="64129"/>
          </a:xfrm>
          <a:custGeom>
            <a:avLst/>
            <a:gdLst/>
            <a:ahLst/>
            <a:cxnLst/>
            <a:rect l="l" t="t" r="r" b="b"/>
            <a:pathLst>
              <a:path w="64135" h="64135">
                <a:moveTo>
                  <a:pt x="0" y="0"/>
                </a:moveTo>
                <a:lnTo>
                  <a:pt x="31932" y="63680"/>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txBox="1"/>
          <p:nvPr/>
        </p:nvSpPr>
        <p:spPr>
          <a:xfrm>
            <a:off x="2505603" y="762505"/>
            <a:ext cx="717490" cy="89035"/>
          </a:xfrm>
          <a:prstGeom prst="rect">
            <a:avLst/>
          </a:prstGeom>
          <a:solidFill>
            <a:srgbClr val="EEEAF2"/>
          </a:solidFill>
          <a:ln w="10904">
            <a:solidFill>
              <a:srgbClr val="7E7E7E"/>
            </a:solidFill>
          </a:ln>
        </p:spPr>
        <p:txBody>
          <a:bodyPr vert="horz" wrap="square" lIns="0" tIns="4445" rIns="0" bIns="0" rtlCol="0">
            <a:spAutoFit/>
          </a:bodyPr>
          <a:lstStyle/>
          <a:p>
            <a:pPr marL="172707"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0" name="object 10"/>
          <p:cNvSpPr txBox="1"/>
          <p:nvPr/>
        </p:nvSpPr>
        <p:spPr>
          <a:xfrm>
            <a:off x="2505603" y="951351"/>
            <a:ext cx="717490" cy="89035"/>
          </a:xfrm>
          <a:prstGeom prst="rect">
            <a:avLst/>
          </a:prstGeom>
          <a:solidFill>
            <a:srgbClr val="EEEAF2"/>
          </a:solidFill>
          <a:ln w="10904">
            <a:solidFill>
              <a:srgbClr val="7E7E7E"/>
            </a:solidFill>
          </a:ln>
        </p:spPr>
        <p:txBody>
          <a:bodyPr vert="horz" wrap="square" lIns="0" tIns="4445" rIns="0" bIns="0" rtlCol="0">
            <a:spAutoFit/>
          </a:bodyPr>
          <a:lstStyle/>
          <a:p>
            <a:pPr marL="172707"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1" name="object 11"/>
          <p:cNvSpPr/>
          <p:nvPr/>
        </p:nvSpPr>
        <p:spPr>
          <a:xfrm>
            <a:off x="2864084" y="867405"/>
            <a:ext cx="0" cy="36192"/>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 name="object 12"/>
          <p:cNvSpPr/>
          <p:nvPr/>
        </p:nvSpPr>
        <p:spPr>
          <a:xfrm>
            <a:off x="2832156" y="887758"/>
            <a:ext cx="64129" cy="64129"/>
          </a:xfrm>
          <a:custGeom>
            <a:avLst/>
            <a:gdLst/>
            <a:ahLst/>
            <a:cxnLst/>
            <a:rect l="l" t="t" r="r" b="b"/>
            <a:pathLst>
              <a:path w="64135" h="64134">
                <a:moveTo>
                  <a:pt x="0" y="0"/>
                </a:moveTo>
                <a:lnTo>
                  <a:pt x="31932" y="63680"/>
                </a:lnTo>
                <a:lnTo>
                  <a:pt x="60094" y="7523"/>
                </a:lnTo>
                <a:lnTo>
                  <a:pt x="31938" y="7523"/>
                </a:lnTo>
                <a:lnTo>
                  <a:pt x="15636" y="5642"/>
                </a:lnTo>
                <a:lnTo>
                  <a:pt x="0" y="0"/>
                </a:lnTo>
                <a:close/>
              </a:path>
              <a:path w="64135" h="64134">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p:nvPr/>
        </p:nvSpPr>
        <p:spPr>
          <a:xfrm>
            <a:off x="2864084" y="678703"/>
            <a:ext cx="0" cy="36192"/>
          </a:xfrm>
          <a:custGeom>
            <a:avLst/>
            <a:gdLst/>
            <a:ahLst/>
            <a:cxnLst/>
            <a:rect l="l" t="t" r="r" b="b"/>
            <a:pathLst>
              <a:path h="36195">
                <a:moveTo>
                  <a:pt x="0" y="0"/>
                </a:moveTo>
                <a:lnTo>
                  <a:pt x="0" y="35620"/>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p:nvPr/>
        </p:nvSpPr>
        <p:spPr>
          <a:xfrm>
            <a:off x="2832156" y="698912"/>
            <a:ext cx="64129" cy="64129"/>
          </a:xfrm>
          <a:custGeom>
            <a:avLst/>
            <a:gdLst/>
            <a:ahLst/>
            <a:cxnLst/>
            <a:rect l="l" t="t" r="r" b="b"/>
            <a:pathLst>
              <a:path w="64135" h="64134">
                <a:moveTo>
                  <a:pt x="0" y="0"/>
                </a:moveTo>
                <a:lnTo>
                  <a:pt x="31932" y="63681"/>
                </a:lnTo>
                <a:lnTo>
                  <a:pt x="60094" y="7523"/>
                </a:lnTo>
                <a:lnTo>
                  <a:pt x="31938" y="7523"/>
                </a:lnTo>
                <a:lnTo>
                  <a:pt x="15636" y="5642"/>
                </a:lnTo>
                <a:lnTo>
                  <a:pt x="0" y="0"/>
                </a:lnTo>
                <a:close/>
              </a:path>
              <a:path w="64135" h="64134">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p:nvPr/>
        </p:nvSpPr>
        <p:spPr>
          <a:xfrm>
            <a:off x="2865819" y="1056250"/>
            <a:ext cx="0" cy="414620"/>
          </a:xfrm>
          <a:custGeom>
            <a:avLst/>
            <a:gdLst/>
            <a:ahLst/>
            <a:cxnLst/>
            <a:rect l="l" t="t" r="r" b="b"/>
            <a:pathLst>
              <a:path h="414655">
                <a:moveTo>
                  <a:pt x="0" y="0"/>
                </a:moveTo>
                <a:lnTo>
                  <a:pt x="0" y="414071"/>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p:nvPr/>
        </p:nvSpPr>
        <p:spPr>
          <a:xfrm>
            <a:off x="2833889" y="1454878"/>
            <a:ext cx="63862" cy="63675"/>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txBox="1"/>
          <p:nvPr/>
        </p:nvSpPr>
        <p:spPr>
          <a:xfrm>
            <a:off x="2505603" y="1517888"/>
            <a:ext cx="717490" cy="89035"/>
          </a:xfrm>
          <a:prstGeom prst="rect">
            <a:avLst/>
          </a:prstGeom>
          <a:solidFill>
            <a:srgbClr val="EBF1DF"/>
          </a:solidFill>
          <a:ln w="10904">
            <a:solidFill>
              <a:srgbClr val="7E7E7E"/>
            </a:solidFill>
          </a:ln>
        </p:spPr>
        <p:txBody>
          <a:bodyPr vert="horz" wrap="square" lIns="0" tIns="4445" rIns="0" bIns="0" rtlCol="0">
            <a:spAutoFit/>
          </a:bodyPr>
          <a:lstStyle/>
          <a:p>
            <a:pPr marL="104131" defTabSz="914329" fontAlgn="auto">
              <a:spcBef>
                <a:spcPts val="35"/>
              </a:spcBef>
              <a:spcAft>
                <a:spcPts val="0"/>
              </a:spcAft>
            </a:pPr>
            <a:r>
              <a:rPr sz="550" spc="10" dirty="0">
                <a:solidFill>
                  <a:prstClr val="black"/>
                </a:solidFill>
                <a:latin typeface="Calibri Light"/>
                <a:cs typeface="Calibri Light"/>
              </a:rPr>
              <a:t>3x3 conv, 128,</a:t>
            </a:r>
            <a:r>
              <a:rPr sz="550" spc="-35" dirty="0">
                <a:solidFill>
                  <a:prstClr val="black"/>
                </a:solidFill>
                <a:latin typeface="Calibri Light"/>
                <a:cs typeface="Calibri Light"/>
              </a:rPr>
              <a:t> </a:t>
            </a:r>
            <a:r>
              <a:rPr sz="550" spc="15" dirty="0">
                <a:solidFill>
                  <a:prstClr val="black"/>
                </a:solidFill>
                <a:latin typeface="Calibri Light"/>
                <a:cs typeface="Calibri Light"/>
              </a:rPr>
              <a:t>/2</a:t>
            </a:r>
            <a:endParaRPr sz="550">
              <a:solidFill>
                <a:prstClr val="black"/>
              </a:solidFill>
              <a:latin typeface="Calibri Light"/>
              <a:cs typeface="Calibri Light"/>
            </a:endParaRPr>
          </a:p>
        </p:txBody>
      </p:sp>
      <p:sp>
        <p:nvSpPr>
          <p:cNvPr id="18" name="object 18"/>
          <p:cNvSpPr txBox="1"/>
          <p:nvPr/>
        </p:nvSpPr>
        <p:spPr>
          <a:xfrm>
            <a:off x="2505603" y="1706589"/>
            <a:ext cx="717490" cy="89035"/>
          </a:xfrm>
          <a:prstGeom prst="rect">
            <a:avLst/>
          </a:prstGeom>
          <a:solidFill>
            <a:srgbClr val="EBF1DF"/>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19" name="object 19"/>
          <p:cNvSpPr/>
          <p:nvPr/>
        </p:nvSpPr>
        <p:spPr>
          <a:xfrm>
            <a:off x="2864084" y="1622789"/>
            <a:ext cx="0" cy="36192"/>
          </a:xfrm>
          <a:custGeom>
            <a:avLst/>
            <a:gdLst/>
            <a:ahLst/>
            <a:cxnLst/>
            <a:rect l="l" t="t" r="r" b="b"/>
            <a:pathLst>
              <a:path h="36194">
                <a:moveTo>
                  <a:pt x="0" y="0"/>
                </a:moveTo>
                <a:lnTo>
                  <a:pt x="0" y="35620"/>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p:nvPr/>
        </p:nvSpPr>
        <p:spPr>
          <a:xfrm>
            <a:off x="2832156" y="1642996"/>
            <a:ext cx="64129" cy="64129"/>
          </a:xfrm>
          <a:custGeom>
            <a:avLst/>
            <a:gdLst/>
            <a:ahLst/>
            <a:cxnLst/>
            <a:rect l="l" t="t" r="r" b="b"/>
            <a:pathLst>
              <a:path w="64135" h="64135">
                <a:moveTo>
                  <a:pt x="0" y="0"/>
                </a:moveTo>
                <a:lnTo>
                  <a:pt x="31932" y="63680"/>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 name="object 21"/>
          <p:cNvSpPr txBox="1"/>
          <p:nvPr/>
        </p:nvSpPr>
        <p:spPr>
          <a:xfrm>
            <a:off x="2507335" y="1895435"/>
            <a:ext cx="717490" cy="89035"/>
          </a:xfrm>
          <a:prstGeom prst="rect">
            <a:avLst/>
          </a:prstGeom>
          <a:solidFill>
            <a:srgbClr val="EBF1DF"/>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22" name="object 22"/>
          <p:cNvSpPr txBox="1"/>
          <p:nvPr/>
        </p:nvSpPr>
        <p:spPr>
          <a:xfrm>
            <a:off x="2507335" y="2084280"/>
            <a:ext cx="717490" cy="89035"/>
          </a:xfrm>
          <a:prstGeom prst="rect">
            <a:avLst/>
          </a:prstGeom>
          <a:solidFill>
            <a:srgbClr val="EBF1DF"/>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23" name="object 23"/>
          <p:cNvSpPr/>
          <p:nvPr/>
        </p:nvSpPr>
        <p:spPr>
          <a:xfrm>
            <a:off x="2865819" y="2000334"/>
            <a:ext cx="0" cy="36192"/>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p:nvPr/>
        </p:nvSpPr>
        <p:spPr>
          <a:xfrm>
            <a:off x="2833890" y="2020687"/>
            <a:ext cx="64129" cy="64129"/>
          </a:xfrm>
          <a:custGeom>
            <a:avLst/>
            <a:gdLst/>
            <a:ahLst/>
            <a:cxnLst/>
            <a:rect l="l" t="t" r="r" b="b"/>
            <a:pathLst>
              <a:path w="64135" h="64135">
                <a:moveTo>
                  <a:pt x="0" y="0"/>
                </a:moveTo>
                <a:lnTo>
                  <a:pt x="31932" y="63680"/>
                </a:lnTo>
                <a:lnTo>
                  <a:pt x="60148" y="7415"/>
                </a:lnTo>
                <a:lnTo>
                  <a:pt x="31933" y="7415"/>
                </a:lnTo>
                <a:lnTo>
                  <a:pt x="15634" y="5561"/>
                </a:lnTo>
                <a:lnTo>
                  <a:pt x="0" y="0"/>
                </a:lnTo>
                <a:close/>
              </a:path>
              <a:path w="64135" h="64135">
                <a:moveTo>
                  <a:pt x="63867" y="0"/>
                </a:moveTo>
                <a:lnTo>
                  <a:pt x="48232" y="5561"/>
                </a:lnTo>
                <a:lnTo>
                  <a:pt x="31933" y="7415"/>
                </a:lnTo>
                <a:lnTo>
                  <a:pt x="60148" y="7415"/>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 name="object 25"/>
          <p:cNvSpPr/>
          <p:nvPr/>
        </p:nvSpPr>
        <p:spPr>
          <a:xfrm>
            <a:off x="2865819" y="1811488"/>
            <a:ext cx="0" cy="36192"/>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 name="object 26"/>
          <p:cNvSpPr/>
          <p:nvPr/>
        </p:nvSpPr>
        <p:spPr>
          <a:xfrm>
            <a:off x="2833890" y="1831841"/>
            <a:ext cx="64129" cy="64129"/>
          </a:xfrm>
          <a:custGeom>
            <a:avLst/>
            <a:gdLst/>
            <a:ahLst/>
            <a:cxnLst/>
            <a:rect l="l" t="t" r="r" b="b"/>
            <a:pathLst>
              <a:path w="64135" h="64135">
                <a:moveTo>
                  <a:pt x="0" y="0"/>
                </a:moveTo>
                <a:lnTo>
                  <a:pt x="31932" y="63680"/>
                </a:lnTo>
                <a:lnTo>
                  <a:pt x="60094" y="7523"/>
                </a:lnTo>
                <a:lnTo>
                  <a:pt x="31933" y="7523"/>
                </a:lnTo>
                <a:lnTo>
                  <a:pt x="15634" y="5642"/>
                </a:lnTo>
                <a:lnTo>
                  <a:pt x="0" y="0"/>
                </a:lnTo>
                <a:close/>
              </a:path>
              <a:path w="64135" h="64135">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 name="object 27"/>
          <p:cNvSpPr/>
          <p:nvPr/>
        </p:nvSpPr>
        <p:spPr>
          <a:xfrm>
            <a:off x="2865819" y="2189181"/>
            <a:ext cx="0" cy="787969"/>
          </a:xfrm>
          <a:custGeom>
            <a:avLst/>
            <a:gdLst/>
            <a:ahLst/>
            <a:cxnLst/>
            <a:rect l="l" t="t" r="r" b="b"/>
            <a:pathLst>
              <a:path h="788035">
                <a:moveTo>
                  <a:pt x="0" y="0"/>
                </a:moveTo>
                <a:lnTo>
                  <a:pt x="0" y="787432"/>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 name="object 28"/>
          <p:cNvSpPr/>
          <p:nvPr/>
        </p:nvSpPr>
        <p:spPr>
          <a:xfrm>
            <a:off x="2833889" y="2961136"/>
            <a:ext cx="63862" cy="63674"/>
          </a:xfrm>
          <a:prstGeom prst="rect">
            <a:avLst/>
          </a:prstGeom>
          <a:blipFill>
            <a:blip r:embed="rId3"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 name="object 29"/>
          <p:cNvSpPr txBox="1"/>
          <p:nvPr/>
        </p:nvSpPr>
        <p:spPr>
          <a:xfrm>
            <a:off x="2507335" y="3028365"/>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04131" defTabSz="914329" fontAlgn="auto">
              <a:spcBef>
                <a:spcPts val="35"/>
              </a:spcBef>
              <a:spcAft>
                <a:spcPts val="0"/>
              </a:spcAft>
            </a:pPr>
            <a:r>
              <a:rPr sz="550" spc="10" dirty="0">
                <a:solidFill>
                  <a:prstClr val="black"/>
                </a:solidFill>
                <a:latin typeface="Calibri Light"/>
                <a:cs typeface="Calibri Light"/>
              </a:rPr>
              <a:t>3x3 conv, 256,</a:t>
            </a:r>
            <a:r>
              <a:rPr sz="550" spc="-35" dirty="0">
                <a:solidFill>
                  <a:prstClr val="black"/>
                </a:solidFill>
                <a:latin typeface="Calibri Light"/>
                <a:cs typeface="Calibri Light"/>
              </a:rPr>
              <a:t> </a:t>
            </a:r>
            <a:r>
              <a:rPr sz="550" spc="15" dirty="0">
                <a:solidFill>
                  <a:prstClr val="black"/>
                </a:solidFill>
                <a:latin typeface="Calibri Light"/>
                <a:cs typeface="Calibri Light"/>
              </a:rPr>
              <a:t>/2</a:t>
            </a:r>
            <a:endParaRPr sz="550">
              <a:solidFill>
                <a:prstClr val="black"/>
              </a:solidFill>
              <a:latin typeface="Calibri Light"/>
              <a:cs typeface="Calibri Light"/>
            </a:endParaRPr>
          </a:p>
        </p:txBody>
      </p:sp>
      <p:sp>
        <p:nvSpPr>
          <p:cNvPr id="30" name="object 30"/>
          <p:cNvSpPr txBox="1"/>
          <p:nvPr/>
        </p:nvSpPr>
        <p:spPr>
          <a:xfrm>
            <a:off x="2507335" y="3217210"/>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31" name="object 31"/>
          <p:cNvSpPr/>
          <p:nvPr/>
        </p:nvSpPr>
        <p:spPr>
          <a:xfrm>
            <a:off x="2865819" y="3133265"/>
            <a:ext cx="0" cy="36192"/>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 name="object 32"/>
          <p:cNvSpPr/>
          <p:nvPr/>
        </p:nvSpPr>
        <p:spPr>
          <a:xfrm>
            <a:off x="2833890" y="3153618"/>
            <a:ext cx="64129" cy="64129"/>
          </a:xfrm>
          <a:custGeom>
            <a:avLst/>
            <a:gdLst/>
            <a:ahLst/>
            <a:cxnLst/>
            <a:rect l="l" t="t" r="r" b="b"/>
            <a:pathLst>
              <a:path w="64135" h="64135">
                <a:moveTo>
                  <a:pt x="0" y="0"/>
                </a:moveTo>
                <a:lnTo>
                  <a:pt x="31932" y="63680"/>
                </a:lnTo>
                <a:lnTo>
                  <a:pt x="60148" y="7415"/>
                </a:lnTo>
                <a:lnTo>
                  <a:pt x="31933" y="7415"/>
                </a:lnTo>
                <a:lnTo>
                  <a:pt x="15634" y="5561"/>
                </a:lnTo>
                <a:lnTo>
                  <a:pt x="0" y="0"/>
                </a:lnTo>
                <a:close/>
              </a:path>
              <a:path w="64135" h="64135">
                <a:moveTo>
                  <a:pt x="63867" y="0"/>
                </a:moveTo>
                <a:lnTo>
                  <a:pt x="48232" y="5561"/>
                </a:lnTo>
                <a:lnTo>
                  <a:pt x="31933" y="7415"/>
                </a:lnTo>
                <a:lnTo>
                  <a:pt x="60148" y="7415"/>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 name="object 33"/>
          <p:cNvSpPr txBox="1"/>
          <p:nvPr/>
        </p:nvSpPr>
        <p:spPr>
          <a:xfrm>
            <a:off x="2505603" y="3406056"/>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34" name="object 34"/>
          <p:cNvSpPr txBox="1"/>
          <p:nvPr/>
        </p:nvSpPr>
        <p:spPr>
          <a:xfrm>
            <a:off x="2505603" y="3594903"/>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35" name="object 35"/>
          <p:cNvSpPr/>
          <p:nvPr/>
        </p:nvSpPr>
        <p:spPr>
          <a:xfrm>
            <a:off x="2864084" y="3510955"/>
            <a:ext cx="0" cy="36192"/>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 name="object 36"/>
          <p:cNvSpPr/>
          <p:nvPr/>
        </p:nvSpPr>
        <p:spPr>
          <a:xfrm>
            <a:off x="2832156" y="3531164"/>
            <a:ext cx="64129" cy="64129"/>
          </a:xfrm>
          <a:custGeom>
            <a:avLst/>
            <a:gdLst/>
            <a:ahLst/>
            <a:cxnLst/>
            <a:rect l="l" t="t" r="r" b="b"/>
            <a:pathLst>
              <a:path w="64135" h="64135">
                <a:moveTo>
                  <a:pt x="0" y="0"/>
                </a:moveTo>
                <a:lnTo>
                  <a:pt x="31932" y="63681"/>
                </a:lnTo>
                <a:lnTo>
                  <a:pt x="60093" y="7524"/>
                </a:lnTo>
                <a:lnTo>
                  <a:pt x="31938" y="7524"/>
                </a:lnTo>
                <a:lnTo>
                  <a:pt x="15636" y="5643"/>
                </a:lnTo>
                <a:lnTo>
                  <a:pt x="0" y="0"/>
                </a:lnTo>
                <a:close/>
              </a:path>
              <a:path w="64135" h="64135">
                <a:moveTo>
                  <a:pt x="63867" y="0"/>
                </a:moveTo>
                <a:lnTo>
                  <a:pt x="48238" y="5643"/>
                </a:lnTo>
                <a:lnTo>
                  <a:pt x="31938" y="7524"/>
                </a:lnTo>
                <a:lnTo>
                  <a:pt x="60093" y="7524"/>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 name="object 37"/>
          <p:cNvSpPr/>
          <p:nvPr/>
        </p:nvSpPr>
        <p:spPr>
          <a:xfrm>
            <a:off x="2864084" y="3322110"/>
            <a:ext cx="0" cy="36192"/>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 name="object 38"/>
          <p:cNvSpPr/>
          <p:nvPr/>
        </p:nvSpPr>
        <p:spPr>
          <a:xfrm>
            <a:off x="2832156" y="3342318"/>
            <a:ext cx="64129" cy="64129"/>
          </a:xfrm>
          <a:custGeom>
            <a:avLst/>
            <a:gdLst/>
            <a:ahLst/>
            <a:cxnLst/>
            <a:rect l="l" t="t" r="r" b="b"/>
            <a:pathLst>
              <a:path w="64135" h="64135">
                <a:moveTo>
                  <a:pt x="0" y="0"/>
                </a:moveTo>
                <a:lnTo>
                  <a:pt x="31932" y="63681"/>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 name="object 39"/>
          <p:cNvSpPr/>
          <p:nvPr/>
        </p:nvSpPr>
        <p:spPr>
          <a:xfrm>
            <a:off x="2864084" y="3699802"/>
            <a:ext cx="0" cy="1549905"/>
          </a:xfrm>
          <a:custGeom>
            <a:avLst/>
            <a:gdLst/>
            <a:ahLst/>
            <a:cxnLst/>
            <a:rect l="l" t="t" r="r" b="b"/>
            <a:pathLst>
              <a:path h="1550035">
                <a:moveTo>
                  <a:pt x="0" y="0"/>
                </a:moveTo>
                <a:lnTo>
                  <a:pt x="0" y="1549713"/>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 name="object 40"/>
          <p:cNvSpPr/>
          <p:nvPr/>
        </p:nvSpPr>
        <p:spPr>
          <a:xfrm>
            <a:off x="2832154" y="5233902"/>
            <a:ext cx="63862" cy="63674"/>
          </a:xfrm>
          <a:prstGeom prst="rect">
            <a:avLst/>
          </a:prstGeom>
          <a:blipFill>
            <a:blip r:embed="rId4"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 name="object 41"/>
          <p:cNvSpPr txBox="1"/>
          <p:nvPr/>
        </p:nvSpPr>
        <p:spPr>
          <a:xfrm>
            <a:off x="2507335" y="5294240"/>
            <a:ext cx="717490" cy="89035"/>
          </a:xfrm>
          <a:prstGeom prst="rect">
            <a:avLst/>
          </a:prstGeom>
          <a:solidFill>
            <a:srgbClr val="EAEFF5"/>
          </a:solidFill>
          <a:ln w="10904">
            <a:solidFill>
              <a:srgbClr val="7E7E7E"/>
            </a:solidFill>
          </a:ln>
        </p:spPr>
        <p:txBody>
          <a:bodyPr vert="horz" wrap="square" lIns="0" tIns="4445" rIns="0" bIns="0" rtlCol="0">
            <a:spAutoFit/>
          </a:bodyPr>
          <a:lstStyle/>
          <a:p>
            <a:pPr marL="104131" defTabSz="914329" fontAlgn="auto">
              <a:spcBef>
                <a:spcPts val="35"/>
              </a:spcBef>
              <a:spcAft>
                <a:spcPts val="0"/>
              </a:spcAft>
            </a:pPr>
            <a:r>
              <a:rPr sz="550" spc="10" dirty="0">
                <a:solidFill>
                  <a:prstClr val="black"/>
                </a:solidFill>
                <a:latin typeface="Calibri Light"/>
                <a:cs typeface="Calibri Light"/>
              </a:rPr>
              <a:t>3x3 conv, 512,</a:t>
            </a:r>
            <a:r>
              <a:rPr sz="550" spc="-35" dirty="0">
                <a:solidFill>
                  <a:prstClr val="black"/>
                </a:solidFill>
                <a:latin typeface="Calibri Light"/>
                <a:cs typeface="Calibri Light"/>
              </a:rPr>
              <a:t> </a:t>
            </a:r>
            <a:r>
              <a:rPr sz="550" spc="15" dirty="0">
                <a:solidFill>
                  <a:prstClr val="black"/>
                </a:solidFill>
                <a:latin typeface="Calibri Light"/>
                <a:cs typeface="Calibri Light"/>
              </a:rPr>
              <a:t>/2</a:t>
            </a:r>
            <a:endParaRPr sz="550">
              <a:solidFill>
                <a:prstClr val="black"/>
              </a:solidFill>
              <a:latin typeface="Calibri Light"/>
              <a:cs typeface="Calibri Light"/>
            </a:endParaRPr>
          </a:p>
        </p:txBody>
      </p:sp>
      <p:sp>
        <p:nvSpPr>
          <p:cNvPr id="42" name="object 42"/>
          <p:cNvSpPr txBox="1"/>
          <p:nvPr/>
        </p:nvSpPr>
        <p:spPr>
          <a:xfrm>
            <a:off x="2507335" y="5483070"/>
            <a:ext cx="717490" cy="89035"/>
          </a:xfrm>
          <a:prstGeom prst="rect">
            <a:avLst/>
          </a:prstGeom>
          <a:solidFill>
            <a:srgbClr val="EAEFF5"/>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43" name="object 43"/>
          <p:cNvSpPr/>
          <p:nvPr/>
        </p:nvSpPr>
        <p:spPr>
          <a:xfrm>
            <a:off x="2865819" y="5399139"/>
            <a:ext cx="0" cy="36192"/>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 name="object 44"/>
          <p:cNvSpPr/>
          <p:nvPr/>
        </p:nvSpPr>
        <p:spPr>
          <a:xfrm>
            <a:off x="2833890" y="5419391"/>
            <a:ext cx="64129" cy="64129"/>
          </a:xfrm>
          <a:custGeom>
            <a:avLst/>
            <a:gdLst/>
            <a:ahLst/>
            <a:cxnLst/>
            <a:rect l="l" t="t" r="r" b="b"/>
            <a:pathLst>
              <a:path w="64135" h="64135">
                <a:moveTo>
                  <a:pt x="0" y="0"/>
                </a:moveTo>
                <a:lnTo>
                  <a:pt x="31932" y="63680"/>
                </a:lnTo>
                <a:lnTo>
                  <a:pt x="60099" y="7512"/>
                </a:lnTo>
                <a:lnTo>
                  <a:pt x="31933" y="7512"/>
                </a:lnTo>
                <a:lnTo>
                  <a:pt x="15634" y="5634"/>
                </a:lnTo>
                <a:lnTo>
                  <a:pt x="0" y="0"/>
                </a:lnTo>
                <a:close/>
              </a:path>
              <a:path w="64135" h="64135">
                <a:moveTo>
                  <a:pt x="63867" y="0"/>
                </a:moveTo>
                <a:lnTo>
                  <a:pt x="48232" y="5634"/>
                </a:lnTo>
                <a:lnTo>
                  <a:pt x="31933" y="7512"/>
                </a:lnTo>
                <a:lnTo>
                  <a:pt x="60099" y="7512"/>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 name="object 45"/>
          <p:cNvSpPr txBox="1"/>
          <p:nvPr/>
        </p:nvSpPr>
        <p:spPr>
          <a:xfrm>
            <a:off x="2509067" y="5671889"/>
            <a:ext cx="717490" cy="89035"/>
          </a:xfrm>
          <a:prstGeom prst="rect">
            <a:avLst/>
          </a:prstGeom>
          <a:solidFill>
            <a:srgbClr val="EAEFF5"/>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46" name="object 46"/>
          <p:cNvSpPr txBox="1"/>
          <p:nvPr/>
        </p:nvSpPr>
        <p:spPr>
          <a:xfrm>
            <a:off x="2509067" y="5860704"/>
            <a:ext cx="717490" cy="89035"/>
          </a:xfrm>
          <a:prstGeom prst="rect">
            <a:avLst/>
          </a:prstGeom>
          <a:solidFill>
            <a:srgbClr val="EAEFF5"/>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47" name="object 47"/>
          <p:cNvSpPr/>
          <p:nvPr/>
        </p:nvSpPr>
        <p:spPr>
          <a:xfrm>
            <a:off x="2867554" y="5776787"/>
            <a:ext cx="0" cy="36192"/>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 name="object 48"/>
          <p:cNvSpPr/>
          <p:nvPr/>
        </p:nvSpPr>
        <p:spPr>
          <a:xfrm>
            <a:off x="2835625" y="5797024"/>
            <a:ext cx="64129" cy="64129"/>
          </a:xfrm>
          <a:custGeom>
            <a:avLst/>
            <a:gdLst/>
            <a:ahLst/>
            <a:cxnLst/>
            <a:rect l="l" t="t" r="r" b="b"/>
            <a:pathLst>
              <a:path w="64135" h="64135">
                <a:moveTo>
                  <a:pt x="0" y="0"/>
                </a:moveTo>
                <a:lnTo>
                  <a:pt x="31934" y="63680"/>
                </a:lnTo>
                <a:lnTo>
                  <a:pt x="60094" y="7523"/>
                </a:lnTo>
                <a:lnTo>
                  <a:pt x="31928" y="7523"/>
                </a:lnTo>
                <a:lnTo>
                  <a:pt x="15628" y="5642"/>
                </a:lnTo>
                <a:lnTo>
                  <a:pt x="0" y="0"/>
                </a:lnTo>
                <a:close/>
              </a:path>
              <a:path w="64135" h="64135">
                <a:moveTo>
                  <a:pt x="63867" y="0"/>
                </a:moveTo>
                <a:lnTo>
                  <a:pt x="48230" y="5642"/>
                </a:lnTo>
                <a:lnTo>
                  <a:pt x="3192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 name="object 49"/>
          <p:cNvSpPr/>
          <p:nvPr/>
        </p:nvSpPr>
        <p:spPr>
          <a:xfrm>
            <a:off x="2867554" y="5587971"/>
            <a:ext cx="0" cy="36192"/>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 name="object 50"/>
          <p:cNvSpPr/>
          <p:nvPr/>
        </p:nvSpPr>
        <p:spPr>
          <a:xfrm>
            <a:off x="2835625" y="5608208"/>
            <a:ext cx="64129" cy="64129"/>
          </a:xfrm>
          <a:custGeom>
            <a:avLst/>
            <a:gdLst/>
            <a:ahLst/>
            <a:cxnLst/>
            <a:rect l="l" t="t" r="r" b="b"/>
            <a:pathLst>
              <a:path w="64135" h="64135">
                <a:moveTo>
                  <a:pt x="0" y="0"/>
                </a:moveTo>
                <a:lnTo>
                  <a:pt x="31934" y="63680"/>
                </a:lnTo>
                <a:lnTo>
                  <a:pt x="60094" y="7523"/>
                </a:lnTo>
                <a:lnTo>
                  <a:pt x="31928" y="7523"/>
                </a:lnTo>
                <a:lnTo>
                  <a:pt x="15628" y="5642"/>
                </a:lnTo>
                <a:lnTo>
                  <a:pt x="0" y="0"/>
                </a:lnTo>
                <a:close/>
              </a:path>
              <a:path w="64135" h="64135">
                <a:moveTo>
                  <a:pt x="63867" y="0"/>
                </a:moveTo>
                <a:lnTo>
                  <a:pt x="48230" y="5642"/>
                </a:lnTo>
                <a:lnTo>
                  <a:pt x="3192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 name="object 51"/>
          <p:cNvSpPr/>
          <p:nvPr/>
        </p:nvSpPr>
        <p:spPr>
          <a:xfrm>
            <a:off x="2865819" y="5965603"/>
            <a:ext cx="0" cy="413986"/>
          </a:xfrm>
          <a:custGeom>
            <a:avLst/>
            <a:gdLst/>
            <a:ahLst/>
            <a:cxnLst/>
            <a:rect l="l" t="t" r="r" b="b"/>
            <a:pathLst>
              <a:path h="414020">
                <a:moveTo>
                  <a:pt x="0" y="0"/>
                </a:moveTo>
                <a:lnTo>
                  <a:pt x="0" y="413402"/>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 name="object 52"/>
          <p:cNvSpPr/>
          <p:nvPr/>
        </p:nvSpPr>
        <p:spPr>
          <a:xfrm>
            <a:off x="2833889" y="6363487"/>
            <a:ext cx="63862" cy="63674"/>
          </a:xfrm>
          <a:prstGeom prst="rect">
            <a:avLst/>
          </a:prstGeom>
          <a:blipFill>
            <a:blip r:embed="rId5"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 name="object 53"/>
          <p:cNvSpPr txBox="1"/>
          <p:nvPr/>
        </p:nvSpPr>
        <p:spPr>
          <a:xfrm>
            <a:off x="2498675" y="6431411"/>
            <a:ext cx="717490" cy="89035"/>
          </a:xfrm>
          <a:prstGeom prst="rect">
            <a:avLst/>
          </a:prstGeom>
          <a:ln w="10904">
            <a:solidFill>
              <a:srgbClr val="7E7E7E"/>
            </a:solidFill>
          </a:ln>
        </p:spPr>
        <p:txBody>
          <a:bodyPr vert="horz" wrap="square" lIns="0" tIns="4445" rIns="0" bIns="0" rtlCol="0">
            <a:spAutoFit/>
          </a:bodyPr>
          <a:lstStyle/>
          <a:p>
            <a:pPr algn="ctr" defTabSz="914329" fontAlgn="auto">
              <a:spcBef>
                <a:spcPts val="35"/>
              </a:spcBef>
              <a:spcAft>
                <a:spcPts val="0"/>
              </a:spcAft>
            </a:pPr>
            <a:r>
              <a:rPr sz="550" spc="5" dirty="0">
                <a:solidFill>
                  <a:prstClr val="black"/>
                </a:solidFill>
                <a:latin typeface="Calibri Light"/>
                <a:cs typeface="Calibri Light"/>
              </a:rPr>
              <a:t>fc</a:t>
            </a:r>
            <a:r>
              <a:rPr sz="550" spc="-5" dirty="0">
                <a:solidFill>
                  <a:prstClr val="black"/>
                </a:solidFill>
                <a:latin typeface="Calibri Light"/>
                <a:cs typeface="Calibri Light"/>
              </a:rPr>
              <a:t> </a:t>
            </a:r>
            <a:r>
              <a:rPr sz="550" spc="10" dirty="0">
                <a:solidFill>
                  <a:prstClr val="black"/>
                </a:solidFill>
                <a:latin typeface="Calibri Light"/>
                <a:cs typeface="Calibri Light"/>
              </a:rPr>
              <a:t>1000</a:t>
            </a:r>
            <a:endParaRPr sz="550">
              <a:solidFill>
                <a:prstClr val="black"/>
              </a:solidFill>
              <a:latin typeface="Calibri Light"/>
              <a:cs typeface="Calibri Light"/>
            </a:endParaRPr>
          </a:p>
        </p:txBody>
      </p:sp>
      <p:sp>
        <p:nvSpPr>
          <p:cNvPr id="54" name="object 54"/>
          <p:cNvSpPr txBox="1">
            <a:spLocks noGrp="1"/>
          </p:cNvSpPr>
          <p:nvPr>
            <p:ph type="title"/>
          </p:nvPr>
        </p:nvSpPr>
        <p:spPr>
          <a:xfrm>
            <a:off x="552492" y="173547"/>
            <a:ext cx="1452758" cy="1125481"/>
          </a:xfrm>
          <a:prstGeom prst="rect">
            <a:avLst/>
          </a:prstGeom>
        </p:spPr>
        <p:txBody>
          <a:bodyPr vert="horz" wrap="square" lIns="0" tIns="10160" rIns="0" bIns="0" rtlCol="0">
            <a:spAutoFit/>
          </a:bodyPr>
          <a:lstStyle/>
          <a:p>
            <a:pPr marL="330173" marR="5080" indent="-317475">
              <a:lnSpc>
                <a:spcPct val="100699"/>
              </a:lnSpc>
              <a:spcBef>
                <a:spcPts val="80"/>
              </a:spcBef>
            </a:pPr>
            <a:r>
              <a:rPr sz="2400" dirty="0">
                <a:latin typeface="Calibri"/>
                <a:cs typeface="Calibri"/>
              </a:rPr>
              <a:t>a</a:t>
            </a:r>
            <a:r>
              <a:rPr sz="2400" spc="-80" dirty="0">
                <a:latin typeface="Calibri"/>
                <a:cs typeface="Calibri"/>
              </a:rPr>
              <a:t> </a:t>
            </a:r>
            <a:r>
              <a:rPr sz="2400" spc="5" dirty="0">
                <a:latin typeface="Calibri"/>
                <a:cs typeface="Calibri"/>
              </a:rPr>
              <a:t>shallower  </a:t>
            </a:r>
            <a:r>
              <a:rPr sz="2400" spc="10" dirty="0">
                <a:latin typeface="Calibri"/>
                <a:cs typeface="Calibri"/>
              </a:rPr>
              <a:t>model</a:t>
            </a:r>
            <a:endParaRPr sz="2400">
              <a:latin typeface="Calibri"/>
              <a:cs typeface="Calibri"/>
            </a:endParaRPr>
          </a:p>
          <a:p>
            <a:pPr marL="88893">
              <a:spcBef>
                <a:spcPts val="20"/>
              </a:spcBef>
            </a:pPr>
            <a:r>
              <a:rPr sz="2400" spc="-20" dirty="0">
                <a:latin typeface="Calibri"/>
                <a:cs typeface="Calibri"/>
              </a:rPr>
              <a:t>(18</a:t>
            </a:r>
            <a:r>
              <a:rPr sz="2400" spc="-10" dirty="0">
                <a:latin typeface="Calibri"/>
                <a:cs typeface="Calibri"/>
              </a:rPr>
              <a:t> layers)</a:t>
            </a:r>
            <a:endParaRPr sz="2400">
              <a:latin typeface="Calibri"/>
              <a:cs typeface="Calibri"/>
            </a:endParaRPr>
          </a:p>
        </p:txBody>
      </p:sp>
      <p:sp>
        <p:nvSpPr>
          <p:cNvPr id="55" name="object 55"/>
          <p:cNvSpPr txBox="1"/>
          <p:nvPr/>
        </p:nvSpPr>
        <p:spPr>
          <a:xfrm>
            <a:off x="6221255" y="173546"/>
            <a:ext cx="1512442" cy="1129190"/>
          </a:xfrm>
          <a:prstGeom prst="rect">
            <a:avLst/>
          </a:prstGeom>
        </p:spPr>
        <p:txBody>
          <a:bodyPr vert="horz" wrap="square" lIns="0" tIns="10160" rIns="0" bIns="0" rtlCol="0">
            <a:spAutoFit/>
          </a:bodyPr>
          <a:lstStyle/>
          <a:p>
            <a:pPr marL="12699" marR="5080" indent="3175" algn="ctr" defTabSz="914329" fontAlgn="auto">
              <a:lnSpc>
                <a:spcPct val="100699"/>
              </a:lnSpc>
              <a:spcBef>
                <a:spcPts val="80"/>
              </a:spcBef>
              <a:spcAft>
                <a:spcPts val="0"/>
              </a:spcAft>
            </a:pPr>
            <a:r>
              <a:rPr sz="2400" dirty="0">
                <a:solidFill>
                  <a:prstClr val="black"/>
                </a:solidFill>
                <a:latin typeface="Calibri"/>
                <a:cs typeface="Calibri"/>
              </a:rPr>
              <a:t>a </a:t>
            </a:r>
            <a:r>
              <a:rPr sz="2400" spc="10" dirty="0">
                <a:solidFill>
                  <a:prstClr val="black"/>
                </a:solidFill>
                <a:latin typeface="Calibri"/>
                <a:cs typeface="Calibri"/>
              </a:rPr>
              <a:t>deeper  </a:t>
            </a:r>
            <a:r>
              <a:rPr sz="2400" spc="-15" dirty="0">
                <a:solidFill>
                  <a:prstClr val="black"/>
                </a:solidFill>
                <a:latin typeface="Calibri"/>
                <a:cs typeface="Calibri"/>
              </a:rPr>
              <a:t>c</a:t>
            </a:r>
            <a:r>
              <a:rPr sz="2400" spc="35" dirty="0">
                <a:solidFill>
                  <a:prstClr val="black"/>
                </a:solidFill>
                <a:latin typeface="Calibri"/>
                <a:cs typeface="Calibri"/>
              </a:rPr>
              <a:t>oun</a:t>
            </a:r>
            <a:r>
              <a:rPr sz="2400" spc="-5" dirty="0">
                <a:solidFill>
                  <a:prstClr val="black"/>
                </a:solidFill>
                <a:latin typeface="Calibri"/>
                <a:cs typeface="Calibri"/>
              </a:rPr>
              <a:t>t</a:t>
            </a:r>
            <a:r>
              <a:rPr sz="2400" spc="5" dirty="0">
                <a:solidFill>
                  <a:prstClr val="black"/>
                </a:solidFill>
                <a:latin typeface="Calibri"/>
                <a:cs typeface="Calibri"/>
              </a:rPr>
              <a:t>e</a:t>
            </a:r>
            <a:r>
              <a:rPr sz="2400" spc="-40" dirty="0">
                <a:solidFill>
                  <a:prstClr val="black"/>
                </a:solidFill>
                <a:latin typeface="Calibri"/>
                <a:cs typeface="Calibri"/>
              </a:rPr>
              <a:t>r</a:t>
            </a:r>
            <a:r>
              <a:rPr sz="2400" spc="35" dirty="0">
                <a:solidFill>
                  <a:prstClr val="black"/>
                </a:solidFill>
                <a:latin typeface="Calibri"/>
                <a:cs typeface="Calibri"/>
              </a:rPr>
              <a:t>p</a:t>
            </a:r>
            <a:r>
              <a:rPr sz="2400" spc="-50" dirty="0">
                <a:solidFill>
                  <a:prstClr val="black"/>
                </a:solidFill>
                <a:latin typeface="Calibri"/>
                <a:cs typeface="Calibri"/>
              </a:rPr>
              <a:t>a</a:t>
            </a:r>
            <a:r>
              <a:rPr sz="2400" spc="-40" dirty="0">
                <a:solidFill>
                  <a:prstClr val="black"/>
                </a:solidFill>
                <a:latin typeface="Calibri"/>
                <a:cs typeface="Calibri"/>
              </a:rPr>
              <a:t>r</a:t>
            </a:r>
            <a:r>
              <a:rPr sz="2400" dirty="0">
                <a:solidFill>
                  <a:prstClr val="black"/>
                </a:solidFill>
                <a:latin typeface="Calibri"/>
                <a:cs typeface="Calibri"/>
              </a:rPr>
              <a:t>t  </a:t>
            </a:r>
            <a:r>
              <a:rPr sz="2400" spc="-20" dirty="0">
                <a:solidFill>
                  <a:prstClr val="black"/>
                </a:solidFill>
                <a:latin typeface="Calibri"/>
                <a:cs typeface="Calibri"/>
              </a:rPr>
              <a:t>(34</a:t>
            </a:r>
            <a:r>
              <a:rPr sz="2400" spc="-5" dirty="0">
                <a:solidFill>
                  <a:prstClr val="black"/>
                </a:solidFill>
                <a:latin typeface="Calibri"/>
                <a:cs typeface="Calibri"/>
              </a:rPr>
              <a:t> </a:t>
            </a:r>
            <a:r>
              <a:rPr sz="2400" spc="-10" dirty="0">
                <a:solidFill>
                  <a:prstClr val="black"/>
                </a:solidFill>
                <a:latin typeface="Calibri"/>
                <a:cs typeface="Calibri"/>
              </a:rPr>
              <a:t>layers)</a:t>
            </a:r>
            <a:endParaRPr sz="2400">
              <a:solidFill>
                <a:prstClr val="black"/>
              </a:solidFill>
              <a:latin typeface="Calibri"/>
              <a:cs typeface="Calibri"/>
            </a:endParaRPr>
          </a:p>
        </p:txBody>
      </p:sp>
      <p:sp>
        <p:nvSpPr>
          <p:cNvPr id="56" name="object 56"/>
          <p:cNvSpPr txBox="1"/>
          <p:nvPr/>
        </p:nvSpPr>
        <p:spPr>
          <a:xfrm>
            <a:off x="4929366" y="187245"/>
            <a:ext cx="717490" cy="89035"/>
          </a:xfrm>
          <a:prstGeom prst="rect">
            <a:avLst/>
          </a:prstGeom>
          <a:solidFill>
            <a:srgbClr val="FDEBDD"/>
          </a:solidFill>
          <a:ln w="10904">
            <a:solidFill>
              <a:srgbClr val="7E7E7E"/>
            </a:solidFill>
          </a:ln>
        </p:spPr>
        <p:txBody>
          <a:bodyPr vert="horz" wrap="square" lIns="0" tIns="4445" rIns="0" bIns="0" rtlCol="0">
            <a:spAutoFit/>
          </a:bodyPr>
          <a:lstStyle/>
          <a:p>
            <a:pPr marL="122546" defTabSz="914329" fontAlgn="auto">
              <a:spcBef>
                <a:spcPts val="35"/>
              </a:spcBef>
              <a:spcAft>
                <a:spcPts val="0"/>
              </a:spcAft>
            </a:pPr>
            <a:r>
              <a:rPr sz="550" spc="10" dirty="0">
                <a:solidFill>
                  <a:prstClr val="black"/>
                </a:solidFill>
                <a:latin typeface="Calibri Light"/>
                <a:cs typeface="Calibri Light"/>
              </a:rPr>
              <a:t>7x7 conv, 64,</a:t>
            </a:r>
            <a:r>
              <a:rPr sz="550" spc="-30" dirty="0">
                <a:solidFill>
                  <a:prstClr val="black"/>
                </a:solidFill>
                <a:latin typeface="Calibri Light"/>
                <a:cs typeface="Calibri Light"/>
              </a:rPr>
              <a:t> </a:t>
            </a:r>
            <a:r>
              <a:rPr sz="550" spc="15" dirty="0">
                <a:solidFill>
                  <a:prstClr val="black"/>
                </a:solidFill>
                <a:latin typeface="Calibri Light"/>
                <a:cs typeface="Calibri Light"/>
              </a:rPr>
              <a:t>/2</a:t>
            </a:r>
            <a:endParaRPr sz="550">
              <a:solidFill>
                <a:prstClr val="black"/>
              </a:solidFill>
              <a:latin typeface="Calibri Light"/>
              <a:cs typeface="Calibri Light"/>
            </a:endParaRPr>
          </a:p>
        </p:txBody>
      </p:sp>
      <p:sp>
        <p:nvSpPr>
          <p:cNvPr id="57" name="object 57"/>
          <p:cNvSpPr txBox="1"/>
          <p:nvPr/>
        </p:nvSpPr>
        <p:spPr>
          <a:xfrm>
            <a:off x="4931098" y="384958"/>
            <a:ext cx="717490" cy="89035"/>
          </a:xfrm>
          <a:prstGeom prst="rect">
            <a:avLst/>
          </a:prstGeom>
          <a:solidFill>
            <a:srgbClr val="EEEAF2"/>
          </a:solidFill>
          <a:ln w="10904">
            <a:solidFill>
              <a:srgbClr val="7E7E7E"/>
            </a:solidFill>
          </a:ln>
        </p:spPr>
        <p:txBody>
          <a:bodyPr vert="horz" wrap="square" lIns="0" tIns="4445" rIns="0" bIns="0" rtlCol="0">
            <a:spAutoFit/>
          </a:bodyPr>
          <a:lstStyle/>
          <a:p>
            <a:pPr marL="172707"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64</a:t>
            </a:r>
            <a:endParaRPr sz="550">
              <a:solidFill>
                <a:prstClr val="black"/>
              </a:solidFill>
              <a:latin typeface="Calibri Light"/>
              <a:cs typeface="Calibri Light"/>
            </a:endParaRPr>
          </a:p>
        </p:txBody>
      </p:sp>
      <p:sp>
        <p:nvSpPr>
          <p:cNvPr id="58" name="object 58"/>
          <p:cNvSpPr txBox="1"/>
          <p:nvPr/>
        </p:nvSpPr>
        <p:spPr>
          <a:xfrm>
            <a:off x="4931098" y="573804"/>
            <a:ext cx="717490" cy="89035"/>
          </a:xfrm>
          <a:prstGeom prst="rect">
            <a:avLst/>
          </a:prstGeom>
          <a:solidFill>
            <a:srgbClr val="EEEAF2"/>
          </a:solidFill>
          <a:ln w="10904">
            <a:solidFill>
              <a:srgbClr val="7E7E7E"/>
            </a:solidFill>
          </a:ln>
        </p:spPr>
        <p:txBody>
          <a:bodyPr vert="horz" wrap="square" lIns="0" tIns="4445" rIns="0" bIns="0" rtlCol="0">
            <a:spAutoFit/>
          </a:bodyPr>
          <a:lstStyle/>
          <a:p>
            <a:pPr marL="172707"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64</a:t>
            </a:r>
            <a:endParaRPr sz="550">
              <a:solidFill>
                <a:prstClr val="black"/>
              </a:solidFill>
              <a:latin typeface="Calibri Light"/>
              <a:cs typeface="Calibri Light"/>
            </a:endParaRPr>
          </a:p>
        </p:txBody>
      </p:sp>
      <p:sp>
        <p:nvSpPr>
          <p:cNvPr id="59" name="object 59"/>
          <p:cNvSpPr/>
          <p:nvPr/>
        </p:nvSpPr>
        <p:spPr>
          <a:xfrm>
            <a:off x="5289581" y="489859"/>
            <a:ext cx="0" cy="36192"/>
          </a:xfrm>
          <a:custGeom>
            <a:avLst/>
            <a:gdLst/>
            <a:ahLst/>
            <a:cxnLst/>
            <a:rect l="l" t="t" r="r" b="b"/>
            <a:pathLst>
              <a:path h="36195">
                <a:moveTo>
                  <a:pt x="0" y="0"/>
                </a:moveTo>
                <a:lnTo>
                  <a:pt x="0" y="35620"/>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 name="object 60"/>
          <p:cNvSpPr/>
          <p:nvPr/>
        </p:nvSpPr>
        <p:spPr>
          <a:xfrm>
            <a:off x="5257651" y="510065"/>
            <a:ext cx="64129" cy="64129"/>
          </a:xfrm>
          <a:custGeom>
            <a:avLst/>
            <a:gdLst/>
            <a:ahLst/>
            <a:cxnLst/>
            <a:rect l="l" t="t" r="r" b="b"/>
            <a:pathLst>
              <a:path w="64135" h="64134">
                <a:moveTo>
                  <a:pt x="0" y="0"/>
                </a:moveTo>
                <a:lnTo>
                  <a:pt x="31932" y="63680"/>
                </a:lnTo>
                <a:lnTo>
                  <a:pt x="60094" y="7523"/>
                </a:lnTo>
                <a:lnTo>
                  <a:pt x="31938" y="7523"/>
                </a:lnTo>
                <a:lnTo>
                  <a:pt x="15636" y="5642"/>
                </a:lnTo>
                <a:lnTo>
                  <a:pt x="0" y="0"/>
                </a:lnTo>
                <a:close/>
              </a:path>
              <a:path w="64135" h="64134">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 name="object 61"/>
          <p:cNvSpPr/>
          <p:nvPr/>
        </p:nvSpPr>
        <p:spPr>
          <a:xfrm>
            <a:off x="5289581" y="301012"/>
            <a:ext cx="0" cy="36192"/>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 name="object 62"/>
          <p:cNvSpPr/>
          <p:nvPr/>
        </p:nvSpPr>
        <p:spPr>
          <a:xfrm>
            <a:off x="5257651" y="321220"/>
            <a:ext cx="64129" cy="64129"/>
          </a:xfrm>
          <a:custGeom>
            <a:avLst/>
            <a:gdLst/>
            <a:ahLst/>
            <a:cxnLst/>
            <a:rect l="l" t="t" r="r" b="b"/>
            <a:pathLst>
              <a:path w="64135" h="64135">
                <a:moveTo>
                  <a:pt x="0" y="0"/>
                </a:moveTo>
                <a:lnTo>
                  <a:pt x="31932" y="63680"/>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 name="object 63"/>
          <p:cNvSpPr txBox="1"/>
          <p:nvPr/>
        </p:nvSpPr>
        <p:spPr>
          <a:xfrm>
            <a:off x="4931098" y="762505"/>
            <a:ext cx="717490" cy="89035"/>
          </a:xfrm>
          <a:prstGeom prst="rect">
            <a:avLst/>
          </a:prstGeom>
          <a:solidFill>
            <a:srgbClr val="EEEAF2"/>
          </a:solidFill>
          <a:ln w="10904">
            <a:solidFill>
              <a:srgbClr val="7E7E7E"/>
            </a:solidFill>
          </a:ln>
        </p:spPr>
        <p:txBody>
          <a:bodyPr vert="horz" wrap="square" lIns="0" tIns="4445" rIns="0" bIns="0" rtlCol="0">
            <a:spAutoFit/>
          </a:bodyPr>
          <a:lstStyle/>
          <a:p>
            <a:pPr marL="172707"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64</a:t>
            </a:r>
            <a:endParaRPr sz="550">
              <a:solidFill>
                <a:prstClr val="black"/>
              </a:solidFill>
              <a:latin typeface="Calibri Light"/>
              <a:cs typeface="Calibri Light"/>
            </a:endParaRPr>
          </a:p>
        </p:txBody>
      </p:sp>
      <p:sp>
        <p:nvSpPr>
          <p:cNvPr id="64" name="object 64"/>
          <p:cNvSpPr txBox="1"/>
          <p:nvPr/>
        </p:nvSpPr>
        <p:spPr>
          <a:xfrm>
            <a:off x="4931098" y="951351"/>
            <a:ext cx="717490" cy="89035"/>
          </a:xfrm>
          <a:prstGeom prst="rect">
            <a:avLst/>
          </a:prstGeom>
          <a:solidFill>
            <a:srgbClr val="EEEAF2"/>
          </a:solidFill>
          <a:ln w="10904">
            <a:solidFill>
              <a:srgbClr val="7E7E7E"/>
            </a:solidFill>
          </a:ln>
        </p:spPr>
        <p:txBody>
          <a:bodyPr vert="horz" wrap="square" lIns="0" tIns="4445" rIns="0" bIns="0" rtlCol="0">
            <a:spAutoFit/>
          </a:bodyPr>
          <a:lstStyle/>
          <a:p>
            <a:pPr marL="172707"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64</a:t>
            </a:r>
            <a:endParaRPr sz="550">
              <a:solidFill>
                <a:prstClr val="black"/>
              </a:solidFill>
              <a:latin typeface="Calibri Light"/>
              <a:cs typeface="Calibri Light"/>
            </a:endParaRPr>
          </a:p>
        </p:txBody>
      </p:sp>
      <p:sp>
        <p:nvSpPr>
          <p:cNvPr id="65" name="object 65"/>
          <p:cNvSpPr/>
          <p:nvPr/>
        </p:nvSpPr>
        <p:spPr>
          <a:xfrm>
            <a:off x="5289581" y="867405"/>
            <a:ext cx="0" cy="36192"/>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 name="object 66"/>
          <p:cNvSpPr/>
          <p:nvPr/>
        </p:nvSpPr>
        <p:spPr>
          <a:xfrm>
            <a:off x="5257651" y="887758"/>
            <a:ext cx="64129" cy="64129"/>
          </a:xfrm>
          <a:custGeom>
            <a:avLst/>
            <a:gdLst/>
            <a:ahLst/>
            <a:cxnLst/>
            <a:rect l="l" t="t" r="r" b="b"/>
            <a:pathLst>
              <a:path w="64135" h="64134">
                <a:moveTo>
                  <a:pt x="0" y="0"/>
                </a:moveTo>
                <a:lnTo>
                  <a:pt x="31932" y="63680"/>
                </a:lnTo>
                <a:lnTo>
                  <a:pt x="60094" y="7523"/>
                </a:lnTo>
                <a:lnTo>
                  <a:pt x="31938" y="7523"/>
                </a:lnTo>
                <a:lnTo>
                  <a:pt x="15636" y="5642"/>
                </a:lnTo>
                <a:lnTo>
                  <a:pt x="0" y="0"/>
                </a:lnTo>
                <a:close/>
              </a:path>
              <a:path w="64135" h="64134">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 name="object 67"/>
          <p:cNvSpPr/>
          <p:nvPr/>
        </p:nvSpPr>
        <p:spPr>
          <a:xfrm>
            <a:off x="5289581" y="678703"/>
            <a:ext cx="0" cy="36192"/>
          </a:xfrm>
          <a:custGeom>
            <a:avLst/>
            <a:gdLst/>
            <a:ahLst/>
            <a:cxnLst/>
            <a:rect l="l" t="t" r="r" b="b"/>
            <a:pathLst>
              <a:path h="36195">
                <a:moveTo>
                  <a:pt x="0" y="0"/>
                </a:moveTo>
                <a:lnTo>
                  <a:pt x="0" y="35620"/>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 name="object 68"/>
          <p:cNvSpPr/>
          <p:nvPr/>
        </p:nvSpPr>
        <p:spPr>
          <a:xfrm>
            <a:off x="5257651" y="698912"/>
            <a:ext cx="64129" cy="64129"/>
          </a:xfrm>
          <a:custGeom>
            <a:avLst/>
            <a:gdLst/>
            <a:ahLst/>
            <a:cxnLst/>
            <a:rect l="l" t="t" r="r" b="b"/>
            <a:pathLst>
              <a:path w="64135" h="64134">
                <a:moveTo>
                  <a:pt x="0" y="0"/>
                </a:moveTo>
                <a:lnTo>
                  <a:pt x="31932" y="63681"/>
                </a:lnTo>
                <a:lnTo>
                  <a:pt x="60094" y="7523"/>
                </a:lnTo>
                <a:lnTo>
                  <a:pt x="31938" y="7523"/>
                </a:lnTo>
                <a:lnTo>
                  <a:pt x="15636" y="5642"/>
                </a:lnTo>
                <a:lnTo>
                  <a:pt x="0" y="0"/>
                </a:lnTo>
                <a:close/>
              </a:path>
              <a:path w="64135" h="64134">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 name="object 69"/>
          <p:cNvSpPr txBox="1"/>
          <p:nvPr/>
        </p:nvSpPr>
        <p:spPr>
          <a:xfrm>
            <a:off x="4932831" y="1140196"/>
            <a:ext cx="717490" cy="89035"/>
          </a:xfrm>
          <a:prstGeom prst="rect">
            <a:avLst/>
          </a:prstGeom>
          <a:solidFill>
            <a:srgbClr val="EEEAF2"/>
          </a:solidFill>
          <a:ln w="10904">
            <a:solidFill>
              <a:srgbClr val="7E7E7E"/>
            </a:solidFill>
          </a:ln>
        </p:spPr>
        <p:txBody>
          <a:bodyPr vert="horz" wrap="square" lIns="0" tIns="4445" rIns="0" bIns="0" rtlCol="0">
            <a:spAutoFit/>
          </a:bodyPr>
          <a:lstStyle/>
          <a:p>
            <a:pPr marL="172707"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64</a:t>
            </a:r>
            <a:endParaRPr sz="550">
              <a:solidFill>
                <a:prstClr val="black"/>
              </a:solidFill>
              <a:latin typeface="Calibri Light"/>
              <a:cs typeface="Calibri Light"/>
            </a:endParaRPr>
          </a:p>
        </p:txBody>
      </p:sp>
      <p:sp>
        <p:nvSpPr>
          <p:cNvPr id="70" name="object 70"/>
          <p:cNvSpPr txBox="1"/>
          <p:nvPr/>
        </p:nvSpPr>
        <p:spPr>
          <a:xfrm>
            <a:off x="4932831" y="1329043"/>
            <a:ext cx="717490" cy="89035"/>
          </a:xfrm>
          <a:prstGeom prst="rect">
            <a:avLst/>
          </a:prstGeom>
          <a:solidFill>
            <a:srgbClr val="EEEAF2"/>
          </a:solidFill>
          <a:ln w="10904">
            <a:solidFill>
              <a:srgbClr val="7E7E7E"/>
            </a:solidFill>
          </a:ln>
        </p:spPr>
        <p:txBody>
          <a:bodyPr vert="horz" wrap="square" lIns="0" tIns="4445" rIns="0" bIns="0" rtlCol="0">
            <a:spAutoFit/>
          </a:bodyPr>
          <a:lstStyle/>
          <a:p>
            <a:pPr marL="172707"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64</a:t>
            </a:r>
            <a:endParaRPr sz="550">
              <a:solidFill>
                <a:prstClr val="black"/>
              </a:solidFill>
              <a:latin typeface="Calibri Light"/>
              <a:cs typeface="Calibri Light"/>
            </a:endParaRPr>
          </a:p>
        </p:txBody>
      </p:sp>
      <p:sp>
        <p:nvSpPr>
          <p:cNvPr id="71" name="object 71"/>
          <p:cNvSpPr/>
          <p:nvPr/>
        </p:nvSpPr>
        <p:spPr>
          <a:xfrm>
            <a:off x="5291316" y="1245096"/>
            <a:ext cx="0" cy="36192"/>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 name="object 72"/>
          <p:cNvSpPr/>
          <p:nvPr/>
        </p:nvSpPr>
        <p:spPr>
          <a:xfrm>
            <a:off x="5259387" y="1265304"/>
            <a:ext cx="64129" cy="64129"/>
          </a:xfrm>
          <a:custGeom>
            <a:avLst/>
            <a:gdLst/>
            <a:ahLst/>
            <a:cxnLst/>
            <a:rect l="l" t="t" r="r" b="b"/>
            <a:pathLst>
              <a:path w="64135" h="64134">
                <a:moveTo>
                  <a:pt x="0" y="0"/>
                </a:moveTo>
                <a:lnTo>
                  <a:pt x="31934" y="63680"/>
                </a:lnTo>
                <a:lnTo>
                  <a:pt x="60094" y="7523"/>
                </a:lnTo>
                <a:lnTo>
                  <a:pt x="31933" y="7523"/>
                </a:lnTo>
                <a:lnTo>
                  <a:pt x="15634" y="5642"/>
                </a:lnTo>
                <a:lnTo>
                  <a:pt x="0" y="0"/>
                </a:lnTo>
                <a:close/>
              </a:path>
              <a:path w="64135" h="64134">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 name="object 73"/>
          <p:cNvSpPr/>
          <p:nvPr/>
        </p:nvSpPr>
        <p:spPr>
          <a:xfrm>
            <a:off x="5291316" y="1056250"/>
            <a:ext cx="0" cy="36192"/>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4" name="object 74"/>
          <p:cNvSpPr/>
          <p:nvPr/>
        </p:nvSpPr>
        <p:spPr>
          <a:xfrm>
            <a:off x="5259387" y="1076459"/>
            <a:ext cx="64129" cy="64129"/>
          </a:xfrm>
          <a:custGeom>
            <a:avLst/>
            <a:gdLst/>
            <a:ahLst/>
            <a:cxnLst/>
            <a:rect l="l" t="t" r="r" b="b"/>
            <a:pathLst>
              <a:path w="64135" h="64134">
                <a:moveTo>
                  <a:pt x="0" y="0"/>
                </a:moveTo>
                <a:lnTo>
                  <a:pt x="31934" y="63680"/>
                </a:lnTo>
                <a:lnTo>
                  <a:pt x="60094" y="7523"/>
                </a:lnTo>
                <a:lnTo>
                  <a:pt x="31933" y="7523"/>
                </a:lnTo>
                <a:lnTo>
                  <a:pt x="15634" y="5642"/>
                </a:lnTo>
                <a:lnTo>
                  <a:pt x="0" y="0"/>
                </a:lnTo>
                <a:close/>
              </a:path>
              <a:path w="64135" h="64134">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 name="object 75"/>
          <p:cNvSpPr txBox="1"/>
          <p:nvPr/>
        </p:nvSpPr>
        <p:spPr>
          <a:xfrm>
            <a:off x="4931098" y="1517888"/>
            <a:ext cx="717490" cy="89035"/>
          </a:xfrm>
          <a:prstGeom prst="rect">
            <a:avLst/>
          </a:prstGeom>
          <a:solidFill>
            <a:srgbClr val="EBF1DF"/>
          </a:solidFill>
          <a:ln w="10904">
            <a:solidFill>
              <a:srgbClr val="7E7E7E"/>
            </a:solidFill>
          </a:ln>
        </p:spPr>
        <p:txBody>
          <a:bodyPr vert="horz" wrap="square" lIns="0" tIns="4445" rIns="0" bIns="0" rtlCol="0">
            <a:spAutoFit/>
          </a:bodyPr>
          <a:lstStyle/>
          <a:p>
            <a:pPr marL="104131" defTabSz="914329" fontAlgn="auto">
              <a:spcBef>
                <a:spcPts val="35"/>
              </a:spcBef>
              <a:spcAft>
                <a:spcPts val="0"/>
              </a:spcAft>
            </a:pPr>
            <a:r>
              <a:rPr sz="550" spc="10" dirty="0">
                <a:solidFill>
                  <a:prstClr val="black"/>
                </a:solidFill>
                <a:latin typeface="Calibri Light"/>
                <a:cs typeface="Calibri Light"/>
              </a:rPr>
              <a:t>3x3 conv, 128,</a:t>
            </a:r>
            <a:r>
              <a:rPr sz="550" spc="-35" dirty="0">
                <a:solidFill>
                  <a:prstClr val="black"/>
                </a:solidFill>
                <a:latin typeface="Calibri Light"/>
                <a:cs typeface="Calibri Light"/>
              </a:rPr>
              <a:t> </a:t>
            </a:r>
            <a:r>
              <a:rPr sz="550" spc="15" dirty="0">
                <a:solidFill>
                  <a:prstClr val="black"/>
                </a:solidFill>
                <a:latin typeface="Calibri Light"/>
                <a:cs typeface="Calibri Light"/>
              </a:rPr>
              <a:t>/2</a:t>
            </a:r>
            <a:endParaRPr sz="550">
              <a:solidFill>
                <a:prstClr val="black"/>
              </a:solidFill>
              <a:latin typeface="Calibri Light"/>
              <a:cs typeface="Calibri Light"/>
            </a:endParaRPr>
          </a:p>
        </p:txBody>
      </p:sp>
      <p:sp>
        <p:nvSpPr>
          <p:cNvPr id="76" name="object 76"/>
          <p:cNvSpPr txBox="1"/>
          <p:nvPr/>
        </p:nvSpPr>
        <p:spPr>
          <a:xfrm>
            <a:off x="4931098" y="1706589"/>
            <a:ext cx="717490" cy="89035"/>
          </a:xfrm>
          <a:prstGeom prst="rect">
            <a:avLst/>
          </a:prstGeom>
          <a:solidFill>
            <a:srgbClr val="EBF1DF"/>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77" name="object 77"/>
          <p:cNvSpPr/>
          <p:nvPr/>
        </p:nvSpPr>
        <p:spPr>
          <a:xfrm>
            <a:off x="5289581" y="1622789"/>
            <a:ext cx="0" cy="36192"/>
          </a:xfrm>
          <a:custGeom>
            <a:avLst/>
            <a:gdLst/>
            <a:ahLst/>
            <a:cxnLst/>
            <a:rect l="l" t="t" r="r" b="b"/>
            <a:pathLst>
              <a:path h="36194">
                <a:moveTo>
                  <a:pt x="0" y="0"/>
                </a:moveTo>
                <a:lnTo>
                  <a:pt x="0" y="35620"/>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 name="object 78"/>
          <p:cNvSpPr/>
          <p:nvPr/>
        </p:nvSpPr>
        <p:spPr>
          <a:xfrm>
            <a:off x="5257651" y="1642996"/>
            <a:ext cx="64129" cy="64129"/>
          </a:xfrm>
          <a:custGeom>
            <a:avLst/>
            <a:gdLst/>
            <a:ahLst/>
            <a:cxnLst/>
            <a:rect l="l" t="t" r="r" b="b"/>
            <a:pathLst>
              <a:path w="64135" h="64135">
                <a:moveTo>
                  <a:pt x="0" y="0"/>
                </a:moveTo>
                <a:lnTo>
                  <a:pt x="31932" y="63680"/>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 name="object 79"/>
          <p:cNvSpPr/>
          <p:nvPr/>
        </p:nvSpPr>
        <p:spPr>
          <a:xfrm>
            <a:off x="5289581" y="1433942"/>
            <a:ext cx="0" cy="36192"/>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0" name="object 80"/>
          <p:cNvSpPr/>
          <p:nvPr/>
        </p:nvSpPr>
        <p:spPr>
          <a:xfrm>
            <a:off x="5257651" y="1454150"/>
            <a:ext cx="64129" cy="64129"/>
          </a:xfrm>
          <a:custGeom>
            <a:avLst/>
            <a:gdLst/>
            <a:ahLst/>
            <a:cxnLst/>
            <a:rect l="l" t="t" r="r" b="b"/>
            <a:pathLst>
              <a:path w="64135" h="64134">
                <a:moveTo>
                  <a:pt x="0" y="0"/>
                </a:moveTo>
                <a:lnTo>
                  <a:pt x="31932" y="63681"/>
                </a:lnTo>
                <a:lnTo>
                  <a:pt x="60093" y="7524"/>
                </a:lnTo>
                <a:lnTo>
                  <a:pt x="31938" y="7524"/>
                </a:lnTo>
                <a:lnTo>
                  <a:pt x="15636" y="5643"/>
                </a:lnTo>
                <a:lnTo>
                  <a:pt x="0" y="0"/>
                </a:lnTo>
                <a:close/>
              </a:path>
              <a:path w="64135" h="64134">
                <a:moveTo>
                  <a:pt x="63867" y="0"/>
                </a:moveTo>
                <a:lnTo>
                  <a:pt x="48238" y="5643"/>
                </a:lnTo>
                <a:lnTo>
                  <a:pt x="31938" y="7524"/>
                </a:lnTo>
                <a:lnTo>
                  <a:pt x="60093" y="7524"/>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 name="object 81"/>
          <p:cNvSpPr txBox="1"/>
          <p:nvPr/>
        </p:nvSpPr>
        <p:spPr>
          <a:xfrm>
            <a:off x="4932831" y="1895435"/>
            <a:ext cx="717490" cy="89035"/>
          </a:xfrm>
          <a:prstGeom prst="rect">
            <a:avLst/>
          </a:prstGeom>
          <a:solidFill>
            <a:srgbClr val="EBF1DF"/>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82" name="object 82"/>
          <p:cNvSpPr txBox="1"/>
          <p:nvPr/>
        </p:nvSpPr>
        <p:spPr>
          <a:xfrm>
            <a:off x="4932831" y="2084280"/>
            <a:ext cx="717490" cy="89035"/>
          </a:xfrm>
          <a:prstGeom prst="rect">
            <a:avLst/>
          </a:prstGeom>
          <a:solidFill>
            <a:srgbClr val="EBF1DF"/>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83" name="object 83"/>
          <p:cNvSpPr/>
          <p:nvPr/>
        </p:nvSpPr>
        <p:spPr>
          <a:xfrm>
            <a:off x="5291316" y="2000334"/>
            <a:ext cx="0" cy="36192"/>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 name="object 84"/>
          <p:cNvSpPr/>
          <p:nvPr/>
        </p:nvSpPr>
        <p:spPr>
          <a:xfrm>
            <a:off x="5259387" y="2020687"/>
            <a:ext cx="64129" cy="64129"/>
          </a:xfrm>
          <a:custGeom>
            <a:avLst/>
            <a:gdLst/>
            <a:ahLst/>
            <a:cxnLst/>
            <a:rect l="l" t="t" r="r" b="b"/>
            <a:pathLst>
              <a:path w="64135" h="64135">
                <a:moveTo>
                  <a:pt x="0" y="0"/>
                </a:moveTo>
                <a:lnTo>
                  <a:pt x="31934" y="63680"/>
                </a:lnTo>
                <a:lnTo>
                  <a:pt x="60148" y="7415"/>
                </a:lnTo>
                <a:lnTo>
                  <a:pt x="31933" y="7415"/>
                </a:lnTo>
                <a:lnTo>
                  <a:pt x="15634" y="5561"/>
                </a:lnTo>
                <a:lnTo>
                  <a:pt x="0" y="0"/>
                </a:lnTo>
                <a:close/>
              </a:path>
              <a:path w="64135" h="64135">
                <a:moveTo>
                  <a:pt x="63867" y="0"/>
                </a:moveTo>
                <a:lnTo>
                  <a:pt x="48232" y="5561"/>
                </a:lnTo>
                <a:lnTo>
                  <a:pt x="31933" y="7415"/>
                </a:lnTo>
                <a:lnTo>
                  <a:pt x="60148" y="7415"/>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5" name="object 85"/>
          <p:cNvSpPr/>
          <p:nvPr/>
        </p:nvSpPr>
        <p:spPr>
          <a:xfrm>
            <a:off x="5291316" y="1811488"/>
            <a:ext cx="0" cy="36192"/>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6" name="object 86"/>
          <p:cNvSpPr/>
          <p:nvPr/>
        </p:nvSpPr>
        <p:spPr>
          <a:xfrm>
            <a:off x="5259387" y="1831841"/>
            <a:ext cx="64129" cy="64129"/>
          </a:xfrm>
          <a:custGeom>
            <a:avLst/>
            <a:gdLst/>
            <a:ahLst/>
            <a:cxnLst/>
            <a:rect l="l" t="t" r="r" b="b"/>
            <a:pathLst>
              <a:path w="64135" h="64135">
                <a:moveTo>
                  <a:pt x="0" y="0"/>
                </a:moveTo>
                <a:lnTo>
                  <a:pt x="31934" y="63680"/>
                </a:lnTo>
                <a:lnTo>
                  <a:pt x="60094" y="7523"/>
                </a:lnTo>
                <a:lnTo>
                  <a:pt x="31933" y="7523"/>
                </a:lnTo>
                <a:lnTo>
                  <a:pt x="15634" y="5642"/>
                </a:lnTo>
                <a:lnTo>
                  <a:pt x="0" y="0"/>
                </a:lnTo>
                <a:close/>
              </a:path>
              <a:path w="64135" h="64135">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7" name="object 87"/>
          <p:cNvSpPr txBox="1"/>
          <p:nvPr/>
        </p:nvSpPr>
        <p:spPr>
          <a:xfrm>
            <a:off x="4932831" y="2273127"/>
            <a:ext cx="717490" cy="89035"/>
          </a:xfrm>
          <a:prstGeom prst="rect">
            <a:avLst/>
          </a:prstGeom>
          <a:solidFill>
            <a:srgbClr val="EBF1DF"/>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88" name="object 88"/>
          <p:cNvSpPr txBox="1"/>
          <p:nvPr/>
        </p:nvSpPr>
        <p:spPr>
          <a:xfrm>
            <a:off x="4932831" y="2461973"/>
            <a:ext cx="717490" cy="89035"/>
          </a:xfrm>
          <a:prstGeom prst="rect">
            <a:avLst/>
          </a:prstGeom>
          <a:solidFill>
            <a:srgbClr val="EBF1DF"/>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89" name="object 89"/>
          <p:cNvSpPr/>
          <p:nvPr/>
        </p:nvSpPr>
        <p:spPr>
          <a:xfrm>
            <a:off x="5291316" y="2378026"/>
            <a:ext cx="0" cy="36192"/>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0" name="object 90"/>
          <p:cNvSpPr/>
          <p:nvPr/>
        </p:nvSpPr>
        <p:spPr>
          <a:xfrm>
            <a:off x="5259387" y="2398233"/>
            <a:ext cx="64129" cy="64129"/>
          </a:xfrm>
          <a:custGeom>
            <a:avLst/>
            <a:gdLst/>
            <a:ahLst/>
            <a:cxnLst/>
            <a:rect l="l" t="t" r="r" b="b"/>
            <a:pathLst>
              <a:path w="64135" h="64135">
                <a:moveTo>
                  <a:pt x="0" y="0"/>
                </a:moveTo>
                <a:lnTo>
                  <a:pt x="31934" y="63681"/>
                </a:lnTo>
                <a:lnTo>
                  <a:pt x="60093" y="7524"/>
                </a:lnTo>
                <a:lnTo>
                  <a:pt x="31933" y="7524"/>
                </a:lnTo>
                <a:lnTo>
                  <a:pt x="15634" y="5643"/>
                </a:lnTo>
                <a:lnTo>
                  <a:pt x="0" y="0"/>
                </a:lnTo>
                <a:close/>
              </a:path>
              <a:path w="64135" h="64135">
                <a:moveTo>
                  <a:pt x="63867" y="0"/>
                </a:moveTo>
                <a:lnTo>
                  <a:pt x="48232" y="5643"/>
                </a:lnTo>
                <a:lnTo>
                  <a:pt x="31933" y="7524"/>
                </a:lnTo>
                <a:lnTo>
                  <a:pt x="60093" y="7524"/>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1" name="object 91"/>
          <p:cNvSpPr/>
          <p:nvPr/>
        </p:nvSpPr>
        <p:spPr>
          <a:xfrm>
            <a:off x="5291316" y="2189181"/>
            <a:ext cx="0" cy="36192"/>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2" name="object 92"/>
          <p:cNvSpPr/>
          <p:nvPr/>
        </p:nvSpPr>
        <p:spPr>
          <a:xfrm>
            <a:off x="5259387" y="2209388"/>
            <a:ext cx="64129" cy="64129"/>
          </a:xfrm>
          <a:custGeom>
            <a:avLst/>
            <a:gdLst/>
            <a:ahLst/>
            <a:cxnLst/>
            <a:rect l="l" t="t" r="r" b="b"/>
            <a:pathLst>
              <a:path w="64135" h="64135">
                <a:moveTo>
                  <a:pt x="0" y="0"/>
                </a:moveTo>
                <a:lnTo>
                  <a:pt x="31934" y="63681"/>
                </a:lnTo>
                <a:lnTo>
                  <a:pt x="60093" y="7524"/>
                </a:lnTo>
                <a:lnTo>
                  <a:pt x="31933" y="7524"/>
                </a:lnTo>
                <a:lnTo>
                  <a:pt x="15634" y="5643"/>
                </a:lnTo>
                <a:lnTo>
                  <a:pt x="0" y="0"/>
                </a:lnTo>
                <a:close/>
              </a:path>
              <a:path w="64135" h="64135">
                <a:moveTo>
                  <a:pt x="63867" y="0"/>
                </a:moveTo>
                <a:lnTo>
                  <a:pt x="48232" y="5643"/>
                </a:lnTo>
                <a:lnTo>
                  <a:pt x="31933" y="7524"/>
                </a:lnTo>
                <a:lnTo>
                  <a:pt x="60093" y="7524"/>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3" name="object 93"/>
          <p:cNvSpPr txBox="1"/>
          <p:nvPr/>
        </p:nvSpPr>
        <p:spPr>
          <a:xfrm>
            <a:off x="4934562" y="2650818"/>
            <a:ext cx="717490" cy="89035"/>
          </a:xfrm>
          <a:prstGeom prst="rect">
            <a:avLst/>
          </a:prstGeom>
          <a:solidFill>
            <a:srgbClr val="EBF1DF"/>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94" name="object 94"/>
          <p:cNvSpPr txBox="1"/>
          <p:nvPr/>
        </p:nvSpPr>
        <p:spPr>
          <a:xfrm>
            <a:off x="4934562" y="2839519"/>
            <a:ext cx="717490" cy="89035"/>
          </a:xfrm>
          <a:prstGeom prst="rect">
            <a:avLst/>
          </a:prstGeom>
          <a:solidFill>
            <a:srgbClr val="EBF1DF"/>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95" name="object 95"/>
          <p:cNvSpPr/>
          <p:nvPr/>
        </p:nvSpPr>
        <p:spPr>
          <a:xfrm>
            <a:off x="5293050" y="2755717"/>
            <a:ext cx="0" cy="36192"/>
          </a:xfrm>
          <a:custGeom>
            <a:avLst/>
            <a:gdLst/>
            <a:ahLst/>
            <a:cxnLst/>
            <a:rect l="l" t="t" r="r" b="b"/>
            <a:pathLst>
              <a:path h="36194">
                <a:moveTo>
                  <a:pt x="0" y="0"/>
                </a:moveTo>
                <a:lnTo>
                  <a:pt x="0" y="35620"/>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6" name="object 96"/>
          <p:cNvSpPr/>
          <p:nvPr/>
        </p:nvSpPr>
        <p:spPr>
          <a:xfrm>
            <a:off x="5261121" y="2775925"/>
            <a:ext cx="64129" cy="64129"/>
          </a:xfrm>
          <a:custGeom>
            <a:avLst/>
            <a:gdLst/>
            <a:ahLst/>
            <a:cxnLst/>
            <a:rect l="l" t="t" r="r" b="b"/>
            <a:pathLst>
              <a:path w="64135" h="64135">
                <a:moveTo>
                  <a:pt x="0" y="0"/>
                </a:moveTo>
                <a:lnTo>
                  <a:pt x="31934" y="63681"/>
                </a:lnTo>
                <a:lnTo>
                  <a:pt x="60093" y="7524"/>
                </a:lnTo>
                <a:lnTo>
                  <a:pt x="31928" y="7524"/>
                </a:lnTo>
                <a:lnTo>
                  <a:pt x="15628" y="5643"/>
                </a:lnTo>
                <a:lnTo>
                  <a:pt x="0" y="0"/>
                </a:lnTo>
                <a:close/>
              </a:path>
              <a:path w="64135" h="64135">
                <a:moveTo>
                  <a:pt x="63867" y="0"/>
                </a:moveTo>
                <a:lnTo>
                  <a:pt x="48230" y="5643"/>
                </a:lnTo>
                <a:lnTo>
                  <a:pt x="31928" y="7524"/>
                </a:lnTo>
                <a:lnTo>
                  <a:pt x="60093" y="7524"/>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7" name="object 97"/>
          <p:cNvSpPr/>
          <p:nvPr/>
        </p:nvSpPr>
        <p:spPr>
          <a:xfrm>
            <a:off x="5293050" y="2566872"/>
            <a:ext cx="0" cy="36192"/>
          </a:xfrm>
          <a:custGeom>
            <a:avLst/>
            <a:gdLst/>
            <a:ahLst/>
            <a:cxnLst/>
            <a:rect l="l" t="t" r="r" b="b"/>
            <a:pathLst>
              <a:path h="36194">
                <a:moveTo>
                  <a:pt x="0" y="0"/>
                </a:moveTo>
                <a:lnTo>
                  <a:pt x="0" y="35620"/>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8" name="object 98"/>
          <p:cNvSpPr/>
          <p:nvPr/>
        </p:nvSpPr>
        <p:spPr>
          <a:xfrm>
            <a:off x="5261121" y="2587081"/>
            <a:ext cx="64129" cy="64129"/>
          </a:xfrm>
          <a:custGeom>
            <a:avLst/>
            <a:gdLst/>
            <a:ahLst/>
            <a:cxnLst/>
            <a:rect l="l" t="t" r="r" b="b"/>
            <a:pathLst>
              <a:path w="64135" h="64135">
                <a:moveTo>
                  <a:pt x="0" y="0"/>
                </a:moveTo>
                <a:lnTo>
                  <a:pt x="31934" y="63680"/>
                </a:lnTo>
                <a:lnTo>
                  <a:pt x="60094" y="7523"/>
                </a:lnTo>
                <a:lnTo>
                  <a:pt x="31928" y="7523"/>
                </a:lnTo>
                <a:lnTo>
                  <a:pt x="15628" y="5642"/>
                </a:lnTo>
                <a:lnTo>
                  <a:pt x="0" y="0"/>
                </a:lnTo>
                <a:close/>
              </a:path>
              <a:path w="64135" h="64135">
                <a:moveTo>
                  <a:pt x="63867" y="0"/>
                </a:moveTo>
                <a:lnTo>
                  <a:pt x="48230" y="5642"/>
                </a:lnTo>
                <a:lnTo>
                  <a:pt x="3192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9" name="object 99"/>
          <p:cNvSpPr txBox="1"/>
          <p:nvPr/>
        </p:nvSpPr>
        <p:spPr>
          <a:xfrm>
            <a:off x="4932831" y="3028365"/>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04131" defTabSz="914329" fontAlgn="auto">
              <a:spcBef>
                <a:spcPts val="35"/>
              </a:spcBef>
              <a:spcAft>
                <a:spcPts val="0"/>
              </a:spcAft>
            </a:pPr>
            <a:r>
              <a:rPr sz="550" spc="10" dirty="0">
                <a:solidFill>
                  <a:prstClr val="black"/>
                </a:solidFill>
                <a:latin typeface="Calibri Light"/>
                <a:cs typeface="Calibri Light"/>
              </a:rPr>
              <a:t>3x3 conv, 256,</a:t>
            </a:r>
            <a:r>
              <a:rPr sz="550" spc="-35" dirty="0">
                <a:solidFill>
                  <a:prstClr val="black"/>
                </a:solidFill>
                <a:latin typeface="Calibri Light"/>
                <a:cs typeface="Calibri Light"/>
              </a:rPr>
              <a:t> </a:t>
            </a:r>
            <a:r>
              <a:rPr sz="550" spc="15" dirty="0">
                <a:solidFill>
                  <a:prstClr val="black"/>
                </a:solidFill>
                <a:latin typeface="Calibri Light"/>
                <a:cs typeface="Calibri Light"/>
              </a:rPr>
              <a:t>/2</a:t>
            </a:r>
            <a:endParaRPr sz="550">
              <a:solidFill>
                <a:prstClr val="black"/>
              </a:solidFill>
              <a:latin typeface="Calibri Light"/>
              <a:cs typeface="Calibri Light"/>
            </a:endParaRPr>
          </a:p>
        </p:txBody>
      </p:sp>
      <p:sp>
        <p:nvSpPr>
          <p:cNvPr id="100" name="object 100"/>
          <p:cNvSpPr txBox="1"/>
          <p:nvPr/>
        </p:nvSpPr>
        <p:spPr>
          <a:xfrm>
            <a:off x="4932831" y="3217210"/>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01" name="object 101"/>
          <p:cNvSpPr/>
          <p:nvPr/>
        </p:nvSpPr>
        <p:spPr>
          <a:xfrm>
            <a:off x="5291316" y="3133265"/>
            <a:ext cx="0" cy="36192"/>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2" name="object 102"/>
          <p:cNvSpPr/>
          <p:nvPr/>
        </p:nvSpPr>
        <p:spPr>
          <a:xfrm>
            <a:off x="5259387" y="3153618"/>
            <a:ext cx="64129" cy="64129"/>
          </a:xfrm>
          <a:custGeom>
            <a:avLst/>
            <a:gdLst/>
            <a:ahLst/>
            <a:cxnLst/>
            <a:rect l="l" t="t" r="r" b="b"/>
            <a:pathLst>
              <a:path w="64135" h="64135">
                <a:moveTo>
                  <a:pt x="0" y="0"/>
                </a:moveTo>
                <a:lnTo>
                  <a:pt x="31934" y="63680"/>
                </a:lnTo>
                <a:lnTo>
                  <a:pt x="60148" y="7415"/>
                </a:lnTo>
                <a:lnTo>
                  <a:pt x="31933" y="7415"/>
                </a:lnTo>
                <a:lnTo>
                  <a:pt x="15634" y="5561"/>
                </a:lnTo>
                <a:lnTo>
                  <a:pt x="0" y="0"/>
                </a:lnTo>
                <a:close/>
              </a:path>
              <a:path w="64135" h="64135">
                <a:moveTo>
                  <a:pt x="63867" y="0"/>
                </a:moveTo>
                <a:lnTo>
                  <a:pt x="48232" y="5561"/>
                </a:lnTo>
                <a:lnTo>
                  <a:pt x="31933" y="7415"/>
                </a:lnTo>
                <a:lnTo>
                  <a:pt x="60148" y="7415"/>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3" name="object 103"/>
          <p:cNvSpPr/>
          <p:nvPr/>
        </p:nvSpPr>
        <p:spPr>
          <a:xfrm>
            <a:off x="5291316" y="2944418"/>
            <a:ext cx="0" cy="36192"/>
          </a:xfrm>
          <a:custGeom>
            <a:avLst/>
            <a:gdLst/>
            <a:ahLst/>
            <a:cxnLst/>
            <a:rect l="l" t="t" r="r" b="b"/>
            <a:pathLst>
              <a:path h="36194">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4" name="object 104"/>
          <p:cNvSpPr/>
          <p:nvPr/>
        </p:nvSpPr>
        <p:spPr>
          <a:xfrm>
            <a:off x="5259387" y="2964773"/>
            <a:ext cx="64129" cy="64129"/>
          </a:xfrm>
          <a:custGeom>
            <a:avLst/>
            <a:gdLst/>
            <a:ahLst/>
            <a:cxnLst/>
            <a:rect l="l" t="t" r="r" b="b"/>
            <a:pathLst>
              <a:path w="64135" h="64135">
                <a:moveTo>
                  <a:pt x="0" y="0"/>
                </a:moveTo>
                <a:lnTo>
                  <a:pt x="31934" y="63680"/>
                </a:lnTo>
                <a:lnTo>
                  <a:pt x="60094" y="7523"/>
                </a:lnTo>
                <a:lnTo>
                  <a:pt x="31933" y="7523"/>
                </a:lnTo>
                <a:lnTo>
                  <a:pt x="15634" y="5642"/>
                </a:lnTo>
                <a:lnTo>
                  <a:pt x="0" y="0"/>
                </a:lnTo>
                <a:close/>
              </a:path>
              <a:path w="64135" h="64135">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5" name="object 105"/>
          <p:cNvSpPr txBox="1"/>
          <p:nvPr/>
        </p:nvSpPr>
        <p:spPr>
          <a:xfrm>
            <a:off x="4931098" y="3406056"/>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06" name="object 106"/>
          <p:cNvSpPr txBox="1"/>
          <p:nvPr/>
        </p:nvSpPr>
        <p:spPr>
          <a:xfrm>
            <a:off x="4931098" y="3594903"/>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07" name="object 107"/>
          <p:cNvSpPr/>
          <p:nvPr/>
        </p:nvSpPr>
        <p:spPr>
          <a:xfrm>
            <a:off x="5289581" y="3510955"/>
            <a:ext cx="0" cy="36192"/>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8" name="object 108"/>
          <p:cNvSpPr/>
          <p:nvPr/>
        </p:nvSpPr>
        <p:spPr>
          <a:xfrm>
            <a:off x="5257651" y="3531164"/>
            <a:ext cx="64129" cy="64129"/>
          </a:xfrm>
          <a:custGeom>
            <a:avLst/>
            <a:gdLst/>
            <a:ahLst/>
            <a:cxnLst/>
            <a:rect l="l" t="t" r="r" b="b"/>
            <a:pathLst>
              <a:path w="64135" h="64135">
                <a:moveTo>
                  <a:pt x="0" y="0"/>
                </a:moveTo>
                <a:lnTo>
                  <a:pt x="31932" y="63681"/>
                </a:lnTo>
                <a:lnTo>
                  <a:pt x="60093" y="7524"/>
                </a:lnTo>
                <a:lnTo>
                  <a:pt x="31938" y="7524"/>
                </a:lnTo>
                <a:lnTo>
                  <a:pt x="15636" y="5643"/>
                </a:lnTo>
                <a:lnTo>
                  <a:pt x="0" y="0"/>
                </a:lnTo>
                <a:close/>
              </a:path>
              <a:path w="64135" h="64135">
                <a:moveTo>
                  <a:pt x="63867" y="0"/>
                </a:moveTo>
                <a:lnTo>
                  <a:pt x="48238" y="5643"/>
                </a:lnTo>
                <a:lnTo>
                  <a:pt x="31938" y="7524"/>
                </a:lnTo>
                <a:lnTo>
                  <a:pt x="60093" y="7524"/>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9" name="object 109"/>
          <p:cNvSpPr/>
          <p:nvPr/>
        </p:nvSpPr>
        <p:spPr>
          <a:xfrm>
            <a:off x="5289581" y="3322110"/>
            <a:ext cx="0" cy="36192"/>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0" name="object 110"/>
          <p:cNvSpPr/>
          <p:nvPr/>
        </p:nvSpPr>
        <p:spPr>
          <a:xfrm>
            <a:off x="5257651" y="3342318"/>
            <a:ext cx="64129" cy="64129"/>
          </a:xfrm>
          <a:custGeom>
            <a:avLst/>
            <a:gdLst/>
            <a:ahLst/>
            <a:cxnLst/>
            <a:rect l="l" t="t" r="r" b="b"/>
            <a:pathLst>
              <a:path w="64135" h="64135">
                <a:moveTo>
                  <a:pt x="0" y="0"/>
                </a:moveTo>
                <a:lnTo>
                  <a:pt x="31932" y="63681"/>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1" name="object 111"/>
          <p:cNvSpPr txBox="1"/>
          <p:nvPr/>
        </p:nvSpPr>
        <p:spPr>
          <a:xfrm>
            <a:off x="4931098" y="3783749"/>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12" name="object 112"/>
          <p:cNvSpPr txBox="1"/>
          <p:nvPr/>
        </p:nvSpPr>
        <p:spPr>
          <a:xfrm>
            <a:off x="4931098" y="3972449"/>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13" name="object 113"/>
          <p:cNvSpPr/>
          <p:nvPr/>
        </p:nvSpPr>
        <p:spPr>
          <a:xfrm>
            <a:off x="5289581" y="3888648"/>
            <a:ext cx="0" cy="36192"/>
          </a:xfrm>
          <a:custGeom>
            <a:avLst/>
            <a:gdLst/>
            <a:ahLst/>
            <a:cxnLst/>
            <a:rect l="l" t="t" r="r" b="b"/>
            <a:pathLst>
              <a:path h="36195">
                <a:moveTo>
                  <a:pt x="0" y="0"/>
                </a:moveTo>
                <a:lnTo>
                  <a:pt x="0" y="35620"/>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4" name="object 114"/>
          <p:cNvSpPr/>
          <p:nvPr/>
        </p:nvSpPr>
        <p:spPr>
          <a:xfrm>
            <a:off x="5257651" y="3908855"/>
            <a:ext cx="64129" cy="64129"/>
          </a:xfrm>
          <a:custGeom>
            <a:avLst/>
            <a:gdLst/>
            <a:ahLst/>
            <a:cxnLst/>
            <a:rect l="l" t="t" r="r" b="b"/>
            <a:pathLst>
              <a:path w="64135" h="64135">
                <a:moveTo>
                  <a:pt x="0" y="0"/>
                </a:moveTo>
                <a:lnTo>
                  <a:pt x="31932" y="63681"/>
                </a:lnTo>
                <a:lnTo>
                  <a:pt x="60093" y="7524"/>
                </a:lnTo>
                <a:lnTo>
                  <a:pt x="31938" y="7524"/>
                </a:lnTo>
                <a:lnTo>
                  <a:pt x="15636" y="5643"/>
                </a:lnTo>
                <a:lnTo>
                  <a:pt x="0" y="0"/>
                </a:lnTo>
                <a:close/>
              </a:path>
              <a:path w="64135" h="64135">
                <a:moveTo>
                  <a:pt x="63867" y="0"/>
                </a:moveTo>
                <a:lnTo>
                  <a:pt x="48238" y="5643"/>
                </a:lnTo>
                <a:lnTo>
                  <a:pt x="31938" y="7524"/>
                </a:lnTo>
                <a:lnTo>
                  <a:pt x="60093" y="7524"/>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5" name="object 115"/>
          <p:cNvSpPr/>
          <p:nvPr/>
        </p:nvSpPr>
        <p:spPr>
          <a:xfrm>
            <a:off x="5289581" y="3699802"/>
            <a:ext cx="0" cy="36192"/>
          </a:xfrm>
          <a:custGeom>
            <a:avLst/>
            <a:gdLst/>
            <a:ahLst/>
            <a:cxnLst/>
            <a:rect l="l" t="t" r="r" b="b"/>
            <a:pathLst>
              <a:path h="36195">
                <a:moveTo>
                  <a:pt x="0" y="0"/>
                </a:moveTo>
                <a:lnTo>
                  <a:pt x="0" y="35620"/>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6" name="object 116"/>
          <p:cNvSpPr/>
          <p:nvPr/>
        </p:nvSpPr>
        <p:spPr>
          <a:xfrm>
            <a:off x="5257651" y="3720010"/>
            <a:ext cx="64129" cy="64129"/>
          </a:xfrm>
          <a:custGeom>
            <a:avLst/>
            <a:gdLst/>
            <a:ahLst/>
            <a:cxnLst/>
            <a:rect l="l" t="t" r="r" b="b"/>
            <a:pathLst>
              <a:path w="64135" h="64135">
                <a:moveTo>
                  <a:pt x="0" y="0"/>
                </a:moveTo>
                <a:lnTo>
                  <a:pt x="31932" y="63681"/>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7" name="object 117"/>
          <p:cNvSpPr txBox="1"/>
          <p:nvPr/>
        </p:nvSpPr>
        <p:spPr>
          <a:xfrm>
            <a:off x="4932831" y="4161295"/>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18" name="object 118"/>
          <p:cNvSpPr txBox="1"/>
          <p:nvPr/>
        </p:nvSpPr>
        <p:spPr>
          <a:xfrm>
            <a:off x="4932831" y="4350142"/>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19" name="object 119"/>
          <p:cNvSpPr/>
          <p:nvPr/>
        </p:nvSpPr>
        <p:spPr>
          <a:xfrm>
            <a:off x="5291316" y="4266194"/>
            <a:ext cx="0" cy="36192"/>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0" name="object 120"/>
          <p:cNvSpPr/>
          <p:nvPr/>
        </p:nvSpPr>
        <p:spPr>
          <a:xfrm>
            <a:off x="5259387" y="4286402"/>
            <a:ext cx="64129" cy="64129"/>
          </a:xfrm>
          <a:custGeom>
            <a:avLst/>
            <a:gdLst/>
            <a:ahLst/>
            <a:cxnLst/>
            <a:rect l="l" t="t" r="r" b="b"/>
            <a:pathLst>
              <a:path w="64135" h="64135">
                <a:moveTo>
                  <a:pt x="0" y="0"/>
                </a:moveTo>
                <a:lnTo>
                  <a:pt x="31934" y="63680"/>
                </a:lnTo>
                <a:lnTo>
                  <a:pt x="60094" y="7523"/>
                </a:lnTo>
                <a:lnTo>
                  <a:pt x="31933" y="7523"/>
                </a:lnTo>
                <a:lnTo>
                  <a:pt x="15634" y="5642"/>
                </a:lnTo>
                <a:lnTo>
                  <a:pt x="0" y="0"/>
                </a:lnTo>
                <a:close/>
              </a:path>
              <a:path w="64135" h="64135">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1" name="object 121"/>
          <p:cNvSpPr/>
          <p:nvPr/>
        </p:nvSpPr>
        <p:spPr>
          <a:xfrm>
            <a:off x="5291316" y="4077348"/>
            <a:ext cx="0" cy="36192"/>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2" name="object 122"/>
          <p:cNvSpPr/>
          <p:nvPr/>
        </p:nvSpPr>
        <p:spPr>
          <a:xfrm>
            <a:off x="5259387" y="4097704"/>
            <a:ext cx="64129" cy="64129"/>
          </a:xfrm>
          <a:custGeom>
            <a:avLst/>
            <a:gdLst/>
            <a:ahLst/>
            <a:cxnLst/>
            <a:rect l="l" t="t" r="r" b="b"/>
            <a:pathLst>
              <a:path w="64135" h="64135">
                <a:moveTo>
                  <a:pt x="0" y="0"/>
                </a:moveTo>
                <a:lnTo>
                  <a:pt x="31934" y="63680"/>
                </a:lnTo>
                <a:lnTo>
                  <a:pt x="60094" y="7523"/>
                </a:lnTo>
                <a:lnTo>
                  <a:pt x="31933" y="7523"/>
                </a:lnTo>
                <a:lnTo>
                  <a:pt x="15634" y="5642"/>
                </a:lnTo>
                <a:lnTo>
                  <a:pt x="0" y="0"/>
                </a:lnTo>
                <a:close/>
              </a:path>
              <a:path w="64135" h="64135">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3" name="object 123"/>
          <p:cNvSpPr txBox="1"/>
          <p:nvPr/>
        </p:nvSpPr>
        <p:spPr>
          <a:xfrm>
            <a:off x="4931098" y="4538986"/>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24" name="object 124"/>
          <p:cNvSpPr txBox="1"/>
          <p:nvPr/>
        </p:nvSpPr>
        <p:spPr>
          <a:xfrm>
            <a:off x="4931098" y="4727832"/>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25" name="object 125"/>
          <p:cNvSpPr/>
          <p:nvPr/>
        </p:nvSpPr>
        <p:spPr>
          <a:xfrm>
            <a:off x="5289581" y="4643885"/>
            <a:ext cx="0" cy="36192"/>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6" name="object 126"/>
          <p:cNvSpPr/>
          <p:nvPr/>
        </p:nvSpPr>
        <p:spPr>
          <a:xfrm>
            <a:off x="5257651" y="4664095"/>
            <a:ext cx="64129" cy="64129"/>
          </a:xfrm>
          <a:custGeom>
            <a:avLst/>
            <a:gdLst/>
            <a:ahLst/>
            <a:cxnLst/>
            <a:rect l="l" t="t" r="r" b="b"/>
            <a:pathLst>
              <a:path w="64135" h="64135">
                <a:moveTo>
                  <a:pt x="0" y="0"/>
                </a:moveTo>
                <a:lnTo>
                  <a:pt x="31932" y="63681"/>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7" name="object 127"/>
          <p:cNvSpPr/>
          <p:nvPr/>
        </p:nvSpPr>
        <p:spPr>
          <a:xfrm>
            <a:off x="5289581" y="4455040"/>
            <a:ext cx="0" cy="36192"/>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8" name="object 128"/>
          <p:cNvSpPr/>
          <p:nvPr/>
        </p:nvSpPr>
        <p:spPr>
          <a:xfrm>
            <a:off x="5257651" y="4475248"/>
            <a:ext cx="64129" cy="64129"/>
          </a:xfrm>
          <a:custGeom>
            <a:avLst/>
            <a:gdLst/>
            <a:ahLst/>
            <a:cxnLst/>
            <a:rect l="l" t="t" r="r" b="b"/>
            <a:pathLst>
              <a:path w="64135" h="64135">
                <a:moveTo>
                  <a:pt x="0" y="0"/>
                </a:moveTo>
                <a:lnTo>
                  <a:pt x="31932" y="63680"/>
                </a:lnTo>
                <a:lnTo>
                  <a:pt x="60094" y="7523"/>
                </a:lnTo>
                <a:lnTo>
                  <a:pt x="31938" y="7523"/>
                </a:lnTo>
                <a:lnTo>
                  <a:pt x="15636" y="5642"/>
                </a:lnTo>
                <a:lnTo>
                  <a:pt x="0" y="0"/>
                </a:lnTo>
                <a:close/>
              </a:path>
              <a:path w="64135" h="64135">
                <a:moveTo>
                  <a:pt x="63867" y="0"/>
                </a:moveTo>
                <a:lnTo>
                  <a:pt x="48238" y="5642"/>
                </a:lnTo>
                <a:lnTo>
                  <a:pt x="3193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9" name="object 129"/>
          <p:cNvSpPr txBox="1"/>
          <p:nvPr/>
        </p:nvSpPr>
        <p:spPr>
          <a:xfrm>
            <a:off x="4932831" y="4916533"/>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30" name="object 130"/>
          <p:cNvSpPr txBox="1"/>
          <p:nvPr/>
        </p:nvSpPr>
        <p:spPr>
          <a:xfrm>
            <a:off x="4932831" y="5105423"/>
            <a:ext cx="717490" cy="89035"/>
          </a:xfrm>
          <a:prstGeom prst="rect">
            <a:avLst/>
          </a:prstGeom>
          <a:solidFill>
            <a:srgbClr val="F2DCDA"/>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131" name="object 131"/>
          <p:cNvSpPr/>
          <p:nvPr/>
        </p:nvSpPr>
        <p:spPr>
          <a:xfrm>
            <a:off x="5291316" y="5021431"/>
            <a:ext cx="0" cy="36192"/>
          </a:xfrm>
          <a:custGeom>
            <a:avLst/>
            <a:gdLst/>
            <a:ahLst/>
            <a:cxnLst/>
            <a:rect l="l" t="t" r="r" b="b"/>
            <a:pathLst>
              <a:path h="36195">
                <a:moveTo>
                  <a:pt x="0" y="0"/>
                </a:moveTo>
                <a:lnTo>
                  <a:pt x="0" y="35765"/>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2" name="object 132"/>
          <p:cNvSpPr/>
          <p:nvPr/>
        </p:nvSpPr>
        <p:spPr>
          <a:xfrm>
            <a:off x="5259387" y="5041786"/>
            <a:ext cx="64129" cy="64129"/>
          </a:xfrm>
          <a:custGeom>
            <a:avLst/>
            <a:gdLst/>
            <a:ahLst/>
            <a:cxnLst/>
            <a:rect l="l" t="t" r="r" b="b"/>
            <a:pathLst>
              <a:path w="64135" h="64135">
                <a:moveTo>
                  <a:pt x="0" y="0"/>
                </a:moveTo>
                <a:lnTo>
                  <a:pt x="31934" y="63681"/>
                </a:lnTo>
                <a:lnTo>
                  <a:pt x="60094" y="7523"/>
                </a:lnTo>
                <a:lnTo>
                  <a:pt x="31933" y="7523"/>
                </a:lnTo>
                <a:lnTo>
                  <a:pt x="15634" y="5642"/>
                </a:lnTo>
                <a:lnTo>
                  <a:pt x="0" y="0"/>
                </a:lnTo>
                <a:close/>
              </a:path>
              <a:path w="64135" h="64135">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3" name="object 133"/>
          <p:cNvSpPr/>
          <p:nvPr/>
        </p:nvSpPr>
        <p:spPr>
          <a:xfrm>
            <a:off x="5291316" y="4832731"/>
            <a:ext cx="0" cy="36192"/>
          </a:xfrm>
          <a:custGeom>
            <a:avLst/>
            <a:gdLst/>
            <a:ahLst/>
            <a:cxnLst/>
            <a:rect l="l" t="t" r="r" b="b"/>
            <a:pathLst>
              <a:path h="36195">
                <a:moveTo>
                  <a:pt x="0" y="0"/>
                </a:moveTo>
                <a:lnTo>
                  <a:pt x="0" y="35620"/>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4" name="object 134"/>
          <p:cNvSpPr/>
          <p:nvPr/>
        </p:nvSpPr>
        <p:spPr>
          <a:xfrm>
            <a:off x="5259387" y="4852939"/>
            <a:ext cx="64129" cy="64129"/>
          </a:xfrm>
          <a:custGeom>
            <a:avLst/>
            <a:gdLst/>
            <a:ahLst/>
            <a:cxnLst/>
            <a:rect l="l" t="t" r="r" b="b"/>
            <a:pathLst>
              <a:path w="64135" h="64135">
                <a:moveTo>
                  <a:pt x="0" y="0"/>
                </a:moveTo>
                <a:lnTo>
                  <a:pt x="31934" y="63681"/>
                </a:lnTo>
                <a:lnTo>
                  <a:pt x="60094" y="7523"/>
                </a:lnTo>
                <a:lnTo>
                  <a:pt x="31933" y="7523"/>
                </a:lnTo>
                <a:lnTo>
                  <a:pt x="15634" y="5642"/>
                </a:lnTo>
                <a:lnTo>
                  <a:pt x="0" y="0"/>
                </a:lnTo>
                <a:close/>
              </a:path>
              <a:path w="64135" h="64135">
                <a:moveTo>
                  <a:pt x="63867" y="0"/>
                </a:moveTo>
                <a:lnTo>
                  <a:pt x="48232" y="5642"/>
                </a:lnTo>
                <a:lnTo>
                  <a:pt x="31933"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5" name="object 135"/>
          <p:cNvSpPr txBox="1"/>
          <p:nvPr/>
        </p:nvSpPr>
        <p:spPr>
          <a:xfrm>
            <a:off x="4932831" y="5294240"/>
            <a:ext cx="717490" cy="89035"/>
          </a:xfrm>
          <a:prstGeom prst="rect">
            <a:avLst/>
          </a:prstGeom>
          <a:solidFill>
            <a:srgbClr val="EAEFF5"/>
          </a:solidFill>
          <a:ln w="10904">
            <a:solidFill>
              <a:srgbClr val="7E7E7E"/>
            </a:solidFill>
          </a:ln>
        </p:spPr>
        <p:txBody>
          <a:bodyPr vert="horz" wrap="square" lIns="0" tIns="4445" rIns="0" bIns="0" rtlCol="0">
            <a:spAutoFit/>
          </a:bodyPr>
          <a:lstStyle/>
          <a:p>
            <a:pPr marL="104131" defTabSz="914329" fontAlgn="auto">
              <a:spcBef>
                <a:spcPts val="35"/>
              </a:spcBef>
              <a:spcAft>
                <a:spcPts val="0"/>
              </a:spcAft>
            </a:pPr>
            <a:r>
              <a:rPr sz="550" spc="10" dirty="0">
                <a:solidFill>
                  <a:prstClr val="black"/>
                </a:solidFill>
                <a:latin typeface="Calibri Light"/>
                <a:cs typeface="Calibri Light"/>
              </a:rPr>
              <a:t>3x3 conv, 512,</a:t>
            </a:r>
            <a:r>
              <a:rPr sz="550" spc="-35" dirty="0">
                <a:solidFill>
                  <a:prstClr val="black"/>
                </a:solidFill>
                <a:latin typeface="Calibri Light"/>
                <a:cs typeface="Calibri Light"/>
              </a:rPr>
              <a:t> </a:t>
            </a:r>
            <a:r>
              <a:rPr sz="550" spc="15" dirty="0">
                <a:solidFill>
                  <a:prstClr val="black"/>
                </a:solidFill>
                <a:latin typeface="Calibri Light"/>
                <a:cs typeface="Calibri Light"/>
              </a:rPr>
              <a:t>/2</a:t>
            </a:r>
            <a:endParaRPr sz="550">
              <a:solidFill>
                <a:prstClr val="black"/>
              </a:solidFill>
              <a:latin typeface="Calibri Light"/>
              <a:cs typeface="Calibri Light"/>
            </a:endParaRPr>
          </a:p>
        </p:txBody>
      </p:sp>
      <p:sp>
        <p:nvSpPr>
          <p:cNvPr id="136" name="object 136"/>
          <p:cNvSpPr txBox="1"/>
          <p:nvPr/>
        </p:nvSpPr>
        <p:spPr>
          <a:xfrm>
            <a:off x="4932831" y="5483070"/>
            <a:ext cx="717490" cy="89035"/>
          </a:xfrm>
          <a:prstGeom prst="rect">
            <a:avLst/>
          </a:prstGeom>
          <a:solidFill>
            <a:srgbClr val="EAEFF5"/>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137" name="object 137"/>
          <p:cNvSpPr/>
          <p:nvPr/>
        </p:nvSpPr>
        <p:spPr>
          <a:xfrm>
            <a:off x="5291316" y="5399139"/>
            <a:ext cx="0" cy="36192"/>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8" name="object 138"/>
          <p:cNvSpPr/>
          <p:nvPr/>
        </p:nvSpPr>
        <p:spPr>
          <a:xfrm>
            <a:off x="5259387" y="5419391"/>
            <a:ext cx="64129" cy="64129"/>
          </a:xfrm>
          <a:custGeom>
            <a:avLst/>
            <a:gdLst/>
            <a:ahLst/>
            <a:cxnLst/>
            <a:rect l="l" t="t" r="r" b="b"/>
            <a:pathLst>
              <a:path w="64135" h="64135">
                <a:moveTo>
                  <a:pt x="0" y="0"/>
                </a:moveTo>
                <a:lnTo>
                  <a:pt x="31934" y="63680"/>
                </a:lnTo>
                <a:lnTo>
                  <a:pt x="60099" y="7512"/>
                </a:lnTo>
                <a:lnTo>
                  <a:pt x="31933" y="7512"/>
                </a:lnTo>
                <a:lnTo>
                  <a:pt x="15634" y="5634"/>
                </a:lnTo>
                <a:lnTo>
                  <a:pt x="0" y="0"/>
                </a:lnTo>
                <a:close/>
              </a:path>
              <a:path w="64135" h="64135">
                <a:moveTo>
                  <a:pt x="63867" y="0"/>
                </a:moveTo>
                <a:lnTo>
                  <a:pt x="48232" y="5634"/>
                </a:lnTo>
                <a:lnTo>
                  <a:pt x="31933" y="7512"/>
                </a:lnTo>
                <a:lnTo>
                  <a:pt x="60099" y="7512"/>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9" name="object 139"/>
          <p:cNvSpPr/>
          <p:nvPr/>
        </p:nvSpPr>
        <p:spPr>
          <a:xfrm>
            <a:off x="5291316" y="5210322"/>
            <a:ext cx="0" cy="36192"/>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0" name="object 140"/>
          <p:cNvSpPr/>
          <p:nvPr/>
        </p:nvSpPr>
        <p:spPr>
          <a:xfrm>
            <a:off x="5259387" y="5230572"/>
            <a:ext cx="64129" cy="64129"/>
          </a:xfrm>
          <a:custGeom>
            <a:avLst/>
            <a:gdLst/>
            <a:ahLst/>
            <a:cxnLst/>
            <a:rect l="l" t="t" r="r" b="b"/>
            <a:pathLst>
              <a:path w="64135" h="64135">
                <a:moveTo>
                  <a:pt x="0" y="0"/>
                </a:moveTo>
                <a:lnTo>
                  <a:pt x="31934" y="63681"/>
                </a:lnTo>
                <a:lnTo>
                  <a:pt x="60099" y="7513"/>
                </a:lnTo>
                <a:lnTo>
                  <a:pt x="31933" y="7513"/>
                </a:lnTo>
                <a:lnTo>
                  <a:pt x="15634" y="5634"/>
                </a:lnTo>
                <a:lnTo>
                  <a:pt x="0" y="0"/>
                </a:lnTo>
                <a:close/>
              </a:path>
              <a:path w="64135" h="64135">
                <a:moveTo>
                  <a:pt x="63867" y="0"/>
                </a:moveTo>
                <a:lnTo>
                  <a:pt x="48232" y="5634"/>
                </a:lnTo>
                <a:lnTo>
                  <a:pt x="31933" y="7513"/>
                </a:lnTo>
                <a:lnTo>
                  <a:pt x="60099" y="751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1" name="object 141"/>
          <p:cNvSpPr txBox="1"/>
          <p:nvPr/>
        </p:nvSpPr>
        <p:spPr>
          <a:xfrm>
            <a:off x="4934562" y="5671889"/>
            <a:ext cx="717490" cy="89035"/>
          </a:xfrm>
          <a:prstGeom prst="rect">
            <a:avLst/>
          </a:prstGeom>
          <a:solidFill>
            <a:srgbClr val="EAEFF5"/>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142" name="object 142"/>
          <p:cNvSpPr txBox="1"/>
          <p:nvPr/>
        </p:nvSpPr>
        <p:spPr>
          <a:xfrm>
            <a:off x="4934562" y="5860704"/>
            <a:ext cx="717490" cy="89035"/>
          </a:xfrm>
          <a:prstGeom prst="rect">
            <a:avLst/>
          </a:prstGeom>
          <a:solidFill>
            <a:srgbClr val="EAEFF5"/>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143" name="object 143"/>
          <p:cNvSpPr/>
          <p:nvPr/>
        </p:nvSpPr>
        <p:spPr>
          <a:xfrm>
            <a:off x="5293050" y="5776787"/>
            <a:ext cx="0" cy="36192"/>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4" name="object 144"/>
          <p:cNvSpPr/>
          <p:nvPr/>
        </p:nvSpPr>
        <p:spPr>
          <a:xfrm>
            <a:off x="5261121" y="5797024"/>
            <a:ext cx="64129" cy="64129"/>
          </a:xfrm>
          <a:custGeom>
            <a:avLst/>
            <a:gdLst/>
            <a:ahLst/>
            <a:cxnLst/>
            <a:rect l="l" t="t" r="r" b="b"/>
            <a:pathLst>
              <a:path w="64135" h="64135">
                <a:moveTo>
                  <a:pt x="0" y="0"/>
                </a:moveTo>
                <a:lnTo>
                  <a:pt x="31934" y="63680"/>
                </a:lnTo>
                <a:lnTo>
                  <a:pt x="60094" y="7523"/>
                </a:lnTo>
                <a:lnTo>
                  <a:pt x="31928" y="7523"/>
                </a:lnTo>
                <a:lnTo>
                  <a:pt x="15628" y="5642"/>
                </a:lnTo>
                <a:lnTo>
                  <a:pt x="0" y="0"/>
                </a:lnTo>
                <a:close/>
              </a:path>
              <a:path w="64135" h="64135">
                <a:moveTo>
                  <a:pt x="63867" y="0"/>
                </a:moveTo>
                <a:lnTo>
                  <a:pt x="48230" y="5642"/>
                </a:lnTo>
                <a:lnTo>
                  <a:pt x="3192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5" name="object 145"/>
          <p:cNvSpPr/>
          <p:nvPr/>
        </p:nvSpPr>
        <p:spPr>
          <a:xfrm>
            <a:off x="5293050" y="5587971"/>
            <a:ext cx="0" cy="36192"/>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6" name="object 146"/>
          <p:cNvSpPr/>
          <p:nvPr/>
        </p:nvSpPr>
        <p:spPr>
          <a:xfrm>
            <a:off x="5261121" y="5608208"/>
            <a:ext cx="64129" cy="64129"/>
          </a:xfrm>
          <a:custGeom>
            <a:avLst/>
            <a:gdLst/>
            <a:ahLst/>
            <a:cxnLst/>
            <a:rect l="l" t="t" r="r" b="b"/>
            <a:pathLst>
              <a:path w="64135" h="64135">
                <a:moveTo>
                  <a:pt x="0" y="0"/>
                </a:moveTo>
                <a:lnTo>
                  <a:pt x="31934" y="63680"/>
                </a:lnTo>
                <a:lnTo>
                  <a:pt x="60094" y="7523"/>
                </a:lnTo>
                <a:lnTo>
                  <a:pt x="31928" y="7523"/>
                </a:lnTo>
                <a:lnTo>
                  <a:pt x="15628" y="5642"/>
                </a:lnTo>
                <a:lnTo>
                  <a:pt x="0" y="0"/>
                </a:lnTo>
                <a:close/>
              </a:path>
              <a:path w="64135" h="64135">
                <a:moveTo>
                  <a:pt x="63867" y="0"/>
                </a:moveTo>
                <a:lnTo>
                  <a:pt x="48230" y="5642"/>
                </a:lnTo>
                <a:lnTo>
                  <a:pt x="31928" y="7523"/>
                </a:lnTo>
                <a:lnTo>
                  <a:pt x="60094" y="752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7" name="object 147"/>
          <p:cNvSpPr txBox="1"/>
          <p:nvPr/>
        </p:nvSpPr>
        <p:spPr>
          <a:xfrm>
            <a:off x="4932831" y="6049521"/>
            <a:ext cx="717490" cy="89035"/>
          </a:xfrm>
          <a:prstGeom prst="rect">
            <a:avLst/>
          </a:prstGeom>
          <a:solidFill>
            <a:srgbClr val="EAEFF5"/>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148" name="object 148"/>
          <p:cNvSpPr txBox="1"/>
          <p:nvPr/>
        </p:nvSpPr>
        <p:spPr>
          <a:xfrm>
            <a:off x="4932831" y="6238351"/>
            <a:ext cx="717490" cy="89035"/>
          </a:xfrm>
          <a:prstGeom prst="rect">
            <a:avLst/>
          </a:prstGeom>
          <a:solidFill>
            <a:srgbClr val="EAEFF5"/>
          </a:solidFill>
          <a:ln w="10904">
            <a:solidFill>
              <a:srgbClr val="7E7E7E"/>
            </a:solidFill>
          </a:ln>
        </p:spPr>
        <p:txBody>
          <a:bodyPr vert="horz" wrap="square" lIns="0" tIns="4445" rIns="0" bIns="0" rtlCol="0">
            <a:spAutoFit/>
          </a:bodyPr>
          <a:lstStyle/>
          <a:p>
            <a:pPr marL="154293" defTabSz="914329" fontAlgn="auto">
              <a:spcBef>
                <a:spcPts val="35"/>
              </a:spcBef>
              <a:spcAft>
                <a:spcPts val="0"/>
              </a:spcAft>
            </a:pPr>
            <a:r>
              <a:rPr sz="550" spc="10" dirty="0">
                <a:solidFill>
                  <a:prstClr val="black"/>
                </a:solidFill>
                <a:latin typeface="Calibri Light"/>
                <a:cs typeface="Calibri Light"/>
              </a:rPr>
              <a:t>3x3 conv,</a:t>
            </a:r>
            <a:r>
              <a:rPr sz="550" spc="-15" dirty="0">
                <a:solidFill>
                  <a:prstClr val="black"/>
                </a:solidFill>
                <a:latin typeface="Calibri Light"/>
                <a:cs typeface="Calibri Light"/>
              </a:rPr>
              <a:t> </a:t>
            </a:r>
            <a:r>
              <a:rPr sz="550" spc="10"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149" name="object 149"/>
          <p:cNvSpPr/>
          <p:nvPr/>
        </p:nvSpPr>
        <p:spPr>
          <a:xfrm>
            <a:off x="5291316" y="6154420"/>
            <a:ext cx="0" cy="36192"/>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0" name="object 150"/>
          <p:cNvSpPr/>
          <p:nvPr/>
        </p:nvSpPr>
        <p:spPr>
          <a:xfrm>
            <a:off x="5259387" y="6174673"/>
            <a:ext cx="64129" cy="64129"/>
          </a:xfrm>
          <a:custGeom>
            <a:avLst/>
            <a:gdLst/>
            <a:ahLst/>
            <a:cxnLst/>
            <a:rect l="l" t="t" r="r" b="b"/>
            <a:pathLst>
              <a:path w="64135" h="64135">
                <a:moveTo>
                  <a:pt x="0" y="0"/>
                </a:moveTo>
                <a:lnTo>
                  <a:pt x="31934" y="63680"/>
                </a:lnTo>
                <a:lnTo>
                  <a:pt x="60099" y="7513"/>
                </a:lnTo>
                <a:lnTo>
                  <a:pt x="31933" y="7513"/>
                </a:lnTo>
                <a:lnTo>
                  <a:pt x="15634" y="5634"/>
                </a:lnTo>
                <a:lnTo>
                  <a:pt x="0" y="0"/>
                </a:lnTo>
                <a:close/>
              </a:path>
              <a:path w="64135" h="64135">
                <a:moveTo>
                  <a:pt x="63867" y="0"/>
                </a:moveTo>
                <a:lnTo>
                  <a:pt x="48232" y="5634"/>
                </a:lnTo>
                <a:lnTo>
                  <a:pt x="31933" y="7513"/>
                </a:lnTo>
                <a:lnTo>
                  <a:pt x="60099" y="751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1" name="object 151"/>
          <p:cNvSpPr/>
          <p:nvPr/>
        </p:nvSpPr>
        <p:spPr>
          <a:xfrm>
            <a:off x="5291316" y="5965603"/>
            <a:ext cx="0" cy="36192"/>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2" name="object 152"/>
          <p:cNvSpPr/>
          <p:nvPr/>
        </p:nvSpPr>
        <p:spPr>
          <a:xfrm>
            <a:off x="5259387" y="5985856"/>
            <a:ext cx="64129" cy="64129"/>
          </a:xfrm>
          <a:custGeom>
            <a:avLst/>
            <a:gdLst/>
            <a:ahLst/>
            <a:cxnLst/>
            <a:rect l="l" t="t" r="r" b="b"/>
            <a:pathLst>
              <a:path w="64135" h="64135">
                <a:moveTo>
                  <a:pt x="0" y="0"/>
                </a:moveTo>
                <a:lnTo>
                  <a:pt x="31934" y="63680"/>
                </a:lnTo>
                <a:lnTo>
                  <a:pt x="60099" y="7513"/>
                </a:lnTo>
                <a:lnTo>
                  <a:pt x="31933" y="7513"/>
                </a:lnTo>
                <a:lnTo>
                  <a:pt x="15634" y="5634"/>
                </a:lnTo>
                <a:lnTo>
                  <a:pt x="0" y="0"/>
                </a:lnTo>
                <a:close/>
              </a:path>
              <a:path w="64135" h="64135">
                <a:moveTo>
                  <a:pt x="63867" y="0"/>
                </a:moveTo>
                <a:lnTo>
                  <a:pt x="48232" y="5634"/>
                </a:lnTo>
                <a:lnTo>
                  <a:pt x="31933" y="7513"/>
                </a:lnTo>
                <a:lnTo>
                  <a:pt x="60099" y="751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3" name="object 153"/>
          <p:cNvSpPr/>
          <p:nvPr/>
        </p:nvSpPr>
        <p:spPr>
          <a:xfrm>
            <a:off x="5287846" y="6343252"/>
            <a:ext cx="0" cy="36192"/>
          </a:xfrm>
          <a:custGeom>
            <a:avLst/>
            <a:gdLst/>
            <a:ahLst/>
            <a:cxnLst/>
            <a:rect l="l" t="t" r="r" b="b"/>
            <a:pathLst>
              <a:path h="36195">
                <a:moveTo>
                  <a:pt x="0" y="0"/>
                </a:moveTo>
                <a:lnTo>
                  <a:pt x="0" y="35722"/>
                </a:lnTo>
              </a:path>
            </a:pathLst>
          </a:custGeom>
          <a:ln w="1093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4" name="object 154"/>
          <p:cNvSpPr/>
          <p:nvPr/>
        </p:nvSpPr>
        <p:spPr>
          <a:xfrm>
            <a:off x="5255916" y="6363489"/>
            <a:ext cx="64129" cy="64129"/>
          </a:xfrm>
          <a:custGeom>
            <a:avLst/>
            <a:gdLst/>
            <a:ahLst/>
            <a:cxnLst/>
            <a:rect l="l" t="t" r="r" b="b"/>
            <a:pathLst>
              <a:path w="64135" h="64135">
                <a:moveTo>
                  <a:pt x="0" y="0"/>
                </a:moveTo>
                <a:lnTo>
                  <a:pt x="31934" y="63680"/>
                </a:lnTo>
                <a:lnTo>
                  <a:pt x="60099" y="7513"/>
                </a:lnTo>
                <a:lnTo>
                  <a:pt x="31939" y="7513"/>
                </a:lnTo>
                <a:lnTo>
                  <a:pt x="15636" y="5634"/>
                </a:lnTo>
                <a:lnTo>
                  <a:pt x="0" y="0"/>
                </a:lnTo>
                <a:close/>
              </a:path>
              <a:path w="64135" h="64135">
                <a:moveTo>
                  <a:pt x="63867" y="0"/>
                </a:moveTo>
                <a:lnTo>
                  <a:pt x="48238" y="5634"/>
                </a:lnTo>
                <a:lnTo>
                  <a:pt x="31939" y="7513"/>
                </a:lnTo>
                <a:lnTo>
                  <a:pt x="60099" y="7513"/>
                </a:lnTo>
                <a:lnTo>
                  <a:pt x="6386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5" name="object 155"/>
          <p:cNvSpPr txBox="1"/>
          <p:nvPr/>
        </p:nvSpPr>
        <p:spPr>
          <a:xfrm>
            <a:off x="4924170" y="6431411"/>
            <a:ext cx="717490" cy="89035"/>
          </a:xfrm>
          <a:prstGeom prst="rect">
            <a:avLst/>
          </a:prstGeom>
          <a:ln w="10904">
            <a:solidFill>
              <a:srgbClr val="7E7E7E"/>
            </a:solidFill>
          </a:ln>
        </p:spPr>
        <p:txBody>
          <a:bodyPr vert="horz" wrap="square" lIns="0" tIns="4445" rIns="0" bIns="0" rtlCol="0">
            <a:spAutoFit/>
          </a:bodyPr>
          <a:lstStyle/>
          <a:p>
            <a:pPr algn="ctr" defTabSz="914329" fontAlgn="auto">
              <a:spcBef>
                <a:spcPts val="35"/>
              </a:spcBef>
              <a:spcAft>
                <a:spcPts val="0"/>
              </a:spcAft>
            </a:pPr>
            <a:r>
              <a:rPr sz="550" spc="5" dirty="0">
                <a:solidFill>
                  <a:prstClr val="black"/>
                </a:solidFill>
                <a:latin typeface="Calibri Light"/>
                <a:cs typeface="Calibri Light"/>
              </a:rPr>
              <a:t>fc</a:t>
            </a:r>
            <a:r>
              <a:rPr sz="550" spc="-5" dirty="0">
                <a:solidFill>
                  <a:prstClr val="black"/>
                </a:solidFill>
                <a:latin typeface="Calibri Light"/>
                <a:cs typeface="Calibri Light"/>
              </a:rPr>
              <a:t> </a:t>
            </a:r>
            <a:r>
              <a:rPr sz="550" spc="10" dirty="0">
                <a:solidFill>
                  <a:prstClr val="black"/>
                </a:solidFill>
                <a:latin typeface="Calibri Light"/>
                <a:cs typeface="Calibri Light"/>
              </a:rPr>
              <a:t>1000</a:t>
            </a:r>
            <a:endParaRPr sz="550">
              <a:solidFill>
                <a:prstClr val="black"/>
              </a:solidFill>
              <a:latin typeface="Calibri Light"/>
              <a:cs typeface="Calibri Light"/>
            </a:endParaRPr>
          </a:p>
        </p:txBody>
      </p:sp>
      <p:sp>
        <p:nvSpPr>
          <p:cNvPr id="156" name="object 156"/>
          <p:cNvSpPr/>
          <p:nvPr/>
        </p:nvSpPr>
        <p:spPr>
          <a:xfrm>
            <a:off x="4800708" y="1092396"/>
            <a:ext cx="990517" cy="380969"/>
          </a:xfrm>
          <a:custGeom>
            <a:avLst/>
            <a:gdLst/>
            <a:ahLst/>
            <a:cxnLst/>
            <a:rect l="l" t="t" r="r" b="b"/>
            <a:pathLst>
              <a:path w="990600" h="381000">
                <a:moveTo>
                  <a:pt x="0" y="63501"/>
                </a:moveTo>
                <a:lnTo>
                  <a:pt x="4990" y="38784"/>
                </a:lnTo>
                <a:lnTo>
                  <a:pt x="18599" y="18599"/>
                </a:lnTo>
                <a:lnTo>
                  <a:pt x="38784" y="4990"/>
                </a:lnTo>
                <a:lnTo>
                  <a:pt x="63501" y="0"/>
                </a:lnTo>
                <a:lnTo>
                  <a:pt x="927098" y="0"/>
                </a:lnTo>
                <a:lnTo>
                  <a:pt x="951816" y="4990"/>
                </a:lnTo>
                <a:lnTo>
                  <a:pt x="972000" y="18599"/>
                </a:lnTo>
                <a:lnTo>
                  <a:pt x="985609" y="38784"/>
                </a:lnTo>
                <a:lnTo>
                  <a:pt x="990600" y="63501"/>
                </a:lnTo>
                <a:lnTo>
                  <a:pt x="990600" y="317498"/>
                </a:lnTo>
                <a:lnTo>
                  <a:pt x="985609" y="342215"/>
                </a:lnTo>
                <a:lnTo>
                  <a:pt x="972000" y="362400"/>
                </a:lnTo>
                <a:lnTo>
                  <a:pt x="951816" y="376009"/>
                </a:lnTo>
                <a:lnTo>
                  <a:pt x="927098" y="381000"/>
                </a:lnTo>
                <a:lnTo>
                  <a:pt x="63501" y="381000"/>
                </a:lnTo>
                <a:lnTo>
                  <a:pt x="38784" y="376009"/>
                </a:lnTo>
                <a:lnTo>
                  <a:pt x="18599" y="362400"/>
                </a:lnTo>
                <a:lnTo>
                  <a:pt x="4990" y="342215"/>
                </a:lnTo>
                <a:lnTo>
                  <a:pt x="0" y="317498"/>
                </a:lnTo>
                <a:lnTo>
                  <a:pt x="0" y="63501"/>
                </a:lnTo>
                <a:close/>
              </a:path>
            </a:pathLst>
          </a:custGeom>
          <a:ln w="25400">
            <a:solidFill>
              <a:srgbClr val="4472C4"/>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7" name="object 157"/>
          <p:cNvSpPr/>
          <p:nvPr/>
        </p:nvSpPr>
        <p:spPr>
          <a:xfrm>
            <a:off x="4800708" y="2209902"/>
            <a:ext cx="990517" cy="749237"/>
          </a:xfrm>
          <a:custGeom>
            <a:avLst/>
            <a:gdLst/>
            <a:ahLst/>
            <a:cxnLst/>
            <a:rect l="l" t="t" r="r" b="b"/>
            <a:pathLst>
              <a:path w="990600" h="749300">
                <a:moveTo>
                  <a:pt x="0" y="44943"/>
                </a:moveTo>
                <a:lnTo>
                  <a:pt x="3531" y="27449"/>
                </a:lnTo>
                <a:lnTo>
                  <a:pt x="13163" y="13163"/>
                </a:lnTo>
                <a:lnTo>
                  <a:pt x="27449" y="3531"/>
                </a:lnTo>
                <a:lnTo>
                  <a:pt x="44942" y="0"/>
                </a:lnTo>
                <a:lnTo>
                  <a:pt x="945657" y="0"/>
                </a:lnTo>
                <a:lnTo>
                  <a:pt x="963150" y="3531"/>
                </a:lnTo>
                <a:lnTo>
                  <a:pt x="977436" y="13163"/>
                </a:lnTo>
                <a:lnTo>
                  <a:pt x="987068" y="27449"/>
                </a:lnTo>
                <a:lnTo>
                  <a:pt x="990600" y="44943"/>
                </a:lnTo>
                <a:lnTo>
                  <a:pt x="990600" y="704357"/>
                </a:lnTo>
                <a:lnTo>
                  <a:pt x="987068" y="721850"/>
                </a:lnTo>
                <a:lnTo>
                  <a:pt x="977436" y="736136"/>
                </a:lnTo>
                <a:lnTo>
                  <a:pt x="963150" y="745768"/>
                </a:lnTo>
                <a:lnTo>
                  <a:pt x="945657" y="749300"/>
                </a:lnTo>
                <a:lnTo>
                  <a:pt x="44942" y="749300"/>
                </a:lnTo>
                <a:lnTo>
                  <a:pt x="27449" y="745768"/>
                </a:lnTo>
                <a:lnTo>
                  <a:pt x="13163" y="736136"/>
                </a:lnTo>
                <a:lnTo>
                  <a:pt x="3531" y="721850"/>
                </a:lnTo>
                <a:lnTo>
                  <a:pt x="0" y="704357"/>
                </a:lnTo>
                <a:lnTo>
                  <a:pt x="0" y="44943"/>
                </a:lnTo>
                <a:close/>
              </a:path>
            </a:pathLst>
          </a:custGeom>
          <a:ln w="25400">
            <a:solidFill>
              <a:srgbClr val="4472C4"/>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8" name="object 158"/>
          <p:cNvSpPr/>
          <p:nvPr/>
        </p:nvSpPr>
        <p:spPr>
          <a:xfrm>
            <a:off x="4800708" y="3708376"/>
            <a:ext cx="990517" cy="1536571"/>
          </a:xfrm>
          <a:custGeom>
            <a:avLst/>
            <a:gdLst/>
            <a:ahLst/>
            <a:cxnLst/>
            <a:rect l="l" t="t" r="r" b="b"/>
            <a:pathLst>
              <a:path w="990600" h="1536700">
                <a:moveTo>
                  <a:pt x="0" y="95057"/>
                </a:moveTo>
                <a:lnTo>
                  <a:pt x="7470" y="58056"/>
                </a:lnTo>
                <a:lnTo>
                  <a:pt x="27841" y="27841"/>
                </a:lnTo>
                <a:lnTo>
                  <a:pt x="58056" y="7470"/>
                </a:lnTo>
                <a:lnTo>
                  <a:pt x="95057" y="0"/>
                </a:lnTo>
                <a:lnTo>
                  <a:pt x="895542" y="0"/>
                </a:lnTo>
                <a:lnTo>
                  <a:pt x="932543" y="7470"/>
                </a:lnTo>
                <a:lnTo>
                  <a:pt x="962758" y="27841"/>
                </a:lnTo>
                <a:lnTo>
                  <a:pt x="983129" y="58056"/>
                </a:lnTo>
                <a:lnTo>
                  <a:pt x="990600" y="95057"/>
                </a:lnTo>
                <a:lnTo>
                  <a:pt x="990600" y="1441643"/>
                </a:lnTo>
                <a:lnTo>
                  <a:pt x="983129" y="1478643"/>
                </a:lnTo>
                <a:lnTo>
                  <a:pt x="962758" y="1508858"/>
                </a:lnTo>
                <a:lnTo>
                  <a:pt x="932543" y="1529229"/>
                </a:lnTo>
                <a:lnTo>
                  <a:pt x="895542" y="1536700"/>
                </a:lnTo>
                <a:lnTo>
                  <a:pt x="95057" y="1536700"/>
                </a:lnTo>
                <a:lnTo>
                  <a:pt x="58056" y="1529229"/>
                </a:lnTo>
                <a:lnTo>
                  <a:pt x="27841" y="1508858"/>
                </a:lnTo>
                <a:lnTo>
                  <a:pt x="7470" y="1478643"/>
                </a:lnTo>
                <a:lnTo>
                  <a:pt x="0" y="1441643"/>
                </a:lnTo>
                <a:lnTo>
                  <a:pt x="0" y="95057"/>
                </a:lnTo>
                <a:close/>
              </a:path>
            </a:pathLst>
          </a:custGeom>
          <a:ln w="25400">
            <a:solidFill>
              <a:srgbClr val="4472C4"/>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9" name="object 159"/>
          <p:cNvSpPr/>
          <p:nvPr/>
        </p:nvSpPr>
        <p:spPr>
          <a:xfrm>
            <a:off x="4800708" y="6006884"/>
            <a:ext cx="990517" cy="368269"/>
          </a:xfrm>
          <a:custGeom>
            <a:avLst/>
            <a:gdLst/>
            <a:ahLst/>
            <a:cxnLst/>
            <a:rect l="l" t="t" r="r" b="b"/>
            <a:pathLst>
              <a:path w="990600" h="368300">
                <a:moveTo>
                  <a:pt x="0" y="61384"/>
                </a:moveTo>
                <a:lnTo>
                  <a:pt x="4823" y="37491"/>
                </a:lnTo>
                <a:lnTo>
                  <a:pt x="17979" y="17979"/>
                </a:lnTo>
                <a:lnTo>
                  <a:pt x="37491" y="4823"/>
                </a:lnTo>
                <a:lnTo>
                  <a:pt x="61385" y="0"/>
                </a:lnTo>
                <a:lnTo>
                  <a:pt x="929215" y="0"/>
                </a:lnTo>
                <a:lnTo>
                  <a:pt x="953108" y="4823"/>
                </a:lnTo>
                <a:lnTo>
                  <a:pt x="972620" y="17979"/>
                </a:lnTo>
                <a:lnTo>
                  <a:pt x="985776" y="37491"/>
                </a:lnTo>
                <a:lnTo>
                  <a:pt x="990600" y="61384"/>
                </a:lnTo>
                <a:lnTo>
                  <a:pt x="990600" y="306915"/>
                </a:lnTo>
                <a:lnTo>
                  <a:pt x="985776" y="330808"/>
                </a:lnTo>
                <a:lnTo>
                  <a:pt x="972620" y="350320"/>
                </a:lnTo>
                <a:lnTo>
                  <a:pt x="953108" y="363476"/>
                </a:lnTo>
                <a:lnTo>
                  <a:pt x="929215" y="368300"/>
                </a:lnTo>
                <a:lnTo>
                  <a:pt x="61385" y="368300"/>
                </a:lnTo>
                <a:lnTo>
                  <a:pt x="37491" y="363476"/>
                </a:lnTo>
                <a:lnTo>
                  <a:pt x="17979" y="350320"/>
                </a:lnTo>
                <a:lnTo>
                  <a:pt x="4823" y="330808"/>
                </a:lnTo>
                <a:lnTo>
                  <a:pt x="0" y="306915"/>
                </a:lnTo>
                <a:lnTo>
                  <a:pt x="0" y="61384"/>
                </a:lnTo>
                <a:close/>
              </a:path>
            </a:pathLst>
          </a:custGeom>
          <a:ln w="25400">
            <a:solidFill>
              <a:srgbClr val="4472C4"/>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0" name="object 160"/>
          <p:cNvSpPr/>
          <p:nvPr/>
        </p:nvSpPr>
        <p:spPr>
          <a:xfrm>
            <a:off x="4089929" y="1289231"/>
            <a:ext cx="721935" cy="2008337"/>
          </a:xfrm>
          <a:custGeom>
            <a:avLst/>
            <a:gdLst/>
            <a:ahLst/>
            <a:cxnLst/>
            <a:rect l="l" t="t" r="r" b="b"/>
            <a:pathLst>
              <a:path w="721995" h="2008504">
                <a:moveTo>
                  <a:pt x="710737" y="0"/>
                </a:moveTo>
                <a:lnTo>
                  <a:pt x="649536" y="59265"/>
                </a:lnTo>
                <a:lnTo>
                  <a:pt x="679491" y="69789"/>
                </a:lnTo>
                <a:lnTo>
                  <a:pt x="0" y="2004159"/>
                </a:lnTo>
                <a:lnTo>
                  <a:pt x="11981" y="2008369"/>
                </a:lnTo>
                <a:lnTo>
                  <a:pt x="691474" y="73997"/>
                </a:lnTo>
                <a:lnTo>
                  <a:pt x="720098" y="73997"/>
                </a:lnTo>
                <a:lnTo>
                  <a:pt x="710737" y="0"/>
                </a:lnTo>
                <a:close/>
              </a:path>
              <a:path w="721995" h="2008504">
                <a:moveTo>
                  <a:pt x="720098" y="73997"/>
                </a:moveTo>
                <a:lnTo>
                  <a:pt x="691474" y="73997"/>
                </a:lnTo>
                <a:lnTo>
                  <a:pt x="721429" y="84521"/>
                </a:lnTo>
                <a:lnTo>
                  <a:pt x="720098" y="73997"/>
                </a:lnTo>
                <a:close/>
              </a:path>
            </a:pathLst>
          </a:custGeom>
          <a:solidFill>
            <a:srgbClr val="4472C4"/>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1" name="object 161"/>
          <p:cNvSpPr/>
          <p:nvPr/>
        </p:nvSpPr>
        <p:spPr>
          <a:xfrm>
            <a:off x="4091444" y="2597220"/>
            <a:ext cx="709235" cy="704791"/>
          </a:xfrm>
          <a:custGeom>
            <a:avLst/>
            <a:gdLst/>
            <a:ahLst/>
            <a:cxnLst/>
            <a:rect l="l" t="t" r="r" b="b"/>
            <a:pathLst>
              <a:path w="709295" h="704850">
                <a:moveTo>
                  <a:pt x="709221" y="0"/>
                </a:moveTo>
                <a:lnTo>
                  <a:pt x="628307" y="26662"/>
                </a:lnTo>
                <a:lnTo>
                  <a:pt x="650679" y="49189"/>
                </a:lnTo>
                <a:lnTo>
                  <a:pt x="0" y="695401"/>
                </a:lnTo>
                <a:lnTo>
                  <a:pt x="8948" y="704411"/>
                </a:lnTo>
                <a:lnTo>
                  <a:pt x="659629" y="58201"/>
                </a:lnTo>
                <a:lnTo>
                  <a:pt x="689597" y="58201"/>
                </a:lnTo>
                <a:lnTo>
                  <a:pt x="709221" y="0"/>
                </a:lnTo>
                <a:close/>
              </a:path>
              <a:path w="709295" h="704850">
                <a:moveTo>
                  <a:pt x="689597" y="58201"/>
                </a:moveTo>
                <a:lnTo>
                  <a:pt x="659629" y="58201"/>
                </a:lnTo>
                <a:lnTo>
                  <a:pt x="682001" y="80728"/>
                </a:lnTo>
                <a:lnTo>
                  <a:pt x="689597" y="58201"/>
                </a:lnTo>
                <a:close/>
              </a:path>
            </a:pathLst>
          </a:custGeom>
          <a:solidFill>
            <a:srgbClr val="4472C4"/>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2" name="object 162"/>
          <p:cNvSpPr/>
          <p:nvPr/>
        </p:nvSpPr>
        <p:spPr>
          <a:xfrm>
            <a:off x="4090457" y="3292424"/>
            <a:ext cx="710506" cy="1192430"/>
          </a:xfrm>
          <a:custGeom>
            <a:avLst/>
            <a:gdLst/>
            <a:ahLst/>
            <a:cxnLst/>
            <a:rect l="l" t="t" r="r" b="b"/>
            <a:pathLst>
              <a:path w="710564" h="1192529">
                <a:moveTo>
                  <a:pt x="10924" y="0"/>
                </a:moveTo>
                <a:lnTo>
                  <a:pt x="0" y="6474"/>
                </a:lnTo>
                <a:lnTo>
                  <a:pt x="665897" y="1130105"/>
                </a:lnTo>
                <a:lnTo>
                  <a:pt x="638583" y="1146291"/>
                </a:lnTo>
                <a:lnTo>
                  <a:pt x="710209" y="1192420"/>
                </a:lnTo>
                <a:lnTo>
                  <a:pt x="705294" y="1123631"/>
                </a:lnTo>
                <a:lnTo>
                  <a:pt x="676823" y="1123631"/>
                </a:lnTo>
                <a:lnTo>
                  <a:pt x="10924" y="0"/>
                </a:lnTo>
                <a:close/>
              </a:path>
              <a:path w="710564" h="1192529">
                <a:moveTo>
                  <a:pt x="704137" y="1107443"/>
                </a:moveTo>
                <a:lnTo>
                  <a:pt x="676823" y="1123631"/>
                </a:lnTo>
                <a:lnTo>
                  <a:pt x="705294" y="1123631"/>
                </a:lnTo>
                <a:lnTo>
                  <a:pt x="704137" y="1107443"/>
                </a:lnTo>
                <a:close/>
              </a:path>
            </a:pathLst>
          </a:custGeom>
          <a:solidFill>
            <a:srgbClr val="4472C4"/>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3" name="object 163"/>
          <p:cNvSpPr/>
          <p:nvPr/>
        </p:nvSpPr>
        <p:spPr>
          <a:xfrm>
            <a:off x="4089749" y="3294162"/>
            <a:ext cx="730188" cy="2901071"/>
          </a:xfrm>
          <a:custGeom>
            <a:avLst/>
            <a:gdLst/>
            <a:ahLst/>
            <a:cxnLst/>
            <a:rect l="l" t="t" r="r" b="b"/>
            <a:pathLst>
              <a:path w="730250" h="2901315">
                <a:moveTo>
                  <a:pt x="12339" y="0"/>
                </a:moveTo>
                <a:lnTo>
                  <a:pt x="0" y="2999"/>
                </a:lnTo>
                <a:lnTo>
                  <a:pt x="686747" y="2828203"/>
                </a:lnTo>
                <a:lnTo>
                  <a:pt x="655896" y="2835702"/>
                </a:lnTo>
                <a:lnTo>
                  <a:pt x="710916" y="2900746"/>
                </a:lnTo>
                <a:lnTo>
                  <a:pt x="728222" y="2825203"/>
                </a:lnTo>
                <a:lnTo>
                  <a:pt x="699088" y="2825203"/>
                </a:lnTo>
                <a:lnTo>
                  <a:pt x="12339" y="0"/>
                </a:lnTo>
                <a:close/>
              </a:path>
              <a:path w="730250" h="2901315">
                <a:moveTo>
                  <a:pt x="729940" y="2817703"/>
                </a:moveTo>
                <a:lnTo>
                  <a:pt x="699088" y="2825203"/>
                </a:lnTo>
                <a:lnTo>
                  <a:pt x="728222" y="2825203"/>
                </a:lnTo>
                <a:lnTo>
                  <a:pt x="729940" y="2817703"/>
                </a:lnTo>
                <a:close/>
              </a:path>
            </a:pathLst>
          </a:custGeom>
          <a:solidFill>
            <a:srgbClr val="4472C4"/>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4" name="object 164"/>
          <p:cNvSpPr/>
          <p:nvPr/>
        </p:nvSpPr>
        <p:spPr>
          <a:xfrm>
            <a:off x="3676854" y="2965490"/>
            <a:ext cx="888926" cy="647645"/>
          </a:xfrm>
          <a:custGeom>
            <a:avLst/>
            <a:gdLst/>
            <a:ahLst/>
            <a:cxnLst/>
            <a:rect l="l" t="t" r="r" b="b"/>
            <a:pathLst>
              <a:path w="889000" h="647700">
                <a:moveTo>
                  <a:pt x="0" y="0"/>
                </a:moveTo>
                <a:lnTo>
                  <a:pt x="889000" y="0"/>
                </a:lnTo>
                <a:lnTo>
                  <a:pt x="889000" y="647700"/>
                </a:lnTo>
                <a:lnTo>
                  <a:pt x="0" y="647700"/>
                </a:lnTo>
                <a:lnTo>
                  <a:pt x="0"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5" name="object 165"/>
          <p:cNvSpPr txBox="1"/>
          <p:nvPr/>
        </p:nvSpPr>
        <p:spPr>
          <a:xfrm>
            <a:off x="3676854" y="2965490"/>
            <a:ext cx="888926" cy="584655"/>
          </a:xfrm>
          <a:prstGeom prst="rect">
            <a:avLst/>
          </a:prstGeom>
          <a:ln w="12700">
            <a:solidFill>
              <a:srgbClr val="4472C4"/>
            </a:solidFill>
          </a:ln>
        </p:spPr>
        <p:txBody>
          <a:bodyPr vert="horz" wrap="square" lIns="0" tIns="46987" rIns="0" bIns="0" rtlCol="0">
            <a:spAutoFit/>
          </a:bodyPr>
          <a:lstStyle/>
          <a:p>
            <a:pPr marL="160642" marR="116829" indent="-63494" defTabSz="914329" fontAlgn="auto">
              <a:lnSpc>
                <a:spcPts val="2101"/>
              </a:lnSpc>
              <a:spcBef>
                <a:spcPts val="370"/>
              </a:spcBef>
              <a:spcAft>
                <a:spcPts val="0"/>
              </a:spcAft>
            </a:pPr>
            <a:r>
              <a:rPr sz="1799" spc="-56" dirty="0">
                <a:solidFill>
                  <a:srgbClr val="4472C4"/>
                </a:solidFill>
                <a:latin typeface="Calibri"/>
                <a:cs typeface="Calibri"/>
              </a:rPr>
              <a:t>“</a:t>
            </a:r>
            <a:r>
              <a:rPr sz="1799" dirty="0">
                <a:solidFill>
                  <a:srgbClr val="4472C4"/>
                </a:solidFill>
                <a:latin typeface="Calibri"/>
                <a:cs typeface="Calibri"/>
              </a:rPr>
              <a:t>e</a:t>
            </a:r>
            <a:r>
              <a:rPr sz="1799" spc="20" dirty="0">
                <a:solidFill>
                  <a:srgbClr val="4472C4"/>
                </a:solidFill>
                <a:latin typeface="Calibri"/>
                <a:cs typeface="Calibri"/>
              </a:rPr>
              <a:t>x</a:t>
            </a:r>
            <a:r>
              <a:rPr sz="1799" spc="-5" dirty="0">
                <a:solidFill>
                  <a:srgbClr val="4472C4"/>
                </a:solidFill>
                <a:latin typeface="Calibri"/>
                <a:cs typeface="Calibri"/>
              </a:rPr>
              <a:t>t</a:t>
            </a:r>
            <a:r>
              <a:rPr sz="1799" spc="-30" dirty="0">
                <a:solidFill>
                  <a:srgbClr val="4472C4"/>
                </a:solidFill>
                <a:latin typeface="Calibri"/>
                <a:cs typeface="Calibri"/>
              </a:rPr>
              <a:t>r</a:t>
            </a:r>
            <a:r>
              <a:rPr sz="1799" spc="35" dirty="0">
                <a:solidFill>
                  <a:srgbClr val="4472C4"/>
                </a:solidFill>
                <a:latin typeface="Calibri"/>
                <a:cs typeface="Calibri"/>
              </a:rPr>
              <a:t>a</a:t>
            </a:r>
            <a:r>
              <a:rPr sz="1799" dirty="0">
                <a:solidFill>
                  <a:srgbClr val="4472C4"/>
                </a:solidFill>
                <a:latin typeface="Calibri"/>
                <a:cs typeface="Calibri"/>
              </a:rPr>
              <a:t>”  </a:t>
            </a:r>
            <a:r>
              <a:rPr sz="1799" spc="-5" dirty="0">
                <a:solidFill>
                  <a:srgbClr val="4472C4"/>
                </a:solidFill>
                <a:latin typeface="Calibri"/>
                <a:cs typeface="Calibri"/>
              </a:rPr>
              <a:t>layers</a:t>
            </a:r>
            <a:endParaRPr sz="1799">
              <a:solidFill>
                <a:prstClr val="black"/>
              </a:solidFill>
              <a:latin typeface="Calibri"/>
              <a:cs typeface="Calibri"/>
            </a:endParaRPr>
          </a:p>
        </p:txBody>
      </p:sp>
      <p:sp>
        <p:nvSpPr>
          <p:cNvPr id="166" name="object 166"/>
          <p:cNvSpPr/>
          <p:nvPr/>
        </p:nvSpPr>
        <p:spPr>
          <a:xfrm>
            <a:off x="6330931" y="1555908"/>
            <a:ext cx="5562132" cy="4889089"/>
          </a:xfrm>
          <a:custGeom>
            <a:avLst/>
            <a:gdLst/>
            <a:ahLst/>
            <a:cxnLst/>
            <a:rect l="l" t="t" r="r" b="b"/>
            <a:pathLst>
              <a:path w="5562600" h="4889500">
                <a:moveTo>
                  <a:pt x="0" y="0"/>
                </a:moveTo>
                <a:lnTo>
                  <a:pt x="5562600" y="0"/>
                </a:lnTo>
                <a:lnTo>
                  <a:pt x="5562600" y="4889500"/>
                </a:lnTo>
                <a:lnTo>
                  <a:pt x="0" y="4889500"/>
                </a:lnTo>
                <a:lnTo>
                  <a:pt x="0" y="0"/>
                </a:lnTo>
                <a:close/>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7" name="object 167"/>
          <p:cNvSpPr txBox="1"/>
          <p:nvPr/>
        </p:nvSpPr>
        <p:spPr>
          <a:xfrm>
            <a:off x="6406657" y="1552984"/>
            <a:ext cx="2984249" cy="382091"/>
          </a:xfrm>
          <a:prstGeom prst="rect">
            <a:avLst/>
          </a:prstGeom>
        </p:spPr>
        <p:txBody>
          <a:bodyPr vert="horz" wrap="square" lIns="0" tIns="12699" rIns="0" bIns="0" rtlCol="0">
            <a:spAutoFit/>
          </a:bodyPr>
          <a:lstStyle/>
          <a:p>
            <a:pPr marL="355572" indent="-342873" defTabSz="914329" fontAlgn="auto">
              <a:spcBef>
                <a:spcPts val="100"/>
              </a:spcBef>
              <a:spcAft>
                <a:spcPts val="0"/>
              </a:spcAft>
              <a:buFont typeface="Arial"/>
              <a:buChar char="•"/>
              <a:tabLst>
                <a:tab pos="354937" algn="l"/>
                <a:tab pos="355572" algn="l"/>
              </a:tabLst>
            </a:pPr>
            <a:r>
              <a:rPr sz="2400" spc="10" dirty="0">
                <a:solidFill>
                  <a:prstClr val="black"/>
                </a:solidFill>
                <a:latin typeface="Calibri"/>
                <a:cs typeface="Calibri"/>
              </a:rPr>
              <a:t>Richer </a:t>
            </a:r>
            <a:r>
              <a:rPr sz="2400" spc="15" dirty="0">
                <a:solidFill>
                  <a:prstClr val="black"/>
                </a:solidFill>
                <a:latin typeface="Calibri"/>
                <a:cs typeface="Calibri"/>
              </a:rPr>
              <a:t>solution</a:t>
            </a:r>
            <a:r>
              <a:rPr sz="2400" spc="-350" dirty="0">
                <a:solidFill>
                  <a:prstClr val="black"/>
                </a:solidFill>
                <a:latin typeface="Calibri"/>
                <a:cs typeface="Calibri"/>
              </a:rPr>
              <a:t> </a:t>
            </a:r>
            <a:r>
              <a:rPr sz="2400" spc="-15" dirty="0">
                <a:solidFill>
                  <a:prstClr val="black"/>
                </a:solidFill>
                <a:latin typeface="Calibri"/>
                <a:cs typeface="Calibri"/>
              </a:rPr>
              <a:t>space</a:t>
            </a:r>
            <a:endParaRPr sz="2400">
              <a:solidFill>
                <a:prstClr val="black"/>
              </a:solidFill>
              <a:latin typeface="Calibri"/>
              <a:cs typeface="Calibri"/>
            </a:endParaRPr>
          </a:p>
        </p:txBody>
      </p:sp>
      <p:sp>
        <p:nvSpPr>
          <p:cNvPr id="171" name="object 171"/>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
        <p:nvSpPr>
          <p:cNvPr id="168" name="object 168"/>
          <p:cNvSpPr txBox="1"/>
          <p:nvPr/>
        </p:nvSpPr>
        <p:spPr>
          <a:xfrm>
            <a:off x="6406656" y="2289524"/>
            <a:ext cx="5277042" cy="756214"/>
          </a:xfrm>
          <a:prstGeom prst="rect">
            <a:avLst/>
          </a:prstGeom>
        </p:spPr>
        <p:txBody>
          <a:bodyPr vert="horz" wrap="square" lIns="0" tIns="10160" rIns="0" bIns="0" rtlCol="0">
            <a:spAutoFit/>
          </a:bodyPr>
          <a:lstStyle/>
          <a:p>
            <a:pPr marL="355572" marR="5080" indent="-342873" defTabSz="914329" fontAlgn="auto">
              <a:lnSpc>
                <a:spcPct val="100699"/>
              </a:lnSpc>
              <a:spcBef>
                <a:spcPts val="80"/>
              </a:spcBef>
              <a:spcAft>
                <a:spcPts val="0"/>
              </a:spcAft>
              <a:buFont typeface="Arial"/>
              <a:buChar char="•"/>
              <a:tabLst>
                <a:tab pos="354937" algn="l"/>
                <a:tab pos="355572" algn="l"/>
              </a:tabLst>
            </a:pPr>
            <a:r>
              <a:rPr sz="2400" dirty="0">
                <a:solidFill>
                  <a:prstClr val="black"/>
                </a:solidFill>
                <a:latin typeface="Calibri"/>
                <a:cs typeface="Calibri"/>
              </a:rPr>
              <a:t>A</a:t>
            </a:r>
            <a:r>
              <a:rPr sz="2400" spc="-45" dirty="0">
                <a:solidFill>
                  <a:prstClr val="black"/>
                </a:solidFill>
                <a:latin typeface="Calibri"/>
                <a:cs typeface="Calibri"/>
              </a:rPr>
              <a:t> </a:t>
            </a:r>
            <a:r>
              <a:rPr sz="2400" spc="10" dirty="0">
                <a:solidFill>
                  <a:prstClr val="black"/>
                </a:solidFill>
                <a:latin typeface="Calibri"/>
                <a:cs typeface="Calibri"/>
              </a:rPr>
              <a:t>deeper</a:t>
            </a:r>
            <a:r>
              <a:rPr sz="2400" spc="-90" dirty="0">
                <a:solidFill>
                  <a:prstClr val="black"/>
                </a:solidFill>
                <a:latin typeface="Calibri"/>
                <a:cs typeface="Calibri"/>
              </a:rPr>
              <a:t> </a:t>
            </a:r>
            <a:r>
              <a:rPr sz="2400" spc="10" dirty="0">
                <a:solidFill>
                  <a:prstClr val="black"/>
                </a:solidFill>
                <a:latin typeface="Calibri"/>
                <a:cs typeface="Calibri"/>
              </a:rPr>
              <a:t>model</a:t>
            </a:r>
            <a:r>
              <a:rPr sz="2400" spc="-5" dirty="0">
                <a:solidFill>
                  <a:prstClr val="black"/>
                </a:solidFill>
                <a:latin typeface="Calibri"/>
                <a:cs typeface="Calibri"/>
              </a:rPr>
              <a:t> </a:t>
            </a:r>
            <a:r>
              <a:rPr sz="2400" spc="15" dirty="0">
                <a:solidFill>
                  <a:prstClr val="black"/>
                </a:solidFill>
                <a:latin typeface="Calibri"/>
                <a:cs typeface="Calibri"/>
              </a:rPr>
              <a:t>should</a:t>
            </a:r>
            <a:r>
              <a:rPr sz="2400" spc="-209" dirty="0">
                <a:solidFill>
                  <a:prstClr val="black"/>
                </a:solidFill>
                <a:latin typeface="Calibri"/>
                <a:cs typeface="Calibri"/>
              </a:rPr>
              <a:t> </a:t>
            </a:r>
            <a:r>
              <a:rPr sz="2400" spc="20" dirty="0">
                <a:solidFill>
                  <a:prstClr val="black"/>
                </a:solidFill>
                <a:latin typeface="Calibri"/>
                <a:cs typeface="Calibri"/>
              </a:rPr>
              <a:t>not</a:t>
            </a:r>
            <a:r>
              <a:rPr sz="2400" spc="-56" dirty="0">
                <a:solidFill>
                  <a:prstClr val="black"/>
                </a:solidFill>
                <a:latin typeface="Calibri"/>
                <a:cs typeface="Calibri"/>
              </a:rPr>
              <a:t> </a:t>
            </a:r>
            <a:r>
              <a:rPr sz="2400" dirty="0">
                <a:solidFill>
                  <a:prstClr val="black"/>
                </a:solidFill>
                <a:latin typeface="Calibri"/>
                <a:cs typeface="Calibri"/>
              </a:rPr>
              <a:t>have</a:t>
            </a:r>
            <a:r>
              <a:rPr sz="2400" spc="-45" dirty="0">
                <a:solidFill>
                  <a:prstClr val="black"/>
                </a:solidFill>
                <a:latin typeface="Calibri"/>
                <a:cs typeface="Calibri"/>
              </a:rPr>
              <a:t> </a:t>
            </a:r>
            <a:r>
              <a:rPr sz="2400" b="1" spc="-5" dirty="0">
                <a:solidFill>
                  <a:srgbClr val="C00000"/>
                </a:solidFill>
                <a:latin typeface="Calibri"/>
                <a:cs typeface="Calibri"/>
              </a:rPr>
              <a:t>higher  training</a:t>
            </a:r>
            <a:r>
              <a:rPr sz="2400" b="1" spc="-90" dirty="0">
                <a:solidFill>
                  <a:srgbClr val="C00000"/>
                </a:solidFill>
                <a:latin typeface="Calibri"/>
                <a:cs typeface="Calibri"/>
              </a:rPr>
              <a:t> </a:t>
            </a:r>
            <a:r>
              <a:rPr sz="2400" b="1" spc="15" dirty="0">
                <a:solidFill>
                  <a:srgbClr val="C00000"/>
                </a:solidFill>
                <a:latin typeface="Calibri"/>
                <a:cs typeface="Calibri"/>
              </a:rPr>
              <a:t>error</a:t>
            </a:r>
            <a:endParaRPr sz="2400">
              <a:solidFill>
                <a:prstClr val="black"/>
              </a:solidFill>
              <a:latin typeface="Calibri"/>
              <a:cs typeface="Calibri"/>
            </a:endParaRPr>
          </a:p>
        </p:txBody>
      </p:sp>
      <p:sp>
        <p:nvSpPr>
          <p:cNvPr id="169" name="object 169"/>
          <p:cNvSpPr txBox="1"/>
          <p:nvPr/>
        </p:nvSpPr>
        <p:spPr>
          <a:xfrm>
            <a:off x="6406657" y="3381631"/>
            <a:ext cx="4652890" cy="1866581"/>
          </a:xfrm>
          <a:prstGeom prst="rect">
            <a:avLst/>
          </a:prstGeom>
        </p:spPr>
        <p:txBody>
          <a:bodyPr vert="horz" wrap="square" lIns="0" tIns="12699" rIns="0" bIns="0" rtlCol="0">
            <a:spAutoFit/>
          </a:bodyPr>
          <a:lstStyle/>
          <a:p>
            <a:pPr marL="355572" indent="-342873" defTabSz="914329" fontAlgn="auto">
              <a:spcBef>
                <a:spcPts val="100"/>
              </a:spcBef>
              <a:spcAft>
                <a:spcPts val="0"/>
              </a:spcAft>
              <a:buFont typeface="Arial"/>
              <a:buChar char="•"/>
              <a:tabLst>
                <a:tab pos="354937" algn="l"/>
                <a:tab pos="355572" algn="l"/>
              </a:tabLst>
            </a:pPr>
            <a:r>
              <a:rPr sz="2400" dirty="0">
                <a:solidFill>
                  <a:prstClr val="black"/>
                </a:solidFill>
                <a:latin typeface="Calibri"/>
                <a:cs typeface="Calibri"/>
              </a:rPr>
              <a:t>A </a:t>
            </a:r>
            <a:r>
              <a:rPr sz="2400" spc="15" dirty="0">
                <a:solidFill>
                  <a:prstClr val="black"/>
                </a:solidFill>
                <a:latin typeface="Calibri"/>
                <a:cs typeface="Calibri"/>
              </a:rPr>
              <a:t>solution </a:t>
            </a:r>
            <a:r>
              <a:rPr sz="2400" i="1" spc="-20" dirty="0">
                <a:solidFill>
                  <a:prstClr val="black"/>
                </a:solidFill>
                <a:latin typeface="Calibri"/>
                <a:cs typeface="Calibri"/>
              </a:rPr>
              <a:t>by</a:t>
            </a:r>
            <a:r>
              <a:rPr sz="2400" i="1" spc="-180" dirty="0">
                <a:solidFill>
                  <a:prstClr val="black"/>
                </a:solidFill>
                <a:latin typeface="Calibri"/>
                <a:cs typeface="Calibri"/>
              </a:rPr>
              <a:t> </a:t>
            </a:r>
            <a:r>
              <a:rPr sz="2400" i="1" spc="-20" dirty="0">
                <a:solidFill>
                  <a:prstClr val="black"/>
                </a:solidFill>
                <a:latin typeface="Calibri"/>
                <a:cs typeface="Calibri"/>
              </a:rPr>
              <a:t>construction</a:t>
            </a:r>
            <a:r>
              <a:rPr sz="2400" spc="-20" dirty="0">
                <a:solidFill>
                  <a:prstClr val="black"/>
                </a:solidFill>
                <a:latin typeface="Calibri"/>
                <a:cs typeface="Calibri"/>
              </a:rPr>
              <a:t>:</a:t>
            </a:r>
            <a:endParaRPr sz="2400">
              <a:solidFill>
                <a:prstClr val="black"/>
              </a:solidFill>
              <a:latin typeface="Calibri"/>
              <a:cs typeface="Calibri"/>
            </a:endParaRPr>
          </a:p>
          <a:p>
            <a:pPr marL="812736" marR="257790" lvl="1" indent="-342873" defTabSz="914329" fontAlgn="auto">
              <a:lnSpc>
                <a:spcPct val="100699"/>
              </a:lnSpc>
              <a:spcBef>
                <a:spcPts val="0"/>
              </a:spcBef>
              <a:spcAft>
                <a:spcPts val="0"/>
              </a:spcAft>
              <a:buFont typeface="Arial"/>
              <a:buChar char="•"/>
              <a:tabLst>
                <a:tab pos="812101" algn="l"/>
                <a:tab pos="812736" algn="l"/>
              </a:tabLst>
            </a:pPr>
            <a:r>
              <a:rPr sz="2400" dirty="0">
                <a:solidFill>
                  <a:prstClr val="black"/>
                </a:solidFill>
                <a:latin typeface="Calibri"/>
                <a:cs typeface="Calibri"/>
              </a:rPr>
              <a:t>original </a:t>
            </a:r>
            <a:r>
              <a:rPr sz="2400" spc="-10" dirty="0">
                <a:solidFill>
                  <a:prstClr val="black"/>
                </a:solidFill>
                <a:latin typeface="Calibri"/>
                <a:cs typeface="Calibri"/>
              </a:rPr>
              <a:t>layers: </a:t>
            </a:r>
            <a:r>
              <a:rPr sz="2400" spc="15" dirty="0">
                <a:solidFill>
                  <a:prstClr val="black"/>
                </a:solidFill>
                <a:latin typeface="Calibri"/>
                <a:cs typeface="Calibri"/>
              </a:rPr>
              <a:t>copied </a:t>
            </a:r>
            <a:r>
              <a:rPr sz="2400" spc="-15" dirty="0">
                <a:solidFill>
                  <a:prstClr val="black"/>
                </a:solidFill>
                <a:latin typeface="Calibri"/>
                <a:cs typeface="Calibri"/>
              </a:rPr>
              <a:t>from</a:t>
            </a:r>
            <a:r>
              <a:rPr sz="2400" spc="-295" dirty="0">
                <a:solidFill>
                  <a:prstClr val="black"/>
                </a:solidFill>
                <a:latin typeface="Calibri"/>
                <a:cs typeface="Calibri"/>
              </a:rPr>
              <a:t> </a:t>
            </a:r>
            <a:r>
              <a:rPr sz="2400" dirty="0">
                <a:solidFill>
                  <a:prstClr val="black"/>
                </a:solidFill>
                <a:latin typeface="Calibri"/>
                <a:cs typeface="Calibri"/>
              </a:rPr>
              <a:t>a  </a:t>
            </a:r>
            <a:r>
              <a:rPr sz="2400" spc="-5" dirty="0">
                <a:solidFill>
                  <a:prstClr val="black"/>
                </a:solidFill>
                <a:latin typeface="Calibri"/>
                <a:cs typeface="Calibri"/>
              </a:rPr>
              <a:t>learned </a:t>
            </a:r>
            <a:r>
              <a:rPr sz="2400" spc="5" dirty="0">
                <a:solidFill>
                  <a:prstClr val="black"/>
                </a:solidFill>
                <a:latin typeface="Calibri"/>
                <a:cs typeface="Calibri"/>
              </a:rPr>
              <a:t>shallower</a:t>
            </a:r>
            <a:r>
              <a:rPr sz="2400" spc="-100" dirty="0">
                <a:solidFill>
                  <a:prstClr val="black"/>
                </a:solidFill>
                <a:latin typeface="Calibri"/>
                <a:cs typeface="Calibri"/>
              </a:rPr>
              <a:t> </a:t>
            </a:r>
            <a:r>
              <a:rPr sz="2400" spc="10" dirty="0">
                <a:solidFill>
                  <a:prstClr val="black"/>
                </a:solidFill>
                <a:latin typeface="Calibri"/>
                <a:cs typeface="Calibri"/>
              </a:rPr>
              <a:t>model</a:t>
            </a:r>
            <a:endParaRPr sz="2400">
              <a:solidFill>
                <a:prstClr val="black"/>
              </a:solidFill>
              <a:latin typeface="Calibri"/>
              <a:cs typeface="Calibri"/>
            </a:endParaRPr>
          </a:p>
          <a:p>
            <a:pPr marL="812736" lvl="1" indent="-342873" defTabSz="914329" fontAlgn="auto">
              <a:spcBef>
                <a:spcPts val="20"/>
              </a:spcBef>
              <a:spcAft>
                <a:spcPts val="0"/>
              </a:spcAft>
              <a:buFont typeface="Arial"/>
              <a:buChar char="•"/>
              <a:tabLst>
                <a:tab pos="812101" algn="l"/>
                <a:tab pos="812736" algn="l"/>
              </a:tabLst>
            </a:pPr>
            <a:r>
              <a:rPr sz="2400" spc="-20" dirty="0">
                <a:solidFill>
                  <a:prstClr val="black"/>
                </a:solidFill>
                <a:latin typeface="Calibri"/>
                <a:cs typeface="Calibri"/>
              </a:rPr>
              <a:t>extra </a:t>
            </a:r>
            <a:r>
              <a:rPr sz="2400" spc="-15" dirty="0">
                <a:solidFill>
                  <a:prstClr val="black"/>
                </a:solidFill>
                <a:latin typeface="Calibri"/>
                <a:cs typeface="Calibri"/>
              </a:rPr>
              <a:t>layers: set </a:t>
            </a:r>
            <a:r>
              <a:rPr sz="2400" spc="-30" dirty="0">
                <a:solidFill>
                  <a:prstClr val="black"/>
                </a:solidFill>
                <a:latin typeface="Calibri"/>
                <a:cs typeface="Calibri"/>
              </a:rPr>
              <a:t>as</a:t>
            </a:r>
            <a:r>
              <a:rPr sz="2400" spc="30" dirty="0">
                <a:solidFill>
                  <a:prstClr val="black"/>
                </a:solidFill>
                <a:latin typeface="Calibri"/>
                <a:cs typeface="Calibri"/>
              </a:rPr>
              <a:t> </a:t>
            </a:r>
            <a:r>
              <a:rPr sz="2400" spc="15" dirty="0">
                <a:solidFill>
                  <a:srgbClr val="C00000"/>
                </a:solidFill>
                <a:latin typeface="Calibri"/>
                <a:cs typeface="Calibri"/>
              </a:rPr>
              <a:t>identity</a:t>
            </a:r>
            <a:endParaRPr sz="2400">
              <a:solidFill>
                <a:prstClr val="black"/>
              </a:solidFill>
              <a:latin typeface="Calibri"/>
              <a:cs typeface="Calibri"/>
            </a:endParaRPr>
          </a:p>
          <a:p>
            <a:pPr marL="812736" lvl="1" indent="-342873" defTabSz="914329" fontAlgn="auto">
              <a:spcBef>
                <a:spcPts val="20"/>
              </a:spcBef>
              <a:spcAft>
                <a:spcPts val="0"/>
              </a:spcAft>
              <a:buFont typeface="Arial"/>
              <a:buChar char="•"/>
              <a:tabLst>
                <a:tab pos="812101" algn="l"/>
                <a:tab pos="812736" algn="l"/>
              </a:tabLst>
            </a:pPr>
            <a:r>
              <a:rPr sz="2400" spc="-25" dirty="0">
                <a:solidFill>
                  <a:prstClr val="black"/>
                </a:solidFill>
                <a:latin typeface="Calibri"/>
                <a:cs typeface="Calibri"/>
              </a:rPr>
              <a:t>at </a:t>
            </a:r>
            <a:r>
              <a:rPr sz="2400" spc="-10" dirty="0">
                <a:solidFill>
                  <a:prstClr val="black"/>
                </a:solidFill>
                <a:latin typeface="Calibri"/>
                <a:cs typeface="Calibri"/>
              </a:rPr>
              <a:t>least </a:t>
            </a:r>
            <a:r>
              <a:rPr sz="2400" spc="10" dirty="0">
                <a:solidFill>
                  <a:prstClr val="black"/>
                </a:solidFill>
                <a:latin typeface="Calibri"/>
                <a:cs typeface="Calibri"/>
              </a:rPr>
              <a:t>the </a:t>
            </a:r>
            <a:r>
              <a:rPr sz="2400" spc="-30" dirty="0">
                <a:solidFill>
                  <a:prstClr val="black"/>
                </a:solidFill>
                <a:latin typeface="Calibri"/>
                <a:cs typeface="Calibri"/>
              </a:rPr>
              <a:t>same </a:t>
            </a:r>
            <a:r>
              <a:rPr sz="2400" spc="5" dirty="0">
                <a:solidFill>
                  <a:prstClr val="black"/>
                </a:solidFill>
                <a:latin typeface="Calibri"/>
                <a:cs typeface="Calibri"/>
              </a:rPr>
              <a:t>training</a:t>
            </a:r>
            <a:r>
              <a:rPr sz="2400" spc="-45" dirty="0">
                <a:solidFill>
                  <a:prstClr val="black"/>
                </a:solidFill>
                <a:latin typeface="Calibri"/>
                <a:cs typeface="Calibri"/>
              </a:rPr>
              <a:t> </a:t>
            </a:r>
            <a:r>
              <a:rPr sz="2400" spc="-10" dirty="0">
                <a:solidFill>
                  <a:prstClr val="black"/>
                </a:solidFill>
                <a:latin typeface="Calibri"/>
                <a:cs typeface="Calibri"/>
              </a:rPr>
              <a:t>error</a:t>
            </a:r>
            <a:endParaRPr sz="2400">
              <a:solidFill>
                <a:prstClr val="black"/>
              </a:solidFill>
              <a:latin typeface="Calibri"/>
              <a:cs typeface="Calibri"/>
            </a:endParaRPr>
          </a:p>
        </p:txBody>
      </p:sp>
      <p:sp>
        <p:nvSpPr>
          <p:cNvPr id="170" name="object 170"/>
          <p:cNvSpPr txBox="1"/>
          <p:nvPr/>
        </p:nvSpPr>
        <p:spPr>
          <a:xfrm>
            <a:off x="6406655" y="5578547"/>
            <a:ext cx="5258629" cy="756214"/>
          </a:xfrm>
          <a:prstGeom prst="rect">
            <a:avLst/>
          </a:prstGeom>
        </p:spPr>
        <p:txBody>
          <a:bodyPr vert="horz" wrap="square" lIns="0" tIns="10160" rIns="0" bIns="0" rtlCol="0">
            <a:spAutoFit/>
          </a:bodyPr>
          <a:lstStyle/>
          <a:p>
            <a:pPr marL="355572" marR="5080" indent="-342873" defTabSz="914329" fontAlgn="auto">
              <a:lnSpc>
                <a:spcPct val="100699"/>
              </a:lnSpc>
              <a:spcBef>
                <a:spcPts val="80"/>
              </a:spcBef>
              <a:spcAft>
                <a:spcPts val="0"/>
              </a:spcAft>
              <a:buFont typeface="Arial"/>
              <a:buChar char="•"/>
              <a:tabLst>
                <a:tab pos="354937" algn="l"/>
                <a:tab pos="355572" algn="l"/>
              </a:tabLst>
            </a:pPr>
            <a:r>
              <a:rPr sz="2400" spc="5" dirty="0">
                <a:solidFill>
                  <a:srgbClr val="C00000"/>
                </a:solidFill>
                <a:latin typeface="Calibri"/>
                <a:cs typeface="Calibri"/>
              </a:rPr>
              <a:t>Optimization</a:t>
            </a:r>
            <a:r>
              <a:rPr sz="2400" spc="-204" dirty="0">
                <a:solidFill>
                  <a:srgbClr val="C00000"/>
                </a:solidFill>
                <a:latin typeface="Calibri"/>
                <a:cs typeface="Calibri"/>
              </a:rPr>
              <a:t> </a:t>
            </a:r>
            <a:r>
              <a:rPr sz="2400" spc="5" dirty="0">
                <a:solidFill>
                  <a:srgbClr val="C00000"/>
                </a:solidFill>
                <a:latin typeface="Calibri"/>
                <a:cs typeface="Calibri"/>
              </a:rPr>
              <a:t>difficulties</a:t>
            </a:r>
            <a:r>
              <a:rPr sz="2400" spc="5" dirty="0">
                <a:solidFill>
                  <a:prstClr val="black"/>
                </a:solidFill>
                <a:latin typeface="Calibri"/>
                <a:cs typeface="Calibri"/>
              </a:rPr>
              <a:t>:</a:t>
            </a:r>
            <a:r>
              <a:rPr sz="2400" spc="-186" dirty="0">
                <a:solidFill>
                  <a:prstClr val="black"/>
                </a:solidFill>
                <a:latin typeface="Calibri"/>
                <a:cs typeface="Calibri"/>
              </a:rPr>
              <a:t> </a:t>
            </a:r>
            <a:r>
              <a:rPr sz="2400" dirty="0">
                <a:solidFill>
                  <a:prstClr val="black"/>
                </a:solidFill>
                <a:latin typeface="Calibri"/>
                <a:cs typeface="Calibri"/>
              </a:rPr>
              <a:t>solvers</a:t>
            </a:r>
            <a:r>
              <a:rPr sz="2400" spc="-86" dirty="0">
                <a:solidFill>
                  <a:prstClr val="black"/>
                </a:solidFill>
                <a:latin typeface="Calibri"/>
                <a:cs typeface="Calibri"/>
              </a:rPr>
              <a:t> </a:t>
            </a:r>
            <a:r>
              <a:rPr sz="2400" spc="5" dirty="0">
                <a:solidFill>
                  <a:prstClr val="black"/>
                </a:solidFill>
                <a:latin typeface="Calibri"/>
                <a:cs typeface="Calibri"/>
              </a:rPr>
              <a:t>cannot  </a:t>
            </a:r>
            <a:r>
              <a:rPr sz="2400" spc="10" dirty="0">
                <a:solidFill>
                  <a:prstClr val="black"/>
                </a:solidFill>
                <a:latin typeface="Calibri"/>
                <a:cs typeface="Calibri"/>
              </a:rPr>
              <a:t>find</a:t>
            </a:r>
            <a:r>
              <a:rPr sz="2400" spc="-15" dirty="0">
                <a:solidFill>
                  <a:prstClr val="black"/>
                </a:solidFill>
                <a:latin typeface="Calibri"/>
                <a:cs typeface="Calibri"/>
              </a:rPr>
              <a:t> </a:t>
            </a:r>
            <a:r>
              <a:rPr sz="2400" spc="10" dirty="0">
                <a:solidFill>
                  <a:prstClr val="black"/>
                </a:solidFill>
                <a:latin typeface="Calibri"/>
                <a:cs typeface="Calibri"/>
              </a:rPr>
              <a:t>the</a:t>
            </a:r>
            <a:r>
              <a:rPr sz="2400" spc="-45" dirty="0">
                <a:solidFill>
                  <a:prstClr val="black"/>
                </a:solidFill>
                <a:latin typeface="Calibri"/>
                <a:cs typeface="Calibri"/>
              </a:rPr>
              <a:t> </a:t>
            </a:r>
            <a:r>
              <a:rPr sz="2400" spc="15" dirty="0">
                <a:solidFill>
                  <a:prstClr val="black"/>
                </a:solidFill>
                <a:latin typeface="Calibri"/>
                <a:cs typeface="Calibri"/>
              </a:rPr>
              <a:t>solution</a:t>
            </a:r>
            <a:r>
              <a:rPr sz="2400" spc="-209" dirty="0">
                <a:solidFill>
                  <a:prstClr val="black"/>
                </a:solidFill>
                <a:latin typeface="Calibri"/>
                <a:cs typeface="Calibri"/>
              </a:rPr>
              <a:t> </a:t>
            </a:r>
            <a:r>
              <a:rPr sz="2400" spc="5" dirty="0">
                <a:solidFill>
                  <a:prstClr val="black"/>
                </a:solidFill>
                <a:latin typeface="Calibri"/>
                <a:cs typeface="Calibri"/>
              </a:rPr>
              <a:t>when</a:t>
            </a:r>
            <a:r>
              <a:rPr sz="2400" spc="-15" dirty="0">
                <a:solidFill>
                  <a:prstClr val="black"/>
                </a:solidFill>
                <a:latin typeface="Calibri"/>
                <a:cs typeface="Calibri"/>
              </a:rPr>
              <a:t> </a:t>
            </a:r>
            <a:r>
              <a:rPr sz="2400" spc="15" dirty="0">
                <a:solidFill>
                  <a:prstClr val="black"/>
                </a:solidFill>
                <a:latin typeface="Calibri"/>
                <a:cs typeface="Calibri"/>
              </a:rPr>
              <a:t>going</a:t>
            </a:r>
            <a:r>
              <a:rPr sz="2400" spc="-180" dirty="0">
                <a:solidFill>
                  <a:prstClr val="black"/>
                </a:solidFill>
                <a:latin typeface="Calibri"/>
                <a:cs typeface="Calibri"/>
              </a:rPr>
              <a:t> </a:t>
            </a:r>
            <a:r>
              <a:rPr sz="2400" spc="5" dirty="0">
                <a:solidFill>
                  <a:prstClr val="black"/>
                </a:solidFill>
                <a:latin typeface="Calibri"/>
                <a:cs typeface="Calibri"/>
              </a:rPr>
              <a:t>deeper…</a:t>
            </a:r>
            <a:endParaRPr sz="2400">
              <a:solidFill>
                <a:prstClr val="black"/>
              </a:solidFill>
              <a:latin typeface="Calibri"/>
              <a:cs typeface="Calibri"/>
            </a:endParaRPr>
          </a:p>
        </p:txBody>
      </p:sp>
    </p:spTree>
    <p:extLst>
      <p:ext uri="{BB962C8B-B14F-4D97-AF65-F5344CB8AC3E}">
        <p14:creationId xmlns:p14="http://schemas.microsoft.com/office/powerpoint/2010/main" val="25385623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4" y="612091"/>
            <a:ext cx="5264977" cy="689836"/>
          </a:xfrm>
          <a:prstGeom prst="rect">
            <a:avLst/>
          </a:prstGeom>
        </p:spPr>
        <p:txBody>
          <a:bodyPr vert="horz" wrap="square" lIns="0" tIns="12699" rIns="0" bIns="0" rtlCol="0">
            <a:spAutoFit/>
          </a:bodyPr>
          <a:lstStyle/>
          <a:p>
            <a:pPr marL="12699">
              <a:spcBef>
                <a:spcPts val="100"/>
              </a:spcBef>
            </a:pPr>
            <a:r>
              <a:rPr sz="4400" spc="15" dirty="0"/>
              <a:t>Deep </a:t>
            </a:r>
            <a:r>
              <a:rPr sz="4400" spc="-10" dirty="0"/>
              <a:t>Residual</a:t>
            </a:r>
            <a:r>
              <a:rPr sz="4400" spc="-199" dirty="0"/>
              <a:t> </a:t>
            </a:r>
            <a:r>
              <a:rPr sz="4400" dirty="0"/>
              <a:t>Learning</a:t>
            </a:r>
            <a:endParaRPr sz="4400"/>
          </a:p>
        </p:txBody>
      </p:sp>
      <p:sp>
        <p:nvSpPr>
          <p:cNvPr id="3" name="object 3"/>
          <p:cNvSpPr txBox="1"/>
          <p:nvPr/>
        </p:nvSpPr>
        <p:spPr>
          <a:xfrm>
            <a:off x="917374" y="1795283"/>
            <a:ext cx="1643242" cy="443679"/>
          </a:xfrm>
          <a:prstGeom prst="rect">
            <a:avLst/>
          </a:prstGeom>
        </p:spPr>
        <p:txBody>
          <a:bodyPr vert="horz" wrap="square" lIns="0" tIns="12699" rIns="0" bIns="0" rtlCol="0">
            <a:spAutoFit/>
          </a:bodyPr>
          <a:lstStyle/>
          <a:p>
            <a:pPr marL="241281" indent="-228581" defTabSz="914329" fontAlgn="auto">
              <a:spcBef>
                <a:spcPts val="100"/>
              </a:spcBef>
              <a:spcAft>
                <a:spcPts val="0"/>
              </a:spcAft>
              <a:buFont typeface="Arial"/>
              <a:buChar char="•"/>
              <a:tabLst>
                <a:tab pos="241281" algn="l"/>
              </a:tabLst>
            </a:pPr>
            <a:r>
              <a:rPr sz="2800" spc="-30" dirty="0">
                <a:solidFill>
                  <a:prstClr val="black"/>
                </a:solidFill>
                <a:latin typeface="Calibri"/>
                <a:cs typeface="Calibri"/>
              </a:rPr>
              <a:t>Plain</a:t>
            </a:r>
            <a:r>
              <a:rPr lang="en-US" sz="2800" spc="-30" dirty="0">
                <a:solidFill>
                  <a:prstClr val="black"/>
                </a:solidFill>
                <a:latin typeface="Calibri"/>
                <a:cs typeface="Calibri"/>
              </a:rPr>
              <a:t> </a:t>
            </a:r>
            <a:r>
              <a:rPr sz="2800" spc="10" dirty="0">
                <a:solidFill>
                  <a:prstClr val="black"/>
                </a:solidFill>
                <a:latin typeface="Calibri"/>
                <a:cs typeface="Calibri"/>
              </a:rPr>
              <a:t>net</a:t>
            </a:r>
            <a:endParaRPr sz="2800" dirty="0">
              <a:solidFill>
                <a:prstClr val="black"/>
              </a:solidFill>
              <a:latin typeface="Calibri"/>
              <a:cs typeface="Calibri"/>
            </a:endParaRPr>
          </a:p>
        </p:txBody>
      </p:sp>
      <p:sp>
        <p:nvSpPr>
          <p:cNvPr id="4" name="object 4"/>
          <p:cNvSpPr txBox="1"/>
          <p:nvPr/>
        </p:nvSpPr>
        <p:spPr>
          <a:xfrm>
            <a:off x="675673" y="3482576"/>
            <a:ext cx="1483871" cy="628312"/>
          </a:xfrm>
          <a:prstGeom prst="rect">
            <a:avLst/>
          </a:prstGeom>
        </p:spPr>
        <p:txBody>
          <a:bodyPr vert="horz" wrap="square" lIns="0" tIns="12699" rIns="0" bIns="0" rtlCol="0">
            <a:spAutoFit/>
          </a:bodyPr>
          <a:lstStyle/>
          <a:p>
            <a:pPr marL="12699" marR="5080" indent="317475" defTabSz="914329" fontAlgn="auto">
              <a:spcBef>
                <a:spcPts val="100"/>
              </a:spcBef>
              <a:spcAft>
                <a:spcPts val="0"/>
              </a:spcAft>
            </a:pPr>
            <a:r>
              <a:rPr sz="2000" spc="30" dirty="0">
                <a:solidFill>
                  <a:srgbClr val="7F7F7F"/>
                </a:solidFill>
                <a:latin typeface="Calibri"/>
                <a:cs typeface="Calibri"/>
              </a:rPr>
              <a:t>any </a:t>
            </a:r>
            <a:r>
              <a:rPr sz="2000" dirty="0">
                <a:solidFill>
                  <a:srgbClr val="7F7F7F"/>
                </a:solidFill>
                <a:latin typeface="Calibri"/>
                <a:cs typeface="Calibri"/>
              </a:rPr>
              <a:t>two  </a:t>
            </a:r>
            <a:r>
              <a:rPr sz="2000" spc="-15" dirty="0">
                <a:solidFill>
                  <a:srgbClr val="7F7F7F"/>
                </a:solidFill>
                <a:latin typeface="Calibri"/>
                <a:cs typeface="Calibri"/>
              </a:rPr>
              <a:t>stacked</a:t>
            </a:r>
            <a:r>
              <a:rPr sz="2000" spc="-66" dirty="0">
                <a:solidFill>
                  <a:srgbClr val="7F7F7F"/>
                </a:solidFill>
                <a:latin typeface="Calibri"/>
                <a:cs typeface="Calibri"/>
              </a:rPr>
              <a:t> </a:t>
            </a:r>
            <a:r>
              <a:rPr sz="2000" spc="10" dirty="0">
                <a:solidFill>
                  <a:srgbClr val="7F7F7F"/>
                </a:solidFill>
                <a:latin typeface="Calibri"/>
                <a:cs typeface="Calibri"/>
              </a:rPr>
              <a:t>layers</a:t>
            </a:r>
            <a:endParaRPr sz="2000">
              <a:solidFill>
                <a:prstClr val="black"/>
              </a:solidFill>
              <a:latin typeface="Calibri"/>
              <a:cs typeface="Calibri"/>
            </a:endParaRPr>
          </a:p>
        </p:txBody>
      </p:sp>
      <p:sp>
        <p:nvSpPr>
          <p:cNvPr id="5" name="object 5"/>
          <p:cNvSpPr txBox="1"/>
          <p:nvPr/>
        </p:nvSpPr>
        <p:spPr>
          <a:xfrm>
            <a:off x="2758022" y="2456309"/>
            <a:ext cx="215247"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6" name="object 6"/>
          <p:cNvSpPr txBox="1"/>
          <p:nvPr/>
        </p:nvSpPr>
        <p:spPr>
          <a:xfrm>
            <a:off x="2292135" y="4177835"/>
            <a:ext cx="2208344" cy="409039"/>
          </a:xfrm>
          <a:prstGeom prst="rect">
            <a:avLst/>
          </a:prstGeom>
          <a:ln w="28339">
            <a:solidFill>
              <a:srgbClr val="000000"/>
            </a:solidFill>
          </a:ln>
        </p:spPr>
        <p:txBody>
          <a:bodyPr vert="horz" wrap="square" lIns="0" tIns="46987" rIns="0" bIns="0" rtlCol="0">
            <a:spAutoFit/>
          </a:bodyPr>
          <a:lstStyle/>
          <a:p>
            <a:pPr marL="347952" defTabSz="914329" fontAlgn="auto">
              <a:spcBef>
                <a:spcPts val="370"/>
              </a:spcBef>
              <a:spcAft>
                <a:spcPts val="0"/>
              </a:spcAft>
            </a:pPr>
            <a:r>
              <a:rPr sz="2350" spc="20" dirty="0">
                <a:solidFill>
                  <a:prstClr val="black"/>
                </a:solidFill>
                <a:latin typeface="Calibri Light"/>
                <a:cs typeface="Calibri Light"/>
              </a:rPr>
              <a:t>weight</a:t>
            </a:r>
            <a:r>
              <a:rPr sz="2350" spc="10" dirty="0">
                <a:solidFill>
                  <a:prstClr val="black"/>
                </a:solidFill>
                <a:latin typeface="Calibri Light"/>
                <a:cs typeface="Calibri Light"/>
              </a:rPr>
              <a:t> </a:t>
            </a:r>
            <a:r>
              <a:rPr sz="2350" spc="20" dirty="0">
                <a:solidFill>
                  <a:prstClr val="black"/>
                </a:solidFill>
                <a:latin typeface="Calibri Light"/>
                <a:cs typeface="Calibri Light"/>
              </a:rPr>
              <a:t>layer</a:t>
            </a:r>
            <a:endParaRPr sz="2350">
              <a:solidFill>
                <a:prstClr val="black"/>
              </a:solidFill>
              <a:latin typeface="Calibri Light"/>
              <a:cs typeface="Calibri Light"/>
            </a:endParaRPr>
          </a:p>
        </p:txBody>
      </p:sp>
      <p:sp>
        <p:nvSpPr>
          <p:cNvPr id="7" name="object 7"/>
          <p:cNvSpPr/>
          <p:nvPr/>
        </p:nvSpPr>
        <p:spPr>
          <a:xfrm>
            <a:off x="3313374" y="4012339"/>
            <a:ext cx="165301" cy="165497"/>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p:nvPr/>
        </p:nvSpPr>
        <p:spPr>
          <a:xfrm>
            <a:off x="3396022" y="2647548"/>
            <a:ext cx="0" cy="385412"/>
          </a:xfrm>
          <a:custGeom>
            <a:avLst/>
            <a:gdLst/>
            <a:ahLst/>
            <a:cxnLst/>
            <a:rect l="l" t="t" r="r" b="b"/>
            <a:pathLst>
              <a:path h="385444">
                <a:moveTo>
                  <a:pt x="0" y="0"/>
                </a:moveTo>
                <a:lnTo>
                  <a:pt x="0" y="384870"/>
                </a:lnTo>
              </a:path>
            </a:pathLst>
          </a:custGeom>
          <a:ln w="2830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3313374" y="2992147"/>
            <a:ext cx="165301" cy="165497"/>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3396022" y="4687932"/>
            <a:ext cx="0" cy="385412"/>
          </a:xfrm>
          <a:custGeom>
            <a:avLst/>
            <a:gdLst/>
            <a:ahLst/>
            <a:cxnLst/>
            <a:rect l="l" t="t" r="r" b="b"/>
            <a:pathLst>
              <a:path h="385445">
                <a:moveTo>
                  <a:pt x="0" y="0"/>
                </a:moveTo>
                <a:lnTo>
                  <a:pt x="0" y="384856"/>
                </a:lnTo>
              </a:path>
            </a:pathLst>
          </a:custGeom>
          <a:ln w="2830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p:nvPr/>
        </p:nvSpPr>
        <p:spPr>
          <a:xfrm>
            <a:off x="3313374" y="5032531"/>
            <a:ext cx="165301" cy="165498"/>
          </a:xfrm>
          <a:prstGeom prst="rect">
            <a:avLst/>
          </a:prstGeom>
          <a:blipFill>
            <a:blip r:embed="rId3"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graphicFrame>
        <p:nvGraphicFramePr>
          <p:cNvPr id="12" name="object 12"/>
          <p:cNvGraphicFramePr>
            <a:graphicFrameLocks noGrp="1"/>
          </p:cNvGraphicFramePr>
          <p:nvPr/>
        </p:nvGraphicFramePr>
        <p:xfrm>
          <a:off x="2277965" y="3143475"/>
          <a:ext cx="2208344" cy="894935"/>
        </p:xfrm>
        <a:graphic>
          <a:graphicData uri="http://schemas.openxmlformats.org/drawingml/2006/table">
            <a:tbl>
              <a:tblPr firstRow="1" bandRow="1">
                <a:tableStyleId>{2D5ABB26-0587-4C30-8999-92F81FD0307C}</a:tableStyleId>
              </a:tblPr>
              <a:tblGrid>
                <a:gridCol w="1104172">
                  <a:extLst>
                    <a:ext uri="{9D8B030D-6E8A-4147-A177-3AD203B41FA5}">
                      <a16:colId xmlns:a16="http://schemas.microsoft.com/office/drawing/2014/main" val="20000"/>
                    </a:ext>
                  </a:extLst>
                </a:gridCol>
                <a:gridCol w="1104172">
                  <a:extLst>
                    <a:ext uri="{9D8B030D-6E8A-4147-A177-3AD203B41FA5}">
                      <a16:colId xmlns:a16="http://schemas.microsoft.com/office/drawing/2014/main" val="20001"/>
                    </a:ext>
                  </a:extLst>
                </a:gridCol>
              </a:tblGrid>
              <a:tr h="510097">
                <a:tc gridSpan="2">
                  <a:txBody>
                    <a:bodyPr/>
                    <a:lstStyle/>
                    <a:p>
                      <a:pPr marL="347980">
                        <a:lnSpc>
                          <a:spcPct val="100000"/>
                        </a:lnSpc>
                        <a:spcBef>
                          <a:spcPts val="370"/>
                        </a:spcBef>
                      </a:pPr>
                      <a:r>
                        <a:rPr sz="2400" b="0" spc="20" dirty="0">
                          <a:latin typeface="Calibri Light"/>
                          <a:cs typeface="Calibri Light"/>
                        </a:rPr>
                        <a:t>weight</a:t>
                      </a:r>
                      <a:r>
                        <a:rPr sz="2400" b="0" spc="10" dirty="0">
                          <a:latin typeface="Calibri Light"/>
                          <a:cs typeface="Calibri Light"/>
                        </a:rPr>
                        <a:t> </a:t>
                      </a:r>
                      <a:r>
                        <a:rPr sz="2400" b="0" spc="20" dirty="0">
                          <a:latin typeface="Calibri Light"/>
                          <a:cs typeface="Calibri Light"/>
                        </a:rPr>
                        <a:t>layer</a:t>
                      </a:r>
                      <a:endParaRPr sz="2400">
                        <a:latin typeface="Calibri Light"/>
                        <a:cs typeface="Calibri Light"/>
                      </a:endParaRPr>
                    </a:p>
                  </a:txBody>
                  <a:tcPr marL="0" marR="0" marT="46987"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384839">
                <a:tc>
                  <a:txBody>
                    <a:bodyPr/>
                    <a:lstStyle/>
                    <a:p>
                      <a:pPr>
                        <a:lnSpc>
                          <a:spcPct val="100000"/>
                        </a:lnSpc>
                      </a:pPr>
                      <a:endParaRPr sz="2200">
                        <a:latin typeface="Times New Roman"/>
                        <a:cs typeface="Times New Roman"/>
                      </a:endParaRPr>
                    </a:p>
                  </a:txBody>
                  <a:tcPr marL="0" marR="0" marT="0" marB="0">
                    <a:lnR w="28575">
                      <a:solidFill>
                        <a:srgbClr val="000000"/>
                      </a:solidFill>
                      <a:prstDash val="solid"/>
                    </a:lnR>
                    <a:lnT w="28575">
                      <a:solidFill>
                        <a:srgbClr val="000000"/>
                      </a:solidFill>
                      <a:prstDash val="solid"/>
                    </a:lnT>
                  </a:tcPr>
                </a:tc>
                <a:tc>
                  <a:txBody>
                    <a:bodyPr/>
                    <a:lstStyle/>
                    <a:p>
                      <a:pPr marL="152400">
                        <a:lnSpc>
                          <a:spcPts val="2930"/>
                        </a:lnSpc>
                      </a:pPr>
                      <a:r>
                        <a:rPr sz="2600" b="0" spc="15" dirty="0">
                          <a:latin typeface="Calibri Light"/>
                          <a:cs typeface="Calibri Light"/>
                        </a:rPr>
                        <a:t>relu</a:t>
                      </a:r>
                      <a:endParaRPr sz="2600">
                        <a:latin typeface="Calibri Light"/>
                        <a:cs typeface="Calibri Light"/>
                      </a:endParaRPr>
                    </a:p>
                  </a:txBody>
                  <a:tcPr marL="0" marR="0" marT="0" marB="0">
                    <a:lnL w="28575">
                      <a:solidFill>
                        <a:srgbClr val="000000"/>
                      </a:solidFill>
                      <a:prstDash val="solid"/>
                    </a:lnL>
                    <a:lnT w="28575">
                      <a:solidFill>
                        <a:srgbClr val="000000"/>
                      </a:solidFill>
                      <a:prstDash val="solid"/>
                    </a:lnT>
                  </a:tcPr>
                </a:tc>
                <a:extLst>
                  <a:ext uri="{0D108BD9-81ED-4DB2-BD59-A6C34878D82A}">
                    <a16:rowId xmlns:a16="http://schemas.microsoft.com/office/drawing/2014/main" val="10001"/>
                  </a:ext>
                </a:extLst>
              </a:tr>
            </a:tbl>
          </a:graphicData>
        </a:graphic>
      </p:graphicFrame>
      <p:sp>
        <p:nvSpPr>
          <p:cNvPr id="13" name="object 13"/>
          <p:cNvSpPr txBox="1"/>
          <p:nvPr/>
        </p:nvSpPr>
        <p:spPr>
          <a:xfrm>
            <a:off x="2310027" y="4607227"/>
            <a:ext cx="1793725" cy="783472"/>
          </a:xfrm>
          <a:prstGeom prst="rect">
            <a:avLst/>
          </a:prstGeom>
        </p:spPr>
        <p:txBody>
          <a:bodyPr vert="horz" wrap="square" lIns="0" tIns="15874" rIns="0" bIns="0" rtlCol="0">
            <a:spAutoFit/>
          </a:bodyPr>
          <a:lstStyle/>
          <a:p>
            <a:pPr marR="5080" algn="r" defTabSz="914329" fontAlgn="auto">
              <a:lnSpc>
                <a:spcPts val="2879"/>
              </a:lnSpc>
              <a:spcBef>
                <a:spcPts val="126"/>
              </a:spcBef>
              <a:spcAft>
                <a:spcPts val="0"/>
              </a:spcAft>
            </a:pPr>
            <a:r>
              <a:rPr sz="2650" spc="15" dirty="0">
                <a:solidFill>
                  <a:prstClr val="black"/>
                </a:solidFill>
                <a:latin typeface="Calibri Light"/>
                <a:cs typeface="Calibri Light"/>
              </a:rPr>
              <a:t>re</a:t>
            </a:r>
            <a:r>
              <a:rPr sz="2650" spc="25" dirty="0">
                <a:solidFill>
                  <a:prstClr val="black"/>
                </a:solidFill>
                <a:latin typeface="Calibri Light"/>
                <a:cs typeface="Calibri Light"/>
              </a:rPr>
              <a:t>l</a:t>
            </a:r>
            <a:r>
              <a:rPr sz="2650" spc="10" dirty="0">
                <a:solidFill>
                  <a:prstClr val="black"/>
                </a:solidFill>
                <a:latin typeface="Calibri Light"/>
                <a:cs typeface="Calibri Light"/>
              </a:rPr>
              <a:t>u</a:t>
            </a:r>
            <a:endParaRPr sz="2650">
              <a:solidFill>
                <a:prstClr val="black"/>
              </a:solidFill>
              <a:latin typeface="Calibri Light"/>
              <a:cs typeface="Calibri Light"/>
            </a:endParaRPr>
          </a:p>
          <a:p>
            <a:pPr marL="12699" defTabSz="914329" fontAlgn="auto">
              <a:lnSpc>
                <a:spcPts val="3060"/>
              </a:lnSpc>
              <a:spcBef>
                <a:spcPts val="0"/>
              </a:spcBef>
              <a:spcAft>
                <a:spcPts val="0"/>
              </a:spcAft>
            </a:pPr>
            <a:r>
              <a:rPr sz="2800" spc="25" dirty="0">
                <a:solidFill>
                  <a:prstClr val="black"/>
                </a:solidFill>
                <a:latin typeface="Cambria Math"/>
                <a:cs typeface="Cambria Math"/>
              </a:rPr>
              <a:t>𝐻(𝑥)</a:t>
            </a:r>
            <a:endParaRPr sz="2800">
              <a:solidFill>
                <a:prstClr val="black"/>
              </a:solidFill>
              <a:latin typeface="Cambria Math"/>
              <a:cs typeface="Cambria Math"/>
            </a:endParaRPr>
          </a:p>
        </p:txBody>
      </p:sp>
      <p:sp>
        <p:nvSpPr>
          <p:cNvPr id="14" name="object 14"/>
          <p:cNvSpPr/>
          <p:nvPr/>
        </p:nvSpPr>
        <p:spPr>
          <a:xfrm>
            <a:off x="7502141" y="1874269"/>
            <a:ext cx="440652" cy="329537"/>
          </a:xfrm>
          <a:custGeom>
            <a:avLst/>
            <a:gdLst/>
            <a:ahLst/>
            <a:cxnLst/>
            <a:rect l="l" t="t" r="r" b="b"/>
            <a:pathLst>
              <a:path w="440690" h="329564">
                <a:moveTo>
                  <a:pt x="335633" y="0"/>
                </a:moveTo>
                <a:lnTo>
                  <a:pt x="330944" y="13370"/>
                </a:lnTo>
                <a:lnTo>
                  <a:pt x="350011" y="21645"/>
                </a:lnTo>
                <a:lnTo>
                  <a:pt x="366408" y="33099"/>
                </a:lnTo>
                <a:lnTo>
                  <a:pt x="391195" y="65547"/>
                </a:lnTo>
                <a:lnTo>
                  <a:pt x="405780" y="109324"/>
                </a:lnTo>
                <a:lnTo>
                  <a:pt x="410641" y="163041"/>
                </a:lnTo>
                <a:lnTo>
                  <a:pt x="409420" y="192092"/>
                </a:lnTo>
                <a:lnTo>
                  <a:pt x="399653" y="242185"/>
                </a:lnTo>
                <a:lnTo>
                  <a:pt x="380055" y="281307"/>
                </a:lnTo>
                <a:lnTo>
                  <a:pt x="350233" y="307699"/>
                </a:lnTo>
                <a:lnTo>
                  <a:pt x="331464" y="316012"/>
                </a:lnTo>
                <a:lnTo>
                  <a:pt x="335633" y="329382"/>
                </a:lnTo>
                <a:lnTo>
                  <a:pt x="380560" y="308307"/>
                </a:lnTo>
                <a:lnTo>
                  <a:pt x="413593" y="271823"/>
                </a:lnTo>
                <a:lnTo>
                  <a:pt x="433908" y="222966"/>
                </a:lnTo>
                <a:lnTo>
                  <a:pt x="440679" y="164778"/>
                </a:lnTo>
                <a:lnTo>
                  <a:pt x="438981" y="134582"/>
                </a:lnTo>
                <a:lnTo>
                  <a:pt x="425395" y="81059"/>
                </a:lnTo>
                <a:lnTo>
                  <a:pt x="398449" y="37488"/>
                </a:lnTo>
                <a:lnTo>
                  <a:pt x="359512" y="8622"/>
                </a:lnTo>
                <a:lnTo>
                  <a:pt x="335633" y="0"/>
                </a:lnTo>
                <a:close/>
              </a:path>
              <a:path w="440690" h="329564">
                <a:moveTo>
                  <a:pt x="105048" y="0"/>
                </a:moveTo>
                <a:lnTo>
                  <a:pt x="60229" y="21118"/>
                </a:lnTo>
                <a:lnTo>
                  <a:pt x="27174" y="57732"/>
                </a:lnTo>
                <a:lnTo>
                  <a:pt x="6793" y="106676"/>
                </a:lnTo>
                <a:lnTo>
                  <a:pt x="0" y="164778"/>
                </a:lnTo>
                <a:lnTo>
                  <a:pt x="1693" y="195039"/>
                </a:lnTo>
                <a:lnTo>
                  <a:pt x="15236" y="248561"/>
                </a:lnTo>
                <a:lnTo>
                  <a:pt x="42116" y="291991"/>
                </a:lnTo>
                <a:lnTo>
                  <a:pt x="81097" y="320771"/>
                </a:lnTo>
                <a:lnTo>
                  <a:pt x="105048" y="329382"/>
                </a:lnTo>
                <a:lnTo>
                  <a:pt x="109214" y="316012"/>
                </a:lnTo>
                <a:lnTo>
                  <a:pt x="90446" y="307699"/>
                </a:lnTo>
                <a:lnTo>
                  <a:pt x="74249" y="296131"/>
                </a:lnTo>
                <a:lnTo>
                  <a:pt x="49571" y="263227"/>
                </a:lnTo>
                <a:lnTo>
                  <a:pt x="34922" y="218473"/>
                </a:lnTo>
                <a:lnTo>
                  <a:pt x="30039" y="163041"/>
                </a:lnTo>
                <a:lnTo>
                  <a:pt x="31260" y="134940"/>
                </a:lnTo>
                <a:lnTo>
                  <a:pt x="41026" y="86193"/>
                </a:lnTo>
                <a:lnTo>
                  <a:pt x="60657" y="47733"/>
                </a:lnTo>
                <a:lnTo>
                  <a:pt x="90739" y="21645"/>
                </a:lnTo>
                <a:lnTo>
                  <a:pt x="109736" y="13370"/>
                </a:lnTo>
                <a:lnTo>
                  <a:pt x="105048"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txBox="1"/>
          <p:nvPr/>
        </p:nvSpPr>
        <p:spPr>
          <a:xfrm>
            <a:off x="6597608" y="1619404"/>
            <a:ext cx="5460542" cy="1289330"/>
          </a:xfrm>
          <a:prstGeom prst="rect">
            <a:avLst/>
          </a:prstGeom>
          <a:ln w="12700">
            <a:solidFill>
              <a:srgbClr val="ED7D31"/>
            </a:solidFill>
          </a:ln>
        </p:spPr>
        <p:txBody>
          <a:bodyPr vert="horz" wrap="square" lIns="0" tIns="10160" rIns="0" bIns="0" rtlCol="0">
            <a:spAutoFit/>
          </a:bodyPr>
          <a:lstStyle/>
          <a:p>
            <a:pPr marL="327000" marR="355572" indent="279378" defTabSz="914329" fontAlgn="auto">
              <a:lnSpc>
                <a:spcPts val="5000"/>
              </a:lnSpc>
              <a:spcBef>
                <a:spcPts val="80"/>
              </a:spcBef>
              <a:spcAft>
                <a:spcPts val="0"/>
              </a:spcAft>
              <a:tabLst>
                <a:tab pos="1025444" algn="l"/>
                <a:tab pos="1444511" algn="l"/>
              </a:tabLst>
            </a:pPr>
            <a:r>
              <a:rPr sz="2800" dirty="0">
                <a:solidFill>
                  <a:prstClr val="black"/>
                </a:solidFill>
                <a:latin typeface="Cambria Math"/>
                <a:cs typeface="Cambria Math"/>
              </a:rPr>
              <a:t>𝐻	𝑥	</a:t>
            </a:r>
            <a:r>
              <a:rPr sz="2800" spc="-25" dirty="0">
                <a:solidFill>
                  <a:prstClr val="black"/>
                </a:solidFill>
                <a:latin typeface="Calibri"/>
                <a:cs typeface="Calibri"/>
              </a:rPr>
              <a:t>is </a:t>
            </a:r>
            <a:r>
              <a:rPr sz="2800" spc="-40" dirty="0">
                <a:solidFill>
                  <a:prstClr val="black"/>
                </a:solidFill>
                <a:latin typeface="Calibri"/>
                <a:cs typeface="Calibri"/>
              </a:rPr>
              <a:t>any </a:t>
            </a:r>
            <a:r>
              <a:rPr sz="2800" dirty="0">
                <a:solidFill>
                  <a:prstClr val="black"/>
                </a:solidFill>
                <a:latin typeface="Calibri"/>
                <a:cs typeface="Calibri"/>
              </a:rPr>
              <a:t>desired </a:t>
            </a:r>
            <a:r>
              <a:rPr sz="2800" spc="-10" dirty="0">
                <a:solidFill>
                  <a:prstClr val="black"/>
                </a:solidFill>
                <a:latin typeface="Calibri"/>
                <a:cs typeface="Calibri"/>
              </a:rPr>
              <a:t>mapping,  </a:t>
            </a:r>
            <a:r>
              <a:rPr sz="2800" spc="15" dirty="0">
                <a:solidFill>
                  <a:prstClr val="black"/>
                </a:solidFill>
                <a:latin typeface="Calibri"/>
                <a:cs typeface="Calibri"/>
              </a:rPr>
              <a:t>hope </a:t>
            </a:r>
            <a:r>
              <a:rPr sz="2800" spc="-5" dirty="0">
                <a:solidFill>
                  <a:prstClr val="black"/>
                </a:solidFill>
                <a:latin typeface="Calibri"/>
                <a:cs typeface="Calibri"/>
              </a:rPr>
              <a:t>the </a:t>
            </a:r>
            <a:r>
              <a:rPr sz="2800" dirty="0">
                <a:solidFill>
                  <a:prstClr val="black"/>
                </a:solidFill>
                <a:latin typeface="Calibri"/>
                <a:cs typeface="Calibri"/>
              </a:rPr>
              <a:t>2 </a:t>
            </a:r>
            <a:r>
              <a:rPr sz="2800" spc="-10" dirty="0">
                <a:solidFill>
                  <a:prstClr val="black"/>
                </a:solidFill>
                <a:latin typeface="Calibri"/>
                <a:cs typeface="Calibri"/>
              </a:rPr>
              <a:t>weight </a:t>
            </a:r>
            <a:r>
              <a:rPr sz="2800" spc="-25" dirty="0">
                <a:solidFill>
                  <a:prstClr val="black"/>
                </a:solidFill>
                <a:latin typeface="Calibri"/>
                <a:cs typeface="Calibri"/>
              </a:rPr>
              <a:t>layers </a:t>
            </a:r>
            <a:r>
              <a:rPr sz="2800" dirty="0">
                <a:solidFill>
                  <a:prstClr val="black"/>
                </a:solidFill>
                <a:latin typeface="Calibri"/>
                <a:cs typeface="Calibri"/>
              </a:rPr>
              <a:t>fit</a:t>
            </a:r>
            <a:r>
              <a:rPr sz="2800" spc="-126" dirty="0">
                <a:solidFill>
                  <a:prstClr val="black"/>
                </a:solidFill>
                <a:latin typeface="Calibri"/>
                <a:cs typeface="Calibri"/>
              </a:rPr>
              <a:t> </a:t>
            </a:r>
            <a:r>
              <a:rPr sz="2800" spc="25" dirty="0">
                <a:solidFill>
                  <a:prstClr val="black"/>
                </a:solidFill>
                <a:latin typeface="Cambria Math"/>
                <a:cs typeface="Cambria Math"/>
              </a:rPr>
              <a:t>𝐻(𝑥)</a:t>
            </a:r>
            <a:endParaRPr sz="2800">
              <a:solidFill>
                <a:prstClr val="black"/>
              </a:solidFill>
              <a:latin typeface="Cambria Math"/>
              <a:cs typeface="Cambria Math"/>
            </a:endParaRPr>
          </a:p>
        </p:txBody>
      </p:sp>
      <p:sp>
        <p:nvSpPr>
          <p:cNvPr id="16" name="object 16"/>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Tree>
    <p:extLst>
      <p:ext uri="{BB962C8B-B14F-4D97-AF65-F5344CB8AC3E}">
        <p14:creationId xmlns:p14="http://schemas.microsoft.com/office/powerpoint/2010/main" val="11993972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4" y="612091"/>
            <a:ext cx="5264977" cy="689836"/>
          </a:xfrm>
          <a:prstGeom prst="rect">
            <a:avLst/>
          </a:prstGeom>
        </p:spPr>
        <p:txBody>
          <a:bodyPr vert="horz" wrap="square" lIns="0" tIns="12699" rIns="0" bIns="0" rtlCol="0">
            <a:spAutoFit/>
          </a:bodyPr>
          <a:lstStyle/>
          <a:p>
            <a:pPr marL="12699">
              <a:spcBef>
                <a:spcPts val="100"/>
              </a:spcBef>
            </a:pPr>
            <a:r>
              <a:rPr sz="4400" spc="15" dirty="0"/>
              <a:t>Deep </a:t>
            </a:r>
            <a:r>
              <a:rPr sz="4400" spc="-10" dirty="0"/>
              <a:t>Residual</a:t>
            </a:r>
            <a:r>
              <a:rPr sz="4400" spc="-199" dirty="0"/>
              <a:t> </a:t>
            </a:r>
            <a:r>
              <a:rPr sz="4400" dirty="0"/>
              <a:t>Learning</a:t>
            </a:r>
            <a:endParaRPr sz="4400"/>
          </a:p>
        </p:txBody>
      </p:sp>
      <p:sp>
        <p:nvSpPr>
          <p:cNvPr id="3" name="object 3"/>
          <p:cNvSpPr txBox="1"/>
          <p:nvPr/>
        </p:nvSpPr>
        <p:spPr>
          <a:xfrm>
            <a:off x="917375" y="1795283"/>
            <a:ext cx="2036274" cy="443679"/>
          </a:xfrm>
          <a:prstGeom prst="rect">
            <a:avLst/>
          </a:prstGeom>
        </p:spPr>
        <p:txBody>
          <a:bodyPr vert="horz" wrap="square" lIns="0" tIns="12699" rIns="0" bIns="0" rtlCol="0">
            <a:spAutoFit/>
          </a:bodyPr>
          <a:lstStyle/>
          <a:p>
            <a:pPr marL="241281" indent="-228581" defTabSz="914329" fontAlgn="auto">
              <a:spcBef>
                <a:spcPts val="100"/>
              </a:spcBef>
              <a:spcAft>
                <a:spcPts val="0"/>
              </a:spcAft>
              <a:buFont typeface="Arial"/>
              <a:buChar char="•"/>
              <a:tabLst>
                <a:tab pos="241281" algn="l"/>
              </a:tabLst>
            </a:pPr>
            <a:r>
              <a:rPr sz="2800" spc="-10" dirty="0">
                <a:solidFill>
                  <a:srgbClr val="C00000"/>
                </a:solidFill>
                <a:latin typeface="Calibri"/>
                <a:cs typeface="Calibri"/>
              </a:rPr>
              <a:t>Residual</a:t>
            </a:r>
            <a:r>
              <a:rPr sz="2800" spc="-45" dirty="0">
                <a:solidFill>
                  <a:srgbClr val="C00000"/>
                </a:solidFill>
                <a:latin typeface="Calibri"/>
                <a:cs typeface="Calibri"/>
              </a:rPr>
              <a:t> </a:t>
            </a:r>
            <a:r>
              <a:rPr sz="2800" spc="5" dirty="0">
                <a:solidFill>
                  <a:prstClr val="black"/>
                </a:solidFill>
                <a:latin typeface="Calibri"/>
                <a:cs typeface="Calibri"/>
              </a:rPr>
              <a:t>net</a:t>
            </a:r>
            <a:endParaRPr sz="2800">
              <a:solidFill>
                <a:prstClr val="black"/>
              </a:solidFill>
              <a:latin typeface="Calibri"/>
              <a:cs typeface="Calibri"/>
            </a:endParaRPr>
          </a:p>
        </p:txBody>
      </p:sp>
      <p:sp>
        <p:nvSpPr>
          <p:cNvPr id="4" name="object 4"/>
          <p:cNvSpPr/>
          <p:nvPr/>
        </p:nvSpPr>
        <p:spPr>
          <a:xfrm>
            <a:off x="6597608" y="1619402"/>
            <a:ext cx="5460542" cy="2603282"/>
          </a:xfrm>
          <a:custGeom>
            <a:avLst/>
            <a:gdLst/>
            <a:ahLst/>
            <a:cxnLst/>
            <a:rect l="l" t="t" r="r" b="b"/>
            <a:pathLst>
              <a:path w="5461000" h="2603500">
                <a:moveTo>
                  <a:pt x="0" y="0"/>
                </a:moveTo>
                <a:lnTo>
                  <a:pt x="5461000" y="0"/>
                </a:lnTo>
                <a:lnTo>
                  <a:pt x="5461000" y="2603500"/>
                </a:lnTo>
                <a:lnTo>
                  <a:pt x="0" y="2603500"/>
                </a:lnTo>
                <a:lnTo>
                  <a:pt x="0" y="0"/>
                </a:lnTo>
                <a:close/>
              </a:path>
            </a:pathLst>
          </a:custGeom>
          <a:ln w="12700">
            <a:solidFill>
              <a:srgbClr val="ED7D31"/>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 name="object 5"/>
          <p:cNvSpPr/>
          <p:nvPr/>
        </p:nvSpPr>
        <p:spPr>
          <a:xfrm>
            <a:off x="7502141" y="1874269"/>
            <a:ext cx="440652" cy="329537"/>
          </a:xfrm>
          <a:custGeom>
            <a:avLst/>
            <a:gdLst/>
            <a:ahLst/>
            <a:cxnLst/>
            <a:rect l="l" t="t" r="r" b="b"/>
            <a:pathLst>
              <a:path w="440690" h="329564">
                <a:moveTo>
                  <a:pt x="335633" y="0"/>
                </a:moveTo>
                <a:lnTo>
                  <a:pt x="330944" y="13370"/>
                </a:lnTo>
                <a:lnTo>
                  <a:pt x="350011" y="21645"/>
                </a:lnTo>
                <a:lnTo>
                  <a:pt x="366408" y="33099"/>
                </a:lnTo>
                <a:lnTo>
                  <a:pt x="391195" y="65547"/>
                </a:lnTo>
                <a:lnTo>
                  <a:pt x="405780" y="109324"/>
                </a:lnTo>
                <a:lnTo>
                  <a:pt x="410641" y="163041"/>
                </a:lnTo>
                <a:lnTo>
                  <a:pt x="409420" y="192092"/>
                </a:lnTo>
                <a:lnTo>
                  <a:pt x="399653" y="242185"/>
                </a:lnTo>
                <a:lnTo>
                  <a:pt x="380055" y="281307"/>
                </a:lnTo>
                <a:lnTo>
                  <a:pt x="350233" y="307699"/>
                </a:lnTo>
                <a:lnTo>
                  <a:pt x="331464" y="316012"/>
                </a:lnTo>
                <a:lnTo>
                  <a:pt x="335633" y="329382"/>
                </a:lnTo>
                <a:lnTo>
                  <a:pt x="380560" y="308307"/>
                </a:lnTo>
                <a:lnTo>
                  <a:pt x="413593" y="271823"/>
                </a:lnTo>
                <a:lnTo>
                  <a:pt x="433908" y="222966"/>
                </a:lnTo>
                <a:lnTo>
                  <a:pt x="440679" y="164778"/>
                </a:lnTo>
                <a:lnTo>
                  <a:pt x="438981" y="134582"/>
                </a:lnTo>
                <a:lnTo>
                  <a:pt x="425395" y="81059"/>
                </a:lnTo>
                <a:lnTo>
                  <a:pt x="398449" y="37488"/>
                </a:lnTo>
                <a:lnTo>
                  <a:pt x="359512" y="8622"/>
                </a:lnTo>
                <a:lnTo>
                  <a:pt x="335633" y="0"/>
                </a:lnTo>
                <a:close/>
              </a:path>
              <a:path w="440690" h="329564">
                <a:moveTo>
                  <a:pt x="105048" y="0"/>
                </a:moveTo>
                <a:lnTo>
                  <a:pt x="60229" y="21118"/>
                </a:lnTo>
                <a:lnTo>
                  <a:pt x="27174" y="57732"/>
                </a:lnTo>
                <a:lnTo>
                  <a:pt x="6793" y="106676"/>
                </a:lnTo>
                <a:lnTo>
                  <a:pt x="0" y="164778"/>
                </a:lnTo>
                <a:lnTo>
                  <a:pt x="1693" y="195039"/>
                </a:lnTo>
                <a:lnTo>
                  <a:pt x="15236" y="248561"/>
                </a:lnTo>
                <a:lnTo>
                  <a:pt x="42116" y="291991"/>
                </a:lnTo>
                <a:lnTo>
                  <a:pt x="81097" y="320771"/>
                </a:lnTo>
                <a:lnTo>
                  <a:pt x="105048" y="329382"/>
                </a:lnTo>
                <a:lnTo>
                  <a:pt x="109214" y="316012"/>
                </a:lnTo>
                <a:lnTo>
                  <a:pt x="90446" y="307699"/>
                </a:lnTo>
                <a:lnTo>
                  <a:pt x="74249" y="296131"/>
                </a:lnTo>
                <a:lnTo>
                  <a:pt x="49571" y="263227"/>
                </a:lnTo>
                <a:lnTo>
                  <a:pt x="34922" y="218473"/>
                </a:lnTo>
                <a:lnTo>
                  <a:pt x="30039" y="163041"/>
                </a:lnTo>
                <a:lnTo>
                  <a:pt x="31260" y="134940"/>
                </a:lnTo>
                <a:lnTo>
                  <a:pt x="41026" y="86193"/>
                </a:lnTo>
                <a:lnTo>
                  <a:pt x="60657" y="47733"/>
                </a:lnTo>
                <a:lnTo>
                  <a:pt x="90739" y="21645"/>
                </a:lnTo>
                <a:lnTo>
                  <a:pt x="109736" y="13370"/>
                </a:lnTo>
                <a:lnTo>
                  <a:pt x="105048"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 name="object 6"/>
          <p:cNvSpPr/>
          <p:nvPr/>
        </p:nvSpPr>
        <p:spPr>
          <a:xfrm>
            <a:off x="8556153" y="3791810"/>
            <a:ext cx="440652" cy="329537"/>
          </a:xfrm>
          <a:custGeom>
            <a:avLst/>
            <a:gdLst/>
            <a:ahLst/>
            <a:cxnLst/>
            <a:rect l="l" t="t" r="r" b="b"/>
            <a:pathLst>
              <a:path w="440690" h="329564">
                <a:moveTo>
                  <a:pt x="335633" y="0"/>
                </a:moveTo>
                <a:lnTo>
                  <a:pt x="330944" y="13369"/>
                </a:lnTo>
                <a:lnTo>
                  <a:pt x="350011" y="21643"/>
                </a:lnTo>
                <a:lnTo>
                  <a:pt x="366408" y="33098"/>
                </a:lnTo>
                <a:lnTo>
                  <a:pt x="391195" y="65545"/>
                </a:lnTo>
                <a:lnTo>
                  <a:pt x="405780" y="109323"/>
                </a:lnTo>
                <a:lnTo>
                  <a:pt x="410641" y="163041"/>
                </a:lnTo>
                <a:lnTo>
                  <a:pt x="409420" y="192092"/>
                </a:lnTo>
                <a:lnTo>
                  <a:pt x="399653" y="242184"/>
                </a:lnTo>
                <a:lnTo>
                  <a:pt x="380055" y="281306"/>
                </a:lnTo>
                <a:lnTo>
                  <a:pt x="350233" y="307699"/>
                </a:lnTo>
                <a:lnTo>
                  <a:pt x="331464" y="316011"/>
                </a:lnTo>
                <a:lnTo>
                  <a:pt x="335633" y="329380"/>
                </a:lnTo>
                <a:lnTo>
                  <a:pt x="380560" y="308306"/>
                </a:lnTo>
                <a:lnTo>
                  <a:pt x="413593" y="271821"/>
                </a:lnTo>
                <a:lnTo>
                  <a:pt x="433908" y="222965"/>
                </a:lnTo>
                <a:lnTo>
                  <a:pt x="440679" y="164777"/>
                </a:lnTo>
                <a:lnTo>
                  <a:pt x="438981" y="134581"/>
                </a:lnTo>
                <a:lnTo>
                  <a:pt x="425395" y="81059"/>
                </a:lnTo>
                <a:lnTo>
                  <a:pt x="398449" y="37488"/>
                </a:lnTo>
                <a:lnTo>
                  <a:pt x="359512" y="8621"/>
                </a:lnTo>
                <a:lnTo>
                  <a:pt x="335633" y="0"/>
                </a:lnTo>
                <a:close/>
              </a:path>
              <a:path w="440690" h="329564">
                <a:moveTo>
                  <a:pt x="105048" y="0"/>
                </a:moveTo>
                <a:lnTo>
                  <a:pt x="60229" y="21117"/>
                </a:lnTo>
                <a:lnTo>
                  <a:pt x="27174" y="57732"/>
                </a:lnTo>
                <a:lnTo>
                  <a:pt x="6793" y="106675"/>
                </a:lnTo>
                <a:lnTo>
                  <a:pt x="0" y="164777"/>
                </a:lnTo>
                <a:lnTo>
                  <a:pt x="1693" y="195038"/>
                </a:lnTo>
                <a:lnTo>
                  <a:pt x="15236" y="248560"/>
                </a:lnTo>
                <a:lnTo>
                  <a:pt x="42116" y="291990"/>
                </a:lnTo>
                <a:lnTo>
                  <a:pt x="81097" y="320769"/>
                </a:lnTo>
                <a:lnTo>
                  <a:pt x="105048" y="329380"/>
                </a:lnTo>
                <a:lnTo>
                  <a:pt x="109214" y="316011"/>
                </a:lnTo>
                <a:lnTo>
                  <a:pt x="90446" y="307699"/>
                </a:lnTo>
                <a:lnTo>
                  <a:pt x="74249" y="296130"/>
                </a:lnTo>
                <a:lnTo>
                  <a:pt x="49571" y="263226"/>
                </a:lnTo>
                <a:lnTo>
                  <a:pt x="34922" y="218473"/>
                </a:lnTo>
                <a:lnTo>
                  <a:pt x="30039" y="163041"/>
                </a:lnTo>
                <a:lnTo>
                  <a:pt x="31260" y="134939"/>
                </a:lnTo>
                <a:lnTo>
                  <a:pt x="41026" y="86191"/>
                </a:lnTo>
                <a:lnTo>
                  <a:pt x="60657" y="47732"/>
                </a:lnTo>
                <a:lnTo>
                  <a:pt x="90739" y="21643"/>
                </a:lnTo>
                <a:lnTo>
                  <a:pt x="109736" y="13369"/>
                </a:lnTo>
                <a:lnTo>
                  <a:pt x="105048"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9749852" y="3791810"/>
            <a:ext cx="440652" cy="329537"/>
          </a:xfrm>
          <a:custGeom>
            <a:avLst/>
            <a:gdLst/>
            <a:ahLst/>
            <a:cxnLst/>
            <a:rect l="l" t="t" r="r" b="b"/>
            <a:pathLst>
              <a:path w="440690" h="329564">
                <a:moveTo>
                  <a:pt x="335633" y="0"/>
                </a:moveTo>
                <a:lnTo>
                  <a:pt x="330944" y="13369"/>
                </a:lnTo>
                <a:lnTo>
                  <a:pt x="350011" y="21643"/>
                </a:lnTo>
                <a:lnTo>
                  <a:pt x="366409" y="33098"/>
                </a:lnTo>
                <a:lnTo>
                  <a:pt x="391195" y="65545"/>
                </a:lnTo>
                <a:lnTo>
                  <a:pt x="405780" y="109323"/>
                </a:lnTo>
                <a:lnTo>
                  <a:pt x="410641" y="163041"/>
                </a:lnTo>
                <a:lnTo>
                  <a:pt x="409420" y="192092"/>
                </a:lnTo>
                <a:lnTo>
                  <a:pt x="399653" y="242184"/>
                </a:lnTo>
                <a:lnTo>
                  <a:pt x="380055" y="281306"/>
                </a:lnTo>
                <a:lnTo>
                  <a:pt x="350233" y="307699"/>
                </a:lnTo>
                <a:lnTo>
                  <a:pt x="331464" y="316011"/>
                </a:lnTo>
                <a:lnTo>
                  <a:pt x="335633" y="329380"/>
                </a:lnTo>
                <a:lnTo>
                  <a:pt x="380560" y="308306"/>
                </a:lnTo>
                <a:lnTo>
                  <a:pt x="413593" y="271821"/>
                </a:lnTo>
                <a:lnTo>
                  <a:pt x="433908" y="222965"/>
                </a:lnTo>
                <a:lnTo>
                  <a:pt x="440679" y="164777"/>
                </a:lnTo>
                <a:lnTo>
                  <a:pt x="438981" y="134581"/>
                </a:lnTo>
                <a:lnTo>
                  <a:pt x="425395" y="81059"/>
                </a:lnTo>
                <a:lnTo>
                  <a:pt x="398450" y="37488"/>
                </a:lnTo>
                <a:lnTo>
                  <a:pt x="359513" y="8621"/>
                </a:lnTo>
                <a:lnTo>
                  <a:pt x="335633" y="0"/>
                </a:lnTo>
                <a:close/>
              </a:path>
              <a:path w="440690" h="329564">
                <a:moveTo>
                  <a:pt x="105048" y="0"/>
                </a:moveTo>
                <a:lnTo>
                  <a:pt x="60229" y="21117"/>
                </a:lnTo>
                <a:lnTo>
                  <a:pt x="27174" y="57732"/>
                </a:lnTo>
                <a:lnTo>
                  <a:pt x="6793" y="106675"/>
                </a:lnTo>
                <a:lnTo>
                  <a:pt x="0" y="164777"/>
                </a:lnTo>
                <a:lnTo>
                  <a:pt x="1693" y="195038"/>
                </a:lnTo>
                <a:lnTo>
                  <a:pt x="15236" y="248560"/>
                </a:lnTo>
                <a:lnTo>
                  <a:pt x="42116" y="291990"/>
                </a:lnTo>
                <a:lnTo>
                  <a:pt x="81097" y="320769"/>
                </a:lnTo>
                <a:lnTo>
                  <a:pt x="105048" y="329380"/>
                </a:lnTo>
                <a:lnTo>
                  <a:pt x="109214" y="316011"/>
                </a:lnTo>
                <a:lnTo>
                  <a:pt x="90446" y="307699"/>
                </a:lnTo>
                <a:lnTo>
                  <a:pt x="74249" y="296130"/>
                </a:lnTo>
                <a:lnTo>
                  <a:pt x="49571" y="263226"/>
                </a:lnTo>
                <a:lnTo>
                  <a:pt x="34922" y="218473"/>
                </a:lnTo>
                <a:lnTo>
                  <a:pt x="30039" y="163041"/>
                </a:lnTo>
                <a:lnTo>
                  <a:pt x="31260" y="134939"/>
                </a:lnTo>
                <a:lnTo>
                  <a:pt x="41026" y="86191"/>
                </a:lnTo>
                <a:lnTo>
                  <a:pt x="60657" y="47732"/>
                </a:lnTo>
                <a:lnTo>
                  <a:pt x="90739" y="21643"/>
                </a:lnTo>
                <a:lnTo>
                  <a:pt x="109736" y="13369"/>
                </a:lnTo>
                <a:lnTo>
                  <a:pt x="105048"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txBox="1"/>
          <p:nvPr/>
        </p:nvSpPr>
        <p:spPr>
          <a:xfrm>
            <a:off x="6924836" y="1561314"/>
            <a:ext cx="4783053" cy="2593594"/>
          </a:xfrm>
          <a:prstGeom prst="rect">
            <a:avLst/>
          </a:prstGeom>
        </p:spPr>
        <p:txBody>
          <a:bodyPr vert="horz" wrap="square" lIns="0" tIns="8255" rIns="0" bIns="0" rtlCol="0">
            <a:spAutoFit/>
          </a:bodyPr>
          <a:lstStyle/>
          <a:p>
            <a:pPr marR="5080" indent="16509" algn="ctr" defTabSz="914329" fontAlgn="auto">
              <a:lnSpc>
                <a:spcPct val="149800"/>
              </a:lnSpc>
              <a:spcBef>
                <a:spcPts val="66"/>
              </a:spcBef>
              <a:spcAft>
                <a:spcPts val="0"/>
              </a:spcAft>
              <a:tabLst>
                <a:tab pos="435575" algn="l"/>
                <a:tab pos="854642" algn="l"/>
                <a:tab pos="875597" algn="l"/>
                <a:tab pos="1320061" algn="l"/>
                <a:tab pos="2069301" algn="l"/>
                <a:tab pos="2488369" algn="l"/>
              </a:tabLst>
            </a:pPr>
            <a:r>
              <a:rPr sz="2800" dirty="0">
                <a:solidFill>
                  <a:prstClr val="black"/>
                </a:solidFill>
                <a:latin typeface="Cambria Math"/>
                <a:cs typeface="Cambria Math"/>
              </a:rPr>
              <a:t>𝐻	𝑥	</a:t>
            </a:r>
            <a:r>
              <a:rPr sz="2800" spc="-25" dirty="0">
                <a:solidFill>
                  <a:prstClr val="black"/>
                </a:solidFill>
                <a:latin typeface="Calibri"/>
                <a:cs typeface="Calibri"/>
              </a:rPr>
              <a:t>is </a:t>
            </a:r>
            <a:r>
              <a:rPr sz="2800" spc="-40" dirty="0">
                <a:solidFill>
                  <a:prstClr val="black"/>
                </a:solidFill>
                <a:latin typeface="Calibri"/>
                <a:cs typeface="Calibri"/>
              </a:rPr>
              <a:t>any </a:t>
            </a:r>
            <a:r>
              <a:rPr sz="2800" dirty="0">
                <a:solidFill>
                  <a:prstClr val="black"/>
                </a:solidFill>
                <a:latin typeface="Calibri"/>
                <a:cs typeface="Calibri"/>
              </a:rPr>
              <a:t>desired </a:t>
            </a:r>
            <a:r>
              <a:rPr sz="2800" spc="-10" dirty="0">
                <a:solidFill>
                  <a:prstClr val="black"/>
                </a:solidFill>
                <a:latin typeface="Calibri"/>
                <a:cs typeface="Calibri"/>
              </a:rPr>
              <a:t>mapping,  </a:t>
            </a:r>
            <a:r>
              <a:rPr sz="2800" strike="sngStrike" spc="15" dirty="0">
                <a:solidFill>
                  <a:prstClr val="black"/>
                </a:solidFill>
                <a:latin typeface="Calibri"/>
                <a:cs typeface="Calibri"/>
              </a:rPr>
              <a:t>hope </a:t>
            </a:r>
            <a:r>
              <a:rPr sz="2800" strike="sngStrike" spc="-5" dirty="0">
                <a:solidFill>
                  <a:prstClr val="black"/>
                </a:solidFill>
                <a:latin typeface="Calibri"/>
                <a:cs typeface="Calibri"/>
              </a:rPr>
              <a:t>the </a:t>
            </a:r>
            <a:r>
              <a:rPr sz="2800" strike="sngStrike" dirty="0">
                <a:solidFill>
                  <a:prstClr val="black"/>
                </a:solidFill>
                <a:latin typeface="Calibri"/>
                <a:cs typeface="Calibri"/>
              </a:rPr>
              <a:t>2 </a:t>
            </a:r>
            <a:r>
              <a:rPr sz="2800" strike="sngStrike" spc="-10" dirty="0">
                <a:solidFill>
                  <a:prstClr val="black"/>
                </a:solidFill>
                <a:latin typeface="Calibri"/>
                <a:cs typeface="Calibri"/>
              </a:rPr>
              <a:t>weight </a:t>
            </a:r>
            <a:r>
              <a:rPr sz="2800" strike="sngStrike" spc="-25" dirty="0">
                <a:solidFill>
                  <a:prstClr val="black"/>
                </a:solidFill>
                <a:latin typeface="Calibri"/>
                <a:cs typeface="Calibri"/>
              </a:rPr>
              <a:t>layers </a:t>
            </a:r>
            <a:r>
              <a:rPr sz="2800" strike="sngStrike" dirty="0">
                <a:solidFill>
                  <a:prstClr val="black"/>
                </a:solidFill>
                <a:latin typeface="Calibri"/>
                <a:cs typeface="Calibri"/>
              </a:rPr>
              <a:t>fit</a:t>
            </a:r>
            <a:r>
              <a:rPr sz="2800" strike="sngStrike" spc="-126" dirty="0">
                <a:solidFill>
                  <a:prstClr val="black"/>
                </a:solidFill>
                <a:latin typeface="Calibri"/>
                <a:cs typeface="Calibri"/>
              </a:rPr>
              <a:t> </a:t>
            </a:r>
            <a:r>
              <a:rPr sz="2800" strike="sngStrike" spc="25" dirty="0">
                <a:solidFill>
                  <a:prstClr val="black"/>
                </a:solidFill>
                <a:latin typeface="Cambria Math"/>
                <a:cs typeface="Cambria Math"/>
              </a:rPr>
              <a:t>𝐻(𝑥) </a:t>
            </a:r>
            <a:r>
              <a:rPr sz="2800" spc="25" dirty="0">
                <a:solidFill>
                  <a:prstClr val="black"/>
                </a:solidFill>
                <a:latin typeface="Cambria Math"/>
                <a:cs typeface="Cambria Math"/>
              </a:rPr>
              <a:t> </a:t>
            </a:r>
            <a:r>
              <a:rPr sz="2800" spc="15" dirty="0">
                <a:solidFill>
                  <a:prstClr val="black"/>
                </a:solidFill>
                <a:latin typeface="Calibri"/>
                <a:cs typeface="Calibri"/>
              </a:rPr>
              <a:t>hope </a:t>
            </a:r>
            <a:r>
              <a:rPr sz="2800" spc="-5" dirty="0">
                <a:solidFill>
                  <a:prstClr val="black"/>
                </a:solidFill>
                <a:latin typeface="Calibri"/>
                <a:cs typeface="Calibri"/>
              </a:rPr>
              <a:t>the </a:t>
            </a:r>
            <a:r>
              <a:rPr sz="2800" dirty="0">
                <a:solidFill>
                  <a:prstClr val="black"/>
                </a:solidFill>
                <a:latin typeface="Calibri"/>
                <a:cs typeface="Calibri"/>
              </a:rPr>
              <a:t>2 </a:t>
            </a:r>
            <a:r>
              <a:rPr sz="2800" spc="-10" dirty="0">
                <a:solidFill>
                  <a:prstClr val="black"/>
                </a:solidFill>
                <a:latin typeface="Calibri"/>
                <a:cs typeface="Calibri"/>
              </a:rPr>
              <a:t>weight </a:t>
            </a:r>
            <a:r>
              <a:rPr sz="2800" spc="-25" dirty="0">
                <a:solidFill>
                  <a:prstClr val="black"/>
                </a:solidFill>
                <a:latin typeface="Calibri"/>
                <a:cs typeface="Calibri"/>
              </a:rPr>
              <a:t>layers </a:t>
            </a:r>
            <a:r>
              <a:rPr sz="2800" dirty="0">
                <a:solidFill>
                  <a:prstClr val="black"/>
                </a:solidFill>
                <a:latin typeface="Calibri"/>
                <a:cs typeface="Calibri"/>
              </a:rPr>
              <a:t>fit </a:t>
            </a:r>
            <a:r>
              <a:rPr sz="2800" spc="30" dirty="0">
                <a:solidFill>
                  <a:srgbClr val="C00000"/>
                </a:solidFill>
                <a:latin typeface="Cambria Math"/>
                <a:cs typeface="Cambria Math"/>
              </a:rPr>
              <a:t>𝐹(𝑥)  </a:t>
            </a:r>
            <a:r>
              <a:rPr sz="2800" spc="-15" dirty="0">
                <a:solidFill>
                  <a:prstClr val="black"/>
                </a:solidFill>
                <a:latin typeface="Calibri"/>
                <a:cs typeface="Calibri"/>
              </a:rPr>
              <a:t>let</a:t>
            </a:r>
            <a:r>
              <a:rPr sz="2800" spc="30" dirty="0">
                <a:solidFill>
                  <a:prstClr val="black"/>
                </a:solidFill>
                <a:latin typeface="Calibri"/>
                <a:cs typeface="Calibri"/>
              </a:rPr>
              <a:t> </a:t>
            </a:r>
            <a:r>
              <a:rPr sz="2800" dirty="0">
                <a:solidFill>
                  <a:prstClr val="black"/>
                </a:solidFill>
                <a:latin typeface="Cambria Math"/>
                <a:cs typeface="Cambria Math"/>
              </a:rPr>
              <a:t>𝐻		𝑥	=</a:t>
            </a:r>
            <a:r>
              <a:rPr sz="2800" spc="90" dirty="0">
                <a:solidFill>
                  <a:prstClr val="black"/>
                </a:solidFill>
                <a:latin typeface="Cambria Math"/>
                <a:cs typeface="Cambria Math"/>
              </a:rPr>
              <a:t> </a:t>
            </a:r>
            <a:r>
              <a:rPr sz="2800" dirty="0">
                <a:solidFill>
                  <a:prstClr val="black"/>
                </a:solidFill>
                <a:latin typeface="Cambria Math"/>
                <a:cs typeface="Cambria Math"/>
              </a:rPr>
              <a:t>𝐹	𝑥	+</a:t>
            </a:r>
            <a:r>
              <a:rPr sz="2800" spc="-20" dirty="0">
                <a:solidFill>
                  <a:prstClr val="black"/>
                </a:solidFill>
                <a:latin typeface="Cambria Math"/>
                <a:cs typeface="Cambria Math"/>
              </a:rPr>
              <a:t> </a:t>
            </a: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9" name="object 9"/>
          <p:cNvSpPr/>
          <p:nvPr/>
        </p:nvSpPr>
        <p:spPr>
          <a:xfrm>
            <a:off x="2292165" y="3156753"/>
            <a:ext cx="2208979" cy="509862"/>
          </a:xfrm>
          <a:custGeom>
            <a:avLst/>
            <a:gdLst/>
            <a:ahLst/>
            <a:cxnLst/>
            <a:rect l="l" t="t" r="r" b="b"/>
            <a:pathLst>
              <a:path w="2209165" h="509904">
                <a:moveTo>
                  <a:pt x="0" y="509336"/>
                </a:moveTo>
                <a:lnTo>
                  <a:pt x="2209125" y="509336"/>
                </a:lnTo>
                <a:lnTo>
                  <a:pt x="2209125" y="0"/>
                </a:lnTo>
                <a:lnTo>
                  <a:pt x="0" y="0"/>
                </a:lnTo>
                <a:lnTo>
                  <a:pt x="0" y="509336"/>
                </a:lnTo>
                <a:close/>
              </a:path>
            </a:pathLst>
          </a:custGeom>
          <a:ln w="2829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txBox="1"/>
          <p:nvPr/>
        </p:nvSpPr>
        <p:spPr>
          <a:xfrm>
            <a:off x="2292165" y="3156753"/>
            <a:ext cx="2208979" cy="408397"/>
          </a:xfrm>
          <a:prstGeom prst="rect">
            <a:avLst/>
          </a:prstGeom>
          <a:ln w="28297">
            <a:solidFill>
              <a:srgbClr val="000000"/>
            </a:solidFill>
          </a:ln>
        </p:spPr>
        <p:txBody>
          <a:bodyPr vert="horz" wrap="square" lIns="0" tIns="46351" rIns="0" bIns="0" rtlCol="0">
            <a:spAutoFit/>
          </a:bodyPr>
          <a:lstStyle/>
          <a:p>
            <a:pPr marL="347952" defTabSz="914329" fontAlgn="auto">
              <a:spcBef>
                <a:spcPts val="365"/>
              </a:spcBef>
              <a:spcAft>
                <a:spcPts val="0"/>
              </a:spcAft>
            </a:pPr>
            <a:r>
              <a:rPr sz="2350" spc="20" dirty="0">
                <a:solidFill>
                  <a:prstClr val="black"/>
                </a:solidFill>
                <a:latin typeface="Calibri Light"/>
                <a:cs typeface="Calibri Light"/>
              </a:rPr>
              <a:t>weight</a:t>
            </a:r>
            <a:r>
              <a:rPr sz="2350" spc="10" dirty="0">
                <a:solidFill>
                  <a:prstClr val="black"/>
                </a:solidFill>
                <a:latin typeface="Calibri Light"/>
                <a:cs typeface="Calibri Light"/>
              </a:rPr>
              <a:t> </a:t>
            </a:r>
            <a:r>
              <a:rPr sz="2350" spc="20" dirty="0">
                <a:solidFill>
                  <a:prstClr val="black"/>
                </a:solidFill>
                <a:latin typeface="Calibri Light"/>
                <a:cs typeface="Calibri Light"/>
              </a:rPr>
              <a:t>layer</a:t>
            </a:r>
            <a:endParaRPr sz="2350">
              <a:solidFill>
                <a:prstClr val="black"/>
              </a:solidFill>
              <a:latin typeface="Calibri Light"/>
              <a:cs typeface="Calibri Light"/>
            </a:endParaRPr>
          </a:p>
        </p:txBody>
      </p:sp>
      <p:sp>
        <p:nvSpPr>
          <p:cNvPr id="11" name="object 11"/>
          <p:cNvSpPr/>
          <p:nvPr/>
        </p:nvSpPr>
        <p:spPr>
          <a:xfrm>
            <a:off x="2292165" y="4175341"/>
            <a:ext cx="2208979" cy="509862"/>
          </a:xfrm>
          <a:custGeom>
            <a:avLst/>
            <a:gdLst/>
            <a:ahLst/>
            <a:cxnLst/>
            <a:rect l="l" t="t" r="r" b="b"/>
            <a:pathLst>
              <a:path w="2209165" h="509904">
                <a:moveTo>
                  <a:pt x="0" y="509336"/>
                </a:moveTo>
                <a:lnTo>
                  <a:pt x="2209125" y="509336"/>
                </a:lnTo>
                <a:lnTo>
                  <a:pt x="2209125" y="0"/>
                </a:lnTo>
                <a:lnTo>
                  <a:pt x="0" y="0"/>
                </a:lnTo>
                <a:lnTo>
                  <a:pt x="0" y="509336"/>
                </a:lnTo>
                <a:close/>
              </a:path>
            </a:pathLst>
          </a:custGeom>
          <a:ln w="2829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 name="object 12"/>
          <p:cNvSpPr txBox="1"/>
          <p:nvPr/>
        </p:nvSpPr>
        <p:spPr>
          <a:xfrm>
            <a:off x="2292165" y="4175341"/>
            <a:ext cx="2208979" cy="408397"/>
          </a:xfrm>
          <a:prstGeom prst="rect">
            <a:avLst/>
          </a:prstGeom>
          <a:ln w="28297">
            <a:solidFill>
              <a:srgbClr val="000000"/>
            </a:solidFill>
          </a:ln>
        </p:spPr>
        <p:txBody>
          <a:bodyPr vert="horz" wrap="square" lIns="0" tIns="46351" rIns="0" bIns="0" rtlCol="0">
            <a:spAutoFit/>
          </a:bodyPr>
          <a:lstStyle/>
          <a:p>
            <a:pPr marL="347952" defTabSz="914329" fontAlgn="auto">
              <a:spcBef>
                <a:spcPts val="365"/>
              </a:spcBef>
              <a:spcAft>
                <a:spcPts val="0"/>
              </a:spcAft>
            </a:pPr>
            <a:r>
              <a:rPr sz="2350" spc="20" dirty="0">
                <a:solidFill>
                  <a:prstClr val="black"/>
                </a:solidFill>
                <a:latin typeface="Calibri Light"/>
                <a:cs typeface="Calibri Light"/>
              </a:rPr>
              <a:t>weight</a:t>
            </a:r>
            <a:r>
              <a:rPr sz="2350" spc="10" dirty="0">
                <a:solidFill>
                  <a:prstClr val="black"/>
                </a:solidFill>
                <a:latin typeface="Calibri Light"/>
                <a:cs typeface="Calibri Light"/>
              </a:rPr>
              <a:t> </a:t>
            </a:r>
            <a:r>
              <a:rPr sz="2350" spc="20" dirty="0">
                <a:solidFill>
                  <a:prstClr val="black"/>
                </a:solidFill>
                <a:latin typeface="Calibri Light"/>
                <a:cs typeface="Calibri Light"/>
              </a:rPr>
              <a:t>layer</a:t>
            </a:r>
            <a:endParaRPr sz="2350">
              <a:solidFill>
                <a:prstClr val="black"/>
              </a:solidFill>
              <a:latin typeface="Calibri Light"/>
              <a:cs typeface="Calibri Light"/>
            </a:endParaRPr>
          </a:p>
        </p:txBody>
      </p:sp>
      <p:sp>
        <p:nvSpPr>
          <p:cNvPr id="13" name="object 13"/>
          <p:cNvSpPr/>
          <p:nvPr/>
        </p:nvSpPr>
        <p:spPr>
          <a:xfrm>
            <a:off x="3396635" y="3666047"/>
            <a:ext cx="0" cy="384777"/>
          </a:xfrm>
          <a:custGeom>
            <a:avLst/>
            <a:gdLst/>
            <a:ahLst/>
            <a:cxnLst/>
            <a:rect l="l" t="t" r="r" b="b"/>
            <a:pathLst>
              <a:path h="384810">
                <a:moveTo>
                  <a:pt x="0" y="0"/>
                </a:moveTo>
                <a:lnTo>
                  <a:pt x="0" y="384266"/>
                </a:lnTo>
              </a:path>
            </a:pathLst>
          </a:custGeom>
          <a:ln w="28322">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p:nvPr/>
        </p:nvSpPr>
        <p:spPr>
          <a:xfrm>
            <a:off x="3313942" y="4010104"/>
            <a:ext cx="165386" cy="165237"/>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p:nvPr/>
        </p:nvSpPr>
        <p:spPr>
          <a:xfrm>
            <a:off x="3396635" y="2647460"/>
            <a:ext cx="0" cy="384777"/>
          </a:xfrm>
          <a:custGeom>
            <a:avLst/>
            <a:gdLst/>
            <a:ahLst/>
            <a:cxnLst/>
            <a:rect l="l" t="t" r="r" b="b"/>
            <a:pathLst>
              <a:path h="384810">
                <a:moveTo>
                  <a:pt x="0" y="0"/>
                </a:moveTo>
                <a:lnTo>
                  <a:pt x="0" y="384266"/>
                </a:lnTo>
              </a:path>
            </a:pathLst>
          </a:custGeom>
          <a:ln w="28322">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p:nvPr/>
        </p:nvSpPr>
        <p:spPr>
          <a:xfrm>
            <a:off x="3313942" y="2991517"/>
            <a:ext cx="165386" cy="165237"/>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p:nvPr/>
        </p:nvSpPr>
        <p:spPr>
          <a:xfrm>
            <a:off x="3396635" y="4684636"/>
            <a:ext cx="0" cy="214611"/>
          </a:xfrm>
          <a:custGeom>
            <a:avLst/>
            <a:gdLst/>
            <a:ahLst/>
            <a:cxnLst/>
            <a:rect l="l" t="t" r="r" b="b"/>
            <a:pathLst>
              <a:path h="214629">
                <a:moveTo>
                  <a:pt x="0" y="0"/>
                </a:moveTo>
                <a:lnTo>
                  <a:pt x="0" y="214487"/>
                </a:lnTo>
              </a:path>
            </a:pathLst>
          </a:custGeom>
          <a:ln w="28322">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 name="object 18"/>
          <p:cNvSpPr/>
          <p:nvPr/>
        </p:nvSpPr>
        <p:spPr>
          <a:xfrm>
            <a:off x="3313942" y="4858928"/>
            <a:ext cx="165721" cy="165721"/>
          </a:xfrm>
          <a:custGeom>
            <a:avLst/>
            <a:gdLst/>
            <a:ahLst/>
            <a:cxnLst/>
            <a:rect l="l" t="t" r="r" b="b"/>
            <a:pathLst>
              <a:path w="165735" h="165735">
                <a:moveTo>
                  <a:pt x="0" y="0"/>
                </a:moveTo>
                <a:lnTo>
                  <a:pt x="82699" y="165251"/>
                </a:lnTo>
                <a:lnTo>
                  <a:pt x="155643" y="19496"/>
                </a:lnTo>
                <a:lnTo>
                  <a:pt x="82700" y="19496"/>
                </a:lnTo>
                <a:lnTo>
                  <a:pt x="40490" y="14622"/>
                </a:lnTo>
                <a:lnTo>
                  <a:pt x="0" y="0"/>
                </a:lnTo>
                <a:close/>
              </a:path>
              <a:path w="165735" h="165735">
                <a:moveTo>
                  <a:pt x="165400" y="0"/>
                </a:moveTo>
                <a:lnTo>
                  <a:pt x="124910" y="14622"/>
                </a:lnTo>
                <a:lnTo>
                  <a:pt x="82700" y="19496"/>
                </a:lnTo>
                <a:lnTo>
                  <a:pt x="155643" y="19496"/>
                </a:lnTo>
                <a:lnTo>
                  <a:pt x="16540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 name="object 19"/>
          <p:cNvSpPr/>
          <p:nvPr/>
        </p:nvSpPr>
        <p:spPr>
          <a:xfrm>
            <a:off x="3226715" y="5024166"/>
            <a:ext cx="340331" cy="339696"/>
          </a:xfrm>
          <a:custGeom>
            <a:avLst/>
            <a:gdLst/>
            <a:ahLst/>
            <a:cxnLst/>
            <a:rect l="l" t="t" r="r" b="b"/>
            <a:pathLst>
              <a:path w="340360" h="339725">
                <a:moveTo>
                  <a:pt x="339865" y="169778"/>
                </a:moveTo>
                <a:lnTo>
                  <a:pt x="333794" y="124648"/>
                </a:lnTo>
                <a:lnTo>
                  <a:pt x="316662" y="84092"/>
                </a:lnTo>
                <a:lnTo>
                  <a:pt x="290089" y="49731"/>
                </a:lnTo>
                <a:lnTo>
                  <a:pt x="255696" y="23182"/>
                </a:lnTo>
                <a:lnTo>
                  <a:pt x="215103" y="6065"/>
                </a:lnTo>
                <a:lnTo>
                  <a:pt x="169932" y="0"/>
                </a:lnTo>
                <a:lnTo>
                  <a:pt x="124761" y="6065"/>
                </a:lnTo>
                <a:lnTo>
                  <a:pt x="84169" y="23182"/>
                </a:lnTo>
                <a:lnTo>
                  <a:pt x="49776" y="49731"/>
                </a:lnTo>
                <a:lnTo>
                  <a:pt x="23203" y="84092"/>
                </a:lnTo>
                <a:lnTo>
                  <a:pt x="6070" y="124648"/>
                </a:lnTo>
                <a:lnTo>
                  <a:pt x="0" y="169778"/>
                </a:lnTo>
                <a:lnTo>
                  <a:pt x="6070" y="214909"/>
                </a:lnTo>
                <a:lnTo>
                  <a:pt x="23203" y="255464"/>
                </a:lnTo>
                <a:lnTo>
                  <a:pt x="49776" y="289826"/>
                </a:lnTo>
                <a:lnTo>
                  <a:pt x="84169" y="316375"/>
                </a:lnTo>
                <a:lnTo>
                  <a:pt x="124761" y="333492"/>
                </a:lnTo>
                <a:lnTo>
                  <a:pt x="169932" y="339557"/>
                </a:lnTo>
                <a:lnTo>
                  <a:pt x="215103" y="333492"/>
                </a:lnTo>
                <a:lnTo>
                  <a:pt x="255696" y="316375"/>
                </a:lnTo>
                <a:lnTo>
                  <a:pt x="290089" y="289826"/>
                </a:lnTo>
                <a:lnTo>
                  <a:pt x="316662" y="255464"/>
                </a:lnTo>
                <a:lnTo>
                  <a:pt x="333794" y="214909"/>
                </a:lnTo>
                <a:lnTo>
                  <a:pt x="339865" y="169778"/>
                </a:lnTo>
                <a:close/>
              </a:path>
            </a:pathLst>
          </a:custGeom>
          <a:ln w="2830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p:nvPr/>
        </p:nvSpPr>
        <p:spPr>
          <a:xfrm>
            <a:off x="3311674" y="5193929"/>
            <a:ext cx="170166" cy="0"/>
          </a:xfrm>
          <a:custGeom>
            <a:avLst/>
            <a:gdLst/>
            <a:ahLst/>
            <a:cxnLst/>
            <a:rect l="l" t="t" r="r" b="b"/>
            <a:pathLst>
              <a:path w="170179">
                <a:moveTo>
                  <a:pt x="0" y="0"/>
                </a:moveTo>
                <a:lnTo>
                  <a:pt x="169932" y="0"/>
                </a:lnTo>
              </a:path>
            </a:pathLst>
          </a:custGeom>
          <a:ln w="2829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 name="object 21"/>
          <p:cNvSpPr/>
          <p:nvPr/>
        </p:nvSpPr>
        <p:spPr>
          <a:xfrm>
            <a:off x="3396635" y="5109046"/>
            <a:ext cx="0" cy="170166"/>
          </a:xfrm>
          <a:custGeom>
            <a:avLst/>
            <a:gdLst/>
            <a:ahLst/>
            <a:cxnLst/>
            <a:rect l="l" t="t" r="r" b="b"/>
            <a:pathLst>
              <a:path h="170179">
                <a:moveTo>
                  <a:pt x="0" y="169778"/>
                </a:moveTo>
                <a:lnTo>
                  <a:pt x="0" y="0"/>
                </a:lnTo>
              </a:path>
            </a:pathLst>
          </a:custGeom>
          <a:ln w="28322">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p:nvPr/>
        </p:nvSpPr>
        <p:spPr>
          <a:xfrm>
            <a:off x="3396635" y="5363694"/>
            <a:ext cx="0" cy="214611"/>
          </a:xfrm>
          <a:custGeom>
            <a:avLst/>
            <a:gdLst/>
            <a:ahLst/>
            <a:cxnLst/>
            <a:rect l="l" t="t" r="r" b="b"/>
            <a:pathLst>
              <a:path h="214629">
                <a:moveTo>
                  <a:pt x="0" y="0"/>
                </a:moveTo>
                <a:lnTo>
                  <a:pt x="0" y="214472"/>
                </a:lnTo>
              </a:path>
            </a:pathLst>
          </a:custGeom>
          <a:ln w="28322">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 name="object 23"/>
          <p:cNvSpPr/>
          <p:nvPr/>
        </p:nvSpPr>
        <p:spPr>
          <a:xfrm>
            <a:off x="3313942" y="5537986"/>
            <a:ext cx="165721" cy="165721"/>
          </a:xfrm>
          <a:custGeom>
            <a:avLst/>
            <a:gdLst/>
            <a:ahLst/>
            <a:cxnLst/>
            <a:rect l="l" t="t" r="r" b="b"/>
            <a:pathLst>
              <a:path w="165735" h="165735">
                <a:moveTo>
                  <a:pt x="0" y="0"/>
                </a:moveTo>
                <a:lnTo>
                  <a:pt x="82699" y="165251"/>
                </a:lnTo>
                <a:lnTo>
                  <a:pt x="155638" y="19507"/>
                </a:lnTo>
                <a:lnTo>
                  <a:pt x="82700" y="19507"/>
                </a:lnTo>
                <a:lnTo>
                  <a:pt x="40490" y="14630"/>
                </a:lnTo>
                <a:lnTo>
                  <a:pt x="0" y="0"/>
                </a:lnTo>
                <a:close/>
              </a:path>
              <a:path w="165735" h="165735">
                <a:moveTo>
                  <a:pt x="165400" y="0"/>
                </a:moveTo>
                <a:lnTo>
                  <a:pt x="124910" y="14630"/>
                </a:lnTo>
                <a:lnTo>
                  <a:pt x="82700" y="19507"/>
                </a:lnTo>
                <a:lnTo>
                  <a:pt x="155638" y="19507"/>
                </a:lnTo>
                <a:lnTo>
                  <a:pt x="16540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txBox="1"/>
          <p:nvPr/>
        </p:nvSpPr>
        <p:spPr>
          <a:xfrm>
            <a:off x="3536672" y="3627883"/>
            <a:ext cx="567643" cy="423221"/>
          </a:xfrm>
          <a:prstGeom prst="rect">
            <a:avLst/>
          </a:prstGeom>
        </p:spPr>
        <p:txBody>
          <a:bodyPr vert="horz" wrap="square" lIns="0" tIns="15239" rIns="0" bIns="0" rtlCol="0">
            <a:spAutoFit/>
          </a:bodyPr>
          <a:lstStyle/>
          <a:p>
            <a:pPr marL="12699" defTabSz="914329" fontAlgn="auto">
              <a:spcBef>
                <a:spcPts val="120"/>
              </a:spcBef>
              <a:spcAft>
                <a:spcPts val="0"/>
              </a:spcAft>
            </a:pPr>
            <a:r>
              <a:rPr sz="2650" spc="15" dirty="0">
                <a:solidFill>
                  <a:prstClr val="black"/>
                </a:solidFill>
                <a:latin typeface="Calibri Light"/>
                <a:cs typeface="Calibri Light"/>
              </a:rPr>
              <a:t>re</a:t>
            </a:r>
            <a:r>
              <a:rPr sz="2650" spc="25" dirty="0">
                <a:solidFill>
                  <a:prstClr val="black"/>
                </a:solidFill>
                <a:latin typeface="Calibri Light"/>
                <a:cs typeface="Calibri Light"/>
              </a:rPr>
              <a:t>l</a:t>
            </a:r>
            <a:r>
              <a:rPr sz="2650" spc="10" dirty="0">
                <a:solidFill>
                  <a:prstClr val="black"/>
                </a:solidFill>
                <a:latin typeface="Calibri Light"/>
                <a:cs typeface="Calibri Light"/>
              </a:rPr>
              <a:t>u</a:t>
            </a:r>
            <a:endParaRPr sz="2650">
              <a:solidFill>
                <a:prstClr val="black"/>
              </a:solidFill>
              <a:latin typeface="Calibri Light"/>
              <a:cs typeface="Calibri Light"/>
            </a:endParaRPr>
          </a:p>
        </p:txBody>
      </p:sp>
      <p:sp>
        <p:nvSpPr>
          <p:cNvPr id="25" name="object 25"/>
          <p:cNvSpPr/>
          <p:nvPr/>
        </p:nvSpPr>
        <p:spPr>
          <a:xfrm>
            <a:off x="3566551" y="2817224"/>
            <a:ext cx="1784201" cy="2375971"/>
          </a:xfrm>
          <a:custGeom>
            <a:avLst/>
            <a:gdLst/>
            <a:ahLst/>
            <a:cxnLst/>
            <a:rect l="l" t="t" r="r" b="b"/>
            <a:pathLst>
              <a:path w="1784350" h="2376170">
                <a:moveTo>
                  <a:pt x="0" y="0"/>
                </a:moveTo>
                <a:lnTo>
                  <a:pt x="76417" y="487"/>
                </a:lnTo>
                <a:lnTo>
                  <a:pt x="150767" y="1942"/>
                </a:lnTo>
                <a:lnTo>
                  <a:pt x="223072" y="4356"/>
                </a:lnTo>
                <a:lnTo>
                  <a:pt x="293360" y="7719"/>
                </a:lnTo>
                <a:lnTo>
                  <a:pt x="361654" y="12020"/>
                </a:lnTo>
                <a:lnTo>
                  <a:pt x="427979" y="17252"/>
                </a:lnTo>
                <a:lnTo>
                  <a:pt x="492360" y="23404"/>
                </a:lnTo>
                <a:lnTo>
                  <a:pt x="554822" y="30466"/>
                </a:lnTo>
                <a:lnTo>
                  <a:pt x="615390" y="38429"/>
                </a:lnTo>
                <a:lnTo>
                  <a:pt x="674088" y="47283"/>
                </a:lnTo>
                <a:lnTo>
                  <a:pt x="730942" y="57019"/>
                </a:lnTo>
                <a:lnTo>
                  <a:pt x="785977" y="67626"/>
                </a:lnTo>
                <a:lnTo>
                  <a:pt x="839217" y="79097"/>
                </a:lnTo>
                <a:lnTo>
                  <a:pt x="890688" y="91420"/>
                </a:lnTo>
                <a:lnTo>
                  <a:pt x="940414" y="104586"/>
                </a:lnTo>
                <a:lnTo>
                  <a:pt x="988419" y="118586"/>
                </a:lnTo>
                <a:lnTo>
                  <a:pt x="1034730" y="133410"/>
                </a:lnTo>
                <a:lnTo>
                  <a:pt x="1079370" y="149048"/>
                </a:lnTo>
                <a:lnTo>
                  <a:pt x="1122365" y="165491"/>
                </a:lnTo>
                <a:lnTo>
                  <a:pt x="1163740" y="182729"/>
                </a:lnTo>
                <a:lnTo>
                  <a:pt x="1203519" y="200753"/>
                </a:lnTo>
                <a:lnTo>
                  <a:pt x="1241727" y="219553"/>
                </a:lnTo>
                <a:lnTo>
                  <a:pt x="1278390" y="239119"/>
                </a:lnTo>
                <a:lnTo>
                  <a:pt x="1313532" y="259442"/>
                </a:lnTo>
                <a:lnTo>
                  <a:pt x="1347177" y="280512"/>
                </a:lnTo>
                <a:lnTo>
                  <a:pt x="1379352" y="302319"/>
                </a:lnTo>
                <a:lnTo>
                  <a:pt x="1410080" y="324855"/>
                </a:lnTo>
                <a:lnTo>
                  <a:pt x="1467297" y="372071"/>
                </a:lnTo>
                <a:lnTo>
                  <a:pt x="1519028" y="422084"/>
                </a:lnTo>
                <a:lnTo>
                  <a:pt x="1565472" y="474816"/>
                </a:lnTo>
                <a:lnTo>
                  <a:pt x="1606827" y="530192"/>
                </a:lnTo>
                <a:lnTo>
                  <a:pt x="1643292" y="588133"/>
                </a:lnTo>
                <a:lnTo>
                  <a:pt x="1675068" y="648563"/>
                </a:lnTo>
                <a:lnTo>
                  <a:pt x="1702352" y="711406"/>
                </a:lnTo>
                <a:lnTo>
                  <a:pt x="1725344" y="776584"/>
                </a:lnTo>
                <a:lnTo>
                  <a:pt x="1744243" y="844021"/>
                </a:lnTo>
                <a:lnTo>
                  <a:pt x="1759248" y="913639"/>
                </a:lnTo>
                <a:lnTo>
                  <a:pt x="1770558" y="985362"/>
                </a:lnTo>
                <a:lnTo>
                  <a:pt x="1778371" y="1059114"/>
                </a:lnTo>
                <a:lnTo>
                  <a:pt x="1782888" y="1134816"/>
                </a:lnTo>
                <a:lnTo>
                  <a:pt x="1783973" y="1173375"/>
                </a:lnTo>
                <a:lnTo>
                  <a:pt x="1784308" y="1212393"/>
                </a:lnTo>
                <a:lnTo>
                  <a:pt x="1783918" y="1251860"/>
                </a:lnTo>
                <a:lnTo>
                  <a:pt x="1782828" y="1291767"/>
                </a:lnTo>
                <a:lnTo>
                  <a:pt x="1781063" y="1332105"/>
                </a:lnTo>
                <a:lnTo>
                  <a:pt x="1778649" y="1372862"/>
                </a:lnTo>
                <a:lnTo>
                  <a:pt x="1775609" y="1414031"/>
                </a:lnTo>
                <a:lnTo>
                  <a:pt x="1771969" y="1455601"/>
                </a:lnTo>
                <a:lnTo>
                  <a:pt x="1767753" y="1497563"/>
                </a:lnTo>
                <a:lnTo>
                  <a:pt x="1761642" y="1550154"/>
                </a:lnTo>
                <a:lnTo>
                  <a:pt x="1754046" y="1603097"/>
                </a:lnTo>
                <a:lnTo>
                  <a:pt x="1744329" y="1656154"/>
                </a:lnTo>
                <a:lnTo>
                  <a:pt x="1731855" y="1709088"/>
                </a:lnTo>
                <a:lnTo>
                  <a:pt x="1715988" y="1761661"/>
                </a:lnTo>
                <a:lnTo>
                  <a:pt x="1696093" y="1813638"/>
                </a:lnTo>
                <a:lnTo>
                  <a:pt x="1671533" y="1864779"/>
                </a:lnTo>
                <a:lnTo>
                  <a:pt x="1641671" y="1914849"/>
                </a:lnTo>
                <a:lnTo>
                  <a:pt x="1605873" y="1963610"/>
                </a:lnTo>
                <a:lnTo>
                  <a:pt x="1563503" y="2010823"/>
                </a:lnTo>
                <a:lnTo>
                  <a:pt x="1513923" y="2056254"/>
                </a:lnTo>
                <a:lnTo>
                  <a:pt x="1456499" y="2099663"/>
                </a:lnTo>
                <a:lnTo>
                  <a:pt x="1390594" y="2140814"/>
                </a:lnTo>
                <a:lnTo>
                  <a:pt x="1354262" y="2160468"/>
                </a:lnTo>
                <a:lnTo>
                  <a:pt x="1315572" y="2179469"/>
                </a:lnTo>
                <a:lnTo>
                  <a:pt x="1274443" y="2197787"/>
                </a:lnTo>
                <a:lnTo>
                  <a:pt x="1230797" y="2215392"/>
                </a:lnTo>
                <a:lnTo>
                  <a:pt x="1184554" y="2232255"/>
                </a:lnTo>
                <a:lnTo>
                  <a:pt x="1135634" y="2248345"/>
                </a:lnTo>
                <a:lnTo>
                  <a:pt x="1083958" y="2263633"/>
                </a:lnTo>
                <a:lnTo>
                  <a:pt x="1029446" y="2278090"/>
                </a:lnTo>
                <a:lnTo>
                  <a:pt x="972019" y="2291686"/>
                </a:lnTo>
                <a:lnTo>
                  <a:pt x="911597" y="2304391"/>
                </a:lnTo>
                <a:lnTo>
                  <a:pt x="848101" y="2316176"/>
                </a:lnTo>
                <a:lnTo>
                  <a:pt x="781452" y="2327010"/>
                </a:lnTo>
                <a:lnTo>
                  <a:pt x="711569" y="2336865"/>
                </a:lnTo>
                <a:lnTo>
                  <a:pt x="638374" y="2345710"/>
                </a:lnTo>
                <a:lnTo>
                  <a:pt x="561786" y="2353517"/>
                </a:lnTo>
                <a:lnTo>
                  <a:pt x="481727" y="2360254"/>
                </a:lnTo>
                <a:lnTo>
                  <a:pt x="398117" y="2365893"/>
                </a:lnTo>
                <a:lnTo>
                  <a:pt x="310876" y="2370404"/>
                </a:lnTo>
                <a:lnTo>
                  <a:pt x="219924" y="2373758"/>
                </a:lnTo>
                <a:lnTo>
                  <a:pt x="125184" y="2375924"/>
                </a:lnTo>
              </a:path>
            </a:pathLst>
          </a:custGeom>
          <a:ln w="28312">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 name="object 26"/>
          <p:cNvSpPr/>
          <p:nvPr/>
        </p:nvSpPr>
        <p:spPr>
          <a:xfrm>
            <a:off x="3566551" y="5109990"/>
            <a:ext cx="166029" cy="165237"/>
          </a:xfrm>
          <a:prstGeom prst="rect">
            <a:avLst/>
          </a:prstGeom>
          <a:blipFill>
            <a:blip r:embed="rId3"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 name="object 27"/>
          <p:cNvSpPr/>
          <p:nvPr/>
        </p:nvSpPr>
        <p:spPr>
          <a:xfrm>
            <a:off x="3396634" y="2817223"/>
            <a:ext cx="170166" cy="0"/>
          </a:xfrm>
          <a:custGeom>
            <a:avLst/>
            <a:gdLst/>
            <a:ahLst/>
            <a:cxnLst/>
            <a:rect l="l" t="t" r="r" b="b"/>
            <a:pathLst>
              <a:path w="170179">
                <a:moveTo>
                  <a:pt x="0" y="0"/>
                </a:moveTo>
                <a:lnTo>
                  <a:pt x="169932" y="0"/>
                </a:lnTo>
              </a:path>
            </a:pathLst>
          </a:custGeom>
          <a:ln w="2829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 name="object 28"/>
          <p:cNvSpPr txBox="1"/>
          <p:nvPr/>
        </p:nvSpPr>
        <p:spPr>
          <a:xfrm>
            <a:off x="2758022" y="2456309"/>
            <a:ext cx="215247"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29" name="object 29"/>
          <p:cNvSpPr/>
          <p:nvPr/>
        </p:nvSpPr>
        <p:spPr>
          <a:xfrm>
            <a:off x="790369" y="5098774"/>
            <a:ext cx="440652" cy="329537"/>
          </a:xfrm>
          <a:custGeom>
            <a:avLst/>
            <a:gdLst/>
            <a:ahLst/>
            <a:cxnLst/>
            <a:rect l="l" t="t" r="r" b="b"/>
            <a:pathLst>
              <a:path w="440690" h="329564">
                <a:moveTo>
                  <a:pt x="335632" y="0"/>
                </a:moveTo>
                <a:lnTo>
                  <a:pt x="330944" y="13369"/>
                </a:lnTo>
                <a:lnTo>
                  <a:pt x="350011" y="21643"/>
                </a:lnTo>
                <a:lnTo>
                  <a:pt x="366408" y="33098"/>
                </a:lnTo>
                <a:lnTo>
                  <a:pt x="391194" y="65545"/>
                </a:lnTo>
                <a:lnTo>
                  <a:pt x="405779" y="109322"/>
                </a:lnTo>
                <a:lnTo>
                  <a:pt x="410641" y="163040"/>
                </a:lnTo>
                <a:lnTo>
                  <a:pt x="409420" y="192091"/>
                </a:lnTo>
                <a:lnTo>
                  <a:pt x="399653" y="242184"/>
                </a:lnTo>
                <a:lnTo>
                  <a:pt x="380055" y="281305"/>
                </a:lnTo>
                <a:lnTo>
                  <a:pt x="350233" y="307698"/>
                </a:lnTo>
                <a:lnTo>
                  <a:pt x="331465" y="316011"/>
                </a:lnTo>
                <a:lnTo>
                  <a:pt x="335632" y="329380"/>
                </a:lnTo>
                <a:lnTo>
                  <a:pt x="380559" y="308306"/>
                </a:lnTo>
                <a:lnTo>
                  <a:pt x="413593" y="271821"/>
                </a:lnTo>
                <a:lnTo>
                  <a:pt x="433908" y="222965"/>
                </a:lnTo>
                <a:lnTo>
                  <a:pt x="440680" y="164777"/>
                </a:lnTo>
                <a:lnTo>
                  <a:pt x="438981" y="134581"/>
                </a:lnTo>
                <a:lnTo>
                  <a:pt x="425394" y="81058"/>
                </a:lnTo>
                <a:lnTo>
                  <a:pt x="398449" y="37488"/>
                </a:lnTo>
                <a:lnTo>
                  <a:pt x="359512" y="8621"/>
                </a:lnTo>
                <a:lnTo>
                  <a:pt x="335632" y="0"/>
                </a:lnTo>
                <a:close/>
              </a:path>
              <a:path w="440690" h="329564">
                <a:moveTo>
                  <a:pt x="105047" y="0"/>
                </a:moveTo>
                <a:lnTo>
                  <a:pt x="60228" y="21117"/>
                </a:lnTo>
                <a:lnTo>
                  <a:pt x="27173" y="57732"/>
                </a:lnTo>
                <a:lnTo>
                  <a:pt x="6793" y="106675"/>
                </a:lnTo>
                <a:lnTo>
                  <a:pt x="0" y="164777"/>
                </a:lnTo>
                <a:lnTo>
                  <a:pt x="1692" y="195037"/>
                </a:lnTo>
                <a:lnTo>
                  <a:pt x="15236" y="248560"/>
                </a:lnTo>
                <a:lnTo>
                  <a:pt x="42116" y="291990"/>
                </a:lnTo>
                <a:lnTo>
                  <a:pt x="81097" y="320769"/>
                </a:lnTo>
                <a:lnTo>
                  <a:pt x="105047" y="329380"/>
                </a:lnTo>
                <a:lnTo>
                  <a:pt x="109215" y="316011"/>
                </a:lnTo>
                <a:lnTo>
                  <a:pt x="90446" y="307698"/>
                </a:lnTo>
                <a:lnTo>
                  <a:pt x="74249" y="296129"/>
                </a:lnTo>
                <a:lnTo>
                  <a:pt x="49572" y="263226"/>
                </a:lnTo>
                <a:lnTo>
                  <a:pt x="34921" y="218473"/>
                </a:lnTo>
                <a:lnTo>
                  <a:pt x="30038" y="163040"/>
                </a:lnTo>
                <a:lnTo>
                  <a:pt x="31259" y="134938"/>
                </a:lnTo>
                <a:lnTo>
                  <a:pt x="41026" y="86191"/>
                </a:lnTo>
                <a:lnTo>
                  <a:pt x="60657" y="47732"/>
                </a:lnTo>
                <a:lnTo>
                  <a:pt x="90739" y="21643"/>
                </a:lnTo>
                <a:lnTo>
                  <a:pt x="109736" y="13369"/>
                </a:lnTo>
                <a:lnTo>
                  <a:pt x="10504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 name="object 30"/>
          <p:cNvSpPr/>
          <p:nvPr/>
        </p:nvSpPr>
        <p:spPr>
          <a:xfrm>
            <a:off x="1971369" y="5098774"/>
            <a:ext cx="440652" cy="329537"/>
          </a:xfrm>
          <a:custGeom>
            <a:avLst/>
            <a:gdLst/>
            <a:ahLst/>
            <a:cxnLst/>
            <a:rect l="l" t="t" r="r" b="b"/>
            <a:pathLst>
              <a:path w="440689" h="329564">
                <a:moveTo>
                  <a:pt x="335633" y="0"/>
                </a:moveTo>
                <a:lnTo>
                  <a:pt x="330944" y="13369"/>
                </a:lnTo>
                <a:lnTo>
                  <a:pt x="350011" y="21643"/>
                </a:lnTo>
                <a:lnTo>
                  <a:pt x="366408" y="33098"/>
                </a:lnTo>
                <a:lnTo>
                  <a:pt x="391195" y="65545"/>
                </a:lnTo>
                <a:lnTo>
                  <a:pt x="405780" y="109322"/>
                </a:lnTo>
                <a:lnTo>
                  <a:pt x="410641" y="163040"/>
                </a:lnTo>
                <a:lnTo>
                  <a:pt x="409420" y="192091"/>
                </a:lnTo>
                <a:lnTo>
                  <a:pt x="399653" y="242184"/>
                </a:lnTo>
                <a:lnTo>
                  <a:pt x="380055" y="281305"/>
                </a:lnTo>
                <a:lnTo>
                  <a:pt x="350233" y="307698"/>
                </a:lnTo>
                <a:lnTo>
                  <a:pt x="331464" y="316011"/>
                </a:lnTo>
                <a:lnTo>
                  <a:pt x="335633" y="329380"/>
                </a:lnTo>
                <a:lnTo>
                  <a:pt x="380560" y="308306"/>
                </a:lnTo>
                <a:lnTo>
                  <a:pt x="413593" y="271821"/>
                </a:lnTo>
                <a:lnTo>
                  <a:pt x="433908" y="222965"/>
                </a:lnTo>
                <a:lnTo>
                  <a:pt x="440679" y="164777"/>
                </a:lnTo>
                <a:lnTo>
                  <a:pt x="438981" y="134581"/>
                </a:lnTo>
                <a:lnTo>
                  <a:pt x="425395" y="81058"/>
                </a:lnTo>
                <a:lnTo>
                  <a:pt x="398449" y="37488"/>
                </a:lnTo>
                <a:lnTo>
                  <a:pt x="359512" y="8621"/>
                </a:lnTo>
                <a:lnTo>
                  <a:pt x="335633" y="0"/>
                </a:lnTo>
                <a:close/>
              </a:path>
              <a:path w="440689" h="329564">
                <a:moveTo>
                  <a:pt x="105048" y="0"/>
                </a:moveTo>
                <a:lnTo>
                  <a:pt x="60229" y="21117"/>
                </a:lnTo>
                <a:lnTo>
                  <a:pt x="27174" y="57732"/>
                </a:lnTo>
                <a:lnTo>
                  <a:pt x="6793" y="106675"/>
                </a:lnTo>
                <a:lnTo>
                  <a:pt x="0" y="164777"/>
                </a:lnTo>
                <a:lnTo>
                  <a:pt x="1693" y="195037"/>
                </a:lnTo>
                <a:lnTo>
                  <a:pt x="15236" y="248560"/>
                </a:lnTo>
                <a:lnTo>
                  <a:pt x="42116" y="291990"/>
                </a:lnTo>
                <a:lnTo>
                  <a:pt x="81097" y="320769"/>
                </a:lnTo>
                <a:lnTo>
                  <a:pt x="105048" y="329380"/>
                </a:lnTo>
                <a:lnTo>
                  <a:pt x="109214" y="316011"/>
                </a:lnTo>
                <a:lnTo>
                  <a:pt x="90446" y="307698"/>
                </a:lnTo>
                <a:lnTo>
                  <a:pt x="74250" y="296129"/>
                </a:lnTo>
                <a:lnTo>
                  <a:pt x="49573" y="263226"/>
                </a:lnTo>
                <a:lnTo>
                  <a:pt x="34922" y="218473"/>
                </a:lnTo>
                <a:lnTo>
                  <a:pt x="30039" y="163040"/>
                </a:lnTo>
                <a:lnTo>
                  <a:pt x="31260" y="134938"/>
                </a:lnTo>
                <a:lnTo>
                  <a:pt x="41027" y="86191"/>
                </a:lnTo>
                <a:lnTo>
                  <a:pt x="60657" y="47732"/>
                </a:lnTo>
                <a:lnTo>
                  <a:pt x="90739" y="21643"/>
                </a:lnTo>
                <a:lnTo>
                  <a:pt x="109736" y="13369"/>
                </a:lnTo>
                <a:lnTo>
                  <a:pt x="105048"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 name="object 31"/>
          <p:cNvSpPr txBox="1"/>
          <p:nvPr/>
        </p:nvSpPr>
        <p:spPr>
          <a:xfrm>
            <a:off x="5445024" y="3740187"/>
            <a:ext cx="1001310" cy="812947"/>
          </a:xfrm>
          <a:prstGeom prst="rect">
            <a:avLst/>
          </a:prstGeom>
        </p:spPr>
        <p:txBody>
          <a:bodyPr vert="horz" wrap="square" lIns="0" tIns="12699" rIns="0" bIns="0" rtlCol="0">
            <a:spAutoFit/>
          </a:bodyPr>
          <a:lstStyle/>
          <a:p>
            <a:pPr algn="ctr" defTabSz="914329" fontAlgn="auto">
              <a:spcBef>
                <a:spcPts val="100"/>
              </a:spcBef>
              <a:spcAft>
                <a:spcPts val="0"/>
              </a:spcAft>
            </a:pPr>
            <a:r>
              <a:rPr sz="2400" spc="15" dirty="0">
                <a:solidFill>
                  <a:srgbClr val="C00000"/>
                </a:solidFill>
                <a:latin typeface="Calibri"/>
                <a:cs typeface="Calibri"/>
              </a:rPr>
              <a:t>identity</a:t>
            </a:r>
            <a:endParaRPr sz="2400">
              <a:solidFill>
                <a:prstClr val="black"/>
              </a:solidFill>
              <a:latin typeface="Calibri"/>
              <a:cs typeface="Calibri"/>
            </a:endParaRPr>
          </a:p>
          <a:p>
            <a:pPr marL="635" algn="ctr" defTabSz="914329" fontAlgn="auto">
              <a:spcBef>
                <a:spcPts val="20"/>
              </a:spcBef>
              <a:spcAft>
                <a:spcPts val="0"/>
              </a:spcAft>
            </a:pP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33" name="object 33"/>
          <p:cNvSpPr txBox="1"/>
          <p:nvPr/>
        </p:nvSpPr>
        <p:spPr>
          <a:xfrm>
            <a:off x="467044" y="5011792"/>
            <a:ext cx="284456" cy="422094"/>
          </a:xfrm>
          <a:prstGeom prst="rect">
            <a:avLst/>
          </a:prstGeom>
        </p:spPr>
        <p:txBody>
          <a:bodyPr vert="horz" wrap="square" lIns="0" tIns="0" rIns="0" bIns="0" rtlCol="0">
            <a:spAutoFit/>
          </a:bodyPr>
          <a:lstStyle/>
          <a:p>
            <a:pPr marL="12699" defTabSz="914329" fontAlgn="auto">
              <a:lnSpc>
                <a:spcPts val="3319"/>
              </a:lnSpc>
              <a:spcBef>
                <a:spcPts val="0"/>
              </a:spcBef>
              <a:spcAft>
                <a:spcPts val="0"/>
              </a:spcAft>
            </a:pPr>
            <a:r>
              <a:rPr sz="2800" dirty="0">
                <a:solidFill>
                  <a:prstClr val="black"/>
                </a:solidFill>
                <a:latin typeface="Cambria Math"/>
                <a:cs typeface="Cambria Math"/>
              </a:rPr>
              <a:t>𝐻</a:t>
            </a:r>
            <a:endParaRPr sz="2800">
              <a:solidFill>
                <a:prstClr val="black"/>
              </a:solidFill>
              <a:latin typeface="Cambria Math"/>
              <a:cs typeface="Cambria Math"/>
            </a:endParaRPr>
          </a:p>
        </p:txBody>
      </p:sp>
      <p:sp>
        <p:nvSpPr>
          <p:cNvPr id="34" name="object 34"/>
          <p:cNvSpPr txBox="1"/>
          <p:nvPr/>
        </p:nvSpPr>
        <p:spPr>
          <a:xfrm>
            <a:off x="898807" y="5011792"/>
            <a:ext cx="215247" cy="422094"/>
          </a:xfrm>
          <a:prstGeom prst="rect">
            <a:avLst/>
          </a:prstGeom>
        </p:spPr>
        <p:txBody>
          <a:bodyPr vert="horz" wrap="square" lIns="0" tIns="0" rIns="0" bIns="0" rtlCol="0">
            <a:spAutoFit/>
          </a:bodyPr>
          <a:lstStyle/>
          <a:p>
            <a:pPr marL="12699" defTabSz="914329" fontAlgn="auto">
              <a:lnSpc>
                <a:spcPts val="3319"/>
              </a:lnSpc>
              <a:spcBef>
                <a:spcPts val="0"/>
              </a:spcBef>
              <a:spcAft>
                <a:spcPts val="0"/>
              </a:spcAft>
            </a:pP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35" name="object 35"/>
          <p:cNvSpPr txBox="1"/>
          <p:nvPr/>
        </p:nvSpPr>
        <p:spPr>
          <a:xfrm>
            <a:off x="1330571" y="5011792"/>
            <a:ext cx="611454" cy="422094"/>
          </a:xfrm>
          <a:prstGeom prst="rect">
            <a:avLst/>
          </a:prstGeom>
        </p:spPr>
        <p:txBody>
          <a:bodyPr vert="horz" wrap="square" lIns="0" tIns="0" rIns="0" bIns="0" rtlCol="0">
            <a:spAutoFit/>
          </a:bodyPr>
          <a:lstStyle/>
          <a:p>
            <a:pPr marL="12699" defTabSz="914329" fontAlgn="auto">
              <a:lnSpc>
                <a:spcPts val="3319"/>
              </a:lnSpc>
              <a:spcBef>
                <a:spcPts val="0"/>
              </a:spcBef>
              <a:spcAft>
                <a:spcPts val="0"/>
              </a:spcAft>
            </a:pPr>
            <a:r>
              <a:rPr sz="2800" dirty="0">
                <a:solidFill>
                  <a:prstClr val="black"/>
                </a:solidFill>
                <a:latin typeface="Cambria Math"/>
                <a:cs typeface="Cambria Math"/>
              </a:rPr>
              <a:t>=</a:t>
            </a:r>
            <a:r>
              <a:rPr sz="2800" spc="100" dirty="0">
                <a:solidFill>
                  <a:prstClr val="black"/>
                </a:solidFill>
                <a:latin typeface="Cambria Math"/>
                <a:cs typeface="Cambria Math"/>
              </a:rPr>
              <a:t> </a:t>
            </a:r>
            <a:r>
              <a:rPr sz="2800" dirty="0">
                <a:solidFill>
                  <a:prstClr val="black"/>
                </a:solidFill>
                <a:latin typeface="Cambria Math"/>
                <a:cs typeface="Cambria Math"/>
              </a:rPr>
              <a:t>𝐹</a:t>
            </a:r>
            <a:endParaRPr sz="2800">
              <a:solidFill>
                <a:prstClr val="black"/>
              </a:solidFill>
              <a:latin typeface="Cambria Math"/>
              <a:cs typeface="Cambria Math"/>
            </a:endParaRPr>
          </a:p>
        </p:txBody>
      </p:sp>
      <p:sp>
        <p:nvSpPr>
          <p:cNvPr id="36" name="object 36"/>
          <p:cNvSpPr txBox="1"/>
          <p:nvPr/>
        </p:nvSpPr>
        <p:spPr>
          <a:xfrm>
            <a:off x="2079807" y="5011792"/>
            <a:ext cx="215247" cy="422094"/>
          </a:xfrm>
          <a:prstGeom prst="rect">
            <a:avLst/>
          </a:prstGeom>
        </p:spPr>
        <p:txBody>
          <a:bodyPr vert="horz" wrap="square" lIns="0" tIns="0" rIns="0" bIns="0" rtlCol="0">
            <a:spAutoFit/>
          </a:bodyPr>
          <a:lstStyle/>
          <a:p>
            <a:pPr marL="12699" defTabSz="914329" fontAlgn="auto">
              <a:lnSpc>
                <a:spcPts val="3319"/>
              </a:lnSpc>
              <a:spcBef>
                <a:spcPts val="0"/>
              </a:spcBef>
              <a:spcAft>
                <a:spcPts val="0"/>
              </a:spcAft>
            </a:pP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37" name="object 37"/>
          <p:cNvSpPr txBox="1"/>
          <p:nvPr/>
        </p:nvSpPr>
        <p:spPr>
          <a:xfrm>
            <a:off x="2498872" y="5011792"/>
            <a:ext cx="558119" cy="422094"/>
          </a:xfrm>
          <a:prstGeom prst="rect">
            <a:avLst/>
          </a:prstGeom>
        </p:spPr>
        <p:txBody>
          <a:bodyPr vert="horz" wrap="square" lIns="0" tIns="0" rIns="0" bIns="0" rtlCol="0">
            <a:spAutoFit/>
          </a:bodyPr>
          <a:lstStyle/>
          <a:p>
            <a:pPr marL="12699" defTabSz="914329" fontAlgn="auto">
              <a:lnSpc>
                <a:spcPts val="3319"/>
              </a:lnSpc>
              <a:spcBef>
                <a:spcPts val="0"/>
              </a:spcBef>
              <a:spcAft>
                <a:spcPts val="0"/>
              </a:spcAft>
            </a:pPr>
            <a:r>
              <a:rPr sz="2800" dirty="0">
                <a:solidFill>
                  <a:prstClr val="black"/>
                </a:solidFill>
                <a:latin typeface="Cambria Math"/>
                <a:cs typeface="Cambria Math"/>
              </a:rPr>
              <a:t>+</a:t>
            </a:r>
            <a:r>
              <a:rPr sz="2800" spc="-100" dirty="0">
                <a:solidFill>
                  <a:prstClr val="black"/>
                </a:solidFill>
                <a:latin typeface="Cambria Math"/>
                <a:cs typeface="Cambria Math"/>
              </a:rPr>
              <a:t> </a:t>
            </a: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38" name="object 38"/>
          <p:cNvSpPr txBox="1"/>
          <p:nvPr/>
        </p:nvSpPr>
        <p:spPr>
          <a:xfrm>
            <a:off x="3536672" y="5299344"/>
            <a:ext cx="567643" cy="409303"/>
          </a:xfrm>
          <a:prstGeom prst="rect">
            <a:avLst/>
          </a:prstGeom>
        </p:spPr>
        <p:txBody>
          <a:bodyPr vert="horz" wrap="square" lIns="0" tIns="0" rIns="0" bIns="0" rtlCol="0">
            <a:spAutoFit/>
          </a:bodyPr>
          <a:lstStyle/>
          <a:p>
            <a:pPr marL="12699" defTabSz="914329" fontAlgn="auto">
              <a:lnSpc>
                <a:spcPts val="3175"/>
              </a:lnSpc>
              <a:spcBef>
                <a:spcPts val="0"/>
              </a:spcBef>
              <a:spcAft>
                <a:spcPts val="0"/>
              </a:spcAft>
            </a:pPr>
            <a:r>
              <a:rPr sz="2650" spc="15" dirty="0">
                <a:solidFill>
                  <a:prstClr val="black"/>
                </a:solidFill>
                <a:latin typeface="Calibri Light"/>
                <a:cs typeface="Calibri Light"/>
              </a:rPr>
              <a:t>re</a:t>
            </a:r>
            <a:r>
              <a:rPr sz="2650" spc="25" dirty="0">
                <a:solidFill>
                  <a:prstClr val="black"/>
                </a:solidFill>
                <a:latin typeface="Calibri Light"/>
                <a:cs typeface="Calibri Light"/>
              </a:rPr>
              <a:t>l</a:t>
            </a:r>
            <a:r>
              <a:rPr sz="2650" spc="10" dirty="0">
                <a:solidFill>
                  <a:prstClr val="black"/>
                </a:solidFill>
                <a:latin typeface="Calibri Light"/>
                <a:cs typeface="Calibri Light"/>
              </a:rPr>
              <a:t>u</a:t>
            </a:r>
            <a:endParaRPr sz="2650">
              <a:solidFill>
                <a:prstClr val="black"/>
              </a:solidFill>
              <a:latin typeface="Calibri Light"/>
              <a:cs typeface="Calibri Light"/>
            </a:endParaRPr>
          </a:p>
        </p:txBody>
      </p:sp>
      <p:sp>
        <p:nvSpPr>
          <p:cNvPr id="39" name="object 39"/>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
        <p:nvSpPr>
          <p:cNvPr id="32" name="object 32"/>
          <p:cNvSpPr txBox="1"/>
          <p:nvPr/>
        </p:nvSpPr>
        <p:spPr>
          <a:xfrm>
            <a:off x="1131549" y="3692346"/>
            <a:ext cx="744792"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spc="86" dirty="0">
                <a:solidFill>
                  <a:prstClr val="black"/>
                </a:solidFill>
                <a:latin typeface="Cambria Math"/>
                <a:cs typeface="Cambria Math"/>
              </a:rPr>
              <a:t>𝐹</a:t>
            </a:r>
            <a:r>
              <a:rPr sz="2800" spc="35" dirty="0">
                <a:solidFill>
                  <a:prstClr val="black"/>
                </a:solidFill>
                <a:latin typeface="Cambria Math"/>
                <a:cs typeface="Cambria Math"/>
              </a:rPr>
              <a:t>(</a:t>
            </a:r>
            <a:r>
              <a:rPr sz="2800" spc="5" dirty="0">
                <a:solidFill>
                  <a:prstClr val="black"/>
                </a:solidFill>
                <a:latin typeface="Cambria Math"/>
                <a:cs typeface="Cambria Math"/>
              </a:rPr>
              <a:t>𝑥</a:t>
            </a:r>
            <a:r>
              <a:rPr sz="2800" dirty="0">
                <a:solidFill>
                  <a:prstClr val="black"/>
                </a:solidFill>
                <a:latin typeface="Cambria Math"/>
                <a:cs typeface="Cambria Math"/>
              </a:rPr>
              <a:t>)</a:t>
            </a:r>
            <a:endParaRPr sz="2800">
              <a:solidFill>
                <a:prstClr val="black"/>
              </a:solidFill>
              <a:latin typeface="Cambria Math"/>
              <a:cs typeface="Cambria Math"/>
            </a:endParaRPr>
          </a:p>
        </p:txBody>
      </p:sp>
    </p:spTree>
    <p:extLst>
      <p:ext uri="{BB962C8B-B14F-4D97-AF65-F5344CB8AC3E}">
        <p14:creationId xmlns:p14="http://schemas.microsoft.com/office/powerpoint/2010/main" val="33453475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4" y="612091"/>
            <a:ext cx="5264977" cy="689836"/>
          </a:xfrm>
          <a:prstGeom prst="rect">
            <a:avLst/>
          </a:prstGeom>
        </p:spPr>
        <p:txBody>
          <a:bodyPr vert="horz" wrap="square" lIns="0" tIns="12699" rIns="0" bIns="0" rtlCol="0">
            <a:spAutoFit/>
          </a:bodyPr>
          <a:lstStyle/>
          <a:p>
            <a:pPr marL="12699">
              <a:spcBef>
                <a:spcPts val="100"/>
              </a:spcBef>
            </a:pPr>
            <a:r>
              <a:rPr sz="4400" spc="15" dirty="0"/>
              <a:t>Deep </a:t>
            </a:r>
            <a:r>
              <a:rPr sz="4400" spc="-10" dirty="0"/>
              <a:t>Residual</a:t>
            </a:r>
            <a:r>
              <a:rPr sz="4400" spc="-199" dirty="0"/>
              <a:t> </a:t>
            </a:r>
            <a:r>
              <a:rPr sz="4400" dirty="0"/>
              <a:t>Learning</a:t>
            </a:r>
            <a:endParaRPr sz="4400"/>
          </a:p>
        </p:txBody>
      </p:sp>
      <p:sp>
        <p:nvSpPr>
          <p:cNvPr id="3" name="object 3"/>
          <p:cNvSpPr/>
          <p:nvPr/>
        </p:nvSpPr>
        <p:spPr>
          <a:xfrm>
            <a:off x="1418486" y="1899975"/>
            <a:ext cx="440652" cy="329537"/>
          </a:xfrm>
          <a:custGeom>
            <a:avLst/>
            <a:gdLst/>
            <a:ahLst/>
            <a:cxnLst/>
            <a:rect l="l" t="t" r="r" b="b"/>
            <a:pathLst>
              <a:path w="440689" h="329564">
                <a:moveTo>
                  <a:pt x="335633" y="0"/>
                </a:moveTo>
                <a:lnTo>
                  <a:pt x="330944" y="13370"/>
                </a:lnTo>
                <a:lnTo>
                  <a:pt x="350011" y="21645"/>
                </a:lnTo>
                <a:lnTo>
                  <a:pt x="366409" y="33099"/>
                </a:lnTo>
                <a:lnTo>
                  <a:pt x="391195" y="65547"/>
                </a:lnTo>
                <a:lnTo>
                  <a:pt x="405780" y="109324"/>
                </a:lnTo>
                <a:lnTo>
                  <a:pt x="410641" y="163041"/>
                </a:lnTo>
                <a:lnTo>
                  <a:pt x="409420" y="192092"/>
                </a:lnTo>
                <a:lnTo>
                  <a:pt x="399653" y="242185"/>
                </a:lnTo>
                <a:lnTo>
                  <a:pt x="380055" y="281307"/>
                </a:lnTo>
                <a:lnTo>
                  <a:pt x="350233" y="307699"/>
                </a:lnTo>
                <a:lnTo>
                  <a:pt x="331464" y="316012"/>
                </a:lnTo>
                <a:lnTo>
                  <a:pt x="335633" y="329382"/>
                </a:lnTo>
                <a:lnTo>
                  <a:pt x="380560" y="308307"/>
                </a:lnTo>
                <a:lnTo>
                  <a:pt x="413593" y="271823"/>
                </a:lnTo>
                <a:lnTo>
                  <a:pt x="433908" y="222966"/>
                </a:lnTo>
                <a:lnTo>
                  <a:pt x="440681" y="164778"/>
                </a:lnTo>
                <a:lnTo>
                  <a:pt x="438982" y="134582"/>
                </a:lnTo>
                <a:lnTo>
                  <a:pt x="425395" y="81059"/>
                </a:lnTo>
                <a:lnTo>
                  <a:pt x="398449" y="37488"/>
                </a:lnTo>
                <a:lnTo>
                  <a:pt x="359512" y="8622"/>
                </a:lnTo>
                <a:lnTo>
                  <a:pt x="335633" y="0"/>
                </a:lnTo>
                <a:close/>
              </a:path>
              <a:path w="440689" h="329564">
                <a:moveTo>
                  <a:pt x="105048" y="0"/>
                </a:moveTo>
                <a:lnTo>
                  <a:pt x="60229" y="21118"/>
                </a:lnTo>
                <a:lnTo>
                  <a:pt x="27174" y="57732"/>
                </a:lnTo>
                <a:lnTo>
                  <a:pt x="6793" y="106676"/>
                </a:lnTo>
                <a:lnTo>
                  <a:pt x="0" y="164778"/>
                </a:lnTo>
                <a:lnTo>
                  <a:pt x="1693" y="195039"/>
                </a:lnTo>
                <a:lnTo>
                  <a:pt x="15236" y="248561"/>
                </a:lnTo>
                <a:lnTo>
                  <a:pt x="42116" y="291991"/>
                </a:lnTo>
                <a:lnTo>
                  <a:pt x="81097" y="320771"/>
                </a:lnTo>
                <a:lnTo>
                  <a:pt x="105048" y="329382"/>
                </a:lnTo>
                <a:lnTo>
                  <a:pt x="109214" y="316012"/>
                </a:lnTo>
                <a:lnTo>
                  <a:pt x="90446" y="307699"/>
                </a:lnTo>
                <a:lnTo>
                  <a:pt x="74250" y="296131"/>
                </a:lnTo>
                <a:lnTo>
                  <a:pt x="49573" y="263227"/>
                </a:lnTo>
                <a:lnTo>
                  <a:pt x="34922" y="218473"/>
                </a:lnTo>
                <a:lnTo>
                  <a:pt x="30039" y="163041"/>
                </a:lnTo>
                <a:lnTo>
                  <a:pt x="31260" y="134940"/>
                </a:lnTo>
                <a:lnTo>
                  <a:pt x="41027" y="86193"/>
                </a:lnTo>
                <a:lnTo>
                  <a:pt x="60657" y="47733"/>
                </a:lnTo>
                <a:lnTo>
                  <a:pt x="90739" y="21645"/>
                </a:lnTo>
                <a:lnTo>
                  <a:pt x="109736" y="13370"/>
                </a:lnTo>
                <a:lnTo>
                  <a:pt x="105048"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 name="object 4"/>
          <p:cNvSpPr txBox="1"/>
          <p:nvPr/>
        </p:nvSpPr>
        <p:spPr>
          <a:xfrm>
            <a:off x="917374" y="1795283"/>
            <a:ext cx="6065646" cy="443679"/>
          </a:xfrm>
          <a:prstGeom prst="rect">
            <a:avLst/>
          </a:prstGeom>
        </p:spPr>
        <p:txBody>
          <a:bodyPr vert="horz" wrap="square" lIns="0" tIns="12699" rIns="0" bIns="0" rtlCol="0">
            <a:spAutoFit/>
          </a:bodyPr>
          <a:lstStyle/>
          <a:p>
            <a:pPr marL="241281" indent="-228581" defTabSz="914329" fontAlgn="auto">
              <a:spcBef>
                <a:spcPts val="100"/>
              </a:spcBef>
              <a:spcAft>
                <a:spcPts val="0"/>
              </a:spcAft>
              <a:buFont typeface="Arial"/>
              <a:buChar char="•"/>
              <a:tabLst>
                <a:tab pos="241281" algn="l"/>
                <a:tab pos="621616" algn="l"/>
                <a:tab pos="1040683" algn="l"/>
              </a:tabLst>
            </a:pPr>
            <a:r>
              <a:rPr sz="2800" dirty="0">
                <a:solidFill>
                  <a:prstClr val="black"/>
                </a:solidFill>
                <a:latin typeface="Cambria Math"/>
                <a:cs typeface="Cambria Math"/>
              </a:rPr>
              <a:t>𝐹	𝑥	</a:t>
            </a:r>
            <a:r>
              <a:rPr sz="2800" spc="-25" dirty="0">
                <a:solidFill>
                  <a:prstClr val="black"/>
                </a:solidFill>
                <a:latin typeface="Calibri"/>
                <a:cs typeface="Calibri"/>
              </a:rPr>
              <a:t>is </a:t>
            </a:r>
            <a:r>
              <a:rPr sz="2800" dirty="0">
                <a:solidFill>
                  <a:prstClr val="black"/>
                </a:solidFill>
                <a:latin typeface="Calibri"/>
                <a:cs typeface="Calibri"/>
              </a:rPr>
              <a:t>a </a:t>
            </a:r>
            <a:r>
              <a:rPr sz="2800" dirty="0">
                <a:solidFill>
                  <a:srgbClr val="C00000"/>
                </a:solidFill>
                <a:latin typeface="Calibri"/>
                <a:cs typeface="Calibri"/>
              </a:rPr>
              <a:t>residual </a:t>
            </a:r>
            <a:r>
              <a:rPr sz="2800" spc="-10" dirty="0">
                <a:solidFill>
                  <a:prstClr val="black"/>
                </a:solidFill>
                <a:latin typeface="Calibri"/>
                <a:cs typeface="Calibri"/>
              </a:rPr>
              <a:t>mapping </a:t>
            </a:r>
            <a:r>
              <a:rPr sz="2800" spc="-110" dirty="0">
                <a:solidFill>
                  <a:prstClr val="black"/>
                </a:solidFill>
                <a:latin typeface="Calibri"/>
                <a:cs typeface="Calibri"/>
              </a:rPr>
              <a:t>w.r.t.</a:t>
            </a:r>
            <a:r>
              <a:rPr sz="2800" spc="190" dirty="0">
                <a:solidFill>
                  <a:prstClr val="black"/>
                </a:solidFill>
                <a:latin typeface="Calibri"/>
                <a:cs typeface="Calibri"/>
              </a:rPr>
              <a:t> </a:t>
            </a:r>
            <a:r>
              <a:rPr sz="2800" spc="-15" dirty="0">
                <a:solidFill>
                  <a:srgbClr val="C00000"/>
                </a:solidFill>
                <a:latin typeface="Calibri"/>
                <a:cs typeface="Calibri"/>
              </a:rPr>
              <a:t>identity</a:t>
            </a:r>
            <a:endParaRPr sz="2800">
              <a:solidFill>
                <a:prstClr val="black"/>
              </a:solidFill>
              <a:latin typeface="Calibri"/>
              <a:cs typeface="Calibri"/>
            </a:endParaRPr>
          </a:p>
        </p:txBody>
      </p:sp>
      <p:sp>
        <p:nvSpPr>
          <p:cNvPr id="5" name="object 5"/>
          <p:cNvSpPr txBox="1"/>
          <p:nvPr/>
        </p:nvSpPr>
        <p:spPr>
          <a:xfrm>
            <a:off x="6673801" y="2978188"/>
            <a:ext cx="5460542" cy="1868727"/>
          </a:xfrm>
          <a:prstGeom prst="rect">
            <a:avLst/>
          </a:prstGeom>
          <a:ln w="12700">
            <a:solidFill>
              <a:srgbClr val="ED7D31"/>
            </a:solidFill>
          </a:ln>
        </p:spPr>
        <p:txBody>
          <a:bodyPr vert="horz" wrap="square" lIns="0" tIns="52064" rIns="0" bIns="0" rtlCol="0">
            <a:spAutoFit/>
          </a:bodyPr>
          <a:lstStyle/>
          <a:p>
            <a:pPr marL="543517" marR="1924533" indent="-279378" defTabSz="914329" fontAlgn="auto">
              <a:lnSpc>
                <a:spcPts val="2800"/>
              </a:lnSpc>
              <a:spcBef>
                <a:spcPts val="409"/>
              </a:spcBef>
              <a:spcAft>
                <a:spcPts val="0"/>
              </a:spcAft>
              <a:buFont typeface="Arial"/>
              <a:buChar char="•"/>
              <a:tabLst>
                <a:tab pos="543517" algn="l"/>
                <a:tab pos="544153" algn="l"/>
              </a:tabLst>
            </a:pPr>
            <a:r>
              <a:rPr sz="2400" spc="-5" dirty="0">
                <a:solidFill>
                  <a:prstClr val="black"/>
                </a:solidFill>
                <a:latin typeface="Calibri"/>
                <a:cs typeface="Calibri"/>
              </a:rPr>
              <a:t>If </a:t>
            </a:r>
            <a:r>
              <a:rPr sz="2400" spc="20" dirty="0">
                <a:solidFill>
                  <a:prstClr val="black"/>
                </a:solidFill>
                <a:latin typeface="Calibri"/>
                <a:cs typeface="Calibri"/>
              </a:rPr>
              <a:t>identity </a:t>
            </a:r>
            <a:r>
              <a:rPr sz="2400" spc="-15" dirty="0">
                <a:solidFill>
                  <a:prstClr val="black"/>
                </a:solidFill>
                <a:latin typeface="Calibri"/>
                <a:cs typeface="Calibri"/>
              </a:rPr>
              <a:t>were</a:t>
            </a:r>
            <a:r>
              <a:rPr sz="2400" spc="-350" dirty="0">
                <a:solidFill>
                  <a:prstClr val="black"/>
                </a:solidFill>
                <a:latin typeface="Calibri"/>
                <a:cs typeface="Calibri"/>
              </a:rPr>
              <a:t> </a:t>
            </a:r>
            <a:r>
              <a:rPr sz="2400" spc="10" dirty="0">
                <a:solidFill>
                  <a:prstClr val="black"/>
                </a:solidFill>
                <a:latin typeface="Calibri"/>
                <a:cs typeface="Calibri"/>
              </a:rPr>
              <a:t>optimal,  </a:t>
            </a:r>
            <a:r>
              <a:rPr sz="2400" spc="-25" dirty="0">
                <a:solidFill>
                  <a:prstClr val="black"/>
                </a:solidFill>
                <a:latin typeface="Calibri"/>
                <a:cs typeface="Calibri"/>
              </a:rPr>
              <a:t>easy </a:t>
            </a:r>
            <a:r>
              <a:rPr sz="2400" spc="-5" dirty="0">
                <a:solidFill>
                  <a:prstClr val="black"/>
                </a:solidFill>
                <a:latin typeface="Calibri"/>
                <a:cs typeface="Calibri"/>
              </a:rPr>
              <a:t>to </a:t>
            </a:r>
            <a:r>
              <a:rPr sz="2400" spc="-15" dirty="0">
                <a:solidFill>
                  <a:prstClr val="black"/>
                </a:solidFill>
                <a:latin typeface="Calibri"/>
                <a:cs typeface="Calibri"/>
              </a:rPr>
              <a:t>set </a:t>
            </a:r>
            <a:r>
              <a:rPr sz="2400" dirty="0">
                <a:solidFill>
                  <a:prstClr val="black"/>
                </a:solidFill>
                <a:latin typeface="Calibri"/>
                <a:cs typeface="Calibri"/>
              </a:rPr>
              <a:t>weights </a:t>
            </a:r>
            <a:r>
              <a:rPr sz="2400" spc="-30" dirty="0">
                <a:solidFill>
                  <a:prstClr val="black"/>
                </a:solidFill>
                <a:latin typeface="Calibri"/>
                <a:cs typeface="Calibri"/>
              </a:rPr>
              <a:t>as</a:t>
            </a:r>
            <a:r>
              <a:rPr sz="2400" spc="-45" dirty="0">
                <a:solidFill>
                  <a:prstClr val="black"/>
                </a:solidFill>
                <a:latin typeface="Calibri"/>
                <a:cs typeface="Calibri"/>
              </a:rPr>
              <a:t> </a:t>
            </a:r>
            <a:r>
              <a:rPr sz="2400" dirty="0">
                <a:solidFill>
                  <a:prstClr val="black"/>
                </a:solidFill>
                <a:latin typeface="Calibri"/>
                <a:cs typeface="Calibri"/>
              </a:rPr>
              <a:t>0</a:t>
            </a:r>
            <a:endParaRPr sz="2400">
              <a:solidFill>
                <a:prstClr val="black"/>
              </a:solidFill>
              <a:latin typeface="Calibri"/>
              <a:cs typeface="Calibri"/>
            </a:endParaRPr>
          </a:p>
          <a:p>
            <a:pPr defTabSz="914329" fontAlgn="auto">
              <a:spcBef>
                <a:spcPts val="10"/>
              </a:spcBef>
              <a:spcAft>
                <a:spcPts val="0"/>
              </a:spcAft>
              <a:buFont typeface="Arial"/>
              <a:buChar char="•"/>
            </a:pPr>
            <a:endParaRPr sz="2300">
              <a:solidFill>
                <a:prstClr val="black"/>
              </a:solidFill>
              <a:latin typeface="Calibri"/>
              <a:cs typeface="Calibri"/>
            </a:endParaRPr>
          </a:p>
          <a:p>
            <a:pPr marL="543517" marR="82544" indent="-279378" defTabSz="914329" fontAlgn="auto">
              <a:lnSpc>
                <a:spcPct val="100699"/>
              </a:lnSpc>
              <a:spcBef>
                <a:spcPts val="0"/>
              </a:spcBef>
              <a:spcAft>
                <a:spcPts val="0"/>
              </a:spcAft>
              <a:buFont typeface="Arial"/>
              <a:buChar char="•"/>
              <a:tabLst>
                <a:tab pos="543517" algn="l"/>
                <a:tab pos="544153" algn="l"/>
              </a:tabLst>
            </a:pPr>
            <a:r>
              <a:rPr sz="2400" spc="-5" dirty="0">
                <a:solidFill>
                  <a:prstClr val="black"/>
                </a:solidFill>
                <a:latin typeface="Calibri"/>
                <a:cs typeface="Calibri"/>
              </a:rPr>
              <a:t>If </a:t>
            </a:r>
            <a:r>
              <a:rPr sz="2400" spc="5" dirty="0">
                <a:solidFill>
                  <a:prstClr val="black"/>
                </a:solidFill>
                <a:latin typeface="Calibri"/>
                <a:cs typeface="Calibri"/>
              </a:rPr>
              <a:t>optimal </a:t>
            </a:r>
            <a:r>
              <a:rPr sz="2400" spc="10" dirty="0">
                <a:solidFill>
                  <a:prstClr val="black"/>
                </a:solidFill>
                <a:latin typeface="Calibri"/>
                <a:cs typeface="Calibri"/>
              </a:rPr>
              <a:t>mapping </a:t>
            </a:r>
            <a:r>
              <a:rPr sz="2400" spc="20" dirty="0">
                <a:solidFill>
                  <a:prstClr val="black"/>
                </a:solidFill>
                <a:latin typeface="Calibri"/>
                <a:cs typeface="Calibri"/>
              </a:rPr>
              <a:t>is</a:t>
            </a:r>
            <a:r>
              <a:rPr sz="2400" spc="-395" dirty="0">
                <a:solidFill>
                  <a:prstClr val="black"/>
                </a:solidFill>
                <a:latin typeface="Calibri"/>
                <a:cs typeface="Calibri"/>
              </a:rPr>
              <a:t> </a:t>
            </a:r>
            <a:r>
              <a:rPr sz="2400" spc="5" dirty="0">
                <a:solidFill>
                  <a:prstClr val="black"/>
                </a:solidFill>
                <a:latin typeface="Calibri"/>
                <a:cs typeface="Calibri"/>
              </a:rPr>
              <a:t>closer </a:t>
            </a:r>
            <a:r>
              <a:rPr sz="2400" spc="-5" dirty="0">
                <a:solidFill>
                  <a:prstClr val="black"/>
                </a:solidFill>
                <a:latin typeface="Calibri"/>
                <a:cs typeface="Calibri"/>
              </a:rPr>
              <a:t>to identity,  </a:t>
            </a:r>
            <a:r>
              <a:rPr sz="2400" spc="-10" dirty="0">
                <a:solidFill>
                  <a:prstClr val="black"/>
                </a:solidFill>
                <a:latin typeface="Calibri"/>
                <a:cs typeface="Calibri"/>
              </a:rPr>
              <a:t>easier </a:t>
            </a:r>
            <a:r>
              <a:rPr sz="2400" spc="-5" dirty="0">
                <a:solidFill>
                  <a:prstClr val="black"/>
                </a:solidFill>
                <a:latin typeface="Calibri"/>
                <a:cs typeface="Calibri"/>
              </a:rPr>
              <a:t>to </a:t>
            </a:r>
            <a:r>
              <a:rPr sz="2400" spc="10" dirty="0">
                <a:solidFill>
                  <a:prstClr val="black"/>
                </a:solidFill>
                <a:latin typeface="Calibri"/>
                <a:cs typeface="Calibri"/>
              </a:rPr>
              <a:t>find </a:t>
            </a:r>
            <a:r>
              <a:rPr sz="2400" spc="-15" dirty="0">
                <a:solidFill>
                  <a:prstClr val="black"/>
                </a:solidFill>
                <a:latin typeface="Calibri"/>
                <a:cs typeface="Calibri"/>
              </a:rPr>
              <a:t>small</a:t>
            </a:r>
            <a:r>
              <a:rPr sz="2400" spc="10" dirty="0">
                <a:solidFill>
                  <a:prstClr val="black"/>
                </a:solidFill>
                <a:latin typeface="Calibri"/>
                <a:cs typeface="Calibri"/>
              </a:rPr>
              <a:t> </a:t>
            </a:r>
            <a:r>
              <a:rPr sz="2400" spc="5" dirty="0">
                <a:solidFill>
                  <a:prstClr val="black"/>
                </a:solidFill>
                <a:latin typeface="Calibri"/>
                <a:cs typeface="Calibri"/>
              </a:rPr>
              <a:t>fluctuations</a:t>
            </a:r>
            <a:endParaRPr sz="2400">
              <a:solidFill>
                <a:prstClr val="black"/>
              </a:solidFill>
              <a:latin typeface="Calibri"/>
              <a:cs typeface="Calibri"/>
            </a:endParaRPr>
          </a:p>
        </p:txBody>
      </p:sp>
      <p:sp>
        <p:nvSpPr>
          <p:cNvPr id="6" name="object 6"/>
          <p:cNvSpPr/>
          <p:nvPr/>
        </p:nvSpPr>
        <p:spPr>
          <a:xfrm>
            <a:off x="2292165" y="4175341"/>
            <a:ext cx="2208979" cy="509862"/>
          </a:xfrm>
          <a:custGeom>
            <a:avLst/>
            <a:gdLst/>
            <a:ahLst/>
            <a:cxnLst/>
            <a:rect l="l" t="t" r="r" b="b"/>
            <a:pathLst>
              <a:path w="2209165" h="509904">
                <a:moveTo>
                  <a:pt x="0" y="509336"/>
                </a:moveTo>
                <a:lnTo>
                  <a:pt x="2209125" y="509336"/>
                </a:lnTo>
                <a:lnTo>
                  <a:pt x="2209125" y="0"/>
                </a:lnTo>
                <a:lnTo>
                  <a:pt x="0" y="0"/>
                </a:lnTo>
                <a:lnTo>
                  <a:pt x="0" y="509336"/>
                </a:lnTo>
                <a:close/>
              </a:path>
            </a:pathLst>
          </a:custGeom>
          <a:ln w="2829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txBox="1"/>
          <p:nvPr/>
        </p:nvSpPr>
        <p:spPr>
          <a:xfrm>
            <a:off x="2292165" y="4175341"/>
            <a:ext cx="2208979" cy="408397"/>
          </a:xfrm>
          <a:prstGeom prst="rect">
            <a:avLst/>
          </a:prstGeom>
          <a:ln w="28297">
            <a:solidFill>
              <a:srgbClr val="000000"/>
            </a:solidFill>
          </a:ln>
        </p:spPr>
        <p:txBody>
          <a:bodyPr vert="horz" wrap="square" lIns="0" tIns="46351" rIns="0" bIns="0" rtlCol="0">
            <a:spAutoFit/>
          </a:bodyPr>
          <a:lstStyle/>
          <a:p>
            <a:pPr marL="347952" defTabSz="914329" fontAlgn="auto">
              <a:spcBef>
                <a:spcPts val="365"/>
              </a:spcBef>
              <a:spcAft>
                <a:spcPts val="0"/>
              </a:spcAft>
            </a:pPr>
            <a:r>
              <a:rPr sz="2350" spc="20" dirty="0">
                <a:solidFill>
                  <a:prstClr val="black"/>
                </a:solidFill>
                <a:latin typeface="Calibri Light"/>
                <a:cs typeface="Calibri Light"/>
              </a:rPr>
              <a:t>weight</a:t>
            </a:r>
            <a:r>
              <a:rPr sz="2350" spc="10" dirty="0">
                <a:solidFill>
                  <a:prstClr val="black"/>
                </a:solidFill>
                <a:latin typeface="Calibri Light"/>
                <a:cs typeface="Calibri Light"/>
              </a:rPr>
              <a:t> </a:t>
            </a:r>
            <a:r>
              <a:rPr sz="2350" spc="20" dirty="0">
                <a:solidFill>
                  <a:prstClr val="black"/>
                </a:solidFill>
                <a:latin typeface="Calibri Light"/>
                <a:cs typeface="Calibri Light"/>
              </a:rPr>
              <a:t>layer</a:t>
            </a:r>
            <a:endParaRPr sz="2350">
              <a:solidFill>
                <a:prstClr val="black"/>
              </a:solidFill>
              <a:latin typeface="Calibri Light"/>
              <a:cs typeface="Calibri Light"/>
            </a:endParaRPr>
          </a:p>
        </p:txBody>
      </p:sp>
      <p:sp>
        <p:nvSpPr>
          <p:cNvPr id="8" name="object 8"/>
          <p:cNvSpPr/>
          <p:nvPr/>
        </p:nvSpPr>
        <p:spPr>
          <a:xfrm>
            <a:off x="3313942" y="4010104"/>
            <a:ext cx="165386" cy="165237"/>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3396635" y="2647460"/>
            <a:ext cx="0" cy="384777"/>
          </a:xfrm>
          <a:custGeom>
            <a:avLst/>
            <a:gdLst/>
            <a:ahLst/>
            <a:cxnLst/>
            <a:rect l="l" t="t" r="r" b="b"/>
            <a:pathLst>
              <a:path h="384810">
                <a:moveTo>
                  <a:pt x="0" y="0"/>
                </a:moveTo>
                <a:lnTo>
                  <a:pt x="0" y="384266"/>
                </a:lnTo>
              </a:path>
            </a:pathLst>
          </a:custGeom>
          <a:ln w="28322">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3313942" y="2991517"/>
            <a:ext cx="165386" cy="165237"/>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p:nvPr/>
        </p:nvSpPr>
        <p:spPr>
          <a:xfrm>
            <a:off x="3396635" y="4684636"/>
            <a:ext cx="0" cy="214611"/>
          </a:xfrm>
          <a:custGeom>
            <a:avLst/>
            <a:gdLst/>
            <a:ahLst/>
            <a:cxnLst/>
            <a:rect l="l" t="t" r="r" b="b"/>
            <a:pathLst>
              <a:path h="214629">
                <a:moveTo>
                  <a:pt x="0" y="0"/>
                </a:moveTo>
                <a:lnTo>
                  <a:pt x="0" y="214487"/>
                </a:lnTo>
              </a:path>
            </a:pathLst>
          </a:custGeom>
          <a:ln w="28322">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 name="object 12"/>
          <p:cNvSpPr/>
          <p:nvPr/>
        </p:nvSpPr>
        <p:spPr>
          <a:xfrm>
            <a:off x="3313942" y="4858928"/>
            <a:ext cx="165721" cy="165721"/>
          </a:xfrm>
          <a:custGeom>
            <a:avLst/>
            <a:gdLst/>
            <a:ahLst/>
            <a:cxnLst/>
            <a:rect l="l" t="t" r="r" b="b"/>
            <a:pathLst>
              <a:path w="165735" h="165735">
                <a:moveTo>
                  <a:pt x="0" y="0"/>
                </a:moveTo>
                <a:lnTo>
                  <a:pt x="82699" y="165251"/>
                </a:lnTo>
                <a:lnTo>
                  <a:pt x="155643" y="19496"/>
                </a:lnTo>
                <a:lnTo>
                  <a:pt x="82700" y="19496"/>
                </a:lnTo>
                <a:lnTo>
                  <a:pt x="40490" y="14622"/>
                </a:lnTo>
                <a:lnTo>
                  <a:pt x="0" y="0"/>
                </a:lnTo>
                <a:close/>
              </a:path>
              <a:path w="165735" h="165735">
                <a:moveTo>
                  <a:pt x="165400" y="0"/>
                </a:moveTo>
                <a:lnTo>
                  <a:pt x="124910" y="14622"/>
                </a:lnTo>
                <a:lnTo>
                  <a:pt x="82700" y="19496"/>
                </a:lnTo>
                <a:lnTo>
                  <a:pt x="155643" y="19496"/>
                </a:lnTo>
                <a:lnTo>
                  <a:pt x="16540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p:nvPr/>
        </p:nvSpPr>
        <p:spPr>
          <a:xfrm>
            <a:off x="3226715" y="5024166"/>
            <a:ext cx="340331" cy="339696"/>
          </a:xfrm>
          <a:custGeom>
            <a:avLst/>
            <a:gdLst/>
            <a:ahLst/>
            <a:cxnLst/>
            <a:rect l="l" t="t" r="r" b="b"/>
            <a:pathLst>
              <a:path w="340360" h="339725">
                <a:moveTo>
                  <a:pt x="339865" y="169778"/>
                </a:moveTo>
                <a:lnTo>
                  <a:pt x="333794" y="124648"/>
                </a:lnTo>
                <a:lnTo>
                  <a:pt x="316662" y="84092"/>
                </a:lnTo>
                <a:lnTo>
                  <a:pt x="290089" y="49731"/>
                </a:lnTo>
                <a:lnTo>
                  <a:pt x="255696" y="23182"/>
                </a:lnTo>
                <a:lnTo>
                  <a:pt x="215103" y="6065"/>
                </a:lnTo>
                <a:lnTo>
                  <a:pt x="169932" y="0"/>
                </a:lnTo>
                <a:lnTo>
                  <a:pt x="124761" y="6065"/>
                </a:lnTo>
                <a:lnTo>
                  <a:pt x="84169" y="23182"/>
                </a:lnTo>
                <a:lnTo>
                  <a:pt x="49776" y="49731"/>
                </a:lnTo>
                <a:lnTo>
                  <a:pt x="23203" y="84092"/>
                </a:lnTo>
                <a:lnTo>
                  <a:pt x="6070" y="124648"/>
                </a:lnTo>
                <a:lnTo>
                  <a:pt x="0" y="169778"/>
                </a:lnTo>
                <a:lnTo>
                  <a:pt x="6070" y="214909"/>
                </a:lnTo>
                <a:lnTo>
                  <a:pt x="23203" y="255464"/>
                </a:lnTo>
                <a:lnTo>
                  <a:pt x="49776" y="289826"/>
                </a:lnTo>
                <a:lnTo>
                  <a:pt x="84169" y="316375"/>
                </a:lnTo>
                <a:lnTo>
                  <a:pt x="124761" y="333492"/>
                </a:lnTo>
                <a:lnTo>
                  <a:pt x="169932" y="339557"/>
                </a:lnTo>
                <a:lnTo>
                  <a:pt x="215103" y="333492"/>
                </a:lnTo>
                <a:lnTo>
                  <a:pt x="255696" y="316375"/>
                </a:lnTo>
                <a:lnTo>
                  <a:pt x="290089" y="289826"/>
                </a:lnTo>
                <a:lnTo>
                  <a:pt x="316662" y="255464"/>
                </a:lnTo>
                <a:lnTo>
                  <a:pt x="333794" y="214909"/>
                </a:lnTo>
                <a:lnTo>
                  <a:pt x="339865" y="169778"/>
                </a:lnTo>
                <a:close/>
              </a:path>
            </a:pathLst>
          </a:custGeom>
          <a:ln w="2830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p:nvPr/>
        </p:nvSpPr>
        <p:spPr>
          <a:xfrm>
            <a:off x="3311674" y="5193929"/>
            <a:ext cx="170166" cy="0"/>
          </a:xfrm>
          <a:custGeom>
            <a:avLst/>
            <a:gdLst/>
            <a:ahLst/>
            <a:cxnLst/>
            <a:rect l="l" t="t" r="r" b="b"/>
            <a:pathLst>
              <a:path w="170179">
                <a:moveTo>
                  <a:pt x="0" y="0"/>
                </a:moveTo>
                <a:lnTo>
                  <a:pt x="169932" y="0"/>
                </a:lnTo>
              </a:path>
            </a:pathLst>
          </a:custGeom>
          <a:ln w="2829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p:nvPr/>
        </p:nvSpPr>
        <p:spPr>
          <a:xfrm>
            <a:off x="3396635" y="5109046"/>
            <a:ext cx="0" cy="170166"/>
          </a:xfrm>
          <a:custGeom>
            <a:avLst/>
            <a:gdLst/>
            <a:ahLst/>
            <a:cxnLst/>
            <a:rect l="l" t="t" r="r" b="b"/>
            <a:pathLst>
              <a:path h="170179">
                <a:moveTo>
                  <a:pt x="0" y="169778"/>
                </a:moveTo>
                <a:lnTo>
                  <a:pt x="0" y="0"/>
                </a:lnTo>
              </a:path>
            </a:pathLst>
          </a:custGeom>
          <a:ln w="28322">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p:nvPr/>
        </p:nvSpPr>
        <p:spPr>
          <a:xfrm>
            <a:off x="3396635" y="5363694"/>
            <a:ext cx="0" cy="214611"/>
          </a:xfrm>
          <a:custGeom>
            <a:avLst/>
            <a:gdLst/>
            <a:ahLst/>
            <a:cxnLst/>
            <a:rect l="l" t="t" r="r" b="b"/>
            <a:pathLst>
              <a:path h="214629">
                <a:moveTo>
                  <a:pt x="0" y="0"/>
                </a:moveTo>
                <a:lnTo>
                  <a:pt x="0" y="214472"/>
                </a:lnTo>
              </a:path>
            </a:pathLst>
          </a:custGeom>
          <a:ln w="28322">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p:nvPr/>
        </p:nvSpPr>
        <p:spPr>
          <a:xfrm>
            <a:off x="3313942" y="5537986"/>
            <a:ext cx="165721" cy="165721"/>
          </a:xfrm>
          <a:custGeom>
            <a:avLst/>
            <a:gdLst/>
            <a:ahLst/>
            <a:cxnLst/>
            <a:rect l="l" t="t" r="r" b="b"/>
            <a:pathLst>
              <a:path w="165735" h="165735">
                <a:moveTo>
                  <a:pt x="0" y="0"/>
                </a:moveTo>
                <a:lnTo>
                  <a:pt x="82699" y="165251"/>
                </a:lnTo>
                <a:lnTo>
                  <a:pt x="155638" y="19507"/>
                </a:lnTo>
                <a:lnTo>
                  <a:pt x="82700" y="19507"/>
                </a:lnTo>
                <a:lnTo>
                  <a:pt x="40490" y="14630"/>
                </a:lnTo>
                <a:lnTo>
                  <a:pt x="0" y="0"/>
                </a:lnTo>
                <a:close/>
              </a:path>
              <a:path w="165735" h="165735">
                <a:moveTo>
                  <a:pt x="165400" y="0"/>
                </a:moveTo>
                <a:lnTo>
                  <a:pt x="124910" y="14630"/>
                </a:lnTo>
                <a:lnTo>
                  <a:pt x="82700" y="19507"/>
                </a:lnTo>
                <a:lnTo>
                  <a:pt x="155638" y="19507"/>
                </a:lnTo>
                <a:lnTo>
                  <a:pt x="16540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graphicFrame>
        <p:nvGraphicFramePr>
          <p:cNvPr id="18" name="object 18"/>
          <p:cNvGraphicFramePr>
            <a:graphicFrameLocks noGrp="1"/>
          </p:cNvGraphicFramePr>
          <p:nvPr/>
        </p:nvGraphicFramePr>
        <p:xfrm>
          <a:off x="2278016" y="3142606"/>
          <a:ext cx="2208344" cy="893527"/>
        </p:xfrm>
        <a:graphic>
          <a:graphicData uri="http://schemas.openxmlformats.org/drawingml/2006/table">
            <a:tbl>
              <a:tblPr firstRow="1" bandRow="1">
                <a:tableStyleId>{2D5ABB26-0587-4C30-8999-92F81FD0307C}</a:tableStyleId>
              </a:tblPr>
              <a:tblGrid>
                <a:gridCol w="1104172">
                  <a:extLst>
                    <a:ext uri="{9D8B030D-6E8A-4147-A177-3AD203B41FA5}">
                      <a16:colId xmlns:a16="http://schemas.microsoft.com/office/drawing/2014/main" val="20000"/>
                    </a:ext>
                  </a:extLst>
                </a:gridCol>
                <a:gridCol w="1104172">
                  <a:extLst>
                    <a:ext uri="{9D8B030D-6E8A-4147-A177-3AD203B41FA5}">
                      <a16:colId xmlns:a16="http://schemas.microsoft.com/office/drawing/2014/main" val="20001"/>
                    </a:ext>
                  </a:extLst>
                </a:gridCol>
              </a:tblGrid>
              <a:tr h="509293">
                <a:tc gridSpan="2">
                  <a:txBody>
                    <a:bodyPr/>
                    <a:lstStyle/>
                    <a:p>
                      <a:pPr marL="347980">
                        <a:lnSpc>
                          <a:spcPct val="100000"/>
                        </a:lnSpc>
                        <a:spcBef>
                          <a:spcPts val="365"/>
                        </a:spcBef>
                      </a:pPr>
                      <a:r>
                        <a:rPr sz="2400" b="0" spc="20" dirty="0">
                          <a:latin typeface="Calibri Light"/>
                          <a:cs typeface="Calibri Light"/>
                        </a:rPr>
                        <a:t>weight</a:t>
                      </a:r>
                      <a:r>
                        <a:rPr sz="2400" b="0" spc="10" dirty="0">
                          <a:latin typeface="Calibri Light"/>
                          <a:cs typeface="Calibri Light"/>
                        </a:rPr>
                        <a:t> </a:t>
                      </a:r>
                      <a:r>
                        <a:rPr sz="2400" b="0" spc="20" dirty="0">
                          <a:latin typeface="Calibri Light"/>
                          <a:cs typeface="Calibri Light"/>
                        </a:rPr>
                        <a:t>layer</a:t>
                      </a:r>
                      <a:endParaRPr sz="2400">
                        <a:latin typeface="Calibri Light"/>
                        <a:cs typeface="Calibri Light"/>
                      </a:endParaRPr>
                    </a:p>
                  </a:txBody>
                  <a:tcPr marL="0" marR="0" marT="46351"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384233">
                <a:tc>
                  <a:txBody>
                    <a:bodyPr/>
                    <a:lstStyle/>
                    <a:p>
                      <a:pPr>
                        <a:lnSpc>
                          <a:spcPct val="100000"/>
                        </a:lnSpc>
                      </a:pPr>
                      <a:endParaRPr sz="2200">
                        <a:latin typeface="Times New Roman"/>
                        <a:cs typeface="Times New Roman"/>
                      </a:endParaRPr>
                    </a:p>
                  </a:txBody>
                  <a:tcPr marL="0" marR="0" marT="0" marB="0">
                    <a:lnR w="28575">
                      <a:solidFill>
                        <a:srgbClr val="000000"/>
                      </a:solidFill>
                      <a:prstDash val="solid"/>
                    </a:lnR>
                    <a:lnT w="28575">
                      <a:solidFill>
                        <a:srgbClr val="000000"/>
                      </a:solidFill>
                      <a:prstDash val="solid"/>
                    </a:lnT>
                  </a:tcPr>
                </a:tc>
                <a:tc>
                  <a:txBody>
                    <a:bodyPr/>
                    <a:lstStyle/>
                    <a:p>
                      <a:pPr marL="152400">
                        <a:lnSpc>
                          <a:spcPts val="2925"/>
                        </a:lnSpc>
                      </a:pPr>
                      <a:r>
                        <a:rPr sz="2600" b="0" spc="15" dirty="0">
                          <a:latin typeface="Calibri Light"/>
                          <a:cs typeface="Calibri Light"/>
                        </a:rPr>
                        <a:t>relu</a:t>
                      </a:r>
                      <a:endParaRPr sz="2600">
                        <a:latin typeface="Calibri Light"/>
                        <a:cs typeface="Calibri Light"/>
                      </a:endParaRPr>
                    </a:p>
                  </a:txBody>
                  <a:tcPr marL="0" marR="0" marT="0" marB="0">
                    <a:lnL w="28575">
                      <a:solidFill>
                        <a:srgbClr val="000000"/>
                      </a:solidFill>
                      <a:prstDash val="solid"/>
                    </a:lnL>
                    <a:lnT w="28575">
                      <a:solidFill>
                        <a:srgbClr val="000000"/>
                      </a:solidFill>
                      <a:prstDash val="solid"/>
                    </a:lnT>
                  </a:tcPr>
                </a:tc>
                <a:extLst>
                  <a:ext uri="{0D108BD9-81ED-4DB2-BD59-A6C34878D82A}">
                    <a16:rowId xmlns:a16="http://schemas.microsoft.com/office/drawing/2014/main" val="10001"/>
                  </a:ext>
                </a:extLst>
              </a:tr>
            </a:tbl>
          </a:graphicData>
        </a:graphic>
      </p:graphicFrame>
      <p:sp>
        <p:nvSpPr>
          <p:cNvPr id="19" name="object 19"/>
          <p:cNvSpPr/>
          <p:nvPr/>
        </p:nvSpPr>
        <p:spPr>
          <a:xfrm>
            <a:off x="3566551" y="2817224"/>
            <a:ext cx="1784201" cy="2375971"/>
          </a:xfrm>
          <a:custGeom>
            <a:avLst/>
            <a:gdLst/>
            <a:ahLst/>
            <a:cxnLst/>
            <a:rect l="l" t="t" r="r" b="b"/>
            <a:pathLst>
              <a:path w="1784350" h="2376170">
                <a:moveTo>
                  <a:pt x="0" y="0"/>
                </a:moveTo>
                <a:lnTo>
                  <a:pt x="76417" y="487"/>
                </a:lnTo>
                <a:lnTo>
                  <a:pt x="150767" y="1942"/>
                </a:lnTo>
                <a:lnTo>
                  <a:pt x="223072" y="4356"/>
                </a:lnTo>
                <a:lnTo>
                  <a:pt x="293360" y="7719"/>
                </a:lnTo>
                <a:lnTo>
                  <a:pt x="361654" y="12020"/>
                </a:lnTo>
                <a:lnTo>
                  <a:pt x="427979" y="17252"/>
                </a:lnTo>
                <a:lnTo>
                  <a:pt x="492360" y="23404"/>
                </a:lnTo>
                <a:lnTo>
                  <a:pt x="554822" y="30466"/>
                </a:lnTo>
                <a:lnTo>
                  <a:pt x="615390" y="38429"/>
                </a:lnTo>
                <a:lnTo>
                  <a:pt x="674088" y="47283"/>
                </a:lnTo>
                <a:lnTo>
                  <a:pt x="730942" y="57019"/>
                </a:lnTo>
                <a:lnTo>
                  <a:pt x="785977" y="67626"/>
                </a:lnTo>
                <a:lnTo>
                  <a:pt x="839217" y="79097"/>
                </a:lnTo>
                <a:lnTo>
                  <a:pt x="890688" y="91420"/>
                </a:lnTo>
                <a:lnTo>
                  <a:pt x="940414" y="104586"/>
                </a:lnTo>
                <a:lnTo>
                  <a:pt x="988419" y="118586"/>
                </a:lnTo>
                <a:lnTo>
                  <a:pt x="1034730" y="133410"/>
                </a:lnTo>
                <a:lnTo>
                  <a:pt x="1079370" y="149048"/>
                </a:lnTo>
                <a:lnTo>
                  <a:pt x="1122365" y="165491"/>
                </a:lnTo>
                <a:lnTo>
                  <a:pt x="1163740" y="182729"/>
                </a:lnTo>
                <a:lnTo>
                  <a:pt x="1203519" y="200753"/>
                </a:lnTo>
                <a:lnTo>
                  <a:pt x="1241727" y="219553"/>
                </a:lnTo>
                <a:lnTo>
                  <a:pt x="1278390" y="239119"/>
                </a:lnTo>
                <a:lnTo>
                  <a:pt x="1313532" y="259442"/>
                </a:lnTo>
                <a:lnTo>
                  <a:pt x="1347177" y="280512"/>
                </a:lnTo>
                <a:lnTo>
                  <a:pt x="1379352" y="302319"/>
                </a:lnTo>
                <a:lnTo>
                  <a:pt x="1410080" y="324855"/>
                </a:lnTo>
                <a:lnTo>
                  <a:pt x="1467297" y="372071"/>
                </a:lnTo>
                <a:lnTo>
                  <a:pt x="1519028" y="422084"/>
                </a:lnTo>
                <a:lnTo>
                  <a:pt x="1565472" y="474816"/>
                </a:lnTo>
                <a:lnTo>
                  <a:pt x="1606827" y="530192"/>
                </a:lnTo>
                <a:lnTo>
                  <a:pt x="1643292" y="588133"/>
                </a:lnTo>
                <a:lnTo>
                  <a:pt x="1675068" y="648563"/>
                </a:lnTo>
                <a:lnTo>
                  <a:pt x="1702352" y="711406"/>
                </a:lnTo>
                <a:lnTo>
                  <a:pt x="1725344" y="776584"/>
                </a:lnTo>
                <a:lnTo>
                  <a:pt x="1744243" y="844021"/>
                </a:lnTo>
                <a:lnTo>
                  <a:pt x="1759248" y="913639"/>
                </a:lnTo>
                <a:lnTo>
                  <a:pt x="1770558" y="985362"/>
                </a:lnTo>
                <a:lnTo>
                  <a:pt x="1778371" y="1059114"/>
                </a:lnTo>
                <a:lnTo>
                  <a:pt x="1782888" y="1134816"/>
                </a:lnTo>
                <a:lnTo>
                  <a:pt x="1783973" y="1173375"/>
                </a:lnTo>
                <a:lnTo>
                  <a:pt x="1784308" y="1212393"/>
                </a:lnTo>
                <a:lnTo>
                  <a:pt x="1783918" y="1251860"/>
                </a:lnTo>
                <a:lnTo>
                  <a:pt x="1782828" y="1291767"/>
                </a:lnTo>
                <a:lnTo>
                  <a:pt x="1781063" y="1332105"/>
                </a:lnTo>
                <a:lnTo>
                  <a:pt x="1778649" y="1372862"/>
                </a:lnTo>
                <a:lnTo>
                  <a:pt x="1775609" y="1414031"/>
                </a:lnTo>
                <a:lnTo>
                  <a:pt x="1771969" y="1455601"/>
                </a:lnTo>
                <a:lnTo>
                  <a:pt x="1767753" y="1497563"/>
                </a:lnTo>
                <a:lnTo>
                  <a:pt x="1761642" y="1550154"/>
                </a:lnTo>
                <a:lnTo>
                  <a:pt x="1754046" y="1603097"/>
                </a:lnTo>
                <a:lnTo>
                  <a:pt x="1744329" y="1656154"/>
                </a:lnTo>
                <a:lnTo>
                  <a:pt x="1731855" y="1709088"/>
                </a:lnTo>
                <a:lnTo>
                  <a:pt x="1715988" y="1761661"/>
                </a:lnTo>
                <a:lnTo>
                  <a:pt x="1696093" y="1813638"/>
                </a:lnTo>
                <a:lnTo>
                  <a:pt x="1671533" y="1864779"/>
                </a:lnTo>
                <a:lnTo>
                  <a:pt x="1641671" y="1914849"/>
                </a:lnTo>
                <a:lnTo>
                  <a:pt x="1605873" y="1963610"/>
                </a:lnTo>
                <a:lnTo>
                  <a:pt x="1563503" y="2010823"/>
                </a:lnTo>
                <a:lnTo>
                  <a:pt x="1513923" y="2056254"/>
                </a:lnTo>
                <a:lnTo>
                  <a:pt x="1456499" y="2099663"/>
                </a:lnTo>
                <a:lnTo>
                  <a:pt x="1390594" y="2140814"/>
                </a:lnTo>
                <a:lnTo>
                  <a:pt x="1354262" y="2160468"/>
                </a:lnTo>
                <a:lnTo>
                  <a:pt x="1315572" y="2179469"/>
                </a:lnTo>
                <a:lnTo>
                  <a:pt x="1274443" y="2197787"/>
                </a:lnTo>
                <a:lnTo>
                  <a:pt x="1230797" y="2215392"/>
                </a:lnTo>
                <a:lnTo>
                  <a:pt x="1184554" y="2232255"/>
                </a:lnTo>
                <a:lnTo>
                  <a:pt x="1135634" y="2248345"/>
                </a:lnTo>
                <a:lnTo>
                  <a:pt x="1083958" y="2263633"/>
                </a:lnTo>
                <a:lnTo>
                  <a:pt x="1029446" y="2278090"/>
                </a:lnTo>
                <a:lnTo>
                  <a:pt x="972019" y="2291686"/>
                </a:lnTo>
                <a:lnTo>
                  <a:pt x="911597" y="2304391"/>
                </a:lnTo>
                <a:lnTo>
                  <a:pt x="848101" y="2316176"/>
                </a:lnTo>
                <a:lnTo>
                  <a:pt x="781452" y="2327010"/>
                </a:lnTo>
                <a:lnTo>
                  <a:pt x="711569" y="2336865"/>
                </a:lnTo>
                <a:lnTo>
                  <a:pt x="638374" y="2345710"/>
                </a:lnTo>
                <a:lnTo>
                  <a:pt x="561786" y="2353517"/>
                </a:lnTo>
                <a:lnTo>
                  <a:pt x="481727" y="2360254"/>
                </a:lnTo>
                <a:lnTo>
                  <a:pt x="398117" y="2365893"/>
                </a:lnTo>
                <a:lnTo>
                  <a:pt x="310876" y="2370404"/>
                </a:lnTo>
                <a:lnTo>
                  <a:pt x="219924" y="2373758"/>
                </a:lnTo>
                <a:lnTo>
                  <a:pt x="125184" y="2375924"/>
                </a:lnTo>
              </a:path>
            </a:pathLst>
          </a:custGeom>
          <a:ln w="28312">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p:nvPr/>
        </p:nvSpPr>
        <p:spPr>
          <a:xfrm>
            <a:off x="3566551" y="5109990"/>
            <a:ext cx="166029" cy="165237"/>
          </a:xfrm>
          <a:prstGeom prst="rect">
            <a:avLst/>
          </a:prstGeom>
          <a:blipFill>
            <a:blip r:embed="rId3"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 name="object 21"/>
          <p:cNvSpPr/>
          <p:nvPr/>
        </p:nvSpPr>
        <p:spPr>
          <a:xfrm>
            <a:off x="3396634" y="2817223"/>
            <a:ext cx="170166" cy="0"/>
          </a:xfrm>
          <a:custGeom>
            <a:avLst/>
            <a:gdLst/>
            <a:ahLst/>
            <a:cxnLst/>
            <a:rect l="l" t="t" r="r" b="b"/>
            <a:pathLst>
              <a:path w="170179">
                <a:moveTo>
                  <a:pt x="0" y="0"/>
                </a:moveTo>
                <a:lnTo>
                  <a:pt x="169932" y="0"/>
                </a:lnTo>
              </a:path>
            </a:pathLst>
          </a:custGeom>
          <a:ln w="28296">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txBox="1"/>
          <p:nvPr/>
        </p:nvSpPr>
        <p:spPr>
          <a:xfrm>
            <a:off x="2758022" y="2456309"/>
            <a:ext cx="215247"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23" name="object 23"/>
          <p:cNvSpPr/>
          <p:nvPr/>
        </p:nvSpPr>
        <p:spPr>
          <a:xfrm>
            <a:off x="790369" y="5098774"/>
            <a:ext cx="440652" cy="329537"/>
          </a:xfrm>
          <a:custGeom>
            <a:avLst/>
            <a:gdLst/>
            <a:ahLst/>
            <a:cxnLst/>
            <a:rect l="l" t="t" r="r" b="b"/>
            <a:pathLst>
              <a:path w="440690" h="329564">
                <a:moveTo>
                  <a:pt x="335632" y="0"/>
                </a:moveTo>
                <a:lnTo>
                  <a:pt x="330944" y="13369"/>
                </a:lnTo>
                <a:lnTo>
                  <a:pt x="350011" y="21643"/>
                </a:lnTo>
                <a:lnTo>
                  <a:pt x="366408" y="33098"/>
                </a:lnTo>
                <a:lnTo>
                  <a:pt x="391194" y="65545"/>
                </a:lnTo>
                <a:lnTo>
                  <a:pt x="405779" y="109322"/>
                </a:lnTo>
                <a:lnTo>
                  <a:pt x="410641" y="163040"/>
                </a:lnTo>
                <a:lnTo>
                  <a:pt x="409420" y="192091"/>
                </a:lnTo>
                <a:lnTo>
                  <a:pt x="399653" y="242184"/>
                </a:lnTo>
                <a:lnTo>
                  <a:pt x="380055" y="281305"/>
                </a:lnTo>
                <a:lnTo>
                  <a:pt x="350233" y="307698"/>
                </a:lnTo>
                <a:lnTo>
                  <a:pt x="331465" y="316011"/>
                </a:lnTo>
                <a:lnTo>
                  <a:pt x="335632" y="329380"/>
                </a:lnTo>
                <a:lnTo>
                  <a:pt x="380559" y="308306"/>
                </a:lnTo>
                <a:lnTo>
                  <a:pt x="413593" y="271821"/>
                </a:lnTo>
                <a:lnTo>
                  <a:pt x="433908" y="222965"/>
                </a:lnTo>
                <a:lnTo>
                  <a:pt x="440680" y="164777"/>
                </a:lnTo>
                <a:lnTo>
                  <a:pt x="438981" y="134581"/>
                </a:lnTo>
                <a:lnTo>
                  <a:pt x="425394" y="81058"/>
                </a:lnTo>
                <a:lnTo>
                  <a:pt x="398449" y="37488"/>
                </a:lnTo>
                <a:lnTo>
                  <a:pt x="359512" y="8621"/>
                </a:lnTo>
                <a:lnTo>
                  <a:pt x="335632" y="0"/>
                </a:lnTo>
                <a:close/>
              </a:path>
              <a:path w="440690" h="329564">
                <a:moveTo>
                  <a:pt x="105047" y="0"/>
                </a:moveTo>
                <a:lnTo>
                  <a:pt x="60228" y="21117"/>
                </a:lnTo>
                <a:lnTo>
                  <a:pt x="27173" y="57732"/>
                </a:lnTo>
                <a:lnTo>
                  <a:pt x="6793" y="106675"/>
                </a:lnTo>
                <a:lnTo>
                  <a:pt x="0" y="164777"/>
                </a:lnTo>
                <a:lnTo>
                  <a:pt x="1692" y="195037"/>
                </a:lnTo>
                <a:lnTo>
                  <a:pt x="15236" y="248560"/>
                </a:lnTo>
                <a:lnTo>
                  <a:pt x="42116" y="291990"/>
                </a:lnTo>
                <a:lnTo>
                  <a:pt x="81097" y="320769"/>
                </a:lnTo>
                <a:lnTo>
                  <a:pt x="105047" y="329380"/>
                </a:lnTo>
                <a:lnTo>
                  <a:pt x="109215" y="316011"/>
                </a:lnTo>
                <a:lnTo>
                  <a:pt x="90446" y="307698"/>
                </a:lnTo>
                <a:lnTo>
                  <a:pt x="74249" y="296129"/>
                </a:lnTo>
                <a:lnTo>
                  <a:pt x="49572" y="263226"/>
                </a:lnTo>
                <a:lnTo>
                  <a:pt x="34921" y="218473"/>
                </a:lnTo>
                <a:lnTo>
                  <a:pt x="30038" y="163040"/>
                </a:lnTo>
                <a:lnTo>
                  <a:pt x="31259" y="134938"/>
                </a:lnTo>
                <a:lnTo>
                  <a:pt x="41026" y="86191"/>
                </a:lnTo>
                <a:lnTo>
                  <a:pt x="60657" y="47732"/>
                </a:lnTo>
                <a:lnTo>
                  <a:pt x="90739" y="21643"/>
                </a:lnTo>
                <a:lnTo>
                  <a:pt x="109736" y="13369"/>
                </a:lnTo>
                <a:lnTo>
                  <a:pt x="105047"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p:nvPr/>
        </p:nvSpPr>
        <p:spPr>
          <a:xfrm>
            <a:off x="1971369" y="5098774"/>
            <a:ext cx="440652" cy="329537"/>
          </a:xfrm>
          <a:custGeom>
            <a:avLst/>
            <a:gdLst/>
            <a:ahLst/>
            <a:cxnLst/>
            <a:rect l="l" t="t" r="r" b="b"/>
            <a:pathLst>
              <a:path w="440689" h="329564">
                <a:moveTo>
                  <a:pt x="335633" y="0"/>
                </a:moveTo>
                <a:lnTo>
                  <a:pt x="330944" y="13369"/>
                </a:lnTo>
                <a:lnTo>
                  <a:pt x="350011" y="21643"/>
                </a:lnTo>
                <a:lnTo>
                  <a:pt x="366408" y="33098"/>
                </a:lnTo>
                <a:lnTo>
                  <a:pt x="391195" y="65545"/>
                </a:lnTo>
                <a:lnTo>
                  <a:pt x="405780" y="109322"/>
                </a:lnTo>
                <a:lnTo>
                  <a:pt x="410641" y="163040"/>
                </a:lnTo>
                <a:lnTo>
                  <a:pt x="409420" y="192091"/>
                </a:lnTo>
                <a:lnTo>
                  <a:pt x="399653" y="242184"/>
                </a:lnTo>
                <a:lnTo>
                  <a:pt x="380055" y="281305"/>
                </a:lnTo>
                <a:lnTo>
                  <a:pt x="350233" y="307698"/>
                </a:lnTo>
                <a:lnTo>
                  <a:pt x="331464" y="316011"/>
                </a:lnTo>
                <a:lnTo>
                  <a:pt x="335633" y="329380"/>
                </a:lnTo>
                <a:lnTo>
                  <a:pt x="380560" y="308306"/>
                </a:lnTo>
                <a:lnTo>
                  <a:pt x="413593" y="271821"/>
                </a:lnTo>
                <a:lnTo>
                  <a:pt x="433908" y="222965"/>
                </a:lnTo>
                <a:lnTo>
                  <a:pt x="440679" y="164777"/>
                </a:lnTo>
                <a:lnTo>
                  <a:pt x="438981" y="134581"/>
                </a:lnTo>
                <a:lnTo>
                  <a:pt x="425395" y="81058"/>
                </a:lnTo>
                <a:lnTo>
                  <a:pt x="398449" y="37488"/>
                </a:lnTo>
                <a:lnTo>
                  <a:pt x="359512" y="8621"/>
                </a:lnTo>
                <a:lnTo>
                  <a:pt x="335633" y="0"/>
                </a:lnTo>
                <a:close/>
              </a:path>
              <a:path w="440689" h="329564">
                <a:moveTo>
                  <a:pt x="105048" y="0"/>
                </a:moveTo>
                <a:lnTo>
                  <a:pt x="60229" y="21117"/>
                </a:lnTo>
                <a:lnTo>
                  <a:pt x="27174" y="57732"/>
                </a:lnTo>
                <a:lnTo>
                  <a:pt x="6793" y="106675"/>
                </a:lnTo>
                <a:lnTo>
                  <a:pt x="0" y="164777"/>
                </a:lnTo>
                <a:lnTo>
                  <a:pt x="1693" y="195037"/>
                </a:lnTo>
                <a:lnTo>
                  <a:pt x="15236" y="248560"/>
                </a:lnTo>
                <a:lnTo>
                  <a:pt x="42116" y="291990"/>
                </a:lnTo>
                <a:lnTo>
                  <a:pt x="81097" y="320769"/>
                </a:lnTo>
                <a:lnTo>
                  <a:pt x="105048" y="329380"/>
                </a:lnTo>
                <a:lnTo>
                  <a:pt x="109214" y="316011"/>
                </a:lnTo>
                <a:lnTo>
                  <a:pt x="90446" y="307698"/>
                </a:lnTo>
                <a:lnTo>
                  <a:pt x="74250" y="296129"/>
                </a:lnTo>
                <a:lnTo>
                  <a:pt x="49573" y="263226"/>
                </a:lnTo>
                <a:lnTo>
                  <a:pt x="34922" y="218473"/>
                </a:lnTo>
                <a:lnTo>
                  <a:pt x="30039" y="163040"/>
                </a:lnTo>
                <a:lnTo>
                  <a:pt x="31260" y="134938"/>
                </a:lnTo>
                <a:lnTo>
                  <a:pt x="41027" y="86191"/>
                </a:lnTo>
                <a:lnTo>
                  <a:pt x="60657" y="47732"/>
                </a:lnTo>
                <a:lnTo>
                  <a:pt x="90739" y="21643"/>
                </a:lnTo>
                <a:lnTo>
                  <a:pt x="109736" y="13369"/>
                </a:lnTo>
                <a:lnTo>
                  <a:pt x="105048"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 name="object 25"/>
          <p:cNvSpPr txBox="1"/>
          <p:nvPr/>
        </p:nvSpPr>
        <p:spPr>
          <a:xfrm>
            <a:off x="5445024" y="3740187"/>
            <a:ext cx="1001310" cy="812947"/>
          </a:xfrm>
          <a:prstGeom prst="rect">
            <a:avLst/>
          </a:prstGeom>
        </p:spPr>
        <p:txBody>
          <a:bodyPr vert="horz" wrap="square" lIns="0" tIns="12699" rIns="0" bIns="0" rtlCol="0">
            <a:spAutoFit/>
          </a:bodyPr>
          <a:lstStyle/>
          <a:p>
            <a:pPr algn="ctr" defTabSz="914329" fontAlgn="auto">
              <a:spcBef>
                <a:spcPts val="100"/>
              </a:spcBef>
              <a:spcAft>
                <a:spcPts val="0"/>
              </a:spcAft>
            </a:pPr>
            <a:r>
              <a:rPr sz="2400" spc="15" dirty="0">
                <a:solidFill>
                  <a:srgbClr val="C00000"/>
                </a:solidFill>
                <a:latin typeface="Calibri"/>
                <a:cs typeface="Calibri"/>
              </a:rPr>
              <a:t>identity</a:t>
            </a:r>
            <a:endParaRPr sz="2400">
              <a:solidFill>
                <a:prstClr val="black"/>
              </a:solidFill>
              <a:latin typeface="Calibri"/>
              <a:cs typeface="Calibri"/>
            </a:endParaRPr>
          </a:p>
          <a:p>
            <a:pPr marL="635" algn="ctr" defTabSz="914329" fontAlgn="auto">
              <a:spcBef>
                <a:spcPts val="20"/>
              </a:spcBef>
              <a:spcAft>
                <a:spcPts val="0"/>
              </a:spcAft>
            </a:pP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27" name="object 27"/>
          <p:cNvSpPr txBox="1"/>
          <p:nvPr/>
        </p:nvSpPr>
        <p:spPr>
          <a:xfrm>
            <a:off x="467044" y="5011792"/>
            <a:ext cx="284456" cy="422094"/>
          </a:xfrm>
          <a:prstGeom prst="rect">
            <a:avLst/>
          </a:prstGeom>
        </p:spPr>
        <p:txBody>
          <a:bodyPr vert="horz" wrap="square" lIns="0" tIns="0" rIns="0" bIns="0" rtlCol="0">
            <a:spAutoFit/>
          </a:bodyPr>
          <a:lstStyle/>
          <a:p>
            <a:pPr marL="12699" defTabSz="914329" fontAlgn="auto">
              <a:lnSpc>
                <a:spcPts val="3319"/>
              </a:lnSpc>
              <a:spcBef>
                <a:spcPts val="0"/>
              </a:spcBef>
              <a:spcAft>
                <a:spcPts val="0"/>
              </a:spcAft>
            </a:pPr>
            <a:r>
              <a:rPr sz="2800" dirty="0">
                <a:solidFill>
                  <a:prstClr val="black"/>
                </a:solidFill>
                <a:latin typeface="Cambria Math"/>
                <a:cs typeface="Cambria Math"/>
              </a:rPr>
              <a:t>𝐻</a:t>
            </a:r>
            <a:endParaRPr sz="2800">
              <a:solidFill>
                <a:prstClr val="black"/>
              </a:solidFill>
              <a:latin typeface="Cambria Math"/>
              <a:cs typeface="Cambria Math"/>
            </a:endParaRPr>
          </a:p>
        </p:txBody>
      </p:sp>
      <p:sp>
        <p:nvSpPr>
          <p:cNvPr id="28" name="object 28"/>
          <p:cNvSpPr txBox="1"/>
          <p:nvPr/>
        </p:nvSpPr>
        <p:spPr>
          <a:xfrm>
            <a:off x="898807" y="5011792"/>
            <a:ext cx="215247" cy="422094"/>
          </a:xfrm>
          <a:prstGeom prst="rect">
            <a:avLst/>
          </a:prstGeom>
        </p:spPr>
        <p:txBody>
          <a:bodyPr vert="horz" wrap="square" lIns="0" tIns="0" rIns="0" bIns="0" rtlCol="0">
            <a:spAutoFit/>
          </a:bodyPr>
          <a:lstStyle/>
          <a:p>
            <a:pPr marL="12699" defTabSz="914329" fontAlgn="auto">
              <a:lnSpc>
                <a:spcPts val="3319"/>
              </a:lnSpc>
              <a:spcBef>
                <a:spcPts val="0"/>
              </a:spcBef>
              <a:spcAft>
                <a:spcPts val="0"/>
              </a:spcAft>
            </a:pP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29" name="object 29"/>
          <p:cNvSpPr txBox="1"/>
          <p:nvPr/>
        </p:nvSpPr>
        <p:spPr>
          <a:xfrm>
            <a:off x="1330571" y="5011792"/>
            <a:ext cx="611454" cy="422094"/>
          </a:xfrm>
          <a:prstGeom prst="rect">
            <a:avLst/>
          </a:prstGeom>
        </p:spPr>
        <p:txBody>
          <a:bodyPr vert="horz" wrap="square" lIns="0" tIns="0" rIns="0" bIns="0" rtlCol="0">
            <a:spAutoFit/>
          </a:bodyPr>
          <a:lstStyle/>
          <a:p>
            <a:pPr marL="12699" defTabSz="914329" fontAlgn="auto">
              <a:lnSpc>
                <a:spcPts val="3319"/>
              </a:lnSpc>
              <a:spcBef>
                <a:spcPts val="0"/>
              </a:spcBef>
              <a:spcAft>
                <a:spcPts val="0"/>
              </a:spcAft>
            </a:pPr>
            <a:r>
              <a:rPr sz="2800" dirty="0">
                <a:solidFill>
                  <a:prstClr val="black"/>
                </a:solidFill>
                <a:latin typeface="Cambria Math"/>
                <a:cs typeface="Cambria Math"/>
              </a:rPr>
              <a:t>=</a:t>
            </a:r>
            <a:r>
              <a:rPr sz="2800" spc="100" dirty="0">
                <a:solidFill>
                  <a:prstClr val="black"/>
                </a:solidFill>
                <a:latin typeface="Cambria Math"/>
                <a:cs typeface="Cambria Math"/>
              </a:rPr>
              <a:t> </a:t>
            </a:r>
            <a:r>
              <a:rPr sz="2800" dirty="0">
                <a:solidFill>
                  <a:prstClr val="black"/>
                </a:solidFill>
                <a:latin typeface="Cambria Math"/>
                <a:cs typeface="Cambria Math"/>
              </a:rPr>
              <a:t>𝐹</a:t>
            </a:r>
            <a:endParaRPr sz="2800">
              <a:solidFill>
                <a:prstClr val="black"/>
              </a:solidFill>
              <a:latin typeface="Cambria Math"/>
              <a:cs typeface="Cambria Math"/>
            </a:endParaRPr>
          </a:p>
        </p:txBody>
      </p:sp>
      <p:sp>
        <p:nvSpPr>
          <p:cNvPr id="30" name="object 30"/>
          <p:cNvSpPr txBox="1"/>
          <p:nvPr/>
        </p:nvSpPr>
        <p:spPr>
          <a:xfrm>
            <a:off x="2079807" y="5011792"/>
            <a:ext cx="215247" cy="422094"/>
          </a:xfrm>
          <a:prstGeom prst="rect">
            <a:avLst/>
          </a:prstGeom>
        </p:spPr>
        <p:txBody>
          <a:bodyPr vert="horz" wrap="square" lIns="0" tIns="0" rIns="0" bIns="0" rtlCol="0">
            <a:spAutoFit/>
          </a:bodyPr>
          <a:lstStyle/>
          <a:p>
            <a:pPr marL="12699" defTabSz="914329" fontAlgn="auto">
              <a:lnSpc>
                <a:spcPts val="3319"/>
              </a:lnSpc>
              <a:spcBef>
                <a:spcPts val="0"/>
              </a:spcBef>
              <a:spcAft>
                <a:spcPts val="0"/>
              </a:spcAft>
            </a:pP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31" name="object 31"/>
          <p:cNvSpPr txBox="1"/>
          <p:nvPr/>
        </p:nvSpPr>
        <p:spPr>
          <a:xfrm>
            <a:off x="2498872" y="5011792"/>
            <a:ext cx="558119" cy="422094"/>
          </a:xfrm>
          <a:prstGeom prst="rect">
            <a:avLst/>
          </a:prstGeom>
        </p:spPr>
        <p:txBody>
          <a:bodyPr vert="horz" wrap="square" lIns="0" tIns="0" rIns="0" bIns="0" rtlCol="0">
            <a:spAutoFit/>
          </a:bodyPr>
          <a:lstStyle/>
          <a:p>
            <a:pPr marL="12699" defTabSz="914329" fontAlgn="auto">
              <a:lnSpc>
                <a:spcPts val="3319"/>
              </a:lnSpc>
              <a:spcBef>
                <a:spcPts val="0"/>
              </a:spcBef>
              <a:spcAft>
                <a:spcPts val="0"/>
              </a:spcAft>
            </a:pPr>
            <a:r>
              <a:rPr sz="2800" dirty="0">
                <a:solidFill>
                  <a:prstClr val="black"/>
                </a:solidFill>
                <a:latin typeface="Cambria Math"/>
                <a:cs typeface="Cambria Math"/>
              </a:rPr>
              <a:t>+</a:t>
            </a:r>
            <a:r>
              <a:rPr sz="2800" spc="-100" dirty="0">
                <a:solidFill>
                  <a:prstClr val="black"/>
                </a:solidFill>
                <a:latin typeface="Cambria Math"/>
                <a:cs typeface="Cambria Math"/>
              </a:rPr>
              <a:t> </a:t>
            </a:r>
            <a:r>
              <a:rPr sz="2800" dirty="0">
                <a:solidFill>
                  <a:prstClr val="black"/>
                </a:solidFill>
                <a:latin typeface="Cambria Math"/>
                <a:cs typeface="Cambria Math"/>
              </a:rPr>
              <a:t>𝑥</a:t>
            </a:r>
            <a:endParaRPr sz="2800">
              <a:solidFill>
                <a:prstClr val="black"/>
              </a:solidFill>
              <a:latin typeface="Cambria Math"/>
              <a:cs typeface="Cambria Math"/>
            </a:endParaRPr>
          </a:p>
        </p:txBody>
      </p:sp>
      <p:sp>
        <p:nvSpPr>
          <p:cNvPr id="32" name="object 32"/>
          <p:cNvSpPr txBox="1"/>
          <p:nvPr/>
        </p:nvSpPr>
        <p:spPr>
          <a:xfrm>
            <a:off x="3536672" y="5299344"/>
            <a:ext cx="567643" cy="409303"/>
          </a:xfrm>
          <a:prstGeom prst="rect">
            <a:avLst/>
          </a:prstGeom>
        </p:spPr>
        <p:txBody>
          <a:bodyPr vert="horz" wrap="square" lIns="0" tIns="0" rIns="0" bIns="0" rtlCol="0">
            <a:spAutoFit/>
          </a:bodyPr>
          <a:lstStyle/>
          <a:p>
            <a:pPr marL="12699" defTabSz="914329" fontAlgn="auto">
              <a:lnSpc>
                <a:spcPts val="3175"/>
              </a:lnSpc>
              <a:spcBef>
                <a:spcPts val="0"/>
              </a:spcBef>
              <a:spcAft>
                <a:spcPts val="0"/>
              </a:spcAft>
            </a:pPr>
            <a:r>
              <a:rPr sz="2650" spc="15" dirty="0">
                <a:solidFill>
                  <a:prstClr val="black"/>
                </a:solidFill>
                <a:latin typeface="Calibri Light"/>
                <a:cs typeface="Calibri Light"/>
              </a:rPr>
              <a:t>re</a:t>
            </a:r>
            <a:r>
              <a:rPr sz="2650" spc="25" dirty="0">
                <a:solidFill>
                  <a:prstClr val="black"/>
                </a:solidFill>
                <a:latin typeface="Calibri Light"/>
                <a:cs typeface="Calibri Light"/>
              </a:rPr>
              <a:t>l</a:t>
            </a:r>
            <a:r>
              <a:rPr sz="2650" spc="10" dirty="0">
                <a:solidFill>
                  <a:prstClr val="black"/>
                </a:solidFill>
                <a:latin typeface="Calibri Light"/>
                <a:cs typeface="Calibri Light"/>
              </a:rPr>
              <a:t>u</a:t>
            </a:r>
            <a:endParaRPr sz="2650">
              <a:solidFill>
                <a:prstClr val="black"/>
              </a:solidFill>
              <a:latin typeface="Calibri Light"/>
              <a:cs typeface="Calibri Light"/>
            </a:endParaRPr>
          </a:p>
        </p:txBody>
      </p:sp>
      <p:sp>
        <p:nvSpPr>
          <p:cNvPr id="33" name="object 33"/>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
        <p:nvSpPr>
          <p:cNvPr id="26" name="object 26"/>
          <p:cNvSpPr txBox="1"/>
          <p:nvPr/>
        </p:nvSpPr>
        <p:spPr>
          <a:xfrm>
            <a:off x="1131549" y="3692346"/>
            <a:ext cx="744792"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spc="86" dirty="0">
                <a:solidFill>
                  <a:prstClr val="black"/>
                </a:solidFill>
                <a:latin typeface="Cambria Math"/>
                <a:cs typeface="Cambria Math"/>
              </a:rPr>
              <a:t>𝐹</a:t>
            </a:r>
            <a:r>
              <a:rPr sz="2800" spc="35" dirty="0">
                <a:solidFill>
                  <a:prstClr val="black"/>
                </a:solidFill>
                <a:latin typeface="Cambria Math"/>
                <a:cs typeface="Cambria Math"/>
              </a:rPr>
              <a:t>(</a:t>
            </a:r>
            <a:r>
              <a:rPr sz="2800" spc="5" dirty="0">
                <a:solidFill>
                  <a:prstClr val="black"/>
                </a:solidFill>
                <a:latin typeface="Cambria Math"/>
                <a:cs typeface="Cambria Math"/>
              </a:rPr>
              <a:t>𝑥</a:t>
            </a:r>
            <a:r>
              <a:rPr sz="2800" dirty="0">
                <a:solidFill>
                  <a:prstClr val="black"/>
                </a:solidFill>
                <a:latin typeface="Cambria Math"/>
                <a:cs typeface="Cambria Math"/>
              </a:rPr>
              <a:t>)</a:t>
            </a:r>
            <a:endParaRPr sz="2800">
              <a:solidFill>
                <a:prstClr val="black"/>
              </a:solidFill>
              <a:latin typeface="Cambria Math"/>
              <a:cs typeface="Cambria Math"/>
            </a:endParaRPr>
          </a:p>
        </p:txBody>
      </p:sp>
    </p:spTree>
    <p:extLst>
      <p:ext uri="{BB962C8B-B14F-4D97-AF65-F5344CB8AC3E}">
        <p14:creationId xmlns:p14="http://schemas.microsoft.com/office/powerpoint/2010/main" val="195580885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53787" y="612092"/>
            <a:ext cx="4527169" cy="1681052"/>
          </a:xfrm>
          <a:prstGeom prst="rect">
            <a:avLst/>
          </a:prstGeom>
        </p:spPr>
        <p:txBody>
          <a:bodyPr vert="horz" wrap="square" lIns="0" tIns="12699" rIns="0" bIns="0" rtlCol="0">
            <a:spAutoFit/>
          </a:bodyPr>
          <a:lstStyle/>
          <a:p>
            <a:pPr marL="476213" defTabSz="914329" fontAlgn="auto">
              <a:spcBef>
                <a:spcPts val="100"/>
              </a:spcBef>
              <a:spcAft>
                <a:spcPts val="0"/>
              </a:spcAft>
            </a:pPr>
            <a:r>
              <a:rPr sz="4400" spc="-5" dirty="0">
                <a:solidFill>
                  <a:prstClr val="black"/>
                </a:solidFill>
                <a:latin typeface="Calibri Light"/>
                <a:cs typeface="Calibri Light"/>
              </a:rPr>
              <a:t>Network</a:t>
            </a:r>
            <a:r>
              <a:rPr sz="4400" spc="-96" dirty="0">
                <a:solidFill>
                  <a:prstClr val="black"/>
                </a:solidFill>
                <a:latin typeface="Calibri Light"/>
                <a:cs typeface="Calibri Light"/>
              </a:rPr>
              <a:t> </a:t>
            </a:r>
            <a:r>
              <a:rPr sz="4400" spc="10" dirty="0">
                <a:solidFill>
                  <a:prstClr val="black"/>
                </a:solidFill>
                <a:latin typeface="Calibri Light"/>
                <a:cs typeface="Calibri Light"/>
              </a:rPr>
              <a:t>“Design”</a:t>
            </a:r>
            <a:endParaRPr sz="4400">
              <a:solidFill>
                <a:prstClr val="black"/>
              </a:solidFill>
              <a:latin typeface="Calibri Light"/>
              <a:cs typeface="Calibri Light"/>
            </a:endParaRPr>
          </a:p>
          <a:p>
            <a:pPr marL="241281" indent="-228581" defTabSz="914329" fontAlgn="auto">
              <a:spcBef>
                <a:spcPts val="3935"/>
              </a:spcBef>
              <a:spcAft>
                <a:spcPts val="0"/>
              </a:spcAft>
              <a:buFont typeface="Arial"/>
              <a:buChar char="•"/>
              <a:tabLst>
                <a:tab pos="241281" algn="l"/>
              </a:tabLst>
            </a:pPr>
            <a:r>
              <a:rPr sz="3200" spc="-15" dirty="0">
                <a:solidFill>
                  <a:prstClr val="black"/>
                </a:solidFill>
                <a:latin typeface="Calibri"/>
                <a:cs typeface="Calibri"/>
              </a:rPr>
              <a:t>Keep </a:t>
            </a:r>
            <a:r>
              <a:rPr sz="3200" spc="-20" dirty="0">
                <a:solidFill>
                  <a:prstClr val="black"/>
                </a:solidFill>
                <a:latin typeface="Calibri"/>
                <a:cs typeface="Calibri"/>
              </a:rPr>
              <a:t>it</a:t>
            </a:r>
            <a:r>
              <a:rPr sz="3200" spc="5" dirty="0">
                <a:solidFill>
                  <a:prstClr val="black"/>
                </a:solidFill>
                <a:latin typeface="Calibri"/>
                <a:cs typeface="Calibri"/>
              </a:rPr>
              <a:t> simple</a:t>
            </a:r>
            <a:endParaRPr sz="3200">
              <a:solidFill>
                <a:prstClr val="black"/>
              </a:solidFill>
              <a:latin typeface="Calibri"/>
              <a:cs typeface="Calibri"/>
            </a:endParaRPr>
          </a:p>
        </p:txBody>
      </p:sp>
      <p:sp>
        <p:nvSpPr>
          <p:cNvPr id="3" name="object 3"/>
          <p:cNvSpPr txBox="1"/>
          <p:nvPr/>
        </p:nvSpPr>
        <p:spPr>
          <a:xfrm>
            <a:off x="453788" y="2703680"/>
            <a:ext cx="4473834" cy="1733989"/>
          </a:xfrm>
          <a:prstGeom prst="rect">
            <a:avLst/>
          </a:prstGeom>
        </p:spPr>
        <p:txBody>
          <a:bodyPr vert="horz" wrap="square" lIns="0" tIns="56511" rIns="0" bIns="0" rtlCol="0">
            <a:spAutoFit/>
          </a:bodyPr>
          <a:lstStyle/>
          <a:p>
            <a:pPr marL="241281" indent="-228581" defTabSz="914329" fontAlgn="auto">
              <a:spcBef>
                <a:spcPts val="445"/>
              </a:spcBef>
              <a:spcAft>
                <a:spcPts val="0"/>
              </a:spcAft>
              <a:buFont typeface="Arial"/>
              <a:buChar char="•"/>
              <a:tabLst>
                <a:tab pos="241281" algn="l"/>
              </a:tabLst>
            </a:pPr>
            <a:r>
              <a:rPr sz="3200" spc="-5" dirty="0">
                <a:solidFill>
                  <a:prstClr val="black"/>
                </a:solidFill>
                <a:latin typeface="Calibri"/>
                <a:cs typeface="Calibri"/>
              </a:rPr>
              <a:t>Our basic </a:t>
            </a:r>
            <a:r>
              <a:rPr sz="3200" dirty="0">
                <a:solidFill>
                  <a:prstClr val="black"/>
                </a:solidFill>
                <a:latin typeface="Calibri"/>
                <a:cs typeface="Calibri"/>
              </a:rPr>
              <a:t>design</a:t>
            </a:r>
            <a:r>
              <a:rPr sz="3200" spc="-70" dirty="0">
                <a:solidFill>
                  <a:prstClr val="black"/>
                </a:solidFill>
                <a:latin typeface="Calibri"/>
                <a:cs typeface="Calibri"/>
              </a:rPr>
              <a:t> </a:t>
            </a:r>
            <a:r>
              <a:rPr sz="2400" spc="-5" dirty="0">
                <a:solidFill>
                  <a:srgbClr val="7F7F7F"/>
                </a:solidFill>
                <a:latin typeface="Calibri"/>
                <a:cs typeface="Calibri"/>
              </a:rPr>
              <a:t>(VGG-style)</a:t>
            </a:r>
            <a:endParaRPr sz="2400">
              <a:solidFill>
                <a:prstClr val="black"/>
              </a:solidFill>
              <a:latin typeface="Calibri"/>
              <a:cs typeface="Calibri"/>
            </a:endParaRPr>
          </a:p>
          <a:p>
            <a:pPr marL="698444" lvl="1" indent="-228581" defTabSz="914329" fontAlgn="auto">
              <a:spcBef>
                <a:spcPts val="259"/>
              </a:spcBef>
              <a:spcAft>
                <a:spcPts val="0"/>
              </a:spcAft>
              <a:buFont typeface="Arial"/>
              <a:buChar char="•"/>
              <a:tabLst>
                <a:tab pos="698444" algn="l"/>
              </a:tabLst>
            </a:pPr>
            <a:r>
              <a:rPr sz="2400" dirty="0">
                <a:solidFill>
                  <a:prstClr val="black"/>
                </a:solidFill>
                <a:latin typeface="Calibri"/>
                <a:cs typeface="Calibri"/>
              </a:rPr>
              <a:t>all </a:t>
            </a:r>
            <a:r>
              <a:rPr sz="2400" spc="-25" dirty="0">
                <a:solidFill>
                  <a:prstClr val="black"/>
                </a:solidFill>
                <a:latin typeface="Calibri"/>
                <a:cs typeface="Calibri"/>
              </a:rPr>
              <a:t>3x3 </a:t>
            </a:r>
            <a:r>
              <a:rPr sz="2400" spc="10" dirty="0">
                <a:solidFill>
                  <a:prstClr val="black"/>
                </a:solidFill>
                <a:latin typeface="Calibri"/>
                <a:cs typeface="Calibri"/>
              </a:rPr>
              <a:t>conv</a:t>
            </a:r>
            <a:r>
              <a:rPr sz="2400" spc="-70" dirty="0">
                <a:solidFill>
                  <a:prstClr val="black"/>
                </a:solidFill>
                <a:latin typeface="Calibri"/>
                <a:cs typeface="Calibri"/>
              </a:rPr>
              <a:t> </a:t>
            </a:r>
            <a:r>
              <a:rPr sz="1400" spc="-15" dirty="0">
                <a:solidFill>
                  <a:prstClr val="black"/>
                </a:solidFill>
                <a:latin typeface="Calibri"/>
                <a:cs typeface="Calibri"/>
              </a:rPr>
              <a:t>(almost)</a:t>
            </a:r>
            <a:endParaRPr sz="1400">
              <a:solidFill>
                <a:prstClr val="black"/>
              </a:solidFill>
              <a:latin typeface="Calibri"/>
              <a:cs typeface="Calibri"/>
            </a:endParaRPr>
          </a:p>
          <a:p>
            <a:pPr marL="698444" lvl="1" indent="-228581" defTabSz="914329" fontAlgn="auto">
              <a:spcBef>
                <a:spcPts val="219"/>
              </a:spcBef>
              <a:spcAft>
                <a:spcPts val="0"/>
              </a:spcAft>
              <a:buFont typeface="Arial"/>
              <a:buChar char="•"/>
              <a:tabLst>
                <a:tab pos="698444" algn="l"/>
                <a:tab pos="2513767" algn="l"/>
              </a:tabLst>
            </a:pPr>
            <a:r>
              <a:rPr sz="2400" spc="-10" dirty="0">
                <a:solidFill>
                  <a:prstClr val="black"/>
                </a:solidFill>
                <a:latin typeface="Calibri"/>
                <a:cs typeface="Calibri"/>
              </a:rPr>
              <a:t>spatial</a:t>
            </a:r>
            <a:r>
              <a:rPr sz="2400" spc="5" dirty="0">
                <a:solidFill>
                  <a:prstClr val="black"/>
                </a:solidFill>
                <a:latin typeface="Calibri"/>
                <a:cs typeface="Calibri"/>
              </a:rPr>
              <a:t> </a:t>
            </a:r>
            <a:r>
              <a:rPr sz="2400" spc="-35" dirty="0">
                <a:solidFill>
                  <a:prstClr val="black"/>
                </a:solidFill>
                <a:latin typeface="Calibri"/>
                <a:cs typeface="Calibri"/>
              </a:rPr>
              <a:t>size</a:t>
            </a:r>
            <a:r>
              <a:rPr sz="2400" spc="60" dirty="0">
                <a:solidFill>
                  <a:prstClr val="black"/>
                </a:solidFill>
                <a:latin typeface="Calibri"/>
                <a:cs typeface="Calibri"/>
              </a:rPr>
              <a:t> </a:t>
            </a:r>
            <a:r>
              <a:rPr sz="2400" spc="-15" dirty="0">
                <a:solidFill>
                  <a:prstClr val="black"/>
                </a:solidFill>
                <a:latin typeface="Calibri"/>
                <a:cs typeface="Calibri"/>
              </a:rPr>
              <a:t>/2	</a:t>
            </a:r>
            <a:r>
              <a:rPr sz="2400" dirty="0">
                <a:solidFill>
                  <a:prstClr val="black"/>
                </a:solidFill>
                <a:latin typeface="Calibri"/>
                <a:cs typeface="Calibri"/>
              </a:rPr>
              <a:t>=&gt; # filters</a:t>
            </a:r>
            <a:r>
              <a:rPr sz="2400" spc="-195" dirty="0">
                <a:solidFill>
                  <a:prstClr val="black"/>
                </a:solidFill>
                <a:latin typeface="Calibri"/>
                <a:cs typeface="Calibri"/>
              </a:rPr>
              <a:t> </a:t>
            </a:r>
            <a:r>
              <a:rPr sz="2400" spc="-40" dirty="0">
                <a:solidFill>
                  <a:prstClr val="black"/>
                </a:solidFill>
                <a:latin typeface="Calibri"/>
                <a:cs typeface="Calibri"/>
              </a:rPr>
              <a:t>x2</a:t>
            </a:r>
            <a:endParaRPr sz="2400">
              <a:solidFill>
                <a:prstClr val="black"/>
              </a:solidFill>
              <a:latin typeface="Calibri"/>
              <a:cs typeface="Calibri"/>
            </a:endParaRPr>
          </a:p>
          <a:p>
            <a:pPr marL="698444" lvl="1" indent="-228581" defTabSz="914329" fontAlgn="auto">
              <a:spcBef>
                <a:spcPts val="120"/>
              </a:spcBef>
              <a:spcAft>
                <a:spcPts val="0"/>
              </a:spcAft>
              <a:buFont typeface="Arial"/>
              <a:buChar char="•"/>
              <a:tabLst>
                <a:tab pos="698444" algn="l"/>
              </a:tabLst>
            </a:pPr>
            <a:r>
              <a:rPr sz="2400" spc="15" dirty="0">
                <a:solidFill>
                  <a:srgbClr val="C00000"/>
                </a:solidFill>
                <a:latin typeface="Calibri"/>
                <a:cs typeface="Calibri"/>
              </a:rPr>
              <a:t>Simple </a:t>
            </a:r>
            <a:r>
              <a:rPr sz="2400" spc="5" dirty="0">
                <a:solidFill>
                  <a:srgbClr val="C00000"/>
                </a:solidFill>
                <a:latin typeface="Calibri"/>
                <a:cs typeface="Calibri"/>
              </a:rPr>
              <a:t>design; just</a:t>
            </a:r>
            <a:r>
              <a:rPr sz="2400" spc="-310" dirty="0">
                <a:solidFill>
                  <a:srgbClr val="C00000"/>
                </a:solidFill>
                <a:latin typeface="Calibri"/>
                <a:cs typeface="Calibri"/>
              </a:rPr>
              <a:t> </a:t>
            </a:r>
            <a:r>
              <a:rPr sz="2400" spc="20" dirty="0">
                <a:solidFill>
                  <a:srgbClr val="C00000"/>
                </a:solidFill>
                <a:latin typeface="Calibri"/>
                <a:cs typeface="Calibri"/>
              </a:rPr>
              <a:t>deep!</a:t>
            </a:r>
            <a:endParaRPr sz="2400">
              <a:solidFill>
                <a:prstClr val="black"/>
              </a:solidFill>
              <a:latin typeface="Calibri"/>
              <a:cs typeface="Calibri"/>
            </a:endParaRPr>
          </a:p>
        </p:txBody>
      </p:sp>
      <p:sp>
        <p:nvSpPr>
          <p:cNvPr id="4" name="object 4"/>
          <p:cNvSpPr txBox="1"/>
          <p:nvPr/>
        </p:nvSpPr>
        <p:spPr>
          <a:xfrm>
            <a:off x="8115393" y="160688"/>
            <a:ext cx="680028" cy="84547"/>
          </a:xfrm>
          <a:prstGeom prst="rect">
            <a:avLst/>
          </a:prstGeom>
          <a:solidFill>
            <a:srgbClr val="FDEBDD"/>
          </a:solidFill>
          <a:ln w="10328">
            <a:solidFill>
              <a:srgbClr val="7E7E7E"/>
            </a:solidFill>
          </a:ln>
        </p:spPr>
        <p:txBody>
          <a:bodyPr vert="horz" wrap="square" lIns="0" tIns="0" rIns="0" bIns="0" rtlCol="0">
            <a:spAutoFit/>
          </a:bodyPr>
          <a:lstStyle/>
          <a:p>
            <a:pPr marL="116196" defTabSz="914329" fontAlgn="auto">
              <a:spcBef>
                <a:spcPts val="0"/>
              </a:spcBef>
              <a:spcAft>
                <a:spcPts val="0"/>
              </a:spcAft>
            </a:pPr>
            <a:r>
              <a:rPr sz="550" spc="-5" dirty="0">
                <a:solidFill>
                  <a:prstClr val="black"/>
                </a:solidFill>
                <a:latin typeface="Calibri Light"/>
                <a:cs typeface="Calibri Light"/>
              </a:rPr>
              <a:t>7x7 conv, 64,</a:t>
            </a:r>
            <a:r>
              <a:rPr sz="550" spc="-15"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5" name="object 5"/>
          <p:cNvSpPr txBox="1"/>
          <p:nvPr/>
        </p:nvSpPr>
        <p:spPr>
          <a:xfrm>
            <a:off x="8332710" y="328306"/>
            <a:ext cx="245090" cy="96088"/>
          </a:xfrm>
          <a:prstGeom prst="rect">
            <a:avLst/>
          </a:prstGeom>
        </p:spPr>
        <p:txBody>
          <a:bodyPr vert="horz" wrap="square" lIns="0" tIns="11429" rIns="0" bIns="0" rtlCol="0">
            <a:spAutoFit/>
          </a:bodyPr>
          <a:lstStyle/>
          <a:p>
            <a:pPr marL="12699" defTabSz="914329" fontAlgn="auto">
              <a:spcBef>
                <a:spcPts val="90"/>
              </a:spcBef>
              <a:spcAft>
                <a:spcPts val="0"/>
              </a:spcAft>
            </a:pPr>
            <a:r>
              <a:rPr sz="550" spc="-5" dirty="0">
                <a:solidFill>
                  <a:prstClr val="black"/>
                </a:solidFill>
                <a:latin typeface="Calibri Light"/>
                <a:cs typeface="Calibri Light"/>
              </a:rPr>
              <a:t>pool,</a:t>
            </a:r>
            <a:r>
              <a:rPr sz="550" spc="-45"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6" name="object 6"/>
          <p:cNvSpPr txBox="1"/>
          <p:nvPr/>
        </p:nvSpPr>
        <p:spPr>
          <a:xfrm>
            <a:off x="8117036" y="518272"/>
            <a:ext cx="680028" cy="84547"/>
          </a:xfrm>
          <a:prstGeom prst="rect">
            <a:avLst/>
          </a:prstGeom>
          <a:solidFill>
            <a:srgbClr val="EEEAF2"/>
          </a:solidFill>
          <a:ln w="10328">
            <a:solidFill>
              <a:srgbClr val="7E7E7E"/>
            </a:solidFill>
          </a:ln>
        </p:spPr>
        <p:txBody>
          <a:bodyPr vert="horz" wrap="square" lIns="0" tIns="0" rIns="0" bIns="0" rtlCol="0">
            <a:spAutoFit/>
          </a:bodyPr>
          <a:lstStyle/>
          <a:p>
            <a:pPr marL="163817"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7" name="object 7"/>
          <p:cNvSpPr txBox="1"/>
          <p:nvPr/>
        </p:nvSpPr>
        <p:spPr>
          <a:xfrm>
            <a:off x="8117036" y="697133"/>
            <a:ext cx="680028" cy="84547"/>
          </a:xfrm>
          <a:prstGeom prst="rect">
            <a:avLst/>
          </a:prstGeom>
          <a:solidFill>
            <a:srgbClr val="EEEAF2"/>
          </a:solidFill>
          <a:ln w="10328">
            <a:solidFill>
              <a:srgbClr val="7E7E7E"/>
            </a:solidFill>
          </a:ln>
        </p:spPr>
        <p:txBody>
          <a:bodyPr vert="horz" wrap="square" lIns="0" tIns="0" rIns="0" bIns="0" rtlCol="0">
            <a:spAutoFit/>
          </a:bodyPr>
          <a:lstStyle/>
          <a:p>
            <a:pPr marL="163817"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8" name="object 8"/>
          <p:cNvSpPr/>
          <p:nvPr/>
        </p:nvSpPr>
        <p:spPr>
          <a:xfrm>
            <a:off x="8456871" y="617624"/>
            <a:ext cx="0" cy="34288"/>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8426601" y="636766"/>
            <a:ext cx="60955" cy="60320"/>
          </a:xfrm>
          <a:custGeom>
            <a:avLst/>
            <a:gdLst/>
            <a:ahLst/>
            <a:cxnLst/>
            <a:rect l="l" t="t" r="r" b="b"/>
            <a:pathLst>
              <a:path w="60959" h="60325">
                <a:moveTo>
                  <a:pt x="0" y="0"/>
                </a:moveTo>
                <a:lnTo>
                  <a:pt x="30272" y="60314"/>
                </a:lnTo>
                <a:lnTo>
                  <a:pt x="56969" y="7126"/>
                </a:lnTo>
                <a:lnTo>
                  <a:pt x="30278" y="7126"/>
                </a:lnTo>
                <a:lnTo>
                  <a:pt x="14823" y="5344"/>
                </a:lnTo>
                <a:lnTo>
                  <a:pt x="0" y="0"/>
                </a:lnTo>
                <a:close/>
              </a:path>
              <a:path w="60959" h="60325">
                <a:moveTo>
                  <a:pt x="60545" y="0"/>
                </a:moveTo>
                <a:lnTo>
                  <a:pt x="45730" y="5344"/>
                </a:lnTo>
                <a:lnTo>
                  <a:pt x="30278" y="7126"/>
                </a:lnTo>
                <a:lnTo>
                  <a:pt x="56969" y="7126"/>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8456871" y="438764"/>
            <a:ext cx="0" cy="34288"/>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p:nvPr/>
        </p:nvSpPr>
        <p:spPr>
          <a:xfrm>
            <a:off x="8426601" y="458044"/>
            <a:ext cx="60955" cy="60320"/>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 name="object 12"/>
          <p:cNvSpPr txBox="1"/>
          <p:nvPr/>
        </p:nvSpPr>
        <p:spPr>
          <a:xfrm>
            <a:off x="8117036" y="875994"/>
            <a:ext cx="680028" cy="84547"/>
          </a:xfrm>
          <a:prstGeom prst="rect">
            <a:avLst/>
          </a:prstGeom>
          <a:solidFill>
            <a:srgbClr val="EEEAF2"/>
          </a:solidFill>
          <a:ln w="10328">
            <a:solidFill>
              <a:srgbClr val="7E7E7E"/>
            </a:solidFill>
          </a:ln>
        </p:spPr>
        <p:txBody>
          <a:bodyPr vert="horz" wrap="square" lIns="0" tIns="0" rIns="0" bIns="0" rtlCol="0">
            <a:spAutoFit/>
          </a:bodyPr>
          <a:lstStyle/>
          <a:p>
            <a:pPr marL="163817"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3" name="object 13"/>
          <p:cNvSpPr txBox="1"/>
          <p:nvPr/>
        </p:nvSpPr>
        <p:spPr>
          <a:xfrm>
            <a:off x="8117036" y="1054855"/>
            <a:ext cx="680028" cy="84547"/>
          </a:xfrm>
          <a:prstGeom prst="rect">
            <a:avLst/>
          </a:prstGeom>
          <a:solidFill>
            <a:srgbClr val="EEEAF2"/>
          </a:solidFill>
          <a:ln w="10328">
            <a:solidFill>
              <a:srgbClr val="7E7E7E"/>
            </a:solidFill>
          </a:ln>
        </p:spPr>
        <p:txBody>
          <a:bodyPr vert="horz" wrap="square" lIns="0" tIns="0" rIns="0" bIns="0" rtlCol="0">
            <a:spAutoFit/>
          </a:bodyPr>
          <a:lstStyle/>
          <a:p>
            <a:pPr marL="163817"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4" name="object 14"/>
          <p:cNvSpPr/>
          <p:nvPr/>
        </p:nvSpPr>
        <p:spPr>
          <a:xfrm>
            <a:off x="8456871" y="975346"/>
            <a:ext cx="0" cy="34288"/>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p:nvPr/>
        </p:nvSpPr>
        <p:spPr>
          <a:xfrm>
            <a:off x="8426601" y="994487"/>
            <a:ext cx="60955" cy="60320"/>
          </a:xfrm>
          <a:custGeom>
            <a:avLst/>
            <a:gdLst/>
            <a:ahLst/>
            <a:cxnLst/>
            <a:rect l="l" t="t" r="r" b="b"/>
            <a:pathLst>
              <a:path w="60959" h="60325">
                <a:moveTo>
                  <a:pt x="0" y="0"/>
                </a:moveTo>
                <a:lnTo>
                  <a:pt x="30272" y="60314"/>
                </a:lnTo>
                <a:lnTo>
                  <a:pt x="56969" y="7126"/>
                </a:lnTo>
                <a:lnTo>
                  <a:pt x="30278" y="7126"/>
                </a:lnTo>
                <a:lnTo>
                  <a:pt x="14823" y="5344"/>
                </a:lnTo>
                <a:lnTo>
                  <a:pt x="0" y="0"/>
                </a:lnTo>
                <a:close/>
              </a:path>
              <a:path w="60959" h="60325">
                <a:moveTo>
                  <a:pt x="60545" y="0"/>
                </a:moveTo>
                <a:lnTo>
                  <a:pt x="45730" y="5344"/>
                </a:lnTo>
                <a:lnTo>
                  <a:pt x="30278" y="7126"/>
                </a:lnTo>
                <a:lnTo>
                  <a:pt x="56969" y="7126"/>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p:nvPr/>
        </p:nvSpPr>
        <p:spPr>
          <a:xfrm>
            <a:off x="8456871" y="796485"/>
            <a:ext cx="0" cy="34288"/>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p:nvPr/>
        </p:nvSpPr>
        <p:spPr>
          <a:xfrm>
            <a:off x="8426601" y="815628"/>
            <a:ext cx="60955" cy="60320"/>
          </a:xfrm>
          <a:custGeom>
            <a:avLst/>
            <a:gdLst/>
            <a:ahLst/>
            <a:cxnLst/>
            <a:rect l="l" t="t" r="r" b="b"/>
            <a:pathLst>
              <a:path w="60959" h="60325">
                <a:moveTo>
                  <a:pt x="0" y="0"/>
                </a:moveTo>
                <a:lnTo>
                  <a:pt x="30272" y="60312"/>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 name="object 18"/>
          <p:cNvSpPr txBox="1"/>
          <p:nvPr/>
        </p:nvSpPr>
        <p:spPr>
          <a:xfrm>
            <a:off x="8118678" y="1233714"/>
            <a:ext cx="680028" cy="84547"/>
          </a:xfrm>
          <a:prstGeom prst="rect">
            <a:avLst/>
          </a:prstGeom>
          <a:solidFill>
            <a:srgbClr val="EEEAF2"/>
          </a:solidFill>
          <a:ln w="10328">
            <a:solidFill>
              <a:srgbClr val="7E7E7E"/>
            </a:solidFill>
          </a:ln>
        </p:spPr>
        <p:txBody>
          <a:bodyPr vert="horz" wrap="square" lIns="0" tIns="0" rIns="0" bIns="0" rtlCol="0">
            <a:spAutoFit/>
          </a:bodyPr>
          <a:lstStyle/>
          <a:p>
            <a:pPr marL="163817"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9" name="object 19"/>
          <p:cNvSpPr txBox="1"/>
          <p:nvPr/>
        </p:nvSpPr>
        <p:spPr>
          <a:xfrm>
            <a:off x="8118678" y="1412437"/>
            <a:ext cx="680028" cy="85188"/>
          </a:xfrm>
          <a:prstGeom prst="rect">
            <a:avLst/>
          </a:prstGeom>
          <a:solidFill>
            <a:srgbClr val="EEEAF2"/>
          </a:solidFill>
          <a:ln w="10328">
            <a:solidFill>
              <a:srgbClr val="7E7E7E"/>
            </a:solidFill>
          </a:ln>
        </p:spPr>
        <p:txBody>
          <a:bodyPr vert="horz" wrap="square" lIns="0" tIns="635" rIns="0" bIns="0" rtlCol="0">
            <a:spAutoFit/>
          </a:bodyPr>
          <a:lstStyle/>
          <a:p>
            <a:pPr marL="163817" defTabSz="914329" fontAlgn="auto">
              <a:spcBef>
                <a:spcPts val="5"/>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20" name="object 20"/>
          <p:cNvSpPr/>
          <p:nvPr/>
        </p:nvSpPr>
        <p:spPr>
          <a:xfrm>
            <a:off x="8458516" y="1333068"/>
            <a:ext cx="0" cy="34288"/>
          </a:xfrm>
          <a:custGeom>
            <a:avLst/>
            <a:gdLst/>
            <a:ahLst/>
            <a:cxnLst/>
            <a:rect l="l" t="t" r="r" b="b"/>
            <a:pathLst>
              <a:path h="34290">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 name="object 21"/>
          <p:cNvSpPr/>
          <p:nvPr/>
        </p:nvSpPr>
        <p:spPr>
          <a:xfrm>
            <a:off x="8428247" y="1352210"/>
            <a:ext cx="60955" cy="60320"/>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p:nvPr/>
        </p:nvSpPr>
        <p:spPr>
          <a:xfrm>
            <a:off x="8458516" y="1154207"/>
            <a:ext cx="0" cy="34288"/>
          </a:xfrm>
          <a:custGeom>
            <a:avLst/>
            <a:gdLst/>
            <a:ahLst/>
            <a:cxnLst/>
            <a:rect l="l" t="t" r="r" b="b"/>
            <a:pathLst>
              <a:path h="34290">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 name="object 23"/>
          <p:cNvSpPr/>
          <p:nvPr/>
        </p:nvSpPr>
        <p:spPr>
          <a:xfrm>
            <a:off x="8428247" y="1173348"/>
            <a:ext cx="60955" cy="60320"/>
          </a:xfrm>
          <a:custGeom>
            <a:avLst/>
            <a:gdLst/>
            <a:ahLst/>
            <a:cxnLst/>
            <a:rect l="l" t="t" r="r" b="b"/>
            <a:pathLst>
              <a:path w="60959" h="60325">
                <a:moveTo>
                  <a:pt x="0" y="0"/>
                </a:moveTo>
                <a:lnTo>
                  <a:pt x="30271" y="60314"/>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txBox="1"/>
          <p:nvPr/>
        </p:nvSpPr>
        <p:spPr>
          <a:xfrm>
            <a:off x="8117036" y="1591299"/>
            <a:ext cx="680028" cy="84547"/>
          </a:xfrm>
          <a:prstGeom prst="rect">
            <a:avLst/>
          </a:prstGeom>
          <a:solidFill>
            <a:srgbClr val="EBF1DF"/>
          </a:solidFill>
          <a:ln w="10328">
            <a:solidFill>
              <a:srgbClr val="7E7E7E"/>
            </a:solidFill>
          </a:ln>
        </p:spPr>
        <p:txBody>
          <a:bodyPr vert="horz" wrap="square" lIns="0" tIns="0" rIns="0" bIns="0" rtlCol="0">
            <a:spAutoFit/>
          </a:bodyPr>
          <a:lstStyle/>
          <a:p>
            <a:pPr marL="99052" defTabSz="914329" fontAlgn="auto">
              <a:spcBef>
                <a:spcPts val="0"/>
              </a:spcBef>
              <a:spcAft>
                <a:spcPts val="0"/>
              </a:spcAft>
            </a:pPr>
            <a:r>
              <a:rPr sz="550" spc="-5" dirty="0">
                <a:solidFill>
                  <a:prstClr val="black"/>
                </a:solidFill>
                <a:latin typeface="Calibri Light"/>
                <a:cs typeface="Calibri Light"/>
              </a:rPr>
              <a:t>3x3 conv, 128,</a:t>
            </a:r>
            <a:r>
              <a:rPr sz="550" spc="-15"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25" name="object 25"/>
          <p:cNvSpPr txBox="1"/>
          <p:nvPr/>
        </p:nvSpPr>
        <p:spPr>
          <a:xfrm>
            <a:off x="8117036" y="1770159"/>
            <a:ext cx="680028" cy="84547"/>
          </a:xfrm>
          <a:prstGeom prst="rect">
            <a:avLst/>
          </a:prstGeom>
          <a:solidFill>
            <a:srgbClr val="EBF1DF"/>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26" name="object 26"/>
          <p:cNvSpPr/>
          <p:nvPr/>
        </p:nvSpPr>
        <p:spPr>
          <a:xfrm>
            <a:off x="8456871" y="1690651"/>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 name="object 27"/>
          <p:cNvSpPr/>
          <p:nvPr/>
        </p:nvSpPr>
        <p:spPr>
          <a:xfrm>
            <a:off x="8426601" y="1709793"/>
            <a:ext cx="60955" cy="60320"/>
          </a:xfrm>
          <a:custGeom>
            <a:avLst/>
            <a:gdLst/>
            <a:ahLst/>
            <a:cxnLst/>
            <a:rect l="l" t="t" r="r" b="b"/>
            <a:pathLst>
              <a:path w="60959" h="60325">
                <a:moveTo>
                  <a:pt x="0" y="0"/>
                </a:moveTo>
                <a:lnTo>
                  <a:pt x="30272" y="60313"/>
                </a:lnTo>
                <a:lnTo>
                  <a:pt x="56968" y="7126"/>
                </a:lnTo>
                <a:lnTo>
                  <a:pt x="30278" y="7126"/>
                </a:lnTo>
                <a:lnTo>
                  <a:pt x="14823" y="5344"/>
                </a:lnTo>
                <a:lnTo>
                  <a:pt x="0" y="0"/>
                </a:lnTo>
                <a:close/>
              </a:path>
              <a:path w="60959" h="60325">
                <a:moveTo>
                  <a:pt x="60545" y="0"/>
                </a:moveTo>
                <a:lnTo>
                  <a:pt x="45730" y="5344"/>
                </a:lnTo>
                <a:lnTo>
                  <a:pt x="30278" y="7126"/>
                </a:lnTo>
                <a:lnTo>
                  <a:pt x="56968" y="7126"/>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 name="object 28"/>
          <p:cNvSpPr/>
          <p:nvPr/>
        </p:nvSpPr>
        <p:spPr>
          <a:xfrm>
            <a:off x="8456871" y="1511791"/>
            <a:ext cx="0" cy="34288"/>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 name="object 29"/>
          <p:cNvSpPr/>
          <p:nvPr/>
        </p:nvSpPr>
        <p:spPr>
          <a:xfrm>
            <a:off x="8426601" y="1531069"/>
            <a:ext cx="60955" cy="60320"/>
          </a:xfrm>
          <a:custGeom>
            <a:avLst/>
            <a:gdLst/>
            <a:ahLst/>
            <a:cxnLst/>
            <a:rect l="l" t="t" r="r" b="b"/>
            <a:pathLst>
              <a:path w="60959" h="60325">
                <a:moveTo>
                  <a:pt x="0" y="0"/>
                </a:moveTo>
                <a:lnTo>
                  <a:pt x="30272" y="60314"/>
                </a:lnTo>
                <a:lnTo>
                  <a:pt x="56969" y="7126"/>
                </a:lnTo>
                <a:lnTo>
                  <a:pt x="30278" y="7126"/>
                </a:lnTo>
                <a:lnTo>
                  <a:pt x="14823" y="5344"/>
                </a:lnTo>
                <a:lnTo>
                  <a:pt x="0" y="0"/>
                </a:lnTo>
                <a:close/>
              </a:path>
              <a:path w="60959" h="60325">
                <a:moveTo>
                  <a:pt x="60545" y="0"/>
                </a:moveTo>
                <a:lnTo>
                  <a:pt x="45730" y="5344"/>
                </a:lnTo>
                <a:lnTo>
                  <a:pt x="30278" y="7126"/>
                </a:lnTo>
                <a:lnTo>
                  <a:pt x="56969" y="7126"/>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 name="object 30"/>
          <p:cNvSpPr txBox="1"/>
          <p:nvPr/>
        </p:nvSpPr>
        <p:spPr>
          <a:xfrm>
            <a:off x="8118678" y="1949021"/>
            <a:ext cx="680028" cy="84547"/>
          </a:xfrm>
          <a:prstGeom prst="rect">
            <a:avLst/>
          </a:prstGeom>
          <a:solidFill>
            <a:srgbClr val="EBF1DF"/>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31" name="object 31"/>
          <p:cNvSpPr txBox="1"/>
          <p:nvPr/>
        </p:nvSpPr>
        <p:spPr>
          <a:xfrm>
            <a:off x="8118678" y="2127881"/>
            <a:ext cx="680028" cy="84547"/>
          </a:xfrm>
          <a:prstGeom prst="rect">
            <a:avLst/>
          </a:prstGeom>
          <a:solidFill>
            <a:srgbClr val="EBF1DF"/>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32" name="object 32"/>
          <p:cNvSpPr/>
          <p:nvPr/>
        </p:nvSpPr>
        <p:spPr>
          <a:xfrm>
            <a:off x="8458516" y="2048373"/>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 name="object 33"/>
          <p:cNvSpPr/>
          <p:nvPr/>
        </p:nvSpPr>
        <p:spPr>
          <a:xfrm>
            <a:off x="8428247" y="2067515"/>
            <a:ext cx="60955" cy="60320"/>
          </a:xfrm>
          <a:custGeom>
            <a:avLst/>
            <a:gdLst/>
            <a:ahLst/>
            <a:cxnLst/>
            <a:rect l="l" t="t" r="r" b="b"/>
            <a:pathLst>
              <a:path w="60959" h="60325">
                <a:moveTo>
                  <a:pt x="0" y="0"/>
                </a:moveTo>
                <a:lnTo>
                  <a:pt x="30271" y="60312"/>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 name="object 34"/>
          <p:cNvSpPr/>
          <p:nvPr/>
        </p:nvSpPr>
        <p:spPr>
          <a:xfrm>
            <a:off x="8458516" y="1869513"/>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 name="object 35"/>
          <p:cNvSpPr/>
          <p:nvPr/>
        </p:nvSpPr>
        <p:spPr>
          <a:xfrm>
            <a:off x="8428247" y="1888654"/>
            <a:ext cx="60955" cy="60320"/>
          </a:xfrm>
          <a:custGeom>
            <a:avLst/>
            <a:gdLst/>
            <a:ahLst/>
            <a:cxnLst/>
            <a:rect l="l" t="t" r="r" b="b"/>
            <a:pathLst>
              <a:path w="60959" h="60325">
                <a:moveTo>
                  <a:pt x="0" y="0"/>
                </a:moveTo>
                <a:lnTo>
                  <a:pt x="30271" y="60313"/>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 name="object 36"/>
          <p:cNvSpPr txBox="1"/>
          <p:nvPr/>
        </p:nvSpPr>
        <p:spPr>
          <a:xfrm>
            <a:off x="8118678" y="2306603"/>
            <a:ext cx="680028" cy="85188"/>
          </a:xfrm>
          <a:prstGeom prst="rect">
            <a:avLst/>
          </a:prstGeom>
          <a:solidFill>
            <a:srgbClr val="EBF1DF"/>
          </a:solidFill>
          <a:ln w="10328">
            <a:solidFill>
              <a:srgbClr val="7E7E7E"/>
            </a:solidFill>
          </a:ln>
        </p:spPr>
        <p:txBody>
          <a:bodyPr vert="horz" wrap="square" lIns="0" tIns="635" rIns="0" bIns="0" rtlCol="0">
            <a:spAutoFit/>
          </a:bodyPr>
          <a:lstStyle/>
          <a:p>
            <a:pPr marL="146038" defTabSz="914329" fontAlgn="auto">
              <a:spcBef>
                <a:spcPts val="5"/>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37" name="object 37"/>
          <p:cNvSpPr txBox="1"/>
          <p:nvPr/>
        </p:nvSpPr>
        <p:spPr>
          <a:xfrm>
            <a:off x="8118678" y="2485463"/>
            <a:ext cx="680028" cy="85188"/>
          </a:xfrm>
          <a:prstGeom prst="rect">
            <a:avLst/>
          </a:prstGeom>
          <a:solidFill>
            <a:srgbClr val="EBF1DF"/>
          </a:solidFill>
          <a:ln w="10328">
            <a:solidFill>
              <a:srgbClr val="7E7E7E"/>
            </a:solidFill>
          </a:ln>
        </p:spPr>
        <p:txBody>
          <a:bodyPr vert="horz" wrap="square" lIns="0" tIns="635" rIns="0" bIns="0" rtlCol="0">
            <a:spAutoFit/>
          </a:bodyPr>
          <a:lstStyle/>
          <a:p>
            <a:pPr marL="146038" defTabSz="914329" fontAlgn="auto">
              <a:spcBef>
                <a:spcPts val="5"/>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38" name="object 38"/>
          <p:cNvSpPr/>
          <p:nvPr/>
        </p:nvSpPr>
        <p:spPr>
          <a:xfrm>
            <a:off x="8458516" y="2405958"/>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 name="object 39"/>
          <p:cNvSpPr/>
          <p:nvPr/>
        </p:nvSpPr>
        <p:spPr>
          <a:xfrm>
            <a:off x="8428247" y="2425235"/>
            <a:ext cx="60955" cy="60320"/>
          </a:xfrm>
          <a:custGeom>
            <a:avLst/>
            <a:gdLst/>
            <a:ahLst/>
            <a:cxnLst/>
            <a:rect l="l" t="t" r="r" b="b"/>
            <a:pathLst>
              <a:path w="60959" h="60325">
                <a:moveTo>
                  <a:pt x="0" y="0"/>
                </a:moveTo>
                <a:lnTo>
                  <a:pt x="30271" y="60313"/>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 name="object 40"/>
          <p:cNvSpPr/>
          <p:nvPr/>
        </p:nvSpPr>
        <p:spPr>
          <a:xfrm>
            <a:off x="8458516" y="2227234"/>
            <a:ext cx="0" cy="34288"/>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 name="object 41"/>
          <p:cNvSpPr/>
          <p:nvPr/>
        </p:nvSpPr>
        <p:spPr>
          <a:xfrm>
            <a:off x="8428247" y="2246374"/>
            <a:ext cx="60955" cy="60320"/>
          </a:xfrm>
          <a:custGeom>
            <a:avLst/>
            <a:gdLst/>
            <a:ahLst/>
            <a:cxnLst/>
            <a:rect l="l" t="t" r="r" b="b"/>
            <a:pathLst>
              <a:path w="60959" h="60325">
                <a:moveTo>
                  <a:pt x="0" y="0"/>
                </a:moveTo>
                <a:lnTo>
                  <a:pt x="30271" y="60314"/>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 name="object 42"/>
          <p:cNvSpPr txBox="1"/>
          <p:nvPr/>
        </p:nvSpPr>
        <p:spPr>
          <a:xfrm>
            <a:off x="8120320" y="2664326"/>
            <a:ext cx="680028" cy="84547"/>
          </a:xfrm>
          <a:prstGeom prst="rect">
            <a:avLst/>
          </a:prstGeom>
          <a:solidFill>
            <a:srgbClr val="EBF1DF"/>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43" name="object 43"/>
          <p:cNvSpPr txBox="1"/>
          <p:nvPr/>
        </p:nvSpPr>
        <p:spPr>
          <a:xfrm>
            <a:off x="8120320" y="2843187"/>
            <a:ext cx="680028" cy="84547"/>
          </a:xfrm>
          <a:prstGeom prst="rect">
            <a:avLst/>
          </a:prstGeom>
          <a:solidFill>
            <a:srgbClr val="EBF1DF"/>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44" name="object 44"/>
          <p:cNvSpPr/>
          <p:nvPr/>
        </p:nvSpPr>
        <p:spPr>
          <a:xfrm>
            <a:off x="8460160" y="2763678"/>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 name="object 45"/>
          <p:cNvSpPr/>
          <p:nvPr/>
        </p:nvSpPr>
        <p:spPr>
          <a:xfrm>
            <a:off x="8429891" y="2782819"/>
            <a:ext cx="60955" cy="60320"/>
          </a:xfrm>
          <a:custGeom>
            <a:avLst/>
            <a:gdLst/>
            <a:ahLst/>
            <a:cxnLst/>
            <a:rect l="l" t="t" r="r" b="b"/>
            <a:pathLst>
              <a:path w="60959" h="60325">
                <a:moveTo>
                  <a:pt x="0" y="0"/>
                </a:moveTo>
                <a:lnTo>
                  <a:pt x="30271" y="60313"/>
                </a:lnTo>
                <a:lnTo>
                  <a:pt x="56969" y="7125"/>
                </a:lnTo>
                <a:lnTo>
                  <a:pt x="30267" y="7125"/>
                </a:lnTo>
                <a:lnTo>
                  <a:pt x="14815" y="5344"/>
                </a:lnTo>
                <a:lnTo>
                  <a:pt x="0" y="0"/>
                </a:lnTo>
                <a:close/>
              </a:path>
              <a:path w="60959" h="60325">
                <a:moveTo>
                  <a:pt x="60545" y="0"/>
                </a:moveTo>
                <a:lnTo>
                  <a:pt x="45722" y="5344"/>
                </a:lnTo>
                <a:lnTo>
                  <a:pt x="30267" y="7125"/>
                </a:lnTo>
                <a:lnTo>
                  <a:pt x="56969" y="7125"/>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 name="object 46"/>
          <p:cNvSpPr/>
          <p:nvPr/>
        </p:nvSpPr>
        <p:spPr>
          <a:xfrm>
            <a:off x="8460160" y="2584817"/>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 name="object 47"/>
          <p:cNvSpPr/>
          <p:nvPr/>
        </p:nvSpPr>
        <p:spPr>
          <a:xfrm>
            <a:off x="8429891" y="2604096"/>
            <a:ext cx="60955" cy="60320"/>
          </a:xfrm>
          <a:custGeom>
            <a:avLst/>
            <a:gdLst/>
            <a:ahLst/>
            <a:cxnLst/>
            <a:rect l="l" t="t" r="r" b="b"/>
            <a:pathLst>
              <a:path w="60959" h="60325">
                <a:moveTo>
                  <a:pt x="0" y="0"/>
                </a:moveTo>
                <a:lnTo>
                  <a:pt x="30271" y="60313"/>
                </a:lnTo>
                <a:lnTo>
                  <a:pt x="57020" y="7022"/>
                </a:lnTo>
                <a:lnTo>
                  <a:pt x="30267" y="7022"/>
                </a:lnTo>
                <a:lnTo>
                  <a:pt x="14815" y="5267"/>
                </a:lnTo>
                <a:lnTo>
                  <a:pt x="0" y="0"/>
                </a:lnTo>
                <a:close/>
              </a:path>
              <a:path w="60959" h="60325">
                <a:moveTo>
                  <a:pt x="60545" y="0"/>
                </a:moveTo>
                <a:lnTo>
                  <a:pt x="45722" y="5267"/>
                </a:lnTo>
                <a:lnTo>
                  <a:pt x="30267" y="7022"/>
                </a:lnTo>
                <a:lnTo>
                  <a:pt x="57020" y="7022"/>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 name="object 48"/>
          <p:cNvSpPr txBox="1"/>
          <p:nvPr/>
        </p:nvSpPr>
        <p:spPr>
          <a:xfrm>
            <a:off x="8118678" y="3022048"/>
            <a:ext cx="680028" cy="84547"/>
          </a:xfrm>
          <a:prstGeom prst="rect">
            <a:avLst/>
          </a:prstGeom>
          <a:solidFill>
            <a:srgbClr val="F2DCDA"/>
          </a:solidFill>
          <a:ln w="10328">
            <a:solidFill>
              <a:srgbClr val="7E7E7E"/>
            </a:solidFill>
          </a:ln>
        </p:spPr>
        <p:txBody>
          <a:bodyPr vert="horz" wrap="square" lIns="0" tIns="0" rIns="0" bIns="0" rtlCol="0">
            <a:spAutoFit/>
          </a:bodyPr>
          <a:lstStyle/>
          <a:p>
            <a:pPr marL="99052" defTabSz="914329" fontAlgn="auto">
              <a:spcBef>
                <a:spcPts val="0"/>
              </a:spcBef>
              <a:spcAft>
                <a:spcPts val="0"/>
              </a:spcAft>
            </a:pPr>
            <a:r>
              <a:rPr sz="550" spc="-5" dirty="0">
                <a:solidFill>
                  <a:prstClr val="black"/>
                </a:solidFill>
                <a:latin typeface="Calibri Light"/>
                <a:cs typeface="Calibri Light"/>
              </a:rPr>
              <a:t>3x3 conv, 256,</a:t>
            </a:r>
            <a:r>
              <a:rPr sz="550" spc="-15"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49" name="object 49"/>
          <p:cNvSpPr txBox="1"/>
          <p:nvPr/>
        </p:nvSpPr>
        <p:spPr>
          <a:xfrm>
            <a:off x="8118678" y="3200907"/>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50" name="object 50"/>
          <p:cNvSpPr/>
          <p:nvPr/>
        </p:nvSpPr>
        <p:spPr>
          <a:xfrm>
            <a:off x="8458516" y="3121399"/>
            <a:ext cx="0" cy="34288"/>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 name="object 51"/>
          <p:cNvSpPr/>
          <p:nvPr/>
        </p:nvSpPr>
        <p:spPr>
          <a:xfrm>
            <a:off x="8428247" y="3140541"/>
            <a:ext cx="60955" cy="60320"/>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 name="object 52"/>
          <p:cNvSpPr/>
          <p:nvPr/>
        </p:nvSpPr>
        <p:spPr>
          <a:xfrm>
            <a:off x="8458516" y="2942539"/>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 name="object 53"/>
          <p:cNvSpPr/>
          <p:nvPr/>
        </p:nvSpPr>
        <p:spPr>
          <a:xfrm>
            <a:off x="8428247" y="2961679"/>
            <a:ext cx="60955" cy="60320"/>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 name="object 54"/>
          <p:cNvSpPr txBox="1"/>
          <p:nvPr/>
        </p:nvSpPr>
        <p:spPr>
          <a:xfrm>
            <a:off x="8117036" y="3379630"/>
            <a:ext cx="680028" cy="85188"/>
          </a:xfrm>
          <a:prstGeom prst="rect">
            <a:avLst/>
          </a:prstGeom>
          <a:solidFill>
            <a:srgbClr val="F2DCDA"/>
          </a:solidFill>
          <a:ln w="10328">
            <a:solidFill>
              <a:srgbClr val="7E7E7E"/>
            </a:solidFill>
          </a:ln>
        </p:spPr>
        <p:txBody>
          <a:bodyPr vert="horz" wrap="square" lIns="0" tIns="635" rIns="0" bIns="0" rtlCol="0">
            <a:spAutoFit/>
          </a:bodyPr>
          <a:lstStyle/>
          <a:p>
            <a:pPr marL="146038" defTabSz="914329" fontAlgn="auto">
              <a:spcBef>
                <a:spcPts val="5"/>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55" name="object 55"/>
          <p:cNvSpPr txBox="1"/>
          <p:nvPr/>
        </p:nvSpPr>
        <p:spPr>
          <a:xfrm>
            <a:off x="8117036" y="3558492"/>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56" name="object 56"/>
          <p:cNvSpPr/>
          <p:nvPr/>
        </p:nvSpPr>
        <p:spPr>
          <a:xfrm>
            <a:off x="8456871" y="3478984"/>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 name="object 57"/>
          <p:cNvSpPr/>
          <p:nvPr/>
        </p:nvSpPr>
        <p:spPr>
          <a:xfrm>
            <a:off x="8426601" y="3498263"/>
            <a:ext cx="60955" cy="60320"/>
          </a:xfrm>
          <a:custGeom>
            <a:avLst/>
            <a:gdLst/>
            <a:ahLst/>
            <a:cxnLst/>
            <a:rect l="l" t="t" r="r" b="b"/>
            <a:pathLst>
              <a:path w="60959" h="60325">
                <a:moveTo>
                  <a:pt x="0" y="0"/>
                </a:moveTo>
                <a:lnTo>
                  <a:pt x="30272" y="60313"/>
                </a:lnTo>
                <a:lnTo>
                  <a:pt x="56968" y="7126"/>
                </a:lnTo>
                <a:lnTo>
                  <a:pt x="30278" y="7126"/>
                </a:lnTo>
                <a:lnTo>
                  <a:pt x="14823" y="5344"/>
                </a:lnTo>
                <a:lnTo>
                  <a:pt x="0" y="0"/>
                </a:lnTo>
                <a:close/>
              </a:path>
              <a:path w="60959" h="60325">
                <a:moveTo>
                  <a:pt x="60545" y="0"/>
                </a:moveTo>
                <a:lnTo>
                  <a:pt x="45730" y="5344"/>
                </a:lnTo>
                <a:lnTo>
                  <a:pt x="30278" y="7126"/>
                </a:lnTo>
                <a:lnTo>
                  <a:pt x="56968" y="7126"/>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 name="object 58"/>
          <p:cNvSpPr/>
          <p:nvPr/>
        </p:nvSpPr>
        <p:spPr>
          <a:xfrm>
            <a:off x="8456871" y="3300261"/>
            <a:ext cx="0" cy="34288"/>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 name="object 59"/>
          <p:cNvSpPr/>
          <p:nvPr/>
        </p:nvSpPr>
        <p:spPr>
          <a:xfrm>
            <a:off x="8426601" y="3319402"/>
            <a:ext cx="60955" cy="60320"/>
          </a:xfrm>
          <a:custGeom>
            <a:avLst/>
            <a:gdLst/>
            <a:ahLst/>
            <a:cxnLst/>
            <a:rect l="l" t="t" r="r" b="b"/>
            <a:pathLst>
              <a:path w="60959" h="60325">
                <a:moveTo>
                  <a:pt x="0" y="0"/>
                </a:moveTo>
                <a:lnTo>
                  <a:pt x="30272" y="60313"/>
                </a:lnTo>
                <a:lnTo>
                  <a:pt x="56968" y="7126"/>
                </a:lnTo>
                <a:lnTo>
                  <a:pt x="30278" y="7126"/>
                </a:lnTo>
                <a:lnTo>
                  <a:pt x="14823" y="5344"/>
                </a:lnTo>
                <a:lnTo>
                  <a:pt x="0" y="0"/>
                </a:lnTo>
                <a:close/>
              </a:path>
              <a:path w="60959" h="60325">
                <a:moveTo>
                  <a:pt x="60545" y="0"/>
                </a:moveTo>
                <a:lnTo>
                  <a:pt x="45730" y="5344"/>
                </a:lnTo>
                <a:lnTo>
                  <a:pt x="30278" y="7126"/>
                </a:lnTo>
                <a:lnTo>
                  <a:pt x="56968" y="7126"/>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 name="object 60"/>
          <p:cNvSpPr txBox="1"/>
          <p:nvPr/>
        </p:nvSpPr>
        <p:spPr>
          <a:xfrm>
            <a:off x="8117036" y="3737352"/>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61" name="object 61"/>
          <p:cNvSpPr txBox="1"/>
          <p:nvPr/>
        </p:nvSpPr>
        <p:spPr>
          <a:xfrm>
            <a:off x="8117036" y="3916214"/>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62" name="object 62"/>
          <p:cNvSpPr/>
          <p:nvPr/>
        </p:nvSpPr>
        <p:spPr>
          <a:xfrm>
            <a:off x="8456871" y="3836705"/>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 name="object 63"/>
          <p:cNvSpPr/>
          <p:nvPr/>
        </p:nvSpPr>
        <p:spPr>
          <a:xfrm>
            <a:off x="8426601" y="3855847"/>
            <a:ext cx="60955" cy="60320"/>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 name="object 64"/>
          <p:cNvSpPr/>
          <p:nvPr/>
        </p:nvSpPr>
        <p:spPr>
          <a:xfrm>
            <a:off x="8456871" y="3657843"/>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 name="object 65"/>
          <p:cNvSpPr/>
          <p:nvPr/>
        </p:nvSpPr>
        <p:spPr>
          <a:xfrm>
            <a:off x="8426601" y="3676986"/>
            <a:ext cx="60955" cy="60320"/>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 name="object 66"/>
          <p:cNvSpPr txBox="1"/>
          <p:nvPr/>
        </p:nvSpPr>
        <p:spPr>
          <a:xfrm>
            <a:off x="8118678" y="4095075"/>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67" name="object 67"/>
          <p:cNvSpPr txBox="1"/>
          <p:nvPr/>
        </p:nvSpPr>
        <p:spPr>
          <a:xfrm>
            <a:off x="8118678" y="4273934"/>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68" name="object 68"/>
          <p:cNvSpPr/>
          <p:nvPr/>
        </p:nvSpPr>
        <p:spPr>
          <a:xfrm>
            <a:off x="8458516" y="4194426"/>
            <a:ext cx="0" cy="34288"/>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 name="object 69"/>
          <p:cNvSpPr/>
          <p:nvPr/>
        </p:nvSpPr>
        <p:spPr>
          <a:xfrm>
            <a:off x="8428247" y="4213567"/>
            <a:ext cx="60955" cy="60320"/>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 name="object 70"/>
          <p:cNvSpPr/>
          <p:nvPr/>
        </p:nvSpPr>
        <p:spPr>
          <a:xfrm>
            <a:off x="8458516" y="4015566"/>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 name="object 71"/>
          <p:cNvSpPr/>
          <p:nvPr/>
        </p:nvSpPr>
        <p:spPr>
          <a:xfrm>
            <a:off x="8428247" y="4034707"/>
            <a:ext cx="60955" cy="60320"/>
          </a:xfrm>
          <a:custGeom>
            <a:avLst/>
            <a:gdLst/>
            <a:ahLst/>
            <a:cxnLst/>
            <a:rect l="l" t="t" r="r" b="b"/>
            <a:pathLst>
              <a:path w="60959" h="60325">
                <a:moveTo>
                  <a:pt x="0" y="0"/>
                </a:moveTo>
                <a:lnTo>
                  <a:pt x="30271" y="60313"/>
                </a:lnTo>
                <a:lnTo>
                  <a:pt x="56968" y="7125"/>
                </a:lnTo>
                <a:lnTo>
                  <a:pt x="30272" y="7125"/>
                </a:lnTo>
                <a:lnTo>
                  <a:pt x="14821" y="5344"/>
                </a:lnTo>
                <a:lnTo>
                  <a:pt x="0" y="0"/>
                </a:lnTo>
                <a:close/>
              </a:path>
              <a:path w="60959" h="60325">
                <a:moveTo>
                  <a:pt x="60544" y="0"/>
                </a:moveTo>
                <a:lnTo>
                  <a:pt x="45723" y="5344"/>
                </a:lnTo>
                <a:lnTo>
                  <a:pt x="30272" y="7125"/>
                </a:lnTo>
                <a:lnTo>
                  <a:pt x="56968" y="7125"/>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2" name="object 72"/>
          <p:cNvSpPr txBox="1"/>
          <p:nvPr/>
        </p:nvSpPr>
        <p:spPr>
          <a:xfrm>
            <a:off x="8117036" y="4452656"/>
            <a:ext cx="680028" cy="85188"/>
          </a:xfrm>
          <a:prstGeom prst="rect">
            <a:avLst/>
          </a:prstGeom>
          <a:solidFill>
            <a:srgbClr val="F2DCDA"/>
          </a:solidFill>
          <a:ln w="10328">
            <a:solidFill>
              <a:srgbClr val="7E7E7E"/>
            </a:solidFill>
          </a:ln>
        </p:spPr>
        <p:txBody>
          <a:bodyPr vert="horz" wrap="square" lIns="0" tIns="635" rIns="0" bIns="0" rtlCol="0">
            <a:spAutoFit/>
          </a:bodyPr>
          <a:lstStyle/>
          <a:p>
            <a:pPr marL="146038" defTabSz="914329" fontAlgn="auto">
              <a:spcBef>
                <a:spcPts val="5"/>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73" name="object 73"/>
          <p:cNvSpPr txBox="1"/>
          <p:nvPr/>
        </p:nvSpPr>
        <p:spPr>
          <a:xfrm>
            <a:off x="8117036" y="4631519"/>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74" name="object 74"/>
          <p:cNvSpPr/>
          <p:nvPr/>
        </p:nvSpPr>
        <p:spPr>
          <a:xfrm>
            <a:off x="8456871" y="4552011"/>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 name="object 75"/>
          <p:cNvSpPr/>
          <p:nvPr/>
        </p:nvSpPr>
        <p:spPr>
          <a:xfrm>
            <a:off x="8426601" y="4571290"/>
            <a:ext cx="60955" cy="60320"/>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6" name="object 76"/>
          <p:cNvSpPr/>
          <p:nvPr/>
        </p:nvSpPr>
        <p:spPr>
          <a:xfrm>
            <a:off x="8456871" y="4373287"/>
            <a:ext cx="0" cy="34288"/>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 name="object 77"/>
          <p:cNvSpPr/>
          <p:nvPr/>
        </p:nvSpPr>
        <p:spPr>
          <a:xfrm>
            <a:off x="8426601" y="4392429"/>
            <a:ext cx="60955" cy="60320"/>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 name="object 78"/>
          <p:cNvSpPr txBox="1"/>
          <p:nvPr/>
        </p:nvSpPr>
        <p:spPr>
          <a:xfrm>
            <a:off x="8118678" y="4810379"/>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79" name="object 79"/>
          <p:cNvSpPr txBox="1"/>
          <p:nvPr/>
        </p:nvSpPr>
        <p:spPr>
          <a:xfrm>
            <a:off x="8118678" y="4989240"/>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80" name="object 80"/>
          <p:cNvSpPr/>
          <p:nvPr/>
        </p:nvSpPr>
        <p:spPr>
          <a:xfrm>
            <a:off x="8458516" y="4909732"/>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 name="object 81"/>
          <p:cNvSpPr/>
          <p:nvPr/>
        </p:nvSpPr>
        <p:spPr>
          <a:xfrm>
            <a:off x="8428247" y="4928872"/>
            <a:ext cx="60955" cy="60320"/>
          </a:xfrm>
          <a:custGeom>
            <a:avLst/>
            <a:gdLst/>
            <a:ahLst/>
            <a:cxnLst/>
            <a:rect l="l" t="t" r="r" b="b"/>
            <a:pathLst>
              <a:path w="60959" h="60325">
                <a:moveTo>
                  <a:pt x="0" y="0"/>
                </a:moveTo>
                <a:lnTo>
                  <a:pt x="30271" y="60313"/>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 name="object 82"/>
          <p:cNvSpPr/>
          <p:nvPr/>
        </p:nvSpPr>
        <p:spPr>
          <a:xfrm>
            <a:off x="8458516" y="4730871"/>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 name="object 83"/>
          <p:cNvSpPr/>
          <p:nvPr/>
        </p:nvSpPr>
        <p:spPr>
          <a:xfrm>
            <a:off x="8428247" y="4750011"/>
            <a:ext cx="60955" cy="60320"/>
          </a:xfrm>
          <a:custGeom>
            <a:avLst/>
            <a:gdLst/>
            <a:ahLst/>
            <a:cxnLst/>
            <a:rect l="l" t="t" r="r" b="b"/>
            <a:pathLst>
              <a:path w="60959" h="60325">
                <a:moveTo>
                  <a:pt x="0" y="0"/>
                </a:moveTo>
                <a:lnTo>
                  <a:pt x="30271" y="60313"/>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 name="object 84"/>
          <p:cNvSpPr txBox="1"/>
          <p:nvPr/>
        </p:nvSpPr>
        <p:spPr>
          <a:xfrm>
            <a:off x="8118678" y="5168046"/>
            <a:ext cx="680028" cy="84547"/>
          </a:xfrm>
          <a:prstGeom prst="rect">
            <a:avLst/>
          </a:prstGeom>
          <a:solidFill>
            <a:srgbClr val="EAEFF5"/>
          </a:solidFill>
          <a:ln w="10328">
            <a:solidFill>
              <a:srgbClr val="7E7E7E"/>
            </a:solidFill>
          </a:ln>
        </p:spPr>
        <p:txBody>
          <a:bodyPr vert="horz" wrap="square" lIns="0" tIns="0" rIns="0" bIns="0" rtlCol="0">
            <a:spAutoFit/>
          </a:bodyPr>
          <a:lstStyle/>
          <a:p>
            <a:pPr marL="99052" defTabSz="914329" fontAlgn="auto">
              <a:spcBef>
                <a:spcPts val="0"/>
              </a:spcBef>
              <a:spcAft>
                <a:spcPts val="0"/>
              </a:spcAft>
            </a:pPr>
            <a:r>
              <a:rPr sz="550" spc="-5" dirty="0">
                <a:solidFill>
                  <a:prstClr val="black"/>
                </a:solidFill>
                <a:latin typeface="Calibri Light"/>
                <a:cs typeface="Calibri Light"/>
              </a:rPr>
              <a:t>3x3 conv, 512,</a:t>
            </a:r>
            <a:r>
              <a:rPr sz="550" spc="-15"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85" name="object 85"/>
          <p:cNvSpPr txBox="1"/>
          <p:nvPr/>
        </p:nvSpPr>
        <p:spPr>
          <a:xfrm>
            <a:off x="8118678" y="5346892"/>
            <a:ext cx="680028" cy="84547"/>
          </a:xfrm>
          <a:prstGeom prst="rect">
            <a:avLst/>
          </a:prstGeom>
          <a:solidFill>
            <a:srgbClr val="EAEFF5"/>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86" name="object 86"/>
          <p:cNvSpPr/>
          <p:nvPr/>
        </p:nvSpPr>
        <p:spPr>
          <a:xfrm>
            <a:off x="8458516" y="5267397"/>
            <a:ext cx="0" cy="34288"/>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7" name="object 87"/>
          <p:cNvSpPr/>
          <p:nvPr/>
        </p:nvSpPr>
        <p:spPr>
          <a:xfrm>
            <a:off x="8428247" y="5286581"/>
            <a:ext cx="60955" cy="60320"/>
          </a:xfrm>
          <a:custGeom>
            <a:avLst/>
            <a:gdLst/>
            <a:ahLst/>
            <a:cxnLst/>
            <a:rect l="l" t="t" r="r" b="b"/>
            <a:pathLst>
              <a:path w="60959" h="60325">
                <a:moveTo>
                  <a:pt x="0" y="0"/>
                </a:moveTo>
                <a:lnTo>
                  <a:pt x="30271" y="60313"/>
                </a:lnTo>
                <a:lnTo>
                  <a:pt x="56973" y="7115"/>
                </a:lnTo>
                <a:lnTo>
                  <a:pt x="30272" y="7115"/>
                </a:lnTo>
                <a:lnTo>
                  <a:pt x="14821" y="5336"/>
                </a:lnTo>
                <a:lnTo>
                  <a:pt x="0" y="0"/>
                </a:lnTo>
                <a:close/>
              </a:path>
              <a:path w="60959" h="60325">
                <a:moveTo>
                  <a:pt x="60544" y="0"/>
                </a:moveTo>
                <a:lnTo>
                  <a:pt x="45723" y="5336"/>
                </a:lnTo>
                <a:lnTo>
                  <a:pt x="30272" y="7115"/>
                </a:lnTo>
                <a:lnTo>
                  <a:pt x="56973" y="7115"/>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8" name="object 88"/>
          <p:cNvSpPr/>
          <p:nvPr/>
        </p:nvSpPr>
        <p:spPr>
          <a:xfrm>
            <a:off x="8458516" y="5088593"/>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9" name="object 89"/>
          <p:cNvSpPr/>
          <p:nvPr/>
        </p:nvSpPr>
        <p:spPr>
          <a:xfrm>
            <a:off x="8428247" y="5107732"/>
            <a:ext cx="60955" cy="60320"/>
          </a:xfrm>
          <a:custGeom>
            <a:avLst/>
            <a:gdLst/>
            <a:ahLst/>
            <a:cxnLst/>
            <a:rect l="l" t="t" r="r" b="b"/>
            <a:pathLst>
              <a:path w="60959" h="60325">
                <a:moveTo>
                  <a:pt x="0" y="0"/>
                </a:moveTo>
                <a:lnTo>
                  <a:pt x="30271" y="60314"/>
                </a:lnTo>
                <a:lnTo>
                  <a:pt x="56967" y="7126"/>
                </a:lnTo>
                <a:lnTo>
                  <a:pt x="30272" y="7126"/>
                </a:lnTo>
                <a:lnTo>
                  <a:pt x="14821" y="5344"/>
                </a:lnTo>
                <a:lnTo>
                  <a:pt x="0" y="0"/>
                </a:lnTo>
                <a:close/>
              </a:path>
              <a:path w="60959" h="60325">
                <a:moveTo>
                  <a:pt x="60544" y="0"/>
                </a:moveTo>
                <a:lnTo>
                  <a:pt x="45723" y="5344"/>
                </a:lnTo>
                <a:lnTo>
                  <a:pt x="30272" y="7126"/>
                </a:lnTo>
                <a:lnTo>
                  <a:pt x="56967" y="7126"/>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0" name="object 90"/>
          <p:cNvSpPr txBox="1"/>
          <p:nvPr/>
        </p:nvSpPr>
        <p:spPr>
          <a:xfrm>
            <a:off x="8120320" y="5525726"/>
            <a:ext cx="680028" cy="84547"/>
          </a:xfrm>
          <a:prstGeom prst="rect">
            <a:avLst/>
          </a:prstGeom>
          <a:solidFill>
            <a:srgbClr val="EAEFF5"/>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91" name="object 91"/>
          <p:cNvSpPr txBox="1"/>
          <p:nvPr/>
        </p:nvSpPr>
        <p:spPr>
          <a:xfrm>
            <a:off x="8120320" y="5704559"/>
            <a:ext cx="680028" cy="84547"/>
          </a:xfrm>
          <a:prstGeom prst="rect">
            <a:avLst/>
          </a:prstGeom>
          <a:solidFill>
            <a:srgbClr val="EAEFF5"/>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92" name="object 92"/>
          <p:cNvSpPr/>
          <p:nvPr/>
        </p:nvSpPr>
        <p:spPr>
          <a:xfrm>
            <a:off x="8460160" y="5625079"/>
            <a:ext cx="0" cy="34288"/>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3" name="object 93"/>
          <p:cNvSpPr/>
          <p:nvPr/>
        </p:nvSpPr>
        <p:spPr>
          <a:xfrm>
            <a:off x="8429891" y="5644246"/>
            <a:ext cx="60955" cy="60320"/>
          </a:xfrm>
          <a:custGeom>
            <a:avLst/>
            <a:gdLst/>
            <a:ahLst/>
            <a:cxnLst/>
            <a:rect l="l" t="t" r="r" b="b"/>
            <a:pathLst>
              <a:path w="60959" h="60325">
                <a:moveTo>
                  <a:pt x="0" y="0"/>
                </a:moveTo>
                <a:lnTo>
                  <a:pt x="30271" y="60313"/>
                </a:lnTo>
                <a:lnTo>
                  <a:pt x="56969" y="7126"/>
                </a:lnTo>
                <a:lnTo>
                  <a:pt x="30267" y="7126"/>
                </a:lnTo>
                <a:lnTo>
                  <a:pt x="14815" y="5344"/>
                </a:lnTo>
                <a:lnTo>
                  <a:pt x="0" y="0"/>
                </a:lnTo>
                <a:close/>
              </a:path>
              <a:path w="60959" h="60325">
                <a:moveTo>
                  <a:pt x="60545" y="0"/>
                </a:moveTo>
                <a:lnTo>
                  <a:pt x="45722" y="5344"/>
                </a:lnTo>
                <a:lnTo>
                  <a:pt x="30267" y="7126"/>
                </a:lnTo>
                <a:lnTo>
                  <a:pt x="56969" y="7126"/>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4" name="object 94"/>
          <p:cNvSpPr/>
          <p:nvPr/>
        </p:nvSpPr>
        <p:spPr>
          <a:xfrm>
            <a:off x="8460160" y="5446245"/>
            <a:ext cx="0" cy="34288"/>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5" name="object 95"/>
          <p:cNvSpPr/>
          <p:nvPr/>
        </p:nvSpPr>
        <p:spPr>
          <a:xfrm>
            <a:off x="8429891" y="5465413"/>
            <a:ext cx="60955" cy="60320"/>
          </a:xfrm>
          <a:custGeom>
            <a:avLst/>
            <a:gdLst/>
            <a:ahLst/>
            <a:cxnLst/>
            <a:rect l="l" t="t" r="r" b="b"/>
            <a:pathLst>
              <a:path w="60959" h="60325">
                <a:moveTo>
                  <a:pt x="0" y="0"/>
                </a:moveTo>
                <a:lnTo>
                  <a:pt x="30271" y="60313"/>
                </a:lnTo>
                <a:lnTo>
                  <a:pt x="56974" y="7115"/>
                </a:lnTo>
                <a:lnTo>
                  <a:pt x="30267" y="7115"/>
                </a:lnTo>
                <a:lnTo>
                  <a:pt x="14815" y="5336"/>
                </a:lnTo>
                <a:lnTo>
                  <a:pt x="0" y="0"/>
                </a:lnTo>
                <a:close/>
              </a:path>
              <a:path w="60959" h="60325">
                <a:moveTo>
                  <a:pt x="60545" y="0"/>
                </a:moveTo>
                <a:lnTo>
                  <a:pt x="45722" y="5336"/>
                </a:lnTo>
                <a:lnTo>
                  <a:pt x="30267" y="7115"/>
                </a:lnTo>
                <a:lnTo>
                  <a:pt x="56974" y="7115"/>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6" name="object 96"/>
          <p:cNvSpPr txBox="1"/>
          <p:nvPr/>
        </p:nvSpPr>
        <p:spPr>
          <a:xfrm>
            <a:off x="8118678" y="5883393"/>
            <a:ext cx="680028" cy="84547"/>
          </a:xfrm>
          <a:prstGeom prst="rect">
            <a:avLst/>
          </a:prstGeom>
          <a:solidFill>
            <a:srgbClr val="EAEFF5"/>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97" name="object 97"/>
          <p:cNvSpPr txBox="1"/>
          <p:nvPr/>
        </p:nvSpPr>
        <p:spPr>
          <a:xfrm>
            <a:off x="8118678" y="6062238"/>
            <a:ext cx="680028" cy="84547"/>
          </a:xfrm>
          <a:prstGeom prst="rect">
            <a:avLst/>
          </a:prstGeom>
          <a:solidFill>
            <a:srgbClr val="EAEFF5"/>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98" name="object 98"/>
          <p:cNvSpPr/>
          <p:nvPr/>
        </p:nvSpPr>
        <p:spPr>
          <a:xfrm>
            <a:off x="8458516" y="5982744"/>
            <a:ext cx="0" cy="34288"/>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9" name="object 99"/>
          <p:cNvSpPr/>
          <p:nvPr/>
        </p:nvSpPr>
        <p:spPr>
          <a:xfrm>
            <a:off x="8428247" y="6001927"/>
            <a:ext cx="60955" cy="60320"/>
          </a:xfrm>
          <a:custGeom>
            <a:avLst/>
            <a:gdLst/>
            <a:ahLst/>
            <a:cxnLst/>
            <a:rect l="l" t="t" r="r" b="b"/>
            <a:pathLst>
              <a:path w="60959" h="60325">
                <a:moveTo>
                  <a:pt x="0" y="0"/>
                </a:moveTo>
                <a:lnTo>
                  <a:pt x="30271" y="60313"/>
                </a:lnTo>
                <a:lnTo>
                  <a:pt x="56973" y="7115"/>
                </a:lnTo>
                <a:lnTo>
                  <a:pt x="30272" y="7115"/>
                </a:lnTo>
                <a:lnTo>
                  <a:pt x="14821" y="5336"/>
                </a:lnTo>
                <a:lnTo>
                  <a:pt x="0" y="0"/>
                </a:lnTo>
                <a:close/>
              </a:path>
              <a:path w="60959" h="60325">
                <a:moveTo>
                  <a:pt x="60544" y="0"/>
                </a:moveTo>
                <a:lnTo>
                  <a:pt x="45723" y="5336"/>
                </a:lnTo>
                <a:lnTo>
                  <a:pt x="30272" y="7115"/>
                </a:lnTo>
                <a:lnTo>
                  <a:pt x="56973" y="7115"/>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0" name="object 100"/>
          <p:cNvSpPr/>
          <p:nvPr/>
        </p:nvSpPr>
        <p:spPr>
          <a:xfrm>
            <a:off x="8458516" y="5803911"/>
            <a:ext cx="0" cy="34288"/>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1" name="object 101"/>
          <p:cNvSpPr/>
          <p:nvPr/>
        </p:nvSpPr>
        <p:spPr>
          <a:xfrm>
            <a:off x="8428247" y="5823094"/>
            <a:ext cx="60955" cy="60320"/>
          </a:xfrm>
          <a:custGeom>
            <a:avLst/>
            <a:gdLst/>
            <a:ahLst/>
            <a:cxnLst/>
            <a:rect l="l" t="t" r="r" b="b"/>
            <a:pathLst>
              <a:path w="60959" h="60325">
                <a:moveTo>
                  <a:pt x="0" y="0"/>
                </a:moveTo>
                <a:lnTo>
                  <a:pt x="30271" y="60313"/>
                </a:lnTo>
                <a:lnTo>
                  <a:pt x="56973" y="7115"/>
                </a:lnTo>
                <a:lnTo>
                  <a:pt x="30272" y="7115"/>
                </a:lnTo>
                <a:lnTo>
                  <a:pt x="14821" y="5336"/>
                </a:lnTo>
                <a:lnTo>
                  <a:pt x="0" y="0"/>
                </a:lnTo>
                <a:close/>
              </a:path>
              <a:path w="60959" h="60325">
                <a:moveTo>
                  <a:pt x="60544" y="0"/>
                </a:moveTo>
                <a:lnTo>
                  <a:pt x="45723" y="5336"/>
                </a:lnTo>
                <a:lnTo>
                  <a:pt x="30272" y="7115"/>
                </a:lnTo>
                <a:lnTo>
                  <a:pt x="56973" y="7115"/>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2" name="object 102"/>
          <p:cNvSpPr/>
          <p:nvPr/>
        </p:nvSpPr>
        <p:spPr>
          <a:xfrm>
            <a:off x="8455225" y="260041"/>
            <a:ext cx="0" cy="34288"/>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3" name="object 103"/>
          <p:cNvSpPr/>
          <p:nvPr/>
        </p:nvSpPr>
        <p:spPr>
          <a:xfrm>
            <a:off x="8424957" y="279183"/>
            <a:ext cx="60955" cy="60320"/>
          </a:xfrm>
          <a:custGeom>
            <a:avLst/>
            <a:gdLst/>
            <a:ahLst/>
            <a:cxnLst/>
            <a:rect l="l" t="t" r="r" b="b"/>
            <a:pathLst>
              <a:path w="60959" h="60325">
                <a:moveTo>
                  <a:pt x="0" y="0"/>
                </a:moveTo>
                <a:lnTo>
                  <a:pt x="30272" y="60313"/>
                </a:lnTo>
                <a:lnTo>
                  <a:pt x="56969" y="7125"/>
                </a:lnTo>
                <a:lnTo>
                  <a:pt x="30278" y="7125"/>
                </a:lnTo>
                <a:lnTo>
                  <a:pt x="14823" y="5344"/>
                </a:lnTo>
                <a:lnTo>
                  <a:pt x="0" y="0"/>
                </a:lnTo>
                <a:close/>
              </a:path>
              <a:path w="60959" h="60325">
                <a:moveTo>
                  <a:pt x="60545" y="0"/>
                </a:moveTo>
                <a:lnTo>
                  <a:pt x="45730" y="5344"/>
                </a:lnTo>
                <a:lnTo>
                  <a:pt x="30278" y="7125"/>
                </a:lnTo>
                <a:lnTo>
                  <a:pt x="56969" y="7125"/>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4" name="object 104"/>
          <p:cNvSpPr/>
          <p:nvPr/>
        </p:nvSpPr>
        <p:spPr>
          <a:xfrm>
            <a:off x="8455225" y="6161592"/>
            <a:ext cx="0" cy="34288"/>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5" name="object 105"/>
          <p:cNvSpPr/>
          <p:nvPr/>
        </p:nvSpPr>
        <p:spPr>
          <a:xfrm>
            <a:off x="8424957" y="6180759"/>
            <a:ext cx="60955" cy="60320"/>
          </a:xfrm>
          <a:custGeom>
            <a:avLst/>
            <a:gdLst/>
            <a:ahLst/>
            <a:cxnLst/>
            <a:rect l="l" t="t" r="r" b="b"/>
            <a:pathLst>
              <a:path w="60959" h="60325">
                <a:moveTo>
                  <a:pt x="0" y="0"/>
                </a:moveTo>
                <a:lnTo>
                  <a:pt x="30272" y="60313"/>
                </a:lnTo>
                <a:lnTo>
                  <a:pt x="56974" y="7115"/>
                </a:lnTo>
                <a:lnTo>
                  <a:pt x="30278" y="7115"/>
                </a:lnTo>
                <a:lnTo>
                  <a:pt x="14823" y="5336"/>
                </a:lnTo>
                <a:lnTo>
                  <a:pt x="0" y="0"/>
                </a:lnTo>
                <a:close/>
              </a:path>
              <a:path w="60959" h="60325">
                <a:moveTo>
                  <a:pt x="60545" y="0"/>
                </a:moveTo>
                <a:lnTo>
                  <a:pt x="45730" y="5336"/>
                </a:lnTo>
                <a:lnTo>
                  <a:pt x="30278" y="7115"/>
                </a:lnTo>
                <a:lnTo>
                  <a:pt x="56974" y="7115"/>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6" name="object 106"/>
          <p:cNvSpPr txBox="1"/>
          <p:nvPr/>
        </p:nvSpPr>
        <p:spPr>
          <a:xfrm>
            <a:off x="8323770" y="6229857"/>
            <a:ext cx="262867" cy="96088"/>
          </a:xfrm>
          <a:prstGeom prst="rect">
            <a:avLst/>
          </a:prstGeom>
        </p:spPr>
        <p:txBody>
          <a:bodyPr vert="horz" wrap="square" lIns="0" tIns="11429" rIns="0" bIns="0" rtlCol="0">
            <a:spAutoFit/>
          </a:bodyPr>
          <a:lstStyle/>
          <a:p>
            <a:pPr marL="12699" defTabSz="914329" fontAlgn="auto">
              <a:spcBef>
                <a:spcPts val="90"/>
              </a:spcBef>
              <a:spcAft>
                <a:spcPts val="0"/>
              </a:spcAft>
            </a:pPr>
            <a:r>
              <a:rPr sz="550" spc="-5" dirty="0">
                <a:solidFill>
                  <a:prstClr val="black"/>
                </a:solidFill>
                <a:latin typeface="Calibri Light"/>
                <a:cs typeface="Calibri Light"/>
              </a:rPr>
              <a:t>avg</a:t>
            </a:r>
            <a:r>
              <a:rPr sz="550" spc="-45" dirty="0">
                <a:solidFill>
                  <a:prstClr val="black"/>
                </a:solidFill>
                <a:latin typeface="Calibri Light"/>
                <a:cs typeface="Calibri Light"/>
              </a:rPr>
              <a:t> </a:t>
            </a:r>
            <a:r>
              <a:rPr sz="550" spc="-5" dirty="0">
                <a:solidFill>
                  <a:prstClr val="black"/>
                </a:solidFill>
                <a:latin typeface="Calibri Light"/>
                <a:cs typeface="Calibri Light"/>
              </a:rPr>
              <a:t>pool</a:t>
            </a:r>
            <a:endParaRPr sz="550">
              <a:solidFill>
                <a:prstClr val="black"/>
              </a:solidFill>
              <a:latin typeface="Calibri Light"/>
              <a:cs typeface="Calibri Light"/>
            </a:endParaRPr>
          </a:p>
        </p:txBody>
      </p:sp>
      <p:sp>
        <p:nvSpPr>
          <p:cNvPr id="107" name="object 107"/>
          <p:cNvSpPr/>
          <p:nvPr/>
        </p:nvSpPr>
        <p:spPr>
          <a:xfrm>
            <a:off x="8450306" y="6340425"/>
            <a:ext cx="0" cy="34288"/>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8" name="object 108"/>
          <p:cNvSpPr/>
          <p:nvPr/>
        </p:nvSpPr>
        <p:spPr>
          <a:xfrm>
            <a:off x="8420035" y="6359593"/>
            <a:ext cx="60955" cy="60320"/>
          </a:xfrm>
          <a:custGeom>
            <a:avLst/>
            <a:gdLst/>
            <a:ahLst/>
            <a:cxnLst/>
            <a:rect l="l" t="t" r="r" b="b"/>
            <a:pathLst>
              <a:path w="60959" h="60325">
                <a:moveTo>
                  <a:pt x="0" y="0"/>
                </a:moveTo>
                <a:lnTo>
                  <a:pt x="30272" y="60317"/>
                </a:lnTo>
                <a:lnTo>
                  <a:pt x="56969" y="7126"/>
                </a:lnTo>
                <a:lnTo>
                  <a:pt x="30272" y="7126"/>
                </a:lnTo>
                <a:lnTo>
                  <a:pt x="14821" y="5344"/>
                </a:lnTo>
                <a:lnTo>
                  <a:pt x="0" y="0"/>
                </a:lnTo>
                <a:close/>
              </a:path>
              <a:path w="60959" h="60325">
                <a:moveTo>
                  <a:pt x="60545" y="0"/>
                </a:moveTo>
                <a:lnTo>
                  <a:pt x="45724" y="5344"/>
                </a:lnTo>
                <a:lnTo>
                  <a:pt x="30272" y="7126"/>
                </a:lnTo>
                <a:lnTo>
                  <a:pt x="56969" y="7126"/>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9" name="object 109"/>
          <p:cNvSpPr txBox="1"/>
          <p:nvPr/>
        </p:nvSpPr>
        <p:spPr>
          <a:xfrm>
            <a:off x="8110468" y="6419906"/>
            <a:ext cx="680028" cy="84547"/>
          </a:xfrm>
          <a:prstGeom prst="rect">
            <a:avLst/>
          </a:prstGeom>
          <a:ln w="10328">
            <a:solidFill>
              <a:srgbClr val="7E7E7E"/>
            </a:solidFill>
          </a:ln>
        </p:spPr>
        <p:txBody>
          <a:bodyPr vert="horz" wrap="square" lIns="0" tIns="0" rIns="0" bIns="0" rtlCol="0">
            <a:spAutoFit/>
          </a:bodyPr>
          <a:lstStyle/>
          <a:p>
            <a:pPr algn="ctr" defTabSz="914329" fontAlgn="auto">
              <a:spcBef>
                <a:spcPts val="0"/>
              </a:spcBef>
              <a:spcAft>
                <a:spcPts val="0"/>
              </a:spcAft>
            </a:pPr>
            <a:r>
              <a:rPr sz="550" spc="-5" dirty="0">
                <a:solidFill>
                  <a:prstClr val="black"/>
                </a:solidFill>
                <a:latin typeface="Calibri Light"/>
                <a:cs typeface="Calibri Light"/>
              </a:rPr>
              <a:t>fc</a:t>
            </a:r>
            <a:r>
              <a:rPr sz="550" spc="-15" dirty="0">
                <a:solidFill>
                  <a:prstClr val="black"/>
                </a:solidFill>
                <a:latin typeface="Calibri Light"/>
                <a:cs typeface="Calibri Light"/>
              </a:rPr>
              <a:t> </a:t>
            </a:r>
            <a:r>
              <a:rPr sz="550" spc="-5" dirty="0">
                <a:solidFill>
                  <a:prstClr val="black"/>
                </a:solidFill>
                <a:latin typeface="Calibri Light"/>
                <a:cs typeface="Calibri Light"/>
              </a:rPr>
              <a:t>1000</a:t>
            </a:r>
            <a:endParaRPr sz="550">
              <a:solidFill>
                <a:prstClr val="black"/>
              </a:solidFill>
              <a:latin typeface="Calibri Light"/>
              <a:cs typeface="Calibri Light"/>
            </a:endParaRPr>
          </a:p>
        </p:txBody>
      </p:sp>
      <p:sp>
        <p:nvSpPr>
          <p:cNvPr id="110" name="object 110"/>
          <p:cNvSpPr/>
          <p:nvPr/>
        </p:nvSpPr>
        <p:spPr>
          <a:xfrm>
            <a:off x="9445323" y="5843649"/>
            <a:ext cx="624153" cy="347951"/>
          </a:xfrm>
          <a:custGeom>
            <a:avLst/>
            <a:gdLst/>
            <a:ahLst/>
            <a:cxnLst/>
            <a:rect l="l" t="t" r="r" b="b"/>
            <a:pathLst>
              <a:path w="624204" h="347979">
                <a:moveTo>
                  <a:pt x="0" y="0"/>
                </a:moveTo>
                <a:lnTo>
                  <a:pt x="99569" y="1060"/>
                </a:lnTo>
                <a:lnTo>
                  <a:pt x="188651" y="4187"/>
                </a:lnTo>
                <a:lnTo>
                  <a:pt x="267752" y="9298"/>
                </a:lnTo>
                <a:lnTo>
                  <a:pt x="337378" y="16312"/>
                </a:lnTo>
                <a:lnTo>
                  <a:pt x="398035" y="25147"/>
                </a:lnTo>
                <a:lnTo>
                  <a:pt x="450232" y="35721"/>
                </a:lnTo>
                <a:lnTo>
                  <a:pt x="494473" y="47952"/>
                </a:lnTo>
                <a:lnTo>
                  <a:pt x="531265" y="61759"/>
                </a:lnTo>
                <a:lnTo>
                  <a:pt x="584530" y="93772"/>
                </a:lnTo>
                <a:lnTo>
                  <a:pt x="614080" y="131104"/>
                </a:lnTo>
                <a:lnTo>
                  <a:pt x="623965" y="173103"/>
                </a:lnTo>
                <a:lnTo>
                  <a:pt x="622800" y="195647"/>
                </a:lnTo>
                <a:lnTo>
                  <a:pt x="608544" y="245230"/>
                </a:lnTo>
                <a:lnTo>
                  <a:pt x="568932" y="283327"/>
                </a:lnTo>
                <a:lnTo>
                  <a:pt x="513330" y="306057"/>
                </a:lnTo>
                <a:lnTo>
                  <a:pt x="473561" y="316121"/>
                </a:lnTo>
                <a:lnTo>
                  <a:pt x="424387" y="325095"/>
                </a:lnTo>
                <a:lnTo>
                  <a:pt x="364738" y="332812"/>
                </a:lnTo>
                <a:lnTo>
                  <a:pt x="293545" y="339105"/>
                </a:lnTo>
                <a:lnTo>
                  <a:pt x="209738" y="343806"/>
                </a:lnTo>
                <a:lnTo>
                  <a:pt x="112246" y="346749"/>
                </a:lnTo>
                <a:lnTo>
                  <a:pt x="0" y="347768"/>
                </a:lnTo>
              </a:path>
            </a:pathLst>
          </a:custGeom>
          <a:ln w="1033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1" name="object 111"/>
          <p:cNvSpPr/>
          <p:nvPr/>
        </p:nvSpPr>
        <p:spPr>
          <a:xfrm>
            <a:off x="10067378" y="6004363"/>
            <a:ext cx="0" cy="17143"/>
          </a:xfrm>
          <a:custGeom>
            <a:avLst/>
            <a:gdLst/>
            <a:ahLst/>
            <a:cxnLst/>
            <a:rect l="l" t="t" r="r" b="b"/>
            <a:pathLst>
              <a:path h="17145">
                <a:moveTo>
                  <a:pt x="-5183" y="8392"/>
                </a:moveTo>
                <a:lnTo>
                  <a:pt x="5183" y="8392"/>
                </a:lnTo>
              </a:path>
            </a:pathLst>
          </a:custGeom>
          <a:ln w="16785">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2" name="object 112"/>
          <p:cNvSpPr/>
          <p:nvPr/>
        </p:nvSpPr>
        <p:spPr>
          <a:xfrm>
            <a:off x="10037110" y="5994396"/>
            <a:ext cx="60955" cy="60320"/>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3" name="object 113"/>
          <p:cNvSpPr/>
          <p:nvPr/>
        </p:nvSpPr>
        <p:spPr>
          <a:xfrm>
            <a:off x="9443692" y="5485983"/>
            <a:ext cx="624153" cy="347951"/>
          </a:xfrm>
          <a:custGeom>
            <a:avLst/>
            <a:gdLst/>
            <a:ahLst/>
            <a:cxnLst/>
            <a:rect l="l" t="t" r="r" b="b"/>
            <a:pathLst>
              <a:path w="624204" h="347979">
                <a:moveTo>
                  <a:pt x="0" y="0"/>
                </a:moveTo>
                <a:lnTo>
                  <a:pt x="99564" y="1060"/>
                </a:lnTo>
                <a:lnTo>
                  <a:pt x="188642" y="4186"/>
                </a:lnTo>
                <a:lnTo>
                  <a:pt x="267739" y="9297"/>
                </a:lnTo>
                <a:lnTo>
                  <a:pt x="337361" y="16310"/>
                </a:lnTo>
                <a:lnTo>
                  <a:pt x="398017" y="25144"/>
                </a:lnTo>
                <a:lnTo>
                  <a:pt x="450210" y="35718"/>
                </a:lnTo>
                <a:lnTo>
                  <a:pt x="494450" y="47948"/>
                </a:lnTo>
                <a:lnTo>
                  <a:pt x="531241" y="61754"/>
                </a:lnTo>
                <a:lnTo>
                  <a:pt x="584504" y="93766"/>
                </a:lnTo>
                <a:lnTo>
                  <a:pt x="614052" y="131099"/>
                </a:lnTo>
                <a:lnTo>
                  <a:pt x="623937" y="173099"/>
                </a:lnTo>
                <a:lnTo>
                  <a:pt x="622772" y="195645"/>
                </a:lnTo>
                <a:lnTo>
                  <a:pt x="608516" y="245230"/>
                </a:lnTo>
                <a:lnTo>
                  <a:pt x="568905" y="283327"/>
                </a:lnTo>
                <a:lnTo>
                  <a:pt x="513305" y="306058"/>
                </a:lnTo>
                <a:lnTo>
                  <a:pt x="473538" y="316122"/>
                </a:lnTo>
                <a:lnTo>
                  <a:pt x="424366" y="325095"/>
                </a:lnTo>
                <a:lnTo>
                  <a:pt x="364721" y="332812"/>
                </a:lnTo>
                <a:lnTo>
                  <a:pt x="293531" y="339105"/>
                </a:lnTo>
                <a:lnTo>
                  <a:pt x="209727" y="343806"/>
                </a:lnTo>
                <a:lnTo>
                  <a:pt x="112240" y="346750"/>
                </a:lnTo>
                <a:lnTo>
                  <a:pt x="0" y="347768"/>
                </a:lnTo>
              </a:path>
            </a:pathLst>
          </a:custGeom>
          <a:ln w="1033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4" name="object 114"/>
          <p:cNvSpPr/>
          <p:nvPr/>
        </p:nvSpPr>
        <p:spPr>
          <a:xfrm>
            <a:off x="10065719" y="5646697"/>
            <a:ext cx="0" cy="17143"/>
          </a:xfrm>
          <a:custGeom>
            <a:avLst/>
            <a:gdLst/>
            <a:ahLst/>
            <a:cxnLst/>
            <a:rect l="l" t="t" r="r" b="b"/>
            <a:pathLst>
              <a:path h="17145">
                <a:moveTo>
                  <a:pt x="-5183" y="8385"/>
                </a:moveTo>
                <a:lnTo>
                  <a:pt x="5183" y="8385"/>
                </a:lnTo>
              </a:path>
            </a:pathLst>
          </a:custGeom>
          <a:ln w="16771">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5" name="object 115"/>
          <p:cNvSpPr/>
          <p:nvPr/>
        </p:nvSpPr>
        <p:spPr>
          <a:xfrm>
            <a:off x="10035451" y="5636728"/>
            <a:ext cx="60955" cy="60320"/>
          </a:xfrm>
          <a:custGeom>
            <a:avLst/>
            <a:gdLst/>
            <a:ahLst/>
            <a:cxnLst/>
            <a:rect l="l" t="t" r="r" b="b"/>
            <a:pathLst>
              <a:path w="60959" h="60325">
                <a:moveTo>
                  <a:pt x="0" y="0"/>
                </a:moveTo>
                <a:lnTo>
                  <a:pt x="30271" y="60313"/>
                </a:lnTo>
                <a:lnTo>
                  <a:pt x="56973" y="7115"/>
                </a:lnTo>
                <a:lnTo>
                  <a:pt x="30272" y="7115"/>
                </a:lnTo>
                <a:lnTo>
                  <a:pt x="14825" y="5336"/>
                </a:lnTo>
                <a:lnTo>
                  <a:pt x="0" y="0"/>
                </a:lnTo>
                <a:close/>
              </a:path>
              <a:path w="60959" h="60325">
                <a:moveTo>
                  <a:pt x="60544" y="0"/>
                </a:moveTo>
                <a:lnTo>
                  <a:pt x="45719" y="5336"/>
                </a:lnTo>
                <a:lnTo>
                  <a:pt x="30272" y="7115"/>
                </a:lnTo>
                <a:lnTo>
                  <a:pt x="56973" y="7115"/>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6" name="object 116"/>
          <p:cNvSpPr/>
          <p:nvPr/>
        </p:nvSpPr>
        <p:spPr>
          <a:xfrm>
            <a:off x="9445323" y="5128247"/>
            <a:ext cx="624153" cy="347951"/>
          </a:xfrm>
          <a:custGeom>
            <a:avLst/>
            <a:gdLst/>
            <a:ahLst/>
            <a:cxnLst/>
            <a:rect l="l" t="t" r="r" b="b"/>
            <a:pathLst>
              <a:path w="624204" h="347979">
                <a:moveTo>
                  <a:pt x="0" y="0"/>
                </a:moveTo>
                <a:lnTo>
                  <a:pt x="99569" y="1061"/>
                </a:lnTo>
                <a:lnTo>
                  <a:pt x="188651" y="4189"/>
                </a:lnTo>
                <a:lnTo>
                  <a:pt x="267752" y="9303"/>
                </a:lnTo>
                <a:lnTo>
                  <a:pt x="337378" y="16321"/>
                </a:lnTo>
                <a:lnTo>
                  <a:pt x="398035" y="25160"/>
                </a:lnTo>
                <a:lnTo>
                  <a:pt x="450232" y="35739"/>
                </a:lnTo>
                <a:lnTo>
                  <a:pt x="494473" y="47975"/>
                </a:lnTo>
                <a:lnTo>
                  <a:pt x="531265" y="61787"/>
                </a:lnTo>
                <a:lnTo>
                  <a:pt x="584530" y="93810"/>
                </a:lnTo>
                <a:lnTo>
                  <a:pt x="614080" y="131151"/>
                </a:lnTo>
                <a:lnTo>
                  <a:pt x="623965" y="173155"/>
                </a:lnTo>
                <a:lnTo>
                  <a:pt x="622800" y="195701"/>
                </a:lnTo>
                <a:lnTo>
                  <a:pt x="608544" y="245285"/>
                </a:lnTo>
                <a:lnTo>
                  <a:pt x="568932" y="283382"/>
                </a:lnTo>
                <a:lnTo>
                  <a:pt x="513330" y="306112"/>
                </a:lnTo>
                <a:lnTo>
                  <a:pt x="473561" y="316176"/>
                </a:lnTo>
                <a:lnTo>
                  <a:pt x="424387" y="325150"/>
                </a:lnTo>
                <a:lnTo>
                  <a:pt x="364738" y="332867"/>
                </a:lnTo>
                <a:lnTo>
                  <a:pt x="293545" y="339160"/>
                </a:lnTo>
                <a:lnTo>
                  <a:pt x="209738" y="343861"/>
                </a:lnTo>
                <a:lnTo>
                  <a:pt x="112246" y="346804"/>
                </a:lnTo>
                <a:lnTo>
                  <a:pt x="0" y="347823"/>
                </a:lnTo>
              </a:path>
            </a:pathLst>
          </a:custGeom>
          <a:ln w="10337">
            <a:solidFill>
              <a:srgbClr val="000000"/>
            </a:solidFill>
            <a:prstDash val="dot"/>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7" name="object 117"/>
          <p:cNvSpPr/>
          <p:nvPr/>
        </p:nvSpPr>
        <p:spPr>
          <a:xfrm>
            <a:off x="10067378" y="5289017"/>
            <a:ext cx="0" cy="17143"/>
          </a:xfrm>
          <a:custGeom>
            <a:avLst/>
            <a:gdLst/>
            <a:ahLst/>
            <a:cxnLst/>
            <a:rect l="l" t="t" r="r" b="b"/>
            <a:pathLst>
              <a:path h="17145">
                <a:moveTo>
                  <a:pt x="-5183" y="8392"/>
                </a:moveTo>
                <a:lnTo>
                  <a:pt x="5183" y="8392"/>
                </a:lnTo>
              </a:path>
            </a:pathLst>
          </a:custGeom>
          <a:ln w="16785">
            <a:solidFill>
              <a:srgbClr val="000000"/>
            </a:solidFill>
            <a:prstDash val="dot"/>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8" name="object 118"/>
          <p:cNvSpPr/>
          <p:nvPr/>
        </p:nvSpPr>
        <p:spPr>
          <a:xfrm>
            <a:off x="10037110" y="5279050"/>
            <a:ext cx="60955" cy="60320"/>
          </a:xfrm>
          <a:custGeom>
            <a:avLst/>
            <a:gdLst/>
            <a:ahLst/>
            <a:cxnLst/>
            <a:rect l="l" t="t" r="r" b="b"/>
            <a:pathLst>
              <a:path w="60959" h="60325">
                <a:moveTo>
                  <a:pt x="0" y="0"/>
                </a:moveTo>
                <a:lnTo>
                  <a:pt x="30271" y="60313"/>
                </a:lnTo>
                <a:lnTo>
                  <a:pt x="56968" y="7125"/>
                </a:lnTo>
                <a:lnTo>
                  <a:pt x="30220" y="7125"/>
                </a:lnTo>
                <a:lnTo>
                  <a:pt x="14766" y="5344"/>
                </a:lnTo>
                <a:lnTo>
                  <a:pt x="0" y="0"/>
                </a:lnTo>
                <a:close/>
              </a:path>
              <a:path w="60959" h="60325">
                <a:moveTo>
                  <a:pt x="60544" y="0"/>
                </a:moveTo>
                <a:lnTo>
                  <a:pt x="45700" y="5344"/>
                </a:lnTo>
                <a:lnTo>
                  <a:pt x="30220" y="7125"/>
                </a:lnTo>
                <a:lnTo>
                  <a:pt x="56968" y="7125"/>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9" name="object 119"/>
          <p:cNvSpPr/>
          <p:nvPr/>
        </p:nvSpPr>
        <p:spPr>
          <a:xfrm>
            <a:off x="9445323" y="4770664"/>
            <a:ext cx="624153" cy="347951"/>
          </a:xfrm>
          <a:custGeom>
            <a:avLst/>
            <a:gdLst/>
            <a:ahLst/>
            <a:cxnLst/>
            <a:rect l="l" t="t" r="r" b="b"/>
            <a:pathLst>
              <a:path w="624204" h="347979">
                <a:moveTo>
                  <a:pt x="0" y="0"/>
                </a:moveTo>
                <a:lnTo>
                  <a:pt x="99569" y="1059"/>
                </a:lnTo>
                <a:lnTo>
                  <a:pt x="188651" y="4183"/>
                </a:lnTo>
                <a:lnTo>
                  <a:pt x="267752" y="9291"/>
                </a:lnTo>
                <a:lnTo>
                  <a:pt x="337378" y="16300"/>
                </a:lnTo>
                <a:lnTo>
                  <a:pt x="398035" y="25130"/>
                </a:lnTo>
                <a:lnTo>
                  <a:pt x="450232" y="35698"/>
                </a:lnTo>
                <a:lnTo>
                  <a:pt x="494473" y="47923"/>
                </a:lnTo>
                <a:lnTo>
                  <a:pt x="531265" y="61725"/>
                </a:lnTo>
                <a:lnTo>
                  <a:pt x="584530" y="93729"/>
                </a:lnTo>
                <a:lnTo>
                  <a:pt x="614080" y="131058"/>
                </a:lnTo>
                <a:lnTo>
                  <a:pt x="623965" y="173061"/>
                </a:lnTo>
                <a:lnTo>
                  <a:pt x="622800" y="195611"/>
                </a:lnTo>
                <a:lnTo>
                  <a:pt x="608544" y="245200"/>
                </a:lnTo>
                <a:lnTo>
                  <a:pt x="568932" y="283287"/>
                </a:lnTo>
                <a:lnTo>
                  <a:pt x="513330" y="306009"/>
                </a:lnTo>
                <a:lnTo>
                  <a:pt x="473561" y="316069"/>
                </a:lnTo>
                <a:lnTo>
                  <a:pt x="424387" y="325039"/>
                </a:lnTo>
                <a:lnTo>
                  <a:pt x="364738" y="332751"/>
                </a:lnTo>
                <a:lnTo>
                  <a:pt x="293545" y="339041"/>
                </a:lnTo>
                <a:lnTo>
                  <a:pt x="209738" y="343739"/>
                </a:lnTo>
                <a:lnTo>
                  <a:pt x="112246" y="346681"/>
                </a:lnTo>
                <a:lnTo>
                  <a:pt x="0" y="347699"/>
                </a:lnTo>
              </a:path>
            </a:pathLst>
          </a:custGeom>
          <a:ln w="1033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0" name="object 120"/>
          <p:cNvSpPr/>
          <p:nvPr/>
        </p:nvSpPr>
        <p:spPr>
          <a:xfrm>
            <a:off x="10067378" y="4931350"/>
            <a:ext cx="0" cy="17143"/>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1" name="object 121"/>
          <p:cNvSpPr/>
          <p:nvPr/>
        </p:nvSpPr>
        <p:spPr>
          <a:xfrm>
            <a:off x="10037110" y="4921437"/>
            <a:ext cx="60955" cy="60320"/>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2" name="object 122"/>
          <p:cNvSpPr/>
          <p:nvPr/>
        </p:nvSpPr>
        <p:spPr>
          <a:xfrm>
            <a:off x="9446967" y="4412942"/>
            <a:ext cx="624153" cy="347951"/>
          </a:xfrm>
          <a:custGeom>
            <a:avLst/>
            <a:gdLst/>
            <a:ahLst/>
            <a:cxnLst/>
            <a:rect l="l" t="t" r="r" b="b"/>
            <a:pathLst>
              <a:path w="624204" h="347979">
                <a:moveTo>
                  <a:pt x="0" y="0"/>
                </a:moveTo>
                <a:lnTo>
                  <a:pt x="99549" y="1061"/>
                </a:lnTo>
                <a:lnTo>
                  <a:pt x="188616" y="4189"/>
                </a:lnTo>
                <a:lnTo>
                  <a:pt x="267707" y="9303"/>
                </a:lnTo>
                <a:lnTo>
                  <a:pt x="337328" y="16319"/>
                </a:lnTo>
                <a:lnTo>
                  <a:pt x="397984" y="25157"/>
                </a:lnTo>
                <a:lnTo>
                  <a:pt x="450182" y="35734"/>
                </a:lnTo>
                <a:lnTo>
                  <a:pt x="494427" y="47968"/>
                </a:lnTo>
                <a:lnTo>
                  <a:pt x="531226" y="61776"/>
                </a:lnTo>
                <a:lnTo>
                  <a:pt x="584507" y="93789"/>
                </a:lnTo>
                <a:lnTo>
                  <a:pt x="614074" y="131116"/>
                </a:lnTo>
                <a:lnTo>
                  <a:pt x="623973" y="173100"/>
                </a:lnTo>
                <a:lnTo>
                  <a:pt x="622812" y="195633"/>
                </a:lnTo>
                <a:lnTo>
                  <a:pt x="608507" y="245207"/>
                </a:lnTo>
                <a:lnTo>
                  <a:pt x="568850" y="283327"/>
                </a:lnTo>
                <a:lnTo>
                  <a:pt x="513239" y="306078"/>
                </a:lnTo>
                <a:lnTo>
                  <a:pt x="473471" y="316152"/>
                </a:lnTo>
                <a:lnTo>
                  <a:pt x="424303" y="325136"/>
                </a:lnTo>
                <a:lnTo>
                  <a:pt x="364663" y="332862"/>
                </a:lnTo>
                <a:lnTo>
                  <a:pt x="293483" y="339162"/>
                </a:lnTo>
                <a:lnTo>
                  <a:pt x="209692" y="343870"/>
                </a:lnTo>
                <a:lnTo>
                  <a:pt x="112221" y="346817"/>
                </a:lnTo>
                <a:lnTo>
                  <a:pt x="0" y="347836"/>
                </a:lnTo>
              </a:path>
            </a:pathLst>
          </a:custGeom>
          <a:ln w="1033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3" name="object 123"/>
          <p:cNvSpPr/>
          <p:nvPr/>
        </p:nvSpPr>
        <p:spPr>
          <a:xfrm>
            <a:off x="10068899" y="4573629"/>
            <a:ext cx="0" cy="17143"/>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4" name="object 124"/>
          <p:cNvSpPr/>
          <p:nvPr/>
        </p:nvSpPr>
        <p:spPr>
          <a:xfrm>
            <a:off x="10038631" y="4563714"/>
            <a:ext cx="60955" cy="60320"/>
          </a:xfrm>
          <a:custGeom>
            <a:avLst/>
            <a:gdLst/>
            <a:ahLst/>
            <a:cxnLst/>
            <a:rect l="l" t="t" r="r" b="b"/>
            <a:pathLst>
              <a:path w="60959" h="60325">
                <a:moveTo>
                  <a:pt x="0" y="0"/>
                </a:moveTo>
                <a:lnTo>
                  <a:pt x="30272" y="60313"/>
                </a:lnTo>
                <a:lnTo>
                  <a:pt x="56968" y="7126"/>
                </a:lnTo>
                <a:lnTo>
                  <a:pt x="30324" y="7126"/>
                </a:lnTo>
                <a:lnTo>
                  <a:pt x="14844" y="5344"/>
                </a:lnTo>
                <a:lnTo>
                  <a:pt x="0" y="0"/>
                </a:lnTo>
                <a:close/>
              </a:path>
              <a:path w="60959" h="60325">
                <a:moveTo>
                  <a:pt x="60545" y="0"/>
                </a:moveTo>
                <a:lnTo>
                  <a:pt x="45778" y="5344"/>
                </a:lnTo>
                <a:lnTo>
                  <a:pt x="30324" y="7126"/>
                </a:lnTo>
                <a:lnTo>
                  <a:pt x="56968" y="7126"/>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5" name="object 125"/>
          <p:cNvSpPr/>
          <p:nvPr/>
        </p:nvSpPr>
        <p:spPr>
          <a:xfrm>
            <a:off x="9445323" y="4055221"/>
            <a:ext cx="624153" cy="347951"/>
          </a:xfrm>
          <a:custGeom>
            <a:avLst/>
            <a:gdLst/>
            <a:ahLst/>
            <a:cxnLst/>
            <a:rect l="l" t="t" r="r" b="b"/>
            <a:pathLst>
              <a:path w="624204" h="347979">
                <a:moveTo>
                  <a:pt x="0" y="0"/>
                </a:moveTo>
                <a:lnTo>
                  <a:pt x="99569" y="1061"/>
                </a:lnTo>
                <a:lnTo>
                  <a:pt x="188651" y="4189"/>
                </a:lnTo>
                <a:lnTo>
                  <a:pt x="267752" y="9304"/>
                </a:lnTo>
                <a:lnTo>
                  <a:pt x="337378" y="16322"/>
                </a:lnTo>
                <a:lnTo>
                  <a:pt x="398035" y="25162"/>
                </a:lnTo>
                <a:lnTo>
                  <a:pt x="450232" y="35741"/>
                </a:lnTo>
                <a:lnTo>
                  <a:pt x="494473" y="47979"/>
                </a:lnTo>
                <a:lnTo>
                  <a:pt x="531265" y="61794"/>
                </a:lnTo>
                <a:lnTo>
                  <a:pt x="584530" y="93823"/>
                </a:lnTo>
                <a:lnTo>
                  <a:pt x="614080" y="131174"/>
                </a:lnTo>
                <a:lnTo>
                  <a:pt x="623965" y="173192"/>
                </a:lnTo>
                <a:lnTo>
                  <a:pt x="622800" y="195747"/>
                </a:lnTo>
                <a:lnTo>
                  <a:pt x="608544" y="245337"/>
                </a:lnTo>
                <a:lnTo>
                  <a:pt x="568932" y="283425"/>
                </a:lnTo>
                <a:lnTo>
                  <a:pt x="513330" y="306147"/>
                </a:lnTo>
                <a:lnTo>
                  <a:pt x="473561" y="316207"/>
                </a:lnTo>
                <a:lnTo>
                  <a:pt x="424387" y="325176"/>
                </a:lnTo>
                <a:lnTo>
                  <a:pt x="364738" y="332889"/>
                </a:lnTo>
                <a:lnTo>
                  <a:pt x="293545" y="339178"/>
                </a:lnTo>
                <a:lnTo>
                  <a:pt x="209738" y="343877"/>
                </a:lnTo>
                <a:lnTo>
                  <a:pt x="112246" y="346819"/>
                </a:lnTo>
                <a:lnTo>
                  <a:pt x="0" y="347836"/>
                </a:lnTo>
              </a:path>
            </a:pathLst>
          </a:custGeom>
          <a:ln w="1033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6" name="object 126"/>
          <p:cNvSpPr/>
          <p:nvPr/>
        </p:nvSpPr>
        <p:spPr>
          <a:xfrm>
            <a:off x="10067378" y="4216045"/>
            <a:ext cx="0" cy="17143"/>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7" name="object 127"/>
          <p:cNvSpPr/>
          <p:nvPr/>
        </p:nvSpPr>
        <p:spPr>
          <a:xfrm>
            <a:off x="10037110" y="4205994"/>
            <a:ext cx="60955" cy="60320"/>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8" name="object 128"/>
          <p:cNvSpPr/>
          <p:nvPr/>
        </p:nvSpPr>
        <p:spPr>
          <a:xfrm>
            <a:off x="9446967" y="3697637"/>
            <a:ext cx="624153" cy="347951"/>
          </a:xfrm>
          <a:custGeom>
            <a:avLst/>
            <a:gdLst/>
            <a:ahLst/>
            <a:cxnLst/>
            <a:rect l="l" t="t" r="r" b="b"/>
            <a:pathLst>
              <a:path w="624204" h="347979">
                <a:moveTo>
                  <a:pt x="0" y="0"/>
                </a:moveTo>
                <a:lnTo>
                  <a:pt x="99549" y="1059"/>
                </a:lnTo>
                <a:lnTo>
                  <a:pt x="188616" y="4183"/>
                </a:lnTo>
                <a:lnTo>
                  <a:pt x="267707" y="9291"/>
                </a:lnTo>
                <a:lnTo>
                  <a:pt x="337328" y="16300"/>
                </a:lnTo>
                <a:lnTo>
                  <a:pt x="397984" y="25130"/>
                </a:lnTo>
                <a:lnTo>
                  <a:pt x="450182" y="35698"/>
                </a:lnTo>
                <a:lnTo>
                  <a:pt x="494427" y="47923"/>
                </a:lnTo>
                <a:lnTo>
                  <a:pt x="531226" y="61725"/>
                </a:lnTo>
                <a:lnTo>
                  <a:pt x="584507" y="93729"/>
                </a:lnTo>
                <a:lnTo>
                  <a:pt x="614074" y="131058"/>
                </a:lnTo>
                <a:lnTo>
                  <a:pt x="623973" y="173061"/>
                </a:lnTo>
                <a:lnTo>
                  <a:pt x="622812" y="195611"/>
                </a:lnTo>
                <a:lnTo>
                  <a:pt x="608507" y="245200"/>
                </a:lnTo>
                <a:lnTo>
                  <a:pt x="568850" y="283287"/>
                </a:lnTo>
                <a:lnTo>
                  <a:pt x="513239" y="306009"/>
                </a:lnTo>
                <a:lnTo>
                  <a:pt x="473471" y="316069"/>
                </a:lnTo>
                <a:lnTo>
                  <a:pt x="424303" y="325039"/>
                </a:lnTo>
                <a:lnTo>
                  <a:pt x="364663" y="332751"/>
                </a:lnTo>
                <a:lnTo>
                  <a:pt x="293483" y="339041"/>
                </a:lnTo>
                <a:lnTo>
                  <a:pt x="209692" y="343739"/>
                </a:lnTo>
                <a:lnTo>
                  <a:pt x="112221" y="346681"/>
                </a:lnTo>
                <a:lnTo>
                  <a:pt x="0" y="347699"/>
                </a:lnTo>
              </a:path>
            </a:pathLst>
          </a:custGeom>
          <a:ln w="1033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9" name="object 129"/>
          <p:cNvSpPr/>
          <p:nvPr/>
        </p:nvSpPr>
        <p:spPr>
          <a:xfrm>
            <a:off x="10068899" y="3858324"/>
            <a:ext cx="0" cy="17143"/>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0" name="object 130"/>
          <p:cNvSpPr/>
          <p:nvPr/>
        </p:nvSpPr>
        <p:spPr>
          <a:xfrm>
            <a:off x="10038631" y="3848411"/>
            <a:ext cx="60955" cy="60320"/>
          </a:xfrm>
          <a:custGeom>
            <a:avLst/>
            <a:gdLst/>
            <a:ahLst/>
            <a:cxnLst/>
            <a:rect l="l" t="t" r="r" b="b"/>
            <a:pathLst>
              <a:path w="60959" h="60325">
                <a:moveTo>
                  <a:pt x="0" y="0"/>
                </a:moveTo>
                <a:lnTo>
                  <a:pt x="30272" y="60313"/>
                </a:lnTo>
                <a:lnTo>
                  <a:pt x="56969" y="7125"/>
                </a:lnTo>
                <a:lnTo>
                  <a:pt x="30324" y="7125"/>
                </a:lnTo>
                <a:lnTo>
                  <a:pt x="14844" y="5344"/>
                </a:lnTo>
                <a:lnTo>
                  <a:pt x="0" y="0"/>
                </a:lnTo>
                <a:close/>
              </a:path>
              <a:path w="60959" h="60325">
                <a:moveTo>
                  <a:pt x="60545" y="0"/>
                </a:moveTo>
                <a:lnTo>
                  <a:pt x="45778" y="5344"/>
                </a:lnTo>
                <a:lnTo>
                  <a:pt x="30324" y="7125"/>
                </a:lnTo>
                <a:lnTo>
                  <a:pt x="56969" y="7125"/>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1" name="object 131"/>
          <p:cNvSpPr/>
          <p:nvPr/>
        </p:nvSpPr>
        <p:spPr>
          <a:xfrm>
            <a:off x="9446967" y="3339916"/>
            <a:ext cx="624153" cy="347951"/>
          </a:xfrm>
          <a:custGeom>
            <a:avLst/>
            <a:gdLst/>
            <a:ahLst/>
            <a:cxnLst/>
            <a:rect l="l" t="t" r="r" b="b"/>
            <a:pathLst>
              <a:path w="624204" h="347979">
                <a:moveTo>
                  <a:pt x="0" y="0"/>
                </a:moveTo>
                <a:lnTo>
                  <a:pt x="99549" y="1061"/>
                </a:lnTo>
                <a:lnTo>
                  <a:pt x="188616" y="4189"/>
                </a:lnTo>
                <a:lnTo>
                  <a:pt x="267707" y="9303"/>
                </a:lnTo>
                <a:lnTo>
                  <a:pt x="337328" y="16319"/>
                </a:lnTo>
                <a:lnTo>
                  <a:pt x="397984" y="25157"/>
                </a:lnTo>
                <a:lnTo>
                  <a:pt x="450182" y="35734"/>
                </a:lnTo>
                <a:lnTo>
                  <a:pt x="494427" y="47968"/>
                </a:lnTo>
                <a:lnTo>
                  <a:pt x="531226" y="61776"/>
                </a:lnTo>
                <a:lnTo>
                  <a:pt x="584507" y="93789"/>
                </a:lnTo>
                <a:lnTo>
                  <a:pt x="614074" y="131116"/>
                </a:lnTo>
                <a:lnTo>
                  <a:pt x="623973" y="173100"/>
                </a:lnTo>
                <a:lnTo>
                  <a:pt x="622812" y="195633"/>
                </a:lnTo>
                <a:lnTo>
                  <a:pt x="608507" y="245207"/>
                </a:lnTo>
                <a:lnTo>
                  <a:pt x="568850" y="283327"/>
                </a:lnTo>
                <a:lnTo>
                  <a:pt x="513239" y="306078"/>
                </a:lnTo>
                <a:lnTo>
                  <a:pt x="473471" y="316152"/>
                </a:lnTo>
                <a:lnTo>
                  <a:pt x="424303" y="325136"/>
                </a:lnTo>
                <a:lnTo>
                  <a:pt x="364663" y="332862"/>
                </a:lnTo>
                <a:lnTo>
                  <a:pt x="293483" y="339162"/>
                </a:lnTo>
                <a:lnTo>
                  <a:pt x="209692" y="343870"/>
                </a:lnTo>
                <a:lnTo>
                  <a:pt x="112221" y="346817"/>
                </a:lnTo>
                <a:lnTo>
                  <a:pt x="0" y="347836"/>
                </a:lnTo>
              </a:path>
            </a:pathLst>
          </a:custGeom>
          <a:ln w="1033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2" name="object 132"/>
          <p:cNvSpPr/>
          <p:nvPr/>
        </p:nvSpPr>
        <p:spPr>
          <a:xfrm>
            <a:off x="10068899" y="3500603"/>
            <a:ext cx="0" cy="17143"/>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3" name="object 133"/>
          <p:cNvSpPr/>
          <p:nvPr/>
        </p:nvSpPr>
        <p:spPr>
          <a:xfrm>
            <a:off x="10038631" y="3490688"/>
            <a:ext cx="60955" cy="60320"/>
          </a:xfrm>
          <a:custGeom>
            <a:avLst/>
            <a:gdLst/>
            <a:ahLst/>
            <a:cxnLst/>
            <a:rect l="l" t="t" r="r" b="b"/>
            <a:pathLst>
              <a:path w="60959" h="60325">
                <a:moveTo>
                  <a:pt x="0" y="0"/>
                </a:moveTo>
                <a:lnTo>
                  <a:pt x="30272" y="60314"/>
                </a:lnTo>
                <a:lnTo>
                  <a:pt x="56969" y="7126"/>
                </a:lnTo>
                <a:lnTo>
                  <a:pt x="30324" y="7126"/>
                </a:lnTo>
                <a:lnTo>
                  <a:pt x="14844" y="5344"/>
                </a:lnTo>
                <a:lnTo>
                  <a:pt x="0" y="0"/>
                </a:lnTo>
                <a:close/>
              </a:path>
              <a:path w="60959" h="60325">
                <a:moveTo>
                  <a:pt x="60545" y="0"/>
                </a:moveTo>
                <a:lnTo>
                  <a:pt x="45778" y="5344"/>
                </a:lnTo>
                <a:lnTo>
                  <a:pt x="30324" y="7126"/>
                </a:lnTo>
                <a:lnTo>
                  <a:pt x="56969" y="7126"/>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4" name="object 134"/>
          <p:cNvSpPr/>
          <p:nvPr/>
        </p:nvSpPr>
        <p:spPr>
          <a:xfrm>
            <a:off x="9445323" y="2982332"/>
            <a:ext cx="624153" cy="347951"/>
          </a:xfrm>
          <a:custGeom>
            <a:avLst/>
            <a:gdLst/>
            <a:ahLst/>
            <a:cxnLst/>
            <a:rect l="l" t="t" r="r" b="b"/>
            <a:pathLst>
              <a:path w="624204" h="347979">
                <a:moveTo>
                  <a:pt x="0" y="0"/>
                </a:moveTo>
                <a:lnTo>
                  <a:pt x="99569" y="1059"/>
                </a:lnTo>
                <a:lnTo>
                  <a:pt x="188651" y="4183"/>
                </a:lnTo>
                <a:lnTo>
                  <a:pt x="267752" y="9291"/>
                </a:lnTo>
                <a:lnTo>
                  <a:pt x="337378" y="16300"/>
                </a:lnTo>
                <a:lnTo>
                  <a:pt x="398035" y="25130"/>
                </a:lnTo>
                <a:lnTo>
                  <a:pt x="450232" y="35698"/>
                </a:lnTo>
                <a:lnTo>
                  <a:pt x="494473" y="47923"/>
                </a:lnTo>
                <a:lnTo>
                  <a:pt x="531265" y="61725"/>
                </a:lnTo>
                <a:lnTo>
                  <a:pt x="584530" y="93729"/>
                </a:lnTo>
                <a:lnTo>
                  <a:pt x="614080" y="131058"/>
                </a:lnTo>
                <a:lnTo>
                  <a:pt x="623965" y="173061"/>
                </a:lnTo>
                <a:lnTo>
                  <a:pt x="622800" y="195611"/>
                </a:lnTo>
                <a:lnTo>
                  <a:pt x="608544" y="245200"/>
                </a:lnTo>
                <a:lnTo>
                  <a:pt x="568932" y="283287"/>
                </a:lnTo>
                <a:lnTo>
                  <a:pt x="513330" y="306009"/>
                </a:lnTo>
                <a:lnTo>
                  <a:pt x="473561" y="316069"/>
                </a:lnTo>
                <a:lnTo>
                  <a:pt x="424387" y="325039"/>
                </a:lnTo>
                <a:lnTo>
                  <a:pt x="364738" y="332751"/>
                </a:lnTo>
                <a:lnTo>
                  <a:pt x="293545" y="339041"/>
                </a:lnTo>
                <a:lnTo>
                  <a:pt x="209738" y="343739"/>
                </a:lnTo>
                <a:lnTo>
                  <a:pt x="112246" y="346681"/>
                </a:lnTo>
                <a:lnTo>
                  <a:pt x="0" y="347699"/>
                </a:lnTo>
              </a:path>
            </a:pathLst>
          </a:custGeom>
          <a:ln w="10337">
            <a:solidFill>
              <a:srgbClr val="000000"/>
            </a:solidFill>
            <a:prstDash val="dot"/>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5" name="object 135"/>
          <p:cNvSpPr/>
          <p:nvPr/>
        </p:nvSpPr>
        <p:spPr>
          <a:xfrm>
            <a:off x="10067378" y="3143018"/>
            <a:ext cx="0" cy="17143"/>
          </a:xfrm>
          <a:custGeom>
            <a:avLst/>
            <a:gdLst/>
            <a:ahLst/>
            <a:cxnLst/>
            <a:rect l="l" t="t" r="r" b="b"/>
            <a:pathLst>
              <a:path h="17144">
                <a:moveTo>
                  <a:pt x="-5183" y="8399"/>
                </a:moveTo>
                <a:lnTo>
                  <a:pt x="5183" y="8399"/>
                </a:lnTo>
              </a:path>
            </a:pathLst>
          </a:custGeom>
          <a:ln w="16799">
            <a:solidFill>
              <a:srgbClr val="000000"/>
            </a:solidFill>
            <a:prstDash val="dot"/>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6" name="object 136"/>
          <p:cNvSpPr/>
          <p:nvPr/>
        </p:nvSpPr>
        <p:spPr>
          <a:xfrm>
            <a:off x="10037110" y="3132968"/>
            <a:ext cx="60955" cy="60320"/>
          </a:xfrm>
          <a:custGeom>
            <a:avLst/>
            <a:gdLst/>
            <a:ahLst/>
            <a:cxnLst/>
            <a:rect l="l" t="t" r="r" b="b"/>
            <a:pathLst>
              <a:path w="60959" h="60325">
                <a:moveTo>
                  <a:pt x="0" y="0"/>
                </a:moveTo>
                <a:lnTo>
                  <a:pt x="30271" y="60313"/>
                </a:lnTo>
                <a:lnTo>
                  <a:pt x="56968" y="7125"/>
                </a:lnTo>
                <a:lnTo>
                  <a:pt x="30220" y="7125"/>
                </a:lnTo>
                <a:lnTo>
                  <a:pt x="14766" y="5344"/>
                </a:lnTo>
                <a:lnTo>
                  <a:pt x="0" y="0"/>
                </a:lnTo>
                <a:close/>
              </a:path>
              <a:path w="60959" h="60325">
                <a:moveTo>
                  <a:pt x="60544" y="0"/>
                </a:moveTo>
                <a:lnTo>
                  <a:pt x="45700" y="5344"/>
                </a:lnTo>
                <a:lnTo>
                  <a:pt x="30220" y="7125"/>
                </a:lnTo>
                <a:lnTo>
                  <a:pt x="56968" y="7125"/>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7" name="object 137"/>
          <p:cNvSpPr/>
          <p:nvPr/>
        </p:nvSpPr>
        <p:spPr>
          <a:xfrm>
            <a:off x="9443692" y="2624610"/>
            <a:ext cx="624153" cy="347951"/>
          </a:xfrm>
          <a:custGeom>
            <a:avLst/>
            <a:gdLst/>
            <a:ahLst/>
            <a:cxnLst/>
            <a:rect l="l" t="t" r="r" b="b"/>
            <a:pathLst>
              <a:path w="624204" h="347980">
                <a:moveTo>
                  <a:pt x="0" y="0"/>
                </a:moveTo>
                <a:lnTo>
                  <a:pt x="99564" y="1059"/>
                </a:lnTo>
                <a:lnTo>
                  <a:pt x="188642" y="4183"/>
                </a:lnTo>
                <a:lnTo>
                  <a:pt x="267739" y="9291"/>
                </a:lnTo>
                <a:lnTo>
                  <a:pt x="337361" y="16300"/>
                </a:lnTo>
                <a:lnTo>
                  <a:pt x="398017" y="25130"/>
                </a:lnTo>
                <a:lnTo>
                  <a:pt x="450210" y="35698"/>
                </a:lnTo>
                <a:lnTo>
                  <a:pt x="494450" y="47923"/>
                </a:lnTo>
                <a:lnTo>
                  <a:pt x="531241" y="61725"/>
                </a:lnTo>
                <a:lnTo>
                  <a:pt x="584504" y="93729"/>
                </a:lnTo>
                <a:lnTo>
                  <a:pt x="614052" y="131058"/>
                </a:lnTo>
                <a:lnTo>
                  <a:pt x="623937" y="173061"/>
                </a:lnTo>
                <a:lnTo>
                  <a:pt x="622772" y="195611"/>
                </a:lnTo>
                <a:lnTo>
                  <a:pt x="608516" y="245200"/>
                </a:lnTo>
                <a:lnTo>
                  <a:pt x="568905" y="283288"/>
                </a:lnTo>
                <a:lnTo>
                  <a:pt x="513305" y="306010"/>
                </a:lnTo>
                <a:lnTo>
                  <a:pt x="473538" y="316069"/>
                </a:lnTo>
                <a:lnTo>
                  <a:pt x="424366" y="325039"/>
                </a:lnTo>
                <a:lnTo>
                  <a:pt x="364721" y="332752"/>
                </a:lnTo>
                <a:lnTo>
                  <a:pt x="293531" y="339041"/>
                </a:lnTo>
                <a:lnTo>
                  <a:pt x="209727" y="343740"/>
                </a:lnTo>
                <a:lnTo>
                  <a:pt x="112240" y="346681"/>
                </a:lnTo>
                <a:lnTo>
                  <a:pt x="0" y="347699"/>
                </a:lnTo>
              </a:path>
            </a:pathLst>
          </a:custGeom>
          <a:ln w="1033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8" name="object 138"/>
          <p:cNvSpPr/>
          <p:nvPr/>
        </p:nvSpPr>
        <p:spPr>
          <a:xfrm>
            <a:off x="10065719" y="2785297"/>
            <a:ext cx="0" cy="17143"/>
          </a:xfrm>
          <a:custGeom>
            <a:avLst/>
            <a:gdLst/>
            <a:ahLst/>
            <a:cxnLst/>
            <a:rect l="l" t="t" r="r" b="b"/>
            <a:pathLst>
              <a:path h="17144">
                <a:moveTo>
                  <a:pt x="-5183" y="8399"/>
                </a:moveTo>
                <a:lnTo>
                  <a:pt x="5183" y="8399"/>
                </a:lnTo>
              </a:path>
            </a:pathLst>
          </a:custGeom>
          <a:ln w="1679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9" name="object 139"/>
          <p:cNvSpPr/>
          <p:nvPr/>
        </p:nvSpPr>
        <p:spPr>
          <a:xfrm>
            <a:off x="10035451" y="2775385"/>
            <a:ext cx="60955" cy="60320"/>
          </a:xfrm>
          <a:custGeom>
            <a:avLst/>
            <a:gdLst/>
            <a:ahLst/>
            <a:cxnLst/>
            <a:rect l="l" t="t" r="r" b="b"/>
            <a:pathLst>
              <a:path w="60959" h="60325">
                <a:moveTo>
                  <a:pt x="0" y="0"/>
                </a:moveTo>
                <a:lnTo>
                  <a:pt x="30271" y="60313"/>
                </a:lnTo>
                <a:lnTo>
                  <a:pt x="56968" y="7125"/>
                </a:lnTo>
                <a:lnTo>
                  <a:pt x="30272" y="7125"/>
                </a:lnTo>
                <a:lnTo>
                  <a:pt x="14825" y="5344"/>
                </a:lnTo>
                <a:lnTo>
                  <a:pt x="0" y="0"/>
                </a:lnTo>
                <a:close/>
              </a:path>
              <a:path w="60959" h="60325">
                <a:moveTo>
                  <a:pt x="60544" y="0"/>
                </a:moveTo>
                <a:lnTo>
                  <a:pt x="45719" y="5344"/>
                </a:lnTo>
                <a:lnTo>
                  <a:pt x="30272" y="7125"/>
                </a:lnTo>
                <a:lnTo>
                  <a:pt x="56968" y="7125"/>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0" name="object 140"/>
          <p:cNvSpPr/>
          <p:nvPr/>
        </p:nvSpPr>
        <p:spPr>
          <a:xfrm>
            <a:off x="9445323" y="2266890"/>
            <a:ext cx="624153" cy="347951"/>
          </a:xfrm>
          <a:custGeom>
            <a:avLst/>
            <a:gdLst/>
            <a:ahLst/>
            <a:cxnLst/>
            <a:rect l="l" t="t" r="r" b="b"/>
            <a:pathLst>
              <a:path w="624204" h="347980">
                <a:moveTo>
                  <a:pt x="0" y="0"/>
                </a:moveTo>
                <a:lnTo>
                  <a:pt x="99569" y="1061"/>
                </a:lnTo>
                <a:lnTo>
                  <a:pt x="188651" y="4189"/>
                </a:lnTo>
                <a:lnTo>
                  <a:pt x="267752" y="9303"/>
                </a:lnTo>
                <a:lnTo>
                  <a:pt x="337378" y="16319"/>
                </a:lnTo>
                <a:lnTo>
                  <a:pt x="398035" y="25157"/>
                </a:lnTo>
                <a:lnTo>
                  <a:pt x="450232" y="35734"/>
                </a:lnTo>
                <a:lnTo>
                  <a:pt x="494473" y="47968"/>
                </a:lnTo>
                <a:lnTo>
                  <a:pt x="531265" y="61776"/>
                </a:lnTo>
                <a:lnTo>
                  <a:pt x="584530" y="93789"/>
                </a:lnTo>
                <a:lnTo>
                  <a:pt x="614080" y="131116"/>
                </a:lnTo>
                <a:lnTo>
                  <a:pt x="623965" y="173100"/>
                </a:lnTo>
                <a:lnTo>
                  <a:pt x="622800" y="195633"/>
                </a:lnTo>
                <a:lnTo>
                  <a:pt x="608544" y="245207"/>
                </a:lnTo>
                <a:lnTo>
                  <a:pt x="568932" y="283327"/>
                </a:lnTo>
                <a:lnTo>
                  <a:pt x="513330" y="306078"/>
                </a:lnTo>
                <a:lnTo>
                  <a:pt x="473561" y="316152"/>
                </a:lnTo>
                <a:lnTo>
                  <a:pt x="424387" y="325136"/>
                </a:lnTo>
                <a:lnTo>
                  <a:pt x="364738" y="332862"/>
                </a:lnTo>
                <a:lnTo>
                  <a:pt x="293545" y="339162"/>
                </a:lnTo>
                <a:lnTo>
                  <a:pt x="209738" y="343870"/>
                </a:lnTo>
                <a:lnTo>
                  <a:pt x="112246" y="346817"/>
                </a:lnTo>
                <a:lnTo>
                  <a:pt x="0" y="347836"/>
                </a:lnTo>
              </a:path>
            </a:pathLst>
          </a:custGeom>
          <a:ln w="1033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1" name="object 141"/>
          <p:cNvSpPr/>
          <p:nvPr/>
        </p:nvSpPr>
        <p:spPr>
          <a:xfrm>
            <a:off x="10067378" y="2427576"/>
            <a:ext cx="0" cy="17143"/>
          </a:xfrm>
          <a:custGeom>
            <a:avLst/>
            <a:gdLst/>
            <a:ahLst/>
            <a:cxnLst/>
            <a:rect l="l" t="t" r="r" b="b"/>
            <a:pathLst>
              <a:path h="17144">
                <a:moveTo>
                  <a:pt x="-5183" y="8399"/>
                </a:moveTo>
                <a:lnTo>
                  <a:pt x="5183" y="8399"/>
                </a:lnTo>
              </a:path>
            </a:pathLst>
          </a:custGeom>
          <a:ln w="1679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2" name="object 142"/>
          <p:cNvSpPr/>
          <p:nvPr/>
        </p:nvSpPr>
        <p:spPr>
          <a:xfrm>
            <a:off x="10037110" y="2417663"/>
            <a:ext cx="60955" cy="60320"/>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3" name="object 143"/>
          <p:cNvSpPr/>
          <p:nvPr/>
        </p:nvSpPr>
        <p:spPr>
          <a:xfrm>
            <a:off x="9445323" y="1909305"/>
            <a:ext cx="624153" cy="347951"/>
          </a:xfrm>
          <a:custGeom>
            <a:avLst/>
            <a:gdLst/>
            <a:ahLst/>
            <a:cxnLst/>
            <a:rect l="l" t="t" r="r" b="b"/>
            <a:pathLst>
              <a:path w="624204" h="347980">
                <a:moveTo>
                  <a:pt x="0" y="0"/>
                </a:moveTo>
                <a:lnTo>
                  <a:pt x="99569" y="1059"/>
                </a:lnTo>
                <a:lnTo>
                  <a:pt x="188651" y="4183"/>
                </a:lnTo>
                <a:lnTo>
                  <a:pt x="267752" y="9291"/>
                </a:lnTo>
                <a:lnTo>
                  <a:pt x="337378" y="16300"/>
                </a:lnTo>
                <a:lnTo>
                  <a:pt x="398035" y="25130"/>
                </a:lnTo>
                <a:lnTo>
                  <a:pt x="450232" y="35698"/>
                </a:lnTo>
                <a:lnTo>
                  <a:pt x="494473" y="47923"/>
                </a:lnTo>
                <a:lnTo>
                  <a:pt x="531265" y="61725"/>
                </a:lnTo>
                <a:lnTo>
                  <a:pt x="584530" y="93729"/>
                </a:lnTo>
                <a:lnTo>
                  <a:pt x="614080" y="131058"/>
                </a:lnTo>
                <a:lnTo>
                  <a:pt x="623965" y="173061"/>
                </a:lnTo>
                <a:lnTo>
                  <a:pt x="622800" y="195611"/>
                </a:lnTo>
                <a:lnTo>
                  <a:pt x="608544" y="245200"/>
                </a:lnTo>
                <a:lnTo>
                  <a:pt x="568932" y="283287"/>
                </a:lnTo>
                <a:lnTo>
                  <a:pt x="513330" y="306009"/>
                </a:lnTo>
                <a:lnTo>
                  <a:pt x="473561" y="316069"/>
                </a:lnTo>
                <a:lnTo>
                  <a:pt x="424387" y="325039"/>
                </a:lnTo>
                <a:lnTo>
                  <a:pt x="364738" y="332751"/>
                </a:lnTo>
                <a:lnTo>
                  <a:pt x="293545" y="339041"/>
                </a:lnTo>
                <a:lnTo>
                  <a:pt x="209738" y="343739"/>
                </a:lnTo>
                <a:lnTo>
                  <a:pt x="112246" y="346681"/>
                </a:lnTo>
                <a:lnTo>
                  <a:pt x="0" y="347699"/>
                </a:lnTo>
              </a:path>
            </a:pathLst>
          </a:custGeom>
          <a:ln w="1033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4" name="object 144"/>
          <p:cNvSpPr/>
          <p:nvPr/>
        </p:nvSpPr>
        <p:spPr>
          <a:xfrm>
            <a:off x="10067378" y="2069991"/>
            <a:ext cx="0" cy="17143"/>
          </a:xfrm>
          <a:custGeom>
            <a:avLst/>
            <a:gdLst/>
            <a:ahLst/>
            <a:cxnLst/>
            <a:rect l="l" t="t" r="r" b="b"/>
            <a:pathLst>
              <a:path h="17144">
                <a:moveTo>
                  <a:pt x="-5183" y="8399"/>
                </a:moveTo>
                <a:lnTo>
                  <a:pt x="5183" y="8399"/>
                </a:lnTo>
              </a:path>
            </a:pathLst>
          </a:custGeom>
          <a:ln w="1679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5" name="object 145"/>
          <p:cNvSpPr/>
          <p:nvPr/>
        </p:nvSpPr>
        <p:spPr>
          <a:xfrm>
            <a:off x="10037110" y="2059941"/>
            <a:ext cx="60955" cy="60320"/>
          </a:xfrm>
          <a:custGeom>
            <a:avLst/>
            <a:gdLst/>
            <a:ahLst/>
            <a:cxnLst/>
            <a:rect l="l" t="t" r="r" b="b"/>
            <a:pathLst>
              <a:path w="60959" h="60325">
                <a:moveTo>
                  <a:pt x="0" y="0"/>
                </a:moveTo>
                <a:lnTo>
                  <a:pt x="30271" y="60313"/>
                </a:lnTo>
                <a:lnTo>
                  <a:pt x="56968" y="7125"/>
                </a:lnTo>
                <a:lnTo>
                  <a:pt x="30220" y="7125"/>
                </a:lnTo>
                <a:lnTo>
                  <a:pt x="14766" y="5344"/>
                </a:lnTo>
                <a:lnTo>
                  <a:pt x="0" y="0"/>
                </a:lnTo>
                <a:close/>
              </a:path>
              <a:path w="60959" h="60325">
                <a:moveTo>
                  <a:pt x="60544" y="0"/>
                </a:moveTo>
                <a:lnTo>
                  <a:pt x="45700" y="5344"/>
                </a:lnTo>
                <a:lnTo>
                  <a:pt x="30220" y="7125"/>
                </a:lnTo>
                <a:lnTo>
                  <a:pt x="56968" y="7125"/>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6" name="object 146"/>
          <p:cNvSpPr/>
          <p:nvPr/>
        </p:nvSpPr>
        <p:spPr>
          <a:xfrm>
            <a:off x="9446967" y="1551584"/>
            <a:ext cx="624153" cy="347951"/>
          </a:xfrm>
          <a:custGeom>
            <a:avLst/>
            <a:gdLst/>
            <a:ahLst/>
            <a:cxnLst/>
            <a:rect l="l" t="t" r="r" b="b"/>
            <a:pathLst>
              <a:path w="624204" h="347980">
                <a:moveTo>
                  <a:pt x="0" y="0"/>
                </a:moveTo>
                <a:lnTo>
                  <a:pt x="99549" y="1061"/>
                </a:lnTo>
                <a:lnTo>
                  <a:pt x="188616" y="4189"/>
                </a:lnTo>
                <a:lnTo>
                  <a:pt x="267707" y="9303"/>
                </a:lnTo>
                <a:lnTo>
                  <a:pt x="337328" y="16319"/>
                </a:lnTo>
                <a:lnTo>
                  <a:pt x="397984" y="25157"/>
                </a:lnTo>
                <a:lnTo>
                  <a:pt x="450182" y="35734"/>
                </a:lnTo>
                <a:lnTo>
                  <a:pt x="494427" y="47968"/>
                </a:lnTo>
                <a:lnTo>
                  <a:pt x="531226" y="61776"/>
                </a:lnTo>
                <a:lnTo>
                  <a:pt x="584507" y="93789"/>
                </a:lnTo>
                <a:lnTo>
                  <a:pt x="614074" y="131116"/>
                </a:lnTo>
                <a:lnTo>
                  <a:pt x="623973" y="173100"/>
                </a:lnTo>
                <a:lnTo>
                  <a:pt x="622812" y="195633"/>
                </a:lnTo>
                <a:lnTo>
                  <a:pt x="608507" y="245200"/>
                </a:lnTo>
                <a:lnTo>
                  <a:pt x="568850" y="283288"/>
                </a:lnTo>
                <a:lnTo>
                  <a:pt x="513239" y="306010"/>
                </a:lnTo>
                <a:lnTo>
                  <a:pt x="473471" y="316070"/>
                </a:lnTo>
                <a:lnTo>
                  <a:pt x="424303" y="325039"/>
                </a:lnTo>
                <a:lnTo>
                  <a:pt x="364663" y="332752"/>
                </a:lnTo>
                <a:lnTo>
                  <a:pt x="293483" y="339042"/>
                </a:lnTo>
                <a:lnTo>
                  <a:pt x="209692" y="343741"/>
                </a:lnTo>
                <a:lnTo>
                  <a:pt x="112221" y="346682"/>
                </a:lnTo>
                <a:lnTo>
                  <a:pt x="0" y="347700"/>
                </a:lnTo>
              </a:path>
            </a:pathLst>
          </a:custGeom>
          <a:ln w="10337">
            <a:solidFill>
              <a:srgbClr val="000000"/>
            </a:solidFill>
            <a:prstDash val="dot"/>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7" name="object 147"/>
          <p:cNvSpPr/>
          <p:nvPr/>
        </p:nvSpPr>
        <p:spPr>
          <a:xfrm>
            <a:off x="10068899" y="1712270"/>
            <a:ext cx="0" cy="17143"/>
          </a:xfrm>
          <a:custGeom>
            <a:avLst/>
            <a:gdLst/>
            <a:ahLst/>
            <a:cxnLst/>
            <a:rect l="l" t="t" r="r" b="b"/>
            <a:pathLst>
              <a:path h="17144">
                <a:moveTo>
                  <a:pt x="-5183" y="8399"/>
                </a:moveTo>
                <a:lnTo>
                  <a:pt x="5183" y="8399"/>
                </a:lnTo>
              </a:path>
            </a:pathLst>
          </a:custGeom>
          <a:ln w="16799">
            <a:solidFill>
              <a:srgbClr val="000000"/>
            </a:solidFill>
            <a:prstDash val="dot"/>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8" name="object 148"/>
          <p:cNvSpPr/>
          <p:nvPr/>
        </p:nvSpPr>
        <p:spPr>
          <a:xfrm>
            <a:off x="10038631" y="1702357"/>
            <a:ext cx="60955" cy="60320"/>
          </a:xfrm>
          <a:custGeom>
            <a:avLst/>
            <a:gdLst/>
            <a:ahLst/>
            <a:cxnLst/>
            <a:rect l="l" t="t" r="r" b="b"/>
            <a:pathLst>
              <a:path w="60959" h="60325">
                <a:moveTo>
                  <a:pt x="0" y="0"/>
                </a:moveTo>
                <a:lnTo>
                  <a:pt x="30272" y="60313"/>
                </a:lnTo>
                <a:lnTo>
                  <a:pt x="56969" y="7125"/>
                </a:lnTo>
                <a:lnTo>
                  <a:pt x="30324" y="7125"/>
                </a:lnTo>
                <a:lnTo>
                  <a:pt x="14844" y="5344"/>
                </a:lnTo>
                <a:lnTo>
                  <a:pt x="0" y="0"/>
                </a:lnTo>
                <a:close/>
              </a:path>
              <a:path w="60959" h="60325">
                <a:moveTo>
                  <a:pt x="60545" y="0"/>
                </a:moveTo>
                <a:lnTo>
                  <a:pt x="45778" y="5344"/>
                </a:lnTo>
                <a:lnTo>
                  <a:pt x="30324" y="7125"/>
                </a:lnTo>
                <a:lnTo>
                  <a:pt x="56969" y="7125"/>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9" name="object 149"/>
          <p:cNvSpPr/>
          <p:nvPr/>
        </p:nvSpPr>
        <p:spPr>
          <a:xfrm>
            <a:off x="9445323" y="1193862"/>
            <a:ext cx="624153" cy="347951"/>
          </a:xfrm>
          <a:custGeom>
            <a:avLst/>
            <a:gdLst/>
            <a:ahLst/>
            <a:cxnLst/>
            <a:rect l="l" t="t" r="r" b="b"/>
            <a:pathLst>
              <a:path w="624204" h="347980">
                <a:moveTo>
                  <a:pt x="0" y="0"/>
                </a:moveTo>
                <a:lnTo>
                  <a:pt x="99569" y="1061"/>
                </a:lnTo>
                <a:lnTo>
                  <a:pt x="188651" y="4189"/>
                </a:lnTo>
                <a:lnTo>
                  <a:pt x="267752" y="9304"/>
                </a:lnTo>
                <a:lnTo>
                  <a:pt x="337378" y="16322"/>
                </a:lnTo>
                <a:lnTo>
                  <a:pt x="398035" y="25162"/>
                </a:lnTo>
                <a:lnTo>
                  <a:pt x="450232" y="35741"/>
                </a:lnTo>
                <a:lnTo>
                  <a:pt x="494473" y="47979"/>
                </a:lnTo>
                <a:lnTo>
                  <a:pt x="531265" y="61794"/>
                </a:lnTo>
                <a:lnTo>
                  <a:pt x="584530" y="93823"/>
                </a:lnTo>
                <a:lnTo>
                  <a:pt x="614080" y="131174"/>
                </a:lnTo>
                <a:lnTo>
                  <a:pt x="623965" y="173192"/>
                </a:lnTo>
                <a:lnTo>
                  <a:pt x="622800" y="195747"/>
                </a:lnTo>
                <a:lnTo>
                  <a:pt x="608544" y="245337"/>
                </a:lnTo>
                <a:lnTo>
                  <a:pt x="568932" y="283425"/>
                </a:lnTo>
                <a:lnTo>
                  <a:pt x="513330" y="306147"/>
                </a:lnTo>
                <a:lnTo>
                  <a:pt x="473561" y="316207"/>
                </a:lnTo>
                <a:lnTo>
                  <a:pt x="424387" y="325176"/>
                </a:lnTo>
                <a:lnTo>
                  <a:pt x="364738" y="332889"/>
                </a:lnTo>
                <a:lnTo>
                  <a:pt x="293545" y="339178"/>
                </a:lnTo>
                <a:lnTo>
                  <a:pt x="209738" y="343877"/>
                </a:lnTo>
                <a:lnTo>
                  <a:pt x="112246" y="346819"/>
                </a:lnTo>
                <a:lnTo>
                  <a:pt x="0" y="347836"/>
                </a:lnTo>
              </a:path>
            </a:pathLst>
          </a:custGeom>
          <a:ln w="1033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0" name="object 150"/>
          <p:cNvSpPr/>
          <p:nvPr/>
        </p:nvSpPr>
        <p:spPr>
          <a:xfrm>
            <a:off x="10067378" y="1354686"/>
            <a:ext cx="0" cy="17143"/>
          </a:xfrm>
          <a:custGeom>
            <a:avLst/>
            <a:gdLst/>
            <a:ahLst/>
            <a:cxnLst/>
            <a:rect l="l" t="t" r="r" b="b"/>
            <a:pathLst>
              <a:path h="17144">
                <a:moveTo>
                  <a:pt x="-5183" y="8331"/>
                </a:moveTo>
                <a:lnTo>
                  <a:pt x="5183" y="8331"/>
                </a:lnTo>
              </a:path>
            </a:pathLst>
          </a:custGeom>
          <a:ln w="16663">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1" name="object 151"/>
          <p:cNvSpPr/>
          <p:nvPr/>
        </p:nvSpPr>
        <p:spPr>
          <a:xfrm>
            <a:off x="10037110" y="1344636"/>
            <a:ext cx="60955" cy="60320"/>
          </a:xfrm>
          <a:custGeom>
            <a:avLst/>
            <a:gdLst/>
            <a:ahLst/>
            <a:cxnLst/>
            <a:rect l="l" t="t" r="r" b="b"/>
            <a:pathLst>
              <a:path w="60959" h="60325">
                <a:moveTo>
                  <a:pt x="0" y="0"/>
                </a:moveTo>
                <a:lnTo>
                  <a:pt x="30271" y="60313"/>
                </a:lnTo>
                <a:lnTo>
                  <a:pt x="56967" y="7126"/>
                </a:lnTo>
                <a:lnTo>
                  <a:pt x="30220" y="7126"/>
                </a:lnTo>
                <a:lnTo>
                  <a:pt x="14766" y="5344"/>
                </a:lnTo>
                <a:lnTo>
                  <a:pt x="0" y="0"/>
                </a:lnTo>
                <a:close/>
              </a:path>
              <a:path w="60959" h="60325">
                <a:moveTo>
                  <a:pt x="60544" y="0"/>
                </a:moveTo>
                <a:lnTo>
                  <a:pt x="45700" y="5344"/>
                </a:lnTo>
                <a:lnTo>
                  <a:pt x="30220" y="7126"/>
                </a:lnTo>
                <a:lnTo>
                  <a:pt x="56967" y="7126"/>
                </a:lnTo>
                <a:lnTo>
                  <a:pt x="6054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2" name="object 152"/>
          <p:cNvSpPr/>
          <p:nvPr/>
        </p:nvSpPr>
        <p:spPr>
          <a:xfrm>
            <a:off x="9446967" y="836277"/>
            <a:ext cx="624153" cy="347951"/>
          </a:xfrm>
          <a:custGeom>
            <a:avLst/>
            <a:gdLst/>
            <a:ahLst/>
            <a:cxnLst/>
            <a:rect l="l" t="t" r="r" b="b"/>
            <a:pathLst>
              <a:path w="624204" h="347980">
                <a:moveTo>
                  <a:pt x="0" y="0"/>
                </a:moveTo>
                <a:lnTo>
                  <a:pt x="99549" y="1059"/>
                </a:lnTo>
                <a:lnTo>
                  <a:pt x="188616" y="4183"/>
                </a:lnTo>
                <a:lnTo>
                  <a:pt x="267707" y="9291"/>
                </a:lnTo>
                <a:lnTo>
                  <a:pt x="337328" y="16300"/>
                </a:lnTo>
                <a:lnTo>
                  <a:pt x="397984" y="25130"/>
                </a:lnTo>
                <a:lnTo>
                  <a:pt x="450182" y="35698"/>
                </a:lnTo>
                <a:lnTo>
                  <a:pt x="494427" y="47923"/>
                </a:lnTo>
                <a:lnTo>
                  <a:pt x="531226" y="61725"/>
                </a:lnTo>
                <a:lnTo>
                  <a:pt x="584507" y="93729"/>
                </a:lnTo>
                <a:lnTo>
                  <a:pt x="614074" y="131058"/>
                </a:lnTo>
                <a:lnTo>
                  <a:pt x="623973" y="173061"/>
                </a:lnTo>
                <a:lnTo>
                  <a:pt x="622812" y="195611"/>
                </a:lnTo>
                <a:lnTo>
                  <a:pt x="608507" y="245200"/>
                </a:lnTo>
                <a:lnTo>
                  <a:pt x="568850" y="283287"/>
                </a:lnTo>
                <a:lnTo>
                  <a:pt x="513239" y="306009"/>
                </a:lnTo>
                <a:lnTo>
                  <a:pt x="473471" y="316069"/>
                </a:lnTo>
                <a:lnTo>
                  <a:pt x="424303" y="325039"/>
                </a:lnTo>
                <a:lnTo>
                  <a:pt x="364663" y="332751"/>
                </a:lnTo>
                <a:lnTo>
                  <a:pt x="293483" y="339041"/>
                </a:lnTo>
                <a:lnTo>
                  <a:pt x="209692" y="343739"/>
                </a:lnTo>
                <a:lnTo>
                  <a:pt x="112221" y="346681"/>
                </a:lnTo>
                <a:lnTo>
                  <a:pt x="0" y="347699"/>
                </a:lnTo>
              </a:path>
            </a:pathLst>
          </a:custGeom>
          <a:ln w="1033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3" name="object 153"/>
          <p:cNvSpPr/>
          <p:nvPr/>
        </p:nvSpPr>
        <p:spPr>
          <a:xfrm>
            <a:off x="10068899" y="996965"/>
            <a:ext cx="0" cy="17143"/>
          </a:xfrm>
          <a:custGeom>
            <a:avLst/>
            <a:gdLst/>
            <a:ahLst/>
            <a:cxnLst/>
            <a:rect l="l" t="t" r="r" b="b"/>
            <a:pathLst>
              <a:path h="17144">
                <a:moveTo>
                  <a:pt x="-5183" y="8399"/>
                </a:moveTo>
                <a:lnTo>
                  <a:pt x="5183" y="8399"/>
                </a:lnTo>
              </a:path>
            </a:pathLst>
          </a:custGeom>
          <a:ln w="1679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4" name="object 154"/>
          <p:cNvSpPr/>
          <p:nvPr/>
        </p:nvSpPr>
        <p:spPr>
          <a:xfrm>
            <a:off x="10038631" y="986914"/>
            <a:ext cx="60955" cy="60320"/>
          </a:xfrm>
          <a:custGeom>
            <a:avLst/>
            <a:gdLst/>
            <a:ahLst/>
            <a:cxnLst/>
            <a:rect l="l" t="t" r="r" b="b"/>
            <a:pathLst>
              <a:path w="60959" h="60325">
                <a:moveTo>
                  <a:pt x="0" y="0"/>
                </a:moveTo>
                <a:lnTo>
                  <a:pt x="30272" y="60313"/>
                </a:lnTo>
                <a:lnTo>
                  <a:pt x="56969" y="7125"/>
                </a:lnTo>
                <a:lnTo>
                  <a:pt x="30324" y="7125"/>
                </a:lnTo>
                <a:lnTo>
                  <a:pt x="14844" y="5344"/>
                </a:lnTo>
                <a:lnTo>
                  <a:pt x="0" y="0"/>
                </a:lnTo>
                <a:close/>
              </a:path>
              <a:path w="60959" h="60325">
                <a:moveTo>
                  <a:pt x="60545" y="0"/>
                </a:moveTo>
                <a:lnTo>
                  <a:pt x="45778" y="5344"/>
                </a:lnTo>
                <a:lnTo>
                  <a:pt x="30324" y="7125"/>
                </a:lnTo>
                <a:lnTo>
                  <a:pt x="56969" y="7125"/>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5" name="object 155"/>
          <p:cNvSpPr/>
          <p:nvPr/>
        </p:nvSpPr>
        <p:spPr>
          <a:xfrm>
            <a:off x="9446967" y="478557"/>
            <a:ext cx="624153" cy="347951"/>
          </a:xfrm>
          <a:custGeom>
            <a:avLst/>
            <a:gdLst/>
            <a:ahLst/>
            <a:cxnLst/>
            <a:rect l="l" t="t" r="r" b="b"/>
            <a:pathLst>
              <a:path w="624204" h="347980">
                <a:moveTo>
                  <a:pt x="0" y="0"/>
                </a:moveTo>
                <a:lnTo>
                  <a:pt x="99549" y="1061"/>
                </a:lnTo>
                <a:lnTo>
                  <a:pt x="188616" y="4189"/>
                </a:lnTo>
                <a:lnTo>
                  <a:pt x="267707" y="9303"/>
                </a:lnTo>
                <a:lnTo>
                  <a:pt x="337328" y="16319"/>
                </a:lnTo>
                <a:lnTo>
                  <a:pt x="397984" y="25157"/>
                </a:lnTo>
                <a:lnTo>
                  <a:pt x="450182" y="35734"/>
                </a:lnTo>
                <a:lnTo>
                  <a:pt x="494427" y="47968"/>
                </a:lnTo>
                <a:lnTo>
                  <a:pt x="531226" y="61776"/>
                </a:lnTo>
                <a:lnTo>
                  <a:pt x="584507" y="93789"/>
                </a:lnTo>
                <a:lnTo>
                  <a:pt x="614074" y="131116"/>
                </a:lnTo>
                <a:lnTo>
                  <a:pt x="623973" y="173100"/>
                </a:lnTo>
                <a:lnTo>
                  <a:pt x="622812" y="195633"/>
                </a:lnTo>
                <a:lnTo>
                  <a:pt x="608507" y="245207"/>
                </a:lnTo>
                <a:lnTo>
                  <a:pt x="568850" y="283327"/>
                </a:lnTo>
                <a:lnTo>
                  <a:pt x="513239" y="306078"/>
                </a:lnTo>
                <a:lnTo>
                  <a:pt x="473471" y="316152"/>
                </a:lnTo>
                <a:lnTo>
                  <a:pt x="424303" y="325136"/>
                </a:lnTo>
                <a:lnTo>
                  <a:pt x="364663" y="332862"/>
                </a:lnTo>
                <a:lnTo>
                  <a:pt x="293483" y="339162"/>
                </a:lnTo>
                <a:lnTo>
                  <a:pt x="209692" y="343870"/>
                </a:lnTo>
                <a:lnTo>
                  <a:pt x="112221" y="346817"/>
                </a:lnTo>
                <a:lnTo>
                  <a:pt x="0" y="347836"/>
                </a:lnTo>
              </a:path>
            </a:pathLst>
          </a:custGeom>
          <a:ln w="1033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6" name="object 156"/>
          <p:cNvSpPr/>
          <p:nvPr/>
        </p:nvSpPr>
        <p:spPr>
          <a:xfrm>
            <a:off x="10068899" y="639243"/>
            <a:ext cx="0" cy="17143"/>
          </a:xfrm>
          <a:custGeom>
            <a:avLst/>
            <a:gdLst/>
            <a:ahLst/>
            <a:cxnLst/>
            <a:rect l="l" t="t" r="r" b="b"/>
            <a:pathLst>
              <a:path h="17145">
                <a:moveTo>
                  <a:pt x="-5183" y="8399"/>
                </a:moveTo>
                <a:lnTo>
                  <a:pt x="5183" y="8399"/>
                </a:lnTo>
              </a:path>
            </a:pathLst>
          </a:custGeom>
          <a:ln w="16799">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7" name="object 157"/>
          <p:cNvSpPr/>
          <p:nvPr/>
        </p:nvSpPr>
        <p:spPr>
          <a:xfrm>
            <a:off x="10038631" y="629330"/>
            <a:ext cx="60955" cy="60320"/>
          </a:xfrm>
          <a:custGeom>
            <a:avLst/>
            <a:gdLst/>
            <a:ahLst/>
            <a:cxnLst/>
            <a:rect l="l" t="t" r="r" b="b"/>
            <a:pathLst>
              <a:path w="60959" h="60325">
                <a:moveTo>
                  <a:pt x="0" y="0"/>
                </a:moveTo>
                <a:lnTo>
                  <a:pt x="30272" y="60313"/>
                </a:lnTo>
                <a:lnTo>
                  <a:pt x="56968" y="7126"/>
                </a:lnTo>
                <a:lnTo>
                  <a:pt x="30324" y="7126"/>
                </a:lnTo>
                <a:lnTo>
                  <a:pt x="14844" y="5344"/>
                </a:lnTo>
                <a:lnTo>
                  <a:pt x="0" y="0"/>
                </a:lnTo>
                <a:close/>
              </a:path>
              <a:path w="60959" h="60325">
                <a:moveTo>
                  <a:pt x="60545" y="0"/>
                </a:moveTo>
                <a:lnTo>
                  <a:pt x="45778" y="5344"/>
                </a:lnTo>
                <a:lnTo>
                  <a:pt x="30324" y="7126"/>
                </a:lnTo>
                <a:lnTo>
                  <a:pt x="56968" y="7126"/>
                </a:lnTo>
                <a:lnTo>
                  <a:pt x="60545"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8" name="object 158"/>
          <p:cNvSpPr txBox="1"/>
          <p:nvPr/>
        </p:nvSpPr>
        <p:spPr>
          <a:xfrm>
            <a:off x="9108771" y="160688"/>
            <a:ext cx="680028" cy="84547"/>
          </a:xfrm>
          <a:prstGeom prst="rect">
            <a:avLst/>
          </a:prstGeom>
          <a:solidFill>
            <a:srgbClr val="FDEBDD"/>
          </a:solidFill>
          <a:ln w="10328">
            <a:solidFill>
              <a:srgbClr val="7E7E7E"/>
            </a:solidFill>
          </a:ln>
        </p:spPr>
        <p:txBody>
          <a:bodyPr vert="horz" wrap="square" lIns="0" tIns="0" rIns="0" bIns="0" rtlCol="0">
            <a:spAutoFit/>
          </a:bodyPr>
          <a:lstStyle/>
          <a:p>
            <a:pPr marL="116196" defTabSz="914329" fontAlgn="auto">
              <a:spcBef>
                <a:spcPts val="0"/>
              </a:spcBef>
              <a:spcAft>
                <a:spcPts val="0"/>
              </a:spcAft>
            </a:pPr>
            <a:r>
              <a:rPr sz="550" spc="-5" dirty="0">
                <a:solidFill>
                  <a:prstClr val="black"/>
                </a:solidFill>
                <a:latin typeface="Calibri Light"/>
                <a:cs typeface="Calibri Light"/>
              </a:rPr>
              <a:t>7x7 conv, 64,</a:t>
            </a:r>
            <a:r>
              <a:rPr sz="550" spc="-15"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159" name="object 159"/>
          <p:cNvSpPr txBox="1"/>
          <p:nvPr/>
        </p:nvSpPr>
        <p:spPr>
          <a:xfrm>
            <a:off x="9326095" y="328306"/>
            <a:ext cx="245090" cy="96088"/>
          </a:xfrm>
          <a:prstGeom prst="rect">
            <a:avLst/>
          </a:prstGeom>
        </p:spPr>
        <p:txBody>
          <a:bodyPr vert="horz" wrap="square" lIns="0" tIns="11429" rIns="0" bIns="0" rtlCol="0">
            <a:spAutoFit/>
          </a:bodyPr>
          <a:lstStyle/>
          <a:p>
            <a:pPr marL="12699" defTabSz="914329" fontAlgn="auto">
              <a:spcBef>
                <a:spcPts val="90"/>
              </a:spcBef>
              <a:spcAft>
                <a:spcPts val="0"/>
              </a:spcAft>
            </a:pPr>
            <a:r>
              <a:rPr sz="550" spc="-5" dirty="0">
                <a:solidFill>
                  <a:prstClr val="black"/>
                </a:solidFill>
                <a:latin typeface="Calibri Light"/>
                <a:cs typeface="Calibri Light"/>
              </a:rPr>
              <a:t>pool,</a:t>
            </a:r>
            <a:r>
              <a:rPr sz="550" spc="-45"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160" name="object 160"/>
          <p:cNvSpPr txBox="1"/>
          <p:nvPr/>
        </p:nvSpPr>
        <p:spPr>
          <a:xfrm>
            <a:off x="9107126" y="518272"/>
            <a:ext cx="680028" cy="84547"/>
          </a:xfrm>
          <a:prstGeom prst="rect">
            <a:avLst/>
          </a:prstGeom>
          <a:solidFill>
            <a:srgbClr val="EEEAF2"/>
          </a:solidFill>
          <a:ln w="10328">
            <a:solidFill>
              <a:srgbClr val="7E7E7E"/>
            </a:solidFill>
          </a:ln>
        </p:spPr>
        <p:txBody>
          <a:bodyPr vert="horz" wrap="square" lIns="0" tIns="0" rIns="0" bIns="0" rtlCol="0">
            <a:spAutoFit/>
          </a:bodyPr>
          <a:lstStyle/>
          <a:p>
            <a:pPr marL="163817"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61" name="object 161"/>
          <p:cNvSpPr txBox="1"/>
          <p:nvPr/>
        </p:nvSpPr>
        <p:spPr>
          <a:xfrm>
            <a:off x="9107126" y="697133"/>
            <a:ext cx="680028" cy="84547"/>
          </a:xfrm>
          <a:prstGeom prst="rect">
            <a:avLst/>
          </a:prstGeom>
          <a:solidFill>
            <a:srgbClr val="EEEAF2"/>
          </a:solidFill>
          <a:ln w="10328">
            <a:solidFill>
              <a:srgbClr val="7E7E7E"/>
            </a:solidFill>
          </a:ln>
        </p:spPr>
        <p:txBody>
          <a:bodyPr vert="horz" wrap="square" lIns="0" tIns="0" rIns="0" bIns="0" rtlCol="0">
            <a:spAutoFit/>
          </a:bodyPr>
          <a:lstStyle/>
          <a:p>
            <a:pPr marL="163817"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62" name="object 162"/>
          <p:cNvSpPr/>
          <p:nvPr/>
        </p:nvSpPr>
        <p:spPr>
          <a:xfrm>
            <a:off x="9446967" y="617624"/>
            <a:ext cx="0" cy="34288"/>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3" name="object 163"/>
          <p:cNvSpPr/>
          <p:nvPr/>
        </p:nvSpPr>
        <p:spPr>
          <a:xfrm>
            <a:off x="9416695" y="636766"/>
            <a:ext cx="60955" cy="60320"/>
          </a:xfrm>
          <a:custGeom>
            <a:avLst/>
            <a:gdLst/>
            <a:ahLst/>
            <a:cxnLst/>
            <a:rect l="l" t="t" r="r" b="b"/>
            <a:pathLst>
              <a:path w="60959" h="60325">
                <a:moveTo>
                  <a:pt x="0" y="0"/>
                </a:moveTo>
                <a:lnTo>
                  <a:pt x="30272" y="60314"/>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4" name="object 164"/>
          <p:cNvSpPr/>
          <p:nvPr/>
        </p:nvSpPr>
        <p:spPr>
          <a:xfrm>
            <a:off x="9446967" y="438764"/>
            <a:ext cx="0" cy="34288"/>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5" name="object 165"/>
          <p:cNvSpPr/>
          <p:nvPr/>
        </p:nvSpPr>
        <p:spPr>
          <a:xfrm>
            <a:off x="9416695" y="458044"/>
            <a:ext cx="60955" cy="60320"/>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6" name="object 166"/>
          <p:cNvSpPr txBox="1"/>
          <p:nvPr/>
        </p:nvSpPr>
        <p:spPr>
          <a:xfrm>
            <a:off x="9107126" y="875994"/>
            <a:ext cx="680028" cy="84547"/>
          </a:xfrm>
          <a:prstGeom prst="rect">
            <a:avLst/>
          </a:prstGeom>
          <a:solidFill>
            <a:srgbClr val="EEEAF2"/>
          </a:solidFill>
          <a:ln w="10328">
            <a:solidFill>
              <a:srgbClr val="7E7E7E"/>
            </a:solidFill>
          </a:ln>
        </p:spPr>
        <p:txBody>
          <a:bodyPr vert="horz" wrap="square" lIns="0" tIns="0" rIns="0" bIns="0" rtlCol="0">
            <a:spAutoFit/>
          </a:bodyPr>
          <a:lstStyle/>
          <a:p>
            <a:pPr marL="163817"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67" name="object 167"/>
          <p:cNvSpPr txBox="1"/>
          <p:nvPr/>
        </p:nvSpPr>
        <p:spPr>
          <a:xfrm>
            <a:off x="9107126" y="1054855"/>
            <a:ext cx="680028" cy="84547"/>
          </a:xfrm>
          <a:prstGeom prst="rect">
            <a:avLst/>
          </a:prstGeom>
          <a:solidFill>
            <a:srgbClr val="EEEAF2"/>
          </a:solidFill>
          <a:ln w="10328">
            <a:solidFill>
              <a:srgbClr val="7E7E7E"/>
            </a:solidFill>
          </a:ln>
        </p:spPr>
        <p:txBody>
          <a:bodyPr vert="horz" wrap="square" lIns="0" tIns="0" rIns="0" bIns="0" rtlCol="0">
            <a:spAutoFit/>
          </a:bodyPr>
          <a:lstStyle/>
          <a:p>
            <a:pPr marL="163817"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68" name="object 168"/>
          <p:cNvSpPr/>
          <p:nvPr/>
        </p:nvSpPr>
        <p:spPr>
          <a:xfrm>
            <a:off x="9446967" y="975346"/>
            <a:ext cx="0" cy="34288"/>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9" name="object 169"/>
          <p:cNvSpPr/>
          <p:nvPr/>
        </p:nvSpPr>
        <p:spPr>
          <a:xfrm>
            <a:off x="9416695" y="994487"/>
            <a:ext cx="60955" cy="60320"/>
          </a:xfrm>
          <a:custGeom>
            <a:avLst/>
            <a:gdLst/>
            <a:ahLst/>
            <a:cxnLst/>
            <a:rect l="l" t="t" r="r" b="b"/>
            <a:pathLst>
              <a:path w="60959" h="60325">
                <a:moveTo>
                  <a:pt x="0" y="0"/>
                </a:moveTo>
                <a:lnTo>
                  <a:pt x="30272" y="60314"/>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0" name="object 170"/>
          <p:cNvSpPr/>
          <p:nvPr/>
        </p:nvSpPr>
        <p:spPr>
          <a:xfrm>
            <a:off x="9446967" y="796485"/>
            <a:ext cx="0" cy="34288"/>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1" name="object 171"/>
          <p:cNvSpPr/>
          <p:nvPr/>
        </p:nvSpPr>
        <p:spPr>
          <a:xfrm>
            <a:off x="9416695" y="815628"/>
            <a:ext cx="60955" cy="60320"/>
          </a:xfrm>
          <a:custGeom>
            <a:avLst/>
            <a:gdLst/>
            <a:ahLst/>
            <a:cxnLst/>
            <a:rect l="l" t="t" r="r" b="b"/>
            <a:pathLst>
              <a:path w="60959" h="60325">
                <a:moveTo>
                  <a:pt x="0" y="0"/>
                </a:moveTo>
                <a:lnTo>
                  <a:pt x="30272" y="60312"/>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2" name="object 172"/>
          <p:cNvSpPr txBox="1"/>
          <p:nvPr/>
        </p:nvSpPr>
        <p:spPr>
          <a:xfrm>
            <a:off x="9105483" y="1233714"/>
            <a:ext cx="680028" cy="84547"/>
          </a:xfrm>
          <a:prstGeom prst="rect">
            <a:avLst/>
          </a:prstGeom>
          <a:solidFill>
            <a:srgbClr val="EEEAF2"/>
          </a:solidFill>
          <a:ln w="10328">
            <a:solidFill>
              <a:srgbClr val="7E7E7E"/>
            </a:solidFill>
          </a:ln>
        </p:spPr>
        <p:txBody>
          <a:bodyPr vert="horz" wrap="square" lIns="0" tIns="0" rIns="0" bIns="0" rtlCol="0">
            <a:spAutoFit/>
          </a:bodyPr>
          <a:lstStyle/>
          <a:p>
            <a:pPr marL="163817"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73" name="object 173"/>
          <p:cNvSpPr txBox="1"/>
          <p:nvPr/>
        </p:nvSpPr>
        <p:spPr>
          <a:xfrm>
            <a:off x="9105483" y="1412437"/>
            <a:ext cx="680028" cy="85188"/>
          </a:xfrm>
          <a:prstGeom prst="rect">
            <a:avLst/>
          </a:prstGeom>
          <a:solidFill>
            <a:srgbClr val="EEEAF2"/>
          </a:solidFill>
          <a:ln w="10328">
            <a:solidFill>
              <a:srgbClr val="7E7E7E"/>
            </a:solidFill>
          </a:ln>
        </p:spPr>
        <p:txBody>
          <a:bodyPr vert="horz" wrap="square" lIns="0" tIns="635" rIns="0" bIns="0" rtlCol="0">
            <a:spAutoFit/>
          </a:bodyPr>
          <a:lstStyle/>
          <a:p>
            <a:pPr marL="163817" defTabSz="914329" fontAlgn="auto">
              <a:spcBef>
                <a:spcPts val="5"/>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64</a:t>
            </a:r>
            <a:endParaRPr sz="550">
              <a:solidFill>
                <a:prstClr val="black"/>
              </a:solidFill>
              <a:latin typeface="Calibri Light"/>
              <a:cs typeface="Calibri Light"/>
            </a:endParaRPr>
          </a:p>
        </p:txBody>
      </p:sp>
      <p:sp>
        <p:nvSpPr>
          <p:cNvPr id="174" name="object 174"/>
          <p:cNvSpPr/>
          <p:nvPr/>
        </p:nvSpPr>
        <p:spPr>
          <a:xfrm>
            <a:off x="9445322" y="1333068"/>
            <a:ext cx="0" cy="34288"/>
          </a:xfrm>
          <a:custGeom>
            <a:avLst/>
            <a:gdLst/>
            <a:ahLst/>
            <a:cxnLst/>
            <a:rect l="l" t="t" r="r" b="b"/>
            <a:pathLst>
              <a:path h="34290">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5" name="object 175"/>
          <p:cNvSpPr/>
          <p:nvPr/>
        </p:nvSpPr>
        <p:spPr>
          <a:xfrm>
            <a:off x="9415052" y="1352210"/>
            <a:ext cx="60955" cy="60320"/>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6" name="object 176"/>
          <p:cNvSpPr/>
          <p:nvPr/>
        </p:nvSpPr>
        <p:spPr>
          <a:xfrm>
            <a:off x="9445322" y="1154207"/>
            <a:ext cx="0" cy="34288"/>
          </a:xfrm>
          <a:custGeom>
            <a:avLst/>
            <a:gdLst/>
            <a:ahLst/>
            <a:cxnLst/>
            <a:rect l="l" t="t" r="r" b="b"/>
            <a:pathLst>
              <a:path h="34290">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7" name="object 177"/>
          <p:cNvSpPr/>
          <p:nvPr/>
        </p:nvSpPr>
        <p:spPr>
          <a:xfrm>
            <a:off x="9415052" y="1173348"/>
            <a:ext cx="60955" cy="60320"/>
          </a:xfrm>
          <a:custGeom>
            <a:avLst/>
            <a:gdLst/>
            <a:ahLst/>
            <a:cxnLst/>
            <a:rect l="l" t="t" r="r" b="b"/>
            <a:pathLst>
              <a:path w="60959" h="60325">
                <a:moveTo>
                  <a:pt x="0" y="0"/>
                </a:moveTo>
                <a:lnTo>
                  <a:pt x="30272" y="60314"/>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8" name="object 178"/>
          <p:cNvSpPr txBox="1"/>
          <p:nvPr/>
        </p:nvSpPr>
        <p:spPr>
          <a:xfrm>
            <a:off x="9107126" y="1591299"/>
            <a:ext cx="680028" cy="84547"/>
          </a:xfrm>
          <a:prstGeom prst="rect">
            <a:avLst/>
          </a:prstGeom>
          <a:solidFill>
            <a:srgbClr val="EBF1DF"/>
          </a:solidFill>
          <a:ln w="10328">
            <a:solidFill>
              <a:srgbClr val="7E7E7E"/>
            </a:solidFill>
          </a:ln>
        </p:spPr>
        <p:txBody>
          <a:bodyPr vert="horz" wrap="square" lIns="0" tIns="0" rIns="0" bIns="0" rtlCol="0">
            <a:spAutoFit/>
          </a:bodyPr>
          <a:lstStyle/>
          <a:p>
            <a:pPr marL="99052" defTabSz="914329" fontAlgn="auto">
              <a:spcBef>
                <a:spcPts val="0"/>
              </a:spcBef>
              <a:spcAft>
                <a:spcPts val="0"/>
              </a:spcAft>
            </a:pPr>
            <a:r>
              <a:rPr sz="550" spc="-5" dirty="0">
                <a:solidFill>
                  <a:prstClr val="black"/>
                </a:solidFill>
                <a:latin typeface="Calibri Light"/>
                <a:cs typeface="Calibri Light"/>
              </a:rPr>
              <a:t>3x3 conv, 128,</a:t>
            </a:r>
            <a:r>
              <a:rPr sz="550" spc="-20"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179" name="object 179"/>
          <p:cNvSpPr txBox="1"/>
          <p:nvPr/>
        </p:nvSpPr>
        <p:spPr>
          <a:xfrm>
            <a:off x="9107126" y="1770159"/>
            <a:ext cx="680028" cy="84547"/>
          </a:xfrm>
          <a:prstGeom prst="rect">
            <a:avLst/>
          </a:prstGeom>
          <a:solidFill>
            <a:srgbClr val="EBF1DF"/>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180" name="object 180"/>
          <p:cNvSpPr/>
          <p:nvPr/>
        </p:nvSpPr>
        <p:spPr>
          <a:xfrm>
            <a:off x="9446967" y="1690651"/>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1" name="object 181"/>
          <p:cNvSpPr/>
          <p:nvPr/>
        </p:nvSpPr>
        <p:spPr>
          <a:xfrm>
            <a:off x="9416695" y="1709793"/>
            <a:ext cx="60955" cy="60320"/>
          </a:xfrm>
          <a:custGeom>
            <a:avLst/>
            <a:gdLst/>
            <a:ahLst/>
            <a:cxnLst/>
            <a:rect l="l" t="t" r="r" b="b"/>
            <a:pathLst>
              <a:path w="60959" h="60325">
                <a:moveTo>
                  <a:pt x="0" y="0"/>
                </a:moveTo>
                <a:lnTo>
                  <a:pt x="30272" y="60313"/>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2" name="object 182"/>
          <p:cNvSpPr/>
          <p:nvPr/>
        </p:nvSpPr>
        <p:spPr>
          <a:xfrm>
            <a:off x="9446967" y="1511791"/>
            <a:ext cx="0" cy="34288"/>
          </a:xfrm>
          <a:custGeom>
            <a:avLst/>
            <a:gdLst/>
            <a:ahLst/>
            <a:cxnLst/>
            <a:rect l="l" t="t" r="r" b="b"/>
            <a:pathLst>
              <a:path h="34290">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3" name="object 183"/>
          <p:cNvSpPr/>
          <p:nvPr/>
        </p:nvSpPr>
        <p:spPr>
          <a:xfrm>
            <a:off x="9416695" y="1531069"/>
            <a:ext cx="60955" cy="60320"/>
          </a:xfrm>
          <a:custGeom>
            <a:avLst/>
            <a:gdLst/>
            <a:ahLst/>
            <a:cxnLst/>
            <a:rect l="l" t="t" r="r" b="b"/>
            <a:pathLst>
              <a:path w="60959" h="60325">
                <a:moveTo>
                  <a:pt x="0" y="0"/>
                </a:moveTo>
                <a:lnTo>
                  <a:pt x="30272" y="60314"/>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4" name="object 184"/>
          <p:cNvSpPr txBox="1"/>
          <p:nvPr/>
        </p:nvSpPr>
        <p:spPr>
          <a:xfrm>
            <a:off x="9105483" y="1949021"/>
            <a:ext cx="680028" cy="84547"/>
          </a:xfrm>
          <a:prstGeom prst="rect">
            <a:avLst/>
          </a:prstGeom>
          <a:solidFill>
            <a:srgbClr val="EBF1DF"/>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185" name="object 185"/>
          <p:cNvSpPr txBox="1"/>
          <p:nvPr/>
        </p:nvSpPr>
        <p:spPr>
          <a:xfrm>
            <a:off x="9105483" y="2127881"/>
            <a:ext cx="680028" cy="84547"/>
          </a:xfrm>
          <a:prstGeom prst="rect">
            <a:avLst/>
          </a:prstGeom>
          <a:solidFill>
            <a:srgbClr val="EBF1DF"/>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186" name="object 186"/>
          <p:cNvSpPr/>
          <p:nvPr/>
        </p:nvSpPr>
        <p:spPr>
          <a:xfrm>
            <a:off x="9445322" y="2048373"/>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7" name="object 187"/>
          <p:cNvSpPr/>
          <p:nvPr/>
        </p:nvSpPr>
        <p:spPr>
          <a:xfrm>
            <a:off x="9415052" y="2067515"/>
            <a:ext cx="60955" cy="60320"/>
          </a:xfrm>
          <a:custGeom>
            <a:avLst/>
            <a:gdLst/>
            <a:ahLst/>
            <a:cxnLst/>
            <a:rect l="l" t="t" r="r" b="b"/>
            <a:pathLst>
              <a:path w="60959" h="60325">
                <a:moveTo>
                  <a:pt x="0" y="0"/>
                </a:moveTo>
                <a:lnTo>
                  <a:pt x="30272" y="60312"/>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8" name="object 188"/>
          <p:cNvSpPr/>
          <p:nvPr/>
        </p:nvSpPr>
        <p:spPr>
          <a:xfrm>
            <a:off x="9445322" y="1869513"/>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9" name="object 189"/>
          <p:cNvSpPr/>
          <p:nvPr/>
        </p:nvSpPr>
        <p:spPr>
          <a:xfrm>
            <a:off x="9415052" y="1888654"/>
            <a:ext cx="60955" cy="60320"/>
          </a:xfrm>
          <a:custGeom>
            <a:avLst/>
            <a:gdLst/>
            <a:ahLst/>
            <a:cxnLst/>
            <a:rect l="l" t="t" r="r" b="b"/>
            <a:pathLst>
              <a:path w="60959" h="60325">
                <a:moveTo>
                  <a:pt x="0" y="0"/>
                </a:moveTo>
                <a:lnTo>
                  <a:pt x="30272" y="60313"/>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0" name="object 190"/>
          <p:cNvSpPr txBox="1"/>
          <p:nvPr/>
        </p:nvSpPr>
        <p:spPr>
          <a:xfrm>
            <a:off x="9105483" y="2306603"/>
            <a:ext cx="680028" cy="85188"/>
          </a:xfrm>
          <a:prstGeom prst="rect">
            <a:avLst/>
          </a:prstGeom>
          <a:solidFill>
            <a:srgbClr val="EBF1DF"/>
          </a:solidFill>
          <a:ln w="10328">
            <a:solidFill>
              <a:srgbClr val="7E7E7E"/>
            </a:solidFill>
          </a:ln>
        </p:spPr>
        <p:txBody>
          <a:bodyPr vert="horz" wrap="square" lIns="0" tIns="635" rIns="0" bIns="0" rtlCol="0">
            <a:spAutoFit/>
          </a:bodyPr>
          <a:lstStyle/>
          <a:p>
            <a:pPr marL="146038" defTabSz="914329" fontAlgn="auto">
              <a:spcBef>
                <a:spcPts val="5"/>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191" name="object 191"/>
          <p:cNvSpPr txBox="1"/>
          <p:nvPr/>
        </p:nvSpPr>
        <p:spPr>
          <a:xfrm>
            <a:off x="9105483" y="2485463"/>
            <a:ext cx="680028" cy="85188"/>
          </a:xfrm>
          <a:prstGeom prst="rect">
            <a:avLst/>
          </a:prstGeom>
          <a:solidFill>
            <a:srgbClr val="EBF1DF"/>
          </a:solidFill>
          <a:ln w="10328">
            <a:solidFill>
              <a:srgbClr val="7E7E7E"/>
            </a:solidFill>
          </a:ln>
        </p:spPr>
        <p:txBody>
          <a:bodyPr vert="horz" wrap="square" lIns="0" tIns="635" rIns="0" bIns="0" rtlCol="0">
            <a:spAutoFit/>
          </a:bodyPr>
          <a:lstStyle/>
          <a:p>
            <a:pPr marL="146038" defTabSz="914329" fontAlgn="auto">
              <a:spcBef>
                <a:spcPts val="5"/>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192" name="object 192"/>
          <p:cNvSpPr/>
          <p:nvPr/>
        </p:nvSpPr>
        <p:spPr>
          <a:xfrm>
            <a:off x="9445322" y="2405958"/>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3" name="object 193"/>
          <p:cNvSpPr/>
          <p:nvPr/>
        </p:nvSpPr>
        <p:spPr>
          <a:xfrm>
            <a:off x="9415052" y="2425235"/>
            <a:ext cx="60955" cy="60320"/>
          </a:xfrm>
          <a:custGeom>
            <a:avLst/>
            <a:gdLst/>
            <a:ahLst/>
            <a:cxnLst/>
            <a:rect l="l" t="t" r="r" b="b"/>
            <a:pathLst>
              <a:path w="60959" h="60325">
                <a:moveTo>
                  <a:pt x="0" y="0"/>
                </a:moveTo>
                <a:lnTo>
                  <a:pt x="30272" y="60313"/>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4" name="object 194"/>
          <p:cNvSpPr/>
          <p:nvPr/>
        </p:nvSpPr>
        <p:spPr>
          <a:xfrm>
            <a:off x="9445322" y="2227234"/>
            <a:ext cx="0" cy="34288"/>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5" name="object 195"/>
          <p:cNvSpPr/>
          <p:nvPr/>
        </p:nvSpPr>
        <p:spPr>
          <a:xfrm>
            <a:off x="9415052" y="2246374"/>
            <a:ext cx="60955" cy="60320"/>
          </a:xfrm>
          <a:custGeom>
            <a:avLst/>
            <a:gdLst/>
            <a:ahLst/>
            <a:cxnLst/>
            <a:rect l="l" t="t" r="r" b="b"/>
            <a:pathLst>
              <a:path w="60959" h="60325">
                <a:moveTo>
                  <a:pt x="0" y="0"/>
                </a:moveTo>
                <a:lnTo>
                  <a:pt x="30272" y="60314"/>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6" name="object 196"/>
          <p:cNvSpPr txBox="1"/>
          <p:nvPr/>
        </p:nvSpPr>
        <p:spPr>
          <a:xfrm>
            <a:off x="9103852" y="2664326"/>
            <a:ext cx="680028" cy="84547"/>
          </a:xfrm>
          <a:prstGeom prst="rect">
            <a:avLst/>
          </a:prstGeom>
          <a:solidFill>
            <a:srgbClr val="EBF1DF"/>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197" name="object 197"/>
          <p:cNvSpPr txBox="1"/>
          <p:nvPr/>
        </p:nvSpPr>
        <p:spPr>
          <a:xfrm>
            <a:off x="9103852" y="2843187"/>
            <a:ext cx="680028" cy="84547"/>
          </a:xfrm>
          <a:prstGeom prst="rect">
            <a:avLst/>
          </a:prstGeom>
          <a:solidFill>
            <a:srgbClr val="EBF1DF"/>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128</a:t>
            </a:r>
            <a:endParaRPr sz="550">
              <a:solidFill>
                <a:prstClr val="black"/>
              </a:solidFill>
              <a:latin typeface="Calibri Light"/>
              <a:cs typeface="Calibri Light"/>
            </a:endParaRPr>
          </a:p>
        </p:txBody>
      </p:sp>
      <p:sp>
        <p:nvSpPr>
          <p:cNvPr id="198" name="object 198"/>
          <p:cNvSpPr/>
          <p:nvPr/>
        </p:nvSpPr>
        <p:spPr>
          <a:xfrm>
            <a:off x="9443691" y="2763678"/>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9" name="object 199"/>
          <p:cNvSpPr/>
          <p:nvPr/>
        </p:nvSpPr>
        <p:spPr>
          <a:xfrm>
            <a:off x="9413421" y="2782819"/>
            <a:ext cx="60955" cy="60320"/>
          </a:xfrm>
          <a:custGeom>
            <a:avLst/>
            <a:gdLst/>
            <a:ahLst/>
            <a:cxnLst/>
            <a:rect l="l" t="t" r="r" b="b"/>
            <a:pathLst>
              <a:path w="60959" h="60325">
                <a:moveTo>
                  <a:pt x="0" y="0"/>
                </a:moveTo>
                <a:lnTo>
                  <a:pt x="30272" y="60313"/>
                </a:lnTo>
                <a:lnTo>
                  <a:pt x="57005" y="7125"/>
                </a:lnTo>
                <a:lnTo>
                  <a:pt x="30272" y="7125"/>
                </a:lnTo>
                <a:lnTo>
                  <a:pt x="14816" y="5344"/>
                </a:lnTo>
                <a:lnTo>
                  <a:pt x="0" y="0"/>
                </a:lnTo>
                <a:close/>
              </a:path>
              <a:path w="60959" h="60325">
                <a:moveTo>
                  <a:pt x="60586" y="0"/>
                </a:moveTo>
                <a:lnTo>
                  <a:pt x="45739" y="5344"/>
                </a:lnTo>
                <a:lnTo>
                  <a:pt x="30272" y="7125"/>
                </a:lnTo>
                <a:lnTo>
                  <a:pt x="57005" y="7125"/>
                </a:lnTo>
                <a:lnTo>
                  <a:pt x="60586"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0" name="object 200"/>
          <p:cNvSpPr/>
          <p:nvPr/>
        </p:nvSpPr>
        <p:spPr>
          <a:xfrm>
            <a:off x="9443691" y="2584817"/>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1" name="object 201"/>
          <p:cNvSpPr/>
          <p:nvPr/>
        </p:nvSpPr>
        <p:spPr>
          <a:xfrm>
            <a:off x="9413421" y="2604096"/>
            <a:ext cx="60955" cy="60320"/>
          </a:xfrm>
          <a:custGeom>
            <a:avLst/>
            <a:gdLst/>
            <a:ahLst/>
            <a:cxnLst/>
            <a:rect l="l" t="t" r="r" b="b"/>
            <a:pathLst>
              <a:path w="60959" h="60325">
                <a:moveTo>
                  <a:pt x="0" y="0"/>
                </a:moveTo>
                <a:lnTo>
                  <a:pt x="30272" y="60313"/>
                </a:lnTo>
                <a:lnTo>
                  <a:pt x="57056" y="7022"/>
                </a:lnTo>
                <a:lnTo>
                  <a:pt x="30272" y="7022"/>
                </a:lnTo>
                <a:lnTo>
                  <a:pt x="14816" y="5267"/>
                </a:lnTo>
                <a:lnTo>
                  <a:pt x="0" y="0"/>
                </a:lnTo>
                <a:close/>
              </a:path>
              <a:path w="60959" h="60325">
                <a:moveTo>
                  <a:pt x="60586" y="0"/>
                </a:moveTo>
                <a:lnTo>
                  <a:pt x="45739" y="5267"/>
                </a:lnTo>
                <a:lnTo>
                  <a:pt x="30272" y="7022"/>
                </a:lnTo>
                <a:lnTo>
                  <a:pt x="57056" y="7022"/>
                </a:lnTo>
                <a:lnTo>
                  <a:pt x="60586"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2" name="object 202"/>
          <p:cNvSpPr txBox="1"/>
          <p:nvPr/>
        </p:nvSpPr>
        <p:spPr>
          <a:xfrm>
            <a:off x="9105483" y="3022048"/>
            <a:ext cx="680028" cy="84547"/>
          </a:xfrm>
          <a:prstGeom prst="rect">
            <a:avLst/>
          </a:prstGeom>
          <a:solidFill>
            <a:srgbClr val="F2DCDA"/>
          </a:solidFill>
          <a:ln w="10328">
            <a:solidFill>
              <a:srgbClr val="7E7E7E"/>
            </a:solidFill>
          </a:ln>
        </p:spPr>
        <p:txBody>
          <a:bodyPr vert="horz" wrap="square" lIns="0" tIns="0" rIns="0" bIns="0" rtlCol="0">
            <a:spAutoFit/>
          </a:bodyPr>
          <a:lstStyle/>
          <a:p>
            <a:pPr marL="99052" defTabSz="914329" fontAlgn="auto">
              <a:spcBef>
                <a:spcPts val="0"/>
              </a:spcBef>
              <a:spcAft>
                <a:spcPts val="0"/>
              </a:spcAft>
            </a:pPr>
            <a:r>
              <a:rPr sz="550" spc="-5" dirty="0">
                <a:solidFill>
                  <a:prstClr val="black"/>
                </a:solidFill>
                <a:latin typeface="Calibri Light"/>
                <a:cs typeface="Calibri Light"/>
              </a:rPr>
              <a:t>3x3 conv, 256,</a:t>
            </a:r>
            <a:r>
              <a:rPr sz="550" spc="-20"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203" name="object 203"/>
          <p:cNvSpPr txBox="1"/>
          <p:nvPr/>
        </p:nvSpPr>
        <p:spPr>
          <a:xfrm>
            <a:off x="9105483" y="3200907"/>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04" name="object 204"/>
          <p:cNvSpPr/>
          <p:nvPr/>
        </p:nvSpPr>
        <p:spPr>
          <a:xfrm>
            <a:off x="9445322" y="3121399"/>
            <a:ext cx="0" cy="34288"/>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5" name="object 205"/>
          <p:cNvSpPr/>
          <p:nvPr/>
        </p:nvSpPr>
        <p:spPr>
          <a:xfrm>
            <a:off x="9415052" y="3140541"/>
            <a:ext cx="60955" cy="60320"/>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6" name="object 206"/>
          <p:cNvSpPr/>
          <p:nvPr/>
        </p:nvSpPr>
        <p:spPr>
          <a:xfrm>
            <a:off x="9445322" y="2942539"/>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7" name="object 207"/>
          <p:cNvSpPr/>
          <p:nvPr/>
        </p:nvSpPr>
        <p:spPr>
          <a:xfrm>
            <a:off x="9415052" y="2961679"/>
            <a:ext cx="60955" cy="60320"/>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8" name="object 208"/>
          <p:cNvSpPr txBox="1"/>
          <p:nvPr/>
        </p:nvSpPr>
        <p:spPr>
          <a:xfrm>
            <a:off x="9107126" y="3379630"/>
            <a:ext cx="680028" cy="85188"/>
          </a:xfrm>
          <a:prstGeom prst="rect">
            <a:avLst/>
          </a:prstGeom>
          <a:solidFill>
            <a:srgbClr val="F2DCDA"/>
          </a:solidFill>
          <a:ln w="10328">
            <a:solidFill>
              <a:srgbClr val="7E7E7E"/>
            </a:solidFill>
          </a:ln>
        </p:spPr>
        <p:txBody>
          <a:bodyPr vert="horz" wrap="square" lIns="0" tIns="635" rIns="0" bIns="0" rtlCol="0">
            <a:spAutoFit/>
          </a:bodyPr>
          <a:lstStyle/>
          <a:p>
            <a:pPr marL="146038" defTabSz="914329" fontAlgn="auto">
              <a:spcBef>
                <a:spcPts val="5"/>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09" name="object 209"/>
          <p:cNvSpPr txBox="1"/>
          <p:nvPr/>
        </p:nvSpPr>
        <p:spPr>
          <a:xfrm>
            <a:off x="9107126" y="3558492"/>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10" name="object 210"/>
          <p:cNvSpPr/>
          <p:nvPr/>
        </p:nvSpPr>
        <p:spPr>
          <a:xfrm>
            <a:off x="9446967" y="3478984"/>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1" name="object 211"/>
          <p:cNvSpPr/>
          <p:nvPr/>
        </p:nvSpPr>
        <p:spPr>
          <a:xfrm>
            <a:off x="9416695" y="3498263"/>
            <a:ext cx="60955" cy="60320"/>
          </a:xfrm>
          <a:custGeom>
            <a:avLst/>
            <a:gdLst/>
            <a:ahLst/>
            <a:cxnLst/>
            <a:rect l="l" t="t" r="r" b="b"/>
            <a:pathLst>
              <a:path w="60959" h="60325">
                <a:moveTo>
                  <a:pt x="0" y="0"/>
                </a:moveTo>
                <a:lnTo>
                  <a:pt x="30272" y="60313"/>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2" name="object 212"/>
          <p:cNvSpPr/>
          <p:nvPr/>
        </p:nvSpPr>
        <p:spPr>
          <a:xfrm>
            <a:off x="9446967" y="3300261"/>
            <a:ext cx="0" cy="34288"/>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3" name="object 213"/>
          <p:cNvSpPr/>
          <p:nvPr/>
        </p:nvSpPr>
        <p:spPr>
          <a:xfrm>
            <a:off x="9416695" y="3319402"/>
            <a:ext cx="60955" cy="60320"/>
          </a:xfrm>
          <a:custGeom>
            <a:avLst/>
            <a:gdLst/>
            <a:ahLst/>
            <a:cxnLst/>
            <a:rect l="l" t="t" r="r" b="b"/>
            <a:pathLst>
              <a:path w="60959" h="60325">
                <a:moveTo>
                  <a:pt x="0" y="0"/>
                </a:moveTo>
                <a:lnTo>
                  <a:pt x="30272" y="60313"/>
                </a:lnTo>
                <a:lnTo>
                  <a:pt x="56919" y="7126"/>
                </a:lnTo>
                <a:lnTo>
                  <a:pt x="30266" y="7126"/>
                </a:lnTo>
                <a:lnTo>
                  <a:pt x="14820" y="5344"/>
                </a:lnTo>
                <a:lnTo>
                  <a:pt x="0" y="0"/>
                </a:lnTo>
                <a:close/>
              </a:path>
              <a:path w="60959" h="60325">
                <a:moveTo>
                  <a:pt x="60490" y="0"/>
                </a:moveTo>
                <a:lnTo>
                  <a:pt x="45701" y="5344"/>
                </a:lnTo>
                <a:lnTo>
                  <a:pt x="30266" y="7126"/>
                </a:lnTo>
                <a:lnTo>
                  <a:pt x="56919" y="7126"/>
                </a:lnTo>
                <a:lnTo>
                  <a:pt x="6049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4" name="object 214"/>
          <p:cNvSpPr txBox="1"/>
          <p:nvPr/>
        </p:nvSpPr>
        <p:spPr>
          <a:xfrm>
            <a:off x="9107126" y="3737352"/>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15" name="object 215"/>
          <p:cNvSpPr txBox="1"/>
          <p:nvPr/>
        </p:nvSpPr>
        <p:spPr>
          <a:xfrm>
            <a:off x="9107126" y="3916214"/>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16" name="object 216"/>
          <p:cNvSpPr/>
          <p:nvPr/>
        </p:nvSpPr>
        <p:spPr>
          <a:xfrm>
            <a:off x="9446967" y="3836705"/>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7" name="object 217"/>
          <p:cNvSpPr/>
          <p:nvPr/>
        </p:nvSpPr>
        <p:spPr>
          <a:xfrm>
            <a:off x="9416695" y="3855847"/>
            <a:ext cx="60955" cy="60320"/>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8" name="object 218"/>
          <p:cNvSpPr/>
          <p:nvPr/>
        </p:nvSpPr>
        <p:spPr>
          <a:xfrm>
            <a:off x="9446967" y="3657843"/>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9" name="object 219"/>
          <p:cNvSpPr/>
          <p:nvPr/>
        </p:nvSpPr>
        <p:spPr>
          <a:xfrm>
            <a:off x="9416695" y="3676986"/>
            <a:ext cx="60955" cy="60320"/>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0" name="object 220"/>
          <p:cNvSpPr txBox="1"/>
          <p:nvPr/>
        </p:nvSpPr>
        <p:spPr>
          <a:xfrm>
            <a:off x="9105483" y="4095075"/>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21" name="object 221"/>
          <p:cNvSpPr txBox="1"/>
          <p:nvPr/>
        </p:nvSpPr>
        <p:spPr>
          <a:xfrm>
            <a:off x="9105483" y="4273934"/>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22" name="object 222"/>
          <p:cNvSpPr/>
          <p:nvPr/>
        </p:nvSpPr>
        <p:spPr>
          <a:xfrm>
            <a:off x="9445322" y="4194426"/>
            <a:ext cx="0" cy="34288"/>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3" name="object 223"/>
          <p:cNvSpPr/>
          <p:nvPr/>
        </p:nvSpPr>
        <p:spPr>
          <a:xfrm>
            <a:off x="9415052" y="4213567"/>
            <a:ext cx="60955" cy="60320"/>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4" name="object 224"/>
          <p:cNvSpPr/>
          <p:nvPr/>
        </p:nvSpPr>
        <p:spPr>
          <a:xfrm>
            <a:off x="9445322" y="4015566"/>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5" name="object 225"/>
          <p:cNvSpPr/>
          <p:nvPr/>
        </p:nvSpPr>
        <p:spPr>
          <a:xfrm>
            <a:off x="9415052" y="4034707"/>
            <a:ext cx="60955" cy="60320"/>
          </a:xfrm>
          <a:custGeom>
            <a:avLst/>
            <a:gdLst/>
            <a:ahLst/>
            <a:cxnLst/>
            <a:rect l="l" t="t" r="r" b="b"/>
            <a:pathLst>
              <a:path w="60959" h="60325">
                <a:moveTo>
                  <a:pt x="0" y="0"/>
                </a:moveTo>
                <a:lnTo>
                  <a:pt x="30272" y="60313"/>
                </a:lnTo>
                <a:lnTo>
                  <a:pt x="57029" y="7125"/>
                </a:lnTo>
                <a:lnTo>
                  <a:pt x="30286" y="7125"/>
                </a:lnTo>
                <a:lnTo>
                  <a:pt x="14824" y="5344"/>
                </a:lnTo>
                <a:lnTo>
                  <a:pt x="0" y="0"/>
                </a:lnTo>
                <a:close/>
              </a:path>
              <a:path w="60959" h="60325">
                <a:moveTo>
                  <a:pt x="60614" y="0"/>
                </a:moveTo>
                <a:lnTo>
                  <a:pt x="45759" y="5344"/>
                </a:lnTo>
                <a:lnTo>
                  <a:pt x="30286" y="7125"/>
                </a:lnTo>
                <a:lnTo>
                  <a:pt x="57029" y="7125"/>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6" name="object 226"/>
          <p:cNvSpPr txBox="1"/>
          <p:nvPr/>
        </p:nvSpPr>
        <p:spPr>
          <a:xfrm>
            <a:off x="9107126" y="4452656"/>
            <a:ext cx="680028" cy="85188"/>
          </a:xfrm>
          <a:prstGeom prst="rect">
            <a:avLst/>
          </a:prstGeom>
          <a:solidFill>
            <a:srgbClr val="F2DCDA"/>
          </a:solidFill>
          <a:ln w="10328">
            <a:solidFill>
              <a:srgbClr val="7E7E7E"/>
            </a:solidFill>
          </a:ln>
        </p:spPr>
        <p:txBody>
          <a:bodyPr vert="horz" wrap="square" lIns="0" tIns="635" rIns="0" bIns="0" rtlCol="0">
            <a:spAutoFit/>
          </a:bodyPr>
          <a:lstStyle/>
          <a:p>
            <a:pPr marL="146038" defTabSz="914329" fontAlgn="auto">
              <a:spcBef>
                <a:spcPts val="5"/>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27" name="object 227"/>
          <p:cNvSpPr txBox="1"/>
          <p:nvPr/>
        </p:nvSpPr>
        <p:spPr>
          <a:xfrm>
            <a:off x="9107126" y="4631519"/>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28" name="object 228"/>
          <p:cNvSpPr/>
          <p:nvPr/>
        </p:nvSpPr>
        <p:spPr>
          <a:xfrm>
            <a:off x="9446967" y="4552011"/>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9" name="object 229"/>
          <p:cNvSpPr/>
          <p:nvPr/>
        </p:nvSpPr>
        <p:spPr>
          <a:xfrm>
            <a:off x="9416695" y="4571290"/>
            <a:ext cx="60955" cy="60320"/>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0" name="object 230"/>
          <p:cNvSpPr/>
          <p:nvPr/>
        </p:nvSpPr>
        <p:spPr>
          <a:xfrm>
            <a:off x="9446967" y="4373287"/>
            <a:ext cx="0" cy="34288"/>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1" name="object 231"/>
          <p:cNvSpPr/>
          <p:nvPr/>
        </p:nvSpPr>
        <p:spPr>
          <a:xfrm>
            <a:off x="9416695" y="4392429"/>
            <a:ext cx="60955" cy="60320"/>
          </a:xfrm>
          <a:custGeom>
            <a:avLst/>
            <a:gdLst/>
            <a:ahLst/>
            <a:cxnLst/>
            <a:rect l="l" t="t" r="r" b="b"/>
            <a:pathLst>
              <a:path w="60959" h="60325">
                <a:moveTo>
                  <a:pt x="0" y="0"/>
                </a:moveTo>
                <a:lnTo>
                  <a:pt x="30272" y="60313"/>
                </a:lnTo>
                <a:lnTo>
                  <a:pt x="56920" y="7125"/>
                </a:lnTo>
                <a:lnTo>
                  <a:pt x="30266" y="7125"/>
                </a:lnTo>
                <a:lnTo>
                  <a:pt x="14820" y="5344"/>
                </a:lnTo>
                <a:lnTo>
                  <a:pt x="0" y="0"/>
                </a:lnTo>
                <a:close/>
              </a:path>
              <a:path w="60959" h="60325">
                <a:moveTo>
                  <a:pt x="60490" y="0"/>
                </a:moveTo>
                <a:lnTo>
                  <a:pt x="45701" y="5344"/>
                </a:lnTo>
                <a:lnTo>
                  <a:pt x="30266" y="7125"/>
                </a:lnTo>
                <a:lnTo>
                  <a:pt x="56920" y="7125"/>
                </a:lnTo>
                <a:lnTo>
                  <a:pt x="6049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2" name="object 232"/>
          <p:cNvSpPr txBox="1"/>
          <p:nvPr/>
        </p:nvSpPr>
        <p:spPr>
          <a:xfrm>
            <a:off x="9105483" y="4810379"/>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33" name="object 233"/>
          <p:cNvSpPr txBox="1"/>
          <p:nvPr/>
        </p:nvSpPr>
        <p:spPr>
          <a:xfrm>
            <a:off x="9105483" y="4989240"/>
            <a:ext cx="680028" cy="84547"/>
          </a:xfrm>
          <a:prstGeom prst="rect">
            <a:avLst/>
          </a:prstGeom>
          <a:solidFill>
            <a:srgbClr val="F2DCDA"/>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256</a:t>
            </a:r>
            <a:endParaRPr sz="550">
              <a:solidFill>
                <a:prstClr val="black"/>
              </a:solidFill>
              <a:latin typeface="Calibri Light"/>
              <a:cs typeface="Calibri Light"/>
            </a:endParaRPr>
          </a:p>
        </p:txBody>
      </p:sp>
      <p:sp>
        <p:nvSpPr>
          <p:cNvPr id="234" name="object 234"/>
          <p:cNvSpPr/>
          <p:nvPr/>
        </p:nvSpPr>
        <p:spPr>
          <a:xfrm>
            <a:off x="9445322" y="4909732"/>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5" name="object 235"/>
          <p:cNvSpPr/>
          <p:nvPr/>
        </p:nvSpPr>
        <p:spPr>
          <a:xfrm>
            <a:off x="9415052" y="4928872"/>
            <a:ext cx="60955" cy="60320"/>
          </a:xfrm>
          <a:custGeom>
            <a:avLst/>
            <a:gdLst/>
            <a:ahLst/>
            <a:cxnLst/>
            <a:rect l="l" t="t" r="r" b="b"/>
            <a:pathLst>
              <a:path w="60959" h="60325">
                <a:moveTo>
                  <a:pt x="0" y="0"/>
                </a:moveTo>
                <a:lnTo>
                  <a:pt x="30272" y="60313"/>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6" name="object 236"/>
          <p:cNvSpPr/>
          <p:nvPr/>
        </p:nvSpPr>
        <p:spPr>
          <a:xfrm>
            <a:off x="9445322" y="4730871"/>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7" name="object 237"/>
          <p:cNvSpPr/>
          <p:nvPr/>
        </p:nvSpPr>
        <p:spPr>
          <a:xfrm>
            <a:off x="9415052" y="4750011"/>
            <a:ext cx="60955" cy="60320"/>
          </a:xfrm>
          <a:custGeom>
            <a:avLst/>
            <a:gdLst/>
            <a:ahLst/>
            <a:cxnLst/>
            <a:rect l="l" t="t" r="r" b="b"/>
            <a:pathLst>
              <a:path w="60959" h="60325">
                <a:moveTo>
                  <a:pt x="0" y="0"/>
                </a:moveTo>
                <a:lnTo>
                  <a:pt x="30272" y="60313"/>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8" name="object 238"/>
          <p:cNvSpPr txBox="1"/>
          <p:nvPr/>
        </p:nvSpPr>
        <p:spPr>
          <a:xfrm>
            <a:off x="9105483" y="5168046"/>
            <a:ext cx="680028" cy="84547"/>
          </a:xfrm>
          <a:prstGeom prst="rect">
            <a:avLst/>
          </a:prstGeom>
          <a:solidFill>
            <a:srgbClr val="EAEFF5"/>
          </a:solidFill>
          <a:ln w="10328">
            <a:solidFill>
              <a:srgbClr val="7E7E7E"/>
            </a:solidFill>
          </a:ln>
        </p:spPr>
        <p:txBody>
          <a:bodyPr vert="horz" wrap="square" lIns="0" tIns="0" rIns="0" bIns="0" rtlCol="0">
            <a:spAutoFit/>
          </a:bodyPr>
          <a:lstStyle/>
          <a:p>
            <a:pPr marL="99052" defTabSz="914329" fontAlgn="auto">
              <a:spcBef>
                <a:spcPts val="0"/>
              </a:spcBef>
              <a:spcAft>
                <a:spcPts val="0"/>
              </a:spcAft>
            </a:pPr>
            <a:r>
              <a:rPr sz="550" spc="-5" dirty="0">
                <a:solidFill>
                  <a:prstClr val="black"/>
                </a:solidFill>
                <a:latin typeface="Calibri Light"/>
                <a:cs typeface="Calibri Light"/>
              </a:rPr>
              <a:t>3x3 conv, 512,</a:t>
            </a:r>
            <a:r>
              <a:rPr sz="550" spc="-20" dirty="0">
                <a:solidFill>
                  <a:prstClr val="black"/>
                </a:solidFill>
                <a:latin typeface="Calibri Light"/>
                <a:cs typeface="Calibri Light"/>
              </a:rPr>
              <a:t> </a:t>
            </a:r>
            <a:r>
              <a:rPr sz="550" dirty="0">
                <a:solidFill>
                  <a:prstClr val="black"/>
                </a:solidFill>
                <a:latin typeface="Calibri Light"/>
                <a:cs typeface="Calibri Light"/>
              </a:rPr>
              <a:t>/2</a:t>
            </a:r>
            <a:endParaRPr sz="550">
              <a:solidFill>
                <a:prstClr val="black"/>
              </a:solidFill>
              <a:latin typeface="Calibri Light"/>
              <a:cs typeface="Calibri Light"/>
            </a:endParaRPr>
          </a:p>
        </p:txBody>
      </p:sp>
      <p:sp>
        <p:nvSpPr>
          <p:cNvPr id="239" name="object 239"/>
          <p:cNvSpPr txBox="1"/>
          <p:nvPr/>
        </p:nvSpPr>
        <p:spPr>
          <a:xfrm>
            <a:off x="9105483" y="5346892"/>
            <a:ext cx="680028" cy="84547"/>
          </a:xfrm>
          <a:prstGeom prst="rect">
            <a:avLst/>
          </a:prstGeom>
          <a:solidFill>
            <a:srgbClr val="EAEFF5"/>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240" name="object 240"/>
          <p:cNvSpPr/>
          <p:nvPr/>
        </p:nvSpPr>
        <p:spPr>
          <a:xfrm>
            <a:off x="9445322" y="5267397"/>
            <a:ext cx="0" cy="34288"/>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1" name="object 241"/>
          <p:cNvSpPr/>
          <p:nvPr/>
        </p:nvSpPr>
        <p:spPr>
          <a:xfrm>
            <a:off x="9415052" y="5286581"/>
            <a:ext cx="60955" cy="60320"/>
          </a:xfrm>
          <a:custGeom>
            <a:avLst/>
            <a:gdLst/>
            <a:ahLst/>
            <a:cxnLst/>
            <a:rect l="l" t="t" r="r" b="b"/>
            <a:pathLst>
              <a:path w="60959" h="60325">
                <a:moveTo>
                  <a:pt x="0" y="0"/>
                </a:moveTo>
                <a:lnTo>
                  <a:pt x="30272" y="60313"/>
                </a:lnTo>
                <a:lnTo>
                  <a:pt x="57035" y="7115"/>
                </a:lnTo>
                <a:lnTo>
                  <a:pt x="30286" y="7115"/>
                </a:lnTo>
                <a:lnTo>
                  <a:pt x="14824" y="5336"/>
                </a:lnTo>
                <a:lnTo>
                  <a:pt x="0" y="0"/>
                </a:lnTo>
                <a:close/>
              </a:path>
              <a:path w="60959" h="60325">
                <a:moveTo>
                  <a:pt x="60614" y="0"/>
                </a:moveTo>
                <a:lnTo>
                  <a:pt x="45759" y="5336"/>
                </a:lnTo>
                <a:lnTo>
                  <a:pt x="30286" y="7115"/>
                </a:lnTo>
                <a:lnTo>
                  <a:pt x="57035" y="7115"/>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2" name="object 242"/>
          <p:cNvSpPr/>
          <p:nvPr/>
        </p:nvSpPr>
        <p:spPr>
          <a:xfrm>
            <a:off x="9445322" y="5088593"/>
            <a:ext cx="0" cy="34288"/>
          </a:xfrm>
          <a:custGeom>
            <a:avLst/>
            <a:gdLst/>
            <a:ahLst/>
            <a:cxnLst/>
            <a:rect l="l" t="t" r="r" b="b"/>
            <a:pathLst>
              <a:path h="34289">
                <a:moveTo>
                  <a:pt x="0" y="0"/>
                </a:moveTo>
                <a:lnTo>
                  <a:pt x="0" y="33874"/>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3" name="object 243"/>
          <p:cNvSpPr/>
          <p:nvPr/>
        </p:nvSpPr>
        <p:spPr>
          <a:xfrm>
            <a:off x="9415052" y="5107732"/>
            <a:ext cx="60955" cy="60320"/>
          </a:xfrm>
          <a:custGeom>
            <a:avLst/>
            <a:gdLst/>
            <a:ahLst/>
            <a:cxnLst/>
            <a:rect l="l" t="t" r="r" b="b"/>
            <a:pathLst>
              <a:path w="60959" h="60325">
                <a:moveTo>
                  <a:pt x="0" y="0"/>
                </a:moveTo>
                <a:lnTo>
                  <a:pt x="30272" y="60314"/>
                </a:lnTo>
                <a:lnTo>
                  <a:pt x="57029" y="7126"/>
                </a:lnTo>
                <a:lnTo>
                  <a:pt x="30286" y="7126"/>
                </a:lnTo>
                <a:lnTo>
                  <a:pt x="14824" y="5344"/>
                </a:lnTo>
                <a:lnTo>
                  <a:pt x="0" y="0"/>
                </a:lnTo>
                <a:close/>
              </a:path>
              <a:path w="60959" h="60325">
                <a:moveTo>
                  <a:pt x="60614" y="0"/>
                </a:moveTo>
                <a:lnTo>
                  <a:pt x="45759" y="5344"/>
                </a:lnTo>
                <a:lnTo>
                  <a:pt x="30286" y="7126"/>
                </a:lnTo>
                <a:lnTo>
                  <a:pt x="57029" y="7126"/>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4" name="object 244"/>
          <p:cNvSpPr txBox="1"/>
          <p:nvPr/>
        </p:nvSpPr>
        <p:spPr>
          <a:xfrm>
            <a:off x="9103852" y="5525726"/>
            <a:ext cx="680028" cy="84547"/>
          </a:xfrm>
          <a:prstGeom prst="rect">
            <a:avLst/>
          </a:prstGeom>
          <a:solidFill>
            <a:srgbClr val="EAEFF5"/>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245" name="object 245"/>
          <p:cNvSpPr txBox="1"/>
          <p:nvPr/>
        </p:nvSpPr>
        <p:spPr>
          <a:xfrm>
            <a:off x="9103852" y="5704559"/>
            <a:ext cx="680028" cy="84547"/>
          </a:xfrm>
          <a:prstGeom prst="rect">
            <a:avLst/>
          </a:prstGeom>
          <a:solidFill>
            <a:srgbClr val="EAEFF5"/>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246" name="object 246"/>
          <p:cNvSpPr/>
          <p:nvPr/>
        </p:nvSpPr>
        <p:spPr>
          <a:xfrm>
            <a:off x="9443691" y="5625079"/>
            <a:ext cx="0" cy="34288"/>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7" name="object 247"/>
          <p:cNvSpPr/>
          <p:nvPr/>
        </p:nvSpPr>
        <p:spPr>
          <a:xfrm>
            <a:off x="9413421" y="5644246"/>
            <a:ext cx="60955" cy="60320"/>
          </a:xfrm>
          <a:custGeom>
            <a:avLst/>
            <a:gdLst/>
            <a:ahLst/>
            <a:cxnLst/>
            <a:rect l="l" t="t" r="r" b="b"/>
            <a:pathLst>
              <a:path w="60959" h="60325">
                <a:moveTo>
                  <a:pt x="0" y="0"/>
                </a:moveTo>
                <a:lnTo>
                  <a:pt x="30272" y="60313"/>
                </a:lnTo>
                <a:lnTo>
                  <a:pt x="57005" y="7126"/>
                </a:lnTo>
                <a:lnTo>
                  <a:pt x="30272" y="7126"/>
                </a:lnTo>
                <a:lnTo>
                  <a:pt x="14816" y="5344"/>
                </a:lnTo>
                <a:lnTo>
                  <a:pt x="0" y="0"/>
                </a:lnTo>
                <a:close/>
              </a:path>
              <a:path w="60959" h="60325">
                <a:moveTo>
                  <a:pt x="60586" y="0"/>
                </a:moveTo>
                <a:lnTo>
                  <a:pt x="45739" y="5344"/>
                </a:lnTo>
                <a:lnTo>
                  <a:pt x="30272" y="7126"/>
                </a:lnTo>
                <a:lnTo>
                  <a:pt x="57005" y="7126"/>
                </a:lnTo>
                <a:lnTo>
                  <a:pt x="60586"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8" name="object 248"/>
          <p:cNvSpPr/>
          <p:nvPr/>
        </p:nvSpPr>
        <p:spPr>
          <a:xfrm>
            <a:off x="9443691" y="5446245"/>
            <a:ext cx="0" cy="34288"/>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9" name="object 249"/>
          <p:cNvSpPr/>
          <p:nvPr/>
        </p:nvSpPr>
        <p:spPr>
          <a:xfrm>
            <a:off x="9413421" y="5465413"/>
            <a:ext cx="60955" cy="60320"/>
          </a:xfrm>
          <a:custGeom>
            <a:avLst/>
            <a:gdLst/>
            <a:ahLst/>
            <a:cxnLst/>
            <a:rect l="l" t="t" r="r" b="b"/>
            <a:pathLst>
              <a:path w="60959" h="60325">
                <a:moveTo>
                  <a:pt x="0" y="0"/>
                </a:moveTo>
                <a:lnTo>
                  <a:pt x="30272" y="60313"/>
                </a:lnTo>
                <a:lnTo>
                  <a:pt x="57010" y="7115"/>
                </a:lnTo>
                <a:lnTo>
                  <a:pt x="30272" y="7115"/>
                </a:lnTo>
                <a:lnTo>
                  <a:pt x="14816" y="5336"/>
                </a:lnTo>
                <a:lnTo>
                  <a:pt x="0" y="0"/>
                </a:lnTo>
                <a:close/>
              </a:path>
              <a:path w="60959" h="60325">
                <a:moveTo>
                  <a:pt x="60586" y="0"/>
                </a:moveTo>
                <a:lnTo>
                  <a:pt x="45739" y="5336"/>
                </a:lnTo>
                <a:lnTo>
                  <a:pt x="30272" y="7115"/>
                </a:lnTo>
                <a:lnTo>
                  <a:pt x="57010" y="7115"/>
                </a:lnTo>
                <a:lnTo>
                  <a:pt x="60586"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0" name="object 250"/>
          <p:cNvSpPr txBox="1"/>
          <p:nvPr/>
        </p:nvSpPr>
        <p:spPr>
          <a:xfrm>
            <a:off x="9105483" y="5883393"/>
            <a:ext cx="680028" cy="84547"/>
          </a:xfrm>
          <a:prstGeom prst="rect">
            <a:avLst/>
          </a:prstGeom>
          <a:solidFill>
            <a:srgbClr val="EAEFF5"/>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251" name="object 251"/>
          <p:cNvSpPr txBox="1"/>
          <p:nvPr/>
        </p:nvSpPr>
        <p:spPr>
          <a:xfrm>
            <a:off x="9105483" y="6062238"/>
            <a:ext cx="680028" cy="84547"/>
          </a:xfrm>
          <a:prstGeom prst="rect">
            <a:avLst/>
          </a:prstGeom>
          <a:solidFill>
            <a:srgbClr val="EAEFF5"/>
          </a:solidFill>
          <a:ln w="10328">
            <a:solidFill>
              <a:srgbClr val="7E7E7E"/>
            </a:solidFill>
          </a:ln>
        </p:spPr>
        <p:txBody>
          <a:bodyPr vert="horz" wrap="square" lIns="0" tIns="0" rIns="0" bIns="0" rtlCol="0">
            <a:spAutoFit/>
          </a:bodyPr>
          <a:lstStyle/>
          <a:p>
            <a:pPr marL="146038" defTabSz="914329" fontAlgn="auto">
              <a:spcBef>
                <a:spcPts val="0"/>
              </a:spcBef>
              <a:spcAft>
                <a:spcPts val="0"/>
              </a:spcAft>
            </a:pPr>
            <a:r>
              <a:rPr sz="550" spc="-5" dirty="0">
                <a:solidFill>
                  <a:prstClr val="black"/>
                </a:solidFill>
                <a:latin typeface="Calibri Light"/>
                <a:cs typeface="Calibri Light"/>
              </a:rPr>
              <a:t>3x3 conv,</a:t>
            </a:r>
            <a:r>
              <a:rPr sz="550" spc="-15" dirty="0">
                <a:solidFill>
                  <a:prstClr val="black"/>
                </a:solidFill>
                <a:latin typeface="Calibri Light"/>
                <a:cs typeface="Calibri Light"/>
              </a:rPr>
              <a:t> </a:t>
            </a:r>
            <a:r>
              <a:rPr sz="550" spc="-5" dirty="0">
                <a:solidFill>
                  <a:prstClr val="black"/>
                </a:solidFill>
                <a:latin typeface="Calibri Light"/>
                <a:cs typeface="Calibri Light"/>
              </a:rPr>
              <a:t>512</a:t>
            </a:r>
            <a:endParaRPr sz="550">
              <a:solidFill>
                <a:prstClr val="black"/>
              </a:solidFill>
              <a:latin typeface="Calibri Light"/>
              <a:cs typeface="Calibri Light"/>
            </a:endParaRPr>
          </a:p>
        </p:txBody>
      </p:sp>
      <p:sp>
        <p:nvSpPr>
          <p:cNvPr id="252" name="object 252"/>
          <p:cNvSpPr/>
          <p:nvPr/>
        </p:nvSpPr>
        <p:spPr>
          <a:xfrm>
            <a:off x="9445322" y="5982744"/>
            <a:ext cx="0" cy="34288"/>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3" name="object 253"/>
          <p:cNvSpPr/>
          <p:nvPr/>
        </p:nvSpPr>
        <p:spPr>
          <a:xfrm>
            <a:off x="9415052" y="6001927"/>
            <a:ext cx="60955" cy="60320"/>
          </a:xfrm>
          <a:custGeom>
            <a:avLst/>
            <a:gdLst/>
            <a:ahLst/>
            <a:cxnLst/>
            <a:rect l="l" t="t" r="r" b="b"/>
            <a:pathLst>
              <a:path w="60959" h="60325">
                <a:moveTo>
                  <a:pt x="0" y="0"/>
                </a:moveTo>
                <a:lnTo>
                  <a:pt x="30272" y="60313"/>
                </a:lnTo>
                <a:lnTo>
                  <a:pt x="57034" y="7115"/>
                </a:lnTo>
                <a:lnTo>
                  <a:pt x="30286" y="7115"/>
                </a:lnTo>
                <a:lnTo>
                  <a:pt x="14824" y="5336"/>
                </a:lnTo>
                <a:lnTo>
                  <a:pt x="0" y="0"/>
                </a:lnTo>
                <a:close/>
              </a:path>
              <a:path w="60959" h="60325">
                <a:moveTo>
                  <a:pt x="60614" y="0"/>
                </a:moveTo>
                <a:lnTo>
                  <a:pt x="45759" y="5336"/>
                </a:lnTo>
                <a:lnTo>
                  <a:pt x="30286" y="7115"/>
                </a:lnTo>
                <a:lnTo>
                  <a:pt x="57034" y="7115"/>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4" name="object 254"/>
          <p:cNvSpPr/>
          <p:nvPr/>
        </p:nvSpPr>
        <p:spPr>
          <a:xfrm>
            <a:off x="9445322" y="5803911"/>
            <a:ext cx="0" cy="34288"/>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5" name="object 255"/>
          <p:cNvSpPr/>
          <p:nvPr/>
        </p:nvSpPr>
        <p:spPr>
          <a:xfrm>
            <a:off x="9415052" y="5823094"/>
            <a:ext cx="60955" cy="60320"/>
          </a:xfrm>
          <a:custGeom>
            <a:avLst/>
            <a:gdLst/>
            <a:ahLst/>
            <a:cxnLst/>
            <a:rect l="l" t="t" r="r" b="b"/>
            <a:pathLst>
              <a:path w="60959" h="60325">
                <a:moveTo>
                  <a:pt x="0" y="0"/>
                </a:moveTo>
                <a:lnTo>
                  <a:pt x="30272" y="60313"/>
                </a:lnTo>
                <a:lnTo>
                  <a:pt x="57034" y="7115"/>
                </a:lnTo>
                <a:lnTo>
                  <a:pt x="30286" y="7115"/>
                </a:lnTo>
                <a:lnTo>
                  <a:pt x="14824" y="5336"/>
                </a:lnTo>
                <a:lnTo>
                  <a:pt x="0" y="0"/>
                </a:lnTo>
                <a:close/>
              </a:path>
              <a:path w="60959" h="60325">
                <a:moveTo>
                  <a:pt x="60614" y="0"/>
                </a:moveTo>
                <a:lnTo>
                  <a:pt x="45759" y="5336"/>
                </a:lnTo>
                <a:lnTo>
                  <a:pt x="30286" y="7115"/>
                </a:lnTo>
                <a:lnTo>
                  <a:pt x="57034" y="7115"/>
                </a:lnTo>
                <a:lnTo>
                  <a:pt x="6061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6" name="object 256"/>
          <p:cNvSpPr/>
          <p:nvPr/>
        </p:nvSpPr>
        <p:spPr>
          <a:xfrm>
            <a:off x="9448611" y="260041"/>
            <a:ext cx="0" cy="34288"/>
          </a:xfrm>
          <a:custGeom>
            <a:avLst/>
            <a:gdLst/>
            <a:ahLst/>
            <a:cxnLst/>
            <a:rect l="l" t="t" r="r" b="b"/>
            <a:pathLst>
              <a:path h="34289">
                <a:moveTo>
                  <a:pt x="0" y="0"/>
                </a:moveTo>
                <a:lnTo>
                  <a:pt x="0" y="33737"/>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7" name="object 257"/>
          <p:cNvSpPr/>
          <p:nvPr/>
        </p:nvSpPr>
        <p:spPr>
          <a:xfrm>
            <a:off x="9418342" y="279183"/>
            <a:ext cx="60955" cy="60320"/>
          </a:xfrm>
          <a:custGeom>
            <a:avLst/>
            <a:gdLst/>
            <a:ahLst/>
            <a:cxnLst/>
            <a:rect l="l" t="t" r="r" b="b"/>
            <a:pathLst>
              <a:path w="60959" h="60325">
                <a:moveTo>
                  <a:pt x="0" y="0"/>
                </a:moveTo>
                <a:lnTo>
                  <a:pt x="30271" y="60313"/>
                </a:lnTo>
                <a:lnTo>
                  <a:pt x="56932" y="7125"/>
                </a:lnTo>
                <a:lnTo>
                  <a:pt x="30267" y="7125"/>
                </a:lnTo>
                <a:lnTo>
                  <a:pt x="14820" y="5344"/>
                </a:lnTo>
                <a:lnTo>
                  <a:pt x="0" y="0"/>
                </a:lnTo>
                <a:close/>
              </a:path>
              <a:path w="60959" h="60325">
                <a:moveTo>
                  <a:pt x="60504" y="0"/>
                </a:moveTo>
                <a:lnTo>
                  <a:pt x="45706" y="5344"/>
                </a:lnTo>
                <a:lnTo>
                  <a:pt x="30267" y="7125"/>
                </a:lnTo>
                <a:lnTo>
                  <a:pt x="56932" y="7125"/>
                </a:lnTo>
                <a:lnTo>
                  <a:pt x="6050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8" name="object 258"/>
          <p:cNvSpPr/>
          <p:nvPr/>
        </p:nvSpPr>
        <p:spPr>
          <a:xfrm>
            <a:off x="9448611" y="6161592"/>
            <a:ext cx="0" cy="34288"/>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9" name="object 259"/>
          <p:cNvSpPr/>
          <p:nvPr/>
        </p:nvSpPr>
        <p:spPr>
          <a:xfrm>
            <a:off x="9418342" y="6180759"/>
            <a:ext cx="60955" cy="60320"/>
          </a:xfrm>
          <a:custGeom>
            <a:avLst/>
            <a:gdLst/>
            <a:ahLst/>
            <a:cxnLst/>
            <a:rect l="l" t="t" r="r" b="b"/>
            <a:pathLst>
              <a:path w="60959" h="60325">
                <a:moveTo>
                  <a:pt x="0" y="0"/>
                </a:moveTo>
                <a:lnTo>
                  <a:pt x="30271" y="60313"/>
                </a:lnTo>
                <a:lnTo>
                  <a:pt x="56937" y="7115"/>
                </a:lnTo>
                <a:lnTo>
                  <a:pt x="30267" y="7115"/>
                </a:lnTo>
                <a:lnTo>
                  <a:pt x="14820" y="5336"/>
                </a:lnTo>
                <a:lnTo>
                  <a:pt x="0" y="0"/>
                </a:lnTo>
                <a:close/>
              </a:path>
              <a:path w="60959" h="60325">
                <a:moveTo>
                  <a:pt x="60504" y="0"/>
                </a:moveTo>
                <a:lnTo>
                  <a:pt x="45706" y="5336"/>
                </a:lnTo>
                <a:lnTo>
                  <a:pt x="30267" y="7115"/>
                </a:lnTo>
                <a:lnTo>
                  <a:pt x="56937" y="7115"/>
                </a:lnTo>
                <a:lnTo>
                  <a:pt x="6050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0" name="object 260"/>
          <p:cNvSpPr txBox="1"/>
          <p:nvPr/>
        </p:nvSpPr>
        <p:spPr>
          <a:xfrm>
            <a:off x="9312219" y="6229857"/>
            <a:ext cx="262867" cy="96088"/>
          </a:xfrm>
          <a:prstGeom prst="rect">
            <a:avLst/>
          </a:prstGeom>
        </p:spPr>
        <p:txBody>
          <a:bodyPr vert="horz" wrap="square" lIns="0" tIns="11429" rIns="0" bIns="0" rtlCol="0">
            <a:spAutoFit/>
          </a:bodyPr>
          <a:lstStyle/>
          <a:p>
            <a:pPr marL="12699" defTabSz="914329" fontAlgn="auto">
              <a:spcBef>
                <a:spcPts val="90"/>
              </a:spcBef>
              <a:spcAft>
                <a:spcPts val="0"/>
              </a:spcAft>
            </a:pPr>
            <a:r>
              <a:rPr sz="550" spc="-5" dirty="0">
                <a:solidFill>
                  <a:prstClr val="black"/>
                </a:solidFill>
                <a:latin typeface="Calibri Light"/>
                <a:cs typeface="Calibri Light"/>
              </a:rPr>
              <a:t>avg</a:t>
            </a:r>
            <a:r>
              <a:rPr sz="550" spc="-45" dirty="0">
                <a:solidFill>
                  <a:prstClr val="black"/>
                </a:solidFill>
                <a:latin typeface="Calibri Light"/>
                <a:cs typeface="Calibri Light"/>
              </a:rPr>
              <a:t> </a:t>
            </a:r>
            <a:r>
              <a:rPr sz="550" spc="-5" dirty="0">
                <a:solidFill>
                  <a:prstClr val="black"/>
                </a:solidFill>
                <a:latin typeface="Calibri Light"/>
                <a:cs typeface="Calibri Light"/>
              </a:rPr>
              <a:t>pool</a:t>
            </a:r>
            <a:endParaRPr sz="550">
              <a:solidFill>
                <a:prstClr val="black"/>
              </a:solidFill>
              <a:latin typeface="Calibri Light"/>
              <a:cs typeface="Calibri Light"/>
            </a:endParaRPr>
          </a:p>
        </p:txBody>
      </p:sp>
      <p:sp>
        <p:nvSpPr>
          <p:cNvPr id="261" name="object 261"/>
          <p:cNvSpPr/>
          <p:nvPr/>
        </p:nvSpPr>
        <p:spPr>
          <a:xfrm>
            <a:off x="9448611" y="6340425"/>
            <a:ext cx="0" cy="34288"/>
          </a:xfrm>
          <a:custGeom>
            <a:avLst/>
            <a:gdLst/>
            <a:ahLst/>
            <a:cxnLst/>
            <a:rect l="l" t="t" r="r" b="b"/>
            <a:pathLst>
              <a:path h="34289">
                <a:moveTo>
                  <a:pt x="0" y="0"/>
                </a:moveTo>
                <a:lnTo>
                  <a:pt x="0" y="33833"/>
                </a:lnTo>
              </a:path>
            </a:pathLst>
          </a:custGeom>
          <a:ln w="10367">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2" name="object 262"/>
          <p:cNvSpPr/>
          <p:nvPr/>
        </p:nvSpPr>
        <p:spPr>
          <a:xfrm>
            <a:off x="9418342" y="6359593"/>
            <a:ext cx="60955" cy="60320"/>
          </a:xfrm>
          <a:custGeom>
            <a:avLst/>
            <a:gdLst/>
            <a:ahLst/>
            <a:cxnLst/>
            <a:rect l="l" t="t" r="r" b="b"/>
            <a:pathLst>
              <a:path w="60959" h="60325">
                <a:moveTo>
                  <a:pt x="0" y="0"/>
                </a:moveTo>
                <a:lnTo>
                  <a:pt x="30271" y="60317"/>
                </a:lnTo>
                <a:lnTo>
                  <a:pt x="56932" y="7126"/>
                </a:lnTo>
                <a:lnTo>
                  <a:pt x="30267" y="7126"/>
                </a:lnTo>
                <a:lnTo>
                  <a:pt x="14820" y="5344"/>
                </a:lnTo>
                <a:lnTo>
                  <a:pt x="0" y="0"/>
                </a:lnTo>
                <a:close/>
              </a:path>
              <a:path w="60959" h="60325">
                <a:moveTo>
                  <a:pt x="60504" y="0"/>
                </a:moveTo>
                <a:lnTo>
                  <a:pt x="45706" y="5344"/>
                </a:lnTo>
                <a:lnTo>
                  <a:pt x="30267" y="7126"/>
                </a:lnTo>
                <a:lnTo>
                  <a:pt x="56932" y="7126"/>
                </a:lnTo>
                <a:lnTo>
                  <a:pt x="60504"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3" name="object 263"/>
          <p:cNvSpPr txBox="1"/>
          <p:nvPr/>
        </p:nvSpPr>
        <p:spPr>
          <a:xfrm>
            <a:off x="9108771" y="6419906"/>
            <a:ext cx="680028" cy="84547"/>
          </a:xfrm>
          <a:prstGeom prst="rect">
            <a:avLst/>
          </a:prstGeom>
          <a:ln w="10328">
            <a:solidFill>
              <a:srgbClr val="7E7E7E"/>
            </a:solidFill>
          </a:ln>
        </p:spPr>
        <p:txBody>
          <a:bodyPr vert="horz" wrap="square" lIns="0" tIns="0" rIns="0" bIns="0" rtlCol="0">
            <a:spAutoFit/>
          </a:bodyPr>
          <a:lstStyle/>
          <a:p>
            <a:pPr algn="ctr" defTabSz="914329" fontAlgn="auto">
              <a:spcBef>
                <a:spcPts val="0"/>
              </a:spcBef>
              <a:spcAft>
                <a:spcPts val="0"/>
              </a:spcAft>
            </a:pPr>
            <a:r>
              <a:rPr sz="550" spc="-5" dirty="0">
                <a:solidFill>
                  <a:prstClr val="black"/>
                </a:solidFill>
                <a:latin typeface="Calibri Light"/>
                <a:cs typeface="Calibri Light"/>
              </a:rPr>
              <a:t>fc</a:t>
            </a:r>
            <a:r>
              <a:rPr sz="550" spc="-15" dirty="0">
                <a:solidFill>
                  <a:prstClr val="black"/>
                </a:solidFill>
                <a:latin typeface="Calibri Light"/>
                <a:cs typeface="Calibri Light"/>
              </a:rPr>
              <a:t> </a:t>
            </a:r>
            <a:r>
              <a:rPr sz="550" spc="-5" dirty="0">
                <a:solidFill>
                  <a:prstClr val="black"/>
                </a:solidFill>
                <a:latin typeface="Calibri Light"/>
                <a:cs typeface="Calibri Light"/>
              </a:rPr>
              <a:t>1000</a:t>
            </a:r>
            <a:endParaRPr sz="550">
              <a:solidFill>
                <a:prstClr val="black"/>
              </a:solidFill>
              <a:latin typeface="Calibri Light"/>
              <a:cs typeface="Calibri Light"/>
            </a:endParaRPr>
          </a:p>
        </p:txBody>
      </p:sp>
      <p:sp>
        <p:nvSpPr>
          <p:cNvPr id="266" name="object 266"/>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
        <p:nvSpPr>
          <p:cNvPr id="264" name="object 264"/>
          <p:cNvSpPr txBox="1"/>
          <p:nvPr/>
        </p:nvSpPr>
        <p:spPr>
          <a:xfrm>
            <a:off x="6680275" y="802008"/>
            <a:ext cx="1118141" cy="382091"/>
          </a:xfrm>
          <a:prstGeom prst="rect">
            <a:avLst/>
          </a:prstGeom>
        </p:spPr>
        <p:txBody>
          <a:bodyPr vert="horz" wrap="square" lIns="0" tIns="12699" rIns="0" bIns="0" rtlCol="0">
            <a:spAutoFit/>
          </a:bodyPr>
          <a:lstStyle/>
          <a:p>
            <a:pPr marL="12699" defTabSz="914329" fontAlgn="auto">
              <a:spcBef>
                <a:spcPts val="100"/>
              </a:spcBef>
              <a:spcAft>
                <a:spcPts val="0"/>
              </a:spcAft>
            </a:pPr>
            <a:r>
              <a:rPr sz="2400" spc="15" dirty="0">
                <a:solidFill>
                  <a:prstClr val="black"/>
                </a:solidFill>
                <a:latin typeface="Calibri"/>
                <a:cs typeface="Calibri"/>
              </a:rPr>
              <a:t>plain</a:t>
            </a:r>
            <a:r>
              <a:rPr sz="2400" spc="-180" dirty="0">
                <a:solidFill>
                  <a:prstClr val="black"/>
                </a:solidFill>
                <a:latin typeface="Calibri"/>
                <a:cs typeface="Calibri"/>
              </a:rPr>
              <a:t> </a:t>
            </a:r>
            <a:r>
              <a:rPr sz="2400" spc="10" dirty="0">
                <a:solidFill>
                  <a:prstClr val="black"/>
                </a:solidFill>
                <a:latin typeface="Calibri"/>
                <a:cs typeface="Calibri"/>
              </a:rPr>
              <a:t>net</a:t>
            </a:r>
            <a:endParaRPr sz="2400">
              <a:solidFill>
                <a:prstClr val="black"/>
              </a:solidFill>
              <a:latin typeface="Calibri"/>
              <a:cs typeface="Calibri"/>
            </a:endParaRPr>
          </a:p>
        </p:txBody>
      </p:sp>
      <p:sp>
        <p:nvSpPr>
          <p:cNvPr id="265" name="object 265"/>
          <p:cNvSpPr txBox="1"/>
          <p:nvPr/>
        </p:nvSpPr>
        <p:spPr>
          <a:xfrm>
            <a:off x="10172563" y="802008"/>
            <a:ext cx="902259" cy="382091"/>
          </a:xfrm>
          <a:prstGeom prst="rect">
            <a:avLst/>
          </a:prstGeom>
        </p:spPr>
        <p:txBody>
          <a:bodyPr vert="horz" wrap="square" lIns="0" tIns="12699" rIns="0" bIns="0" rtlCol="0">
            <a:spAutoFit/>
          </a:bodyPr>
          <a:lstStyle/>
          <a:p>
            <a:pPr marL="12699" defTabSz="914329" fontAlgn="auto">
              <a:spcBef>
                <a:spcPts val="100"/>
              </a:spcBef>
              <a:spcAft>
                <a:spcPts val="0"/>
              </a:spcAft>
            </a:pPr>
            <a:r>
              <a:rPr sz="2400" spc="-5" dirty="0">
                <a:solidFill>
                  <a:prstClr val="black"/>
                </a:solidFill>
                <a:latin typeface="Calibri"/>
                <a:cs typeface="Calibri"/>
              </a:rPr>
              <a:t>R</a:t>
            </a:r>
            <a:r>
              <a:rPr sz="2400" dirty="0">
                <a:solidFill>
                  <a:prstClr val="black"/>
                </a:solidFill>
                <a:latin typeface="Calibri"/>
                <a:cs typeface="Calibri"/>
              </a:rPr>
              <a:t>e</a:t>
            </a:r>
            <a:r>
              <a:rPr sz="2400" spc="-40" dirty="0">
                <a:solidFill>
                  <a:prstClr val="black"/>
                </a:solidFill>
                <a:latin typeface="Calibri"/>
                <a:cs typeface="Calibri"/>
              </a:rPr>
              <a:t>s</a:t>
            </a:r>
            <a:r>
              <a:rPr sz="2400" spc="-50" dirty="0">
                <a:solidFill>
                  <a:prstClr val="black"/>
                </a:solidFill>
                <a:latin typeface="Calibri"/>
                <a:cs typeface="Calibri"/>
              </a:rPr>
              <a:t>N</a:t>
            </a:r>
            <a:r>
              <a:rPr sz="2400" spc="5" dirty="0">
                <a:solidFill>
                  <a:prstClr val="black"/>
                </a:solidFill>
                <a:latin typeface="Calibri"/>
                <a:cs typeface="Calibri"/>
              </a:rPr>
              <a:t>e</a:t>
            </a:r>
            <a:r>
              <a:rPr sz="2400" dirty="0">
                <a:solidFill>
                  <a:prstClr val="black"/>
                </a:solidFill>
                <a:latin typeface="Calibri"/>
                <a:cs typeface="Calibri"/>
              </a:rPr>
              <a:t>t</a:t>
            </a:r>
            <a:endParaRPr sz="2400">
              <a:solidFill>
                <a:prstClr val="black"/>
              </a:solidFill>
              <a:latin typeface="Calibri"/>
              <a:cs typeface="Calibri"/>
            </a:endParaRPr>
          </a:p>
        </p:txBody>
      </p:sp>
    </p:spTree>
    <p:extLst>
      <p:ext uri="{BB962C8B-B14F-4D97-AF65-F5344CB8AC3E}">
        <p14:creationId xmlns:p14="http://schemas.microsoft.com/office/powerpoint/2010/main" val="14264662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5" y="612091"/>
            <a:ext cx="4953219" cy="689836"/>
          </a:xfrm>
          <a:prstGeom prst="rect">
            <a:avLst/>
          </a:prstGeom>
        </p:spPr>
        <p:txBody>
          <a:bodyPr vert="horz" wrap="square" lIns="0" tIns="12699" rIns="0" bIns="0" rtlCol="0">
            <a:spAutoFit/>
          </a:bodyPr>
          <a:lstStyle/>
          <a:p>
            <a:pPr marL="12699">
              <a:spcBef>
                <a:spcPts val="100"/>
              </a:spcBef>
            </a:pPr>
            <a:r>
              <a:rPr sz="4400" spc="-35" dirty="0"/>
              <a:t>CIFAR-10</a:t>
            </a:r>
            <a:r>
              <a:rPr sz="4400" spc="-70" dirty="0"/>
              <a:t> </a:t>
            </a:r>
            <a:r>
              <a:rPr sz="4400" spc="-10" dirty="0"/>
              <a:t>experiments</a:t>
            </a:r>
            <a:endParaRPr sz="4400"/>
          </a:p>
        </p:txBody>
      </p:sp>
      <p:sp>
        <p:nvSpPr>
          <p:cNvPr id="3" name="object 3"/>
          <p:cNvSpPr/>
          <p:nvPr/>
        </p:nvSpPr>
        <p:spPr>
          <a:xfrm>
            <a:off x="1200561" y="4159188"/>
            <a:ext cx="3314422" cy="0"/>
          </a:xfrm>
          <a:custGeom>
            <a:avLst/>
            <a:gdLst/>
            <a:ahLst/>
            <a:cxnLst/>
            <a:rect l="l" t="t" r="r" b="b"/>
            <a:pathLst>
              <a:path w="3314700">
                <a:moveTo>
                  <a:pt x="0" y="0"/>
                </a:moveTo>
                <a:lnTo>
                  <a:pt x="3314700" y="0"/>
                </a:lnTo>
                <a:lnTo>
                  <a:pt x="33147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 name="object 4"/>
          <p:cNvSpPr/>
          <p:nvPr/>
        </p:nvSpPr>
        <p:spPr>
          <a:xfrm>
            <a:off x="1829158" y="3600436"/>
            <a:ext cx="2685824" cy="0"/>
          </a:xfrm>
          <a:custGeom>
            <a:avLst/>
            <a:gdLst/>
            <a:ahLst/>
            <a:cxnLst/>
            <a:rect l="l" t="t" r="r" b="b"/>
            <a:pathLst>
              <a:path w="2686050">
                <a:moveTo>
                  <a:pt x="0" y="0"/>
                </a:moveTo>
                <a:lnTo>
                  <a:pt x="268605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 name="object 5"/>
          <p:cNvSpPr/>
          <p:nvPr/>
        </p:nvSpPr>
        <p:spPr>
          <a:xfrm>
            <a:off x="1200562" y="3594086"/>
            <a:ext cx="31747" cy="12699"/>
          </a:xfrm>
          <a:custGeom>
            <a:avLst/>
            <a:gdLst/>
            <a:ahLst/>
            <a:cxnLst/>
            <a:rect l="l" t="t" r="r" b="b"/>
            <a:pathLst>
              <a:path w="31750" h="12700">
                <a:moveTo>
                  <a:pt x="0" y="12700"/>
                </a:moveTo>
                <a:lnTo>
                  <a:pt x="31750" y="12700"/>
                </a:lnTo>
                <a:lnTo>
                  <a:pt x="31750" y="0"/>
                </a:lnTo>
                <a:lnTo>
                  <a:pt x="0" y="0"/>
                </a:lnTo>
                <a:lnTo>
                  <a:pt x="0" y="1270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 name="object 6"/>
          <p:cNvSpPr/>
          <p:nvPr/>
        </p:nvSpPr>
        <p:spPr>
          <a:xfrm>
            <a:off x="1200561" y="3067080"/>
            <a:ext cx="3314422" cy="0"/>
          </a:xfrm>
          <a:custGeom>
            <a:avLst/>
            <a:gdLst/>
            <a:ahLst/>
            <a:cxnLst/>
            <a:rect l="l" t="t" r="r" b="b"/>
            <a:pathLst>
              <a:path w="3314700">
                <a:moveTo>
                  <a:pt x="0" y="0"/>
                </a:moveTo>
                <a:lnTo>
                  <a:pt x="3314700" y="0"/>
                </a:lnTo>
                <a:lnTo>
                  <a:pt x="33147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1200561" y="1974972"/>
            <a:ext cx="3314422" cy="0"/>
          </a:xfrm>
          <a:custGeom>
            <a:avLst/>
            <a:gdLst/>
            <a:ahLst/>
            <a:cxnLst/>
            <a:rect l="l" t="t" r="r" b="b"/>
            <a:pathLst>
              <a:path w="3314700">
                <a:moveTo>
                  <a:pt x="0" y="0"/>
                </a:moveTo>
                <a:lnTo>
                  <a:pt x="3314700" y="0"/>
                </a:lnTo>
                <a:lnTo>
                  <a:pt x="33147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p:nvPr/>
        </p:nvSpPr>
        <p:spPr>
          <a:xfrm>
            <a:off x="1200561" y="4159188"/>
            <a:ext cx="3314422" cy="0"/>
          </a:xfrm>
          <a:custGeom>
            <a:avLst/>
            <a:gdLst/>
            <a:ahLst/>
            <a:cxnLst/>
            <a:rect l="l" t="t" r="r" b="b"/>
            <a:pathLst>
              <a:path w="3314700">
                <a:moveTo>
                  <a:pt x="0" y="0"/>
                </a:moveTo>
                <a:lnTo>
                  <a:pt x="33147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1200561" y="1974972"/>
            <a:ext cx="0" cy="2184217"/>
          </a:xfrm>
          <a:custGeom>
            <a:avLst/>
            <a:gdLst/>
            <a:ahLst/>
            <a:cxnLst/>
            <a:rect l="l" t="t" r="r" b="b"/>
            <a:pathLst>
              <a:path h="2184400">
                <a:moveTo>
                  <a:pt x="0" y="2184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1200561" y="4121093"/>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txBox="1"/>
          <p:nvPr/>
        </p:nvSpPr>
        <p:spPr>
          <a:xfrm>
            <a:off x="1161690" y="4147360"/>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0</a:t>
            </a:r>
            <a:endParaRPr sz="901">
              <a:solidFill>
                <a:prstClr val="black"/>
              </a:solidFill>
              <a:latin typeface="Times New Roman"/>
              <a:cs typeface="Times New Roman"/>
            </a:endParaRPr>
          </a:p>
        </p:txBody>
      </p:sp>
      <p:sp>
        <p:nvSpPr>
          <p:cNvPr id="12" name="object 12"/>
          <p:cNvSpPr/>
          <p:nvPr/>
        </p:nvSpPr>
        <p:spPr>
          <a:xfrm>
            <a:off x="1721217" y="4127441"/>
            <a:ext cx="0" cy="31747"/>
          </a:xfrm>
          <a:custGeom>
            <a:avLst/>
            <a:gdLst/>
            <a:ahLst/>
            <a:cxnLst/>
            <a:rect l="l" t="t" r="r" b="b"/>
            <a:pathLst>
              <a:path h="31750">
                <a:moveTo>
                  <a:pt x="0" y="0"/>
                </a:moveTo>
                <a:lnTo>
                  <a:pt x="0" y="3175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txBox="1"/>
          <p:nvPr/>
        </p:nvSpPr>
        <p:spPr>
          <a:xfrm>
            <a:off x="1679171" y="4147360"/>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1</a:t>
            </a:r>
            <a:endParaRPr sz="901">
              <a:solidFill>
                <a:prstClr val="black"/>
              </a:solidFill>
              <a:latin typeface="Times New Roman"/>
              <a:cs typeface="Times New Roman"/>
            </a:endParaRPr>
          </a:p>
        </p:txBody>
      </p:sp>
      <p:sp>
        <p:nvSpPr>
          <p:cNvPr id="14" name="object 14"/>
          <p:cNvSpPr/>
          <p:nvPr/>
        </p:nvSpPr>
        <p:spPr>
          <a:xfrm>
            <a:off x="2241874" y="4121093"/>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txBox="1"/>
          <p:nvPr/>
        </p:nvSpPr>
        <p:spPr>
          <a:xfrm>
            <a:off x="2196653" y="4147360"/>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2</a:t>
            </a:r>
            <a:endParaRPr sz="901">
              <a:solidFill>
                <a:prstClr val="black"/>
              </a:solidFill>
              <a:latin typeface="Times New Roman"/>
              <a:cs typeface="Times New Roman"/>
            </a:endParaRPr>
          </a:p>
        </p:txBody>
      </p:sp>
      <p:sp>
        <p:nvSpPr>
          <p:cNvPr id="16" name="object 16"/>
          <p:cNvSpPr/>
          <p:nvPr/>
        </p:nvSpPr>
        <p:spPr>
          <a:xfrm>
            <a:off x="2762530" y="4121093"/>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p:nvPr/>
        </p:nvSpPr>
        <p:spPr>
          <a:xfrm>
            <a:off x="3270487" y="4121093"/>
            <a:ext cx="0" cy="38097"/>
          </a:xfrm>
          <a:custGeom>
            <a:avLst/>
            <a:gdLst/>
            <a:ahLst/>
            <a:cxnLst/>
            <a:rect l="l" t="t" r="r" b="b"/>
            <a:pathLst>
              <a:path h="38100">
                <a:moveTo>
                  <a:pt x="0" y="38100"/>
                </a:moveTo>
                <a:lnTo>
                  <a:pt x="1"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 name="object 18"/>
          <p:cNvSpPr txBox="1"/>
          <p:nvPr/>
        </p:nvSpPr>
        <p:spPr>
          <a:xfrm>
            <a:off x="3231616" y="4147360"/>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4</a:t>
            </a:r>
            <a:endParaRPr sz="901">
              <a:solidFill>
                <a:prstClr val="black"/>
              </a:solidFill>
              <a:latin typeface="Times New Roman"/>
              <a:cs typeface="Times New Roman"/>
            </a:endParaRPr>
          </a:p>
        </p:txBody>
      </p:sp>
      <p:sp>
        <p:nvSpPr>
          <p:cNvPr id="19" name="object 19"/>
          <p:cNvSpPr/>
          <p:nvPr/>
        </p:nvSpPr>
        <p:spPr>
          <a:xfrm>
            <a:off x="3791143" y="4121093"/>
            <a:ext cx="0" cy="38097"/>
          </a:xfrm>
          <a:custGeom>
            <a:avLst/>
            <a:gdLst/>
            <a:ahLst/>
            <a:cxnLst/>
            <a:rect l="l" t="t" r="r" b="b"/>
            <a:pathLst>
              <a:path h="38100">
                <a:moveTo>
                  <a:pt x="0" y="38100"/>
                </a:moveTo>
                <a:lnTo>
                  <a:pt x="1"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txBox="1"/>
          <p:nvPr/>
        </p:nvSpPr>
        <p:spPr>
          <a:xfrm>
            <a:off x="3749098" y="4147360"/>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5</a:t>
            </a:r>
            <a:endParaRPr sz="901">
              <a:solidFill>
                <a:prstClr val="black"/>
              </a:solidFill>
              <a:latin typeface="Times New Roman"/>
              <a:cs typeface="Times New Roman"/>
            </a:endParaRPr>
          </a:p>
        </p:txBody>
      </p:sp>
      <p:sp>
        <p:nvSpPr>
          <p:cNvPr id="21" name="object 21"/>
          <p:cNvSpPr/>
          <p:nvPr/>
        </p:nvSpPr>
        <p:spPr>
          <a:xfrm>
            <a:off x="4311799" y="4121093"/>
            <a:ext cx="0" cy="38097"/>
          </a:xfrm>
          <a:custGeom>
            <a:avLst/>
            <a:gdLst/>
            <a:ahLst/>
            <a:cxnLst/>
            <a:rect l="l" t="t" r="r" b="b"/>
            <a:pathLst>
              <a:path h="38100">
                <a:moveTo>
                  <a:pt x="0" y="38100"/>
                </a:moveTo>
                <a:lnTo>
                  <a:pt x="1"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txBox="1"/>
          <p:nvPr/>
        </p:nvSpPr>
        <p:spPr>
          <a:xfrm>
            <a:off x="4266579" y="4147360"/>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6</a:t>
            </a:r>
            <a:endParaRPr sz="901">
              <a:solidFill>
                <a:prstClr val="black"/>
              </a:solidFill>
              <a:latin typeface="Times New Roman"/>
              <a:cs typeface="Times New Roman"/>
            </a:endParaRPr>
          </a:p>
        </p:txBody>
      </p:sp>
      <p:sp>
        <p:nvSpPr>
          <p:cNvPr id="23" name="object 23"/>
          <p:cNvSpPr/>
          <p:nvPr/>
        </p:nvSpPr>
        <p:spPr>
          <a:xfrm>
            <a:off x="1200562" y="4159188"/>
            <a:ext cx="38097" cy="0"/>
          </a:xfrm>
          <a:custGeom>
            <a:avLst/>
            <a:gdLst/>
            <a:ahLst/>
            <a:cxnLst/>
            <a:rect l="l" t="t" r="r" b="b"/>
            <a:pathLst>
              <a:path w="38100">
                <a:moveTo>
                  <a:pt x="0" y="0"/>
                </a:moveTo>
                <a:lnTo>
                  <a:pt x="381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txBox="1"/>
          <p:nvPr/>
        </p:nvSpPr>
        <p:spPr>
          <a:xfrm>
            <a:off x="1115655" y="4075929"/>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0</a:t>
            </a:r>
            <a:endParaRPr sz="901">
              <a:solidFill>
                <a:prstClr val="black"/>
              </a:solidFill>
              <a:latin typeface="Times New Roman"/>
              <a:cs typeface="Times New Roman"/>
            </a:endParaRPr>
          </a:p>
        </p:txBody>
      </p:sp>
      <p:sp>
        <p:nvSpPr>
          <p:cNvPr id="25" name="object 25"/>
          <p:cNvSpPr/>
          <p:nvPr/>
        </p:nvSpPr>
        <p:spPr>
          <a:xfrm>
            <a:off x="1200562" y="3594086"/>
            <a:ext cx="31747" cy="12699"/>
          </a:xfrm>
          <a:custGeom>
            <a:avLst/>
            <a:gdLst/>
            <a:ahLst/>
            <a:cxnLst/>
            <a:rect l="l" t="t" r="r" b="b"/>
            <a:pathLst>
              <a:path w="31750" h="12700">
                <a:moveTo>
                  <a:pt x="0" y="12701"/>
                </a:moveTo>
                <a:lnTo>
                  <a:pt x="31750" y="12701"/>
                </a:lnTo>
                <a:lnTo>
                  <a:pt x="31750" y="0"/>
                </a:lnTo>
                <a:lnTo>
                  <a:pt x="0" y="0"/>
                </a:lnTo>
                <a:lnTo>
                  <a:pt x="0" y="12701"/>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 name="object 26"/>
          <p:cNvSpPr txBox="1"/>
          <p:nvPr/>
        </p:nvSpPr>
        <p:spPr>
          <a:xfrm>
            <a:off x="1115655" y="3528287"/>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5</a:t>
            </a:r>
            <a:endParaRPr sz="901">
              <a:solidFill>
                <a:prstClr val="black"/>
              </a:solidFill>
              <a:latin typeface="Times New Roman"/>
              <a:cs typeface="Times New Roman"/>
            </a:endParaRPr>
          </a:p>
        </p:txBody>
      </p:sp>
      <p:sp>
        <p:nvSpPr>
          <p:cNvPr id="27" name="object 27"/>
          <p:cNvSpPr/>
          <p:nvPr/>
        </p:nvSpPr>
        <p:spPr>
          <a:xfrm>
            <a:off x="1200562" y="3067080"/>
            <a:ext cx="38097" cy="0"/>
          </a:xfrm>
          <a:custGeom>
            <a:avLst/>
            <a:gdLst/>
            <a:ahLst/>
            <a:cxnLst/>
            <a:rect l="l" t="t" r="r" b="b"/>
            <a:pathLst>
              <a:path w="38100">
                <a:moveTo>
                  <a:pt x="0" y="0"/>
                </a:moveTo>
                <a:lnTo>
                  <a:pt x="381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 name="object 28"/>
          <p:cNvSpPr txBox="1"/>
          <p:nvPr/>
        </p:nvSpPr>
        <p:spPr>
          <a:xfrm>
            <a:off x="1060098" y="2985408"/>
            <a:ext cx="153022"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spc="50" dirty="0">
                <a:solidFill>
                  <a:prstClr val="black"/>
                </a:solidFill>
                <a:latin typeface="Times New Roman"/>
                <a:cs typeface="Times New Roman"/>
              </a:rPr>
              <a:t>10</a:t>
            </a:r>
            <a:endParaRPr sz="901">
              <a:solidFill>
                <a:prstClr val="black"/>
              </a:solidFill>
              <a:latin typeface="Times New Roman"/>
              <a:cs typeface="Times New Roman"/>
            </a:endParaRPr>
          </a:p>
        </p:txBody>
      </p:sp>
      <p:sp>
        <p:nvSpPr>
          <p:cNvPr id="29" name="object 29"/>
          <p:cNvSpPr/>
          <p:nvPr/>
        </p:nvSpPr>
        <p:spPr>
          <a:xfrm>
            <a:off x="1200562" y="1974972"/>
            <a:ext cx="38097" cy="0"/>
          </a:xfrm>
          <a:custGeom>
            <a:avLst/>
            <a:gdLst/>
            <a:ahLst/>
            <a:cxnLst/>
            <a:rect l="l" t="t" r="r" b="b"/>
            <a:pathLst>
              <a:path w="38100">
                <a:moveTo>
                  <a:pt x="0" y="0"/>
                </a:moveTo>
                <a:lnTo>
                  <a:pt x="381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 name="object 30"/>
          <p:cNvSpPr txBox="1"/>
          <p:nvPr/>
        </p:nvSpPr>
        <p:spPr>
          <a:xfrm>
            <a:off x="1060098" y="1893300"/>
            <a:ext cx="153022"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spc="50" dirty="0">
                <a:solidFill>
                  <a:prstClr val="black"/>
                </a:solidFill>
                <a:latin typeface="Times New Roman"/>
                <a:cs typeface="Times New Roman"/>
              </a:rPr>
              <a:t>20</a:t>
            </a:r>
            <a:endParaRPr sz="901">
              <a:solidFill>
                <a:prstClr val="black"/>
              </a:solidFill>
              <a:latin typeface="Times New Roman"/>
              <a:cs typeface="Times New Roman"/>
            </a:endParaRPr>
          </a:p>
        </p:txBody>
      </p:sp>
      <p:sp>
        <p:nvSpPr>
          <p:cNvPr id="31" name="object 31"/>
          <p:cNvSpPr/>
          <p:nvPr/>
        </p:nvSpPr>
        <p:spPr>
          <a:xfrm>
            <a:off x="1403745" y="1974971"/>
            <a:ext cx="3123938" cy="2057227"/>
          </a:xfrm>
          <a:custGeom>
            <a:avLst/>
            <a:gdLst/>
            <a:ahLst/>
            <a:cxnLst/>
            <a:rect l="l" t="t" r="r" b="b"/>
            <a:pathLst>
              <a:path w="3124200" h="2057400">
                <a:moveTo>
                  <a:pt x="0" y="0"/>
                </a:moveTo>
                <a:lnTo>
                  <a:pt x="3181" y="45860"/>
                </a:lnTo>
                <a:lnTo>
                  <a:pt x="57266" y="313116"/>
                </a:lnTo>
                <a:lnTo>
                  <a:pt x="108169" y="321023"/>
                </a:lnTo>
                <a:lnTo>
                  <a:pt x="159073" y="333675"/>
                </a:lnTo>
                <a:lnTo>
                  <a:pt x="213158" y="487071"/>
                </a:lnTo>
                <a:lnTo>
                  <a:pt x="262471" y="575629"/>
                </a:lnTo>
                <a:lnTo>
                  <a:pt x="316555" y="724280"/>
                </a:lnTo>
                <a:lnTo>
                  <a:pt x="367459" y="642048"/>
                </a:lnTo>
                <a:lnTo>
                  <a:pt x="418362" y="733769"/>
                </a:lnTo>
                <a:lnTo>
                  <a:pt x="472447" y="787536"/>
                </a:lnTo>
                <a:lnTo>
                  <a:pt x="521760" y="846048"/>
                </a:lnTo>
                <a:lnTo>
                  <a:pt x="575845" y="928281"/>
                </a:lnTo>
                <a:lnTo>
                  <a:pt x="626748" y="808094"/>
                </a:lnTo>
                <a:lnTo>
                  <a:pt x="677652" y="800188"/>
                </a:lnTo>
                <a:lnTo>
                  <a:pt x="731737" y="958327"/>
                </a:lnTo>
                <a:lnTo>
                  <a:pt x="781050" y="1024746"/>
                </a:lnTo>
                <a:lnTo>
                  <a:pt x="836725" y="1007351"/>
                </a:lnTo>
                <a:lnTo>
                  <a:pt x="886038" y="1132282"/>
                </a:lnTo>
                <a:lnTo>
                  <a:pt x="936941" y="1132282"/>
                </a:lnTo>
                <a:lnTo>
                  <a:pt x="991026" y="1070607"/>
                </a:lnTo>
                <a:lnTo>
                  <a:pt x="1040340" y="1024746"/>
                </a:lnTo>
                <a:lnTo>
                  <a:pt x="1096015" y="1050049"/>
                </a:lnTo>
                <a:lnTo>
                  <a:pt x="1145328" y="1032654"/>
                </a:lnTo>
                <a:lnTo>
                  <a:pt x="1196232" y="1149677"/>
                </a:lnTo>
                <a:lnTo>
                  <a:pt x="1250316" y="1099072"/>
                </a:lnTo>
                <a:lnTo>
                  <a:pt x="1299629" y="1167072"/>
                </a:lnTo>
                <a:lnTo>
                  <a:pt x="1355305" y="1075351"/>
                </a:lnTo>
                <a:lnTo>
                  <a:pt x="1404617" y="1228747"/>
                </a:lnTo>
                <a:lnTo>
                  <a:pt x="1458702" y="1157584"/>
                </a:lnTo>
                <a:lnTo>
                  <a:pt x="1509606" y="1712655"/>
                </a:lnTo>
                <a:lnTo>
                  <a:pt x="1560509" y="1774330"/>
                </a:lnTo>
                <a:lnTo>
                  <a:pt x="1614594" y="1774330"/>
                </a:lnTo>
                <a:lnTo>
                  <a:pt x="1663907" y="1804376"/>
                </a:lnTo>
                <a:lnTo>
                  <a:pt x="1717992" y="1804376"/>
                </a:lnTo>
                <a:lnTo>
                  <a:pt x="1768895" y="1873958"/>
                </a:lnTo>
                <a:lnTo>
                  <a:pt x="1819799" y="1858144"/>
                </a:lnTo>
                <a:lnTo>
                  <a:pt x="1873884" y="1891353"/>
                </a:lnTo>
                <a:lnTo>
                  <a:pt x="1923197" y="1932470"/>
                </a:lnTo>
                <a:lnTo>
                  <a:pt x="1978872" y="1886609"/>
                </a:lnTo>
                <a:lnTo>
                  <a:pt x="2028185" y="1870795"/>
                </a:lnTo>
                <a:lnTo>
                  <a:pt x="2079088" y="1937214"/>
                </a:lnTo>
                <a:lnTo>
                  <a:pt x="2133173" y="1924563"/>
                </a:lnTo>
                <a:lnTo>
                  <a:pt x="2182486" y="1891353"/>
                </a:lnTo>
                <a:lnTo>
                  <a:pt x="2238162" y="1932470"/>
                </a:lnTo>
                <a:lnTo>
                  <a:pt x="2287474" y="1940376"/>
                </a:lnTo>
                <a:lnTo>
                  <a:pt x="2338378" y="2016284"/>
                </a:lnTo>
                <a:lnTo>
                  <a:pt x="2392463" y="2044749"/>
                </a:lnTo>
                <a:lnTo>
                  <a:pt x="2441776" y="1995726"/>
                </a:lnTo>
                <a:lnTo>
                  <a:pt x="2497451" y="2016284"/>
                </a:lnTo>
                <a:lnTo>
                  <a:pt x="2546764" y="2036842"/>
                </a:lnTo>
                <a:lnTo>
                  <a:pt x="2597668" y="2036842"/>
                </a:lnTo>
                <a:lnTo>
                  <a:pt x="2651752" y="2036842"/>
                </a:lnTo>
                <a:lnTo>
                  <a:pt x="2701065" y="2049493"/>
                </a:lnTo>
                <a:lnTo>
                  <a:pt x="2756741" y="2044749"/>
                </a:lnTo>
                <a:lnTo>
                  <a:pt x="2806053" y="2044749"/>
                </a:lnTo>
                <a:lnTo>
                  <a:pt x="2856956" y="2019446"/>
                </a:lnTo>
                <a:lnTo>
                  <a:pt x="2911042" y="1998888"/>
                </a:lnTo>
                <a:lnTo>
                  <a:pt x="2961945" y="2011539"/>
                </a:lnTo>
                <a:lnTo>
                  <a:pt x="3016030" y="2057400"/>
                </a:lnTo>
                <a:lnTo>
                  <a:pt x="3065343" y="2036842"/>
                </a:lnTo>
                <a:lnTo>
                  <a:pt x="3119428" y="2016284"/>
                </a:lnTo>
                <a:lnTo>
                  <a:pt x="3124200" y="2016284"/>
                </a:lnTo>
              </a:path>
            </a:pathLst>
          </a:custGeom>
          <a:ln w="12700">
            <a:solidFill>
              <a:srgbClr val="BFB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 name="object 32"/>
          <p:cNvSpPr/>
          <p:nvPr/>
        </p:nvSpPr>
        <p:spPr>
          <a:xfrm>
            <a:off x="1410093" y="1968622"/>
            <a:ext cx="3111239" cy="1142905"/>
          </a:xfrm>
          <a:custGeom>
            <a:avLst/>
            <a:gdLst/>
            <a:ahLst/>
            <a:cxnLst/>
            <a:rect l="l" t="t" r="r" b="b"/>
            <a:pathLst>
              <a:path w="3111500" h="1143000">
                <a:moveTo>
                  <a:pt x="0" y="0"/>
                </a:moveTo>
                <a:lnTo>
                  <a:pt x="49237" y="281378"/>
                </a:lnTo>
                <a:lnTo>
                  <a:pt x="100063" y="120817"/>
                </a:lnTo>
                <a:lnTo>
                  <a:pt x="150889" y="430810"/>
                </a:lnTo>
                <a:lnTo>
                  <a:pt x="204892" y="461015"/>
                </a:lnTo>
                <a:lnTo>
                  <a:pt x="254129" y="430810"/>
                </a:lnTo>
                <a:lnTo>
                  <a:pt x="308132" y="556397"/>
                </a:lnTo>
                <a:lnTo>
                  <a:pt x="358958" y="435580"/>
                </a:lnTo>
                <a:lnTo>
                  <a:pt x="409784" y="569115"/>
                </a:lnTo>
                <a:lnTo>
                  <a:pt x="463786" y="578653"/>
                </a:lnTo>
                <a:lnTo>
                  <a:pt x="513024" y="661318"/>
                </a:lnTo>
                <a:lnTo>
                  <a:pt x="567026" y="645421"/>
                </a:lnTo>
                <a:lnTo>
                  <a:pt x="617852" y="615217"/>
                </a:lnTo>
                <a:lnTo>
                  <a:pt x="668678" y="661318"/>
                </a:lnTo>
                <a:lnTo>
                  <a:pt x="722681" y="645421"/>
                </a:lnTo>
                <a:lnTo>
                  <a:pt x="771918" y="745573"/>
                </a:lnTo>
                <a:lnTo>
                  <a:pt x="827509" y="732855"/>
                </a:lnTo>
                <a:lnTo>
                  <a:pt x="876747" y="724906"/>
                </a:lnTo>
                <a:lnTo>
                  <a:pt x="927573" y="669266"/>
                </a:lnTo>
                <a:lnTo>
                  <a:pt x="981575" y="758290"/>
                </a:lnTo>
                <a:lnTo>
                  <a:pt x="1030813" y="774187"/>
                </a:lnTo>
                <a:lnTo>
                  <a:pt x="1086404" y="728086"/>
                </a:lnTo>
                <a:lnTo>
                  <a:pt x="1135642" y="745573"/>
                </a:lnTo>
                <a:lnTo>
                  <a:pt x="1186468" y="820289"/>
                </a:lnTo>
                <a:lnTo>
                  <a:pt x="1240470" y="766239"/>
                </a:lnTo>
                <a:lnTo>
                  <a:pt x="1289708" y="774187"/>
                </a:lnTo>
                <a:lnTo>
                  <a:pt x="1345299" y="817109"/>
                </a:lnTo>
                <a:lnTo>
                  <a:pt x="1394537" y="791674"/>
                </a:lnTo>
                <a:lnTo>
                  <a:pt x="1448539" y="794853"/>
                </a:lnTo>
                <a:lnTo>
                  <a:pt x="1499365" y="1063514"/>
                </a:lnTo>
                <a:lnTo>
                  <a:pt x="1550191" y="1092130"/>
                </a:lnTo>
                <a:lnTo>
                  <a:pt x="1604194" y="1104847"/>
                </a:lnTo>
                <a:lnTo>
                  <a:pt x="1653431" y="1096898"/>
                </a:lnTo>
                <a:lnTo>
                  <a:pt x="1707434" y="1104847"/>
                </a:lnTo>
                <a:lnTo>
                  <a:pt x="1758260" y="1117565"/>
                </a:lnTo>
                <a:lnTo>
                  <a:pt x="1809086" y="1084181"/>
                </a:lnTo>
                <a:lnTo>
                  <a:pt x="1863088" y="1092130"/>
                </a:lnTo>
                <a:lnTo>
                  <a:pt x="1912326" y="1081002"/>
                </a:lnTo>
                <a:lnTo>
                  <a:pt x="1967917" y="1081002"/>
                </a:lnTo>
                <a:lnTo>
                  <a:pt x="2017154" y="1084181"/>
                </a:lnTo>
                <a:lnTo>
                  <a:pt x="2067980" y="1071463"/>
                </a:lnTo>
                <a:lnTo>
                  <a:pt x="2121983" y="1109616"/>
                </a:lnTo>
                <a:lnTo>
                  <a:pt x="2171220" y="1096898"/>
                </a:lnTo>
                <a:lnTo>
                  <a:pt x="2226811" y="1092130"/>
                </a:lnTo>
                <a:lnTo>
                  <a:pt x="2276049" y="1084181"/>
                </a:lnTo>
                <a:lnTo>
                  <a:pt x="2326875" y="1114385"/>
                </a:lnTo>
                <a:lnTo>
                  <a:pt x="2380877" y="1114385"/>
                </a:lnTo>
                <a:lnTo>
                  <a:pt x="2430115" y="1127103"/>
                </a:lnTo>
                <a:lnTo>
                  <a:pt x="2485706" y="1109616"/>
                </a:lnTo>
                <a:lnTo>
                  <a:pt x="2534943" y="1122334"/>
                </a:lnTo>
                <a:lnTo>
                  <a:pt x="2585769" y="1109616"/>
                </a:lnTo>
                <a:lnTo>
                  <a:pt x="2639772" y="1130282"/>
                </a:lnTo>
                <a:lnTo>
                  <a:pt x="2689010" y="1127103"/>
                </a:lnTo>
                <a:lnTo>
                  <a:pt x="2744600" y="1127103"/>
                </a:lnTo>
                <a:lnTo>
                  <a:pt x="2793838" y="1130282"/>
                </a:lnTo>
                <a:lnTo>
                  <a:pt x="2844664" y="1127103"/>
                </a:lnTo>
                <a:lnTo>
                  <a:pt x="2898666" y="1143000"/>
                </a:lnTo>
                <a:lnTo>
                  <a:pt x="2949492" y="1127103"/>
                </a:lnTo>
                <a:lnTo>
                  <a:pt x="3003495" y="1135052"/>
                </a:lnTo>
                <a:lnTo>
                  <a:pt x="3052733" y="1130282"/>
                </a:lnTo>
                <a:lnTo>
                  <a:pt x="3106735" y="1127103"/>
                </a:lnTo>
                <a:lnTo>
                  <a:pt x="3111500" y="1127103"/>
                </a:lnTo>
              </a:path>
            </a:pathLst>
          </a:custGeom>
          <a:ln w="25400">
            <a:solidFill>
              <a:srgbClr val="BFB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 name="object 33"/>
          <p:cNvSpPr/>
          <p:nvPr/>
        </p:nvSpPr>
        <p:spPr>
          <a:xfrm>
            <a:off x="1606928" y="1974971"/>
            <a:ext cx="2920755" cy="2057227"/>
          </a:xfrm>
          <a:custGeom>
            <a:avLst/>
            <a:gdLst/>
            <a:ahLst/>
            <a:cxnLst/>
            <a:rect l="l" t="t" r="r" b="b"/>
            <a:pathLst>
              <a:path w="2921000" h="2057400">
                <a:moveTo>
                  <a:pt x="0" y="0"/>
                </a:moveTo>
                <a:lnTo>
                  <a:pt x="17453" y="74325"/>
                </a:lnTo>
                <a:lnTo>
                  <a:pt x="66638" y="349489"/>
                </a:lnTo>
                <a:lnTo>
                  <a:pt x="120584" y="199256"/>
                </a:lnTo>
                <a:lnTo>
                  <a:pt x="171356" y="290977"/>
                </a:lnTo>
                <a:lnTo>
                  <a:pt x="222129" y="408001"/>
                </a:lnTo>
                <a:lnTo>
                  <a:pt x="276075" y="474419"/>
                </a:lnTo>
                <a:lnTo>
                  <a:pt x="325260" y="540838"/>
                </a:lnTo>
                <a:lnTo>
                  <a:pt x="379206" y="675257"/>
                </a:lnTo>
                <a:lnTo>
                  <a:pt x="429978" y="670512"/>
                </a:lnTo>
                <a:lnTo>
                  <a:pt x="480751" y="616745"/>
                </a:lnTo>
                <a:lnTo>
                  <a:pt x="534696" y="721118"/>
                </a:lnTo>
                <a:lnTo>
                  <a:pt x="583882" y="711629"/>
                </a:lnTo>
                <a:lnTo>
                  <a:pt x="639415" y="958327"/>
                </a:lnTo>
                <a:lnTo>
                  <a:pt x="688600" y="708466"/>
                </a:lnTo>
                <a:lnTo>
                  <a:pt x="739373" y="657861"/>
                </a:lnTo>
                <a:lnTo>
                  <a:pt x="793318" y="825490"/>
                </a:lnTo>
                <a:lnTo>
                  <a:pt x="842504" y="895071"/>
                </a:lnTo>
                <a:lnTo>
                  <a:pt x="898037" y="612001"/>
                </a:lnTo>
                <a:lnTo>
                  <a:pt x="947222" y="853955"/>
                </a:lnTo>
                <a:lnTo>
                  <a:pt x="997995" y="999444"/>
                </a:lnTo>
                <a:lnTo>
                  <a:pt x="1051941" y="882420"/>
                </a:lnTo>
                <a:lnTo>
                  <a:pt x="1101127" y="974141"/>
                </a:lnTo>
                <a:lnTo>
                  <a:pt x="1156659" y="966234"/>
                </a:lnTo>
                <a:lnTo>
                  <a:pt x="1205845" y="841304"/>
                </a:lnTo>
                <a:lnTo>
                  <a:pt x="1259790" y="853955"/>
                </a:lnTo>
                <a:lnTo>
                  <a:pt x="1310563" y="1458050"/>
                </a:lnTo>
                <a:lnTo>
                  <a:pt x="1361335" y="1590887"/>
                </a:lnTo>
                <a:lnTo>
                  <a:pt x="1415281" y="1677864"/>
                </a:lnTo>
                <a:lnTo>
                  <a:pt x="1464467" y="1633585"/>
                </a:lnTo>
                <a:lnTo>
                  <a:pt x="1518412" y="1633585"/>
                </a:lnTo>
                <a:lnTo>
                  <a:pt x="1569185" y="1779074"/>
                </a:lnTo>
                <a:lnTo>
                  <a:pt x="1619957" y="1720562"/>
                </a:lnTo>
                <a:lnTo>
                  <a:pt x="1673903" y="1774330"/>
                </a:lnTo>
                <a:lnTo>
                  <a:pt x="1723089" y="1728469"/>
                </a:lnTo>
                <a:lnTo>
                  <a:pt x="1778621" y="1807539"/>
                </a:lnTo>
                <a:lnTo>
                  <a:pt x="1827807" y="1824934"/>
                </a:lnTo>
                <a:lnTo>
                  <a:pt x="1878579" y="1873958"/>
                </a:lnTo>
                <a:lnTo>
                  <a:pt x="1932525" y="1878702"/>
                </a:lnTo>
                <a:lnTo>
                  <a:pt x="1981710" y="1916656"/>
                </a:lnTo>
                <a:lnTo>
                  <a:pt x="2037243" y="1929307"/>
                </a:lnTo>
                <a:lnTo>
                  <a:pt x="2086429" y="1924563"/>
                </a:lnTo>
                <a:lnTo>
                  <a:pt x="2137201" y="1957772"/>
                </a:lnTo>
                <a:lnTo>
                  <a:pt x="2191147" y="1998888"/>
                </a:lnTo>
                <a:lnTo>
                  <a:pt x="2240333" y="2019446"/>
                </a:lnTo>
                <a:lnTo>
                  <a:pt x="2295865" y="2003632"/>
                </a:lnTo>
                <a:lnTo>
                  <a:pt x="2345051" y="1965679"/>
                </a:lnTo>
                <a:lnTo>
                  <a:pt x="2395823" y="2032098"/>
                </a:lnTo>
                <a:lnTo>
                  <a:pt x="2449769" y="1998888"/>
                </a:lnTo>
                <a:lnTo>
                  <a:pt x="2498954" y="2019446"/>
                </a:lnTo>
                <a:lnTo>
                  <a:pt x="2554487" y="2016284"/>
                </a:lnTo>
                <a:lnTo>
                  <a:pt x="2603672" y="1990981"/>
                </a:lnTo>
                <a:lnTo>
                  <a:pt x="2654445" y="1978330"/>
                </a:lnTo>
                <a:lnTo>
                  <a:pt x="2708390" y="2008377"/>
                </a:lnTo>
                <a:lnTo>
                  <a:pt x="2759163" y="2057400"/>
                </a:lnTo>
                <a:lnTo>
                  <a:pt x="2813109" y="1995726"/>
                </a:lnTo>
                <a:lnTo>
                  <a:pt x="2862295" y="2057400"/>
                </a:lnTo>
                <a:lnTo>
                  <a:pt x="2916240" y="2049493"/>
                </a:lnTo>
                <a:lnTo>
                  <a:pt x="2921000" y="2049493"/>
                </a:lnTo>
              </a:path>
            </a:pathLst>
          </a:custGeom>
          <a:ln w="127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 name="object 34"/>
          <p:cNvSpPr/>
          <p:nvPr/>
        </p:nvSpPr>
        <p:spPr>
          <a:xfrm>
            <a:off x="1575180" y="1968624"/>
            <a:ext cx="2946153" cy="1092108"/>
          </a:xfrm>
          <a:custGeom>
            <a:avLst/>
            <a:gdLst/>
            <a:ahLst/>
            <a:cxnLst/>
            <a:rect l="l" t="t" r="r" b="b"/>
            <a:pathLst>
              <a:path w="2946400" h="1092200">
                <a:moveTo>
                  <a:pt x="0" y="0"/>
                </a:moveTo>
                <a:lnTo>
                  <a:pt x="42839" y="155124"/>
                </a:lnTo>
                <a:lnTo>
                  <a:pt x="92025" y="208942"/>
                </a:lnTo>
                <a:lnTo>
                  <a:pt x="145971" y="83893"/>
                </a:lnTo>
                <a:lnTo>
                  <a:pt x="196744" y="308665"/>
                </a:lnTo>
                <a:lnTo>
                  <a:pt x="247516" y="208942"/>
                </a:lnTo>
                <a:lnTo>
                  <a:pt x="301462" y="349820"/>
                </a:lnTo>
                <a:lnTo>
                  <a:pt x="350648" y="337157"/>
                </a:lnTo>
                <a:lnTo>
                  <a:pt x="404594" y="454292"/>
                </a:lnTo>
                <a:lnTo>
                  <a:pt x="455367" y="504944"/>
                </a:lnTo>
                <a:lnTo>
                  <a:pt x="506139" y="433714"/>
                </a:lnTo>
                <a:lnTo>
                  <a:pt x="560085" y="459040"/>
                </a:lnTo>
                <a:lnTo>
                  <a:pt x="609271" y="550848"/>
                </a:lnTo>
                <a:lnTo>
                  <a:pt x="664804" y="462206"/>
                </a:lnTo>
                <a:lnTo>
                  <a:pt x="713990" y="495447"/>
                </a:lnTo>
                <a:lnTo>
                  <a:pt x="764763" y="520773"/>
                </a:lnTo>
                <a:lnTo>
                  <a:pt x="818708" y="538185"/>
                </a:lnTo>
                <a:lnTo>
                  <a:pt x="867894" y="554014"/>
                </a:lnTo>
                <a:lnTo>
                  <a:pt x="923427" y="451125"/>
                </a:lnTo>
                <a:lnTo>
                  <a:pt x="972613" y="520773"/>
                </a:lnTo>
                <a:lnTo>
                  <a:pt x="1023386" y="633159"/>
                </a:lnTo>
                <a:lnTo>
                  <a:pt x="1077332" y="584089"/>
                </a:lnTo>
                <a:lnTo>
                  <a:pt x="1126518" y="642656"/>
                </a:lnTo>
                <a:lnTo>
                  <a:pt x="1182051" y="629993"/>
                </a:lnTo>
                <a:lnTo>
                  <a:pt x="1231237" y="550848"/>
                </a:lnTo>
                <a:lnTo>
                  <a:pt x="1285183" y="675897"/>
                </a:lnTo>
                <a:lnTo>
                  <a:pt x="1335955" y="1020969"/>
                </a:lnTo>
                <a:lnTo>
                  <a:pt x="1386728" y="1063708"/>
                </a:lnTo>
                <a:lnTo>
                  <a:pt x="1440674" y="1058959"/>
                </a:lnTo>
                <a:lnTo>
                  <a:pt x="1489860" y="1058959"/>
                </a:lnTo>
                <a:lnTo>
                  <a:pt x="1543806" y="1054210"/>
                </a:lnTo>
                <a:lnTo>
                  <a:pt x="1594578" y="1054210"/>
                </a:lnTo>
                <a:lnTo>
                  <a:pt x="1645351" y="1033633"/>
                </a:lnTo>
                <a:lnTo>
                  <a:pt x="1699297" y="1066874"/>
                </a:lnTo>
                <a:lnTo>
                  <a:pt x="1748483" y="1066874"/>
                </a:lnTo>
                <a:lnTo>
                  <a:pt x="1804016" y="1046296"/>
                </a:lnTo>
                <a:lnTo>
                  <a:pt x="1853202" y="1046296"/>
                </a:lnTo>
                <a:lnTo>
                  <a:pt x="1903974" y="1063708"/>
                </a:lnTo>
                <a:lnTo>
                  <a:pt x="1957920" y="1008306"/>
                </a:lnTo>
                <a:lnTo>
                  <a:pt x="2007106" y="1033633"/>
                </a:lnTo>
                <a:lnTo>
                  <a:pt x="2062639" y="1013055"/>
                </a:lnTo>
                <a:lnTo>
                  <a:pt x="2111825" y="1025718"/>
                </a:lnTo>
                <a:lnTo>
                  <a:pt x="2162598" y="1051045"/>
                </a:lnTo>
                <a:lnTo>
                  <a:pt x="2216544" y="1071623"/>
                </a:lnTo>
                <a:lnTo>
                  <a:pt x="2265729" y="1054210"/>
                </a:lnTo>
                <a:lnTo>
                  <a:pt x="2321262" y="1066874"/>
                </a:lnTo>
                <a:lnTo>
                  <a:pt x="2370448" y="1071623"/>
                </a:lnTo>
                <a:lnTo>
                  <a:pt x="2421220" y="1066874"/>
                </a:lnTo>
                <a:lnTo>
                  <a:pt x="2475166" y="1092200"/>
                </a:lnTo>
                <a:lnTo>
                  <a:pt x="2524352" y="1079537"/>
                </a:lnTo>
                <a:lnTo>
                  <a:pt x="2579885" y="1076371"/>
                </a:lnTo>
                <a:lnTo>
                  <a:pt x="2629071" y="1076371"/>
                </a:lnTo>
                <a:lnTo>
                  <a:pt x="2679844" y="1066874"/>
                </a:lnTo>
                <a:lnTo>
                  <a:pt x="2733790" y="1066874"/>
                </a:lnTo>
                <a:lnTo>
                  <a:pt x="2784562" y="1092200"/>
                </a:lnTo>
                <a:lnTo>
                  <a:pt x="2838508" y="1092200"/>
                </a:lnTo>
                <a:lnTo>
                  <a:pt x="2887694" y="1076371"/>
                </a:lnTo>
                <a:lnTo>
                  <a:pt x="2941640" y="1076371"/>
                </a:lnTo>
                <a:lnTo>
                  <a:pt x="2946400" y="1079537"/>
                </a:lnTo>
              </a:path>
            </a:pathLst>
          </a:custGeom>
          <a:ln w="254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 name="object 35"/>
          <p:cNvSpPr/>
          <p:nvPr/>
        </p:nvSpPr>
        <p:spPr>
          <a:xfrm>
            <a:off x="2000595" y="1974972"/>
            <a:ext cx="2527088" cy="1981034"/>
          </a:xfrm>
          <a:custGeom>
            <a:avLst/>
            <a:gdLst/>
            <a:ahLst/>
            <a:cxnLst/>
            <a:rect l="l" t="t" r="r" b="b"/>
            <a:pathLst>
              <a:path w="2527300" h="1981200">
                <a:moveTo>
                  <a:pt x="0" y="0"/>
                </a:moveTo>
                <a:lnTo>
                  <a:pt x="33358" y="163512"/>
                </a:lnTo>
                <a:lnTo>
                  <a:pt x="84190" y="204787"/>
                </a:lnTo>
                <a:lnTo>
                  <a:pt x="138199" y="209550"/>
                </a:lnTo>
                <a:lnTo>
                  <a:pt x="187442" y="460375"/>
                </a:lnTo>
                <a:lnTo>
                  <a:pt x="243040" y="309562"/>
                </a:lnTo>
                <a:lnTo>
                  <a:pt x="292283" y="276225"/>
                </a:lnTo>
                <a:lnTo>
                  <a:pt x="343115" y="342900"/>
                </a:lnTo>
                <a:lnTo>
                  <a:pt x="397124" y="309562"/>
                </a:lnTo>
                <a:lnTo>
                  <a:pt x="446367" y="384175"/>
                </a:lnTo>
                <a:lnTo>
                  <a:pt x="501965" y="409575"/>
                </a:lnTo>
                <a:lnTo>
                  <a:pt x="551208" y="396875"/>
                </a:lnTo>
                <a:lnTo>
                  <a:pt x="602040" y="693737"/>
                </a:lnTo>
                <a:lnTo>
                  <a:pt x="656049" y="514350"/>
                </a:lnTo>
                <a:lnTo>
                  <a:pt x="705293" y="447675"/>
                </a:lnTo>
                <a:lnTo>
                  <a:pt x="760890" y="601662"/>
                </a:lnTo>
                <a:lnTo>
                  <a:pt x="810133" y="619125"/>
                </a:lnTo>
                <a:lnTo>
                  <a:pt x="864142" y="593725"/>
                </a:lnTo>
                <a:lnTo>
                  <a:pt x="914974" y="1266825"/>
                </a:lnTo>
                <a:lnTo>
                  <a:pt x="965806" y="1484312"/>
                </a:lnTo>
                <a:lnTo>
                  <a:pt x="1019816" y="1468438"/>
                </a:lnTo>
                <a:lnTo>
                  <a:pt x="1069059" y="1538288"/>
                </a:lnTo>
                <a:lnTo>
                  <a:pt x="1123068" y="1471612"/>
                </a:lnTo>
                <a:lnTo>
                  <a:pt x="1173900" y="1538288"/>
                </a:lnTo>
                <a:lnTo>
                  <a:pt x="1224732" y="1514475"/>
                </a:lnTo>
                <a:lnTo>
                  <a:pt x="1278741" y="1522412"/>
                </a:lnTo>
                <a:lnTo>
                  <a:pt x="1327984" y="1627188"/>
                </a:lnTo>
                <a:lnTo>
                  <a:pt x="1383582" y="1609725"/>
                </a:lnTo>
                <a:lnTo>
                  <a:pt x="1432825" y="1647825"/>
                </a:lnTo>
                <a:lnTo>
                  <a:pt x="1483657" y="1622425"/>
                </a:lnTo>
                <a:lnTo>
                  <a:pt x="1537666" y="1697038"/>
                </a:lnTo>
                <a:lnTo>
                  <a:pt x="1586909" y="1727200"/>
                </a:lnTo>
                <a:lnTo>
                  <a:pt x="1642507" y="1706562"/>
                </a:lnTo>
                <a:lnTo>
                  <a:pt x="1691750" y="1693862"/>
                </a:lnTo>
                <a:lnTo>
                  <a:pt x="1742582" y="1760538"/>
                </a:lnTo>
                <a:lnTo>
                  <a:pt x="1796591" y="1860550"/>
                </a:lnTo>
                <a:lnTo>
                  <a:pt x="1845835" y="1811338"/>
                </a:lnTo>
                <a:lnTo>
                  <a:pt x="1901432" y="1860550"/>
                </a:lnTo>
                <a:lnTo>
                  <a:pt x="1950675" y="1852612"/>
                </a:lnTo>
                <a:lnTo>
                  <a:pt x="2001507" y="1855788"/>
                </a:lnTo>
                <a:lnTo>
                  <a:pt x="2055516" y="1844675"/>
                </a:lnTo>
                <a:lnTo>
                  <a:pt x="2104760" y="1890712"/>
                </a:lnTo>
                <a:lnTo>
                  <a:pt x="2160357" y="1890712"/>
                </a:lnTo>
                <a:lnTo>
                  <a:pt x="2209600" y="1914525"/>
                </a:lnTo>
                <a:lnTo>
                  <a:pt x="2260432" y="1924050"/>
                </a:lnTo>
                <a:lnTo>
                  <a:pt x="2314441" y="1835150"/>
                </a:lnTo>
                <a:lnTo>
                  <a:pt x="2365274" y="1852612"/>
                </a:lnTo>
                <a:lnTo>
                  <a:pt x="2419282" y="1981200"/>
                </a:lnTo>
                <a:lnTo>
                  <a:pt x="2468526" y="1924050"/>
                </a:lnTo>
                <a:lnTo>
                  <a:pt x="2522534" y="1827212"/>
                </a:lnTo>
                <a:lnTo>
                  <a:pt x="2527300" y="1831975"/>
                </a:lnTo>
              </a:path>
            </a:pathLst>
          </a:custGeom>
          <a:ln w="12700">
            <a:solidFill>
              <a:srgbClr val="00F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 name="object 36"/>
          <p:cNvSpPr/>
          <p:nvPr/>
        </p:nvSpPr>
        <p:spPr>
          <a:xfrm>
            <a:off x="1994245" y="1968623"/>
            <a:ext cx="2527088" cy="965119"/>
          </a:xfrm>
          <a:custGeom>
            <a:avLst/>
            <a:gdLst/>
            <a:ahLst/>
            <a:cxnLst/>
            <a:rect l="l" t="t" r="r" b="b"/>
            <a:pathLst>
              <a:path w="2527300" h="965200">
                <a:moveTo>
                  <a:pt x="0" y="0"/>
                </a:moveTo>
                <a:lnTo>
                  <a:pt x="28646" y="99521"/>
                </a:lnTo>
                <a:lnTo>
                  <a:pt x="79574" y="112159"/>
                </a:lnTo>
                <a:lnTo>
                  <a:pt x="133685" y="132695"/>
                </a:lnTo>
                <a:lnTo>
                  <a:pt x="183022" y="175347"/>
                </a:lnTo>
                <a:lnTo>
                  <a:pt x="238724" y="208521"/>
                </a:lnTo>
                <a:lnTo>
                  <a:pt x="288061" y="142173"/>
                </a:lnTo>
                <a:lnTo>
                  <a:pt x="338989" y="323839"/>
                </a:lnTo>
                <a:lnTo>
                  <a:pt x="393100" y="233796"/>
                </a:lnTo>
                <a:lnTo>
                  <a:pt x="442436" y="287506"/>
                </a:lnTo>
                <a:lnTo>
                  <a:pt x="498139" y="279607"/>
                </a:lnTo>
                <a:lnTo>
                  <a:pt x="547475" y="315941"/>
                </a:lnTo>
                <a:lnTo>
                  <a:pt x="598403" y="428100"/>
                </a:lnTo>
                <a:lnTo>
                  <a:pt x="652514" y="382288"/>
                </a:lnTo>
                <a:lnTo>
                  <a:pt x="701850" y="387027"/>
                </a:lnTo>
                <a:lnTo>
                  <a:pt x="757553" y="461273"/>
                </a:lnTo>
                <a:lnTo>
                  <a:pt x="806889" y="216419"/>
                </a:lnTo>
                <a:lnTo>
                  <a:pt x="861000" y="503926"/>
                </a:lnTo>
                <a:lnTo>
                  <a:pt x="911928" y="853040"/>
                </a:lnTo>
                <a:lnTo>
                  <a:pt x="962856" y="894113"/>
                </a:lnTo>
                <a:lnTo>
                  <a:pt x="1016968" y="911490"/>
                </a:lnTo>
                <a:lnTo>
                  <a:pt x="1066304" y="924127"/>
                </a:lnTo>
                <a:lnTo>
                  <a:pt x="1120415" y="932026"/>
                </a:lnTo>
                <a:lnTo>
                  <a:pt x="1171343" y="903591"/>
                </a:lnTo>
                <a:lnTo>
                  <a:pt x="1222271" y="878316"/>
                </a:lnTo>
                <a:lnTo>
                  <a:pt x="1276382" y="903591"/>
                </a:lnTo>
                <a:lnTo>
                  <a:pt x="1325719" y="939924"/>
                </a:lnTo>
                <a:lnTo>
                  <a:pt x="1381421" y="906750"/>
                </a:lnTo>
                <a:lnTo>
                  <a:pt x="1430757" y="927287"/>
                </a:lnTo>
                <a:lnTo>
                  <a:pt x="1481686" y="944663"/>
                </a:lnTo>
                <a:lnTo>
                  <a:pt x="1535796" y="932026"/>
                </a:lnTo>
                <a:lnTo>
                  <a:pt x="1585133" y="881475"/>
                </a:lnTo>
                <a:lnTo>
                  <a:pt x="1640835" y="894113"/>
                </a:lnTo>
                <a:lnTo>
                  <a:pt x="1690172" y="906750"/>
                </a:lnTo>
                <a:lnTo>
                  <a:pt x="1741100" y="944663"/>
                </a:lnTo>
                <a:lnTo>
                  <a:pt x="1795211" y="960460"/>
                </a:lnTo>
                <a:lnTo>
                  <a:pt x="1844547" y="936765"/>
                </a:lnTo>
                <a:lnTo>
                  <a:pt x="1900250" y="952562"/>
                </a:lnTo>
                <a:lnTo>
                  <a:pt x="1949586" y="965200"/>
                </a:lnTo>
                <a:lnTo>
                  <a:pt x="2000514" y="965200"/>
                </a:lnTo>
                <a:lnTo>
                  <a:pt x="2054625" y="960460"/>
                </a:lnTo>
                <a:lnTo>
                  <a:pt x="2103961" y="949402"/>
                </a:lnTo>
                <a:lnTo>
                  <a:pt x="2159664" y="949402"/>
                </a:lnTo>
                <a:lnTo>
                  <a:pt x="2209000" y="939924"/>
                </a:lnTo>
                <a:lnTo>
                  <a:pt x="2259928" y="936765"/>
                </a:lnTo>
                <a:lnTo>
                  <a:pt x="2314039" y="936765"/>
                </a:lnTo>
                <a:lnTo>
                  <a:pt x="2364967" y="949402"/>
                </a:lnTo>
                <a:lnTo>
                  <a:pt x="2419078" y="949402"/>
                </a:lnTo>
                <a:lnTo>
                  <a:pt x="2468414" y="944663"/>
                </a:lnTo>
                <a:lnTo>
                  <a:pt x="2522526" y="927287"/>
                </a:lnTo>
                <a:lnTo>
                  <a:pt x="2527300" y="932026"/>
                </a:lnTo>
              </a:path>
            </a:pathLst>
          </a:custGeom>
          <a:ln w="25400">
            <a:solidFill>
              <a:srgbClr val="00F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 name="object 37"/>
          <p:cNvSpPr/>
          <p:nvPr/>
        </p:nvSpPr>
        <p:spPr>
          <a:xfrm>
            <a:off x="2203778" y="1974973"/>
            <a:ext cx="2323905" cy="1612764"/>
          </a:xfrm>
          <a:custGeom>
            <a:avLst/>
            <a:gdLst/>
            <a:ahLst/>
            <a:cxnLst/>
            <a:rect l="l" t="t" r="r" b="b"/>
            <a:pathLst>
              <a:path w="2324100" h="1612900">
                <a:moveTo>
                  <a:pt x="0" y="0"/>
                </a:moveTo>
                <a:lnTo>
                  <a:pt x="33451" y="142036"/>
                </a:lnTo>
                <a:lnTo>
                  <a:pt x="82832" y="58392"/>
                </a:lnTo>
                <a:lnTo>
                  <a:pt x="133807" y="178334"/>
                </a:lnTo>
                <a:lnTo>
                  <a:pt x="187967" y="124676"/>
                </a:lnTo>
                <a:lnTo>
                  <a:pt x="237348" y="369294"/>
                </a:lnTo>
                <a:lnTo>
                  <a:pt x="293101" y="17359"/>
                </a:lnTo>
                <a:lnTo>
                  <a:pt x="342482" y="378763"/>
                </a:lnTo>
                <a:lnTo>
                  <a:pt x="393456" y="399279"/>
                </a:lnTo>
                <a:lnTo>
                  <a:pt x="447616" y="149927"/>
                </a:lnTo>
                <a:lnTo>
                  <a:pt x="496997" y="303010"/>
                </a:lnTo>
                <a:lnTo>
                  <a:pt x="552750" y="345621"/>
                </a:lnTo>
                <a:lnTo>
                  <a:pt x="602131" y="374028"/>
                </a:lnTo>
                <a:lnTo>
                  <a:pt x="656291" y="149927"/>
                </a:lnTo>
                <a:lnTo>
                  <a:pt x="707265" y="913766"/>
                </a:lnTo>
                <a:lnTo>
                  <a:pt x="758239" y="1088944"/>
                </a:lnTo>
                <a:lnTo>
                  <a:pt x="812399" y="1043177"/>
                </a:lnTo>
                <a:lnTo>
                  <a:pt x="861780" y="1129977"/>
                </a:lnTo>
                <a:lnTo>
                  <a:pt x="915940" y="1188370"/>
                </a:lnTo>
                <a:lnTo>
                  <a:pt x="966914" y="1188370"/>
                </a:lnTo>
                <a:lnTo>
                  <a:pt x="1017889" y="1251497"/>
                </a:lnTo>
                <a:lnTo>
                  <a:pt x="1072049" y="1272013"/>
                </a:lnTo>
                <a:lnTo>
                  <a:pt x="1121430" y="1159962"/>
                </a:lnTo>
                <a:lnTo>
                  <a:pt x="1177183" y="1254653"/>
                </a:lnTo>
                <a:lnTo>
                  <a:pt x="1226564" y="1309889"/>
                </a:lnTo>
                <a:lnTo>
                  <a:pt x="1277538" y="1267278"/>
                </a:lnTo>
                <a:lnTo>
                  <a:pt x="1331698" y="1259388"/>
                </a:lnTo>
                <a:lnTo>
                  <a:pt x="1381079" y="1259388"/>
                </a:lnTo>
                <a:lnTo>
                  <a:pt x="1436832" y="1330406"/>
                </a:lnTo>
                <a:lnTo>
                  <a:pt x="1486214" y="1305155"/>
                </a:lnTo>
                <a:lnTo>
                  <a:pt x="1537188" y="1434566"/>
                </a:lnTo>
                <a:lnTo>
                  <a:pt x="1591348" y="1567133"/>
                </a:lnTo>
                <a:lnTo>
                  <a:pt x="1640728" y="1521366"/>
                </a:lnTo>
                <a:lnTo>
                  <a:pt x="1696481" y="1500849"/>
                </a:lnTo>
                <a:lnTo>
                  <a:pt x="1745863" y="1571867"/>
                </a:lnTo>
                <a:lnTo>
                  <a:pt x="1796837" y="1562398"/>
                </a:lnTo>
                <a:lnTo>
                  <a:pt x="1850997" y="1533991"/>
                </a:lnTo>
                <a:lnTo>
                  <a:pt x="1900378" y="1508740"/>
                </a:lnTo>
                <a:lnTo>
                  <a:pt x="1956131" y="1467707"/>
                </a:lnTo>
                <a:lnTo>
                  <a:pt x="2005512" y="1571867"/>
                </a:lnTo>
                <a:lnTo>
                  <a:pt x="2056486" y="1546616"/>
                </a:lnTo>
                <a:lnTo>
                  <a:pt x="2110646" y="1508740"/>
                </a:lnTo>
                <a:lnTo>
                  <a:pt x="2161620" y="1612900"/>
                </a:lnTo>
                <a:lnTo>
                  <a:pt x="2215780" y="1605009"/>
                </a:lnTo>
                <a:lnTo>
                  <a:pt x="2265161" y="1549773"/>
                </a:lnTo>
                <a:lnTo>
                  <a:pt x="2319321" y="1526100"/>
                </a:lnTo>
                <a:lnTo>
                  <a:pt x="2324100" y="1533991"/>
                </a:lnTo>
              </a:path>
            </a:pathLst>
          </a:custGeom>
          <a:ln w="127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 name="object 38"/>
          <p:cNvSpPr/>
          <p:nvPr/>
        </p:nvSpPr>
        <p:spPr>
          <a:xfrm>
            <a:off x="2337115" y="1968623"/>
            <a:ext cx="2184217" cy="749237"/>
          </a:xfrm>
          <a:custGeom>
            <a:avLst/>
            <a:gdLst/>
            <a:ahLst/>
            <a:cxnLst/>
            <a:rect l="l" t="t" r="r" b="b"/>
            <a:pathLst>
              <a:path w="2184400" h="749300">
                <a:moveTo>
                  <a:pt x="0" y="0"/>
                </a:moveTo>
                <a:lnTo>
                  <a:pt x="0" y="7904"/>
                </a:lnTo>
                <a:lnTo>
                  <a:pt x="54014" y="20550"/>
                </a:lnTo>
                <a:lnTo>
                  <a:pt x="103262" y="211827"/>
                </a:lnTo>
                <a:lnTo>
                  <a:pt x="158865" y="37939"/>
                </a:lnTo>
                <a:lnTo>
                  <a:pt x="208113" y="4742"/>
                </a:lnTo>
                <a:lnTo>
                  <a:pt x="258950" y="175469"/>
                </a:lnTo>
                <a:lnTo>
                  <a:pt x="312965" y="158080"/>
                </a:lnTo>
                <a:lnTo>
                  <a:pt x="362213" y="208666"/>
                </a:lnTo>
                <a:lnTo>
                  <a:pt x="417816" y="216569"/>
                </a:lnTo>
                <a:lnTo>
                  <a:pt x="467064" y="183372"/>
                </a:lnTo>
                <a:lnTo>
                  <a:pt x="521078" y="145433"/>
                </a:lnTo>
                <a:lnTo>
                  <a:pt x="571915" y="591219"/>
                </a:lnTo>
                <a:lnTo>
                  <a:pt x="622752" y="624416"/>
                </a:lnTo>
                <a:lnTo>
                  <a:pt x="676766" y="654451"/>
                </a:lnTo>
                <a:lnTo>
                  <a:pt x="726015" y="665517"/>
                </a:lnTo>
                <a:lnTo>
                  <a:pt x="780029" y="687648"/>
                </a:lnTo>
                <a:lnTo>
                  <a:pt x="830866" y="687648"/>
                </a:lnTo>
                <a:lnTo>
                  <a:pt x="881703" y="708199"/>
                </a:lnTo>
                <a:lnTo>
                  <a:pt x="935717" y="703456"/>
                </a:lnTo>
                <a:lnTo>
                  <a:pt x="984965" y="657613"/>
                </a:lnTo>
                <a:lnTo>
                  <a:pt x="1040569" y="678164"/>
                </a:lnTo>
                <a:lnTo>
                  <a:pt x="1089817" y="716103"/>
                </a:lnTo>
                <a:lnTo>
                  <a:pt x="1140654" y="711360"/>
                </a:lnTo>
                <a:lnTo>
                  <a:pt x="1194668" y="687648"/>
                </a:lnTo>
                <a:lnTo>
                  <a:pt x="1243917" y="700295"/>
                </a:lnTo>
                <a:lnTo>
                  <a:pt x="1299520" y="687648"/>
                </a:lnTo>
                <a:lnTo>
                  <a:pt x="1348768" y="654451"/>
                </a:lnTo>
                <a:lnTo>
                  <a:pt x="1399604" y="716103"/>
                </a:lnTo>
                <a:lnTo>
                  <a:pt x="1453619" y="733492"/>
                </a:lnTo>
                <a:lnTo>
                  <a:pt x="1502867" y="736653"/>
                </a:lnTo>
                <a:lnTo>
                  <a:pt x="1558470" y="711360"/>
                </a:lnTo>
                <a:lnTo>
                  <a:pt x="1607718" y="736653"/>
                </a:lnTo>
                <a:lnTo>
                  <a:pt x="1658555" y="736653"/>
                </a:lnTo>
                <a:lnTo>
                  <a:pt x="1712570" y="720845"/>
                </a:lnTo>
                <a:lnTo>
                  <a:pt x="1761818" y="741395"/>
                </a:lnTo>
                <a:lnTo>
                  <a:pt x="1817421" y="749300"/>
                </a:lnTo>
                <a:lnTo>
                  <a:pt x="1866669" y="733492"/>
                </a:lnTo>
                <a:lnTo>
                  <a:pt x="1917506" y="728749"/>
                </a:lnTo>
                <a:lnTo>
                  <a:pt x="1971520" y="728749"/>
                </a:lnTo>
                <a:lnTo>
                  <a:pt x="2022357" y="724007"/>
                </a:lnTo>
                <a:lnTo>
                  <a:pt x="2076372" y="736653"/>
                </a:lnTo>
                <a:lnTo>
                  <a:pt x="2125620" y="736653"/>
                </a:lnTo>
                <a:lnTo>
                  <a:pt x="2179634" y="733492"/>
                </a:lnTo>
                <a:lnTo>
                  <a:pt x="2184400" y="736653"/>
                </a:lnTo>
              </a:path>
            </a:pathLst>
          </a:custGeom>
          <a:ln w="254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 name="object 39"/>
          <p:cNvSpPr txBox="1"/>
          <p:nvPr/>
        </p:nvSpPr>
        <p:spPr>
          <a:xfrm>
            <a:off x="2593494" y="4147360"/>
            <a:ext cx="512403" cy="281428"/>
          </a:xfrm>
          <a:prstGeom prst="rect">
            <a:avLst/>
          </a:prstGeom>
        </p:spPr>
        <p:txBody>
          <a:bodyPr vert="horz" wrap="square" lIns="0" tIns="12699" rIns="0" bIns="0" rtlCol="0">
            <a:spAutoFit/>
          </a:bodyPr>
          <a:lstStyle/>
          <a:p>
            <a:pPr marL="133339" defTabSz="914329" fontAlgn="auto">
              <a:lnSpc>
                <a:spcPts val="964"/>
              </a:lnSpc>
              <a:spcBef>
                <a:spcPts val="100"/>
              </a:spcBef>
              <a:spcAft>
                <a:spcPts val="0"/>
              </a:spcAft>
            </a:pPr>
            <a:r>
              <a:rPr sz="901" dirty="0">
                <a:solidFill>
                  <a:prstClr val="black"/>
                </a:solidFill>
                <a:latin typeface="Times New Roman"/>
                <a:cs typeface="Times New Roman"/>
              </a:rPr>
              <a:t>3</a:t>
            </a:r>
            <a:endParaRPr sz="901">
              <a:solidFill>
                <a:prstClr val="black"/>
              </a:solidFill>
              <a:latin typeface="Times New Roman"/>
              <a:cs typeface="Times New Roman"/>
            </a:endParaRPr>
          </a:p>
          <a:p>
            <a:pPr marL="12699" defTabSz="914329" fontAlgn="auto">
              <a:lnSpc>
                <a:spcPts val="1084"/>
              </a:lnSpc>
              <a:spcBef>
                <a:spcPts val="0"/>
              </a:spcBef>
              <a:spcAft>
                <a:spcPts val="0"/>
              </a:spcAft>
            </a:pPr>
            <a:r>
              <a:rPr sz="1000" spc="-10" dirty="0">
                <a:solidFill>
                  <a:prstClr val="black"/>
                </a:solidFill>
                <a:latin typeface="Times New Roman"/>
                <a:cs typeface="Times New Roman"/>
              </a:rPr>
              <a:t>iter.</a:t>
            </a:r>
            <a:r>
              <a:rPr sz="1000" spc="-50" dirty="0">
                <a:solidFill>
                  <a:prstClr val="black"/>
                </a:solidFill>
                <a:latin typeface="Times New Roman"/>
                <a:cs typeface="Times New Roman"/>
              </a:rPr>
              <a:t> </a:t>
            </a:r>
            <a:r>
              <a:rPr sz="1000" spc="-20" dirty="0">
                <a:solidFill>
                  <a:prstClr val="black"/>
                </a:solidFill>
                <a:latin typeface="Times New Roman"/>
                <a:cs typeface="Times New Roman"/>
              </a:rPr>
              <a:t>(1e4)</a:t>
            </a:r>
            <a:endParaRPr sz="1000">
              <a:solidFill>
                <a:prstClr val="black"/>
              </a:solidFill>
              <a:latin typeface="Times New Roman"/>
              <a:cs typeface="Times New Roman"/>
            </a:endParaRPr>
          </a:p>
        </p:txBody>
      </p:sp>
      <p:sp>
        <p:nvSpPr>
          <p:cNvPr id="40" name="object 40"/>
          <p:cNvSpPr txBox="1"/>
          <p:nvPr/>
        </p:nvSpPr>
        <p:spPr>
          <a:xfrm>
            <a:off x="903284" y="2820099"/>
            <a:ext cx="153888" cy="487004"/>
          </a:xfrm>
          <a:prstGeom prst="rect">
            <a:avLst/>
          </a:prstGeom>
        </p:spPr>
        <p:txBody>
          <a:bodyPr vert="vert270" wrap="square" lIns="0" tIns="0" rIns="0" bIns="0" rtlCol="0">
            <a:spAutoFit/>
          </a:bodyPr>
          <a:lstStyle/>
          <a:p>
            <a:pPr marL="12699" defTabSz="914329" fontAlgn="auto">
              <a:lnSpc>
                <a:spcPts val="1190"/>
              </a:lnSpc>
              <a:spcBef>
                <a:spcPts val="0"/>
              </a:spcBef>
              <a:spcAft>
                <a:spcPts val="0"/>
              </a:spcAft>
            </a:pPr>
            <a:r>
              <a:rPr sz="1000" spc="-25" dirty="0">
                <a:solidFill>
                  <a:prstClr val="black"/>
                </a:solidFill>
                <a:latin typeface="Times New Roman"/>
                <a:cs typeface="Times New Roman"/>
              </a:rPr>
              <a:t>error</a:t>
            </a:r>
            <a:r>
              <a:rPr sz="1000" spc="50" dirty="0">
                <a:solidFill>
                  <a:prstClr val="black"/>
                </a:solidFill>
                <a:latin typeface="Times New Roman"/>
                <a:cs typeface="Times New Roman"/>
              </a:rPr>
              <a:t> </a:t>
            </a:r>
            <a:r>
              <a:rPr sz="1000" spc="-25" dirty="0">
                <a:solidFill>
                  <a:prstClr val="black"/>
                </a:solidFill>
                <a:latin typeface="Times New Roman"/>
                <a:cs typeface="Times New Roman"/>
              </a:rPr>
              <a:t>(%)</a:t>
            </a:r>
            <a:endParaRPr sz="1000">
              <a:solidFill>
                <a:prstClr val="black"/>
              </a:solidFill>
              <a:latin typeface="Times New Roman"/>
              <a:cs typeface="Times New Roman"/>
            </a:endParaRPr>
          </a:p>
        </p:txBody>
      </p:sp>
      <p:sp>
        <p:nvSpPr>
          <p:cNvPr id="41" name="object 41"/>
          <p:cNvSpPr/>
          <p:nvPr/>
        </p:nvSpPr>
        <p:spPr>
          <a:xfrm>
            <a:off x="1232309" y="3568688"/>
            <a:ext cx="596850" cy="558753"/>
          </a:xfrm>
          <a:custGeom>
            <a:avLst/>
            <a:gdLst/>
            <a:ahLst/>
            <a:cxnLst/>
            <a:rect l="l" t="t" r="r" b="b"/>
            <a:pathLst>
              <a:path w="596900" h="558800">
                <a:moveTo>
                  <a:pt x="0" y="0"/>
                </a:moveTo>
                <a:lnTo>
                  <a:pt x="596900" y="0"/>
                </a:lnTo>
                <a:lnTo>
                  <a:pt x="596900" y="558800"/>
                </a:lnTo>
                <a:lnTo>
                  <a:pt x="0" y="558800"/>
                </a:lnTo>
                <a:lnTo>
                  <a:pt x="0"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 name="object 42"/>
          <p:cNvSpPr/>
          <p:nvPr/>
        </p:nvSpPr>
        <p:spPr>
          <a:xfrm>
            <a:off x="1238658" y="3575039"/>
            <a:ext cx="596850" cy="558753"/>
          </a:xfrm>
          <a:custGeom>
            <a:avLst/>
            <a:gdLst/>
            <a:ahLst/>
            <a:cxnLst/>
            <a:rect l="l" t="t" r="r" b="b"/>
            <a:pathLst>
              <a:path w="596900" h="558800">
                <a:moveTo>
                  <a:pt x="0" y="0"/>
                </a:moveTo>
                <a:lnTo>
                  <a:pt x="596900" y="0"/>
                </a:lnTo>
                <a:lnTo>
                  <a:pt x="596900" y="558800"/>
                </a:lnTo>
                <a:lnTo>
                  <a:pt x="0" y="558800"/>
                </a:lnTo>
                <a:lnTo>
                  <a:pt x="0" y="0"/>
                </a:lnTo>
                <a:close/>
              </a:path>
            </a:pathLst>
          </a:custGeom>
          <a:ln w="127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 name="object 43"/>
          <p:cNvSpPr/>
          <p:nvPr/>
        </p:nvSpPr>
        <p:spPr>
          <a:xfrm>
            <a:off x="1238658" y="3575038"/>
            <a:ext cx="596850" cy="0"/>
          </a:xfrm>
          <a:custGeom>
            <a:avLst/>
            <a:gdLst/>
            <a:ahLst/>
            <a:cxnLst/>
            <a:rect l="l" t="t" r="r" b="b"/>
            <a:pathLst>
              <a:path w="596900">
                <a:moveTo>
                  <a:pt x="0" y="0"/>
                </a:moveTo>
                <a:lnTo>
                  <a:pt x="5969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 name="object 44"/>
          <p:cNvSpPr/>
          <p:nvPr/>
        </p:nvSpPr>
        <p:spPr>
          <a:xfrm>
            <a:off x="1238658" y="4133791"/>
            <a:ext cx="596850" cy="0"/>
          </a:xfrm>
          <a:custGeom>
            <a:avLst/>
            <a:gdLst/>
            <a:ahLst/>
            <a:cxnLst/>
            <a:rect l="l" t="t" r="r" b="b"/>
            <a:pathLst>
              <a:path w="596900">
                <a:moveTo>
                  <a:pt x="0" y="0"/>
                </a:moveTo>
                <a:lnTo>
                  <a:pt x="596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 name="object 45"/>
          <p:cNvSpPr/>
          <p:nvPr/>
        </p:nvSpPr>
        <p:spPr>
          <a:xfrm>
            <a:off x="1835508" y="3575039"/>
            <a:ext cx="0" cy="558753"/>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 name="object 46"/>
          <p:cNvSpPr/>
          <p:nvPr/>
        </p:nvSpPr>
        <p:spPr>
          <a:xfrm>
            <a:off x="1238658" y="3575039"/>
            <a:ext cx="0" cy="558753"/>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 name="object 47"/>
          <p:cNvSpPr/>
          <p:nvPr/>
        </p:nvSpPr>
        <p:spPr>
          <a:xfrm>
            <a:off x="1238658" y="4133791"/>
            <a:ext cx="596850" cy="0"/>
          </a:xfrm>
          <a:custGeom>
            <a:avLst/>
            <a:gdLst/>
            <a:ahLst/>
            <a:cxnLst/>
            <a:rect l="l" t="t" r="r" b="b"/>
            <a:pathLst>
              <a:path w="596900">
                <a:moveTo>
                  <a:pt x="0" y="0"/>
                </a:moveTo>
                <a:lnTo>
                  <a:pt x="596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 name="object 48"/>
          <p:cNvSpPr/>
          <p:nvPr/>
        </p:nvSpPr>
        <p:spPr>
          <a:xfrm>
            <a:off x="1238658" y="3575039"/>
            <a:ext cx="0" cy="558753"/>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 name="object 49"/>
          <p:cNvSpPr/>
          <p:nvPr/>
        </p:nvSpPr>
        <p:spPr>
          <a:xfrm>
            <a:off x="1238658" y="3575038"/>
            <a:ext cx="596850" cy="0"/>
          </a:xfrm>
          <a:custGeom>
            <a:avLst/>
            <a:gdLst/>
            <a:ahLst/>
            <a:cxnLst/>
            <a:rect l="l" t="t" r="r" b="b"/>
            <a:pathLst>
              <a:path w="596900">
                <a:moveTo>
                  <a:pt x="0" y="0"/>
                </a:moveTo>
                <a:lnTo>
                  <a:pt x="5969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 name="object 50"/>
          <p:cNvSpPr/>
          <p:nvPr/>
        </p:nvSpPr>
        <p:spPr>
          <a:xfrm>
            <a:off x="1238658" y="4133791"/>
            <a:ext cx="596850" cy="0"/>
          </a:xfrm>
          <a:custGeom>
            <a:avLst/>
            <a:gdLst/>
            <a:ahLst/>
            <a:cxnLst/>
            <a:rect l="l" t="t" r="r" b="b"/>
            <a:pathLst>
              <a:path w="596900">
                <a:moveTo>
                  <a:pt x="0" y="0"/>
                </a:moveTo>
                <a:lnTo>
                  <a:pt x="596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1" name="object 51"/>
          <p:cNvSpPr/>
          <p:nvPr/>
        </p:nvSpPr>
        <p:spPr>
          <a:xfrm>
            <a:off x="1835508" y="3575039"/>
            <a:ext cx="0" cy="558753"/>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 name="object 52"/>
          <p:cNvSpPr/>
          <p:nvPr/>
        </p:nvSpPr>
        <p:spPr>
          <a:xfrm>
            <a:off x="1238658" y="3575039"/>
            <a:ext cx="0" cy="558753"/>
          </a:xfrm>
          <a:custGeom>
            <a:avLst/>
            <a:gdLst/>
            <a:ahLst/>
            <a:cxnLst/>
            <a:rect l="l" t="t" r="r" b="b"/>
            <a:pathLst>
              <a:path h="558800">
                <a:moveTo>
                  <a:pt x="0" y="558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 name="object 53"/>
          <p:cNvSpPr/>
          <p:nvPr/>
        </p:nvSpPr>
        <p:spPr>
          <a:xfrm>
            <a:off x="1257707" y="3644882"/>
            <a:ext cx="165086" cy="0"/>
          </a:xfrm>
          <a:custGeom>
            <a:avLst/>
            <a:gdLst/>
            <a:ahLst/>
            <a:cxnLst/>
            <a:rect l="l" t="t" r="r" b="b"/>
            <a:pathLst>
              <a:path w="165100">
                <a:moveTo>
                  <a:pt x="0" y="0"/>
                </a:moveTo>
                <a:lnTo>
                  <a:pt x="165100" y="0"/>
                </a:lnTo>
              </a:path>
            </a:pathLst>
          </a:custGeom>
          <a:ln w="25400">
            <a:solidFill>
              <a:srgbClr val="BFB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 name="object 54"/>
          <p:cNvSpPr/>
          <p:nvPr/>
        </p:nvSpPr>
        <p:spPr>
          <a:xfrm>
            <a:off x="1257707" y="3784570"/>
            <a:ext cx="165086" cy="0"/>
          </a:xfrm>
          <a:custGeom>
            <a:avLst/>
            <a:gdLst/>
            <a:ahLst/>
            <a:cxnLst/>
            <a:rect l="l" t="t" r="r" b="b"/>
            <a:pathLst>
              <a:path w="165100">
                <a:moveTo>
                  <a:pt x="0" y="0"/>
                </a:moveTo>
                <a:lnTo>
                  <a:pt x="165100" y="0"/>
                </a:lnTo>
              </a:path>
            </a:pathLst>
          </a:custGeom>
          <a:ln w="254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 name="object 55"/>
          <p:cNvSpPr/>
          <p:nvPr/>
        </p:nvSpPr>
        <p:spPr>
          <a:xfrm>
            <a:off x="1257707" y="3911559"/>
            <a:ext cx="165086" cy="0"/>
          </a:xfrm>
          <a:custGeom>
            <a:avLst/>
            <a:gdLst/>
            <a:ahLst/>
            <a:cxnLst/>
            <a:rect l="l" t="t" r="r" b="b"/>
            <a:pathLst>
              <a:path w="165100">
                <a:moveTo>
                  <a:pt x="0" y="0"/>
                </a:moveTo>
                <a:lnTo>
                  <a:pt x="165100" y="0"/>
                </a:lnTo>
              </a:path>
            </a:pathLst>
          </a:custGeom>
          <a:ln w="25400">
            <a:solidFill>
              <a:srgbClr val="00F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 name="object 56"/>
          <p:cNvSpPr txBox="1"/>
          <p:nvPr/>
        </p:nvSpPr>
        <p:spPr>
          <a:xfrm>
            <a:off x="1433128" y="3579084"/>
            <a:ext cx="445097" cy="583308"/>
          </a:xfrm>
          <a:prstGeom prst="rect">
            <a:avLst/>
          </a:prstGeom>
        </p:spPr>
        <p:txBody>
          <a:bodyPr vert="horz" wrap="square" lIns="0" tIns="20318" rIns="0" bIns="0" rtlCol="0">
            <a:spAutoFit/>
          </a:bodyPr>
          <a:lstStyle/>
          <a:p>
            <a:pPr marL="12699" marR="5080" algn="just" defTabSz="914329" fontAlgn="auto">
              <a:lnSpc>
                <a:spcPts val="1050"/>
              </a:lnSpc>
              <a:spcBef>
                <a:spcPts val="160"/>
              </a:spcBef>
              <a:spcAft>
                <a:spcPts val="0"/>
              </a:spcAft>
            </a:pPr>
            <a:r>
              <a:rPr sz="901" spc="50" dirty="0">
                <a:solidFill>
                  <a:prstClr val="black"/>
                </a:solidFill>
                <a:latin typeface="Times New Roman"/>
                <a:cs typeface="Times New Roman"/>
              </a:rPr>
              <a:t>pl</a:t>
            </a:r>
            <a:r>
              <a:rPr sz="901" dirty="0">
                <a:solidFill>
                  <a:prstClr val="black"/>
                </a:solidFill>
                <a:latin typeface="Times New Roman"/>
                <a:cs typeface="Times New Roman"/>
              </a:rPr>
              <a:t>a</a:t>
            </a:r>
            <a:r>
              <a:rPr sz="901" spc="50" dirty="0">
                <a:solidFill>
                  <a:prstClr val="black"/>
                </a:solidFill>
                <a:latin typeface="Times New Roman"/>
                <a:cs typeface="Times New Roman"/>
              </a:rPr>
              <a:t>i</a:t>
            </a:r>
            <a:r>
              <a:rPr sz="901" spc="45" dirty="0">
                <a:solidFill>
                  <a:prstClr val="black"/>
                </a:solidFill>
                <a:latin typeface="Times New Roman"/>
                <a:cs typeface="Times New Roman"/>
              </a:rPr>
              <a:t>n</a:t>
            </a:r>
            <a:r>
              <a:rPr sz="901" dirty="0">
                <a:solidFill>
                  <a:prstClr val="black"/>
                </a:solidFill>
                <a:latin typeface="Times New Roman"/>
                <a:cs typeface="Times New Roman"/>
              </a:rPr>
              <a:t>-</a:t>
            </a:r>
            <a:r>
              <a:rPr sz="901" spc="50" dirty="0">
                <a:solidFill>
                  <a:prstClr val="black"/>
                </a:solidFill>
                <a:latin typeface="Times New Roman"/>
                <a:cs typeface="Times New Roman"/>
              </a:rPr>
              <a:t>20  pl</a:t>
            </a:r>
            <a:r>
              <a:rPr sz="901" dirty="0">
                <a:solidFill>
                  <a:prstClr val="black"/>
                </a:solidFill>
                <a:latin typeface="Times New Roman"/>
                <a:cs typeface="Times New Roman"/>
              </a:rPr>
              <a:t>a</a:t>
            </a:r>
            <a:r>
              <a:rPr sz="901" spc="50" dirty="0">
                <a:solidFill>
                  <a:prstClr val="black"/>
                </a:solidFill>
                <a:latin typeface="Times New Roman"/>
                <a:cs typeface="Times New Roman"/>
              </a:rPr>
              <a:t>i</a:t>
            </a:r>
            <a:r>
              <a:rPr sz="901" spc="45" dirty="0">
                <a:solidFill>
                  <a:prstClr val="black"/>
                </a:solidFill>
                <a:latin typeface="Times New Roman"/>
                <a:cs typeface="Times New Roman"/>
              </a:rPr>
              <a:t>n</a:t>
            </a:r>
            <a:r>
              <a:rPr sz="901" dirty="0">
                <a:solidFill>
                  <a:prstClr val="black"/>
                </a:solidFill>
                <a:latin typeface="Times New Roman"/>
                <a:cs typeface="Times New Roman"/>
              </a:rPr>
              <a:t>-</a:t>
            </a:r>
            <a:r>
              <a:rPr sz="901" spc="50" dirty="0">
                <a:solidFill>
                  <a:prstClr val="black"/>
                </a:solidFill>
                <a:latin typeface="Times New Roman"/>
                <a:cs typeface="Times New Roman"/>
              </a:rPr>
              <a:t>32  pl</a:t>
            </a:r>
            <a:r>
              <a:rPr sz="901" dirty="0">
                <a:solidFill>
                  <a:prstClr val="black"/>
                </a:solidFill>
                <a:latin typeface="Times New Roman"/>
                <a:cs typeface="Times New Roman"/>
              </a:rPr>
              <a:t>a</a:t>
            </a:r>
            <a:r>
              <a:rPr sz="901" spc="50" dirty="0">
                <a:solidFill>
                  <a:prstClr val="black"/>
                </a:solidFill>
                <a:latin typeface="Times New Roman"/>
                <a:cs typeface="Times New Roman"/>
              </a:rPr>
              <a:t>i</a:t>
            </a:r>
            <a:r>
              <a:rPr sz="901" spc="45" dirty="0">
                <a:solidFill>
                  <a:prstClr val="black"/>
                </a:solidFill>
                <a:latin typeface="Times New Roman"/>
                <a:cs typeface="Times New Roman"/>
              </a:rPr>
              <a:t>n</a:t>
            </a:r>
            <a:r>
              <a:rPr sz="901" dirty="0">
                <a:solidFill>
                  <a:prstClr val="black"/>
                </a:solidFill>
                <a:latin typeface="Times New Roman"/>
                <a:cs typeface="Times New Roman"/>
              </a:rPr>
              <a:t>-</a:t>
            </a:r>
            <a:r>
              <a:rPr sz="901" spc="50" dirty="0">
                <a:solidFill>
                  <a:prstClr val="black"/>
                </a:solidFill>
                <a:latin typeface="Times New Roman"/>
                <a:cs typeface="Times New Roman"/>
              </a:rPr>
              <a:t>44  pl</a:t>
            </a:r>
            <a:r>
              <a:rPr sz="901" dirty="0">
                <a:solidFill>
                  <a:prstClr val="black"/>
                </a:solidFill>
                <a:latin typeface="Times New Roman"/>
                <a:cs typeface="Times New Roman"/>
              </a:rPr>
              <a:t>a</a:t>
            </a:r>
            <a:r>
              <a:rPr sz="901" spc="50" dirty="0">
                <a:solidFill>
                  <a:prstClr val="black"/>
                </a:solidFill>
                <a:latin typeface="Times New Roman"/>
                <a:cs typeface="Times New Roman"/>
              </a:rPr>
              <a:t>i</a:t>
            </a:r>
            <a:r>
              <a:rPr sz="901" spc="45" dirty="0">
                <a:solidFill>
                  <a:prstClr val="black"/>
                </a:solidFill>
                <a:latin typeface="Times New Roman"/>
                <a:cs typeface="Times New Roman"/>
              </a:rPr>
              <a:t>n</a:t>
            </a:r>
            <a:r>
              <a:rPr sz="901" dirty="0">
                <a:solidFill>
                  <a:prstClr val="black"/>
                </a:solidFill>
                <a:latin typeface="Times New Roman"/>
                <a:cs typeface="Times New Roman"/>
              </a:rPr>
              <a:t>-</a:t>
            </a:r>
            <a:r>
              <a:rPr sz="901" spc="50" dirty="0">
                <a:solidFill>
                  <a:prstClr val="black"/>
                </a:solidFill>
                <a:latin typeface="Times New Roman"/>
                <a:cs typeface="Times New Roman"/>
              </a:rPr>
              <a:t>56</a:t>
            </a:r>
            <a:endParaRPr sz="901">
              <a:solidFill>
                <a:prstClr val="black"/>
              </a:solidFill>
              <a:latin typeface="Times New Roman"/>
              <a:cs typeface="Times New Roman"/>
            </a:endParaRPr>
          </a:p>
        </p:txBody>
      </p:sp>
      <p:sp>
        <p:nvSpPr>
          <p:cNvPr id="57" name="object 57"/>
          <p:cNvSpPr/>
          <p:nvPr/>
        </p:nvSpPr>
        <p:spPr>
          <a:xfrm>
            <a:off x="1257707" y="4038549"/>
            <a:ext cx="165086" cy="0"/>
          </a:xfrm>
          <a:custGeom>
            <a:avLst/>
            <a:gdLst/>
            <a:ahLst/>
            <a:cxnLst/>
            <a:rect l="l" t="t" r="r" b="b"/>
            <a:pathLst>
              <a:path w="165100">
                <a:moveTo>
                  <a:pt x="0" y="0"/>
                </a:moveTo>
                <a:lnTo>
                  <a:pt x="165100" y="0"/>
                </a:lnTo>
              </a:path>
            </a:pathLst>
          </a:custGeom>
          <a:ln w="254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 name="object 58"/>
          <p:cNvSpPr/>
          <p:nvPr/>
        </p:nvSpPr>
        <p:spPr>
          <a:xfrm>
            <a:off x="4591176" y="3038317"/>
            <a:ext cx="397477" cy="188579"/>
          </a:xfrm>
          <a:custGeom>
            <a:avLst/>
            <a:gdLst/>
            <a:ahLst/>
            <a:cxnLst/>
            <a:rect l="l" t="t" r="r" b="b"/>
            <a:pathLst>
              <a:path w="397510" h="188594">
                <a:moveTo>
                  <a:pt x="202217" y="0"/>
                </a:moveTo>
                <a:lnTo>
                  <a:pt x="0" y="66865"/>
                </a:lnTo>
                <a:lnTo>
                  <a:pt x="174823" y="188520"/>
                </a:lnTo>
                <a:lnTo>
                  <a:pt x="142060" y="119592"/>
                </a:lnTo>
                <a:lnTo>
                  <a:pt x="396905" y="119592"/>
                </a:lnTo>
                <a:lnTo>
                  <a:pt x="370325" y="88593"/>
                </a:lnTo>
                <a:lnTo>
                  <a:pt x="151192" y="56752"/>
                </a:lnTo>
                <a:lnTo>
                  <a:pt x="202217" y="0"/>
                </a:lnTo>
                <a:close/>
              </a:path>
              <a:path w="397510" h="188594">
                <a:moveTo>
                  <a:pt x="396905" y="119592"/>
                </a:moveTo>
                <a:lnTo>
                  <a:pt x="142060" y="119592"/>
                </a:lnTo>
                <a:lnTo>
                  <a:pt x="361194" y="151434"/>
                </a:lnTo>
                <a:lnTo>
                  <a:pt x="373783" y="150742"/>
                </a:lnTo>
                <a:lnTo>
                  <a:pt x="384749" y="145460"/>
                </a:lnTo>
                <a:lnTo>
                  <a:pt x="392933" y="136451"/>
                </a:lnTo>
                <a:lnTo>
                  <a:pt x="397179" y="124580"/>
                </a:lnTo>
                <a:lnTo>
                  <a:pt x="396905" y="119592"/>
                </a:lnTo>
                <a:close/>
              </a:path>
            </a:pathLst>
          </a:custGeom>
          <a:solidFill>
            <a:srgbClr val="BFBF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 name="object 59"/>
          <p:cNvSpPr/>
          <p:nvPr/>
        </p:nvSpPr>
        <p:spPr>
          <a:xfrm>
            <a:off x="4591176" y="2860629"/>
            <a:ext cx="397477" cy="184134"/>
          </a:xfrm>
          <a:custGeom>
            <a:avLst/>
            <a:gdLst/>
            <a:ahLst/>
            <a:cxnLst/>
            <a:rect l="l" t="t" r="r" b="b"/>
            <a:pathLst>
              <a:path w="397510" h="184150">
                <a:moveTo>
                  <a:pt x="158182" y="0"/>
                </a:moveTo>
                <a:lnTo>
                  <a:pt x="0" y="142622"/>
                </a:lnTo>
                <a:lnTo>
                  <a:pt x="209006" y="183595"/>
                </a:lnTo>
                <a:lnTo>
                  <a:pt x="151267" y="133691"/>
                </a:lnTo>
                <a:lnTo>
                  <a:pt x="372336" y="72492"/>
                </a:lnTo>
                <a:lnTo>
                  <a:pt x="134325" y="72492"/>
                </a:lnTo>
                <a:lnTo>
                  <a:pt x="158182" y="0"/>
                </a:lnTo>
                <a:close/>
              </a:path>
              <a:path w="397510" h="184150">
                <a:moveTo>
                  <a:pt x="369865" y="9877"/>
                </a:moveTo>
                <a:lnTo>
                  <a:pt x="357289" y="10769"/>
                </a:lnTo>
                <a:lnTo>
                  <a:pt x="134325" y="72492"/>
                </a:lnTo>
                <a:lnTo>
                  <a:pt x="372336" y="72492"/>
                </a:lnTo>
                <a:lnTo>
                  <a:pt x="374230" y="71968"/>
                </a:lnTo>
                <a:lnTo>
                  <a:pt x="385475" y="66266"/>
                </a:lnTo>
                <a:lnTo>
                  <a:pt x="393386" y="57016"/>
                </a:lnTo>
                <a:lnTo>
                  <a:pt x="397251" y="45474"/>
                </a:lnTo>
                <a:lnTo>
                  <a:pt x="396359" y="32898"/>
                </a:lnTo>
                <a:lnTo>
                  <a:pt x="390657" y="21653"/>
                </a:lnTo>
                <a:lnTo>
                  <a:pt x="381407" y="13742"/>
                </a:lnTo>
                <a:lnTo>
                  <a:pt x="369865" y="9877"/>
                </a:lnTo>
                <a:close/>
              </a:path>
            </a:pathLst>
          </a:custGeom>
          <a:solidFill>
            <a:srgbClr val="00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 name="object 60"/>
          <p:cNvSpPr/>
          <p:nvPr/>
        </p:nvSpPr>
        <p:spPr>
          <a:xfrm>
            <a:off x="4591176" y="2616384"/>
            <a:ext cx="397477" cy="226041"/>
          </a:xfrm>
          <a:custGeom>
            <a:avLst/>
            <a:gdLst/>
            <a:ahLst/>
            <a:cxnLst/>
            <a:rect l="l" t="t" r="r" b="b"/>
            <a:pathLst>
              <a:path w="397510" h="226060">
                <a:moveTo>
                  <a:pt x="123567" y="52410"/>
                </a:moveTo>
                <a:lnTo>
                  <a:pt x="0" y="225886"/>
                </a:lnTo>
                <a:lnTo>
                  <a:pt x="212920" y="220654"/>
                </a:lnTo>
                <a:lnTo>
                  <a:pt x="145749" y="184429"/>
                </a:lnTo>
                <a:lnTo>
                  <a:pt x="251343" y="128348"/>
                </a:lnTo>
                <a:lnTo>
                  <a:pt x="115963" y="128348"/>
                </a:lnTo>
                <a:lnTo>
                  <a:pt x="123567" y="52410"/>
                </a:lnTo>
                <a:close/>
              </a:path>
              <a:path w="397510" h="226060">
                <a:moveTo>
                  <a:pt x="362952" y="0"/>
                </a:moveTo>
                <a:lnTo>
                  <a:pt x="358844" y="361"/>
                </a:lnTo>
                <a:lnTo>
                  <a:pt x="354738" y="1536"/>
                </a:lnTo>
                <a:lnTo>
                  <a:pt x="115963" y="128348"/>
                </a:lnTo>
                <a:lnTo>
                  <a:pt x="251343" y="128348"/>
                </a:lnTo>
                <a:lnTo>
                  <a:pt x="380652" y="59673"/>
                </a:lnTo>
                <a:lnTo>
                  <a:pt x="390396" y="51673"/>
                </a:lnTo>
                <a:lnTo>
                  <a:pt x="396117" y="40930"/>
                </a:lnTo>
                <a:lnTo>
                  <a:pt x="397393" y="28826"/>
                </a:lnTo>
                <a:lnTo>
                  <a:pt x="393800" y="16741"/>
                </a:lnTo>
                <a:lnTo>
                  <a:pt x="388111" y="9072"/>
                </a:lnTo>
                <a:lnTo>
                  <a:pt x="380685" y="3606"/>
                </a:lnTo>
                <a:lnTo>
                  <a:pt x="372104" y="523"/>
                </a:lnTo>
                <a:lnTo>
                  <a:pt x="362952" y="0"/>
                </a:lnTo>
                <a:close/>
              </a:path>
            </a:pathLst>
          </a:custGeom>
          <a:solidFill>
            <a:srgbClr val="00FF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1" name="object 61"/>
          <p:cNvSpPr txBox="1"/>
          <p:nvPr/>
        </p:nvSpPr>
        <p:spPr>
          <a:xfrm>
            <a:off x="5057108" y="2072831"/>
            <a:ext cx="791144" cy="1221833"/>
          </a:xfrm>
          <a:prstGeom prst="rect">
            <a:avLst/>
          </a:prstGeom>
        </p:spPr>
        <p:txBody>
          <a:bodyPr vert="horz" wrap="square" lIns="0" tIns="25398" rIns="0" bIns="0" rtlCol="0">
            <a:spAutoFit/>
          </a:bodyPr>
          <a:lstStyle/>
          <a:p>
            <a:pPr marL="12699" marR="5080" algn="just" defTabSz="914329" fontAlgn="auto">
              <a:lnSpc>
                <a:spcPct val="107700"/>
              </a:lnSpc>
              <a:spcBef>
                <a:spcPts val="199"/>
              </a:spcBef>
              <a:spcAft>
                <a:spcPts val="0"/>
              </a:spcAft>
            </a:pPr>
            <a:r>
              <a:rPr sz="1799" spc="-15" dirty="0">
                <a:solidFill>
                  <a:prstClr val="black"/>
                </a:solidFill>
                <a:latin typeface="Calibri"/>
                <a:cs typeface="Calibri"/>
              </a:rPr>
              <a:t>56</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  </a:t>
            </a:r>
            <a:r>
              <a:rPr sz="1799" spc="-15" dirty="0">
                <a:solidFill>
                  <a:prstClr val="black"/>
                </a:solidFill>
                <a:latin typeface="Calibri"/>
                <a:cs typeface="Calibri"/>
              </a:rPr>
              <a:t>44</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  </a:t>
            </a:r>
            <a:r>
              <a:rPr sz="1799" spc="-15" dirty="0">
                <a:solidFill>
                  <a:prstClr val="black"/>
                </a:solidFill>
                <a:latin typeface="Calibri"/>
                <a:cs typeface="Calibri"/>
              </a:rPr>
              <a:t>32</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  </a:t>
            </a:r>
            <a:r>
              <a:rPr sz="1799" spc="-15" dirty="0">
                <a:solidFill>
                  <a:prstClr val="black"/>
                </a:solidFill>
                <a:latin typeface="Calibri"/>
                <a:cs typeface="Calibri"/>
              </a:rPr>
              <a:t>20</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a:t>
            </a:r>
            <a:endParaRPr sz="1799">
              <a:solidFill>
                <a:prstClr val="black"/>
              </a:solidFill>
              <a:latin typeface="Calibri"/>
              <a:cs typeface="Calibri"/>
            </a:endParaRPr>
          </a:p>
        </p:txBody>
      </p:sp>
      <p:sp>
        <p:nvSpPr>
          <p:cNvPr id="62" name="object 62"/>
          <p:cNvSpPr/>
          <p:nvPr/>
        </p:nvSpPr>
        <p:spPr>
          <a:xfrm>
            <a:off x="4591176" y="2310761"/>
            <a:ext cx="397477" cy="321283"/>
          </a:xfrm>
          <a:custGeom>
            <a:avLst/>
            <a:gdLst/>
            <a:ahLst/>
            <a:cxnLst/>
            <a:rect l="l" t="t" r="r" b="b"/>
            <a:pathLst>
              <a:path w="397510" h="321310">
                <a:moveTo>
                  <a:pt x="90563" y="128271"/>
                </a:moveTo>
                <a:lnTo>
                  <a:pt x="0" y="321043"/>
                </a:lnTo>
                <a:lnTo>
                  <a:pt x="208555" y="277830"/>
                </a:lnTo>
                <a:lnTo>
                  <a:pt x="135989" y="254198"/>
                </a:lnTo>
                <a:lnTo>
                  <a:pt x="199180" y="204344"/>
                </a:lnTo>
                <a:lnTo>
                  <a:pt x="96658" y="204344"/>
                </a:lnTo>
                <a:lnTo>
                  <a:pt x="90563" y="128271"/>
                </a:lnTo>
                <a:close/>
              </a:path>
              <a:path w="397510" h="321310">
                <a:moveTo>
                  <a:pt x="361410" y="0"/>
                </a:moveTo>
                <a:lnTo>
                  <a:pt x="352977" y="2125"/>
                </a:lnTo>
                <a:lnTo>
                  <a:pt x="96658" y="204344"/>
                </a:lnTo>
                <a:lnTo>
                  <a:pt x="199180" y="204344"/>
                </a:lnTo>
                <a:lnTo>
                  <a:pt x="385424" y="57409"/>
                </a:lnTo>
                <a:lnTo>
                  <a:pt x="393582" y="47795"/>
                </a:lnTo>
                <a:lnTo>
                  <a:pt x="397290" y="36202"/>
                </a:lnTo>
                <a:lnTo>
                  <a:pt x="396382" y="24064"/>
                </a:lnTo>
                <a:lnTo>
                  <a:pt x="390686" y="12816"/>
                </a:lnTo>
                <a:lnTo>
                  <a:pt x="385255" y="5933"/>
                </a:lnTo>
                <a:lnTo>
                  <a:pt x="377549" y="1903"/>
                </a:lnTo>
                <a:lnTo>
                  <a:pt x="361410" y="0"/>
                </a:lnTo>
                <a:close/>
              </a:path>
            </a:pathLst>
          </a:custGeom>
          <a:solidFill>
            <a:srgbClr val="FF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3" name="object 63"/>
          <p:cNvSpPr txBox="1"/>
          <p:nvPr/>
        </p:nvSpPr>
        <p:spPr>
          <a:xfrm>
            <a:off x="1860161" y="1571684"/>
            <a:ext cx="1843884"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spc="-10" dirty="0">
                <a:solidFill>
                  <a:srgbClr val="7F7F7F"/>
                </a:solidFill>
                <a:latin typeface="Calibri"/>
                <a:cs typeface="Calibri"/>
              </a:rPr>
              <a:t>CIFAR-10 plain</a:t>
            </a:r>
            <a:r>
              <a:rPr sz="1799" b="1" spc="-136" dirty="0">
                <a:solidFill>
                  <a:srgbClr val="7F7F7F"/>
                </a:solidFill>
                <a:latin typeface="Calibri"/>
                <a:cs typeface="Calibri"/>
              </a:rPr>
              <a:t> </a:t>
            </a:r>
            <a:r>
              <a:rPr sz="1799" b="1" spc="-5" dirty="0">
                <a:solidFill>
                  <a:srgbClr val="7F7F7F"/>
                </a:solidFill>
                <a:latin typeface="Calibri"/>
                <a:cs typeface="Calibri"/>
              </a:rPr>
              <a:t>nets</a:t>
            </a:r>
            <a:endParaRPr sz="1799">
              <a:solidFill>
                <a:prstClr val="black"/>
              </a:solidFill>
              <a:latin typeface="Calibri"/>
              <a:cs typeface="Calibri"/>
            </a:endParaRPr>
          </a:p>
        </p:txBody>
      </p:sp>
      <p:sp>
        <p:nvSpPr>
          <p:cNvPr id="64" name="object 64"/>
          <p:cNvSpPr/>
          <p:nvPr/>
        </p:nvSpPr>
        <p:spPr>
          <a:xfrm>
            <a:off x="6559511" y="4146490"/>
            <a:ext cx="3327121"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5" name="object 65"/>
          <p:cNvSpPr/>
          <p:nvPr/>
        </p:nvSpPr>
        <p:spPr>
          <a:xfrm>
            <a:off x="6559511" y="3600436"/>
            <a:ext cx="3327121"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 name="object 66"/>
          <p:cNvSpPr/>
          <p:nvPr/>
        </p:nvSpPr>
        <p:spPr>
          <a:xfrm>
            <a:off x="6559511" y="3054382"/>
            <a:ext cx="3327121"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 name="object 67"/>
          <p:cNvSpPr/>
          <p:nvPr/>
        </p:nvSpPr>
        <p:spPr>
          <a:xfrm>
            <a:off x="6559511" y="1974972"/>
            <a:ext cx="3327121" cy="0"/>
          </a:xfrm>
          <a:custGeom>
            <a:avLst/>
            <a:gdLst/>
            <a:ahLst/>
            <a:cxnLst/>
            <a:rect l="l" t="t" r="r" b="b"/>
            <a:pathLst>
              <a:path w="3327400">
                <a:moveTo>
                  <a:pt x="0" y="0"/>
                </a:moveTo>
                <a:lnTo>
                  <a:pt x="3327400" y="0"/>
                </a:lnTo>
                <a:lnTo>
                  <a:pt x="3327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8" name="object 68"/>
          <p:cNvSpPr/>
          <p:nvPr/>
        </p:nvSpPr>
        <p:spPr>
          <a:xfrm>
            <a:off x="6559511" y="4146490"/>
            <a:ext cx="3327121" cy="0"/>
          </a:xfrm>
          <a:custGeom>
            <a:avLst/>
            <a:gdLst/>
            <a:ahLst/>
            <a:cxnLst/>
            <a:rect l="l" t="t" r="r" b="b"/>
            <a:pathLst>
              <a:path w="3327400">
                <a:moveTo>
                  <a:pt x="0" y="0"/>
                </a:moveTo>
                <a:lnTo>
                  <a:pt x="3327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 name="object 69"/>
          <p:cNvSpPr/>
          <p:nvPr/>
        </p:nvSpPr>
        <p:spPr>
          <a:xfrm>
            <a:off x="6559511" y="1974973"/>
            <a:ext cx="0" cy="2171518"/>
          </a:xfrm>
          <a:custGeom>
            <a:avLst/>
            <a:gdLst/>
            <a:ahLst/>
            <a:cxnLst/>
            <a:rect l="l" t="t" r="r" b="b"/>
            <a:pathLst>
              <a:path h="2171700">
                <a:moveTo>
                  <a:pt x="0" y="21717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0" name="object 70"/>
          <p:cNvSpPr/>
          <p:nvPr/>
        </p:nvSpPr>
        <p:spPr>
          <a:xfrm>
            <a:off x="6559511" y="4121092"/>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 name="object 71"/>
          <p:cNvSpPr txBox="1"/>
          <p:nvPr/>
        </p:nvSpPr>
        <p:spPr>
          <a:xfrm>
            <a:off x="6515832" y="4143353"/>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0</a:t>
            </a:r>
            <a:endParaRPr sz="901">
              <a:solidFill>
                <a:prstClr val="black"/>
              </a:solidFill>
              <a:latin typeface="Times New Roman"/>
              <a:cs typeface="Times New Roman"/>
            </a:endParaRPr>
          </a:p>
        </p:txBody>
      </p:sp>
      <p:sp>
        <p:nvSpPr>
          <p:cNvPr id="72" name="object 72"/>
          <p:cNvSpPr/>
          <p:nvPr/>
        </p:nvSpPr>
        <p:spPr>
          <a:xfrm>
            <a:off x="7080167" y="4121092"/>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 name="object 73"/>
          <p:cNvSpPr txBox="1"/>
          <p:nvPr/>
        </p:nvSpPr>
        <p:spPr>
          <a:xfrm>
            <a:off x="7035131" y="4143353"/>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1</a:t>
            </a:r>
            <a:endParaRPr sz="901">
              <a:solidFill>
                <a:prstClr val="black"/>
              </a:solidFill>
              <a:latin typeface="Times New Roman"/>
              <a:cs typeface="Times New Roman"/>
            </a:endParaRPr>
          </a:p>
        </p:txBody>
      </p:sp>
      <p:sp>
        <p:nvSpPr>
          <p:cNvPr id="74" name="object 74"/>
          <p:cNvSpPr/>
          <p:nvPr/>
        </p:nvSpPr>
        <p:spPr>
          <a:xfrm>
            <a:off x="7600823" y="4121092"/>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 name="object 75"/>
          <p:cNvSpPr txBox="1"/>
          <p:nvPr/>
        </p:nvSpPr>
        <p:spPr>
          <a:xfrm>
            <a:off x="7552952" y="4143353"/>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2</a:t>
            </a:r>
            <a:endParaRPr sz="901">
              <a:solidFill>
                <a:prstClr val="black"/>
              </a:solidFill>
              <a:latin typeface="Times New Roman"/>
              <a:cs typeface="Times New Roman"/>
            </a:endParaRPr>
          </a:p>
        </p:txBody>
      </p:sp>
      <p:sp>
        <p:nvSpPr>
          <p:cNvPr id="76" name="object 76"/>
          <p:cNvSpPr/>
          <p:nvPr/>
        </p:nvSpPr>
        <p:spPr>
          <a:xfrm>
            <a:off x="8121480" y="4121092"/>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 name="object 77"/>
          <p:cNvSpPr/>
          <p:nvPr/>
        </p:nvSpPr>
        <p:spPr>
          <a:xfrm>
            <a:off x="8629438" y="4121092"/>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8" name="object 78"/>
          <p:cNvSpPr txBox="1"/>
          <p:nvPr/>
        </p:nvSpPr>
        <p:spPr>
          <a:xfrm>
            <a:off x="8590073" y="4143353"/>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4</a:t>
            </a:r>
            <a:endParaRPr sz="901">
              <a:solidFill>
                <a:prstClr val="black"/>
              </a:solidFill>
              <a:latin typeface="Times New Roman"/>
              <a:cs typeface="Times New Roman"/>
            </a:endParaRPr>
          </a:p>
        </p:txBody>
      </p:sp>
      <p:sp>
        <p:nvSpPr>
          <p:cNvPr id="79" name="object 79"/>
          <p:cNvSpPr/>
          <p:nvPr/>
        </p:nvSpPr>
        <p:spPr>
          <a:xfrm>
            <a:off x="9150094" y="4121092"/>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0" name="object 80"/>
          <p:cNvSpPr txBox="1"/>
          <p:nvPr/>
        </p:nvSpPr>
        <p:spPr>
          <a:xfrm>
            <a:off x="9109373" y="4143353"/>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5</a:t>
            </a:r>
            <a:endParaRPr sz="901">
              <a:solidFill>
                <a:prstClr val="black"/>
              </a:solidFill>
              <a:latin typeface="Times New Roman"/>
              <a:cs typeface="Times New Roman"/>
            </a:endParaRPr>
          </a:p>
        </p:txBody>
      </p:sp>
      <p:sp>
        <p:nvSpPr>
          <p:cNvPr id="81" name="object 81"/>
          <p:cNvSpPr/>
          <p:nvPr/>
        </p:nvSpPr>
        <p:spPr>
          <a:xfrm>
            <a:off x="9670750" y="4121092"/>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 name="object 82"/>
          <p:cNvSpPr txBox="1"/>
          <p:nvPr/>
        </p:nvSpPr>
        <p:spPr>
          <a:xfrm>
            <a:off x="9627194" y="4143353"/>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6</a:t>
            </a:r>
            <a:endParaRPr sz="901">
              <a:solidFill>
                <a:prstClr val="black"/>
              </a:solidFill>
              <a:latin typeface="Times New Roman"/>
              <a:cs typeface="Times New Roman"/>
            </a:endParaRPr>
          </a:p>
        </p:txBody>
      </p:sp>
      <p:sp>
        <p:nvSpPr>
          <p:cNvPr id="83" name="object 83"/>
          <p:cNvSpPr/>
          <p:nvPr/>
        </p:nvSpPr>
        <p:spPr>
          <a:xfrm>
            <a:off x="6559511" y="4146490"/>
            <a:ext cx="25398"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 name="object 84"/>
          <p:cNvSpPr txBox="1"/>
          <p:nvPr/>
        </p:nvSpPr>
        <p:spPr>
          <a:xfrm>
            <a:off x="6469967" y="4072336"/>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0</a:t>
            </a:r>
            <a:endParaRPr sz="901">
              <a:solidFill>
                <a:prstClr val="black"/>
              </a:solidFill>
              <a:latin typeface="Times New Roman"/>
              <a:cs typeface="Times New Roman"/>
            </a:endParaRPr>
          </a:p>
        </p:txBody>
      </p:sp>
      <p:sp>
        <p:nvSpPr>
          <p:cNvPr id="85" name="object 85"/>
          <p:cNvSpPr/>
          <p:nvPr/>
        </p:nvSpPr>
        <p:spPr>
          <a:xfrm>
            <a:off x="6559511" y="3600436"/>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6" name="object 86"/>
          <p:cNvSpPr txBox="1"/>
          <p:nvPr/>
        </p:nvSpPr>
        <p:spPr>
          <a:xfrm>
            <a:off x="6469967" y="3526408"/>
            <a:ext cx="82543"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dirty="0">
                <a:solidFill>
                  <a:prstClr val="black"/>
                </a:solidFill>
                <a:latin typeface="Times New Roman"/>
                <a:cs typeface="Times New Roman"/>
              </a:rPr>
              <a:t>5</a:t>
            </a:r>
            <a:endParaRPr sz="901">
              <a:solidFill>
                <a:prstClr val="black"/>
              </a:solidFill>
              <a:latin typeface="Times New Roman"/>
              <a:cs typeface="Times New Roman"/>
            </a:endParaRPr>
          </a:p>
        </p:txBody>
      </p:sp>
      <p:sp>
        <p:nvSpPr>
          <p:cNvPr id="87" name="object 87"/>
          <p:cNvSpPr/>
          <p:nvPr/>
        </p:nvSpPr>
        <p:spPr>
          <a:xfrm>
            <a:off x="6559511" y="3054382"/>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8" name="object 88"/>
          <p:cNvSpPr txBox="1"/>
          <p:nvPr/>
        </p:nvSpPr>
        <p:spPr>
          <a:xfrm>
            <a:off x="6415227" y="2983434"/>
            <a:ext cx="153022"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spc="50" dirty="0">
                <a:solidFill>
                  <a:prstClr val="black"/>
                </a:solidFill>
                <a:latin typeface="Times New Roman"/>
                <a:cs typeface="Times New Roman"/>
              </a:rPr>
              <a:t>10</a:t>
            </a:r>
            <a:endParaRPr sz="901">
              <a:solidFill>
                <a:prstClr val="black"/>
              </a:solidFill>
              <a:latin typeface="Times New Roman"/>
              <a:cs typeface="Times New Roman"/>
            </a:endParaRPr>
          </a:p>
        </p:txBody>
      </p:sp>
      <p:sp>
        <p:nvSpPr>
          <p:cNvPr id="89" name="object 89"/>
          <p:cNvSpPr/>
          <p:nvPr/>
        </p:nvSpPr>
        <p:spPr>
          <a:xfrm>
            <a:off x="6559511" y="1974972"/>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0" name="object 90"/>
          <p:cNvSpPr txBox="1"/>
          <p:nvPr/>
        </p:nvSpPr>
        <p:spPr>
          <a:xfrm>
            <a:off x="6415227" y="1893052"/>
            <a:ext cx="153022"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spc="50" dirty="0">
                <a:solidFill>
                  <a:prstClr val="black"/>
                </a:solidFill>
                <a:latin typeface="Times New Roman"/>
                <a:cs typeface="Times New Roman"/>
              </a:rPr>
              <a:t>20</a:t>
            </a:r>
            <a:endParaRPr sz="901">
              <a:solidFill>
                <a:prstClr val="black"/>
              </a:solidFill>
              <a:latin typeface="Times New Roman"/>
              <a:cs typeface="Times New Roman"/>
            </a:endParaRPr>
          </a:p>
        </p:txBody>
      </p:sp>
      <p:sp>
        <p:nvSpPr>
          <p:cNvPr id="91" name="object 91"/>
          <p:cNvSpPr/>
          <p:nvPr/>
        </p:nvSpPr>
        <p:spPr>
          <a:xfrm>
            <a:off x="6699201" y="1974973"/>
            <a:ext cx="3187432" cy="2133420"/>
          </a:xfrm>
          <a:custGeom>
            <a:avLst/>
            <a:gdLst/>
            <a:ahLst/>
            <a:cxnLst/>
            <a:rect l="l" t="t" r="r" b="b"/>
            <a:pathLst>
              <a:path w="3187700" h="2133600">
                <a:moveTo>
                  <a:pt x="0" y="0"/>
                </a:moveTo>
                <a:lnTo>
                  <a:pt x="20689" y="57585"/>
                </a:lnTo>
                <a:lnTo>
                  <a:pt x="70935" y="457727"/>
                </a:lnTo>
                <a:lnTo>
                  <a:pt x="124138" y="549272"/>
                </a:lnTo>
                <a:lnTo>
                  <a:pt x="174384" y="720551"/>
                </a:lnTo>
                <a:lnTo>
                  <a:pt x="224631" y="741223"/>
                </a:lnTo>
                <a:lnTo>
                  <a:pt x="279311" y="820956"/>
                </a:lnTo>
                <a:lnTo>
                  <a:pt x="329558" y="953844"/>
                </a:lnTo>
                <a:lnTo>
                  <a:pt x="384238" y="1020289"/>
                </a:lnTo>
                <a:lnTo>
                  <a:pt x="434485" y="1153178"/>
                </a:lnTo>
                <a:lnTo>
                  <a:pt x="484731" y="1086733"/>
                </a:lnTo>
                <a:lnTo>
                  <a:pt x="537933" y="1107405"/>
                </a:lnTo>
                <a:lnTo>
                  <a:pt x="588180" y="1049820"/>
                </a:lnTo>
                <a:lnTo>
                  <a:pt x="642860" y="1141365"/>
                </a:lnTo>
                <a:lnTo>
                  <a:pt x="693106" y="1070491"/>
                </a:lnTo>
                <a:lnTo>
                  <a:pt x="743353" y="1253582"/>
                </a:lnTo>
                <a:lnTo>
                  <a:pt x="798033" y="1290496"/>
                </a:lnTo>
                <a:lnTo>
                  <a:pt x="848280" y="1249153"/>
                </a:lnTo>
                <a:lnTo>
                  <a:pt x="901482" y="1383518"/>
                </a:lnTo>
                <a:lnTo>
                  <a:pt x="951728" y="1262442"/>
                </a:lnTo>
                <a:lnTo>
                  <a:pt x="1001975" y="1395330"/>
                </a:lnTo>
                <a:lnTo>
                  <a:pt x="1056655" y="1187138"/>
                </a:lnTo>
                <a:lnTo>
                  <a:pt x="1106902" y="1278684"/>
                </a:lnTo>
                <a:lnTo>
                  <a:pt x="1161582" y="1266871"/>
                </a:lnTo>
                <a:lnTo>
                  <a:pt x="1210351" y="1315597"/>
                </a:lnTo>
                <a:lnTo>
                  <a:pt x="1260598" y="1390900"/>
                </a:lnTo>
                <a:lnTo>
                  <a:pt x="1315277" y="1370229"/>
                </a:lnTo>
                <a:lnTo>
                  <a:pt x="1365524" y="1283113"/>
                </a:lnTo>
                <a:lnTo>
                  <a:pt x="1420204" y="1312644"/>
                </a:lnTo>
                <a:lnTo>
                  <a:pt x="1470450" y="1315597"/>
                </a:lnTo>
                <a:lnTo>
                  <a:pt x="1523653" y="1365799"/>
                </a:lnTo>
                <a:lnTo>
                  <a:pt x="1573899" y="1875206"/>
                </a:lnTo>
                <a:lnTo>
                  <a:pt x="1624146" y="1895877"/>
                </a:lnTo>
                <a:lnTo>
                  <a:pt x="1678825" y="1887018"/>
                </a:lnTo>
                <a:lnTo>
                  <a:pt x="1729073" y="1969704"/>
                </a:lnTo>
                <a:lnTo>
                  <a:pt x="1783752" y="1928361"/>
                </a:lnTo>
                <a:lnTo>
                  <a:pt x="1833999" y="1941650"/>
                </a:lnTo>
                <a:lnTo>
                  <a:pt x="1884246" y="1999235"/>
                </a:lnTo>
                <a:lnTo>
                  <a:pt x="1937448" y="1946080"/>
                </a:lnTo>
                <a:lnTo>
                  <a:pt x="1987694" y="2008094"/>
                </a:lnTo>
                <a:lnTo>
                  <a:pt x="2042374" y="2040578"/>
                </a:lnTo>
                <a:lnTo>
                  <a:pt x="2092621" y="2015477"/>
                </a:lnTo>
                <a:lnTo>
                  <a:pt x="2142868" y="2012524"/>
                </a:lnTo>
                <a:lnTo>
                  <a:pt x="2197547" y="2028766"/>
                </a:lnTo>
                <a:lnTo>
                  <a:pt x="2246316" y="2028766"/>
                </a:lnTo>
                <a:lnTo>
                  <a:pt x="2300996" y="1991852"/>
                </a:lnTo>
                <a:lnTo>
                  <a:pt x="2351242" y="2090780"/>
                </a:lnTo>
                <a:lnTo>
                  <a:pt x="2401489" y="2045008"/>
                </a:lnTo>
                <a:lnTo>
                  <a:pt x="2456170" y="2062726"/>
                </a:lnTo>
                <a:lnTo>
                  <a:pt x="2506416" y="2104069"/>
                </a:lnTo>
                <a:lnTo>
                  <a:pt x="2559618" y="2090780"/>
                </a:lnTo>
                <a:lnTo>
                  <a:pt x="2609865" y="2090780"/>
                </a:lnTo>
                <a:lnTo>
                  <a:pt x="2660111" y="2086351"/>
                </a:lnTo>
                <a:lnTo>
                  <a:pt x="2714792" y="2120311"/>
                </a:lnTo>
                <a:lnTo>
                  <a:pt x="2765038" y="2095210"/>
                </a:lnTo>
                <a:lnTo>
                  <a:pt x="2819718" y="2095210"/>
                </a:lnTo>
                <a:lnTo>
                  <a:pt x="2869964" y="2120311"/>
                </a:lnTo>
                <a:lnTo>
                  <a:pt x="2920211" y="2099640"/>
                </a:lnTo>
                <a:lnTo>
                  <a:pt x="2973413" y="2053867"/>
                </a:lnTo>
                <a:lnTo>
                  <a:pt x="3023660" y="2108499"/>
                </a:lnTo>
                <a:lnTo>
                  <a:pt x="3078340" y="2124741"/>
                </a:lnTo>
                <a:lnTo>
                  <a:pt x="3128586" y="2133600"/>
                </a:lnTo>
                <a:lnTo>
                  <a:pt x="3183266" y="2083398"/>
                </a:lnTo>
                <a:lnTo>
                  <a:pt x="3187700" y="2086351"/>
                </a:lnTo>
              </a:path>
            </a:pathLst>
          </a:custGeom>
          <a:ln w="12700">
            <a:solidFill>
              <a:srgbClr val="BFB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2" name="object 92"/>
          <p:cNvSpPr/>
          <p:nvPr/>
        </p:nvSpPr>
        <p:spPr>
          <a:xfrm>
            <a:off x="6667453" y="1968623"/>
            <a:ext cx="3212830" cy="1231797"/>
          </a:xfrm>
          <a:custGeom>
            <a:avLst/>
            <a:gdLst/>
            <a:ahLst/>
            <a:cxnLst/>
            <a:rect l="l" t="t" r="r" b="b"/>
            <a:pathLst>
              <a:path w="3213100" h="1231900">
                <a:moveTo>
                  <a:pt x="0" y="0"/>
                </a:moveTo>
                <a:lnTo>
                  <a:pt x="38515" y="232267"/>
                </a:lnTo>
                <a:lnTo>
                  <a:pt x="88882" y="410143"/>
                </a:lnTo>
                <a:lnTo>
                  <a:pt x="142212" y="546857"/>
                </a:lnTo>
                <a:lnTo>
                  <a:pt x="192578" y="617420"/>
                </a:lnTo>
                <a:lnTo>
                  <a:pt x="242945" y="613009"/>
                </a:lnTo>
                <a:lnTo>
                  <a:pt x="297756" y="671811"/>
                </a:lnTo>
                <a:lnTo>
                  <a:pt x="348122" y="683572"/>
                </a:lnTo>
                <a:lnTo>
                  <a:pt x="402933" y="737963"/>
                </a:lnTo>
                <a:lnTo>
                  <a:pt x="453300" y="717383"/>
                </a:lnTo>
                <a:lnTo>
                  <a:pt x="503666" y="799705"/>
                </a:lnTo>
                <a:lnTo>
                  <a:pt x="556996" y="824696"/>
                </a:lnTo>
                <a:lnTo>
                  <a:pt x="607363" y="908489"/>
                </a:lnTo>
                <a:lnTo>
                  <a:pt x="662174" y="837927"/>
                </a:lnTo>
                <a:lnTo>
                  <a:pt x="712541" y="754134"/>
                </a:lnTo>
                <a:lnTo>
                  <a:pt x="762907" y="820286"/>
                </a:lnTo>
                <a:lnTo>
                  <a:pt x="817718" y="812936"/>
                </a:lnTo>
                <a:lnTo>
                  <a:pt x="868085" y="895258"/>
                </a:lnTo>
                <a:lnTo>
                  <a:pt x="921414" y="849687"/>
                </a:lnTo>
                <a:lnTo>
                  <a:pt x="971781" y="883498"/>
                </a:lnTo>
                <a:lnTo>
                  <a:pt x="1022148" y="924659"/>
                </a:lnTo>
                <a:lnTo>
                  <a:pt x="1076959" y="895258"/>
                </a:lnTo>
                <a:lnTo>
                  <a:pt x="1127326" y="895258"/>
                </a:lnTo>
                <a:lnTo>
                  <a:pt x="1182136" y="908489"/>
                </a:lnTo>
                <a:lnTo>
                  <a:pt x="1231022" y="899669"/>
                </a:lnTo>
                <a:lnTo>
                  <a:pt x="1281388" y="915839"/>
                </a:lnTo>
                <a:lnTo>
                  <a:pt x="1336199" y="961411"/>
                </a:lnTo>
                <a:lnTo>
                  <a:pt x="1386566" y="908489"/>
                </a:lnTo>
                <a:lnTo>
                  <a:pt x="1441377" y="958470"/>
                </a:lnTo>
                <a:lnTo>
                  <a:pt x="1491744" y="849687"/>
                </a:lnTo>
                <a:lnTo>
                  <a:pt x="1545073" y="945240"/>
                </a:lnTo>
                <a:lnTo>
                  <a:pt x="1595440" y="1168688"/>
                </a:lnTo>
                <a:lnTo>
                  <a:pt x="1645806" y="1186328"/>
                </a:lnTo>
                <a:lnTo>
                  <a:pt x="1700617" y="1198089"/>
                </a:lnTo>
                <a:lnTo>
                  <a:pt x="1750984" y="1202499"/>
                </a:lnTo>
                <a:lnTo>
                  <a:pt x="1805794" y="1218670"/>
                </a:lnTo>
                <a:lnTo>
                  <a:pt x="1856162" y="1231900"/>
                </a:lnTo>
                <a:lnTo>
                  <a:pt x="1906529" y="1218670"/>
                </a:lnTo>
                <a:lnTo>
                  <a:pt x="1959858" y="1206909"/>
                </a:lnTo>
                <a:lnTo>
                  <a:pt x="2010225" y="1190738"/>
                </a:lnTo>
                <a:lnTo>
                  <a:pt x="2065035" y="1202499"/>
                </a:lnTo>
                <a:lnTo>
                  <a:pt x="2115402" y="1206909"/>
                </a:lnTo>
                <a:lnTo>
                  <a:pt x="2165768" y="1190738"/>
                </a:lnTo>
                <a:lnTo>
                  <a:pt x="2220579" y="1186328"/>
                </a:lnTo>
                <a:lnTo>
                  <a:pt x="2269464" y="1211320"/>
                </a:lnTo>
                <a:lnTo>
                  <a:pt x="2324276" y="1198089"/>
                </a:lnTo>
                <a:lnTo>
                  <a:pt x="2374643" y="1193679"/>
                </a:lnTo>
                <a:lnTo>
                  <a:pt x="2425009" y="1206909"/>
                </a:lnTo>
                <a:lnTo>
                  <a:pt x="2479820" y="1202499"/>
                </a:lnTo>
                <a:lnTo>
                  <a:pt x="2530187" y="1206909"/>
                </a:lnTo>
                <a:lnTo>
                  <a:pt x="2583516" y="1206909"/>
                </a:lnTo>
                <a:lnTo>
                  <a:pt x="2633883" y="1206909"/>
                </a:lnTo>
                <a:lnTo>
                  <a:pt x="2684249" y="1227490"/>
                </a:lnTo>
                <a:lnTo>
                  <a:pt x="2739060" y="1198089"/>
                </a:lnTo>
                <a:lnTo>
                  <a:pt x="2789428" y="1215730"/>
                </a:lnTo>
                <a:lnTo>
                  <a:pt x="2844238" y="1206909"/>
                </a:lnTo>
                <a:lnTo>
                  <a:pt x="2894605" y="1206909"/>
                </a:lnTo>
                <a:lnTo>
                  <a:pt x="2944972" y="1215730"/>
                </a:lnTo>
                <a:lnTo>
                  <a:pt x="2998301" y="1215730"/>
                </a:lnTo>
                <a:lnTo>
                  <a:pt x="3048668" y="1198089"/>
                </a:lnTo>
                <a:lnTo>
                  <a:pt x="3103478" y="1211320"/>
                </a:lnTo>
                <a:lnTo>
                  <a:pt x="3153845" y="1202499"/>
                </a:lnTo>
                <a:lnTo>
                  <a:pt x="3208656" y="1215730"/>
                </a:lnTo>
                <a:lnTo>
                  <a:pt x="3213100" y="1215730"/>
                </a:lnTo>
              </a:path>
            </a:pathLst>
          </a:custGeom>
          <a:ln w="25400">
            <a:solidFill>
              <a:srgbClr val="BFB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3" name="object 93"/>
          <p:cNvSpPr/>
          <p:nvPr/>
        </p:nvSpPr>
        <p:spPr>
          <a:xfrm>
            <a:off x="6686502" y="1962274"/>
            <a:ext cx="3200131" cy="2171518"/>
          </a:xfrm>
          <a:custGeom>
            <a:avLst/>
            <a:gdLst/>
            <a:ahLst/>
            <a:cxnLst/>
            <a:rect l="l" t="t" r="r" b="b"/>
            <a:pathLst>
              <a:path w="3200400" h="2171700">
                <a:moveTo>
                  <a:pt x="0" y="0"/>
                </a:moveTo>
                <a:lnTo>
                  <a:pt x="25188" y="163174"/>
                </a:lnTo>
                <a:lnTo>
                  <a:pt x="75565" y="597810"/>
                </a:lnTo>
                <a:lnTo>
                  <a:pt x="128905" y="493972"/>
                </a:lnTo>
                <a:lnTo>
                  <a:pt x="179281" y="769885"/>
                </a:lnTo>
                <a:lnTo>
                  <a:pt x="229658" y="799553"/>
                </a:lnTo>
                <a:lnTo>
                  <a:pt x="284480" y="987945"/>
                </a:lnTo>
                <a:lnTo>
                  <a:pt x="334856" y="1017613"/>
                </a:lnTo>
                <a:lnTo>
                  <a:pt x="389678" y="1059149"/>
                </a:lnTo>
                <a:lnTo>
                  <a:pt x="440055" y="1268308"/>
                </a:lnTo>
                <a:lnTo>
                  <a:pt x="490431" y="1192655"/>
                </a:lnTo>
                <a:lnTo>
                  <a:pt x="543771" y="1243091"/>
                </a:lnTo>
                <a:lnTo>
                  <a:pt x="594148" y="1114035"/>
                </a:lnTo>
                <a:lnTo>
                  <a:pt x="648969" y="1226773"/>
                </a:lnTo>
                <a:lnTo>
                  <a:pt x="699346" y="1188205"/>
                </a:lnTo>
                <a:lnTo>
                  <a:pt x="749723" y="1397364"/>
                </a:lnTo>
                <a:lnTo>
                  <a:pt x="804544" y="1422582"/>
                </a:lnTo>
                <a:lnTo>
                  <a:pt x="854921" y="1284626"/>
                </a:lnTo>
                <a:lnTo>
                  <a:pt x="908261" y="1523454"/>
                </a:lnTo>
                <a:lnTo>
                  <a:pt x="958638" y="1372146"/>
                </a:lnTo>
                <a:lnTo>
                  <a:pt x="1009015" y="1514553"/>
                </a:lnTo>
                <a:lnTo>
                  <a:pt x="1063837" y="1569439"/>
                </a:lnTo>
                <a:lnTo>
                  <a:pt x="1114213" y="1502686"/>
                </a:lnTo>
                <a:lnTo>
                  <a:pt x="1169035" y="1330611"/>
                </a:lnTo>
                <a:lnTo>
                  <a:pt x="1217930" y="1427032"/>
                </a:lnTo>
                <a:lnTo>
                  <a:pt x="1268306" y="1564989"/>
                </a:lnTo>
                <a:lnTo>
                  <a:pt x="1323128" y="1477468"/>
                </a:lnTo>
                <a:lnTo>
                  <a:pt x="1373505" y="1536804"/>
                </a:lnTo>
                <a:lnTo>
                  <a:pt x="1428327" y="1481918"/>
                </a:lnTo>
                <a:lnTo>
                  <a:pt x="1478704" y="1578339"/>
                </a:lnTo>
                <a:lnTo>
                  <a:pt x="1532044" y="1443350"/>
                </a:lnTo>
                <a:lnTo>
                  <a:pt x="1582420" y="1921005"/>
                </a:lnTo>
                <a:lnTo>
                  <a:pt x="1632796" y="1987758"/>
                </a:lnTo>
                <a:lnTo>
                  <a:pt x="1687619" y="2001109"/>
                </a:lnTo>
                <a:lnTo>
                  <a:pt x="1737995" y="2051544"/>
                </a:lnTo>
                <a:lnTo>
                  <a:pt x="1792817" y="2109397"/>
                </a:lnTo>
                <a:lnTo>
                  <a:pt x="1843194" y="2084179"/>
                </a:lnTo>
                <a:lnTo>
                  <a:pt x="1893570" y="2058962"/>
                </a:lnTo>
                <a:lnTo>
                  <a:pt x="1946910" y="2118298"/>
                </a:lnTo>
                <a:lnTo>
                  <a:pt x="1997287" y="2100497"/>
                </a:lnTo>
                <a:lnTo>
                  <a:pt x="2052108" y="2113847"/>
                </a:lnTo>
                <a:lnTo>
                  <a:pt x="2102485" y="2134615"/>
                </a:lnTo>
                <a:lnTo>
                  <a:pt x="2152862" y="2118298"/>
                </a:lnTo>
                <a:lnTo>
                  <a:pt x="2207683" y="2125714"/>
                </a:lnTo>
                <a:lnTo>
                  <a:pt x="2256578" y="2159833"/>
                </a:lnTo>
                <a:lnTo>
                  <a:pt x="2311400" y="2109397"/>
                </a:lnTo>
                <a:lnTo>
                  <a:pt x="2361777" y="2125714"/>
                </a:lnTo>
                <a:lnTo>
                  <a:pt x="2412154" y="2150932"/>
                </a:lnTo>
                <a:lnTo>
                  <a:pt x="2466975" y="2147966"/>
                </a:lnTo>
                <a:lnTo>
                  <a:pt x="2517352" y="2164283"/>
                </a:lnTo>
                <a:lnTo>
                  <a:pt x="2570692" y="2139065"/>
                </a:lnTo>
                <a:lnTo>
                  <a:pt x="2621068" y="2164283"/>
                </a:lnTo>
                <a:lnTo>
                  <a:pt x="2671445" y="2159833"/>
                </a:lnTo>
                <a:lnTo>
                  <a:pt x="2726267" y="2168733"/>
                </a:lnTo>
                <a:lnTo>
                  <a:pt x="2776643" y="2164283"/>
                </a:lnTo>
                <a:lnTo>
                  <a:pt x="2831465" y="2159833"/>
                </a:lnTo>
                <a:lnTo>
                  <a:pt x="2881842" y="2139065"/>
                </a:lnTo>
                <a:lnTo>
                  <a:pt x="2932218" y="2150932"/>
                </a:lnTo>
                <a:lnTo>
                  <a:pt x="2985558" y="2155382"/>
                </a:lnTo>
                <a:lnTo>
                  <a:pt x="3035935" y="2150932"/>
                </a:lnTo>
                <a:lnTo>
                  <a:pt x="3090757" y="2171700"/>
                </a:lnTo>
                <a:lnTo>
                  <a:pt x="3141133" y="2164283"/>
                </a:lnTo>
                <a:lnTo>
                  <a:pt x="3195955" y="2159833"/>
                </a:lnTo>
                <a:lnTo>
                  <a:pt x="3200400" y="2159833"/>
                </a:lnTo>
              </a:path>
            </a:pathLst>
          </a:custGeom>
          <a:ln w="127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4" name="object 94"/>
          <p:cNvSpPr/>
          <p:nvPr/>
        </p:nvSpPr>
        <p:spPr>
          <a:xfrm>
            <a:off x="6692851" y="1968623"/>
            <a:ext cx="3187432" cy="1371484"/>
          </a:xfrm>
          <a:custGeom>
            <a:avLst/>
            <a:gdLst/>
            <a:ahLst/>
            <a:cxnLst/>
            <a:rect l="l" t="t" r="r" b="b"/>
            <a:pathLst>
              <a:path w="3187700" h="1371600">
                <a:moveTo>
                  <a:pt x="0" y="0"/>
                </a:moveTo>
                <a:lnTo>
                  <a:pt x="17750" y="99027"/>
                </a:lnTo>
                <a:lnTo>
                  <a:pt x="68043" y="341421"/>
                </a:lnTo>
                <a:lnTo>
                  <a:pt x="121295" y="529130"/>
                </a:lnTo>
                <a:lnTo>
                  <a:pt x="171588" y="579382"/>
                </a:lnTo>
                <a:lnTo>
                  <a:pt x="221881" y="721272"/>
                </a:lnTo>
                <a:lnTo>
                  <a:pt x="276612" y="650327"/>
                </a:lnTo>
                <a:lnTo>
                  <a:pt x="326905" y="808475"/>
                </a:lnTo>
                <a:lnTo>
                  <a:pt x="381636" y="762656"/>
                </a:lnTo>
                <a:lnTo>
                  <a:pt x="431929" y="854294"/>
                </a:lnTo>
                <a:lnTo>
                  <a:pt x="482222" y="867596"/>
                </a:lnTo>
                <a:lnTo>
                  <a:pt x="535474" y="821777"/>
                </a:lnTo>
                <a:lnTo>
                  <a:pt x="585767" y="771525"/>
                </a:lnTo>
                <a:lnTo>
                  <a:pt x="640498" y="917848"/>
                </a:lnTo>
                <a:lnTo>
                  <a:pt x="690791" y="895678"/>
                </a:lnTo>
                <a:lnTo>
                  <a:pt x="741085" y="849860"/>
                </a:lnTo>
                <a:lnTo>
                  <a:pt x="795815" y="1009486"/>
                </a:lnTo>
                <a:lnTo>
                  <a:pt x="846108" y="945931"/>
                </a:lnTo>
                <a:lnTo>
                  <a:pt x="899360" y="929672"/>
                </a:lnTo>
                <a:lnTo>
                  <a:pt x="949653" y="954799"/>
                </a:lnTo>
                <a:lnTo>
                  <a:pt x="999946" y="925238"/>
                </a:lnTo>
                <a:lnTo>
                  <a:pt x="1054678" y="979925"/>
                </a:lnTo>
                <a:lnTo>
                  <a:pt x="1104970" y="971057"/>
                </a:lnTo>
                <a:lnTo>
                  <a:pt x="1159701" y="1009486"/>
                </a:lnTo>
                <a:lnTo>
                  <a:pt x="1208515" y="1009486"/>
                </a:lnTo>
                <a:lnTo>
                  <a:pt x="1258808" y="1071562"/>
                </a:lnTo>
                <a:lnTo>
                  <a:pt x="1313539" y="975491"/>
                </a:lnTo>
                <a:lnTo>
                  <a:pt x="1363833" y="1050870"/>
                </a:lnTo>
                <a:lnTo>
                  <a:pt x="1418564" y="1046436"/>
                </a:lnTo>
                <a:lnTo>
                  <a:pt x="1468857" y="1046436"/>
                </a:lnTo>
                <a:lnTo>
                  <a:pt x="1522109" y="1105557"/>
                </a:lnTo>
                <a:lnTo>
                  <a:pt x="1572402" y="1313957"/>
                </a:lnTo>
                <a:lnTo>
                  <a:pt x="1622695" y="1316913"/>
                </a:lnTo>
                <a:lnTo>
                  <a:pt x="1677426" y="1325782"/>
                </a:lnTo>
                <a:lnTo>
                  <a:pt x="1727719" y="1325782"/>
                </a:lnTo>
                <a:lnTo>
                  <a:pt x="1782449" y="1313957"/>
                </a:lnTo>
                <a:lnTo>
                  <a:pt x="1832742" y="1346474"/>
                </a:lnTo>
                <a:lnTo>
                  <a:pt x="1883036" y="1355342"/>
                </a:lnTo>
                <a:lnTo>
                  <a:pt x="1936287" y="1359776"/>
                </a:lnTo>
                <a:lnTo>
                  <a:pt x="1986580" y="1330216"/>
                </a:lnTo>
                <a:lnTo>
                  <a:pt x="2041311" y="1355342"/>
                </a:lnTo>
                <a:lnTo>
                  <a:pt x="2091605" y="1339084"/>
                </a:lnTo>
                <a:lnTo>
                  <a:pt x="2141898" y="1339084"/>
                </a:lnTo>
                <a:lnTo>
                  <a:pt x="2196629" y="1342040"/>
                </a:lnTo>
                <a:lnTo>
                  <a:pt x="2245443" y="1330216"/>
                </a:lnTo>
                <a:lnTo>
                  <a:pt x="2300174" y="1325782"/>
                </a:lnTo>
                <a:lnTo>
                  <a:pt x="2350466" y="1334650"/>
                </a:lnTo>
                <a:lnTo>
                  <a:pt x="2400760" y="1325782"/>
                </a:lnTo>
                <a:lnTo>
                  <a:pt x="2455490" y="1342040"/>
                </a:lnTo>
                <a:lnTo>
                  <a:pt x="2505784" y="1350908"/>
                </a:lnTo>
                <a:lnTo>
                  <a:pt x="2559035" y="1342040"/>
                </a:lnTo>
                <a:lnTo>
                  <a:pt x="2609328" y="1362732"/>
                </a:lnTo>
                <a:lnTo>
                  <a:pt x="2659622" y="1346474"/>
                </a:lnTo>
                <a:lnTo>
                  <a:pt x="2714353" y="1355342"/>
                </a:lnTo>
                <a:lnTo>
                  <a:pt x="2764645" y="1355342"/>
                </a:lnTo>
                <a:lnTo>
                  <a:pt x="2819377" y="1371600"/>
                </a:lnTo>
                <a:lnTo>
                  <a:pt x="2869670" y="1359776"/>
                </a:lnTo>
                <a:lnTo>
                  <a:pt x="2919963" y="1350908"/>
                </a:lnTo>
                <a:lnTo>
                  <a:pt x="2973215" y="1362732"/>
                </a:lnTo>
                <a:lnTo>
                  <a:pt x="3023508" y="1350908"/>
                </a:lnTo>
                <a:lnTo>
                  <a:pt x="3078238" y="1350908"/>
                </a:lnTo>
                <a:lnTo>
                  <a:pt x="3128532" y="1355342"/>
                </a:lnTo>
                <a:lnTo>
                  <a:pt x="3183262" y="1359776"/>
                </a:lnTo>
                <a:lnTo>
                  <a:pt x="3187700" y="1359776"/>
                </a:lnTo>
              </a:path>
            </a:pathLst>
          </a:custGeom>
          <a:ln w="254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5" name="object 95"/>
          <p:cNvSpPr/>
          <p:nvPr/>
        </p:nvSpPr>
        <p:spPr>
          <a:xfrm>
            <a:off x="6699201" y="1974973"/>
            <a:ext cx="3123938" cy="2171518"/>
          </a:xfrm>
          <a:custGeom>
            <a:avLst/>
            <a:gdLst/>
            <a:ahLst/>
            <a:cxnLst/>
            <a:rect l="l" t="t" r="r" b="b"/>
            <a:pathLst>
              <a:path w="3124200" h="2171700">
                <a:moveTo>
                  <a:pt x="0" y="0"/>
                </a:moveTo>
                <a:lnTo>
                  <a:pt x="20660" y="199849"/>
                </a:lnTo>
                <a:lnTo>
                  <a:pt x="70836" y="484080"/>
                </a:lnTo>
                <a:lnTo>
                  <a:pt x="123964" y="655803"/>
                </a:lnTo>
                <a:lnTo>
                  <a:pt x="174140" y="768311"/>
                </a:lnTo>
                <a:lnTo>
                  <a:pt x="224316" y="905985"/>
                </a:lnTo>
                <a:lnTo>
                  <a:pt x="278920" y="1039218"/>
                </a:lnTo>
                <a:lnTo>
                  <a:pt x="329096" y="1082149"/>
                </a:lnTo>
                <a:lnTo>
                  <a:pt x="383699" y="1219823"/>
                </a:lnTo>
                <a:lnTo>
                  <a:pt x="433875" y="1311606"/>
                </a:lnTo>
                <a:lnTo>
                  <a:pt x="484051" y="1210941"/>
                </a:lnTo>
                <a:lnTo>
                  <a:pt x="537179" y="1332331"/>
                </a:lnTo>
                <a:lnTo>
                  <a:pt x="587355" y="1236108"/>
                </a:lnTo>
                <a:lnTo>
                  <a:pt x="641959" y="1410791"/>
                </a:lnTo>
                <a:lnTo>
                  <a:pt x="692135" y="1361939"/>
                </a:lnTo>
                <a:lnTo>
                  <a:pt x="742311" y="1419673"/>
                </a:lnTo>
                <a:lnTo>
                  <a:pt x="796914" y="1486290"/>
                </a:lnTo>
                <a:lnTo>
                  <a:pt x="847090" y="1394507"/>
                </a:lnTo>
                <a:lnTo>
                  <a:pt x="900217" y="1607680"/>
                </a:lnTo>
                <a:lnTo>
                  <a:pt x="950394" y="1428556"/>
                </a:lnTo>
                <a:lnTo>
                  <a:pt x="1000571" y="1481849"/>
                </a:lnTo>
                <a:lnTo>
                  <a:pt x="1055174" y="1435957"/>
                </a:lnTo>
                <a:lnTo>
                  <a:pt x="1105350" y="1361939"/>
                </a:lnTo>
                <a:lnTo>
                  <a:pt x="1159953" y="1616562"/>
                </a:lnTo>
                <a:lnTo>
                  <a:pt x="1208653" y="1504054"/>
                </a:lnTo>
                <a:lnTo>
                  <a:pt x="1258830" y="1598797"/>
                </a:lnTo>
                <a:lnTo>
                  <a:pt x="1313433" y="1465564"/>
                </a:lnTo>
                <a:lnTo>
                  <a:pt x="1363609" y="1575112"/>
                </a:lnTo>
                <a:lnTo>
                  <a:pt x="1418213" y="1561788"/>
                </a:lnTo>
                <a:lnTo>
                  <a:pt x="1468389" y="1507015"/>
                </a:lnTo>
                <a:lnTo>
                  <a:pt x="1521516" y="1591396"/>
                </a:lnTo>
                <a:lnTo>
                  <a:pt x="1571692" y="2017742"/>
                </a:lnTo>
                <a:lnTo>
                  <a:pt x="1621868" y="2029585"/>
                </a:lnTo>
                <a:lnTo>
                  <a:pt x="1676472" y="2059192"/>
                </a:lnTo>
                <a:lnTo>
                  <a:pt x="1726648" y="2113966"/>
                </a:lnTo>
                <a:lnTo>
                  <a:pt x="1781252" y="2109524"/>
                </a:lnTo>
                <a:lnTo>
                  <a:pt x="1831428" y="2125808"/>
                </a:lnTo>
                <a:lnTo>
                  <a:pt x="1881604" y="2105084"/>
                </a:lnTo>
                <a:lnTo>
                  <a:pt x="1934732" y="2139132"/>
                </a:lnTo>
                <a:lnTo>
                  <a:pt x="1984908" y="2130250"/>
                </a:lnTo>
                <a:lnTo>
                  <a:pt x="2039511" y="2134691"/>
                </a:lnTo>
                <a:lnTo>
                  <a:pt x="2089687" y="2155416"/>
                </a:lnTo>
                <a:lnTo>
                  <a:pt x="2139863" y="2146534"/>
                </a:lnTo>
                <a:lnTo>
                  <a:pt x="2194467" y="2146534"/>
                </a:lnTo>
                <a:lnTo>
                  <a:pt x="2243167" y="2150975"/>
                </a:lnTo>
                <a:lnTo>
                  <a:pt x="2297770" y="2171700"/>
                </a:lnTo>
                <a:lnTo>
                  <a:pt x="2347946" y="2167259"/>
                </a:lnTo>
                <a:lnTo>
                  <a:pt x="2398122" y="2150975"/>
                </a:lnTo>
                <a:lnTo>
                  <a:pt x="2452726" y="2146534"/>
                </a:lnTo>
                <a:lnTo>
                  <a:pt x="2502902" y="2159857"/>
                </a:lnTo>
                <a:lnTo>
                  <a:pt x="2556029" y="2167259"/>
                </a:lnTo>
                <a:lnTo>
                  <a:pt x="2606205" y="2171700"/>
                </a:lnTo>
                <a:lnTo>
                  <a:pt x="2656382" y="2171700"/>
                </a:lnTo>
                <a:lnTo>
                  <a:pt x="2710985" y="2159857"/>
                </a:lnTo>
                <a:lnTo>
                  <a:pt x="2761161" y="2171700"/>
                </a:lnTo>
                <a:lnTo>
                  <a:pt x="2815764" y="2150975"/>
                </a:lnTo>
                <a:lnTo>
                  <a:pt x="2865940" y="2150975"/>
                </a:lnTo>
                <a:lnTo>
                  <a:pt x="2916116" y="2155416"/>
                </a:lnTo>
                <a:lnTo>
                  <a:pt x="2969244" y="2159857"/>
                </a:lnTo>
                <a:lnTo>
                  <a:pt x="3019420" y="2150975"/>
                </a:lnTo>
                <a:lnTo>
                  <a:pt x="3074024" y="2159857"/>
                </a:lnTo>
                <a:lnTo>
                  <a:pt x="3124200" y="2167259"/>
                </a:lnTo>
              </a:path>
            </a:pathLst>
          </a:custGeom>
          <a:ln w="12700">
            <a:solidFill>
              <a:srgbClr val="00F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6" name="object 96"/>
          <p:cNvSpPr/>
          <p:nvPr/>
        </p:nvSpPr>
        <p:spPr>
          <a:xfrm>
            <a:off x="6680151" y="1968624"/>
            <a:ext cx="3200131" cy="1409582"/>
          </a:xfrm>
          <a:custGeom>
            <a:avLst/>
            <a:gdLst/>
            <a:ahLst/>
            <a:cxnLst/>
            <a:rect l="l" t="t" r="r" b="b"/>
            <a:pathLst>
              <a:path w="3200400" h="1409700">
                <a:moveTo>
                  <a:pt x="0" y="0"/>
                </a:moveTo>
                <a:lnTo>
                  <a:pt x="29591" y="204562"/>
                </a:lnTo>
                <a:lnTo>
                  <a:pt x="79899" y="480276"/>
                </a:lnTo>
                <a:lnTo>
                  <a:pt x="133164" y="572180"/>
                </a:lnTo>
                <a:lnTo>
                  <a:pt x="183471" y="707073"/>
                </a:lnTo>
                <a:lnTo>
                  <a:pt x="233778" y="785637"/>
                </a:lnTo>
                <a:lnTo>
                  <a:pt x="288524" y="755990"/>
                </a:lnTo>
                <a:lnTo>
                  <a:pt x="338831" y="844930"/>
                </a:lnTo>
                <a:lnTo>
                  <a:pt x="393576" y="911635"/>
                </a:lnTo>
                <a:lnTo>
                  <a:pt x="443883" y="944247"/>
                </a:lnTo>
                <a:lnTo>
                  <a:pt x="494190" y="852342"/>
                </a:lnTo>
                <a:lnTo>
                  <a:pt x="547456" y="932388"/>
                </a:lnTo>
                <a:lnTo>
                  <a:pt x="597763" y="911635"/>
                </a:lnTo>
                <a:lnTo>
                  <a:pt x="652509" y="927941"/>
                </a:lnTo>
                <a:lnTo>
                  <a:pt x="702815" y="944247"/>
                </a:lnTo>
                <a:lnTo>
                  <a:pt x="753122" y="1019846"/>
                </a:lnTo>
                <a:lnTo>
                  <a:pt x="807867" y="1045046"/>
                </a:lnTo>
                <a:lnTo>
                  <a:pt x="858174" y="932388"/>
                </a:lnTo>
                <a:lnTo>
                  <a:pt x="911440" y="1040599"/>
                </a:lnTo>
                <a:lnTo>
                  <a:pt x="961747" y="1053940"/>
                </a:lnTo>
                <a:lnTo>
                  <a:pt x="1012054" y="978340"/>
                </a:lnTo>
                <a:lnTo>
                  <a:pt x="1066800" y="1037634"/>
                </a:lnTo>
                <a:lnTo>
                  <a:pt x="1117107" y="1058387"/>
                </a:lnTo>
                <a:lnTo>
                  <a:pt x="1171852" y="1040599"/>
                </a:lnTo>
                <a:lnTo>
                  <a:pt x="1220680" y="1083587"/>
                </a:lnTo>
                <a:lnTo>
                  <a:pt x="1270987" y="1053940"/>
                </a:lnTo>
                <a:lnTo>
                  <a:pt x="1325732" y="1019846"/>
                </a:lnTo>
                <a:lnTo>
                  <a:pt x="1376039" y="1053940"/>
                </a:lnTo>
                <a:lnTo>
                  <a:pt x="1430785" y="1104339"/>
                </a:lnTo>
                <a:lnTo>
                  <a:pt x="1481091" y="936835"/>
                </a:lnTo>
                <a:lnTo>
                  <a:pt x="1534358" y="1033187"/>
                </a:lnTo>
                <a:lnTo>
                  <a:pt x="1584664" y="1342995"/>
                </a:lnTo>
                <a:lnTo>
                  <a:pt x="1634971" y="1366712"/>
                </a:lnTo>
                <a:lnTo>
                  <a:pt x="1689716" y="1371159"/>
                </a:lnTo>
                <a:lnTo>
                  <a:pt x="1740023" y="1396359"/>
                </a:lnTo>
                <a:lnTo>
                  <a:pt x="1794769" y="1409700"/>
                </a:lnTo>
                <a:lnTo>
                  <a:pt x="1845076" y="1384500"/>
                </a:lnTo>
                <a:lnTo>
                  <a:pt x="1895383" y="1396359"/>
                </a:lnTo>
                <a:lnTo>
                  <a:pt x="1948648" y="1405253"/>
                </a:lnTo>
                <a:lnTo>
                  <a:pt x="1998956" y="1409700"/>
                </a:lnTo>
                <a:lnTo>
                  <a:pt x="2053701" y="1388947"/>
                </a:lnTo>
                <a:lnTo>
                  <a:pt x="2104008" y="1405253"/>
                </a:lnTo>
                <a:lnTo>
                  <a:pt x="2154314" y="1388947"/>
                </a:lnTo>
                <a:lnTo>
                  <a:pt x="2209060" y="1400806"/>
                </a:lnTo>
                <a:lnTo>
                  <a:pt x="2257888" y="1396359"/>
                </a:lnTo>
                <a:lnTo>
                  <a:pt x="2312633" y="1384500"/>
                </a:lnTo>
                <a:lnTo>
                  <a:pt x="2362940" y="1380053"/>
                </a:lnTo>
                <a:lnTo>
                  <a:pt x="2413246" y="1396359"/>
                </a:lnTo>
                <a:lnTo>
                  <a:pt x="2467992" y="1400806"/>
                </a:lnTo>
                <a:lnTo>
                  <a:pt x="2518299" y="1400806"/>
                </a:lnTo>
                <a:lnTo>
                  <a:pt x="2571565" y="1396359"/>
                </a:lnTo>
                <a:lnTo>
                  <a:pt x="2621872" y="1400806"/>
                </a:lnTo>
                <a:lnTo>
                  <a:pt x="2672179" y="1400806"/>
                </a:lnTo>
                <a:lnTo>
                  <a:pt x="2726924" y="1400806"/>
                </a:lnTo>
                <a:lnTo>
                  <a:pt x="2777231" y="1405253"/>
                </a:lnTo>
                <a:lnTo>
                  <a:pt x="2831977" y="1405253"/>
                </a:lnTo>
                <a:lnTo>
                  <a:pt x="2882284" y="1388947"/>
                </a:lnTo>
                <a:lnTo>
                  <a:pt x="2932590" y="1396359"/>
                </a:lnTo>
                <a:lnTo>
                  <a:pt x="2985856" y="1405253"/>
                </a:lnTo>
                <a:lnTo>
                  <a:pt x="3036163" y="1400806"/>
                </a:lnTo>
                <a:lnTo>
                  <a:pt x="3090909" y="1405253"/>
                </a:lnTo>
                <a:lnTo>
                  <a:pt x="3141215" y="1400806"/>
                </a:lnTo>
                <a:lnTo>
                  <a:pt x="3195962" y="1400806"/>
                </a:lnTo>
                <a:lnTo>
                  <a:pt x="3200400" y="1400806"/>
                </a:lnTo>
              </a:path>
            </a:pathLst>
          </a:custGeom>
          <a:ln w="25400">
            <a:solidFill>
              <a:srgbClr val="00F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7" name="object 97"/>
          <p:cNvSpPr/>
          <p:nvPr/>
        </p:nvSpPr>
        <p:spPr>
          <a:xfrm>
            <a:off x="6711899" y="1974973"/>
            <a:ext cx="3174733" cy="2171518"/>
          </a:xfrm>
          <a:custGeom>
            <a:avLst/>
            <a:gdLst/>
            <a:ahLst/>
            <a:cxnLst/>
            <a:rect l="l" t="t" r="r" b="b"/>
            <a:pathLst>
              <a:path w="3175000" h="2171700">
                <a:moveTo>
                  <a:pt x="0" y="0"/>
                </a:moveTo>
                <a:lnTo>
                  <a:pt x="4438" y="57616"/>
                </a:lnTo>
                <a:lnTo>
                  <a:pt x="54741" y="233420"/>
                </a:lnTo>
                <a:lnTo>
                  <a:pt x="108003" y="471273"/>
                </a:lnTo>
                <a:lnTo>
                  <a:pt x="158305" y="732764"/>
                </a:lnTo>
                <a:lnTo>
                  <a:pt x="208609" y="682534"/>
                </a:lnTo>
                <a:lnTo>
                  <a:pt x="263350" y="870157"/>
                </a:lnTo>
                <a:lnTo>
                  <a:pt x="313652" y="1204038"/>
                </a:lnTo>
                <a:lnTo>
                  <a:pt x="368394" y="1162672"/>
                </a:lnTo>
                <a:lnTo>
                  <a:pt x="418697" y="1254268"/>
                </a:lnTo>
                <a:lnTo>
                  <a:pt x="469000" y="1192219"/>
                </a:lnTo>
                <a:lnTo>
                  <a:pt x="522262" y="1313361"/>
                </a:lnTo>
                <a:lnTo>
                  <a:pt x="572565" y="1366546"/>
                </a:lnTo>
                <a:lnTo>
                  <a:pt x="627306" y="1421208"/>
                </a:lnTo>
                <a:lnTo>
                  <a:pt x="677609" y="1362114"/>
                </a:lnTo>
                <a:lnTo>
                  <a:pt x="727912" y="1391661"/>
                </a:lnTo>
                <a:lnTo>
                  <a:pt x="782653" y="1567465"/>
                </a:lnTo>
                <a:lnTo>
                  <a:pt x="832956" y="1433026"/>
                </a:lnTo>
                <a:lnTo>
                  <a:pt x="886218" y="1433026"/>
                </a:lnTo>
                <a:lnTo>
                  <a:pt x="936521" y="1375410"/>
                </a:lnTo>
                <a:lnTo>
                  <a:pt x="986824" y="1546782"/>
                </a:lnTo>
                <a:lnTo>
                  <a:pt x="1041566" y="1517235"/>
                </a:lnTo>
                <a:lnTo>
                  <a:pt x="1091869" y="1478824"/>
                </a:lnTo>
                <a:lnTo>
                  <a:pt x="1146610" y="1533486"/>
                </a:lnTo>
                <a:lnTo>
                  <a:pt x="1195433" y="1642810"/>
                </a:lnTo>
                <a:lnTo>
                  <a:pt x="1245736" y="1691562"/>
                </a:lnTo>
                <a:lnTo>
                  <a:pt x="1300478" y="1663493"/>
                </a:lnTo>
                <a:lnTo>
                  <a:pt x="1350780" y="1592580"/>
                </a:lnTo>
                <a:lnTo>
                  <a:pt x="1405522" y="1633946"/>
                </a:lnTo>
                <a:lnTo>
                  <a:pt x="1455825" y="1741792"/>
                </a:lnTo>
                <a:lnTo>
                  <a:pt x="1509087" y="1604399"/>
                </a:lnTo>
                <a:lnTo>
                  <a:pt x="1559389" y="2038739"/>
                </a:lnTo>
                <a:lnTo>
                  <a:pt x="1609692" y="2054990"/>
                </a:lnTo>
                <a:lnTo>
                  <a:pt x="1664434" y="2105220"/>
                </a:lnTo>
                <a:lnTo>
                  <a:pt x="1714736" y="2130334"/>
                </a:lnTo>
                <a:lnTo>
                  <a:pt x="1769478" y="2105220"/>
                </a:lnTo>
                <a:lnTo>
                  <a:pt x="1819781" y="2142153"/>
                </a:lnTo>
                <a:lnTo>
                  <a:pt x="1870084" y="2121470"/>
                </a:lnTo>
                <a:lnTo>
                  <a:pt x="1923345" y="2134766"/>
                </a:lnTo>
                <a:lnTo>
                  <a:pt x="1973648" y="2155449"/>
                </a:lnTo>
                <a:lnTo>
                  <a:pt x="2028390" y="2134766"/>
                </a:lnTo>
                <a:lnTo>
                  <a:pt x="2078693" y="2158404"/>
                </a:lnTo>
                <a:lnTo>
                  <a:pt x="2128996" y="2146585"/>
                </a:lnTo>
                <a:lnTo>
                  <a:pt x="2183737" y="2155449"/>
                </a:lnTo>
                <a:lnTo>
                  <a:pt x="2232561" y="2142153"/>
                </a:lnTo>
                <a:lnTo>
                  <a:pt x="2287302" y="2162836"/>
                </a:lnTo>
                <a:lnTo>
                  <a:pt x="2337604" y="2162836"/>
                </a:lnTo>
                <a:lnTo>
                  <a:pt x="2387908" y="2158404"/>
                </a:lnTo>
                <a:lnTo>
                  <a:pt x="2442649" y="2167268"/>
                </a:lnTo>
                <a:lnTo>
                  <a:pt x="2492952" y="2167268"/>
                </a:lnTo>
                <a:lnTo>
                  <a:pt x="2546214" y="2155449"/>
                </a:lnTo>
                <a:lnTo>
                  <a:pt x="2596517" y="2142153"/>
                </a:lnTo>
                <a:lnTo>
                  <a:pt x="2646820" y="2162836"/>
                </a:lnTo>
                <a:lnTo>
                  <a:pt x="2701561" y="2162836"/>
                </a:lnTo>
                <a:lnTo>
                  <a:pt x="2751864" y="2167268"/>
                </a:lnTo>
                <a:lnTo>
                  <a:pt x="2806606" y="2167268"/>
                </a:lnTo>
                <a:lnTo>
                  <a:pt x="2856908" y="2167268"/>
                </a:lnTo>
                <a:lnTo>
                  <a:pt x="2907211" y="2162836"/>
                </a:lnTo>
                <a:lnTo>
                  <a:pt x="2960473" y="2167268"/>
                </a:lnTo>
                <a:lnTo>
                  <a:pt x="3010776" y="2162836"/>
                </a:lnTo>
                <a:lnTo>
                  <a:pt x="3065518" y="2158404"/>
                </a:lnTo>
                <a:lnTo>
                  <a:pt x="3115821" y="2158404"/>
                </a:lnTo>
                <a:lnTo>
                  <a:pt x="3170562" y="2167268"/>
                </a:lnTo>
                <a:lnTo>
                  <a:pt x="3175000" y="2171700"/>
                </a:lnTo>
              </a:path>
            </a:pathLst>
          </a:custGeom>
          <a:ln w="127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8" name="object 98"/>
          <p:cNvSpPr/>
          <p:nvPr/>
        </p:nvSpPr>
        <p:spPr>
          <a:xfrm>
            <a:off x="6705549" y="1968624"/>
            <a:ext cx="3174733" cy="1409582"/>
          </a:xfrm>
          <a:custGeom>
            <a:avLst/>
            <a:gdLst/>
            <a:ahLst/>
            <a:cxnLst/>
            <a:rect l="l" t="t" r="r" b="b"/>
            <a:pathLst>
              <a:path w="3175000" h="1409700">
                <a:moveTo>
                  <a:pt x="0" y="0"/>
                </a:moveTo>
                <a:lnTo>
                  <a:pt x="4438" y="45711"/>
                </a:lnTo>
                <a:lnTo>
                  <a:pt x="54741" y="224136"/>
                </a:lnTo>
                <a:lnTo>
                  <a:pt x="108003" y="457120"/>
                </a:lnTo>
                <a:lnTo>
                  <a:pt x="158305" y="470391"/>
                </a:lnTo>
                <a:lnTo>
                  <a:pt x="208609" y="578036"/>
                </a:lnTo>
                <a:lnTo>
                  <a:pt x="263350" y="715172"/>
                </a:lnTo>
                <a:lnTo>
                  <a:pt x="313652" y="719596"/>
                </a:lnTo>
                <a:lnTo>
                  <a:pt x="368394" y="815443"/>
                </a:lnTo>
                <a:lnTo>
                  <a:pt x="418697" y="840511"/>
                </a:lnTo>
                <a:lnTo>
                  <a:pt x="469000" y="881799"/>
                </a:lnTo>
                <a:lnTo>
                  <a:pt x="522262" y="939308"/>
                </a:lnTo>
                <a:lnTo>
                  <a:pt x="572565" y="890647"/>
                </a:lnTo>
                <a:lnTo>
                  <a:pt x="627306" y="923088"/>
                </a:lnTo>
                <a:lnTo>
                  <a:pt x="677609" y="943732"/>
                </a:lnTo>
                <a:lnTo>
                  <a:pt x="727912" y="993868"/>
                </a:lnTo>
                <a:lnTo>
                  <a:pt x="782653" y="998291"/>
                </a:lnTo>
                <a:lnTo>
                  <a:pt x="832956" y="961427"/>
                </a:lnTo>
                <a:lnTo>
                  <a:pt x="886218" y="1010088"/>
                </a:lnTo>
                <a:lnTo>
                  <a:pt x="936521" y="961427"/>
                </a:lnTo>
                <a:lnTo>
                  <a:pt x="986824" y="1023360"/>
                </a:lnTo>
                <a:lnTo>
                  <a:pt x="1041566" y="1007139"/>
                </a:lnTo>
                <a:lnTo>
                  <a:pt x="1091869" y="1052851"/>
                </a:lnTo>
                <a:lnTo>
                  <a:pt x="1146610" y="1089716"/>
                </a:lnTo>
                <a:lnTo>
                  <a:pt x="1195433" y="1044004"/>
                </a:lnTo>
                <a:lnTo>
                  <a:pt x="1245736" y="1023360"/>
                </a:lnTo>
                <a:lnTo>
                  <a:pt x="1300478" y="1052851"/>
                </a:lnTo>
                <a:lnTo>
                  <a:pt x="1350780" y="1069072"/>
                </a:lnTo>
                <a:lnTo>
                  <a:pt x="1405522" y="1027783"/>
                </a:lnTo>
                <a:lnTo>
                  <a:pt x="1455825" y="1094139"/>
                </a:lnTo>
                <a:lnTo>
                  <a:pt x="1509087" y="1073495"/>
                </a:lnTo>
                <a:lnTo>
                  <a:pt x="1559389" y="1347768"/>
                </a:lnTo>
                <a:lnTo>
                  <a:pt x="1609692" y="1352192"/>
                </a:lnTo>
                <a:lnTo>
                  <a:pt x="1664434" y="1356615"/>
                </a:lnTo>
                <a:lnTo>
                  <a:pt x="1714736" y="1368412"/>
                </a:lnTo>
                <a:lnTo>
                  <a:pt x="1769478" y="1372836"/>
                </a:lnTo>
                <a:lnTo>
                  <a:pt x="1819781" y="1377259"/>
                </a:lnTo>
                <a:lnTo>
                  <a:pt x="1870084" y="1381683"/>
                </a:lnTo>
                <a:lnTo>
                  <a:pt x="1923345" y="1393480"/>
                </a:lnTo>
                <a:lnTo>
                  <a:pt x="1973648" y="1389056"/>
                </a:lnTo>
                <a:lnTo>
                  <a:pt x="2028390" y="1377259"/>
                </a:lnTo>
                <a:lnTo>
                  <a:pt x="2078693" y="1372836"/>
                </a:lnTo>
                <a:lnTo>
                  <a:pt x="2128996" y="1393480"/>
                </a:lnTo>
                <a:lnTo>
                  <a:pt x="2183737" y="1397903"/>
                </a:lnTo>
                <a:lnTo>
                  <a:pt x="2232561" y="1402327"/>
                </a:lnTo>
                <a:lnTo>
                  <a:pt x="2287302" y="1393480"/>
                </a:lnTo>
                <a:lnTo>
                  <a:pt x="2337604" y="1384632"/>
                </a:lnTo>
                <a:lnTo>
                  <a:pt x="2387908" y="1397903"/>
                </a:lnTo>
                <a:lnTo>
                  <a:pt x="2442649" y="1402327"/>
                </a:lnTo>
                <a:lnTo>
                  <a:pt x="2492952" y="1397903"/>
                </a:lnTo>
                <a:lnTo>
                  <a:pt x="2546214" y="1397903"/>
                </a:lnTo>
                <a:lnTo>
                  <a:pt x="2596517" y="1405276"/>
                </a:lnTo>
                <a:lnTo>
                  <a:pt x="2646820" y="1409700"/>
                </a:lnTo>
                <a:lnTo>
                  <a:pt x="2701561" y="1409700"/>
                </a:lnTo>
                <a:lnTo>
                  <a:pt x="2751864" y="1402327"/>
                </a:lnTo>
                <a:lnTo>
                  <a:pt x="2806606" y="1405276"/>
                </a:lnTo>
                <a:lnTo>
                  <a:pt x="2856908" y="1405276"/>
                </a:lnTo>
                <a:lnTo>
                  <a:pt x="2907211" y="1405276"/>
                </a:lnTo>
                <a:lnTo>
                  <a:pt x="2960473" y="1397903"/>
                </a:lnTo>
                <a:lnTo>
                  <a:pt x="3010776" y="1409700"/>
                </a:lnTo>
                <a:lnTo>
                  <a:pt x="3065518" y="1397903"/>
                </a:lnTo>
                <a:lnTo>
                  <a:pt x="3115821" y="1409700"/>
                </a:lnTo>
                <a:lnTo>
                  <a:pt x="3170562" y="1409700"/>
                </a:lnTo>
                <a:lnTo>
                  <a:pt x="3175000" y="1409700"/>
                </a:lnTo>
              </a:path>
            </a:pathLst>
          </a:custGeom>
          <a:ln w="254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9" name="object 99"/>
          <p:cNvSpPr/>
          <p:nvPr/>
        </p:nvSpPr>
        <p:spPr>
          <a:xfrm>
            <a:off x="6737297" y="1974973"/>
            <a:ext cx="3149335" cy="2171518"/>
          </a:xfrm>
          <a:custGeom>
            <a:avLst/>
            <a:gdLst/>
            <a:ahLst/>
            <a:cxnLst/>
            <a:rect l="l" t="t" r="r" b="b"/>
            <a:pathLst>
              <a:path w="3149600" h="2171700">
                <a:moveTo>
                  <a:pt x="0" y="0"/>
                </a:moveTo>
                <a:lnTo>
                  <a:pt x="33977" y="219676"/>
                </a:lnTo>
                <a:lnTo>
                  <a:pt x="87160" y="511595"/>
                </a:lnTo>
                <a:lnTo>
                  <a:pt x="137388" y="232945"/>
                </a:lnTo>
                <a:lnTo>
                  <a:pt x="187617" y="902294"/>
                </a:lnTo>
                <a:lnTo>
                  <a:pt x="242276" y="1105754"/>
                </a:lnTo>
                <a:lnTo>
                  <a:pt x="292505" y="961268"/>
                </a:lnTo>
                <a:lnTo>
                  <a:pt x="347164" y="1139663"/>
                </a:lnTo>
                <a:lnTo>
                  <a:pt x="397393" y="1335750"/>
                </a:lnTo>
                <a:lnTo>
                  <a:pt x="447621" y="1322481"/>
                </a:lnTo>
                <a:lnTo>
                  <a:pt x="500804" y="1422736"/>
                </a:lnTo>
                <a:lnTo>
                  <a:pt x="551032" y="1368186"/>
                </a:lnTo>
                <a:lnTo>
                  <a:pt x="605692" y="1418313"/>
                </a:lnTo>
                <a:lnTo>
                  <a:pt x="655920" y="1464018"/>
                </a:lnTo>
                <a:lnTo>
                  <a:pt x="706148" y="1472864"/>
                </a:lnTo>
                <a:lnTo>
                  <a:pt x="760808" y="1592285"/>
                </a:lnTo>
                <a:lnTo>
                  <a:pt x="811036" y="1493505"/>
                </a:lnTo>
                <a:lnTo>
                  <a:pt x="864219" y="1655682"/>
                </a:lnTo>
                <a:lnTo>
                  <a:pt x="914447" y="1452223"/>
                </a:lnTo>
                <a:lnTo>
                  <a:pt x="964676" y="1680746"/>
                </a:lnTo>
                <a:lnTo>
                  <a:pt x="1019335" y="1484659"/>
                </a:lnTo>
                <a:lnTo>
                  <a:pt x="1069564" y="1660105"/>
                </a:lnTo>
                <a:lnTo>
                  <a:pt x="1124224" y="1525940"/>
                </a:lnTo>
                <a:lnTo>
                  <a:pt x="1172975" y="1626195"/>
                </a:lnTo>
                <a:lnTo>
                  <a:pt x="1223203" y="1617349"/>
                </a:lnTo>
                <a:lnTo>
                  <a:pt x="1277863" y="1738245"/>
                </a:lnTo>
                <a:lnTo>
                  <a:pt x="1328091" y="1779526"/>
                </a:lnTo>
                <a:lnTo>
                  <a:pt x="1382751" y="1576067"/>
                </a:lnTo>
                <a:lnTo>
                  <a:pt x="1432979" y="1692540"/>
                </a:lnTo>
                <a:lnTo>
                  <a:pt x="1486162" y="1609977"/>
                </a:lnTo>
                <a:lnTo>
                  <a:pt x="1536390" y="2080291"/>
                </a:lnTo>
                <a:lnTo>
                  <a:pt x="1586619" y="2087663"/>
                </a:lnTo>
                <a:lnTo>
                  <a:pt x="1641278" y="2105355"/>
                </a:lnTo>
                <a:lnTo>
                  <a:pt x="1691507" y="2142213"/>
                </a:lnTo>
                <a:lnTo>
                  <a:pt x="1746166" y="2130418"/>
                </a:lnTo>
                <a:lnTo>
                  <a:pt x="1796395" y="2146636"/>
                </a:lnTo>
                <a:lnTo>
                  <a:pt x="1846623" y="2133367"/>
                </a:lnTo>
                <a:lnTo>
                  <a:pt x="1899806" y="2146636"/>
                </a:lnTo>
                <a:lnTo>
                  <a:pt x="1950034" y="2146636"/>
                </a:lnTo>
                <a:lnTo>
                  <a:pt x="2004694" y="2154008"/>
                </a:lnTo>
                <a:lnTo>
                  <a:pt x="2054922" y="2151059"/>
                </a:lnTo>
                <a:lnTo>
                  <a:pt x="2105150" y="2154008"/>
                </a:lnTo>
                <a:lnTo>
                  <a:pt x="2159810" y="2146636"/>
                </a:lnTo>
                <a:lnTo>
                  <a:pt x="2208561" y="2158431"/>
                </a:lnTo>
                <a:lnTo>
                  <a:pt x="2263221" y="2158431"/>
                </a:lnTo>
                <a:lnTo>
                  <a:pt x="2313450" y="2162854"/>
                </a:lnTo>
                <a:lnTo>
                  <a:pt x="2363678" y="2162854"/>
                </a:lnTo>
                <a:lnTo>
                  <a:pt x="2418338" y="2171700"/>
                </a:lnTo>
                <a:lnTo>
                  <a:pt x="2468566" y="2154008"/>
                </a:lnTo>
                <a:lnTo>
                  <a:pt x="2521748" y="2162854"/>
                </a:lnTo>
                <a:lnTo>
                  <a:pt x="2571976" y="2171700"/>
                </a:lnTo>
                <a:lnTo>
                  <a:pt x="2622204" y="2162854"/>
                </a:lnTo>
                <a:lnTo>
                  <a:pt x="2676864" y="2162854"/>
                </a:lnTo>
                <a:lnTo>
                  <a:pt x="2727092" y="2171700"/>
                </a:lnTo>
                <a:lnTo>
                  <a:pt x="2781753" y="2171700"/>
                </a:lnTo>
                <a:lnTo>
                  <a:pt x="2831981" y="2158431"/>
                </a:lnTo>
                <a:lnTo>
                  <a:pt x="2882209" y="2162854"/>
                </a:lnTo>
                <a:lnTo>
                  <a:pt x="2935392" y="2158431"/>
                </a:lnTo>
                <a:lnTo>
                  <a:pt x="2985620" y="2158431"/>
                </a:lnTo>
                <a:lnTo>
                  <a:pt x="3040280" y="2171700"/>
                </a:lnTo>
                <a:lnTo>
                  <a:pt x="3090508" y="2171700"/>
                </a:lnTo>
                <a:lnTo>
                  <a:pt x="3145168" y="2162854"/>
                </a:lnTo>
                <a:lnTo>
                  <a:pt x="3149600" y="2162854"/>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0" name="object 100"/>
          <p:cNvSpPr/>
          <p:nvPr/>
        </p:nvSpPr>
        <p:spPr>
          <a:xfrm>
            <a:off x="6705549" y="1968623"/>
            <a:ext cx="3174733" cy="1460377"/>
          </a:xfrm>
          <a:custGeom>
            <a:avLst/>
            <a:gdLst/>
            <a:ahLst/>
            <a:cxnLst/>
            <a:rect l="l" t="t" r="r" b="b"/>
            <a:pathLst>
              <a:path w="3175000" h="1460500">
                <a:moveTo>
                  <a:pt x="0" y="0"/>
                </a:moveTo>
                <a:lnTo>
                  <a:pt x="0" y="4425"/>
                </a:lnTo>
                <a:lnTo>
                  <a:pt x="50373" y="265545"/>
                </a:lnTo>
                <a:lnTo>
                  <a:pt x="103709" y="503061"/>
                </a:lnTo>
                <a:lnTo>
                  <a:pt x="154082" y="320129"/>
                </a:lnTo>
                <a:lnTo>
                  <a:pt x="204456" y="615180"/>
                </a:lnTo>
                <a:lnTo>
                  <a:pt x="259274" y="774507"/>
                </a:lnTo>
                <a:lnTo>
                  <a:pt x="309647" y="728774"/>
                </a:lnTo>
                <a:lnTo>
                  <a:pt x="364465" y="711071"/>
                </a:lnTo>
                <a:lnTo>
                  <a:pt x="414839" y="916131"/>
                </a:lnTo>
                <a:lnTo>
                  <a:pt x="465212" y="882201"/>
                </a:lnTo>
                <a:lnTo>
                  <a:pt x="518549" y="944161"/>
                </a:lnTo>
                <a:lnTo>
                  <a:pt x="568921" y="932359"/>
                </a:lnTo>
                <a:lnTo>
                  <a:pt x="623740" y="953013"/>
                </a:lnTo>
                <a:lnTo>
                  <a:pt x="674113" y="985468"/>
                </a:lnTo>
                <a:lnTo>
                  <a:pt x="724486" y="969240"/>
                </a:lnTo>
                <a:lnTo>
                  <a:pt x="779304" y="1065132"/>
                </a:lnTo>
                <a:lnTo>
                  <a:pt x="829678" y="994320"/>
                </a:lnTo>
                <a:lnTo>
                  <a:pt x="883014" y="1085786"/>
                </a:lnTo>
                <a:lnTo>
                  <a:pt x="933388" y="994320"/>
                </a:lnTo>
                <a:lnTo>
                  <a:pt x="983760" y="1060707"/>
                </a:lnTo>
                <a:lnTo>
                  <a:pt x="1038579" y="969240"/>
                </a:lnTo>
                <a:lnTo>
                  <a:pt x="1088952" y="1035627"/>
                </a:lnTo>
                <a:lnTo>
                  <a:pt x="1143770" y="1040053"/>
                </a:lnTo>
                <a:lnTo>
                  <a:pt x="1192662" y="1032677"/>
                </a:lnTo>
                <a:lnTo>
                  <a:pt x="1243036" y="1044479"/>
                </a:lnTo>
                <a:lnTo>
                  <a:pt x="1297853" y="1124142"/>
                </a:lnTo>
                <a:lnTo>
                  <a:pt x="1348227" y="1073984"/>
                </a:lnTo>
                <a:lnTo>
                  <a:pt x="1403045" y="1028251"/>
                </a:lnTo>
                <a:lnTo>
                  <a:pt x="1453418" y="1056281"/>
                </a:lnTo>
                <a:lnTo>
                  <a:pt x="1506754" y="1152172"/>
                </a:lnTo>
                <a:lnTo>
                  <a:pt x="1557128" y="1389688"/>
                </a:lnTo>
                <a:lnTo>
                  <a:pt x="1607501" y="1410341"/>
                </a:lnTo>
                <a:lnTo>
                  <a:pt x="1662320" y="1414767"/>
                </a:lnTo>
                <a:lnTo>
                  <a:pt x="1712692" y="1428045"/>
                </a:lnTo>
                <a:lnTo>
                  <a:pt x="1767511" y="1414767"/>
                </a:lnTo>
                <a:lnTo>
                  <a:pt x="1817884" y="1423618"/>
                </a:lnTo>
                <a:lnTo>
                  <a:pt x="1868257" y="1428045"/>
                </a:lnTo>
                <a:lnTo>
                  <a:pt x="1921594" y="1414767"/>
                </a:lnTo>
                <a:lnTo>
                  <a:pt x="1971967" y="1423618"/>
                </a:lnTo>
                <a:lnTo>
                  <a:pt x="2026785" y="1419193"/>
                </a:lnTo>
                <a:lnTo>
                  <a:pt x="2077158" y="1423618"/>
                </a:lnTo>
                <a:lnTo>
                  <a:pt x="2127532" y="1428045"/>
                </a:lnTo>
                <a:lnTo>
                  <a:pt x="2182350" y="1435421"/>
                </a:lnTo>
                <a:lnTo>
                  <a:pt x="2231241" y="1448698"/>
                </a:lnTo>
                <a:lnTo>
                  <a:pt x="2286059" y="1444272"/>
                </a:lnTo>
                <a:lnTo>
                  <a:pt x="2336432" y="1428045"/>
                </a:lnTo>
                <a:lnTo>
                  <a:pt x="2386806" y="1448698"/>
                </a:lnTo>
                <a:lnTo>
                  <a:pt x="2441624" y="1439847"/>
                </a:lnTo>
                <a:lnTo>
                  <a:pt x="2491998" y="1453124"/>
                </a:lnTo>
                <a:lnTo>
                  <a:pt x="2545334" y="1448698"/>
                </a:lnTo>
                <a:lnTo>
                  <a:pt x="2595707" y="1460500"/>
                </a:lnTo>
                <a:lnTo>
                  <a:pt x="2646080" y="1448698"/>
                </a:lnTo>
                <a:lnTo>
                  <a:pt x="2700898" y="1444272"/>
                </a:lnTo>
                <a:lnTo>
                  <a:pt x="2751272" y="1456074"/>
                </a:lnTo>
                <a:lnTo>
                  <a:pt x="2806089" y="1453124"/>
                </a:lnTo>
                <a:lnTo>
                  <a:pt x="2856463" y="1453124"/>
                </a:lnTo>
                <a:lnTo>
                  <a:pt x="2906836" y="1456074"/>
                </a:lnTo>
                <a:lnTo>
                  <a:pt x="2960173" y="1453124"/>
                </a:lnTo>
                <a:lnTo>
                  <a:pt x="3010546" y="1448698"/>
                </a:lnTo>
                <a:lnTo>
                  <a:pt x="3065364" y="1460500"/>
                </a:lnTo>
                <a:lnTo>
                  <a:pt x="3115737" y="1456074"/>
                </a:lnTo>
                <a:lnTo>
                  <a:pt x="3170555" y="1460500"/>
                </a:lnTo>
                <a:lnTo>
                  <a:pt x="3175000" y="1460500"/>
                </a:lnTo>
              </a:path>
            </a:pathLst>
          </a:custGeom>
          <a:ln w="254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1" name="object 101"/>
          <p:cNvSpPr txBox="1"/>
          <p:nvPr/>
        </p:nvSpPr>
        <p:spPr>
          <a:xfrm>
            <a:off x="7950934" y="4143353"/>
            <a:ext cx="593040" cy="294219"/>
          </a:xfrm>
          <a:prstGeom prst="rect">
            <a:avLst/>
          </a:prstGeom>
        </p:spPr>
        <p:txBody>
          <a:bodyPr vert="horz" wrap="square" lIns="0" tIns="12699" rIns="0" bIns="0" rtlCol="0">
            <a:spAutoFit/>
          </a:bodyPr>
          <a:lstStyle/>
          <a:p>
            <a:pPr marL="133975" defTabSz="914329" fontAlgn="auto">
              <a:lnSpc>
                <a:spcPts val="969"/>
              </a:lnSpc>
              <a:spcBef>
                <a:spcPts val="100"/>
              </a:spcBef>
              <a:spcAft>
                <a:spcPts val="0"/>
              </a:spcAft>
            </a:pPr>
            <a:r>
              <a:rPr sz="901" dirty="0">
                <a:solidFill>
                  <a:prstClr val="black"/>
                </a:solidFill>
                <a:latin typeface="Times New Roman"/>
                <a:cs typeface="Times New Roman"/>
              </a:rPr>
              <a:t>3</a:t>
            </a:r>
            <a:endParaRPr sz="901">
              <a:solidFill>
                <a:prstClr val="black"/>
              </a:solidFill>
              <a:latin typeface="Times New Roman"/>
              <a:cs typeface="Times New Roman"/>
            </a:endParaRPr>
          </a:p>
          <a:p>
            <a:pPr marL="12699" defTabSz="914329" fontAlgn="auto">
              <a:lnSpc>
                <a:spcPts val="1210"/>
              </a:lnSpc>
              <a:spcBef>
                <a:spcPts val="0"/>
              </a:spcBef>
              <a:spcAft>
                <a:spcPts val="0"/>
              </a:spcAft>
            </a:pPr>
            <a:r>
              <a:rPr sz="1100" dirty="0">
                <a:solidFill>
                  <a:prstClr val="black"/>
                </a:solidFill>
                <a:latin typeface="Times New Roman"/>
                <a:cs typeface="Times New Roman"/>
              </a:rPr>
              <a:t>iter.</a:t>
            </a:r>
            <a:r>
              <a:rPr sz="1100" spc="-100" dirty="0">
                <a:solidFill>
                  <a:prstClr val="black"/>
                </a:solidFill>
                <a:latin typeface="Times New Roman"/>
                <a:cs typeface="Times New Roman"/>
              </a:rPr>
              <a:t> </a:t>
            </a:r>
            <a:r>
              <a:rPr sz="1100" spc="25" dirty="0">
                <a:solidFill>
                  <a:prstClr val="black"/>
                </a:solidFill>
                <a:latin typeface="Times New Roman"/>
                <a:cs typeface="Times New Roman"/>
              </a:rPr>
              <a:t>(1e4)</a:t>
            </a:r>
            <a:endParaRPr sz="1100">
              <a:solidFill>
                <a:prstClr val="black"/>
              </a:solidFill>
              <a:latin typeface="Times New Roman"/>
              <a:cs typeface="Times New Roman"/>
            </a:endParaRPr>
          </a:p>
        </p:txBody>
      </p:sp>
      <p:sp>
        <p:nvSpPr>
          <p:cNvPr id="102" name="object 102"/>
          <p:cNvSpPr txBox="1"/>
          <p:nvPr/>
        </p:nvSpPr>
        <p:spPr>
          <a:xfrm>
            <a:off x="6260296" y="2748831"/>
            <a:ext cx="166712" cy="554944"/>
          </a:xfrm>
          <a:prstGeom prst="rect">
            <a:avLst/>
          </a:prstGeom>
        </p:spPr>
        <p:txBody>
          <a:bodyPr vert="vert270" wrap="square" lIns="0" tIns="0" rIns="0" bIns="0" rtlCol="0">
            <a:spAutoFit/>
          </a:bodyPr>
          <a:lstStyle/>
          <a:p>
            <a:pPr marL="12699" defTabSz="914329" fontAlgn="auto">
              <a:lnSpc>
                <a:spcPts val="1300"/>
              </a:lnSpc>
              <a:spcBef>
                <a:spcPts val="0"/>
              </a:spcBef>
              <a:spcAft>
                <a:spcPts val="0"/>
              </a:spcAft>
            </a:pPr>
            <a:r>
              <a:rPr sz="1100" spc="20" dirty="0">
                <a:solidFill>
                  <a:prstClr val="black"/>
                </a:solidFill>
                <a:latin typeface="Times New Roman"/>
                <a:cs typeface="Times New Roman"/>
              </a:rPr>
              <a:t>error</a:t>
            </a:r>
            <a:r>
              <a:rPr sz="1100" spc="-96" dirty="0">
                <a:solidFill>
                  <a:prstClr val="black"/>
                </a:solidFill>
                <a:latin typeface="Times New Roman"/>
                <a:cs typeface="Times New Roman"/>
              </a:rPr>
              <a:t> </a:t>
            </a:r>
            <a:r>
              <a:rPr sz="1100" dirty="0">
                <a:solidFill>
                  <a:prstClr val="black"/>
                </a:solidFill>
                <a:latin typeface="Times New Roman"/>
                <a:cs typeface="Times New Roman"/>
              </a:rPr>
              <a:t>(%)</a:t>
            </a:r>
            <a:endParaRPr sz="1100">
              <a:solidFill>
                <a:prstClr val="black"/>
              </a:solidFill>
              <a:latin typeface="Times New Roman"/>
              <a:cs typeface="Times New Roman"/>
            </a:endParaRPr>
          </a:p>
        </p:txBody>
      </p:sp>
      <p:sp>
        <p:nvSpPr>
          <p:cNvPr id="103" name="object 103"/>
          <p:cNvSpPr/>
          <p:nvPr/>
        </p:nvSpPr>
        <p:spPr>
          <a:xfrm>
            <a:off x="9092949" y="1994021"/>
            <a:ext cx="761936" cy="685742"/>
          </a:xfrm>
          <a:custGeom>
            <a:avLst/>
            <a:gdLst/>
            <a:ahLst/>
            <a:cxnLst/>
            <a:rect l="l" t="t" r="r" b="b"/>
            <a:pathLst>
              <a:path w="762000" h="685800">
                <a:moveTo>
                  <a:pt x="0" y="0"/>
                </a:moveTo>
                <a:lnTo>
                  <a:pt x="762000" y="0"/>
                </a:lnTo>
                <a:lnTo>
                  <a:pt x="762000" y="685800"/>
                </a:lnTo>
                <a:lnTo>
                  <a:pt x="0" y="685800"/>
                </a:lnTo>
                <a:lnTo>
                  <a:pt x="0"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4" name="object 104"/>
          <p:cNvSpPr/>
          <p:nvPr/>
        </p:nvSpPr>
        <p:spPr>
          <a:xfrm>
            <a:off x="9099298" y="2000370"/>
            <a:ext cx="761936" cy="685742"/>
          </a:xfrm>
          <a:custGeom>
            <a:avLst/>
            <a:gdLst/>
            <a:ahLst/>
            <a:cxnLst/>
            <a:rect l="l" t="t" r="r" b="b"/>
            <a:pathLst>
              <a:path w="762000" h="685800">
                <a:moveTo>
                  <a:pt x="0" y="0"/>
                </a:moveTo>
                <a:lnTo>
                  <a:pt x="762000" y="0"/>
                </a:lnTo>
                <a:lnTo>
                  <a:pt x="762000" y="685800"/>
                </a:lnTo>
                <a:lnTo>
                  <a:pt x="0" y="685800"/>
                </a:lnTo>
                <a:lnTo>
                  <a:pt x="0" y="0"/>
                </a:lnTo>
                <a:close/>
              </a:path>
            </a:pathLst>
          </a:custGeom>
          <a:ln w="127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5" name="object 105"/>
          <p:cNvSpPr/>
          <p:nvPr/>
        </p:nvSpPr>
        <p:spPr>
          <a:xfrm>
            <a:off x="9099298" y="2000370"/>
            <a:ext cx="761936" cy="0"/>
          </a:xfrm>
          <a:custGeom>
            <a:avLst/>
            <a:gdLst/>
            <a:ahLst/>
            <a:cxnLst/>
            <a:rect l="l" t="t" r="r" b="b"/>
            <a:pathLst>
              <a:path w="762000">
                <a:moveTo>
                  <a:pt x="0" y="0"/>
                </a:moveTo>
                <a:lnTo>
                  <a:pt x="7620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6" name="object 106"/>
          <p:cNvSpPr/>
          <p:nvPr/>
        </p:nvSpPr>
        <p:spPr>
          <a:xfrm>
            <a:off x="9099298" y="2686113"/>
            <a:ext cx="761936" cy="0"/>
          </a:xfrm>
          <a:custGeom>
            <a:avLst/>
            <a:gdLst/>
            <a:ahLst/>
            <a:cxnLst/>
            <a:rect l="l" t="t" r="r" b="b"/>
            <a:pathLst>
              <a:path w="762000">
                <a:moveTo>
                  <a:pt x="0" y="0"/>
                </a:moveTo>
                <a:lnTo>
                  <a:pt x="7620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7" name="object 107"/>
          <p:cNvSpPr/>
          <p:nvPr/>
        </p:nvSpPr>
        <p:spPr>
          <a:xfrm>
            <a:off x="9861234" y="2000370"/>
            <a:ext cx="0" cy="685742"/>
          </a:xfrm>
          <a:custGeom>
            <a:avLst/>
            <a:gdLst/>
            <a:ahLst/>
            <a:cxnLst/>
            <a:rect l="l" t="t" r="r" b="b"/>
            <a:pathLst>
              <a:path h="685800">
                <a:moveTo>
                  <a:pt x="0" y="685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8" name="object 108"/>
          <p:cNvSpPr/>
          <p:nvPr/>
        </p:nvSpPr>
        <p:spPr>
          <a:xfrm>
            <a:off x="9099298" y="2000370"/>
            <a:ext cx="0" cy="685742"/>
          </a:xfrm>
          <a:custGeom>
            <a:avLst/>
            <a:gdLst/>
            <a:ahLst/>
            <a:cxnLst/>
            <a:rect l="l" t="t" r="r" b="b"/>
            <a:pathLst>
              <a:path h="685800">
                <a:moveTo>
                  <a:pt x="0" y="685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9" name="object 109"/>
          <p:cNvSpPr/>
          <p:nvPr/>
        </p:nvSpPr>
        <p:spPr>
          <a:xfrm>
            <a:off x="9099298" y="2686113"/>
            <a:ext cx="761936" cy="0"/>
          </a:xfrm>
          <a:custGeom>
            <a:avLst/>
            <a:gdLst/>
            <a:ahLst/>
            <a:cxnLst/>
            <a:rect l="l" t="t" r="r" b="b"/>
            <a:pathLst>
              <a:path w="762000">
                <a:moveTo>
                  <a:pt x="0" y="0"/>
                </a:moveTo>
                <a:lnTo>
                  <a:pt x="7620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0" name="object 110"/>
          <p:cNvSpPr/>
          <p:nvPr/>
        </p:nvSpPr>
        <p:spPr>
          <a:xfrm>
            <a:off x="9099298" y="2000370"/>
            <a:ext cx="0" cy="685742"/>
          </a:xfrm>
          <a:custGeom>
            <a:avLst/>
            <a:gdLst/>
            <a:ahLst/>
            <a:cxnLst/>
            <a:rect l="l" t="t" r="r" b="b"/>
            <a:pathLst>
              <a:path h="685800">
                <a:moveTo>
                  <a:pt x="0" y="685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1" name="object 111"/>
          <p:cNvSpPr/>
          <p:nvPr/>
        </p:nvSpPr>
        <p:spPr>
          <a:xfrm>
            <a:off x="9099298" y="2000370"/>
            <a:ext cx="761936" cy="0"/>
          </a:xfrm>
          <a:custGeom>
            <a:avLst/>
            <a:gdLst/>
            <a:ahLst/>
            <a:cxnLst/>
            <a:rect l="l" t="t" r="r" b="b"/>
            <a:pathLst>
              <a:path w="762000">
                <a:moveTo>
                  <a:pt x="0" y="0"/>
                </a:moveTo>
                <a:lnTo>
                  <a:pt x="7620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2" name="object 112"/>
          <p:cNvSpPr/>
          <p:nvPr/>
        </p:nvSpPr>
        <p:spPr>
          <a:xfrm>
            <a:off x="9099298" y="2686113"/>
            <a:ext cx="761936" cy="0"/>
          </a:xfrm>
          <a:custGeom>
            <a:avLst/>
            <a:gdLst/>
            <a:ahLst/>
            <a:cxnLst/>
            <a:rect l="l" t="t" r="r" b="b"/>
            <a:pathLst>
              <a:path w="762000">
                <a:moveTo>
                  <a:pt x="0" y="0"/>
                </a:moveTo>
                <a:lnTo>
                  <a:pt x="7620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3" name="object 113"/>
          <p:cNvSpPr/>
          <p:nvPr/>
        </p:nvSpPr>
        <p:spPr>
          <a:xfrm>
            <a:off x="9861234" y="2000370"/>
            <a:ext cx="0" cy="685742"/>
          </a:xfrm>
          <a:custGeom>
            <a:avLst/>
            <a:gdLst/>
            <a:ahLst/>
            <a:cxnLst/>
            <a:rect l="l" t="t" r="r" b="b"/>
            <a:pathLst>
              <a:path h="685800">
                <a:moveTo>
                  <a:pt x="0" y="685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4" name="object 114"/>
          <p:cNvSpPr/>
          <p:nvPr/>
        </p:nvSpPr>
        <p:spPr>
          <a:xfrm>
            <a:off x="9099298" y="2000370"/>
            <a:ext cx="0" cy="685742"/>
          </a:xfrm>
          <a:custGeom>
            <a:avLst/>
            <a:gdLst/>
            <a:ahLst/>
            <a:cxnLst/>
            <a:rect l="l" t="t" r="r" b="b"/>
            <a:pathLst>
              <a:path h="685800">
                <a:moveTo>
                  <a:pt x="0" y="6858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5" name="object 115"/>
          <p:cNvSpPr/>
          <p:nvPr/>
        </p:nvSpPr>
        <p:spPr>
          <a:xfrm>
            <a:off x="9118346" y="2070215"/>
            <a:ext cx="165086" cy="0"/>
          </a:xfrm>
          <a:custGeom>
            <a:avLst/>
            <a:gdLst/>
            <a:ahLst/>
            <a:cxnLst/>
            <a:rect l="l" t="t" r="r" b="b"/>
            <a:pathLst>
              <a:path w="165100">
                <a:moveTo>
                  <a:pt x="0" y="0"/>
                </a:moveTo>
                <a:lnTo>
                  <a:pt x="165100" y="1"/>
                </a:lnTo>
              </a:path>
            </a:pathLst>
          </a:custGeom>
          <a:ln w="25400">
            <a:solidFill>
              <a:srgbClr val="BFB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6" name="object 116"/>
          <p:cNvSpPr/>
          <p:nvPr/>
        </p:nvSpPr>
        <p:spPr>
          <a:xfrm>
            <a:off x="9118346" y="2197203"/>
            <a:ext cx="165086" cy="0"/>
          </a:xfrm>
          <a:custGeom>
            <a:avLst/>
            <a:gdLst/>
            <a:ahLst/>
            <a:cxnLst/>
            <a:rect l="l" t="t" r="r" b="b"/>
            <a:pathLst>
              <a:path w="165100">
                <a:moveTo>
                  <a:pt x="0" y="0"/>
                </a:moveTo>
                <a:lnTo>
                  <a:pt x="165100" y="1"/>
                </a:lnTo>
              </a:path>
            </a:pathLst>
          </a:custGeom>
          <a:ln w="254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7" name="object 117"/>
          <p:cNvSpPr/>
          <p:nvPr/>
        </p:nvSpPr>
        <p:spPr>
          <a:xfrm>
            <a:off x="9118346" y="2336892"/>
            <a:ext cx="165086" cy="0"/>
          </a:xfrm>
          <a:custGeom>
            <a:avLst/>
            <a:gdLst/>
            <a:ahLst/>
            <a:cxnLst/>
            <a:rect l="l" t="t" r="r" b="b"/>
            <a:pathLst>
              <a:path w="165100">
                <a:moveTo>
                  <a:pt x="0" y="0"/>
                </a:moveTo>
                <a:lnTo>
                  <a:pt x="165100" y="1"/>
                </a:lnTo>
              </a:path>
            </a:pathLst>
          </a:custGeom>
          <a:ln w="25400">
            <a:solidFill>
              <a:srgbClr val="00FF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8" name="object 118"/>
          <p:cNvSpPr txBox="1"/>
          <p:nvPr/>
        </p:nvSpPr>
        <p:spPr>
          <a:xfrm>
            <a:off x="9292830" y="1998095"/>
            <a:ext cx="533990" cy="553750"/>
          </a:xfrm>
          <a:prstGeom prst="rect">
            <a:avLst/>
          </a:prstGeom>
        </p:spPr>
        <p:txBody>
          <a:bodyPr vert="horz" wrap="square" lIns="0" tIns="15874" rIns="0" bIns="0" rtlCol="0">
            <a:spAutoFit/>
          </a:bodyPr>
          <a:lstStyle/>
          <a:p>
            <a:pPr marL="12699" marR="5080" algn="just" defTabSz="914329" fontAlgn="auto">
              <a:lnSpc>
                <a:spcPct val="97400"/>
              </a:lnSpc>
              <a:spcBef>
                <a:spcPts val="126"/>
              </a:spcBef>
              <a:spcAft>
                <a:spcPts val="0"/>
              </a:spcAft>
            </a:pPr>
            <a:r>
              <a:rPr sz="901" spc="-5" dirty="0">
                <a:solidFill>
                  <a:prstClr val="black"/>
                </a:solidFill>
                <a:latin typeface="Times New Roman"/>
                <a:cs typeface="Times New Roman"/>
              </a:rPr>
              <a:t>R</a:t>
            </a:r>
            <a:r>
              <a:rPr sz="901" dirty="0">
                <a:solidFill>
                  <a:prstClr val="black"/>
                </a:solidFill>
                <a:latin typeface="Times New Roman"/>
                <a:cs typeface="Times New Roman"/>
              </a:rPr>
              <a:t>e</a:t>
            </a:r>
            <a:r>
              <a:rPr sz="901" spc="50" dirty="0">
                <a:solidFill>
                  <a:prstClr val="black"/>
                </a:solidFill>
                <a:latin typeface="Times New Roman"/>
                <a:cs typeface="Times New Roman"/>
              </a:rPr>
              <a:t>s</a:t>
            </a:r>
            <a:r>
              <a:rPr sz="901" spc="-50" dirty="0">
                <a:solidFill>
                  <a:prstClr val="black"/>
                </a:solidFill>
                <a:latin typeface="Times New Roman"/>
                <a:cs typeface="Times New Roman"/>
              </a:rPr>
              <a:t>N</a:t>
            </a:r>
            <a:r>
              <a:rPr sz="901" dirty="0">
                <a:solidFill>
                  <a:prstClr val="black"/>
                </a:solidFill>
                <a:latin typeface="Times New Roman"/>
                <a:cs typeface="Times New Roman"/>
              </a:rPr>
              <a:t>e</a:t>
            </a:r>
            <a:r>
              <a:rPr sz="901" spc="45" dirty="0">
                <a:solidFill>
                  <a:prstClr val="black"/>
                </a:solidFill>
                <a:latin typeface="Times New Roman"/>
                <a:cs typeface="Times New Roman"/>
              </a:rPr>
              <a:t>t</a:t>
            </a:r>
            <a:r>
              <a:rPr sz="901" dirty="0">
                <a:solidFill>
                  <a:prstClr val="black"/>
                </a:solidFill>
                <a:latin typeface="Times New Roman"/>
                <a:cs typeface="Times New Roman"/>
              </a:rPr>
              <a:t>-</a:t>
            </a:r>
            <a:r>
              <a:rPr sz="901" spc="50" dirty="0">
                <a:solidFill>
                  <a:prstClr val="black"/>
                </a:solidFill>
                <a:latin typeface="Times New Roman"/>
                <a:cs typeface="Times New Roman"/>
              </a:rPr>
              <a:t>20  </a:t>
            </a:r>
            <a:r>
              <a:rPr sz="901" spc="-5" dirty="0">
                <a:solidFill>
                  <a:prstClr val="black"/>
                </a:solidFill>
                <a:latin typeface="Times New Roman"/>
                <a:cs typeface="Times New Roman"/>
              </a:rPr>
              <a:t>R</a:t>
            </a:r>
            <a:r>
              <a:rPr sz="901" dirty="0">
                <a:solidFill>
                  <a:prstClr val="black"/>
                </a:solidFill>
                <a:latin typeface="Times New Roman"/>
                <a:cs typeface="Times New Roman"/>
              </a:rPr>
              <a:t>e</a:t>
            </a:r>
            <a:r>
              <a:rPr sz="901" spc="50" dirty="0">
                <a:solidFill>
                  <a:prstClr val="black"/>
                </a:solidFill>
                <a:latin typeface="Times New Roman"/>
                <a:cs typeface="Times New Roman"/>
              </a:rPr>
              <a:t>s</a:t>
            </a:r>
            <a:r>
              <a:rPr sz="901" spc="-50" dirty="0">
                <a:solidFill>
                  <a:prstClr val="black"/>
                </a:solidFill>
                <a:latin typeface="Times New Roman"/>
                <a:cs typeface="Times New Roman"/>
              </a:rPr>
              <a:t>N</a:t>
            </a:r>
            <a:r>
              <a:rPr sz="901" dirty="0">
                <a:solidFill>
                  <a:prstClr val="black"/>
                </a:solidFill>
                <a:latin typeface="Times New Roman"/>
                <a:cs typeface="Times New Roman"/>
              </a:rPr>
              <a:t>e</a:t>
            </a:r>
            <a:r>
              <a:rPr sz="901" spc="45" dirty="0">
                <a:solidFill>
                  <a:prstClr val="black"/>
                </a:solidFill>
                <a:latin typeface="Times New Roman"/>
                <a:cs typeface="Times New Roman"/>
              </a:rPr>
              <a:t>t</a:t>
            </a:r>
            <a:r>
              <a:rPr sz="901" dirty="0">
                <a:solidFill>
                  <a:prstClr val="black"/>
                </a:solidFill>
                <a:latin typeface="Times New Roman"/>
                <a:cs typeface="Times New Roman"/>
              </a:rPr>
              <a:t>-</a:t>
            </a:r>
            <a:r>
              <a:rPr sz="901" spc="50" dirty="0">
                <a:solidFill>
                  <a:prstClr val="black"/>
                </a:solidFill>
                <a:latin typeface="Times New Roman"/>
                <a:cs typeface="Times New Roman"/>
              </a:rPr>
              <a:t>32  </a:t>
            </a:r>
            <a:r>
              <a:rPr sz="901" spc="-5" dirty="0">
                <a:solidFill>
                  <a:prstClr val="black"/>
                </a:solidFill>
                <a:latin typeface="Times New Roman"/>
                <a:cs typeface="Times New Roman"/>
              </a:rPr>
              <a:t>R</a:t>
            </a:r>
            <a:r>
              <a:rPr sz="901" dirty="0">
                <a:solidFill>
                  <a:prstClr val="black"/>
                </a:solidFill>
                <a:latin typeface="Times New Roman"/>
                <a:cs typeface="Times New Roman"/>
              </a:rPr>
              <a:t>e</a:t>
            </a:r>
            <a:r>
              <a:rPr sz="901" spc="50" dirty="0">
                <a:solidFill>
                  <a:prstClr val="black"/>
                </a:solidFill>
                <a:latin typeface="Times New Roman"/>
                <a:cs typeface="Times New Roman"/>
              </a:rPr>
              <a:t>s</a:t>
            </a:r>
            <a:r>
              <a:rPr sz="901" spc="-50" dirty="0">
                <a:solidFill>
                  <a:prstClr val="black"/>
                </a:solidFill>
                <a:latin typeface="Times New Roman"/>
                <a:cs typeface="Times New Roman"/>
              </a:rPr>
              <a:t>N</a:t>
            </a:r>
            <a:r>
              <a:rPr sz="901" dirty="0">
                <a:solidFill>
                  <a:prstClr val="black"/>
                </a:solidFill>
                <a:latin typeface="Times New Roman"/>
                <a:cs typeface="Times New Roman"/>
              </a:rPr>
              <a:t>e</a:t>
            </a:r>
            <a:r>
              <a:rPr sz="901" spc="45" dirty="0">
                <a:solidFill>
                  <a:prstClr val="black"/>
                </a:solidFill>
                <a:latin typeface="Times New Roman"/>
                <a:cs typeface="Times New Roman"/>
              </a:rPr>
              <a:t>t</a:t>
            </a:r>
            <a:r>
              <a:rPr sz="901" dirty="0">
                <a:solidFill>
                  <a:prstClr val="black"/>
                </a:solidFill>
                <a:latin typeface="Times New Roman"/>
                <a:cs typeface="Times New Roman"/>
              </a:rPr>
              <a:t>-</a:t>
            </a:r>
            <a:r>
              <a:rPr sz="901" spc="50" dirty="0">
                <a:solidFill>
                  <a:prstClr val="black"/>
                </a:solidFill>
                <a:latin typeface="Times New Roman"/>
                <a:cs typeface="Times New Roman"/>
              </a:rPr>
              <a:t>44  </a:t>
            </a:r>
            <a:r>
              <a:rPr sz="901" spc="-5" dirty="0">
                <a:solidFill>
                  <a:prstClr val="black"/>
                </a:solidFill>
                <a:latin typeface="Times New Roman"/>
                <a:cs typeface="Times New Roman"/>
              </a:rPr>
              <a:t>R</a:t>
            </a:r>
            <a:r>
              <a:rPr sz="901" dirty="0">
                <a:solidFill>
                  <a:prstClr val="black"/>
                </a:solidFill>
                <a:latin typeface="Times New Roman"/>
                <a:cs typeface="Times New Roman"/>
              </a:rPr>
              <a:t>e</a:t>
            </a:r>
            <a:r>
              <a:rPr sz="901" spc="50" dirty="0">
                <a:solidFill>
                  <a:prstClr val="black"/>
                </a:solidFill>
                <a:latin typeface="Times New Roman"/>
                <a:cs typeface="Times New Roman"/>
              </a:rPr>
              <a:t>s</a:t>
            </a:r>
            <a:r>
              <a:rPr sz="901" spc="-50" dirty="0">
                <a:solidFill>
                  <a:prstClr val="black"/>
                </a:solidFill>
                <a:latin typeface="Times New Roman"/>
                <a:cs typeface="Times New Roman"/>
              </a:rPr>
              <a:t>N</a:t>
            </a:r>
            <a:r>
              <a:rPr sz="901" dirty="0">
                <a:solidFill>
                  <a:prstClr val="black"/>
                </a:solidFill>
                <a:latin typeface="Times New Roman"/>
                <a:cs typeface="Times New Roman"/>
              </a:rPr>
              <a:t>e</a:t>
            </a:r>
            <a:r>
              <a:rPr sz="901" spc="45" dirty="0">
                <a:solidFill>
                  <a:prstClr val="black"/>
                </a:solidFill>
                <a:latin typeface="Times New Roman"/>
                <a:cs typeface="Times New Roman"/>
              </a:rPr>
              <a:t>t</a:t>
            </a:r>
            <a:r>
              <a:rPr sz="901" dirty="0">
                <a:solidFill>
                  <a:prstClr val="black"/>
                </a:solidFill>
                <a:latin typeface="Times New Roman"/>
                <a:cs typeface="Times New Roman"/>
              </a:rPr>
              <a:t>-</a:t>
            </a:r>
            <a:r>
              <a:rPr sz="901" spc="50" dirty="0">
                <a:solidFill>
                  <a:prstClr val="black"/>
                </a:solidFill>
                <a:latin typeface="Times New Roman"/>
                <a:cs typeface="Times New Roman"/>
              </a:rPr>
              <a:t>56</a:t>
            </a:r>
            <a:endParaRPr sz="901">
              <a:solidFill>
                <a:prstClr val="black"/>
              </a:solidFill>
              <a:latin typeface="Times New Roman"/>
              <a:cs typeface="Times New Roman"/>
            </a:endParaRPr>
          </a:p>
        </p:txBody>
      </p:sp>
      <p:sp>
        <p:nvSpPr>
          <p:cNvPr id="119" name="object 119"/>
          <p:cNvSpPr/>
          <p:nvPr/>
        </p:nvSpPr>
        <p:spPr>
          <a:xfrm>
            <a:off x="9118346" y="2463881"/>
            <a:ext cx="165086" cy="0"/>
          </a:xfrm>
          <a:custGeom>
            <a:avLst/>
            <a:gdLst/>
            <a:ahLst/>
            <a:cxnLst/>
            <a:rect l="l" t="t" r="r" b="b"/>
            <a:pathLst>
              <a:path w="165100">
                <a:moveTo>
                  <a:pt x="0" y="0"/>
                </a:moveTo>
                <a:lnTo>
                  <a:pt x="165100" y="1"/>
                </a:lnTo>
              </a:path>
            </a:pathLst>
          </a:custGeom>
          <a:ln w="254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0" name="object 120"/>
          <p:cNvSpPr txBox="1"/>
          <p:nvPr/>
        </p:nvSpPr>
        <p:spPr>
          <a:xfrm>
            <a:off x="9292829" y="2532191"/>
            <a:ext cx="597485" cy="151411"/>
          </a:xfrm>
          <a:prstGeom prst="rect">
            <a:avLst/>
          </a:prstGeom>
        </p:spPr>
        <p:txBody>
          <a:bodyPr vert="horz" wrap="square" lIns="0" tIns="12699" rIns="0" bIns="0" rtlCol="0">
            <a:spAutoFit/>
          </a:bodyPr>
          <a:lstStyle/>
          <a:p>
            <a:pPr marL="12699" defTabSz="914329" fontAlgn="auto">
              <a:spcBef>
                <a:spcPts val="100"/>
              </a:spcBef>
              <a:spcAft>
                <a:spcPts val="0"/>
              </a:spcAft>
            </a:pPr>
            <a:r>
              <a:rPr sz="901" spc="15" dirty="0">
                <a:solidFill>
                  <a:prstClr val="black"/>
                </a:solidFill>
                <a:latin typeface="Times New Roman"/>
                <a:cs typeface="Times New Roman"/>
              </a:rPr>
              <a:t>ResNet-110</a:t>
            </a:r>
            <a:endParaRPr sz="901">
              <a:solidFill>
                <a:prstClr val="black"/>
              </a:solidFill>
              <a:latin typeface="Times New Roman"/>
              <a:cs typeface="Times New Roman"/>
            </a:endParaRPr>
          </a:p>
        </p:txBody>
      </p:sp>
      <p:sp>
        <p:nvSpPr>
          <p:cNvPr id="121" name="object 121"/>
          <p:cNvSpPr/>
          <p:nvPr/>
        </p:nvSpPr>
        <p:spPr>
          <a:xfrm>
            <a:off x="9118346" y="2590871"/>
            <a:ext cx="165086" cy="0"/>
          </a:xfrm>
          <a:custGeom>
            <a:avLst/>
            <a:gdLst/>
            <a:ahLst/>
            <a:cxnLst/>
            <a:rect l="l" t="t" r="r" b="b"/>
            <a:pathLst>
              <a:path w="165100">
                <a:moveTo>
                  <a:pt x="0" y="0"/>
                </a:moveTo>
                <a:lnTo>
                  <a:pt x="165100" y="1"/>
                </a:lnTo>
              </a:path>
            </a:pathLst>
          </a:custGeom>
          <a:ln w="254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2" name="object 122"/>
          <p:cNvSpPr txBox="1"/>
          <p:nvPr/>
        </p:nvSpPr>
        <p:spPr>
          <a:xfrm>
            <a:off x="7289493" y="1571684"/>
            <a:ext cx="1678797"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spc="-10" dirty="0">
                <a:solidFill>
                  <a:srgbClr val="7F7F7F"/>
                </a:solidFill>
                <a:latin typeface="Calibri"/>
                <a:cs typeface="Calibri"/>
              </a:rPr>
              <a:t>CIFAR-10</a:t>
            </a:r>
            <a:r>
              <a:rPr sz="1799" b="1" spc="-170" dirty="0">
                <a:solidFill>
                  <a:srgbClr val="7F7F7F"/>
                </a:solidFill>
                <a:latin typeface="Calibri"/>
                <a:cs typeface="Calibri"/>
              </a:rPr>
              <a:t> </a:t>
            </a:r>
            <a:r>
              <a:rPr sz="1799" b="1" spc="-10" dirty="0">
                <a:solidFill>
                  <a:srgbClr val="7F7F7F"/>
                </a:solidFill>
                <a:latin typeface="Calibri"/>
                <a:cs typeface="Calibri"/>
              </a:rPr>
              <a:t>ResNets</a:t>
            </a:r>
            <a:endParaRPr sz="1799">
              <a:solidFill>
                <a:prstClr val="black"/>
              </a:solidFill>
              <a:latin typeface="Calibri"/>
              <a:cs typeface="Calibri"/>
            </a:endParaRPr>
          </a:p>
        </p:txBody>
      </p:sp>
      <p:sp>
        <p:nvSpPr>
          <p:cNvPr id="123" name="object 123"/>
          <p:cNvSpPr/>
          <p:nvPr/>
        </p:nvSpPr>
        <p:spPr>
          <a:xfrm>
            <a:off x="9924728" y="3430528"/>
            <a:ext cx="488909" cy="252708"/>
          </a:xfrm>
          <a:custGeom>
            <a:avLst/>
            <a:gdLst/>
            <a:ahLst/>
            <a:cxnLst/>
            <a:rect l="l" t="t" r="r" b="b"/>
            <a:pathLst>
              <a:path w="488950" h="252729">
                <a:moveTo>
                  <a:pt x="269201" y="96779"/>
                </a:moveTo>
                <a:lnTo>
                  <a:pt x="120437" y="96779"/>
                </a:lnTo>
                <a:lnTo>
                  <a:pt x="447612" y="251208"/>
                </a:lnTo>
                <a:lnTo>
                  <a:pt x="451768" y="252187"/>
                </a:lnTo>
                <a:lnTo>
                  <a:pt x="455888" y="252356"/>
                </a:lnTo>
                <a:lnTo>
                  <a:pt x="465005" y="251401"/>
                </a:lnTo>
                <a:lnTo>
                  <a:pt x="473431" y="247916"/>
                </a:lnTo>
                <a:lnTo>
                  <a:pt x="480591" y="242106"/>
                </a:lnTo>
                <a:lnTo>
                  <a:pt x="485912" y="234177"/>
                </a:lnTo>
                <a:lnTo>
                  <a:pt x="488931" y="221936"/>
                </a:lnTo>
                <a:lnTo>
                  <a:pt x="487085" y="209905"/>
                </a:lnTo>
                <a:lnTo>
                  <a:pt x="480863" y="199444"/>
                </a:lnTo>
                <a:lnTo>
                  <a:pt x="470752" y="191913"/>
                </a:lnTo>
                <a:lnTo>
                  <a:pt x="269201" y="96779"/>
                </a:lnTo>
                <a:close/>
              </a:path>
              <a:path w="488950" h="252729">
                <a:moveTo>
                  <a:pt x="212930" y="0"/>
                </a:moveTo>
                <a:lnTo>
                  <a:pt x="0" y="4822"/>
                </a:lnTo>
                <a:lnTo>
                  <a:pt x="131616" y="172274"/>
                </a:lnTo>
                <a:lnTo>
                  <a:pt x="120437" y="96779"/>
                </a:lnTo>
                <a:lnTo>
                  <a:pt x="269201" y="96779"/>
                </a:lnTo>
                <a:lnTo>
                  <a:pt x="147543" y="39354"/>
                </a:lnTo>
                <a:lnTo>
                  <a:pt x="212930" y="0"/>
                </a:lnTo>
                <a:close/>
              </a:path>
            </a:pathLst>
          </a:custGeom>
          <a:solidFill>
            <a:srgbClr val="FF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4" name="object 124"/>
          <p:cNvSpPr/>
          <p:nvPr/>
        </p:nvSpPr>
        <p:spPr>
          <a:xfrm>
            <a:off x="9924728" y="3309891"/>
            <a:ext cx="488909" cy="190484"/>
          </a:xfrm>
          <a:custGeom>
            <a:avLst/>
            <a:gdLst/>
            <a:ahLst/>
            <a:cxnLst/>
            <a:rect l="l" t="t" r="r" b="b"/>
            <a:pathLst>
              <a:path w="488950" h="190500">
                <a:moveTo>
                  <a:pt x="187619" y="0"/>
                </a:moveTo>
                <a:lnTo>
                  <a:pt x="0" y="100804"/>
                </a:lnTo>
                <a:lnTo>
                  <a:pt x="193216" y="190417"/>
                </a:lnTo>
                <a:lnTo>
                  <a:pt x="149034" y="128188"/>
                </a:lnTo>
                <a:lnTo>
                  <a:pt x="458132" y="119104"/>
                </a:lnTo>
                <a:lnTo>
                  <a:pt x="470412" y="116247"/>
                </a:lnTo>
                <a:lnTo>
                  <a:pt x="480300" y="109150"/>
                </a:lnTo>
                <a:lnTo>
                  <a:pt x="486805" y="98862"/>
                </a:lnTo>
                <a:lnTo>
                  <a:pt x="488936" y="86436"/>
                </a:lnTo>
                <a:lnTo>
                  <a:pt x="486079" y="74155"/>
                </a:lnTo>
                <a:lnTo>
                  <a:pt x="479303" y="64715"/>
                </a:lnTo>
                <a:lnTo>
                  <a:pt x="147170" y="64715"/>
                </a:lnTo>
                <a:lnTo>
                  <a:pt x="187619" y="0"/>
                </a:lnTo>
                <a:close/>
              </a:path>
              <a:path w="488950" h="190500">
                <a:moveTo>
                  <a:pt x="456267" y="55632"/>
                </a:moveTo>
                <a:lnTo>
                  <a:pt x="147170" y="64715"/>
                </a:lnTo>
                <a:lnTo>
                  <a:pt x="479303" y="64715"/>
                </a:lnTo>
                <a:lnTo>
                  <a:pt x="478981" y="64267"/>
                </a:lnTo>
                <a:lnTo>
                  <a:pt x="468694" y="57762"/>
                </a:lnTo>
                <a:lnTo>
                  <a:pt x="456267" y="55632"/>
                </a:lnTo>
                <a:close/>
              </a:path>
            </a:pathLst>
          </a:custGeom>
          <a:solidFill>
            <a:srgbClr val="00FF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5" name="object 125"/>
          <p:cNvSpPr/>
          <p:nvPr/>
        </p:nvSpPr>
        <p:spPr>
          <a:xfrm>
            <a:off x="9924728" y="3111485"/>
            <a:ext cx="489543" cy="236201"/>
          </a:xfrm>
          <a:custGeom>
            <a:avLst/>
            <a:gdLst/>
            <a:ahLst/>
            <a:cxnLst/>
            <a:rect l="l" t="t" r="r" b="b"/>
            <a:pathLst>
              <a:path w="489584" h="236220">
                <a:moveTo>
                  <a:pt x="139706" y="59881"/>
                </a:moveTo>
                <a:lnTo>
                  <a:pt x="0" y="220644"/>
                </a:lnTo>
                <a:lnTo>
                  <a:pt x="212435" y="235952"/>
                </a:lnTo>
                <a:lnTo>
                  <a:pt x="149064" y="193423"/>
                </a:lnTo>
                <a:lnTo>
                  <a:pt x="291150" y="134733"/>
                </a:lnTo>
                <a:lnTo>
                  <a:pt x="124823" y="134733"/>
                </a:lnTo>
                <a:lnTo>
                  <a:pt x="139706" y="59881"/>
                </a:lnTo>
                <a:close/>
              </a:path>
              <a:path w="489584" h="236220">
                <a:moveTo>
                  <a:pt x="453330" y="0"/>
                </a:moveTo>
                <a:lnTo>
                  <a:pt x="449130" y="773"/>
                </a:lnTo>
                <a:lnTo>
                  <a:pt x="124823" y="134733"/>
                </a:lnTo>
                <a:lnTo>
                  <a:pt x="291150" y="134733"/>
                </a:lnTo>
                <a:lnTo>
                  <a:pt x="469322" y="61136"/>
                </a:lnTo>
                <a:lnTo>
                  <a:pt x="479791" y="54112"/>
                </a:lnTo>
                <a:lnTo>
                  <a:pt x="486521" y="43970"/>
                </a:lnTo>
                <a:lnTo>
                  <a:pt x="488957" y="32045"/>
                </a:lnTo>
                <a:lnTo>
                  <a:pt x="486544" y="19671"/>
                </a:lnTo>
                <a:lnTo>
                  <a:pt x="453330" y="0"/>
                </a:lnTo>
                <a:close/>
              </a:path>
            </a:pathLst>
          </a:custGeom>
          <a:solidFill>
            <a:srgbClr val="00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6" name="object 126"/>
          <p:cNvSpPr/>
          <p:nvPr/>
        </p:nvSpPr>
        <p:spPr>
          <a:xfrm>
            <a:off x="9924728" y="2806952"/>
            <a:ext cx="488909" cy="329537"/>
          </a:xfrm>
          <a:custGeom>
            <a:avLst/>
            <a:gdLst/>
            <a:ahLst/>
            <a:cxnLst/>
            <a:rect l="l" t="t" r="r" b="b"/>
            <a:pathLst>
              <a:path w="488950" h="329564">
                <a:moveTo>
                  <a:pt x="107693" y="145403"/>
                </a:moveTo>
                <a:lnTo>
                  <a:pt x="0" y="329156"/>
                </a:lnTo>
                <a:lnTo>
                  <a:pt x="211617" y="305059"/>
                </a:lnTo>
                <a:lnTo>
                  <a:pt x="141497" y="274935"/>
                </a:lnTo>
                <a:lnTo>
                  <a:pt x="223255" y="221716"/>
                </a:lnTo>
                <a:lnTo>
                  <a:pt x="106855" y="221716"/>
                </a:lnTo>
                <a:lnTo>
                  <a:pt x="107693" y="145403"/>
                </a:lnTo>
                <a:close/>
              </a:path>
              <a:path w="488950" h="329564">
                <a:moveTo>
                  <a:pt x="460760" y="0"/>
                </a:moveTo>
                <a:lnTo>
                  <a:pt x="451598" y="290"/>
                </a:lnTo>
                <a:lnTo>
                  <a:pt x="447537" y="1016"/>
                </a:lnTo>
                <a:lnTo>
                  <a:pt x="443552" y="2550"/>
                </a:lnTo>
                <a:lnTo>
                  <a:pt x="106855" y="221716"/>
                </a:lnTo>
                <a:lnTo>
                  <a:pt x="223255" y="221716"/>
                </a:lnTo>
                <a:lnTo>
                  <a:pt x="474520" y="58159"/>
                </a:lnTo>
                <a:lnTo>
                  <a:pt x="483516" y="49326"/>
                </a:lnTo>
                <a:lnTo>
                  <a:pt x="488262" y="38118"/>
                </a:lnTo>
                <a:lnTo>
                  <a:pt x="488459" y="25948"/>
                </a:lnTo>
                <a:lnTo>
                  <a:pt x="483809" y="14230"/>
                </a:lnTo>
                <a:lnTo>
                  <a:pt x="477462" y="7095"/>
                </a:lnTo>
                <a:lnTo>
                  <a:pt x="469580" y="2310"/>
                </a:lnTo>
                <a:lnTo>
                  <a:pt x="460760" y="0"/>
                </a:lnTo>
                <a:close/>
              </a:path>
            </a:pathLst>
          </a:custGeom>
          <a:solidFill>
            <a:srgbClr val="BFBF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7" name="object 127"/>
          <p:cNvSpPr txBox="1"/>
          <p:nvPr/>
        </p:nvSpPr>
        <p:spPr>
          <a:xfrm>
            <a:off x="10507966" y="2566069"/>
            <a:ext cx="905434" cy="1520880"/>
          </a:xfrm>
          <a:prstGeom prst="rect">
            <a:avLst/>
          </a:prstGeom>
        </p:spPr>
        <p:txBody>
          <a:bodyPr vert="horz" wrap="square" lIns="0" tIns="25398" rIns="0" bIns="0" rtlCol="0">
            <a:spAutoFit/>
          </a:bodyPr>
          <a:lstStyle/>
          <a:p>
            <a:pPr marL="12699" marR="5080" indent="24763" algn="just" defTabSz="914329" fontAlgn="auto">
              <a:lnSpc>
                <a:spcPct val="107700"/>
              </a:lnSpc>
              <a:spcBef>
                <a:spcPts val="199"/>
              </a:spcBef>
              <a:spcAft>
                <a:spcPts val="0"/>
              </a:spcAft>
            </a:pPr>
            <a:r>
              <a:rPr sz="1799" dirty="0">
                <a:solidFill>
                  <a:prstClr val="black"/>
                </a:solidFill>
                <a:latin typeface="Calibri"/>
                <a:cs typeface="Calibri"/>
              </a:rPr>
              <a:t>20-layer  32-layer  44-layer  56-layer  </a:t>
            </a:r>
            <a:r>
              <a:rPr sz="1799" spc="-15" dirty="0">
                <a:solidFill>
                  <a:prstClr val="black"/>
                </a:solidFill>
                <a:latin typeface="Calibri"/>
                <a:cs typeface="Calibri"/>
              </a:rPr>
              <a:t>110</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a:t>
            </a:r>
            <a:endParaRPr sz="1799">
              <a:solidFill>
                <a:prstClr val="black"/>
              </a:solidFill>
              <a:latin typeface="Calibri"/>
              <a:cs typeface="Calibri"/>
            </a:endParaRPr>
          </a:p>
        </p:txBody>
      </p:sp>
      <p:sp>
        <p:nvSpPr>
          <p:cNvPr id="128" name="object 128"/>
          <p:cNvSpPr/>
          <p:nvPr/>
        </p:nvSpPr>
        <p:spPr>
          <a:xfrm>
            <a:off x="9924728" y="3498846"/>
            <a:ext cx="488909" cy="486368"/>
          </a:xfrm>
          <a:custGeom>
            <a:avLst/>
            <a:gdLst/>
            <a:ahLst/>
            <a:cxnLst/>
            <a:rect l="l" t="t" r="r" b="b"/>
            <a:pathLst>
              <a:path w="488950" h="486410">
                <a:moveTo>
                  <a:pt x="172774" y="126972"/>
                </a:moveTo>
                <a:lnTo>
                  <a:pt x="82701" y="126972"/>
                </a:lnTo>
                <a:lnTo>
                  <a:pt x="441035" y="483156"/>
                </a:lnTo>
                <a:lnTo>
                  <a:pt x="449169" y="486230"/>
                </a:lnTo>
                <a:lnTo>
                  <a:pt x="465420" y="486182"/>
                </a:lnTo>
                <a:lnTo>
                  <a:pt x="473537" y="483058"/>
                </a:lnTo>
                <a:lnTo>
                  <a:pt x="479718" y="476840"/>
                </a:lnTo>
                <a:lnTo>
                  <a:pt x="486661" y="466316"/>
                </a:lnTo>
                <a:lnTo>
                  <a:pt x="488950" y="454361"/>
                </a:lnTo>
                <a:lnTo>
                  <a:pt x="486589" y="442421"/>
                </a:lnTo>
                <a:lnTo>
                  <a:pt x="479583" y="431939"/>
                </a:lnTo>
                <a:lnTo>
                  <a:pt x="172774" y="126972"/>
                </a:lnTo>
                <a:close/>
              </a:path>
              <a:path w="488950" h="486410">
                <a:moveTo>
                  <a:pt x="0" y="0"/>
                </a:moveTo>
                <a:lnTo>
                  <a:pt x="67958" y="201852"/>
                </a:lnTo>
                <a:lnTo>
                  <a:pt x="82701" y="126972"/>
                </a:lnTo>
                <a:lnTo>
                  <a:pt x="172774" y="126972"/>
                </a:lnTo>
                <a:lnTo>
                  <a:pt x="127467" y="81936"/>
                </a:lnTo>
                <a:lnTo>
                  <a:pt x="202257" y="66743"/>
                </a:lnTo>
                <a:lnTo>
                  <a:pt x="0" y="0"/>
                </a:lnTo>
                <a:close/>
              </a:path>
            </a:pathLst>
          </a:custGeom>
          <a:solidFill>
            <a:srgbClr val="00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9" name="object 129"/>
          <p:cNvSpPr txBox="1"/>
          <p:nvPr/>
        </p:nvSpPr>
        <p:spPr>
          <a:xfrm>
            <a:off x="4723909" y="3789614"/>
            <a:ext cx="1122587" cy="509129"/>
          </a:xfrm>
          <a:prstGeom prst="rect">
            <a:avLst/>
          </a:prstGeom>
        </p:spPr>
        <p:txBody>
          <a:bodyPr vert="horz" wrap="square" lIns="0" tIns="22858" rIns="0" bIns="0" rtlCol="0">
            <a:spAutoFit/>
          </a:bodyPr>
          <a:lstStyle/>
          <a:p>
            <a:pPr marL="12699" marR="5080" defTabSz="914329" fontAlgn="auto">
              <a:lnSpc>
                <a:spcPts val="1899"/>
              </a:lnSpc>
              <a:spcBef>
                <a:spcPts val="180"/>
              </a:spcBef>
              <a:spcAft>
                <a:spcPts val="0"/>
              </a:spcAft>
            </a:pPr>
            <a:r>
              <a:rPr lang="en-US" sz="1600" spc="-10" dirty="0">
                <a:solidFill>
                  <a:srgbClr val="7F7F7F"/>
                </a:solidFill>
                <a:latin typeface="Calibri"/>
                <a:cs typeface="Calibri"/>
              </a:rPr>
              <a:t>bold</a:t>
            </a:r>
            <a:r>
              <a:rPr sz="1600" spc="-10" dirty="0">
                <a:solidFill>
                  <a:srgbClr val="7F7F7F"/>
                </a:solidFill>
                <a:latin typeface="Calibri"/>
                <a:cs typeface="Calibri"/>
              </a:rPr>
              <a:t>: </a:t>
            </a:r>
            <a:r>
              <a:rPr sz="1600" spc="-25" dirty="0">
                <a:solidFill>
                  <a:srgbClr val="7F7F7F"/>
                </a:solidFill>
                <a:latin typeface="Calibri"/>
                <a:cs typeface="Calibri"/>
              </a:rPr>
              <a:t>test  </a:t>
            </a:r>
            <a:r>
              <a:rPr lang="en-US" sz="1600" spc="-20" dirty="0">
                <a:solidFill>
                  <a:srgbClr val="7F7F7F"/>
                </a:solidFill>
                <a:latin typeface="Calibri"/>
                <a:cs typeface="Calibri"/>
              </a:rPr>
              <a:t>thin</a:t>
            </a:r>
            <a:r>
              <a:rPr sz="1600" spc="-20" dirty="0">
                <a:solidFill>
                  <a:srgbClr val="7F7F7F"/>
                </a:solidFill>
                <a:latin typeface="Calibri"/>
                <a:cs typeface="Calibri"/>
              </a:rPr>
              <a:t>:</a:t>
            </a:r>
            <a:r>
              <a:rPr sz="1600" spc="25" dirty="0">
                <a:solidFill>
                  <a:srgbClr val="7F7F7F"/>
                </a:solidFill>
                <a:latin typeface="Calibri"/>
                <a:cs typeface="Calibri"/>
              </a:rPr>
              <a:t> </a:t>
            </a:r>
            <a:r>
              <a:rPr sz="1600" spc="10" dirty="0">
                <a:solidFill>
                  <a:srgbClr val="7F7F7F"/>
                </a:solidFill>
                <a:latin typeface="Calibri"/>
                <a:cs typeface="Calibri"/>
              </a:rPr>
              <a:t>train</a:t>
            </a:r>
            <a:endParaRPr sz="1600" dirty="0">
              <a:solidFill>
                <a:prstClr val="black"/>
              </a:solidFill>
              <a:latin typeface="Calibri"/>
              <a:cs typeface="Calibri"/>
            </a:endParaRPr>
          </a:p>
        </p:txBody>
      </p:sp>
      <p:sp>
        <p:nvSpPr>
          <p:cNvPr id="130" name="object 130"/>
          <p:cNvSpPr txBox="1"/>
          <p:nvPr/>
        </p:nvSpPr>
        <p:spPr>
          <a:xfrm>
            <a:off x="699708" y="4831778"/>
            <a:ext cx="10143908" cy="852950"/>
          </a:xfrm>
          <a:prstGeom prst="rect">
            <a:avLst/>
          </a:prstGeom>
        </p:spPr>
        <p:txBody>
          <a:bodyPr vert="horz" wrap="square" lIns="0" tIns="0" rIns="0" bIns="0" rtlCol="0">
            <a:spAutoFit/>
          </a:bodyPr>
          <a:lstStyle/>
          <a:p>
            <a:pPr marL="12699" defTabSz="914329" fontAlgn="auto">
              <a:lnSpc>
                <a:spcPts val="3324"/>
              </a:lnSpc>
              <a:spcBef>
                <a:spcPts val="0"/>
              </a:spcBef>
              <a:spcAft>
                <a:spcPts val="0"/>
              </a:spcAft>
              <a:tabLst>
                <a:tab pos="354937" algn="l"/>
              </a:tabLst>
            </a:pPr>
            <a:r>
              <a:rPr sz="2800" dirty="0">
                <a:solidFill>
                  <a:prstClr val="black"/>
                </a:solidFill>
                <a:latin typeface="Arial"/>
                <a:cs typeface="Arial"/>
              </a:rPr>
              <a:t>•	</a:t>
            </a:r>
            <a:r>
              <a:rPr sz="2800" spc="-5" dirty="0">
                <a:solidFill>
                  <a:prstClr val="black"/>
                </a:solidFill>
                <a:latin typeface="Calibri"/>
                <a:cs typeface="Calibri"/>
              </a:rPr>
              <a:t>Deep </a:t>
            </a:r>
            <a:r>
              <a:rPr sz="2800" spc="-10" dirty="0">
                <a:solidFill>
                  <a:prstClr val="black"/>
                </a:solidFill>
                <a:latin typeface="Calibri"/>
                <a:cs typeface="Calibri"/>
              </a:rPr>
              <a:t>ResNets can </a:t>
            </a:r>
            <a:r>
              <a:rPr sz="2800" spc="15" dirty="0">
                <a:solidFill>
                  <a:prstClr val="black"/>
                </a:solidFill>
                <a:latin typeface="Calibri"/>
                <a:cs typeface="Calibri"/>
              </a:rPr>
              <a:t>be </a:t>
            </a:r>
            <a:r>
              <a:rPr sz="2800" spc="-25" dirty="0">
                <a:solidFill>
                  <a:prstClr val="black"/>
                </a:solidFill>
                <a:latin typeface="Calibri"/>
                <a:cs typeface="Calibri"/>
              </a:rPr>
              <a:t>trained </a:t>
            </a:r>
            <a:r>
              <a:rPr sz="2800" spc="-5" dirty="0">
                <a:solidFill>
                  <a:prstClr val="black"/>
                </a:solidFill>
                <a:latin typeface="Calibri"/>
                <a:cs typeface="Calibri"/>
              </a:rPr>
              <a:t>without</a:t>
            </a:r>
            <a:r>
              <a:rPr sz="2800" spc="76" dirty="0">
                <a:solidFill>
                  <a:prstClr val="black"/>
                </a:solidFill>
                <a:latin typeface="Calibri"/>
                <a:cs typeface="Calibri"/>
              </a:rPr>
              <a:t> </a:t>
            </a:r>
            <a:r>
              <a:rPr sz="2800" spc="-5" dirty="0">
                <a:solidFill>
                  <a:prstClr val="black"/>
                </a:solidFill>
                <a:latin typeface="Calibri"/>
                <a:cs typeface="Calibri"/>
              </a:rPr>
              <a:t>difficulties</a:t>
            </a:r>
            <a:endParaRPr sz="2800" dirty="0">
              <a:solidFill>
                <a:prstClr val="black"/>
              </a:solidFill>
              <a:latin typeface="Calibri"/>
              <a:cs typeface="Calibri"/>
            </a:endParaRPr>
          </a:p>
          <a:p>
            <a:pPr marL="12699" defTabSz="914329" fontAlgn="auto">
              <a:spcBef>
                <a:spcPts val="40"/>
              </a:spcBef>
              <a:spcAft>
                <a:spcPts val="0"/>
              </a:spcAft>
              <a:tabLst>
                <a:tab pos="354937" algn="l"/>
              </a:tabLst>
            </a:pPr>
            <a:r>
              <a:rPr sz="2800" dirty="0">
                <a:solidFill>
                  <a:prstClr val="black"/>
                </a:solidFill>
                <a:latin typeface="Arial"/>
                <a:cs typeface="Arial"/>
              </a:rPr>
              <a:t>•	</a:t>
            </a:r>
            <a:r>
              <a:rPr sz="2800" dirty="0">
                <a:solidFill>
                  <a:prstClr val="black"/>
                </a:solidFill>
                <a:latin typeface="Calibri"/>
                <a:cs typeface="Calibri"/>
              </a:rPr>
              <a:t>Deeper </a:t>
            </a:r>
            <a:r>
              <a:rPr sz="2800" spc="-10" dirty="0">
                <a:solidFill>
                  <a:prstClr val="black"/>
                </a:solidFill>
                <a:latin typeface="Calibri"/>
                <a:cs typeface="Calibri"/>
              </a:rPr>
              <a:t>ResNets </a:t>
            </a:r>
            <a:r>
              <a:rPr sz="2800" dirty="0">
                <a:solidFill>
                  <a:prstClr val="black"/>
                </a:solidFill>
                <a:latin typeface="Calibri"/>
                <a:cs typeface="Calibri"/>
              </a:rPr>
              <a:t>have </a:t>
            </a:r>
            <a:r>
              <a:rPr sz="2800" b="1" dirty="0">
                <a:solidFill>
                  <a:srgbClr val="C00000"/>
                </a:solidFill>
                <a:latin typeface="Calibri"/>
                <a:cs typeface="Calibri"/>
              </a:rPr>
              <a:t>lower </a:t>
            </a:r>
            <a:r>
              <a:rPr sz="2800" b="1" spc="-10" dirty="0">
                <a:solidFill>
                  <a:srgbClr val="C00000"/>
                </a:solidFill>
                <a:latin typeface="Calibri"/>
                <a:cs typeface="Calibri"/>
              </a:rPr>
              <a:t>training </a:t>
            </a:r>
            <a:r>
              <a:rPr sz="2800" b="1" spc="-5" dirty="0">
                <a:solidFill>
                  <a:srgbClr val="C00000"/>
                </a:solidFill>
                <a:latin typeface="Calibri"/>
                <a:cs typeface="Calibri"/>
              </a:rPr>
              <a:t>error</a:t>
            </a:r>
            <a:r>
              <a:rPr sz="2800" spc="-5" dirty="0">
                <a:solidFill>
                  <a:prstClr val="black"/>
                </a:solidFill>
                <a:latin typeface="Calibri"/>
                <a:cs typeface="Calibri"/>
              </a:rPr>
              <a:t>, </a:t>
            </a:r>
            <a:r>
              <a:rPr sz="2800" spc="-10" dirty="0">
                <a:solidFill>
                  <a:prstClr val="black"/>
                </a:solidFill>
                <a:latin typeface="Calibri"/>
                <a:cs typeface="Calibri"/>
              </a:rPr>
              <a:t>and </a:t>
            </a:r>
            <a:r>
              <a:rPr sz="2800" spc="-25" dirty="0">
                <a:solidFill>
                  <a:prstClr val="black"/>
                </a:solidFill>
                <a:latin typeface="Calibri"/>
                <a:cs typeface="Calibri"/>
              </a:rPr>
              <a:t>also </a:t>
            </a:r>
            <a:r>
              <a:rPr sz="2800" spc="-5" dirty="0">
                <a:solidFill>
                  <a:prstClr val="black"/>
                </a:solidFill>
                <a:latin typeface="Calibri"/>
                <a:cs typeface="Calibri"/>
              </a:rPr>
              <a:t>lower </a:t>
            </a:r>
            <a:r>
              <a:rPr sz="2800" spc="-10" dirty="0">
                <a:solidFill>
                  <a:prstClr val="black"/>
                </a:solidFill>
                <a:latin typeface="Calibri"/>
                <a:cs typeface="Calibri"/>
              </a:rPr>
              <a:t>test</a:t>
            </a:r>
            <a:r>
              <a:rPr sz="2800" spc="-86" dirty="0">
                <a:solidFill>
                  <a:prstClr val="black"/>
                </a:solidFill>
                <a:latin typeface="Calibri"/>
                <a:cs typeface="Calibri"/>
              </a:rPr>
              <a:t> </a:t>
            </a:r>
            <a:r>
              <a:rPr sz="2800" spc="10" dirty="0">
                <a:solidFill>
                  <a:prstClr val="black"/>
                </a:solidFill>
                <a:latin typeface="Calibri"/>
                <a:cs typeface="Calibri"/>
              </a:rPr>
              <a:t>error</a:t>
            </a:r>
            <a:endParaRPr sz="2800" dirty="0">
              <a:solidFill>
                <a:prstClr val="black"/>
              </a:solidFill>
              <a:latin typeface="Calibri"/>
              <a:cs typeface="Calibri"/>
            </a:endParaRPr>
          </a:p>
        </p:txBody>
      </p:sp>
      <p:sp>
        <p:nvSpPr>
          <p:cNvPr id="131" name="object 131"/>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Tree>
    <p:extLst>
      <p:ext uri="{BB962C8B-B14F-4D97-AF65-F5344CB8AC3E}">
        <p14:creationId xmlns:p14="http://schemas.microsoft.com/office/powerpoint/2010/main" val="17731448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6" y="612091"/>
            <a:ext cx="5141163" cy="689836"/>
          </a:xfrm>
          <a:prstGeom prst="rect">
            <a:avLst/>
          </a:prstGeom>
        </p:spPr>
        <p:txBody>
          <a:bodyPr vert="horz" wrap="square" lIns="0" tIns="12699" rIns="0" bIns="0" rtlCol="0">
            <a:spAutoFit/>
          </a:bodyPr>
          <a:lstStyle/>
          <a:p>
            <a:pPr marL="12699">
              <a:spcBef>
                <a:spcPts val="100"/>
              </a:spcBef>
            </a:pPr>
            <a:r>
              <a:rPr sz="4400" spc="15" dirty="0"/>
              <a:t>ImageNet</a:t>
            </a:r>
            <a:r>
              <a:rPr sz="4400" spc="-195" dirty="0"/>
              <a:t> </a:t>
            </a:r>
            <a:r>
              <a:rPr sz="4400" spc="-10" dirty="0"/>
              <a:t>experiments</a:t>
            </a:r>
            <a:endParaRPr sz="4400"/>
          </a:p>
        </p:txBody>
      </p:sp>
      <p:sp>
        <p:nvSpPr>
          <p:cNvPr id="3" name="object 3"/>
          <p:cNvSpPr/>
          <p:nvPr/>
        </p:nvSpPr>
        <p:spPr>
          <a:xfrm>
            <a:off x="6686502" y="4260780"/>
            <a:ext cx="3289024"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 name="object 4"/>
          <p:cNvSpPr/>
          <p:nvPr/>
        </p:nvSpPr>
        <p:spPr>
          <a:xfrm>
            <a:off x="6686502" y="3752823"/>
            <a:ext cx="3289024"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 name="object 5"/>
          <p:cNvSpPr/>
          <p:nvPr/>
        </p:nvSpPr>
        <p:spPr>
          <a:xfrm>
            <a:off x="6686502" y="3257564"/>
            <a:ext cx="3289024"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 name="object 6"/>
          <p:cNvSpPr/>
          <p:nvPr/>
        </p:nvSpPr>
        <p:spPr>
          <a:xfrm>
            <a:off x="6686502" y="2749606"/>
            <a:ext cx="3289024"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6686502" y="2254349"/>
            <a:ext cx="3289024"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p:nvPr/>
        </p:nvSpPr>
        <p:spPr>
          <a:xfrm>
            <a:off x="6686502" y="4260780"/>
            <a:ext cx="3289024" cy="0"/>
          </a:xfrm>
          <a:custGeom>
            <a:avLst/>
            <a:gdLst/>
            <a:ahLst/>
            <a:cxnLst/>
            <a:rect l="l" t="t" r="r" b="b"/>
            <a:pathLst>
              <a:path w="3289300">
                <a:moveTo>
                  <a:pt x="0" y="0"/>
                </a:moveTo>
                <a:lnTo>
                  <a:pt x="32893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6686501" y="2101962"/>
            <a:ext cx="0" cy="2158819"/>
          </a:xfrm>
          <a:custGeom>
            <a:avLst/>
            <a:gdLst/>
            <a:ahLst/>
            <a:cxnLst/>
            <a:rect l="l" t="t" r="r" b="b"/>
            <a:pathLst>
              <a:path h="2159000">
                <a:moveTo>
                  <a:pt x="0" y="21590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6686501" y="4222684"/>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txBox="1"/>
          <p:nvPr/>
        </p:nvSpPr>
        <p:spPr>
          <a:xfrm>
            <a:off x="6635704" y="4255913"/>
            <a:ext cx="88893"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0</a:t>
            </a:r>
            <a:endParaRPr sz="1000">
              <a:solidFill>
                <a:prstClr val="black"/>
              </a:solidFill>
              <a:latin typeface="Times New Roman"/>
              <a:cs typeface="Times New Roman"/>
            </a:endParaRPr>
          </a:p>
        </p:txBody>
      </p:sp>
      <p:sp>
        <p:nvSpPr>
          <p:cNvPr id="12" name="object 12"/>
          <p:cNvSpPr/>
          <p:nvPr/>
        </p:nvSpPr>
        <p:spPr>
          <a:xfrm>
            <a:off x="7283351" y="4229033"/>
            <a:ext cx="0" cy="31747"/>
          </a:xfrm>
          <a:custGeom>
            <a:avLst/>
            <a:gdLst/>
            <a:ahLst/>
            <a:cxnLst/>
            <a:rect l="l" t="t" r="r" b="b"/>
            <a:pathLst>
              <a:path h="31750">
                <a:moveTo>
                  <a:pt x="0" y="0"/>
                </a:moveTo>
                <a:lnTo>
                  <a:pt x="0" y="3175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txBox="1"/>
          <p:nvPr/>
        </p:nvSpPr>
        <p:spPr>
          <a:xfrm>
            <a:off x="7202396" y="4255913"/>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10</a:t>
            </a:r>
            <a:endParaRPr sz="1000">
              <a:solidFill>
                <a:prstClr val="black"/>
              </a:solidFill>
              <a:latin typeface="Times New Roman"/>
              <a:cs typeface="Times New Roman"/>
            </a:endParaRPr>
          </a:p>
        </p:txBody>
      </p:sp>
      <p:sp>
        <p:nvSpPr>
          <p:cNvPr id="14" name="object 14"/>
          <p:cNvSpPr/>
          <p:nvPr/>
        </p:nvSpPr>
        <p:spPr>
          <a:xfrm>
            <a:off x="7880201" y="4222684"/>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txBox="1"/>
          <p:nvPr/>
        </p:nvSpPr>
        <p:spPr>
          <a:xfrm>
            <a:off x="7797657" y="4255913"/>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20</a:t>
            </a:r>
            <a:endParaRPr sz="1000">
              <a:solidFill>
                <a:prstClr val="black"/>
              </a:solidFill>
              <a:latin typeface="Times New Roman"/>
              <a:cs typeface="Times New Roman"/>
            </a:endParaRPr>
          </a:p>
        </p:txBody>
      </p:sp>
      <p:sp>
        <p:nvSpPr>
          <p:cNvPr id="16" name="object 16"/>
          <p:cNvSpPr/>
          <p:nvPr/>
        </p:nvSpPr>
        <p:spPr>
          <a:xfrm>
            <a:off x="8477050" y="4222684"/>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p:nvPr/>
        </p:nvSpPr>
        <p:spPr>
          <a:xfrm>
            <a:off x="9073900" y="4222684"/>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 name="object 18"/>
          <p:cNvSpPr txBox="1"/>
          <p:nvPr/>
        </p:nvSpPr>
        <p:spPr>
          <a:xfrm>
            <a:off x="8992946" y="4255913"/>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40</a:t>
            </a:r>
            <a:endParaRPr sz="1000">
              <a:solidFill>
                <a:prstClr val="black"/>
              </a:solidFill>
              <a:latin typeface="Times New Roman"/>
              <a:cs typeface="Times New Roman"/>
            </a:endParaRPr>
          </a:p>
        </p:txBody>
      </p:sp>
      <p:sp>
        <p:nvSpPr>
          <p:cNvPr id="19" name="object 19"/>
          <p:cNvSpPr/>
          <p:nvPr/>
        </p:nvSpPr>
        <p:spPr>
          <a:xfrm>
            <a:off x="9670750" y="4222684"/>
            <a:ext cx="0" cy="38097"/>
          </a:xfrm>
          <a:custGeom>
            <a:avLst/>
            <a:gdLst/>
            <a:ahLst/>
            <a:cxnLst/>
            <a:rect l="l" t="t" r="r" b="b"/>
            <a:pathLst>
              <a:path h="38100">
                <a:moveTo>
                  <a:pt x="0" y="381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txBox="1"/>
          <p:nvPr/>
        </p:nvSpPr>
        <p:spPr>
          <a:xfrm>
            <a:off x="9588207" y="4255913"/>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50</a:t>
            </a:r>
            <a:endParaRPr sz="1000">
              <a:solidFill>
                <a:prstClr val="black"/>
              </a:solidFill>
              <a:latin typeface="Times New Roman"/>
              <a:cs typeface="Times New Roman"/>
            </a:endParaRPr>
          </a:p>
        </p:txBody>
      </p:sp>
      <p:sp>
        <p:nvSpPr>
          <p:cNvPr id="21" name="object 21"/>
          <p:cNvSpPr/>
          <p:nvPr/>
        </p:nvSpPr>
        <p:spPr>
          <a:xfrm>
            <a:off x="6686500" y="4260780"/>
            <a:ext cx="25398"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txBox="1"/>
          <p:nvPr/>
        </p:nvSpPr>
        <p:spPr>
          <a:xfrm>
            <a:off x="6527764" y="4173371"/>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20</a:t>
            </a:r>
            <a:endParaRPr sz="1000">
              <a:solidFill>
                <a:prstClr val="black"/>
              </a:solidFill>
              <a:latin typeface="Times New Roman"/>
              <a:cs typeface="Times New Roman"/>
            </a:endParaRPr>
          </a:p>
        </p:txBody>
      </p:sp>
      <p:sp>
        <p:nvSpPr>
          <p:cNvPr id="23" name="object 23"/>
          <p:cNvSpPr/>
          <p:nvPr/>
        </p:nvSpPr>
        <p:spPr>
          <a:xfrm>
            <a:off x="6686500" y="3752823"/>
            <a:ext cx="25398"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txBox="1"/>
          <p:nvPr/>
        </p:nvSpPr>
        <p:spPr>
          <a:xfrm>
            <a:off x="6527764" y="3668589"/>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30</a:t>
            </a:r>
            <a:endParaRPr sz="1000">
              <a:solidFill>
                <a:prstClr val="black"/>
              </a:solidFill>
              <a:latin typeface="Times New Roman"/>
              <a:cs typeface="Times New Roman"/>
            </a:endParaRPr>
          </a:p>
        </p:txBody>
      </p:sp>
      <p:sp>
        <p:nvSpPr>
          <p:cNvPr id="25" name="object 25"/>
          <p:cNvSpPr/>
          <p:nvPr/>
        </p:nvSpPr>
        <p:spPr>
          <a:xfrm>
            <a:off x="6686500" y="3257564"/>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 name="object 26"/>
          <p:cNvSpPr txBox="1"/>
          <p:nvPr/>
        </p:nvSpPr>
        <p:spPr>
          <a:xfrm>
            <a:off x="6527764" y="3170156"/>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40</a:t>
            </a:r>
            <a:endParaRPr sz="1000">
              <a:solidFill>
                <a:prstClr val="black"/>
              </a:solidFill>
              <a:latin typeface="Times New Roman"/>
              <a:cs typeface="Times New Roman"/>
            </a:endParaRPr>
          </a:p>
        </p:txBody>
      </p:sp>
      <p:sp>
        <p:nvSpPr>
          <p:cNvPr id="27" name="object 27"/>
          <p:cNvSpPr/>
          <p:nvPr/>
        </p:nvSpPr>
        <p:spPr>
          <a:xfrm>
            <a:off x="6686500" y="2749606"/>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 name="object 28"/>
          <p:cNvSpPr txBox="1"/>
          <p:nvPr/>
        </p:nvSpPr>
        <p:spPr>
          <a:xfrm>
            <a:off x="6527764" y="2665372"/>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50</a:t>
            </a:r>
            <a:endParaRPr sz="1000">
              <a:solidFill>
                <a:prstClr val="black"/>
              </a:solidFill>
              <a:latin typeface="Times New Roman"/>
              <a:cs typeface="Times New Roman"/>
            </a:endParaRPr>
          </a:p>
        </p:txBody>
      </p:sp>
      <p:sp>
        <p:nvSpPr>
          <p:cNvPr id="29" name="object 29"/>
          <p:cNvSpPr/>
          <p:nvPr/>
        </p:nvSpPr>
        <p:spPr>
          <a:xfrm>
            <a:off x="6686500" y="2254349"/>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 name="object 30"/>
          <p:cNvSpPr txBox="1"/>
          <p:nvPr/>
        </p:nvSpPr>
        <p:spPr>
          <a:xfrm>
            <a:off x="6527764" y="2166939"/>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60</a:t>
            </a:r>
            <a:endParaRPr sz="1000">
              <a:solidFill>
                <a:prstClr val="black"/>
              </a:solidFill>
              <a:latin typeface="Times New Roman"/>
              <a:cs typeface="Times New Roman"/>
            </a:endParaRPr>
          </a:p>
        </p:txBody>
      </p:sp>
      <p:sp>
        <p:nvSpPr>
          <p:cNvPr id="31" name="object 31"/>
          <p:cNvSpPr/>
          <p:nvPr/>
        </p:nvSpPr>
        <p:spPr>
          <a:xfrm>
            <a:off x="6775394" y="2101962"/>
            <a:ext cx="3200131" cy="1701657"/>
          </a:xfrm>
          <a:custGeom>
            <a:avLst/>
            <a:gdLst/>
            <a:ahLst/>
            <a:cxnLst/>
            <a:rect l="l" t="t" r="r" b="b"/>
            <a:pathLst>
              <a:path w="3200400" h="1701800">
                <a:moveTo>
                  <a:pt x="0" y="0"/>
                </a:moveTo>
                <a:lnTo>
                  <a:pt x="0" y="7974"/>
                </a:lnTo>
                <a:lnTo>
                  <a:pt x="30147" y="157898"/>
                </a:lnTo>
                <a:lnTo>
                  <a:pt x="63468" y="228076"/>
                </a:lnTo>
                <a:lnTo>
                  <a:pt x="92029" y="323772"/>
                </a:lnTo>
                <a:lnTo>
                  <a:pt x="120590" y="411494"/>
                </a:lnTo>
                <a:lnTo>
                  <a:pt x="149151" y="323772"/>
                </a:lnTo>
                <a:lnTo>
                  <a:pt x="177711" y="370025"/>
                </a:lnTo>
                <a:lnTo>
                  <a:pt x="211032" y="427443"/>
                </a:lnTo>
                <a:lnTo>
                  <a:pt x="241180" y="448178"/>
                </a:lnTo>
                <a:lnTo>
                  <a:pt x="269740" y="473697"/>
                </a:lnTo>
                <a:lnTo>
                  <a:pt x="298301" y="448178"/>
                </a:lnTo>
                <a:lnTo>
                  <a:pt x="326863" y="465722"/>
                </a:lnTo>
                <a:lnTo>
                  <a:pt x="360184" y="527924"/>
                </a:lnTo>
                <a:lnTo>
                  <a:pt x="388744" y="569393"/>
                </a:lnTo>
                <a:lnTo>
                  <a:pt x="418892" y="465722"/>
                </a:lnTo>
                <a:lnTo>
                  <a:pt x="447453" y="531114"/>
                </a:lnTo>
                <a:lnTo>
                  <a:pt x="480773" y="527924"/>
                </a:lnTo>
                <a:lnTo>
                  <a:pt x="509334" y="556633"/>
                </a:lnTo>
                <a:lnTo>
                  <a:pt x="537895" y="527924"/>
                </a:lnTo>
                <a:lnTo>
                  <a:pt x="566456" y="531114"/>
                </a:lnTo>
                <a:lnTo>
                  <a:pt x="596603" y="535899"/>
                </a:lnTo>
                <a:lnTo>
                  <a:pt x="628338" y="569393"/>
                </a:lnTo>
                <a:lnTo>
                  <a:pt x="658486" y="502405"/>
                </a:lnTo>
                <a:lnTo>
                  <a:pt x="687046" y="548659"/>
                </a:lnTo>
                <a:lnTo>
                  <a:pt x="715607" y="614051"/>
                </a:lnTo>
                <a:lnTo>
                  <a:pt x="744168" y="569393"/>
                </a:lnTo>
                <a:lnTo>
                  <a:pt x="777489" y="543874"/>
                </a:lnTo>
                <a:lnTo>
                  <a:pt x="806050" y="593317"/>
                </a:lnTo>
                <a:lnTo>
                  <a:pt x="836197" y="1100508"/>
                </a:lnTo>
                <a:lnTo>
                  <a:pt x="864758" y="1111672"/>
                </a:lnTo>
                <a:lnTo>
                  <a:pt x="893319" y="1116457"/>
                </a:lnTo>
                <a:lnTo>
                  <a:pt x="926640" y="1207369"/>
                </a:lnTo>
                <a:lnTo>
                  <a:pt x="955201" y="1290306"/>
                </a:lnTo>
                <a:lnTo>
                  <a:pt x="983761" y="1253622"/>
                </a:lnTo>
                <a:lnTo>
                  <a:pt x="1013909" y="1248837"/>
                </a:lnTo>
                <a:lnTo>
                  <a:pt x="1047231" y="1236078"/>
                </a:lnTo>
                <a:lnTo>
                  <a:pt x="1075792" y="1282331"/>
                </a:lnTo>
                <a:lnTo>
                  <a:pt x="1104352" y="1277546"/>
                </a:lnTo>
                <a:lnTo>
                  <a:pt x="1132913" y="1240863"/>
                </a:lnTo>
                <a:lnTo>
                  <a:pt x="1161474" y="1253622"/>
                </a:lnTo>
                <a:lnTo>
                  <a:pt x="1194794" y="1274356"/>
                </a:lnTo>
                <a:lnTo>
                  <a:pt x="1224942" y="1253622"/>
                </a:lnTo>
                <a:lnTo>
                  <a:pt x="1253503" y="1290306"/>
                </a:lnTo>
                <a:lnTo>
                  <a:pt x="1282064" y="1311040"/>
                </a:lnTo>
                <a:lnTo>
                  <a:pt x="1310625" y="1303065"/>
                </a:lnTo>
                <a:lnTo>
                  <a:pt x="1343946" y="1253622"/>
                </a:lnTo>
                <a:lnTo>
                  <a:pt x="1372507" y="1303065"/>
                </a:lnTo>
                <a:lnTo>
                  <a:pt x="1402654" y="1266382"/>
                </a:lnTo>
                <a:lnTo>
                  <a:pt x="1431215" y="1240863"/>
                </a:lnTo>
                <a:lnTo>
                  <a:pt x="1464536" y="1319015"/>
                </a:lnTo>
                <a:lnTo>
                  <a:pt x="1493097" y="1287116"/>
                </a:lnTo>
                <a:lnTo>
                  <a:pt x="1521658" y="1323799"/>
                </a:lnTo>
                <a:lnTo>
                  <a:pt x="1550218" y="1287116"/>
                </a:lnTo>
                <a:lnTo>
                  <a:pt x="1580366" y="1298280"/>
                </a:lnTo>
                <a:lnTo>
                  <a:pt x="1612100" y="1311040"/>
                </a:lnTo>
                <a:lnTo>
                  <a:pt x="1642248" y="1303065"/>
                </a:lnTo>
                <a:lnTo>
                  <a:pt x="1670809" y="1298280"/>
                </a:lnTo>
                <a:lnTo>
                  <a:pt x="1699369" y="1256812"/>
                </a:lnTo>
                <a:lnTo>
                  <a:pt x="1727930" y="1419496"/>
                </a:lnTo>
                <a:lnTo>
                  <a:pt x="1761251" y="1535926"/>
                </a:lnTo>
                <a:lnTo>
                  <a:pt x="1789812" y="1476914"/>
                </a:lnTo>
                <a:lnTo>
                  <a:pt x="1819960" y="1515192"/>
                </a:lnTo>
                <a:lnTo>
                  <a:pt x="1848520" y="1484888"/>
                </a:lnTo>
                <a:lnTo>
                  <a:pt x="1877082" y="1564635"/>
                </a:lnTo>
                <a:lnTo>
                  <a:pt x="1910403" y="1543901"/>
                </a:lnTo>
                <a:lnTo>
                  <a:pt x="1938963" y="1559850"/>
                </a:lnTo>
                <a:lnTo>
                  <a:pt x="1967524" y="1556661"/>
                </a:lnTo>
                <a:lnTo>
                  <a:pt x="1997672" y="1630028"/>
                </a:lnTo>
                <a:lnTo>
                  <a:pt x="2029406" y="1556661"/>
                </a:lnTo>
                <a:lnTo>
                  <a:pt x="2059553" y="1564635"/>
                </a:lnTo>
                <a:lnTo>
                  <a:pt x="2088114" y="1567825"/>
                </a:lnTo>
                <a:lnTo>
                  <a:pt x="2116675" y="1601319"/>
                </a:lnTo>
                <a:lnTo>
                  <a:pt x="2145236" y="1606104"/>
                </a:lnTo>
                <a:lnTo>
                  <a:pt x="2178557" y="1559850"/>
                </a:lnTo>
                <a:lnTo>
                  <a:pt x="2207118" y="1609293"/>
                </a:lnTo>
                <a:lnTo>
                  <a:pt x="2237265" y="1609293"/>
                </a:lnTo>
                <a:lnTo>
                  <a:pt x="2265826" y="1564635"/>
                </a:lnTo>
                <a:lnTo>
                  <a:pt x="2294387" y="1559850"/>
                </a:lnTo>
                <a:lnTo>
                  <a:pt x="2327708" y="1564635"/>
                </a:lnTo>
                <a:lnTo>
                  <a:pt x="2356268" y="1601319"/>
                </a:lnTo>
                <a:lnTo>
                  <a:pt x="2386416" y="1652357"/>
                </a:lnTo>
                <a:lnTo>
                  <a:pt x="2414978" y="1626838"/>
                </a:lnTo>
                <a:lnTo>
                  <a:pt x="2443538" y="1606104"/>
                </a:lnTo>
                <a:lnTo>
                  <a:pt x="2476859" y="1593344"/>
                </a:lnTo>
                <a:lnTo>
                  <a:pt x="2505420" y="1585370"/>
                </a:lnTo>
                <a:lnTo>
                  <a:pt x="2533980" y="1609293"/>
                </a:lnTo>
                <a:lnTo>
                  <a:pt x="2564128" y="1630028"/>
                </a:lnTo>
                <a:lnTo>
                  <a:pt x="2595862" y="1601319"/>
                </a:lnTo>
                <a:lnTo>
                  <a:pt x="2626010" y="1572610"/>
                </a:lnTo>
                <a:lnTo>
                  <a:pt x="2654570" y="1601319"/>
                </a:lnTo>
                <a:lnTo>
                  <a:pt x="2683132" y="1618863"/>
                </a:lnTo>
                <a:lnTo>
                  <a:pt x="2711692" y="1601319"/>
                </a:lnTo>
                <a:lnTo>
                  <a:pt x="2745014" y="1652357"/>
                </a:lnTo>
                <a:lnTo>
                  <a:pt x="2773574" y="1593344"/>
                </a:lnTo>
                <a:lnTo>
                  <a:pt x="2803722" y="1626838"/>
                </a:lnTo>
                <a:lnTo>
                  <a:pt x="2832282" y="1673091"/>
                </a:lnTo>
                <a:lnTo>
                  <a:pt x="2860843" y="1588559"/>
                </a:lnTo>
                <a:lnTo>
                  <a:pt x="2894164" y="1681066"/>
                </a:lnTo>
                <a:lnTo>
                  <a:pt x="2922726" y="1697015"/>
                </a:lnTo>
                <a:lnTo>
                  <a:pt x="2951286" y="1681066"/>
                </a:lnTo>
                <a:lnTo>
                  <a:pt x="2981434" y="1697015"/>
                </a:lnTo>
                <a:lnTo>
                  <a:pt x="3013168" y="1701800"/>
                </a:lnTo>
                <a:lnTo>
                  <a:pt x="3043316" y="1660332"/>
                </a:lnTo>
                <a:lnTo>
                  <a:pt x="3071876" y="1676281"/>
                </a:lnTo>
                <a:lnTo>
                  <a:pt x="3100437" y="1639597"/>
                </a:lnTo>
                <a:lnTo>
                  <a:pt x="3128998" y="1567825"/>
                </a:lnTo>
                <a:lnTo>
                  <a:pt x="3162320" y="1663522"/>
                </a:lnTo>
                <a:lnTo>
                  <a:pt x="3190880" y="1642787"/>
                </a:lnTo>
                <a:lnTo>
                  <a:pt x="3200400" y="1660332"/>
                </a:lnTo>
              </a:path>
            </a:pathLst>
          </a:custGeom>
          <a:ln w="127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 name="object 32"/>
          <p:cNvSpPr/>
          <p:nvPr/>
        </p:nvSpPr>
        <p:spPr>
          <a:xfrm>
            <a:off x="6743646" y="2095612"/>
            <a:ext cx="3225529" cy="1612764"/>
          </a:xfrm>
          <a:custGeom>
            <a:avLst/>
            <a:gdLst/>
            <a:ahLst/>
            <a:cxnLst/>
            <a:rect l="l" t="t" r="r" b="b"/>
            <a:pathLst>
              <a:path w="3225800" h="1612900">
                <a:moveTo>
                  <a:pt x="0" y="0"/>
                </a:moveTo>
                <a:lnTo>
                  <a:pt x="28533" y="278910"/>
                </a:lnTo>
                <a:lnTo>
                  <a:pt x="58650" y="411193"/>
                </a:lnTo>
                <a:lnTo>
                  <a:pt x="91939" y="497257"/>
                </a:lnTo>
                <a:lnTo>
                  <a:pt x="120472" y="580134"/>
                </a:lnTo>
                <a:lnTo>
                  <a:pt x="149004" y="597665"/>
                </a:lnTo>
                <a:lnTo>
                  <a:pt x="177538" y="621572"/>
                </a:lnTo>
                <a:lnTo>
                  <a:pt x="206071" y="659822"/>
                </a:lnTo>
                <a:lnTo>
                  <a:pt x="239359" y="672572"/>
                </a:lnTo>
                <a:lnTo>
                  <a:pt x="269477" y="688510"/>
                </a:lnTo>
                <a:lnTo>
                  <a:pt x="298009" y="714011"/>
                </a:lnTo>
                <a:lnTo>
                  <a:pt x="326542" y="717198"/>
                </a:lnTo>
                <a:lnTo>
                  <a:pt x="355076" y="737917"/>
                </a:lnTo>
                <a:lnTo>
                  <a:pt x="388363" y="742698"/>
                </a:lnTo>
                <a:lnTo>
                  <a:pt x="416897" y="779355"/>
                </a:lnTo>
                <a:lnTo>
                  <a:pt x="447015" y="755449"/>
                </a:lnTo>
                <a:lnTo>
                  <a:pt x="475547" y="745886"/>
                </a:lnTo>
                <a:lnTo>
                  <a:pt x="508836" y="758636"/>
                </a:lnTo>
                <a:lnTo>
                  <a:pt x="537368" y="779355"/>
                </a:lnTo>
                <a:lnTo>
                  <a:pt x="565901" y="784137"/>
                </a:lnTo>
                <a:lnTo>
                  <a:pt x="594435" y="766605"/>
                </a:lnTo>
                <a:lnTo>
                  <a:pt x="624552" y="800074"/>
                </a:lnTo>
                <a:lnTo>
                  <a:pt x="656256" y="787324"/>
                </a:lnTo>
                <a:lnTo>
                  <a:pt x="686374" y="766605"/>
                </a:lnTo>
                <a:lnTo>
                  <a:pt x="714906" y="784137"/>
                </a:lnTo>
                <a:lnTo>
                  <a:pt x="743439" y="808043"/>
                </a:lnTo>
                <a:lnTo>
                  <a:pt x="771973" y="800074"/>
                </a:lnTo>
                <a:lnTo>
                  <a:pt x="805260" y="825575"/>
                </a:lnTo>
                <a:lnTo>
                  <a:pt x="833794" y="808043"/>
                </a:lnTo>
                <a:lnTo>
                  <a:pt x="863912" y="1255895"/>
                </a:lnTo>
                <a:lnTo>
                  <a:pt x="892444" y="1297333"/>
                </a:lnTo>
                <a:lnTo>
                  <a:pt x="920977" y="1327614"/>
                </a:lnTo>
                <a:lnTo>
                  <a:pt x="954265" y="1343552"/>
                </a:lnTo>
                <a:lnTo>
                  <a:pt x="982798" y="1359490"/>
                </a:lnTo>
                <a:lnTo>
                  <a:pt x="1011332" y="1372240"/>
                </a:lnTo>
                <a:lnTo>
                  <a:pt x="1041450" y="1372240"/>
                </a:lnTo>
                <a:lnTo>
                  <a:pt x="1074738" y="1372240"/>
                </a:lnTo>
                <a:lnTo>
                  <a:pt x="1103271" y="1380209"/>
                </a:lnTo>
                <a:lnTo>
                  <a:pt x="1131804" y="1372240"/>
                </a:lnTo>
                <a:lnTo>
                  <a:pt x="1160337" y="1380209"/>
                </a:lnTo>
                <a:lnTo>
                  <a:pt x="1188870" y="1397740"/>
                </a:lnTo>
                <a:lnTo>
                  <a:pt x="1222158" y="1392959"/>
                </a:lnTo>
                <a:lnTo>
                  <a:pt x="1252276" y="1372240"/>
                </a:lnTo>
                <a:lnTo>
                  <a:pt x="1280809" y="1380209"/>
                </a:lnTo>
                <a:lnTo>
                  <a:pt x="1309342" y="1380209"/>
                </a:lnTo>
                <a:lnTo>
                  <a:pt x="1337875" y="1377021"/>
                </a:lnTo>
                <a:lnTo>
                  <a:pt x="1371163" y="1392959"/>
                </a:lnTo>
                <a:lnTo>
                  <a:pt x="1399696" y="1380209"/>
                </a:lnTo>
                <a:lnTo>
                  <a:pt x="1429814" y="1380209"/>
                </a:lnTo>
                <a:lnTo>
                  <a:pt x="1458347" y="1380209"/>
                </a:lnTo>
                <a:lnTo>
                  <a:pt x="1491635" y="1389771"/>
                </a:lnTo>
                <a:lnTo>
                  <a:pt x="1520168" y="1369052"/>
                </a:lnTo>
                <a:lnTo>
                  <a:pt x="1548701" y="1380209"/>
                </a:lnTo>
                <a:lnTo>
                  <a:pt x="1577234" y="1380209"/>
                </a:lnTo>
                <a:lnTo>
                  <a:pt x="1607352" y="1392959"/>
                </a:lnTo>
                <a:lnTo>
                  <a:pt x="1639055" y="1389771"/>
                </a:lnTo>
                <a:lnTo>
                  <a:pt x="1669173" y="1389771"/>
                </a:lnTo>
                <a:lnTo>
                  <a:pt x="1697706" y="1389771"/>
                </a:lnTo>
                <a:lnTo>
                  <a:pt x="1726239" y="1377021"/>
                </a:lnTo>
                <a:lnTo>
                  <a:pt x="1754772" y="1530024"/>
                </a:lnTo>
                <a:lnTo>
                  <a:pt x="1788060" y="1537992"/>
                </a:lnTo>
                <a:lnTo>
                  <a:pt x="1816593" y="1542774"/>
                </a:lnTo>
                <a:lnTo>
                  <a:pt x="1846711" y="1558712"/>
                </a:lnTo>
                <a:lnTo>
                  <a:pt x="1875244" y="1563493"/>
                </a:lnTo>
                <a:lnTo>
                  <a:pt x="1903777" y="1566680"/>
                </a:lnTo>
                <a:lnTo>
                  <a:pt x="1937066" y="1566680"/>
                </a:lnTo>
                <a:lnTo>
                  <a:pt x="1965598" y="1571462"/>
                </a:lnTo>
                <a:lnTo>
                  <a:pt x="1994131" y="1571462"/>
                </a:lnTo>
                <a:lnTo>
                  <a:pt x="2024249" y="1579431"/>
                </a:lnTo>
                <a:lnTo>
                  <a:pt x="2055952" y="1584212"/>
                </a:lnTo>
                <a:lnTo>
                  <a:pt x="2086070" y="1587400"/>
                </a:lnTo>
                <a:lnTo>
                  <a:pt x="2114603" y="1584212"/>
                </a:lnTo>
                <a:lnTo>
                  <a:pt x="2143136" y="1584212"/>
                </a:lnTo>
                <a:lnTo>
                  <a:pt x="2171669" y="1584212"/>
                </a:lnTo>
                <a:lnTo>
                  <a:pt x="2204958" y="1584212"/>
                </a:lnTo>
                <a:lnTo>
                  <a:pt x="2233490" y="1579431"/>
                </a:lnTo>
                <a:lnTo>
                  <a:pt x="2263608" y="1592181"/>
                </a:lnTo>
                <a:lnTo>
                  <a:pt x="2292141" y="1587400"/>
                </a:lnTo>
                <a:lnTo>
                  <a:pt x="2320674" y="1592181"/>
                </a:lnTo>
                <a:lnTo>
                  <a:pt x="2353962" y="1584212"/>
                </a:lnTo>
                <a:lnTo>
                  <a:pt x="2382495" y="1600150"/>
                </a:lnTo>
                <a:lnTo>
                  <a:pt x="2412613" y="1600150"/>
                </a:lnTo>
                <a:lnTo>
                  <a:pt x="2441146" y="1587400"/>
                </a:lnTo>
                <a:lnTo>
                  <a:pt x="2469679" y="1587400"/>
                </a:lnTo>
                <a:lnTo>
                  <a:pt x="2502968" y="1592181"/>
                </a:lnTo>
                <a:lnTo>
                  <a:pt x="2531500" y="1600150"/>
                </a:lnTo>
                <a:lnTo>
                  <a:pt x="2560033" y="1600150"/>
                </a:lnTo>
                <a:lnTo>
                  <a:pt x="2590151" y="1600150"/>
                </a:lnTo>
                <a:lnTo>
                  <a:pt x="2621854" y="1604931"/>
                </a:lnTo>
                <a:lnTo>
                  <a:pt x="2651972" y="1600150"/>
                </a:lnTo>
                <a:lnTo>
                  <a:pt x="2680506" y="1592181"/>
                </a:lnTo>
                <a:lnTo>
                  <a:pt x="2709038" y="1608119"/>
                </a:lnTo>
                <a:lnTo>
                  <a:pt x="2737571" y="1604931"/>
                </a:lnTo>
                <a:lnTo>
                  <a:pt x="2770860" y="1600150"/>
                </a:lnTo>
                <a:lnTo>
                  <a:pt x="2799392" y="1604931"/>
                </a:lnTo>
                <a:lnTo>
                  <a:pt x="2829510" y="1604931"/>
                </a:lnTo>
                <a:lnTo>
                  <a:pt x="2858044" y="1600150"/>
                </a:lnTo>
                <a:lnTo>
                  <a:pt x="2886576" y="1604931"/>
                </a:lnTo>
                <a:lnTo>
                  <a:pt x="2919864" y="1608119"/>
                </a:lnTo>
                <a:lnTo>
                  <a:pt x="2948397" y="1604931"/>
                </a:lnTo>
                <a:lnTo>
                  <a:pt x="2976930" y="1608119"/>
                </a:lnTo>
                <a:lnTo>
                  <a:pt x="3007048" y="1604931"/>
                </a:lnTo>
                <a:lnTo>
                  <a:pt x="3038751" y="1608119"/>
                </a:lnTo>
                <a:lnTo>
                  <a:pt x="3068869" y="1604931"/>
                </a:lnTo>
                <a:lnTo>
                  <a:pt x="3097402" y="1608119"/>
                </a:lnTo>
                <a:lnTo>
                  <a:pt x="3125935" y="1604931"/>
                </a:lnTo>
                <a:lnTo>
                  <a:pt x="3154468" y="1608119"/>
                </a:lnTo>
                <a:lnTo>
                  <a:pt x="3187756" y="1600150"/>
                </a:lnTo>
                <a:lnTo>
                  <a:pt x="3216289" y="1608119"/>
                </a:lnTo>
                <a:lnTo>
                  <a:pt x="3225800" y="1612900"/>
                </a:lnTo>
              </a:path>
            </a:pathLst>
          </a:custGeom>
          <a:ln w="254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 name="object 33"/>
          <p:cNvSpPr/>
          <p:nvPr/>
        </p:nvSpPr>
        <p:spPr>
          <a:xfrm>
            <a:off x="6788093" y="2101962"/>
            <a:ext cx="3187432" cy="1955635"/>
          </a:xfrm>
          <a:custGeom>
            <a:avLst/>
            <a:gdLst/>
            <a:ahLst/>
            <a:cxnLst/>
            <a:rect l="l" t="t" r="r" b="b"/>
            <a:pathLst>
              <a:path w="3187700" h="1955800">
                <a:moveTo>
                  <a:pt x="0" y="0"/>
                </a:moveTo>
                <a:lnTo>
                  <a:pt x="20606" y="193518"/>
                </a:lnTo>
                <a:lnTo>
                  <a:pt x="53894" y="288690"/>
                </a:lnTo>
                <a:lnTo>
                  <a:pt x="82426" y="368001"/>
                </a:lnTo>
                <a:lnTo>
                  <a:pt x="110959" y="409242"/>
                </a:lnTo>
                <a:lnTo>
                  <a:pt x="139491" y="463174"/>
                </a:lnTo>
                <a:lnTo>
                  <a:pt x="168023" y="566277"/>
                </a:lnTo>
                <a:lnTo>
                  <a:pt x="201311" y="540898"/>
                </a:lnTo>
                <a:lnTo>
                  <a:pt x="231429" y="545657"/>
                </a:lnTo>
                <a:lnTo>
                  <a:pt x="259961" y="639243"/>
                </a:lnTo>
                <a:lnTo>
                  <a:pt x="288494" y="590070"/>
                </a:lnTo>
                <a:lnTo>
                  <a:pt x="317026" y="648760"/>
                </a:lnTo>
                <a:lnTo>
                  <a:pt x="350314" y="664623"/>
                </a:lnTo>
                <a:lnTo>
                  <a:pt x="378846" y="648760"/>
                </a:lnTo>
                <a:lnTo>
                  <a:pt x="408964" y="648760"/>
                </a:lnTo>
                <a:lnTo>
                  <a:pt x="437496" y="648760"/>
                </a:lnTo>
                <a:lnTo>
                  <a:pt x="470784" y="690002"/>
                </a:lnTo>
                <a:lnTo>
                  <a:pt x="499316" y="680485"/>
                </a:lnTo>
                <a:lnTo>
                  <a:pt x="527849" y="690002"/>
                </a:lnTo>
                <a:lnTo>
                  <a:pt x="556381" y="672554"/>
                </a:lnTo>
                <a:lnTo>
                  <a:pt x="586499" y="680485"/>
                </a:lnTo>
                <a:lnTo>
                  <a:pt x="618201" y="710623"/>
                </a:lnTo>
                <a:lnTo>
                  <a:pt x="648318" y="759795"/>
                </a:lnTo>
                <a:lnTo>
                  <a:pt x="676850" y="669381"/>
                </a:lnTo>
                <a:lnTo>
                  <a:pt x="705383" y="672554"/>
                </a:lnTo>
                <a:lnTo>
                  <a:pt x="733915" y="796278"/>
                </a:lnTo>
                <a:lnTo>
                  <a:pt x="767203" y="713795"/>
                </a:lnTo>
                <a:lnTo>
                  <a:pt x="795735" y="780416"/>
                </a:lnTo>
                <a:lnTo>
                  <a:pt x="825853" y="1280073"/>
                </a:lnTo>
                <a:lnTo>
                  <a:pt x="854385" y="1295936"/>
                </a:lnTo>
                <a:lnTo>
                  <a:pt x="882918" y="1370488"/>
                </a:lnTo>
                <a:lnTo>
                  <a:pt x="916206" y="1414902"/>
                </a:lnTo>
                <a:lnTo>
                  <a:pt x="944738" y="1432350"/>
                </a:lnTo>
                <a:lnTo>
                  <a:pt x="973270" y="1465660"/>
                </a:lnTo>
                <a:lnTo>
                  <a:pt x="1003388" y="1486281"/>
                </a:lnTo>
                <a:lnTo>
                  <a:pt x="1036676" y="1411729"/>
                </a:lnTo>
                <a:lnTo>
                  <a:pt x="1065209" y="1468833"/>
                </a:lnTo>
                <a:lnTo>
                  <a:pt x="1093741" y="1435522"/>
                </a:lnTo>
                <a:lnTo>
                  <a:pt x="1122273" y="1494212"/>
                </a:lnTo>
                <a:lnTo>
                  <a:pt x="1150806" y="1489454"/>
                </a:lnTo>
                <a:lnTo>
                  <a:pt x="1184094" y="1452971"/>
                </a:lnTo>
                <a:lnTo>
                  <a:pt x="1214211" y="1502143"/>
                </a:lnTo>
                <a:lnTo>
                  <a:pt x="1242744" y="1494212"/>
                </a:lnTo>
                <a:lnTo>
                  <a:pt x="1271276" y="1456143"/>
                </a:lnTo>
                <a:lnTo>
                  <a:pt x="1299808" y="1419660"/>
                </a:lnTo>
                <a:lnTo>
                  <a:pt x="1333096" y="1465660"/>
                </a:lnTo>
                <a:lnTo>
                  <a:pt x="1361628" y="1445040"/>
                </a:lnTo>
                <a:lnTo>
                  <a:pt x="1391746" y="1476764"/>
                </a:lnTo>
                <a:lnTo>
                  <a:pt x="1420278" y="1548144"/>
                </a:lnTo>
                <a:lnTo>
                  <a:pt x="1453566" y="1486281"/>
                </a:lnTo>
                <a:lnTo>
                  <a:pt x="1482098" y="1530695"/>
                </a:lnTo>
                <a:lnTo>
                  <a:pt x="1510630" y="1432350"/>
                </a:lnTo>
                <a:lnTo>
                  <a:pt x="1539163" y="1510074"/>
                </a:lnTo>
                <a:lnTo>
                  <a:pt x="1569280" y="1506902"/>
                </a:lnTo>
                <a:lnTo>
                  <a:pt x="1600983" y="1445040"/>
                </a:lnTo>
                <a:lnTo>
                  <a:pt x="1631100" y="1476764"/>
                </a:lnTo>
                <a:lnTo>
                  <a:pt x="1659633" y="1465660"/>
                </a:lnTo>
                <a:lnTo>
                  <a:pt x="1688165" y="1486281"/>
                </a:lnTo>
                <a:lnTo>
                  <a:pt x="1716698" y="1716282"/>
                </a:lnTo>
                <a:lnTo>
                  <a:pt x="1749985" y="1741661"/>
                </a:lnTo>
                <a:lnTo>
                  <a:pt x="1778518" y="1736903"/>
                </a:lnTo>
                <a:lnTo>
                  <a:pt x="1808635" y="1749592"/>
                </a:lnTo>
                <a:lnTo>
                  <a:pt x="1837168" y="1762282"/>
                </a:lnTo>
                <a:lnTo>
                  <a:pt x="1865700" y="1774972"/>
                </a:lnTo>
                <a:lnTo>
                  <a:pt x="1898988" y="1782903"/>
                </a:lnTo>
                <a:lnTo>
                  <a:pt x="1927520" y="1782903"/>
                </a:lnTo>
                <a:lnTo>
                  <a:pt x="1956053" y="1811455"/>
                </a:lnTo>
                <a:lnTo>
                  <a:pt x="1986170" y="1749592"/>
                </a:lnTo>
                <a:lnTo>
                  <a:pt x="2017873" y="1865386"/>
                </a:lnTo>
                <a:lnTo>
                  <a:pt x="2047990" y="1852696"/>
                </a:lnTo>
                <a:lnTo>
                  <a:pt x="2076523" y="1819386"/>
                </a:lnTo>
                <a:lnTo>
                  <a:pt x="2105055" y="1878076"/>
                </a:lnTo>
                <a:lnTo>
                  <a:pt x="2133588" y="1832075"/>
                </a:lnTo>
                <a:lnTo>
                  <a:pt x="2166876" y="1860627"/>
                </a:lnTo>
                <a:lnTo>
                  <a:pt x="2195408" y="1865386"/>
                </a:lnTo>
                <a:lnTo>
                  <a:pt x="2225526" y="1881248"/>
                </a:lnTo>
                <a:lnTo>
                  <a:pt x="2254058" y="1844765"/>
                </a:lnTo>
                <a:lnTo>
                  <a:pt x="2282590" y="1857455"/>
                </a:lnTo>
                <a:lnTo>
                  <a:pt x="2315877" y="1808282"/>
                </a:lnTo>
                <a:lnTo>
                  <a:pt x="2344410" y="1865386"/>
                </a:lnTo>
                <a:lnTo>
                  <a:pt x="2374527" y="1873317"/>
                </a:lnTo>
                <a:lnTo>
                  <a:pt x="2403060" y="1828903"/>
                </a:lnTo>
                <a:lnTo>
                  <a:pt x="2431593" y="1852696"/>
                </a:lnTo>
                <a:lnTo>
                  <a:pt x="2464880" y="1878076"/>
                </a:lnTo>
                <a:lnTo>
                  <a:pt x="2493412" y="1857455"/>
                </a:lnTo>
                <a:lnTo>
                  <a:pt x="2521944" y="1901869"/>
                </a:lnTo>
                <a:lnTo>
                  <a:pt x="2552062" y="1832075"/>
                </a:lnTo>
                <a:lnTo>
                  <a:pt x="2583765" y="1890765"/>
                </a:lnTo>
                <a:lnTo>
                  <a:pt x="2613882" y="1865386"/>
                </a:lnTo>
                <a:lnTo>
                  <a:pt x="2642415" y="1898696"/>
                </a:lnTo>
                <a:lnTo>
                  <a:pt x="2670947" y="1844765"/>
                </a:lnTo>
                <a:lnTo>
                  <a:pt x="2699480" y="1911386"/>
                </a:lnTo>
                <a:lnTo>
                  <a:pt x="2732767" y="1906627"/>
                </a:lnTo>
                <a:lnTo>
                  <a:pt x="2761300" y="1878076"/>
                </a:lnTo>
                <a:lnTo>
                  <a:pt x="2791417" y="1927248"/>
                </a:lnTo>
                <a:lnTo>
                  <a:pt x="2819950" y="1932007"/>
                </a:lnTo>
                <a:lnTo>
                  <a:pt x="2848482" y="1881248"/>
                </a:lnTo>
                <a:lnTo>
                  <a:pt x="2881770" y="1955800"/>
                </a:lnTo>
                <a:lnTo>
                  <a:pt x="2910302" y="1901869"/>
                </a:lnTo>
                <a:lnTo>
                  <a:pt x="2938834" y="1857455"/>
                </a:lnTo>
                <a:lnTo>
                  <a:pt x="2968952" y="1911386"/>
                </a:lnTo>
                <a:lnTo>
                  <a:pt x="3000655" y="1881248"/>
                </a:lnTo>
                <a:lnTo>
                  <a:pt x="3030772" y="1886007"/>
                </a:lnTo>
                <a:lnTo>
                  <a:pt x="3059304" y="1911386"/>
                </a:lnTo>
                <a:lnTo>
                  <a:pt x="3087837" y="1922489"/>
                </a:lnTo>
                <a:lnTo>
                  <a:pt x="3116369" y="1852696"/>
                </a:lnTo>
                <a:lnTo>
                  <a:pt x="3149656" y="1947869"/>
                </a:lnTo>
                <a:lnTo>
                  <a:pt x="3178189" y="1914558"/>
                </a:lnTo>
                <a:lnTo>
                  <a:pt x="3187700" y="1914558"/>
                </a:lnTo>
              </a:path>
            </a:pathLst>
          </a:custGeom>
          <a:ln w="127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 name="object 34"/>
          <p:cNvSpPr/>
          <p:nvPr/>
        </p:nvSpPr>
        <p:spPr>
          <a:xfrm>
            <a:off x="6756346" y="2095613"/>
            <a:ext cx="3212830" cy="1752453"/>
          </a:xfrm>
          <a:custGeom>
            <a:avLst/>
            <a:gdLst/>
            <a:ahLst/>
            <a:cxnLst/>
            <a:rect l="l" t="t" r="r" b="b"/>
            <a:pathLst>
              <a:path w="3213100" h="1752600">
                <a:moveTo>
                  <a:pt x="0" y="0"/>
                </a:moveTo>
                <a:lnTo>
                  <a:pt x="7945" y="111427"/>
                </a:lnTo>
                <a:lnTo>
                  <a:pt x="38137" y="335875"/>
                </a:lnTo>
                <a:lnTo>
                  <a:pt x="71508" y="472772"/>
                </a:lnTo>
                <a:lnTo>
                  <a:pt x="100111" y="617628"/>
                </a:lnTo>
                <a:lnTo>
                  <a:pt x="128714" y="638321"/>
                </a:lnTo>
                <a:lnTo>
                  <a:pt x="157318" y="733831"/>
                </a:lnTo>
                <a:lnTo>
                  <a:pt x="185921" y="757709"/>
                </a:lnTo>
                <a:lnTo>
                  <a:pt x="219292" y="783178"/>
                </a:lnTo>
                <a:lnTo>
                  <a:pt x="249484" y="807055"/>
                </a:lnTo>
                <a:lnTo>
                  <a:pt x="278086" y="832524"/>
                </a:lnTo>
                <a:lnTo>
                  <a:pt x="306690" y="832524"/>
                </a:lnTo>
                <a:lnTo>
                  <a:pt x="335293" y="848443"/>
                </a:lnTo>
                <a:lnTo>
                  <a:pt x="368664" y="869136"/>
                </a:lnTo>
                <a:lnTo>
                  <a:pt x="397267" y="873912"/>
                </a:lnTo>
                <a:lnTo>
                  <a:pt x="427460" y="881871"/>
                </a:lnTo>
                <a:lnTo>
                  <a:pt x="456062" y="878687"/>
                </a:lnTo>
                <a:lnTo>
                  <a:pt x="489433" y="881871"/>
                </a:lnTo>
                <a:lnTo>
                  <a:pt x="518036" y="910524"/>
                </a:lnTo>
                <a:lnTo>
                  <a:pt x="546640" y="910524"/>
                </a:lnTo>
                <a:lnTo>
                  <a:pt x="575243" y="923258"/>
                </a:lnTo>
                <a:lnTo>
                  <a:pt x="605435" y="931217"/>
                </a:lnTo>
                <a:lnTo>
                  <a:pt x="637216" y="910524"/>
                </a:lnTo>
                <a:lnTo>
                  <a:pt x="667409" y="948728"/>
                </a:lnTo>
                <a:lnTo>
                  <a:pt x="696012" y="920075"/>
                </a:lnTo>
                <a:lnTo>
                  <a:pt x="724616" y="956687"/>
                </a:lnTo>
                <a:lnTo>
                  <a:pt x="753219" y="931217"/>
                </a:lnTo>
                <a:lnTo>
                  <a:pt x="786590" y="920075"/>
                </a:lnTo>
                <a:lnTo>
                  <a:pt x="815192" y="964646"/>
                </a:lnTo>
                <a:lnTo>
                  <a:pt x="845385" y="1391256"/>
                </a:lnTo>
                <a:lnTo>
                  <a:pt x="873988" y="1450153"/>
                </a:lnTo>
                <a:lnTo>
                  <a:pt x="902592" y="1481990"/>
                </a:lnTo>
                <a:lnTo>
                  <a:pt x="935962" y="1507459"/>
                </a:lnTo>
                <a:lnTo>
                  <a:pt x="964565" y="1499500"/>
                </a:lnTo>
                <a:lnTo>
                  <a:pt x="993168" y="1528153"/>
                </a:lnTo>
                <a:lnTo>
                  <a:pt x="1023362" y="1528153"/>
                </a:lnTo>
                <a:lnTo>
                  <a:pt x="1056732" y="1553622"/>
                </a:lnTo>
                <a:lnTo>
                  <a:pt x="1085335" y="1556806"/>
                </a:lnTo>
                <a:lnTo>
                  <a:pt x="1113938" y="1544071"/>
                </a:lnTo>
                <a:lnTo>
                  <a:pt x="1142542" y="1536112"/>
                </a:lnTo>
                <a:lnTo>
                  <a:pt x="1171145" y="1536112"/>
                </a:lnTo>
                <a:lnTo>
                  <a:pt x="1204516" y="1528153"/>
                </a:lnTo>
                <a:lnTo>
                  <a:pt x="1234708" y="1532928"/>
                </a:lnTo>
                <a:lnTo>
                  <a:pt x="1263311" y="1536112"/>
                </a:lnTo>
                <a:lnTo>
                  <a:pt x="1291914" y="1528153"/>
                </a:lnTo>
                <a:lnTo>
                  <a:pt x="1320517" y="1540887"/>
                </a:lnTo>
                <a:lnTo>
                  <a:pt x="1353888" y="1540887"/>
                </a:lnTo>
                <a:lnTo>
                  <a:pt x="1382491" y="1532928"/>
                </a:lnTo>
                <a:lnTo>
                  <a:pt x="1412684" y="1544071"/>
                </a:lnTo>
                <a:lnTo>
                  <a:pt x="1441286" y="1540887"/>
                </a:lnTo>
                <a:lnTo>
                  <a:pt x="1474657" y="1536112"/>
                </a:lnTo>
                <a:lnTo>
                  <a:pt x="1503260" y="1532928"/>
                </a:lnTo>
                <a:lnTo>
                  <a:pt x="1531864" y="1540887"/>
                </a:lnTo>
                <a:lnTo>
                  <a:pt x="1560467" y="1528153"/>
                </a:lnTo>
                <a:lnTo>
                  <a:pt x="1590660" y="1540887"/>
                </a:lnTo>
                <a:lnTo>
                  <a:pt x="1622440" y="1532928"/>
                </a:lnTo>
                <a:lnTo>
                  <a:pt x="1652633" y="1536112"/>
                </a:lnTo>
                <a:lnTo>
                  <a:pt x="1681236" y="1536112"/>
                </a:lnTo>
                <a:lnTo>
                  <a:pt x="1709840" y="1540887"/>
                </a:lnTo>
                <a:lnTo>
                  <a:pt x="1738443" y="1680968"/>
                </a:lnTo>
                <a:lnTo>
                  <a:pt x="1771814" y="1698478"/>
                </a:lnTo>
                <a:lnTo>
                  <a:pt x="1800416" y="1711213"/>
                </a:lnTo>
                <a:lnTo>
                  <a:pt x="1830609" y="1711213"/>
                </a:lnTo>
                <a:lnTo>
                  <a:pt x="1859212" y="1722355"/>
                </a:lnTo>
                <a:lnTo>
                  <a:pt x="1887816" y="1722355"/>
                </a:lnTo>
                <a:lnTo>
                  <a:pt x="1921186" y="1727131"/>
                </a:lnTo>
                <a:lnTo>
                  <a:pt x="1949790" y="1727131"/>
                </a:lnTo>
                <a:lnTo>
                  <a:pt x="1978392" y="1731906"/>
                </a:lnTo>
                <a:lnTo>
                  <a:pt x="2008585" y="1731906"/>
                </a:lnTo>
                <a:lnTo>
                  <a:pt x="2040366" y="1727131"/>
                </a:lnTo>
                <a:lnTo>
                  <a:pt x="2070559" y="1731906"/>
                </a:lnTo>
                <a:lnTo>
                  <a:pt x="2099162" y="1739865"/>
                </a:lnTo>
                <a:lnTo>
                  <a:pt x="2127765" y="1739865"/>
                </a:lnTo>
                <a:lnTo>
                  <a:pt x="2156368" y="1739865"/>
                </a:lnTo>
                <a:lnTo>
                  <a:pt x="2189738" y="1747824"/>
                </a:lnTo>
                <a:lnTo>
                  <a:pt x="2218342" y="1743049"/>
                </a:lnTo>
                <a:lnTo>
                  <a:pt x="2248534" y="1731906"/>
                </a:lnTo>
                <a:lnTo>
                  <a:pt x="2277138" y="1747824"/>
                </a:lnTo>
                <a:lnTo>
                  <a:pt x="2305741" y="1743049"/>
                </a:lnTo>
                <a:lnTo>
                  <a:pt x="2339112" y="1747824"/>
                </a:lnTo>
                <a:lnTo>
                  <a:pt x="2367715" y="1747824"/>
                </a:lnTo>
                <a:lnTo>
                  <a:pt x="2397907" y="1747824"/>
                </a:lnTo>
                <a:lnTo>
                  <a:pt x="2426510" y="1747824"/>
                </a:lnTo>
                <a:lnTo>
                  <a:pt x="2455114" y="1752600"/>
                </a:lnTo>
                <a:lnTo>
                  <a:pt x="2488484" y="1739865"/>
                </a:lnTo>
                <a:lnTo>
                  <a:pt x="2517088" y="1747824"/>
                </a:lnTo>
                <a:lnTo>
                  <a:pt x="2545690" y="1747824"/>
                </a:lnTo>
                <a:lnTo>
                  <a:pt x="2575883" y="1752600"/>
                </a:lnTo>
                <a:lnTo>
                  <a:pt x="2607664" y="1747824"/>
                </a:lnTo>
                <a:lnTo>
                  <a:pt x="2637857" y="1752600"/>
                </a:lnTo>
                <a:lnTo>
                  <a:pt x="2666460" y="1743049"/>
                </a:lnTo>
                <a:lnTo>
                  <a:pt x="2695064" y="1747824"/>
                </a:lnTo>
                <a:lnTo>
                  <a:pt x="2723666" y="1739865"/>
                </a:lnTo>
                <a:lnTo>
                  <a:pt x="2757037" y="1747824"/>
                </a:lnTo>
                <a:lnTo>
                  <a:pt x="2785640" y="1752600"/>
                </a:lnTo>
                <a:lnTo>
                  <a:pt x="2815833" y="1747824"/>
                </a:lnTo>
                <a:lnTo>
                  <a:pt x="2844436" y="1743049"/>
                </a:lnTo>
                <a:lnTo>
                  <a:pt x="2873039" y="1743049"/>
                </a:lnTo>
                <a:lnTo>
                  <a:pt x="2906410" y="1743049"/>
                </a:lnTo>
                <a:lnTo>
                  <a:pt x="2935013" y="1752600"/>
                </a:lnTo>
                <a:lnTo>
                  <a:pt x="2963616" y="1743049"/>
                </a:lnTo>
                <a:lnTo>
                  <a:pt x="2993808" y="1747824"/>
                </a:lnTo>
                <a:lnTo>
                  <a:pt x="3025590" y="1747824"/>
                </a:lnTo>
                <a:lnTo>
                  <a:pt x="3055782" y="1747824"/>
                </a:lnTo>
                <a:lnTo>
                  <a:pt x="3084386" y="1747824"/>
                </a:lnTo>
                <a:lnTo>
                  <a:pt x="3112988" y="1747824"/>
                </a:lnTo>
                <a:lnTo>
                  <a:pt x="3141592" y="1743049"/>
                </a:lnTo>
                <a:lnTo>
                  <a:pt x="3174962" y="1743049"/>
                </a:lnTo>
                <a:lnTo>
                  <a:pt x="3203566" y="1743049"/>
                </a:lnTo>
                <a:lnTo>
                  <a:pt x="3213100" y="1747824"/>
                </a:lnTo>
              </a:path>
            </a:pathLst>
          </a:custGeom>
          <a:ln w="254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 name="object 35"/>
          <p:cNvSpPr txBox="1"/>
          <p:nvPr/>
        </p:nvSpPr>
        <p:spPr>
          <a:xfrm>
            <a:off x="8062749" y="4255914"/>
            <a:ext cx="512403" cy="294219"/>
          </a:xfrm>
          <a:prstGeom prst="rect">
            <a:avLst/>
          </a:prstGeom>
        </p:spPr>
        <p:txBody>
          <a:bodyPr vert="horz" wrap="square" lIns="0" tIns="12699" rIns="0" bIns="0" rtlCol="0">
            <a:spAutoFit/>
          </a:bodyPr>
          <a:lstStyle/>
          <a:p>
            <a:pPr marR="29842" algn="r" defTabSz="914329" fontAlgn="auto">
              <a:lnSpc>
                <a:spcPts val="1090"/>
              </a:lnSpc>
              <a:spcBef>
                <a:spcPts val="100"/>
              </a:spcBef>
              <a:spcAft>
                <a:spcPts val="0"/>
              </a:spcAft>
            </a:pPr>
            <a:r>
              <a:rPr sz="1000" dirty="0">
                <a:solidFill>
                  <a:prstClr val="black"/>
                </a:solidFill>
                <a:latin typeface="Times New Roman"/>
                <a:cs typeface="Times New Roman"/>
              </a:rPr>
              <a:t>30</a:t>
            </a:r>
            <a:endParaRPr sz="1000">
              <a:solidFill>
                <a:prstClr val="black"/>
              </a:solidFill>
              <a:latin typeface="Times New Roman"/>
              <a:cs typeface="Times New Roman"/>
            </a:endParaRPr>
          </a:p>
          <a:p>
            <a:pPr marR="5080" algn="r" defTabSz="914329" fontAlgn="auto">
              <a:lnSpc>
                <a:spcPts val="1090"/>
              </a:lnSpc>
              <a:spcBef>
                <a:spcPts val="0"/>
              </a:spcBef>
              <a:spcAft>
                <a:spcPts val="0"/>
              </a:spcAft>
            </a:pPr>
            <a:r>
              <a:rPr sz="1000" spc="-10" dirty="0">
                <a:solidFill>
                  <a:prstClr val="black"/>
                </a:solidFill>
                <a:latin typeface="Times New Roman"/>
                <a:cs typeface="Times New Roman"/>
              </a:rPr>
              <a:t>iter.</a:t>
            </a:r>
            <a:r>
              <a:rPr sz="1000" spc="-70" dirty="0">
                <a:solidFill>
                  <a:prstClr val="black"/>
                </a:solidFill>
                <a:latin typeface="Times New Roman"/>
                <a:cs typeface="Times New Roman"/>
              </a:rPr>
              <a:t> </a:t>
            </a:r>
            <a:r>
              <a:rPr sz="1000" spc="-20" dirty="0">
                <a:solidFill>
                  <a:prstClr val="black"/>
                </a:solidFill>
                <a:latin typeface="Times New Roman"/>
                <a:cs typeface="Times New Roman"/>
              </a:rPr>
              <a:t>(1e4)</a:t>
            </a:r>
            <a:endParaRPr sz="1000">
              <a:solidFill>
                <a:prstClr val="black"/>
              </a:solidFill>
              <a:latin typeface="Times New Roman"/>
              <a:cs typeface="Times New Roman"/>
            </a:endParaRPr>
          </a:p>
        </p:txBody>
      </p:sp>
      <p:sp>
        <p:nvSpPr>
          <p:cNvPr id="36" name="object 36"/>
          <p:cNvSpPr txBox="1"/>
          <p:nvPr/>
        </p:nvSpPr>
        <p:spPr>
          <a:xfrm>
            <a:off x="6370949" y="2938176"/>
            <a:ext cx="153888" cy="487004"/>
          </a:xfrm>
          <a:prstGeom prst="rect">
            <a:avLst/>
          </a:prstGeom>
        </p:spPr>
        <p:txBody>
          <a:bodyPr vert="vert270" wrap="square" lIns="0" tIns="0" rIns="0" bIns="0" rtlCol="0">
            <a:spAutoFit/>
          </a:bodyPr>
          <a:lstStyle/>
          <a:p>
            <a:pPr marL="12699" defTabSz="914329" fontAlgn="auto">
              <a:lnSpc>
                <a:spcPts val="1190"/>
              </a:lnSpc>
              <a:spcBef>
                <a:spcPts val="0"/>
              </a:spcBef>
              <a:spcAft>
                <a:spcPts val="0"/>
              </a:spcAft>
            </a:pPr>
            <a:r>
              <a:rPr sz="1000" spc="-25" dirty="0">
                <a:solidFill>
                  <a:prstClr val="black"/>
                </a:solidFill>
                <a:latin typeface="Times New Roman"/>
                <a:cs typeface="Times New Roman"/>
              </a:rPr>
              <a:t>error</a:t>
            </a:r>
            <a:r>
              <a:rPr sz="1000" spc="50" dirty="0">
                <a:solidFill>
                  <a:prstClr val="black"/>
                </a:solidFill>
                <a:latin typeface="Times New Roman"/>
                <a:cs typeface="Times New Roman"/>
              </a:rPr>
              <a:t> </a:t>
            </a:r>
            <a:r>
              <a:rPr sz="1000" spc="-25" dirty="0">
                <a:solidFill>
                  <a:prstClr val="black"/>
                </a:solidFill>
                <a:latin typeface="Times New Roman"/>
                <a:cs typeface="Times New Roman"/>
              </a:rPr>
              <a:t>(%)</a:t>
            </a:r>
            <a:endParaRPr sz="1000">
              <a:solidFill>
                <a:prstClr val="black"/>
              </a:solidFill>
              <a:latin typeface="Times New Roman"/>
              <a:cs typeface="Times New Roman"/>
            </a:endParaRPr>
          </a:p>
        </p:txBody>
      </p:sp>
      <p:sp>
        <p:nvSpPr>
          <p:cNvPr id="37" name="object 37"/>
          <p:cNvSpPr/>
          <p:nvPr/>
        </p:nvSpPr>
        <p:spPr>
          <a:xfrm>
            <a:off x="6705549" y="3860764"/>
            <a:ext cx="863527" cy="368269"/>
          </a:xfrm>
          <a:custGeom>
            <a:avLst/>
            <a:gdLst/>
            <a:ahLst/>
            <a:cxnLst/>
            <a:rect l="l" t="t" r="r" b="b"/>
            <a:pathLst>
              <a:path w="863600" h="368300">
                <a:moveTo>
                  <a:pt x="0" y="0"/>
                </a:moveTo>
                <a:lnTo>
                  <a:pt x="863600" y="0"/>
                </a:lnTo>
                <a:lnTo>
                  <a:pt x="863600" y="368300"/>
                </a:lnTo>
                <a:lnTo>
                  <a:pt x="0" y="368300"/>
                </a:lnTo>
                <a:lnTo>
                  <a:pt x="0"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 name="object 38"/>
          <p:cNvSpPr/>
          <p:nvPr/>
        </p:nvSpPr>
        <p:spPr>
          <a:xfrm>
            <a:off x="6711898" y="3867114"/>
            <a:ext cx="863527" cy="368269"/>
          </a:xfrm>
          <a:custGeom>
            <a:avLst/>
            <a:gdLst/>
            <a:ahLst/>
            <a:cxnLst/>
            <a:rect l="l" t="t" r="r" b="b"/>
            <a:pathLst>
              <a:path w="863600" h="368300">
                <a:moveTo>
                  <a:pt x="0" y="0"/>
                </a:moveTo>
                <a:lnTo>
                  <a:pt x="863600" y="0"/>
                </a:lnTo>
                <a:lnTo>
                  <a:pt x="863600" y="368300"/>
                </a:lnTo>
                <a:lnTo>
                  <a:pt x="0" y="368300"/>
                </a:lnTo>
                <a:lnTo>
                  <a:pt x="0" y="0"/>
                </a:lnTo>
                <a:close/>
              </a:path>
            </a:pathLst>
          </a:custGeom>
          <a:ln w="127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 name="object 39"/>
          <p:cNvSpPr/>
          <p:nvPr/>
        </p:nvSpPr>
        <p:spPr>
          <a:xfrm>
            <a:off x="6711898" y="3867113"/>
            <a:ext cx="863527" cy="0"/>
          </a:xfrm>
          <a:custGeom>
            <a:avLst/>
            <a:gdLst/>
            <a:ahLst/>
            <a:cxnLst/>
            <a:rect l="l" t="t" r="r" b="b"/>
            <a:pathLst>
              <a:path w="863600">
                <a:moveTo>
                  <a:pt x="0" y="0"/>
                </a:moveTo>
                <a:lnTo>
                  <a:pt x="8636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 name="object 40"/>
          <p:cNvSpPr/>
          <p:nvPr/>
        </p:nvSpPr>
        <p:spPr>
          <a:xfrm>
            <a:off x="6711898" y="4235382"/>
            <a:ext cx="863527" cy="0"/>
          </a:xfrm>
          <a:custGeom>
            <a:avLst/>
            <a:gdLst/>
            <a:ahLst/>
            <a:cxnLst/>
            <a:rect l="l" t="t" r="r" b="b"/>
            <a:pathLst>
              <a:path w="863600">
                <a:moveTo>
                  <a:pt x="0" y="0"/>
                </a:moveTo>
                <a:lnTo>
                  <a:pt x="8636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 name="object 41"/>
          <p:cNvSpPr/>
          <p:nvPr/>
        </p:nvSpPr>
        <p:spPr>
          <a:xfrm>
            <a:off x="7575425" y="3867114"/>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2" name="object 42"/>
          <p:cNvSpPr/>
          <p:nvPr/>
        </p:nvSpPr>
        <p:spPr>
          <a:xfrm>
            <a:off x="6711898" y="3867114"/>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 name="object 43"/>
          <p:cNvSpPr/>
          <p:nvPr/>
        </p:nvSpPr>
        <p:spPr>
          <a:xfrm>
            <a:off x="6711898" y="4235382"/>
            <a:ext cx="863527" cy="0"/>
          </a:xfrm>
          <a:custGeom>
            <a:avLst/>
            <a:gdLst/>
            <a:ahLst/>
            <a:cxnLst/>
            <a:rect l="l" t="t" r="r" b="b"/>
            <a:pathLst>
              <a:path w="863600">
                <a:moveTo>
                  <a:pt x="0" y="0"/>
                </a:moveTo>
                <a:lnTo>
                  <a:pt x="8636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 name="object 44"/>
          <p:cNvSpPr/>
          <p:nvPr/>
        </p:nvSpPr>
        <p:spPr>
          <a:xfrm>
            <a:off x="6711898" y="3867114"/>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5" name="object 45"/>
          <p:cNvSpPr/>
          <p:nvPr/>
        </p:nvSpPr>
        <p:spPr>
          <a:xfrm>
            <a:off x="6711898" y="3867113"/>
            <a:ext cx="863527" cy="0"/>
          </a:xfrm>
          <a:custGeom>
            <a:avLst/>
            <a:gdLst/>
            <a:ahLst/>
            <a:cxnLst/>
            <a:rect l="l" t="t" r="r" b="b"/>
            <a:pathLst>
              <a:path w="863600">
                <a:moveTo>
                  <a:pt x="0" y="0"/>
                </a:moveTo>
                <a:lnTo>
                  <a:pt x="8636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6" name="object 46"/>
          <p:cNvSpPr/>
          <p:nvPr/>
        </p:nvSpPr>
        <p:spPr>
          <a:xfrm>
            <a:off x="6711898" y="4235382"/>
            <a:ext cx="863527" cy="0"/>
          </a:xfrm>
          <a:custGeom>
            <a:avLst/>
            <a:gdLst/>
            <a:ahLst/>
            <a:cxnLst/>
            <a:rect l="l" t="t" r="r" b="b"/>
            <a:pathLst>
              <a:path w="863600">
                <a:moveTo>
                  <a:pt x="0" y="0"/>
                </a:moveTo>
                <a:lnTo>
                  <a:pt x="8636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7" name="object 47"/>
          <p:cNvSpPr/>
          <p:nvPr/>
        </p:nvSpPr>
        <p:spPr>
          <a:xfrm>
            <a:off x="7575425" y="3867114"/>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8" name="object 48"/>
          <p:cNvSpPr/>
          <p:nvPr/>
        </p:nvSpPr>
        <p:spPr>
          <a:xfrm>
            <a:off x="6711898" y="3867114"/>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9" name="object 49"/>
          <p:cNvSpPr/>
          <p:nvPr/>
        </p:nvSpPr>
        <p:spPr>
          <a:xfrm>
            <a:off x="6743646" y="3949656"/>
            <a:ext cx="165086" cy="0"/>
          </a:xfrm>
          <a:custGeom>
            <a:avLst/>
            <a:gdLst/>
            <a:ahLst/>
            <a:cxnLst/>
            <a:rect l="l" t="t" r="r" b="b"/>
            <a:pathLst>
              <a:path w="165100">
                <a:moveTo>
                  <a:pt x="0" y="0"/>
                </a:moveTo>
                <a:lnTo>
                  <a:pt x="165100" y="0"/>
                </a:lnTo>
              </a:path>
            </a:pathLst>
          </a:custGeom>
          <a:ln w="254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 name="object 50"/>
          <p:cNvSpPr txBox="1"/>
          <p:nvPr/>
        </p:nvSpPr>
        <p:spPr>
          <a:xfrm>
            <a:off x="6692850" y="3853674"/>
            <a:ext cx="876226" cy="374443"/>
          </a:xfrm>
          <a:prstGeom prst="rect">
            <a:avLst/>
          </a:prstGeom>
        </p:spPr>
        <p:txBody>
          <a:bodyPr vert="horz" wrap="square" lIns="0" tIns="22858" rIns="0" bIns="0" rtlCol="0">
            <a:spAutoFit/>
          </a:bodyPr>
          <a:lstStyle/>
          <a:p>
            <a:pPr marL="231122" defTabSz="914329" fontAlgn="auto">
              <a:spcBef>
                <a:spcPts val="180"/>
              </a:spcBef>
              <a:spcAft>
                <a:spcPts val="0"/>
              </a:spcAft>
            </a:pPr>
            <a:r>
              <a:rPr sz="1100" spc="5" dirty="0">
                <a:solidFill>
                  <a:prstClr val="black"/>
                </a:solidFill>
                <a:latin typeface="Times New Roman"/>
                <a:cs typeface="Times New Roman"/>
              </a:rPr>
              <a:t>ResNet-18</a:t>
            </a:r>
            <a:endParaRPr sz="1100">
              <a:solidFill>
                <a:prstClr val="black"/>
              </a:solidFill>
              <a:latin typeface="Times New Roman"/>
              <a:cs typeface="Times New Roman"/>
            </a:endParaRPr>
          </a:p>
          <a:p>
            <a:pPr marL="231122" defTabSz="914329" fontAlgn="auto">
              <a:spcBef>
                <a:spcPts val="80"/>
              </a:spcBef>
              <a:spcAft>
                <a:spcPts val="0"/>
              </a:spcAft>
            </a:pPr>
            <a:r>
              <a:rPr sz="1100" spc="5" dirty="0">
                <a:solidFill>
                  <a:prstClr val="black"/>
                </a:solidFill>
                <a:latin typeface="Times New Roman"/>
                <a:cs typeface="Times New Roman"/>
              </a:rPr>
              <a:t>ResNet-34</a:t>
            </a:r>
            <a:endParaRPr sz="1100">
              <a:solidFill>
                <a:prstClr val="black"/>
              </a:solidFill>
              <a:latin typeface="Times New Roman"/>
              <a:cs typeface="Times New Roman"/>
            </a:endParaRPr>
          </a:p>
        </p:txBody>
      </p:sp>
      <p:sp>
        <p:nvSpPr>
          <p:cNvPr id="51" name="object 51"/>
          <p:cNvSpPr/>
          <p:nvPr/>
        </p:nvSpPr>
        <p:spPr>
          <a:xfrm>
            <a:off x="6743646" y="4127441"/>
            <a:ext cx="165086" cy="0"/>
          </a:xfrm>
          <a:custGeom>
            <a:avLst/>
            <a:gdLst/>
            <a:ahLst/>
            <a:cxnLst/>
            <a:rect l="l" t="t" r="r" b="b"/>
            <a:pathLst>
              <a:path w="165100">
                <a:moveTo>
                  <a:pt x="0" y="0"/>
                </a:moveTo>
                <a:lnTo>
                  <a:pt x="165100" y="0"/>
                </a:lnTo>
              </a:path>
            </a:pathLst>
          </a:custGeom>
          <a:ln w="254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2" name="object 52"/>
          <p:cNvSpPr/>
          <p:nvPr/>
        </p:nvSpPr>
        <p:spPr>
          <a:xfrm>
            <a:off x="1238659" y="4286179"/>
            <a:ext cx="3289024"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3" name="object 53"/>
          <p:cNvSpPr/>
          <p:nvPr/>
        </p:nvSpPr>
        <p:spPr>
          <a:xfrm>
            <a:off x="1238659" y="3790920"/>
            <a:ext cx="3289024"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4" name="object 54"/>
          <p:cNvSpPr/>
          <p:nvPr/>
        </p:nvSpPr>
        <p:spPr>
          <a:xfrm>
            <a:off x="1238659" y="3282962"/>
            <a:ext cx="3289024"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5" name="object 55"/>
          <p:cNvSpPr/>
          <p:nvPr/>
        </p:nvSpPr>
        <p:spPr>
          <a:xfrm>
            <a:off x="1238659" y="2787704"/>
            <a:ext cx="3289024"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6" name="object 56"/>
          <p:cNvSpPr/>
          <p:nvPr/>
        </p:nvSpPr>
        <p:spPr>
          <a:xfrm>
            <a:off x="1238659" y="2279747"/>
            <a:ext cx="3289024" cy="0"/>
          </a:xfrm>
          <a:custGeom>
            <a:avLst/>
            <a:gdLst/>
            <a:ahLst/>
            <a:cxnLst/>
            <a:rect l="l" t="t" r="r" b="b"/>
            <a:pathLst>
              <a:path w="3289300">
                <a:moveTo>
                  <a:pt x="0" y="0"/>
                </a:moveTo>
                <a:lnTo>
                  <a:pt x="3289300" y="0"/>
                </a:lnTo>
                <a:lnTo>
                  <a:pt x="32893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7" name="object 57"/>
          <p:cNvSpPr/>
          <p:nvPr/>
        </p:nvSpPr>
        <p:spPr>
          <a:xfrm>
            <a:off x="1238659" y="4286179"/>
            <a:ext cx="3289024" cy="0"/>
          </a:xfrm>
          <a:custGeom>
            <a:avLst/>
            <a:gdLst/>
            <a:ahLst/>
            <a:cxnLst/>
            <a:rect l="l" t="t" r="r" b="b"/>
            <a:pathLst>
              <a:path w="3289300">
                <a:moveTo>
                  <a:pt x="0" y="0"/>
                </a:moveTo>
                <a:lnTo>
                  <a:pt x="32893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8" name="object 58"/>
          <p:cNvSpPr/>
          <p:nvPr/>
        </p:nvSpPr>
        <p:spPr>
          <a:xfrm>
            <a:off x="1238658" y="2140059"/>
            <a:ext cx="0" cy="2146120"/>
          </a:xfrm>
          <a:custGeom>
            <a:avLst/>
            <a:gdLst/>
            <a:ahLst/>
            <a:cxnLst/>
            <a:rect l="l" t="t" r="r" b="b"/>
            <a:pathLst>
              <a:path h="2146300">
                <a:moveTo>
                  <a:pt x="0" y="2146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9" name="object 59"/>
          <p:cNvSpPr/>
          <p:nvPr/>
        </p:nvSpPr>
        <p:spPr>
          <a:xfrm>
            <a:off x="1238658" y="4260781"/>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0" name="object 60"/>
          <p:cNvSpPr txBox="1"/>
          <p:nvPr/>
        </p:nvSpPr>
        <p:spPr>
          <a:xfrm>
            <a:off x="1188960" y="4286074"/>
            <a:ext cx="88893"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0</a:t>
            </a:r>
            <a:endParaRPr sz="1000">
              <a:solidFill>
                <a:prstClr val="black"/>
              </a:solidFill>
              <a:latin typeface="Times New Roman"/>
              <a:cs typeface="Times New Roman"/>
            </a:endParaRPr>
          </a:p>
        </p:txBody>
      </p:sp>
      <p:sp>
        <p:nvSpPr>
          <p:cNvPr id="61" name="object 61"/>
          <p:cNvSpPr/>
          <p:nvPr/>
        </p:nvSpPr>
        <p:spPr>
          <a:xfrm>
            <a:off x="1835508" y="4260781"/>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2" name="object 62"/>
          <p:cNvSpPr txBox="1"/>
          <p:nvPr/>
        </p:nvSpPr>
        <p:spPr>
          <a:xfrm>
            <a:off x="1755652" y="4286074"/>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10</a:t>
            </a:r>
            <a:endParaRPr sz="1000">
              <a:solidFill>
                <a:prstClr val="black"/>
              </a:solidFill>
              <a:latin typeface="Times New Roman"/>
              <a:cs typeface="Times New Roman"/>
            </a:endParaRPr>
          </a:p>
        </p:txBody>
      </p:sp>
      <p:sp>
        <p:nvSpPr>
          <p:cNvPr id="63" name="object 63"/>
          <p:cNvSpPr/>
          <p:nvPr/>
        </p:nvSpPr>
        <p:spPr>
          <a:xfrm>
            <a:off x="2432358" y="4260781"/>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4" name="object 64"/>
          <p:cNvSpPr txBox="1"/>
          <p:nvPr/>
        </p:nvSpPr>
        <p:spPr>
          <a:xfrm>
            <a:off x="2350913" y="4286074"/>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20</a:t>
            </a:r>
            <a:endParaRPr sz="1000">
              <a:solidFill>
                <a:prstClr val="black"/>
              </a:solidFill>
              <a:latin typeface="Times New Roman"/>
              <a:cs typeface="Times New Roman"/>
            </a:endParaRPr>
          </a:p>
        </p:txBody>
      </p:sp>
      <p:sp>
        <p:nvSpPr>
          <p:cNvPr id="65" name="object 65"/>
          <p:cNvSpPr/>
          <p:nvPr/>
        </p:nvSpPr>
        <p:spPr>
          <a:xfrm>
            <a:off x="3029207" y="4260781"/>
            <a:ext cx="0" cy="25398"/>
          </a:xfrm>
          <a:custGeom>
            <a:avLst/>
            <a:gdLst/>
            <a:ahLst/>
            <a:cxnLst/>
            <a:rect l="l" t="t" r="r" b="b"/>
            <a:pathLst>
              <a:path h="25400">
                <a:moveTo>
                  <a:pt x="0" y="254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6" name="object 66"/>
          <p:cNvSpPr/>
          <p:nvPr/>
        </p:nvSpPr>
        <p:spPr>
          <a:xfrm>
            <a:off x="3626057" y="4260781"/>
            <a:ext cx="0" cy="25398"/>
          </a:xfrm>
          <a:custGeom>
            <a:avLst/>
            <a:gdLst/>
            <a:ahLst/>
            <a:cxnLst/>
            <a:rect l="l" t="t" r="r" b="b"/>
            <a:pathLst>
              <a:path h="25400">
                <a:moveTo>
                  <a:pt x="0" y="25400"/>
                </a:moveTo>
                <a:lnTo>
                  <a:pt x="1"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7" name="object 67"/>
          <p:cNvSpPr txBox="1"/>
          <p:nvPr/>
        </p:nvSpPr>
        <p:spPr>
          <a:xfrm>
            <a:off x="3546201" y="4286074"/>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40</a:t>
            </a:r>
            <a:endParaRPr sz="1000">
              <a:solidFill>
                <a:prstClr val="black"/>
              </a:solidFill>
              <a:latin typeface="Times New Roman"/>
              <a:cs typeface="Times New Roman"/>
            </a:endParaRPr>
          </a:p>
        </p:txBody>
      </p:sp>
      <p:sp>
        <p:nvSpPr>
          <p:cNvPr id="68" name="object 68"/>
          <p:cNvSpPr/>
          <p:nvPr/>
        </p:nvSpPr>
        <p:spPr>
          <a:xfrm>
            <a:off x="4222907" y="4260781"/>
            <a:ext cx="0" cy="25398"/>
          </a:xfrm>
          <a:custGeom>
            <a:avLst/>
            <a:gdLst/>
            <a:ahLst/>
            <a:cxnLst/>
            <a:rect l="l" t="t" r="r" b="b"/>
            <a:pathLst>
              <a:path h="25400">
                <a:moveTo>
                  <a:pt x="0" y="25400"/>
                </a:moveTo>
                <a:lnTo>
                  <a:pt x="1"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9" name="object 69"/>
          <p:cNvSpPr txBox="1"/>
          <p:nvPr/>
        </p:nvSpPr>
        <p:spPr>
          <a:xfrm>
            <a:off x="4141462" y="4286074"/>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50</a:t>
            </a:r>
            <a:endParaRPr sz="1000">
              <a:solidFill>
                <a:prstClr val="black"/>
              </a:solidFill>
              <a:latin typeface="Times New Roman"/>
              <a:cs typeface="Times New Roman"/>
            </a:endParaRPr>
          </a:p>
        </p:txBody>
      </p:sp>
      <p:sp>
        <p:nvSpPr>
          <p:cNvPr id="70" name="object 70"/>
          <p:cNvSpPr/>
          <p:nvPr/>
        </p:nvSpPr>
        <p:spPr>
          <a:xfrm>
            <a:off x="1238658" y="4286179"/>
            <a:ext cx="25398"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1" name="object 71"/>
          <p:cNvSpPr txBox="1"/>
          <p:nvPr/>
        </p:nvSpPr>
        <p:spPr>
          <a:xfrm>
            <a:off x="1081019" y="4203532"/>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20</a:t>
            </a:r>
            <a:endParaRPr sz="1000">
              <a:solidFill>
                <a:prstClr val="black"/>
              </a:solidFill>
              <a:latin typeface="Times New Roman"/>
              <a:cs typeface="Times New Roman"/>
            </a:endParaRPr>
          </a:p>
        </p:txBody>
      </p:sp>
      <p:sp>
        <p:nvSpPr>
          <p:cNvPr id="72" name="object 72"/>
          <p:cNvSpPr/>
          <p:nvPr/>
        </p:nvSpPr>
        <p:spPr>
          <a:xfrm>
            <a:off x="1238658" y="3790920"/>
            <a:ext cx="25398" cy="0"/>
          </a:xfrm>
          <a:custGeom>
            <a:avLst/>
            <a:gdLst/>
            <a:ahLst/>
            <a:cxnLst/>
            <a:rect l="l" t="t" r="r" b="b"/>
            <a:pathLst>
              <a:path w="25400">
                <a:moveTo>
                  <a:pt x="0" y="0"/>
                </a:moveTo>
                <a:lnTo>
                  <a:pt x="254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3" name="object 73"/>
          <p:cNvSpPr txBox="1"/>
          <p:nvPr/>
        </p:nvSpPr>
        <p:spPr>
          <a:xfrm>
            <a:off x="1081019" y="3698748"/>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30</a:t>
            </a:r>
            <a:endParaRPr sz="1000">
              <a:solidFill>
                <a:prstClr val="black"/>
              </a:solidFill>
              <a:latin typeface="Times New Roman"/>
              <a:cs typeface="Times New Roman"/>
            </a:endParaRPr>
          </a:p>
        </p:txBody>
      </p:sp>
      <p:sp>
        <p:nvSpPr>
          <p:cNvPr id="74" name="object 74"/>
          <p:cNvSpPr/>
          <p:nvPr/>
        </p:nvSpPr>
        <p:spPr>
          <a:xfrm>
            <a:off x="1238658" y="3282962"/>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5" name="object 75"/>
          <p:cNvSpPr txBox="1"/>
          <p:nvPr/>
        </p:nvSpPr>
        <p:spPr>
          <a:xfrm>
            <a:off x="1081019" y="3200314"/>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40</a:t>
            </a:r>
            <a:endParaRPr sz="1000">
              <a:solidFill>
                <a:prstClr val="black"/>
              </a:solidFill>
              <a:latin typeface="Times New Roman"/>
              <a:cs typeface="Times New Roman"/>
            </a:endParaRPr>
          </a:p>
        </p:txBody>
      </p:sp>
      <p:sp>
        <p:nvSpPr>
          <p:cNvPr id="76" name="object 76"/>
          <p:cNvSpPr/>
          <p:nvPr/>
        </p:nvSpPr>
        <p:spPr>
          <a:xfrm>
            <a:off x="1238658" y="2787704"/>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7" name="object 77"/>
          <p:cNvSpPr txBox="1"/>
          <p:nvPr/>
        </p:nvSpPr>
        <p:spPr>
          <a:xfrm>
            <a:off x="1081019" y="2695532"/>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50</a:t>
            </a:r>
            <a:endParaRPr sz="1000">
              <a:solidFill>
                <a:prstClr val="black"/>
              </a:solidFill>
              <a:latin typeface="Times New Roman"/>
              <a:cs typeface="Times New Roman"/>
            </a:endParaRPr>
          </a:p>
        </p:txBody>
      </p:sp>
      <p:sp>
        <p:nvSpPr>
          <p:cNvPr id="78" name="object 78"/>
          <p:cNvSpPr/>
          <p:nvPr/>
        </p:nvSpPr>
        <p:spPr>
          <a:xfrm>
            <a:off x="1238658" y="2279747"/>
            <a:ext cx="25398" cy="0"/>
          </a:xfrm>
          <a:custGeom>
            <a:avLst/>
            <a:gdLst/>
            <a:ahLst/>
            <a:cxnLst/>
            <a:rect l="l" t="t" r="r" b="b"/>
            <a:pathLst>
              <a:path w="25400">
                <a:moveTo>
                  <a:pt x="0" y="0"/>
                </a:moveTo>
                <a:lnTo>
                  <a:pt x="25400" y="1"/>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9" name="object 79"/>
          <p:cNvSpPr txBox="1"/>
          <p:nvPr/>
        </p:nvSpPr>
        <p:spPr>
          <a:xfrm>
            <a:off x="1081019" y="2197099"/>
            <a:ext cx="152387" cy="166760"/>
          </a:xfrm>
          <a:prstGeom prst="rect">
            <a:avLst/>
          </a:prstGeom>
        </p:spPr>
        <p:txBody>
          <a:bodyPr vert="horz" wrap="square" lIns="0" tIns="12699" rIns="0" bIns="0" rtlCol="0">
            <a:spAutoFit/>
          </a:bodyPr>
          <a:lstStyle/>
          <a:p>
            <a:pPr marL="12699" defTabSz="914329" fontAlgn="auto">
              <a:spcBef>
                <a:spcPts val="100"/>
              </a:spcBef>
              <a:spcAft>
                <a:spcPts val="0"/>
              </a:spcAft>
            </a:pPr>
            <a:r>
              <a:rPr sz="1000" dirty="0">
                <a:solidFill>
                  <a:prstClr val="black"/>
                </a:solidFill>
                <a:latin typeface="Times New Roman"/>
                <a:cs typeface="Times New Roman"/>
              </a:rPr>
              <a:t>60</a:t>
            </a:r>
            <a:endParaRPr sz="1000">
              <a:solidFill>
                <a:prstClr val="black"/>
              </a:solidFill>
              <a:latin typeface="Times New Roman"/>
              <a:cs typeface="Times New Roman"/>
            </a:endParaRPr>
          </a:p>
        </p:txBody>
      </p:sp>
      <p:sp>
        <p:nvSpPr>
          <p:cNvPr id="80" name="object 80"/>
          <p:cNvSpPr/>
          <p:nvPr/>
        </p:nvSpPr>
        <p:spPr>
          <a:xfrm>
            <a:off x="1378347" y="2140058"/>
            <a:ext cx="3149335" cy="1650862"/>
          </a:xfrm>
          <a:custGeom>
            <a:avLst/>
            <a:gdLst/>
            <a:ahLst/>
            <a:cxnLst/>
            <a:rect l="l" t="t" r="r" b="b"/>
            <a:pathLst>
              <a:path w="3149600" h="1651000">
                <a:moveTo>
                  <a:pt x="0" y="0"/>
                </a:moveTo>
                <a:lnTo>
                  <a:pt x="12693" y="33305"/>
                </a:lnTo>
                <a:lnTo>
                  <a:pt x="41254" y="33305"/>
                </a:lnTo>
                <a:lnTo>
                  <a:pt x="69814" y="99916"/>
                </a:lnTo>
                <a:lnTo>
                  <a:pt x="98375" y="169699"/>
                </a:lnTo>
                <a:lnTo>
                  <a:pt x="126936" y="172871"/>
                </a:lnTo>
                <a:lnTo>
                  <a:pt x="160256" y="203004"/>
                </a:lnTo>
                <a:lnTo>
                  <a:pt x="190404" y="226794"/>
                </a:lnTo>
                <a:lnTo>
                  <a:pt x="218964" y="206176"/>
                </a:lnTo>
                <a:lnTo>
                  <a:pt x="247525" y="293405"/>
                </a:lnTo>
                <a:lnTo>
                  <a:pt x="276085" y="321952"/>
                </a:lnTo>
                <a:lnTo>
                  <a:pt x="309406" y="429799"/>
                </a:lnTo>
                <a:lnTo>
                  <a:pt x="337967" y="360016"/>
                </a:lnTo>
                <a:lnTo>
                  <a:pt x="368114" y="293405"/>
                </a:lnTo>
                <a:lnTo>
                  <a:pt x="396675" y="334640"/>
                </a:lnTo>
                <a:lnTo>
                  <a:pt x="429995" y="380634"/>
                </a:lnTo>
                <a:lnTo>
                  <a:pt x="458556" y="321952"/>
                </a:lnTo>
                <a:lnTo>
                  <a:pt x="487117" y="360016"/>
                </a:lnTo>
                <a:lnTo>
                  <a:pt x="515677" y="367946"/>
                </a:lnTo>
                <a:lnTo>
                  <a:pt x="545824" y="293405"/>
                </a:lnTo>
                <a:lnTo>
                  <a:pt x="577558" y="380634"/>
                </a:lnTo>
                <a:lnTo>
                  <a:pt x="607706" y="363188"/>
                </a:lnTo>
                <a:lnTo>
                  <a:pt x="636266" y="318780"/>
                </a:lnTo>
                <a:lnTo>
                  <a:pt x="664827" y="388563"/>
                </a:lnTo>
                <a:lnTo>
                  <a:pt x="693388" y="383806"/>
                </a:lnTo>
                <a:lnTo>
                  <a:pt x="726708" y="360016"/>
                </a:lnTo>
                <a:lnTo>
                  <a:pt x="755269" y="432971"/>
                </a:lnTo>
                <a:lnTo>
                  <a:pt x="785416" y="965858"/>
                </a:lnTo>
                <a:lnTo>
                  <a:pt x="813977" y="1022954"/>
                </a:lnTo>
                <a:lnTo>
                  <a:pt x="842537" y="986476"/>
                </a:lnTo>
                <a:lnTo>
                  <a:pt x="875858" y="1138730"/>
                </a:lnTo>
                <a:lnTo>
                  <a:pt x="904419" y="1114940"/>
                </a:lnTo>
                <a:lnTo>
                  <a:pt x="932979" y="1110183"/>
                </a:lnTo>
                <a:lnTo>
                  <a:pt x="963127" y="1179966"/>
                </a:lnTo>
                <a:lnTo>
                  <a:pt x="996447" y="1084807"/>
                </a:lnTo>
                <a:lnTo>
                  <a:pt x="1025008" y="1118112"/>
                </a:lnTo>
                <a:lnTo>
                  <a:pt x="1053569" y="1172035"/>
                </a:lnTo>
                <a:lnTo>
                  <a:pt x="1082130" y="1043572"/>
                </a:lnTo>
                <a:lnTo>
                  <a:pt x="1110690" y="1179966"/>
                </a:lnTo>
                <a:lnTo>
                  <a:pt x="1144011" y="1076877"/>
                </a:lnTo>
                <a:lnTo>
                  <a:pt x="1174158" y="1143488"/>
                </a:lnTo>
                <a:lnTo>
                  <a:pt x="1202719" y="1135558"/>
                </a:lnTo>
                <a:lnTo>
                  <a:pt x="1231279" y="1114940"/>
                </a:lnTo>
                <a:lnTo>
                  <a:pt x="1259840" y="1126042"/>
                </a:lnTo>
                <a:lnTo>
                  <a:pt x="1293161" y="1135558"/>
                </a:lnTo>
                <a:lnTo>
                  <a:pt x="1321721" y="1105425"/>
                </a:lnTo>
                <a:lnTo>
                  <a:pt x="1351869" y="1102252"/>
                </a:lnTo>
                <a:lnTo>
                  <a:pt x="1380429" y="1172035"/>
                </a:lnTo>
                <a:lnTo>
                  <a:pt x="1413750" y="1135558"/>
                </a:lnTo>
                <a:lnTo>
                  <a:pt x="1442311" y="1143488"/>
                </a:lnTo>
                <a:lnTo>
                  <a:pt x="1470871" y="1159348"/>
                </a:lnTo>
                <a:lnTo>
                  <a:pt x="1499432" y="1151418"/>
                </a:lnTo>
                <a:lnTo>
                  <a:pt x="1529579" y="1176794"/>
                </a:lnTo>
                <a:lnTo>
                  <a:pt x="1561313" y="1156176"/>
                </a:lnTo>
                <a:lnTo>
                  <a:pt x="1591460" y="1151418"/>
                </a:lnTo>
                <a:lnTo>
                  <a:pt x="1620021" y="1126042"/>
                </a:lnTo>
                <a:lnTo>
                  <a:pt x="1648582" y="1172035"/>
                </a:lnTo>
                <a:lnTo>
                  <a:pt x="1677142" y="1398830"/>
                </a:lnTo>
                <a:lnTo>
                  <a:pt x="1710463" y="1390900"/>
                </a:lnTo>
                <a:lnTo>
                  <a:pt x="1739024" y="1414690"/>
                </a:lnTo>
                <a:lnTo>
                  <a:pt x="1769171" y="1406760"/>
                </a:lnTo>
                <a:lnTo>
                  <a:pt x="1797731" y="1414690"/>
                </a:lnTo>
                <a:lnTo>
                  <a:pt x="1826292" y="1465441"/>
                </a:lnTo>
                <a:lnTo>
                  <a:pt x="1859613" y="1476543"/>
                </a:lnTo>
                <a:lnTo>
                  <a:pt x="1888173" y="1522536"/>
                </a:lnTo>
                <a:lnTo>
                  <a:pt x="1916734" y="1509848"/>
                </a:lnTo>
                <a:lnTo>
                  <a:pt x="1946881" y="1527294"/>
                </a:lnTo>
                <a:lnTo>
                  <a:pt x="1978615" y="1481301"/>
                </a:lnTo>
                <a:lnTo>
                  <a:pt x="2008763" y="1468613"/>
                </a:lnTo>
                <a:lnTo>
                  <a:pt x="2037323" y="1538396"/>
                </a:lnTo>
                <a:lnTo>
                  <a:pt x="2065884" y="1465441"/>
                </a:lnTo>
                <a:lnTo>
                  <a:pt x="2094444" y="1460683"/>
                </a:lnTo>
                <a:lnTo>
                  <a:pt x="2127765" y="1489231"/>
                </a:lnTo>
                <a:lnTo>
                  <a:pt x="2156326" y="1559014"/>
                </a:lnTo>
                <a:lnTo>
                  <a:pt x="2186473" y="1514606"/>
                </a:lnTo>
                <a:lnTo>
                  <a:pt x="2215034" y="1530466"/>
                </a:lnTo>
                <a:lnTo>
                  <a:pt x="2243594" y="1489231"/>
                </a:lnTo>
                <a:lnTo>
                  <a:pt x="2276915" y="1538396"/>
                </a:lnTo>
                <a:lnTo>
                  <a:pt x="2305476" y="1530466"/>
                </a:lnTo>
                <a:lnTo>
                  <a:pt x="2335623" y="1555842"/>
                </a:lnTo>
                <a:lnTo>
                  <a:pt x="2364184" y="1481301"/>
                </a:lnTo>
                <a:lnTo>
                  <a:pt x="2392744" y="1452753"/>
                </a:lnTo>
                <a:lnTo>
                  <a:pt x="2426065" y="1617694"/>
                </a:lnTo>
                <a:lnTo>
                  <a:pt x="2454625" y="1530466"/>
                </a:lnTo>
                <a:lnTo>
                  <a:pt x="2483186" y="1547912"/>
                </a:lnTo>
                <a:lnTo>
                  <a:pt x="2513334" y="1452753"/>
                </a:lnTo>
                <a:lnTo>
                  <a:pt x="2545067" y="1522536"/>
                </a:lnTo>
                <a:lnTo>
                  <a:pt x="2575214" y="1600249"/>
                </a:lnTo>
                <a:lnTo>
                  <a:pt x="2603775" y="1535224"/>
                </a:lnTo>
                <a:lnTo>
                  <a:pt x="2632336" y="1571701"/>
                </a:lnTo>
                <a:lnTo>
                  <a:pt x="2660896" y="1576459"/>
                </a:lnTo>
                <a:lnTo>
                  <a:pt x="2694217" y="1522536"/>
                </a:lnTo>
                <a:lnTo>
                  <a:pt x="2722778" y="1547912"/>
                </a:lnTo>
                <a:lnTo>
                  <a:pt x="2752925" y="1547912"/>
                </a:lnTo>
                <a:lnTo>
                  <a:pt x="2781486" y="1563771"/>
                </a:lnTo>
                <a:lnTo>
                  <a:pt x="2810046" y="1555842"/>
                </a:lnTo>
                <a:lnTo>
                  <a:pt x="2843367" y="1609765"/>
                </a:lnTo>
                <a:lnTo>
                  <a:pt x="2871928" y="1605007"/>
                </a:lnTo>
                <a:lnTo>
                  <a:pt x="2900488" y="1651000"/>
                </a:lnTo>
                <a:lnTo>
                  <a:pt x="2930636" y="1563771"/>
                </a:lnTo>
                <a:lnTo>
                  <a:pt x="2962369" y="1514606"/>
                </a:lnTo>
                <a:lnTo>
                  <a:pt x="2992517" y="1530466"/>
                </a:lnTo>
                <a:lnTo>
                  <a:pt x="3021077" y="1563771"/>
                </a:lnTo>
                <a:lnTo>
                  <a:pt x="3049638" y="1592319"/>
                </a:lnTo>
                <a:lnTo>
                  <a:pt x="3078198" y="1551084"/>
                </a:lnTo>
                <a:lnTo>
                  <a:pt x="3111520" y="1600249"/>
                </a:lnTo>
                <a:lnTo>
                  <a:pt x="3140080" y="1592319"/>
                </a:lnTo>
                <a:lnTo>
                  <a:pt x="3149600" y="1579631"/>
                </a:lnTo>
              </a:path>
            </a:pathLst>
          </a:custGeom>
          <a:ln w="127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1" name="object 81"/>
          <p:cNvSpPr/>
          <p:nvPr/>
        </p:nvSpPr>
        <p:spPr>
          <a:xfrm>
            <a:off x="1321201" y="2133710"/>
            <a:ext cx="3200131" cy="1587367"/>
          </a:xfrm>
          <a:custGeom>
            <a:avLst/>
            <a:gdLst/>
            <a:ahLst/>
            <a:cxnLst/>
            <a:rect l="l" t="t" r="r" b="b"/>
            <a:pathLst>
              <a:path w="3200400" h="1587500">
                <a:moveTo>
                  <a:pt x="0" y="0"/>
                </a:moveTo>
                <a:lnTo>
                  <a:pt x="3170" y="28518"/>
                </a:lnTo>
                <a:lnTo>
                  <a:pt x="33287" y="177445"/>
                </a:lnTo>
                <a:lnTo>
                  <a:pt x="66575" y="272505"/>
                </a:lnTo>
                <a:lnTo>
                  <a:pt x="95108" y="367564"/>
                </a:lnTo>
                <a:lnTo>
                  <a:pt x="123641" y="408757"/>
                </a:lnTo>
                <a:lnTo>
                  <a:pt x="152173" y="408757"/>
                </a:lnTo>
                <a:lnTo>
                  <a:pt x="180706" y="470546"/>
                </a:lnTo>
                <a:lnTo>
                  <a:pt x="213994" y="470546"/>
                </a:lnTo>
                <a:lnTo>
                  <a:pt x="244111" y="527582"/>
                </a:lnTo>
                <a:lnTo>
                  <a:pt x="272644" y="527582"/>
                </a:lnTo>
                <a:lnTo>
                  <a:pt x="301176" y="556100"/>
                </a:lnTo>
                <a:lnTo>
                  <a:pt x="329709" y="568775"/>
                </a:lnTo>
                <a:lnTo>
                  <a:pt x="362997" y="573527"/>
                </a:lnTo>
                <a:lnTo>
                  <a:pt x="391530" y="568775"/>
                </a:lnTo>
                <a:lnTo>
                  <a:pt x="421647" y="576696"/>
                </a:lnTo>
                <a:lnTo>
                  <a:pt x="450180" y="594124"/>
                </a:lnTo>
                <a:lnTo>
                  <a:pt x="483468" y="609967"/>
                </a:lnTo>
                <a:lnTo>
                  <a:pt x="512000" y="617889"/>
                </a:lnTo>
                <a:lnTo>
                  <a:pt x="540533" y="627395"/>
                </a:lnTo>
                <a:lnTo>
                  <a:pt x="569065" y="622642"/>
                </a:lnTo>
                <a:lnTo>
                  <a:pt x="599183" y="617889"/>
                </a:lnTo>
                <a:lnTo>
                  <a:pt x="630886" y="655913"/>
                </a:lnTo>
                <a:lnTo>
                  <a:pt x="661003" y="622642"/>
                </a:lnTo>
                <a:lnTo>
                  <a:pt x="689536" y="614720"/>
                </a:lnTo>
                <a:lnTo>
                  <a:pt x="718068" y="635317"/>
                </a:lnTo>
                <a:lnTo>
                  <a:pt x="746601" y="655913"/>
                </a:lnTo>
                <a:lnTo>
                  <a:pt x="779889" y="643238"/>
                </a:lnTo>
                <a:lnTo>
                  <a:pt x="808422" y="679678"/>
                </a:lnTo>
                <a:lnTo>
                  <a:pt x="838539" y="1170821"/>
                </a:lnTo>
                <a:lnTo>
                  <a:pt x="867072" y="1227857"/>
                </a:lnTo>
                <a:lnTo>
                  <a:pt x="895604" y="1273802"/>
                </a:lnTo>
                <a:lnTo>
                  <a:pt x="928892" y="1273802"/>
                </a:lnTo>
                <a:lnTo>
                  <a:pt x="957425" y="1281724"/>
                </a:lnTo>
                <a:lnTo>
                  <a:pt x="985957" y="1314995"/>
                </a:lnTo>
                <a:lnTo>
                  <a:pt x="1016076" y="1302320"/>
                </a:lnTo>
                <a:lnTo>
                  <a:pt x="1049364" y="1314995"/>
                </a:lnTo>
                <a:lnTo>
                  <a:pt x="1077896" y="1310242"/>
                </a:lnTo>
                <a:lnTo>
                  <a:pt x="1106429" y="1319748"/>
                </a:lnTo>
                <a:lnTo>
                  <a:pt x="1134961" y="1322916"/>
                </a:lnTo>
                <a:lnTo>
                  <a:pt x="1163494" y="1314995"/>
                </a:lnTo>
                <a:lnTo>
                  <a:pt x="1196782" y="1314995"/>
                </a:lnTo>
                <a:lnTo>
                  <a:pt x="1226899" y="1310242"/>
                </a:lnTo>
                <a:lnTo>
                  <a:pt x="1255432" y="1310242"/>
                </a:lnTo>
                <a:lnTo>
                  <a:pt x="1283964" y="1314995"/>
                </a:lnTo>
                <a:lnTo>
                  <a:pt x="1312497" y="1314995"/>
                </a:lnTo>
                <a:lnTo>
                  <a:pt x="1345785" y="1310242"/>
                </a:lnTo>
                <a:lnTo>
                  <a:pt x="1374318" y="1314995"/>
                </a:lnTo>
                <a:lnTo>
                  <a:pt x="1404435" y="1302320"/>
                </a:lnTo>
                <a:lnTo>
                  <a:pt x="1432968" y="1299152"/>
                </a:lnTo>
                <a:lnTo>
                  <a:pt x="1466256" y="1319748"/>
                </a:lnTo>
                <a:lnTo>
                  <a:pt x="1494788" y="1314995"/>
                </a:lnTo>
                <a:lnTo>
                  <a:pt x="1523321" y="1314995"/>
                </a:lnTo>
                <a:lnTo>
                  <a:pt x="1551853" y="1319748"/>
                </a:lnTo>
                <a:lnTo>
                  <a:pt x="1581971" y="1319748"/>
                </a:lnTo>
                <a:lnTo>
                  <a:pt x="1613674" y="1327670"/>
                </a:lnTo>
                <a:lnTo>
                  <a:pt x="1643791" y="1319748"/>
                </a:lnTo>
                <a:lnTo>
                  <a:pt x="1672324" y="1322916"/>
                </a:lnTo>
                <a:lnTo>
                  <a:pt x="1700856" y="1327670"/>
                </a:lnTo>
                <a:lnTo>
                  <a:pt x="1729389" y="1484518"/>
                </a:lnTo>
                <a:lnTo>
                  <a:pt x="1762677" y="1500362"/>
                </a:lnTo>
                <a:lnTo>
                  <a:pt x="1791210" y="1505115"/>
                </a:lnTo>
                <a:lnTo>
                  <a:pt x="1821327" y="1520958"/>
                </a:lnTo>
                <a:lnTo>
                  <a:pt x="1849860" y="1525711"/>
                </a:lnTo>
                <a:lnTo>
                  <a:pt x="1878392" y="1525711"/>
                </a:lnTo>
                <a:lnTo>
                  <a:pt x="1911680" y="1533633"/>
                </a:lnTo>
                <a:lnTo>
                  <a:pt x="1940213" y="1533633"/>
                </a:lnTo>
                <a:lnTo>
                  <a:pt x="1968745" y="1536801"/>
                </a:lnTo>
                <a:lnTo>
                  <a:pt x="1998863" y="1536801"/>
                </a:lnTo>
                <a:lnTo>
                  <a:pt x="2030566" y="1549476"/>
                </a:lnTo>
                <a:lnTo>
                  <a:pt x="2060684" y="1549476"/>
                </a:lnTo>
                <a:lnTo>
                  <a:pt x="2089216" y="1546307"/>
                </a:lnTo>
                <a:lnTo>
                  <a:pt x="2117749" y="1546307"/>
                </a:lnTo>
                <a:lnTo>
                  <a:pt x="2146282" y="1557398"/>
                </a:lnTo>
                <a:lnTo>
                  <a:pt x="2179569" y="1554229"/>
                </a:lnTo>
                <a:lnTo>
                  <a:pt x="2208102" y="1557398"/>
                </a:lnTo>
                <a:lnTo>
                  <a:pt x="2238219" y="1562151"/>
                </a:lnTo>
                <a:lnTo>
                  <a:pt x="2266752" y="1557398"/>
                </a:lnTo>
                <a:lnTo>
                  <a:pt x="2295285" y="1562151"/>
                </a:lnTo>
                <a:lnTo>
                  <a:pt x="2328572" y="1574825"/>
                </a:lnTo>
                <a:lnTo>
                  <a:pt x="2357105" y="1570072"/>
                </a:lnTo>
                <a:lnTo>
                  <a:pt x="2387222" y="1562151"/>
                </a:lnTo>
                <a:lnTo>
                  <a:pt x="2415755" y="1570072"/>
                </a:lnTo>
                <a:lnTo>
                  <a:pt x="2444288" y="1570072"/>
                </a:lnTo>
                <a:lnTo>
                  <a:pt x="2477576" y="1570072"/>
                </a:lnTo>
                <a:lnTo>
                  <a:pt x="2506108" y="1570072"/>
                </a:lnTo>
                <a:lnTo>
                  <a:pt x="2534641" y="1570072"/>
                </a:lnTo>
                <a:lnTo>
                  <a:pt x="2564758" y="1574825"/>
                </a:lnTo>
                <a:lnTo>
                  <a:pt x="2596461" y="1574825"/>
                </a:lnTo>
                <a:lnTo>
                  <a:pt x="2626579" y="1570072"/>
                </a:lnTo>
                <a:lnTo>
                  <a:pt x="2655112" y="1574825"/>
                </a:lnTo>
                <a:lnTo>
                  <a:pt x="2683644" y="1562151"/>
                </a:lnTo>
                <a:lnTo>
                  <a:pt x="2712177" y="1577994"/>
                </a:lnTo>
                <a:lnTo>
                  <a:pt x="2745464" y="1574825"/>
                </a:lnTo>
                <a:lnTo>
                  <a:pt x="2773997" y="1577994"/>
                </a:lnTo>
                <a:lnTo>
                  <a:pt x="2804115" y="1582747"/>
                </a:lnTo>
                <a:lnTo>
                  <a:pt x="2832647" y="1577994"/>
                </a:lnTo>
                <a:lnTo>
                  <a:pt x="2861180" y="1574825"/>
                </a:lnTo>
                <a:lnTo>
                  <a:pt x="2894468" y="1574825"/>
                </a:lnTo>
                <a:lnTo>
                  <a:pt x="2923000" y="1582747"/>
                </a:lnTo>
                <a:lnTo>
                  <a:pt x="2951533" y="1582747"/>
                </a:lnTo>
                <a:lnTo>
                  <a:pt x="2981650" y="1582747"/>
                </a:lnTo>
                <a:lnTo>
                  <a:pt x="3013353" y="1582747"/>
                </a:lnTo>
                <a:lnTo>
                  <a:pt x="3043471" y="1577994"/>
                </a:lnTo>
                <a:lnTo>
                  <a:pt x="3072004" y="1577994"/>
                </a:lnTo>
                <a:lnTo>
                  <a:pt x="3100536" y="1582747"/>
                </a:lnTo>
                <a:lnTo>
                  <a:pt x="3129069" y="1577994"/>
                </a:lnTo>
                <a:lnTo>
                  <a:pt x="3162356" y="1574825"/>
                </a:lnTo>
                <a:lnTo>
                  <a:pt x="3190889" y="1582747"/>
                </a:lnTo>
                <a:lnTo>
                  <a:pt x="3200400" y="1587500"/>
                </a:lnTo>
              </a:path>
            </a:pathLst>
          </a:custGeom>
          <a:ln w="254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2" name="object 82"/>
          <p:cNvSpPr/>
          <p:nvPr/>
        </p:nvSpPr>
        <p:spPr>
          <a:xfrm>
            <a:off x="1581530" y="2140059"/>
            <a:ext cx="2946153" cy="1574668"/>
          </a:xfrm>
          <a:custGeom>
            <a:avLst/>
            <a:gdLst/>
            <a:ahLst/>
            <a:cxnLst/>
            <a:rect l="l" t="t" r="r" b="b"/>
            <a:pathLst>
              <a:path w="2946400" h="1574800">
                <a:moveTo>
                  <a:pt x="0" y="0"/>
                </a:moveTo>
                <a:lnTo>
                  <a:pt x="12706" y="28460"/>
                </a:lnTo>
                <a:lnTo>
                  <a:pt x="41297" y="0"/>
                </a:lnTo>
                <a:lnTo>
                  <a:pt x="69887" y="53758"/>
                </a:lnTo>
                <a:lnTo>
                  <a:pt x="103243" y="74312"/>
                </a:lnTo>
                <a:lnTo>
                  <a:pt x="131833" y="107516"/>
                </a:lnTo>
                <a:lnTo>
                  <a:pt x="162012" y="61663"/>
                </a:lnTo>
                <a:lnTo>
                  <a:pt x="190602" y="58501"/>
                </a:lnTo>
                <a:lnTo>
                  <a:pt x="223958" y="66407"/>
                </a:lnTo>
                <a:lnTo>
                  <a:pt x="252548" y="99610"/>
                </a:lnTo>
                <a:lnTo>
                  <a:pt x="281139" y="102773"/>
                </a:lnTo>
                <a:lnTo>
                  <a:pt x="309729" y="94867"/>
                </a:lnTo>
                <a:lnTo>
                  <a:pt x="339908" y="177086"/>
                </a:lnTo>
                <a:lnTo>
                  <a:pt x="371675" y="128071"/>
                </a:lnTo>
                <a:lnTo>
                  <a:pt x="401854" y="135976"/>
                </a:lnTo>
                <a:lnTo>
                  <a:pt x="430444" y="99610"/>
                </a:lnTo>
                <a:lnTo>
                  <a:pt x="459034" y="148625"/>
                </a:lnTo>
                <a:lnTo>
                  <a:pt x="487625" y="102773"/>
                </a:lnTo>
                <a:lnTo>
                  <a:pt x="520980" y="110678"/>
                </a:lnTo>
                <a:lnTo>
                  <a:pt x="549571" y="53758"/>
                </a:lnTo>
                <a:lnTo>
                  <a:pt x="579749" y="834833"/>
                </a:lnTo>
                <a:lnTo>
                  <a:pt x="608340" y="834833"/>
                </a:lnTo>
                <a:lnTo>
                  <a:pt x="636930" y="937606"/>
                </a:lnTo>
                <a:lnTo>
                  <a:pt x="670286" y="958161"/>
                </a:lnTo>
                <a:lnTo>
                  <a:pt x="698876" y="970810"/>
                </a:lnTo>
                <a:lnTo>
                  <a:pt x="727467" y="991365"/>
                </a:lnTo>
                <a:lnTo>
                  <a:pt x="757645" y="975554"/>
                </a:lnTo>
                <a:lnTo>
                  <a:pt x="791001" y="967648"/>
                </a:lnTo>
                <a:lnTo>
                  <a:pt x="819591" y="1019825"/>
                </a:lnTo>
                <a:lnTo>
                  <a:pt x="848181" y="1019825"/>
                </a:lnTo>
                <a:lnTo>
                  <a:pt x="876772" y="1057772"/>
                </a:lnTo>
                <a:lnTo>
                  <a:pt x="905362" y="1037218"/>
                </a:lnTo>
                <a:lnTo>
                  <a:pt x="938718" y="1019825"/>
                </a:lnTo>
                <a:lnTo>
                  <a:pt x="968897" y="1057772"/>
                </a:lnTo>
                <a:lnTo>
                  <a:pt x="997487" y="1011920"/>
                </a:lnTo>
                <a:lnTo>
                  <a:pt x="1026078" y="1057772"/>
                </a:lnTo>
                <a:lnTo>
                  <a:pt x="1054668" y="996108"/>
                </a:lnTo>
                <a:lnTo>
                  <a:pt x="1088024" y="1016663"/>
                </a:lnTo>
                <a:lnTo>
                  <a:pt x="1116614" y="983459"/>
                </a:lnTo>
                <a:lnTo>
                  <a:pt x="1146793" y="1008757"/>
                </a:lnTo>
                <a:lnTo>
                  <a:pt x="1175383" y="1032474"/>
                </a:lnTo>
                <a:lnTo>
                  <a:pt x="1208739" y="1127342"/>
                </a:lnTo>
                <a:lnTo>
                  <a:pt x="1237329" y="1037218"/>
                </a:lnTo>
                <a:lnTo>
                  <a:pt x="1265920" y="1040380"/>
                </a:lnTo>
                <a:lnTo>
                  <a:pt x="1294510" y="1102044"/>
                </a:lnTo>
                <a:lnTo>
                  <a:pt x="1324689" y="1040380"/>
                </a:lnTo>
                <a:lnTo>
                  <a:pt x="1356456" y="988202"/>
                </a:lnTo>
                <a:lnTo>
                  <a:pt x="1386635" y="1073584"/>
                </a:lnTo>
                <a:lnTo>
                  <a:pt x="1415225" y="1122598"/>
                </a:lnTo>
                <a:lnTo>
                  <a:pt x="1443815" y="1032474"/>
                </a:lnTo>
                <a:lnTo>
                  <a:pt x="1472406" y="1266481"/>
                </a:lnTo>
                <a:lnTo>
                  <a:pt x="1505761" y="1340794"/>
                </a:lnTo>
                <a:lnTo>
                  <a:pt x="1534352" y="1317077"/>
                </a:lnTo>
                <a:lnTo>
                  <a:pt x="1564530" y="1324982"/>
                </a:lnTo>
                <a:lnTo>
                  <a:pt x="1593121" y="1448310"/>
                </a:lnTo>
                <a:lnTo>
                  <a:pt x="1621711" y="1427756"/>
                </a:lnTo>
                <a:lnTo>
                  <a:pt x="1655067" y="1348700"/>
                </a:lnTo>
                <a:lnTo>
                  <a:pt x="1683657" y="1430918"/>
                </a:lnTo>
                <a:lnTo>
                  <a:pt x="1712247" y="1361348"/>
                </a:lnTo>
                <a:lnTo>
                  <a:pt x="1742426" y="1456216"/>
                </a:lnTo>
                <a:lnTo>
                  <a:pt x="1774193" y="1389809"/>
                </a:lnTo>
                <a:lnTo>
                  <a:pt x="1804372" y="1410363"/>
                </a:lnTo>
                <a:lnTo>
                  <a:pt x="1832962" y="1402457"/>
                </a:lnTo>
                <a:lnTo>
                  <a:pt x="1861553" y="1435661"/>
                </a:lnTo>
                <a:lnTo>
                  <a:pt x="1890144" y="1456216"/>
                </a:lnTo>
                <a:lnTo>
                  <a:pt x="1923499" y="1419850"/>
                </a:lnTo>
                <a:lnTo>
                  <a:pt x="1952089" y="1435661"/>
                </a:lnTo>
                <a:lnTo>
                  <a:pt x="1982268" y="1394552"/>
                </a:lnTo>
                <a:lnTo>
                  <a:pt x="2010858" y="1460959"/>
                </a:lnTo>
                <a:lnTo>
                  <a:pt x="2039449" y="1427756"/>
                </a:lnTo>
                <a:lnTo>
                  <a:pt x="2072804" y="1415106"/>
                </a:lnTo>
                <a:lnTo>
                  <a:pt x="2101394" y="1427756"/>
                </a:lnTo>
                <a:lnTo>
                  <a:pt x="2131574" y="1472027"/>
                </a:lnTo>
                <a:lnTo>
                  <a:pt x="2160164" y="1484676"/>
                </a:lnTo>
                <a:lnTo>
                  <a:pt x="2188754" y="1419850"/>
                </a:lnTo>
                <a:lnTo>
                  <a:pt x="2222110" y="1476770"/>
                </a:lnTo>
                <a:lnTo>
                  <a:pt x="2250700" y="1427756"/>
                </a:lnTo>
                <a:lnTo>
                  <a:pt x="2279291" y="1472027"/>
                </a:lnTo>
                <a:lnTo>
                  <a:pt x="2309469" y="1460959"/>
                </a:lnTo>
                <a:lnTo>
                  <a:pt x="2341236" y="1415106"/>
                </a:lnTo>
                <a:lnTo>
                  <a:pt x="2371415" y="1481514"/>
                </a:lnTo>
                <a:lnTo>
                  <a:pt x="2400006" y="1451472"/>
                </a:lnTo>
                <a:lnTo>
                  <a:pt x="2428596" y="1505231"/>
                </a:lnTo>
                <a:lnTo>
                  <a:pt x="2457186" y="1440404"/>
                </a:lnTo>
                <a:lnTo>
                  <a:pt x="2490542" y="1472027"/>
                </a:lnTo>
                <a:lnTo>
                  <a:pt x="2519132" y="1497325"/>
                </a:lnTo>
                <a:lnTo>
                  <a:pt x="2549311" y="1489419"/>
                </a:lnTo>
                <a:lnTo>
                  <a:pt x="2577902" y="1456216"/>
                </a:lnTo>
                <a:lnTo>
                  <a:pt x="2606492" y="1484676"/>
                </a:lnTo>
                <a:lnTo>
                  <a:pt x="2639848" y="1574800"/>
                </a:lnTo>
                <a:lnTo>
                  <a:pt x="2668438" y="1489419"/>
                </a:lnTo>
                <a:lnTo>
                  <a:pt x="2697028" y="1509974"/>
                </a:lnTo>
                <a:lnTo>
                  <a:pt x="2727207" y="1481514"/>
                </a:lnTo>
                <a:lnTo>
                  <a:pt x="2758974" y="1551083"/>
                </a:lnTo>
                <a:lnTo>
                  <a:pt x="2789152" y="1472027"/>
                </a:lnTo>
                <a:lnTo>
                  <a:pt x="2817743" y="1522623"/>
                </a:lnTo>
                <a:lnTo>
                  <a:pt x="2846334" y="1517880"/>
                </a:lnTo>
                <a:lnTo>
                  <a:pt x="2874924" y="1522623"/>
                </a:lnTo>
                <a:lnTo>
                  <a:pt x="2908280" y="1525785"/>
                </a:lnTo>
                <a:lnTo>
                  <a:pt x="2936870" y="1525785"/>
                </a:lnTo>
                <a:lnTo>
                  <a:pt x="2946400" y="1538434"/>
                </a:lnTo>
              </a:path>
            </a:pathLst>
          </a:custGeom>
          <a:ln w="127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3" name="object 83"/>
          <p:cNvSpPr/>
          <p:nvPr/>
        </p:nvSpPr>
        <p:spPr>
          <a:xfrm>
            <a:off x="1397395" y="2133710"/>
            <a:ext cx="3123938" cy="1536571"/>
          </a:xfrm>
          <a:custGeom>
            <a:avLst/>
            <a:gdLst/>
            <a:ahLst/>
            <a:cxnLst/>
            <a:rect l="l" t="t" r="r" b="b"/>
            <a:pathLst>
              <a:path w="3124200" h="1536700">
                <a:moveTo>
                  <a:pt x="0" y="0"/>
                </a:moveTo>
                <a:lnTo>
                  <a:pt x="12706" y="38100"/>
                </a:lnTo>
                <a:lnTo>
                  <a:pt x="41296" y="103187"/>
                </a:lnTo>
                <a:lnTo>
                  <a:pt x="69885" y="144462"/>
                </a:lnTo>
                <a:lnTo>
                  <a:pt x="98475" y="165100"/>
                </a:lnTo>
                <a:lnTo>
                  <a:pt x="131829" y="219075"/>
                </a:lnTo>
                <a:lnTo>
                  <a:pt x="162007" y="273050"/>
                </a:lnTo>
                <a:lnTo>
                  <a:pt x="190596" y="277812"/>
                </a:lnTo>
                <a:lnTo>
                  <a:pt x="219186" y="260350"/>
                </a:lnTo>
                <a:lnTo>
                  <a:pt x="247776" y="330200"/>
                </a:lnTo>
                <a:lnTo>
                  <a:pt x="281130" y="314325"/>
                </a:lnTo>
                <a:lnTo>
                  <a:pt x="309719" y="319087"/>
                </a:lnTo>
                <a:lnTo>
                  <a:pt x="339897" y="381000"/>
                </a:lnTo>
                <a:lnTo>
                  <a:pt x="368487" y="376237"/>
                </a:lnTo>
                <a:lnTo>
                  <a:pt x="401841" y="360362"/>
                </a:lnTo>
                <a:lnTo>
                  <a:pt x="430431" y="392112"/>
                </a:lnTo>
                <a:lnTo>
                  <a:pt x="459020" y="430212"/>
                </a:lnTo>
                <a:lnTo>
                  <a:pt x="487610" y="368300"/>
                </a:lnTo>
                <a:lnTo>
                  <a:pt x="517788" y="433387"/>
                </a:lnTo>
                <a:lnTo>
                  <a:pt x="549554" y="409575"/>
                </a:lnTo>
                <a:lnTo>
                  <a:pt x="579732" y="392112"/>
                </a:lnTo>
                <a:lnTo>
                  <a:pt x="608321" y="392112"/>
                </a:lnTo>
                <a:lnTo>
                  <a:pt x="636911" y="409575"/>
                </a:lnTo>
                <a:lnTo>
                  <a:pt x="665500" y="401637"/>
                </a:lnTo>
                <a:lnTo>
                  <a:pt x="698855" y="404812"/>
                </a:lnTo>
                <a:lnTo>
                  <a:pt x="727444" y="401637"/>
                </a:lnTo>
                <a:lnTo>
                  <a:pt x="757622" y="1036638"/>
                </a:lnTo>
                <a:lnTo>
                  <a:pt x="786212" y="1095375"/>
                </a:lnTo>
                <a:lnTo>
                  <a:pt x="814801" y="1119188"/>
                </a:lnTo>
                <a:lnTo>
                  <a:pt x="848156" y="1157288"/>
                </a:lnTo>
                <a:lnTo>
                  <a:pt x="876745" y="1160462"/>
                </a:lnTo>
                <a:lnTo>
                  <a:pt x="905335" y="1189038"/>
                </a:lnTo>
                <a:lnTo>
                  <a:pt x="935512" y="1189038"/>
                </a:lnTo>
                <a:lnTo>
                  <a:pt x="968867" y="1206500"/>
                </a:lnTo>
                <a:lnTo>
                  <a:pt x="997456" y="1189038"/>
                </a:lnTo>
                <a:lnTo>
                  <a:pt x="1026046" y="1206500"/>
                </a:lnTo>
                <a:lnTo>
                  <a:pt x="1054636" y="1222375"/>
                </a:lnTo>
                <a:lnTo>
                  <a:pt x="1083225" y="1209675"/>
                </a:lnTo>
                <a:lnTo>
                  <a:pt x="1116580" y="1201738"/>
                </a:lnTo>
                <a:lnTo>
                  <a:pt x="1146758" y="1206500"/>
                </a:lnTo>
                <a:lnTo>
                  <a:pt x="1175347" y="1206500"/>
                </a:lnTo>
                <a:lnTo>
                  <a:pt x="1203937" y="1201738"/>
                </a:lnTo>
                <a:lnTo>
                  <a:pt x="1232526" y="1206500"/>
                </a:lnTo>
                <a:lnTo>
                  <a:pt x="1265881" y="1209675"/>
                </a:lnTo>
                <a:lnTo>
                  <a:pt x="1294470" y="1209675"/>
                </a:lnTo>
                <a:lnTo>
                  <a:pt x="1324648" y="1230312"/>
                </a:lnTo>
                <a:lnTo>
                  <a:pt x="1353238" y="1209675"/>
                </a:lnTo>
                <a:lnTo>
                  <a:pt x="1386592" y="1227138"/>
                </a:lnTo>
                <a:lnTo>
                  <a:pt x="1415182" y="1222375"/>
                </a:lnTo>
                <a:lnTo>
                  <a:pt x="1443771" y="1214438"/>
                </a:lnTo>
                <a:lnTo>
                  <a:pt x="1472361" y="1243012"/>
                </a:lnTo>
                <a:lnTo>
                  <a:pt x="1502538" y="1227138"/>
                </a:lnTo>
                <a:lnTo>
                  <a:pt x="1534305" y="1222375"/>
                </a:lnTo>
                <a:lnTo>
                  <a:pt x="1564483" y="1214438"/>
                </a:lnTo>
                <a:lnTo>
                  <a:pt x="1593072" y="1214438"/>
                </a:lnTo>
                <a:lnTo>
                  <a:pt x="1621662" y="1227138"/>
                </a:lnTo>
                <a:lnTo>
                  <a:pt x="1650251" y="1412875"/>
                </a:lnTo>
                <a:lnTo>
                  <a:pt x="1683606" y="1433512"/>
                </a:lnTo>
                <a:lnTo>
                  <a:pt x="1712195" y="1441450"/>
                </a:lnTo>
                <a:lnTo>
                  <a:pt x="1742373" y="1457325"/>
                </a:lnTo>
                <a:lnTo>
                  <a:pt x="1770962" y="1457325"/>
                </a:lnTo>
                <a:lnTo>
                  <a:pt x="1799552" y="1462088"/>
                </a:lnTo>
                <a:lnTo>
                  <a:pt x="1832906" y="1466850"/>
                </a:lnTo>
                <a:lnTo>
                  <a:pt x="1861496" y="1477962"/>
                </a:lnTo>
                <a:lnTo>
                  <a:pt x="1890085" y="1466850"/>
                </a:lnTo>
                <a:lnTo>
                  <a:pt x="1920263" y="1482725"/>
                </a:lnTo>
                <a:lnTo>
                  <a:pt x="1952029" y="1487488"/>
                </a:lnTo>
                <a:lnTo>
                  <a:pt x="1982207" y="1487488"/>
                </a:lnTo>
                <a:lnTo>
                  <a:pt x="2010797" y="1487488"/>
                </a:lnTo>
                <a:lnTo>
                  <a:pt x="2039386" y="1487488"/>
                </a:lnTo>
                <a:lnTo>
                  <a:pt x="2067976" y="1490662"/>
                </a:lnTo>
                <a:lnTo>
                  <a:pt x="2101330" y="1495425"/>
                </a:lnTo>
                <a:lnTo>
                  <a:pt x="2129920" y="1495425"/>
                </a:lnTo>
                <a:lnTo>
                  <a:pt x="2160098" y="1503362"/>
                </a:lnTo>
                <a:lnTo>
                  <a:pt x="2188687" y="1503362"/>
                </a:lnTo>
                <a:lnTo>
                  <a:pt x="2217277" y="1511300"/>
                </a:lnTo>
                <a:lnTo>
                  <a:pt x="2250631" y="1508125"/>
                </a:lnTo>
                <a:lnTo>
                  <a:pt x="2279221" y="1511300"/>
                </a:lnTo>
                <a:lnTo>
                  <a:pt x="2309398" y="1508125"/>
                </a:lnTo>
                <a:lnTo>
                  <a:pt x="2337988" y="1511300"/>
                </a:lnTo>
                <a:lnTo>
                  <a:pt x="2366578" y="1511300"/>
                </a:lnTo>
                <a:lnTo>
                  <a:pt x="2399932" y="1511300"/>
                </a:lnTo>
                <a:lnTo>
                  <a:pt x="2428522" y="1516062"/>
                </a:lnTo>
                <a:lnTo>
                  <a:pt x="2457111" y="1511300"/>
                </a:lnTo>
                <a:lnTo>
                  <a:pt x="2487289" y="1524000"/>
                </a:lnTo>
                <a:lnTo>
                  <a:pt x="2519055" y="1511300"/>
                </a:lnTo>
                <a:lnTo>
                  <a:pt x="2549233" y="1516062"/>
                </a:lnTo>
                <a:lnTo>
                  <a:pt x="2577822" y="1516062"/>
                </a:lnTo>
                <a:lnTo>
                  <a:pt x="2606412" y="1511300"/>
                </a:lnTo>
                <a:lnTo>
                  <a:pt x="2635002" y="1528762"/>
                </a:lnTo>
                <a:lnTo>
                  <a:pt x="2668356" y="1516062"/>
                </a:lnTo>
                <a:lnTo>
                  <a:pt x="2696946" y="1531938"/>
                </a:lnTo>
                <a:lnTo>
                  <a:pt x="2727124" y="1516062"/>
                </a:lnTo>
                <a:lnTo>
                  <a:pt x="2755713" y="1524000"/>
                </a:lnTo>
                <a:lnTo>
                  <a:pt x="2784302" y="1524000"/>
                </a:lnTo>
                <a:lnTo>
                  <a:pt x="2817657" y="1528762"/>
                </a:lnTo>
                <a:lnTo>
                  <a:pt x="2846246" y="1524000"/>
                </a:lnTo>
                <a:lnTo>
                  <a:pt x="2874836" y="1528762"/>
                </a:lnTo>
                <a:lnTo>
                  <a:pt x="2905014" y="1528762"/>
                </a:lnTo>
                <a:lnTo>
                  <a:pt x="2936780" y="1516062"/>
                </a:lnTo>
                <a:lnTo>
                  <a:pt x="2966958" y="1531938"/>
                </a:lnTo>
                <a:lnTo>
                  <a:pt x="2995548" y="1528762"/>
                </a:lnTo>
                <a:lnTo>
                  <a:pt x="3024137" y="1524000"/>
                </a:lnTo>
                <a:lnTo>
                  <a:pt x="3052726" y="1531938"/>
                </a:lnTo>
                <a:lnTo>
                  <a:pt x="3086080" y="1528762"/>
                </a:lnTo>
                <a:lnTo>
                  <a:pt x="3114670" y="1531938"/>
                </a:lnTo>
                <a:lnTo>
                  <a:pt x="3124200" y="1536700"/>
                </a:lnTo>
              </a:path>
            </a:pathLst>
          </a:custGeom>
          <a:ln w="254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4" name="object 84"/>
          <p:cNvSpPr txBox="1"/>
          <p:nvPr/>
        </p:nvSpPr>
        <p:spPr>
          <a:xfrm>
            <a:off x="2616005" y="4286075"/>
            <a:ext cx="512403" cy="294219"/>
          </a:xfrm>
          <a:prstGeom prst="rect">
            <a:avLst/>
          </a:prstGeom>
        </p:spPr>
        <p:txBody>
          <a:bodyPr vert="horz" wrap="square" lIns="0" tIns="12699" rIns="0" bIns="0" rtlCol="0">
            <a:spAutoFit/>
          </a:bodyPr>
          <a:lstStyle/>
          <a:p>
            <a:pPr marR="29842" algn="r" defTabSz="914329" fontAlgn="auto">
              <a:lnSpc>
                <a:spcPts val="1090"/>
              </a:lnSpc>
              <a:spcBef>
                <a:spcPts val="100"/>
              </a:spcBef>
              <a:spcAft>
                <a:spcPts val="0"/>
              </a:spcAft>
            </a:pPr>
            <a:r>
              <a:rPr sz="1000" dirty="0">
                <a:solidFill>
                  <a:prstClr val="black"/>
                </a:solidFill>
                <a:latin typeface="Times New Roman"/>
                <a:cs typeface="Times New Roman"/>
              </a:rPr>
              <a:t>30</a:t>
            </a:r>
            <a:endParaRPr sz="1000">
              <a:solidFill>
                <a:prstClr val="black"/>
              </a:solidFill>
              <a:latin typeface="Times New Roman"/>
              <a:cs typeface="Times New Roman"/>
            </a:endParaRPr>
          </a:p>
          <a:p>
            <a:pPr marR="5080" algn="r" defTabSz="914329" fontAlgn="auto">
              <a:lnSpc>
                <a:spcPts val="1090"/>
              </a:lnSpc>
              <a:spcBef>
                <a:spcPts val="0"/>
              </a:spcBef>
              <a:spcAft>
                <a:spcPts val="0"/>
              </a:spcAft>
            </a:pPr>
            <a:r>
              <a:rPr sz="1000" spc="-10" dirty="0">
                <a:solidFill>
                  <a:prstClr val="black"/>
                </a:solidFill>
                <a:latin typeface="Times New Roman"/>
                <a:cs typeface="Times New Roman"/>
              </a:rPr>
              <a:t>iter.</a:t>
            </a:r>
            <a:r>
              <a:rPr sz="1000" spc="-70" dirty="0">
                <a:solidFill>
                  <a:prstClr val="black"/>
                </a:solidFill>
                <a:latin typeface="Times New Roman"/>
                <a:cs typeface="Times New Roman"/>
              </a:rPr>
              <a:t> </a:t>
            </a:r>
            <a:r>
              <a:rPr sz="1000" spc="-20" dirty="0">
                <a:solidFill>
                  <a:prstClr val="black"/>
                </a:solidFill>
                <a:latin typeface="Times New Roman"/>
                <a:cs typeface="Times New Roman"/>
              </a:rPr>
              <a:t>(1e4)</a:t>
            </a:r>
            <a:endParaRPr sz="1000">
              <a:solidFill>
                <a:prstClr val="black"/>
              </a:solidFill>
              <a:latin typeface="Times New Roman"/>
              <a:cs typeface="Times New Roman"/>
            </a:endParaRPr>
          </a:p>
        </p:txBody>
      </p:sp>
      <p:sp>
        <p:nvSpPr>
          <p:cNvPr id="85" name="object 85"/>
          <p:cNvSpPr txBox="1"/>
          <p:nvPr/>
        </p:nvSpPr>
        <p:spPr>
          <a:xfrm>
            <a:off x="924205" y="2968336"/>
            <a:ext cx="153888" cy="487004"/>
          </a:xfrm>
          <a:prstGeom prst="rect">
            <a:avLst/>
          </a:prstGeom>
        </p:spPr>
        <p:txBody>
          <a:bodyPr vert="vert270" wrap="square" lIns="0" tIns="0" rIns="0" bIns="0" rtlCol="0">
            <a:spAutoFit/>
          </a:bodyPr>
          <a:lstStyle/>
          <a:p>
            <a:pPr marL="12699" defTabSz="914329" fontAlgn="auto">
              <a:lnSpc>
                <a:spcPts val="1190"/>
              </a:lnSpc>
              <a:spcBef>
                <a:spcPts val="0"/>
              </a:spcBef>
              <a:spcAft>
                <a:spcPts val="0"/>
              </a:spcAft>
            </a:pPr>
            <a:r>
              <a:rPr sz="1000" spc="-25" dirty="0">
                <a:solidFill>
                  <a:prstClr val="black"/>
                </a:solidFill>
                <a:latin typeface="Times New Roman"/>
                <a:cs typeface="Times New Roman"/>
              </a:rPr>
              <a:t>error</a:t>
            </a:r>
            <a:r>
              <a:rPr sz="1000" spc="50" dirty="0">
                <a:solidFill>
                  <a:prstClr val="black"/>
                </a:solidFill>
                <a:latin typeface="Times New Roman"/>
                <a:cs typeface="Times New Roman"/>
              </a:rPr>
              <a:t> </a:t>
            </a:r>
            <a:r>
              <a:rPr sz="1000" spc="-25" dirty="0">
                <a:solidFill>
                  <a:prstClr val="black"/>
                </a:solidFill>
                <a:latin typeface="Times New Roman"/>
                <a:cs typeface="Times New Roman"/>
              </a:rPr>
              <a:t>(%)</a:t>
            </a:r>
            <a:endParaRPr sz="1000">
              <a:solidFill>
                <a:prstClr val="black"/>
              </a:solidFill>
              <a:latin typeface="Times New Roman"/>
              <a:cs typeface="Times New Roman"/>
            </a:endParaRPr>
          </a:p>
        </p:txBody>
      </p:sp>
      <p:sp>
        <p:nvSpPr>
          <p:cNvPr id="86" name="object 86"/>
          <p:cNvSpPr/>
          <p:nvPr/>
        </p:nvSpPr>
        <p:spPr>
          <a:xfrm>
            <a:off x="1264056" y="3892511"/>
            <a:ext cx="72384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7" name="object 87"/>
          <p:cNvSpPr/>
          <p:nvPr/>
        </p:nvSpPr>
        <p:spPr>
          <a:xfrm>
            <a:off x="1264056" y="4260780"/>
            <a:ext cx="72384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8" name="object 88"/>
          <p:cNvSpPr/>
          <p:nvPr/>
        </p:nvSpPr>
        <p:spPr>
          <a:xfrm>
            <a:off x="1987895" y="3892511"/>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9" name="object 89"/>
          <p:cNvSpPr/>
          <p:nvPr/>
        </p:nvSpPr>
        <p:spPr>
          <a:xfrm>
            <a:off x="1264056" y="3892511"/>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0" name="object 90"/>
          <p:cNvSpPr/>
          <p:nvPr/>
        </p:nvSpPr>
        <p:spPr>
          <a:xfrm>
            <a:off x="1264056" y="4260780"/>
            <a:ext cx="72384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1" name="object 91"/>
          <p:cNvSpPr/>
          <p:nvPr/>
        </p:nvSpPr>
        <p:spPr>
          <a:xfrm>
            <a:off x="1264056" y="3892511"/>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2" name="object 92"/>
          <p:cNvSpPr/>
          <p:nvPr/>
        </p:nvSpPr>
        <p:spPr>
          <a:xfrm>
            <a:off x="1264056" y="3892511"/>
            <a:ext cx="72384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3" name="object 93"/>
          <p:cNvSpPr/>
          <p:nvPr/>
        </p:nvSpPr>
        <p:spPr>
          <a:xfrm>
            <a:off x="1264056" y="4260780"/>
            <a:ext cx="723840" cy="0"/>
          </a:xfrm>
          <a:custGeom>
            <a:avLst/>
            <a:gdLst/>
            <a:ahLst/>
            <a:cxnLst/>
            <a:rect l="l" t="t" r="r" b="b"/>
            <a:pathLst>
              <a:path w="723900">
                <a:moveTo>
                  <a:pt x="0" y="0"/>
                </a:moveTo>
                <a:lnTo>
                  <a:pt x="72390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4" name="object 94"/>
          <p:cNvSpPr/>
          <p:nvPr/>
        </p:nvSpPr>
        <p:spPr>
          <a:xfrm>
            <a:off x="1987895" y="3892511"/>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5" name="object 95"/>
          <p:cNvSpPr/>
          <p:nvPr/>
        </p:nvSpPr>
        <p:spPr>
          <a:xfrm>
            <a:off x="1264056" y="3892511"/>
            <a:ext cx="0" cy="368269"/>
          </a:xfrm>
          <a:custGeom>
            <a:avLst/>
            <a:gdLst/>
            <a:ahLst/>
            <a:cxnLst/>
            <a:rect l="l" t="t" r="r" b="b"/>
            <a:pathLst>
              <a:path h="368300">
                <a:moveTo>
                  <a:pt x="0" y="368300"/>
                </a:moveTo>
                <a:lnTo>
                  <a:pt x="0" y="0"/>
                </a:lnTo>
              </a:path>
            </a:pathLst>
          </a:custGeom>
          <a:ln w="12700">
            <a:solidFill>
              <a:srgbClr val="0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6" name="object 96"/>
          <p:cNvSpPr/>
          <p:nvPr/>
        </p:nvSpPr>
        <p:spPr>
          <a:xfrm>
            <a:off x="1295804" y="3987753"/>
            <a:ext cx="165086" cy="0"/>
          </a:xfrm>
          <a:custGeom>
            <a:avLst/>
            <a:gdLst/>
            <a:ahLst/>
            <a:cxnLst/>
            <a:rect l="l" t="t" r="r" b="b"/>
            <a:pathLst>
              <a:path w="165100">
                <a:moveTo>
                  <a:pt x="0" y="0"/>
                </a:moveTo>
                <a:lnTo>
                  <a:pt x="165100" y="0"/>
                </a:lnTo>
              </a:path>
            </a:pathLst>
          </a:custGeom>
          <a:ln w="25400">
            <a:solidFill>
              <a:srgbClr val="00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7" name="object 97"/>
          <p:cNvSpPr txBox="1"/>
          <p:nvPr/>
        </p:nvSpPr>
        <p:spPr>
          <a:xfrm>
            <a:off x="1245008" y="3883835"/>
            <a:ext cx="736538" cy="374443"/>
          </a:xfrm>
          <a:prstGeom prst="rect">
            <a:avLst/>
          </a:prstGeom>
        </p:spPr>
        <p:txBody>
          <a:bodyPr vert="horz" wrap="square" lIns="0" tIns="22858" rIns="0" bIns="0" rtlCol="0">
            <a:spAutoFit/>
          </a:bodyPr>
          <a:lstStyle/>
          <a:p>
            <a:pPr marL="232391" defTabSz="914329" fontAlgn="auto">
              <a:spcBef>
                <a:spcPts val="180"/>
              </a:spcBef>
              <a:spcAft>
                <a:spcPts val="0"/>
              </a:spcAft>
            </a:pPr>
            <a:r>
              <a:rPr sz="1100" spc="50" dirty="0">
                <a:solidFill>
                  <a:prstClr val="black"/>
                </a:solidFill>
                <a:latin typeface="Times New Roman"/>
                <a:cs typeface="Times New Roman"/>
              </a:rPr>
              <a:t>p</a:t>
            </a:r>
            <a:r>
              <a:rPr sz="1100" spc="-10" dirty="0">
                <a:solidFill>
                  <a:prstClr val="black"/>
                </a:solidFill>
                <a:latin typeface="Times New Roman"/>
                <a:cs typeface="Times New Roman"/>
              </a:rPr>
              <a:t>l</a:t>
            </a:r>
            <a:r>
              <a:rPr sz="1100" spc="10" dirty="0">
                <a:solidFill>
                  <a:prstClr val="black"/>
                </a:solidFill>
                <a:latin typeface="Times New Roman"/>
                <a:cs typeface="Times New Roman"/>
              </a:rPr>
              <a:t>a</a:t>
            </a:r>
            <a:r>
              <a:rPr sz="1100" spc="-10" dirty="0">
                <a:solidFill>
                  <a:prstClr val="black"/>
                </a:solidFill>
                <a:latin typeface="Times New Roman"/>
                <a:cs typeface="Times New Roman"/>
              </a:rPr>
              <a:t>i</a:t>
            </a:r>
            <a:r>
              <a:rPr sz="1100" spc="50" dirty="0">
                <a:solidFill>
                  <a:prstClr val="black"/>
                </a:solidFill>
                <a:latin typeface="Times New Roman"/>
                <a:cs typeface="Times New Roman"/>
              </a:rPr>
              <a:t>n</a:t>
            </a:r>
            <a:r>
              <a:rPr sz="1100" spc="30" dirty="0">
                <a:solidFill>
                  <a:prstClr val="black"/>
                </a:solidFill>
                <a:latin typeface="Times New Roman"/>
                <a:cs typeface="Times New Roman"/>
              </a:rPr>
              <a:t>-</a:t>
            </a:r>
            <a:r>
              <a:rPr sz="1100" spc="50" dirty="0">
                <a:solidFill>
                  <a:prstClr val="black"/>
                </a:solidFill>
                <a:latin typeface="Times New Roman"/>
                <a:cs typeface="Times New Roman"/>
              </a:rPr>
              <a:t>18</a:t>
            </a:r>
            <a:endParaRPr sz="1100">
              <a:solidFill>
                <a:prstClr val="black"/>
              </a:solidFill>
              <a:latin typeface="Times New Roman"/>
              <a:cs typeface="Times New Roman"/>
            </a:endParaRPr>
          </a:p>
          <a:p>
            <a:pPr marL="232391" defTabSz="914329" fontAlgn="auto">
              <a:spcBef>
                <a:spcPts val="80"/>
              </a:spcBef>
              <a:spcAft>
                <a:spcPts val="0"/>
              </a:spcAft>
            </a:pPr>
            <a:r>
              <a:rPr sz="1100" spc="50" dirty="0">
                <a:solidFill>
                  <a:prstClr val="black"/>
                </a:solidFill>
                <a:latin typeface="Times New Roman"/>
                <a:cs typeface="Times New Roman"/>
              </a:rPr>
              <a:t>p</a:t>
            </a:r>
            <a:r>
              <a:rPr sz="1100" spc="-10" dirty="0">
                <a:solidFill>
                  <a:prstClr val="black"/>
                </a:solidFill>
                <a:latin typeface="Times New Roman"/>
                <a:cs typeface="Times New Roman"/>
              </a:rPr>
              <a:t>l</a:t>
            </a:r>
            <a:r>
              <a:rPr sz="1100" spc="10" dirty="0">
                <a:solidFill>
                  <a:prstClr val="black"/>
                </a:solidFill>
                <a:latin typeface="Times New Roman"/>
                <a:cs typeface="Times New Roman"/>
              </a:rPr>
              <a:t>a</a:t>
            </a:r>
            <a:r>
              <a:rPr sz="1100" spc="-10" dirty="0">
                <a:solidFill>
                  <a:prstClr val="black"/>
                </a:solidFill>
                <a:latin typeface="Times New Roman"/>
                <a:cs typeface="Times New Roman"/>
              </a:rPr>
              <a:t>i</a:t>
            </a:r>
            <a:r>
              <a:rPr sz="1100" spc="50" dirty="0">
                <a:solidFill>
                  <a:prstClr val="black"/>
                </a:solidFill>
                <a:latin typeface="Times New Roman"/>
                <a:cs typeface="Times New Roman"/>
              </a:rPr>
              <a:t>n</a:t>
            </a:r>
            <a:r>
              <a:rPr sz="1100" spc="30" dirty="0">
                <a:solidFill>
                  <a:prstClr val="black"/>
                </a:solidFill>
                <a:latin typeface="Times New Roman"/>
                <a:cs typeface="Times New Roman"/>
              </a:rPr>
              <a:t>-</a:t>
            </a:r>
            <a:r>
              <a:rPr sz="1100" spc="50" dirty="0">
                <a:solidFill>
                  <a:prstClr val="black"/>
                </a:solidFill>
                <a:latin typeface="Times New Roman"/>
                <a:cs typeface="Times New Roman"/>
              </a:rPr>
              <a:t>34</a:t>
            </a:r>
            <a:endParaRPr sz="1100">
              <a:solidFill>
                <a:prstClr val="black"/>
              </a:solidFill>
              <a:latin typeface="Times New Roman"/>
              <a:cs typeface="Times New Roman"/>
            </a:endParaRPr>
          </a:p>
        </p:txBody>
      </p:sp>
      <p:sp>
        <p:nvSpPr>
          <p:cNvPr id="98" name="object 98"/>
          <p:cNvSpPr/>
          <p:nvPr/>
        </p:nvSpPr>
        <p:spPr>
          <a:xfrm>
            <a:off x="1295804" y="4165538"/>
            <a:ext cx="165086" cy="0"/>
          </a:xfrm>
          <a:custGeom>
            <a:avLst/>
            <a:gdLst/>
            <a:ahLst/>
            <a:cxnLst/>
            <a:rect l="l" t="t" r="r" b="b"/>
            <a:pathLst>
              <a:path w="165100">
                <a:moveTo>
                  <a:pt x="0" y="0"/>
                </a:moveTo>
                <a:lnTo>
                  <a:pt x="165100" y="0"/>
                </a:lnTo>
              </a:path>
            </a:pathLst>
          </a:custGeom>
          <a:ln w="254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9" name="object 99"/>
          <p:cNvSpPr txBox="1"/>
          <p:nvPr/>
        </p:nvSpPr>
        <p:spPr>
          <a:xfrm>
            <a:off x="1830258" y="1571684"/>
            <a:ext cx="1932142"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spc="10" dirty="0">
                <a:solidFill>
                  <a:srgbClr val="7F7F7F"/>
                </a:solidFill>
                <a:latin typeface="Calibri"/>
                <a:cs typeface="Calibri"/>
              </a:rPr>
              <a:t>ImageNet </a:t>
            </a:r>
            <a:r>
              <a:rPr sz="1799" b="1" spc="-10" dirty="0">
                <a:solidFill>
                  <a:srgbClr val="7F7F7F"/>
                </a:solidFill>
                <a:latin typeface="Calibri"/>
                <a:cs typeface="Calibri"/>
              </a:rPr>
              <a:t>plain</a:t>
            </a:r>
            <a:r>
              <a:rPr sz="1799" b="1" spc="-176" dirty="0">
                <a:solidFill>
                  <a:srgbClr val="7F7F7F"/>
                </a:solidFill>
                <a:latin typeface="Calibri"/>
                <a:cs typeface="Calibri"/>
              </a:rPr>
              <a:t> </a:t>
            </a:r>
            <a:r>
              <a:rPr sz="1799" b="1" spc="-5" dirty="0">
                <a:solidFill>
                  <a:srgbClr val="7F7F7F"/>
                </a:solidFill>
                <a:latin typeface="Calibri"/>
                <a:cs typeface="Calibri"/>
              </a:rPr>
              <a:t>nets</a:t>
            </a:r>
            <a:endParaRPr sz="1799">
              <a:solidFill>
                <a:prstClr val="black"/>
              </a:solidFill>
              <a:latin typeface="Calibri"/>
              <a:cs typeface="Calibri"/>
            </a:endParaRPr>
          </a:p>
        </p:txBody>
      </p:sp>
      <p:sp>
        <p:nvSpPr>
          <p:cNvPr id="100" name="object 100"/>
          <p:cNvSpPr txBox="1"/>
          <p:nvPr/>
        </p:nvSpPr>
        <p:spPr>
          <a:xfrm>
            <a:off x="7365892" y="1571684"/>
            <a:ext cx="1767691"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b="1" spc="10" dirty="0">
                <a:solidFill>
                  <a:srgbClr val="7F7F7F"/>
                </a:solidFill>
                <a:latin typeface="Calibri"/>
                <a:cs typeface="Calibri"/>
              </a:rPr>
              <a:t>ImageNet</a:t>
            </a:r>
            <a:r>
              <a:rPr sz="1799" b="1" spc="-190" dirty="0">
                <a:solidFill>
                  <a:srgbClr val="7F7F7F"/>
                </a:solidFill>
                <a:latin typeface="Calibri"/>
                <a:cs typeface="Calibri"/>
              </a:rPr>
              <a:t> </a:t>
            </a:r>
            <a:r>
              <a:rPr sz="1799" b="1" spc="-10" dirty="0">
                <a:solidFill>
                  <a:srgbClr val="7F7F7F"/>
                </a:solidFill>
                <a:latin typeface="Calibri"/>
                <a:cs typeface="Calibri"/>
              </a:rPr>
              <a:t>ResNets</a:t>
            </a:r>
            <a:endParaRPr sz="1799">
              <a:solidFill>
                <a:prstClr val="black"/>
              </a:solidFill>
              <a:latin typeface="Calibri"/>
              <a:cs typeface="Calibri"/>
            </a:endParaRPr>
          </a:p>
        </p:txBody>
      </p:sp>
      <p:sp>
        <p:nvSpPr>
          <p:cNvPr id="101" name="object 101"/>
          <p:cNvSpPr txBox="1"/>
          <p:nvPr/>
        </p:nvSpPr>
        <p:spPr>
          <a:xfrm>
            <a:off x="2624753" y="3781134"/>
            <a:ext cx="639391" cy="197458"/>
          </a:xfrm>
          <a:prstGeom prst="rect">
            <a:avLst/>
          </a:prstGeom>
        </p:spPr>
        <p:txBody>
          <a:bodyPr vert="horz" wrap="square" lIns="0" tIns="12699" rIns="0" bIns="0" rtlCol="0">
            <a:spAutoFit/>
          </a:bodyPr>
          <a:lstStyle/>
          <a:p>
            <a:pPr marL="12699" defTabSz="914329" fontAlgn="auto">
              <a:spcBef>
                <a:spcPts val="100"/>
              </a:spcBef>
              <a:spcAft>
                <a:spcPts val="0"/>
              </a:spcAft>
            </a:pPr>
            <a:r>
              <a:rPr sz="1200" dirty="0">
                <a:solidFill>
                  <a:srgbClr val="7F7F7F"/>
                </a:solidFill>
                <a:latin typeface="Calibri"/>
                <a:cs typeface="Calibri"/>
              </a:rPr>
              <a:t>solid:</a:t>
            </a:r>
            <a:r>
              <a:rPr sz="1200" spc="-56" dirty="0">
                <a:solidFill>
                  <a:srgbClr val="7F7F7F"/>
                </a:solidFill>
                <a:latin typeface="Calibri"/>
                <a:cs typeface="Calibri"/>
              </a:rPr>
              <a:t> </a:t>
            </a:r>
            <a:r>
              <a:rPr sz="1200" spc="10" dirty="0">
                <a:solidFill>
                  <a:srgbClr val="7F7F7F"/>
                </a:solidFill>
                <a:latin typeface="Calibri"/>
                <a:cs typeface="Calibri"/>
              </a:rPr>
              <a:t>test</a:t>
            </a:r>
            <a:endParaRPr sz="1200">
              <a:solidFill>
                <a:prstClr val="black"/>
              </a:solidFill>
              <a:latin typeface="Calibri"/>
              <a:cs typeface="Calibri"/>
            </a:endParaRPr>
          </a:p>
        </p:txBody>
      </p:sp>
      <p:sp>
        <p:nvSpPr>
          <p:cNvPr id="102" name="object 102"/>
          <p:cNvSpPr txBox="1"/>
          <p:nvPr/>
        </p:nvSpPr>
        <p:spPr>
          <a:xfrm>
            <a:off x="2624752" y="3971619"/>
            <a:ext cx="841939" cy="197458"/>
          </a:xfrm>
          <a:prstGeom prst="rect">
            <a:avLst/>
          </a:prstGeom>
        </p:spPr>
        <p:txBody>
          <a:bodyPr vert="horz" wrap="square" lIns="0" tIns="12699" rIns="0" bIns="0" rtlCol="0">
            <a:spAutoFit/>
          </a:bodyPr>
          <a:lstStyle/>
          <a:p>
            <a:pPr marL="12699" defTabSz="914329" fontAlgn="auto">
              <a:spcBef>
                <a:spcPts val="100"/>
              </a:spcBef>
              <a:spcAft>
                <a:spcPts val="0"/>
              </a:spcAft>
            </a:pPr>
            <a:r>
              <a:rPr sz="1200" spc="-10" dirty="0">
                <a:solidFill>
                  <a:srgbClr val="7F7F7F"/>
                </a:solidFill>
                <a:latin typeface="Calibri"/>
                <a:cs typeface="Calibri"/>
              </a:rPr>
              <a:t>dashed:</a:t>
            </a:r>
            <a:r>
              <a:rPr sz="1200" spc="-40" dirty="0">
                <a:solidFill>
                  <a:srgbClr val="7F7F7F"/>
                </a:solidFill>
                <a:latin typeface="Calibri"/>
                <a:cs typeface="Calibri"/>
              </a:rPr>
              <a:t> </a:t>
            </a:r>
            <a:r>
              <a:rPr sz="1200" dirty="0">
                <a:solidFill>
                  <a:srgbClr val="7F7F7F"/>
                </a:solidFill>
                <a:latin typeface="Calibri"/>
                <a:cs typeface="Calibri"/>
              </a:rPr>
              <a:t>train</a:t>
            </a:r>
            <a:endParaRPr sz="1200">
              <a:solidFill>
                <a:prstClr val="black"/>
              </a:solidFill>
              <a:latin typeface="Calibri"/>
              <a:cs typeface="Calibri"/>
            </a:endParaRPr>
          </a:p>
        </p:txBody>
      </p:sp>
      <p:sp>
        <p:nvSpPr>
          <p:cNvPr id="103" name="object 103"/>
          <p:cNvSpPr txBox="1"/>
          <p:nvPr/>
        </p:nvSpPr>
        <p:spPr>
          <a:xfrm>
            <a:off x="4989357" y="3011240"/>
            <a:ext cx="791144"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15" dirty="0">
                <a:solidFill>
                  <a:prstClr val="black"/>
                </a:solidFill>
                <a:latin typeface="Calibri"/>
                <a:cs typeface="Calibri"/>
              </a:rPr>
              <a:t>34</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a:t>
            </a:r>
            <a:endParaRPr sz="1799">
              <a:solidFill>
                <a:prstClr val="black"/>
              </a:solidFill>
              <a:latin typeface="Calibri"/>
              <a:cs typeface="Calibri"/>
            </a:endParaRPr>
          </a:p>
        </p:txBody>
      </p:sp>
      <p:sp>
        <p:nvSpPr>
          <p:cNvPr id="104" name="object 104"/>
          <p:cNvSpPr/>
          <p:nvPr/>
        </p:nvSpPr>
        <p:spPr>
          <a:xfrm>
            <a:off x="4578478" y="3302263"/>
            <a:ext cx="414620" cy="273661"/>
          </a:xfrm>
          <a:custGeom>
            <a:avLst/>
            <a:gdLst/>
            <a:ahLst/>
            <a:cxnLst/>
            <a:rect l="l" t="t" r="r" b="b"/>
            <a:pathLst>
              <a:path w="414654" h="273685">
                <a:moveTo>
                  <a:pt x="110211" y="91135"/>
                </a:moveTo>
                <a:lnTo>
                  <a:pt x="0" y="273388"/>
                </a:lnTo>
                <a:lnTo>
                  <a:pt x="211929" y="252207"/>
                </a:lnTo>
                <a:lnTo>
                  <a:pt x="142229" y="221119"/>
                </a:lnTo>
                <a:lnTo>
                  <a:pt x="227249" y="167429"/>
                </a:lnTo>
                <a:lnTo>
                  <a:pt x="108324" y="167429"/>
                </a:lnTo>
                <a:lnTo>
                  <a:pt x="110211" y="91135"/>
                </a:lnTo>
                <a:close/>
              </a:path>
              <a:path w="414654" h="273685">
                <a:moveTo>
                  <a:pt x="387029" y="0"/>
                </a:moveTo>
                <a:lnTo>
                  <a:pt x="377864" y="164"/>
                </a:lnTo>
                <a:lnTo>
                  <a:pt x="373794" y="834"/>
                </a:lnTo>
                <a:lnTo>
                  <a:pt x="369788" y="2312"/>
                </a:lnTo>
                <a:lnTo>
                  <a:pt x="108324" y="167429"/>
                </a:lnTo>
                <a:lnTo>
                  <a:pt x="227249" y="167429"/>
                </a:lnTo>
                <a:lnTo>
                  <a:pt x="399987" y="58344"/>
                </a:lnTo>
                <a:lnTo>
                  <a:pt x="409104" y="49635"/>
                </a:lnTo>
                <a:lnTo>
                  <a:pt x="414004" y="38494"/>
                </a:lnTo>
                <a:lnTo>
                  <a:pt x="414369" y="26327"/>
                </a:lnTo>
                <a:lnTo>
                  <a:pt x="409879" y="14545"/>
                </a:lnTo>
                <a:lnTo>
                  <a:pt x="403631" y="7325"/>
                </a:lnTo>
                <a:lnTo>
                  <a:pt x="395817" y="2431"/>
                </a:lnTo>
                <a:lnTo>
                  <a:pt x="387029" y="0"/>
                </a:lnTo>
                <a:close/>
              </a:path>
            </a:pathLst>
          </a:custGeom>
          <a:solidFill>
            <a:srgbClr val="FF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5" name="object 105"/>
          <p:cNvSpPr txBox="1"/>
          <p:nvPr/>
        </p:nvSpPr>
        <p:spPr>
          <a:xfrm>
            <a:off x="4989357" y="3933307"/>
            <a:ext cx="791144"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15" dirty="0">
                <a:solidFill>
                  <a:prstClr val="black"/>
                </a:solidFill>
                <a:latin typeface="Calibri"/>
                <a:cs typeface="Calibri"/>
              </a:rPr>
              <a:t>18</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a:t>
            </a:r>
            <a:endParaRPr sz="1799">
              <a:solidFill>
                <a:prstClr val="black"/>
              </a:solidFill>
              <a:latin typeface="Calibri"/>
              <a:cs typeface="Calibri"/>
            </a:endParaRPr>
          </a:p>
        </p:txBody>
      </p:sp>
      <p:sp>
        <p:nvSpPr>
          <p:cNvPr id="106" name="object 106"/>
          <p:cNvSpPr/>
          <p:nvPr/>
        </p:nvSpPr>
        <p:spPr>
          <a:xfrm>
            <a:off x="4553082" y="3798328"/>
            <a:ext cx="390492" cy="193024"/>
          </a:xfrm>
          <a:custGeom>
            <a:avLst/>
            <a:gdLst/>
            <a:ahLst/>
            <a:cxnLst/>
            <a:rect l="l" t="t" r="r" b="b"/>
            <a:pathLst>
              <a:path w="390525" h="193039">
                <a:moveTo>
                  <a:pt x="297489" y="102317"/>
                </a:moveTo>
                <a:lnTo>
                  <a:pt x="125897" y="102317"/>
                </a:lnTo>
                <a:lnTo>
                  <a:pt x="350996" y="191984"/>
                </a:lnTo>
                <a:lnTo>
                  <a:pt x="355205" y="192704"/>
                </a:lnTo>
                <a:lnTo>
                  <a:pt x="359328" y="192617"/>
                </a:lnTo>
                <a:lnTo>
                  <a:pt x="390425" y="160211"/>
                </a:lnTo>
                <a:lnTo>
                  <a:pt x="387838" y="148317"/>
                </a:lnTo>
                <a:lnTo>
                  <a:pt x="380981" y="138261"/>
                </a:lnTo>
                <a:lnTo>
                  <a:pt x="370423" y="131370"/>
                </a:lnTo>
                <a:lnTo>
                  <a:pt x="297489" y="102317"/>
                </a:lnTo>
                <a:close/>
              </a:path>
              <a:path w="390525" h="193039">
                <a:moveTo>
                  <a:pt x="212224" y="0"/>
                </a:moveTo>
                <a:lnTo>
                  <a:pt x="0" y="17990"/>
                </a:lnTo>
                <a:lnTo>
                  <a:pt x="141726" y="176975"/>
                </a:lnTo>
                <a:lnTo>
                  <a:pt x="125897" y="102317"/>
                </a:lnTo>
                <a:lnTo>
                  <a:pt x="297489" y="102317"/>
                </a:lnTo>
                <a:lnTo>
                  <a:pt x="149396" y="43326"/>
                </a:lnTo>
                <a:lnTo>
                  <a:pt x="212224" y="0"/>
                </a:lnTo>
                <a:close/>
              </a:path>
            </a:pathLst>
          </a:custGeom>
          <a:solidFill>
            <a:srgbClr val="00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7" name="object 107"/>
          <p:cNvSpPr txBox="1"/>
          <p:nvPr/>
        </p:nvSpPr>
        <p:spPr>
          <a:xfrm>
            <a:off x="10567600" y="3011240"/>
            <a:ext cx="791144"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15" dirty="0">
                <a:solidFill>
                  <a:prstClr val="black"/>
                </a:solidFill>
                <a:latin typeface="Calibri"/>
                <a:cs typeface="Calibri"/>
              </a:rPr>
              <a:t>18</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a:t>
            </a:r>
            <a:endParaRPr sz="1799">
              <a:solidFill>
                <a:prstClr val="black"/>
              </a:solidFill>
              <a:latin typeface="Calibri"/>
              <a:cs typeface="Calibri"/>
            </a:endParaRPr>
          </a:p>
        </p:txBody>
      </p:sp>
      <p:sp>
        <p:nvSpPr>
          <p:cNvPr id="108" name="object 108"/>
          <p:cNvSpPr/>
          <p:nvPr/>
        </p:nvSpPr>
        <p:spPr>
          <a:xfrm>
            <a:off x="10153309" y="3302263"/>
            <a:ext cx="414620" cy="273661"/>
          </a:xfrm>
          <a:custGeom>
            <a:avLst/>
            <a:gdLst/>
            <a:ahLst/>
            <a:cxnLst/>
            <a:rect l="l" t="t" r="r" b="b"/>
            <a:pathLst>
              <a:path w="414654" h="273685">
                <a:moveTo>
                  <a:pt x="110211" y="91135"/>
                </a:moveTo>
                <a:lnTo>
                  <a:pt x="0" y="273388"/>
                </a:lnTo>
                <a:lnTo>
                  <a:pt x="211928" y="252207"/>
                </a:lnTo>
                <a:lnTo>
                  <a:pt x="142229" y="221119"/>
                </a:lnTo>
                <a:lnTo>
                  <a:pt x="227249" y="167429"/>
                </a:lnTo>
                <a:lnTo>
                  <a:pt x="108324" y="167429"/>
                </a:lnTo>
                <a:lnTo>
                  <a:pt x="110211" y="91135"/>
                </a:lnTo>
                <a:close/>
              </a:path>
              <a:path w="414654" h="273685">
                <a:moveTo>
                  <a:pt x="387029" y="0"/>
                </a:moveTo>
                <a:lnTo>
                  <a:pt x="377864" y="164"/>
                </a:lnTo>
                <a:lnTo>
                  <a:pt x="373794" y="834"/>
                </a:lnTo>
                <a:lnTo>
                  <a:pt x="369788" y="2312"/>
                </a:lnTo>
                <a:lnTo>
                  <a:pt x="108324" y="167429"/>
                </a:lnTo>
                <a:lnTo>
                  <a:pt x="227249" y="167429"/>
                </a:lnTo>
                <a:lnTo>
                  <a:pt x="399987" y="58344"/>
                </a:lnTo>
                <a:lnTo>
                  <a:pt x="409104" y="49635"/>
                </a:lnTo>
                <a:lnTo>
                  <a:pt x="414004" y="38494"/>
                </a:lnTo>
                <a:lnTo>
                  <a:pt x="414368" y="26327"/>
                </a:lnTo>
                <a:lnTo>
                  <a:pt x="409879" y="14545"/>
                </a:lnTo>
                <a:lnTo>
                  <a:pt x="403631" y="7325"/>
                </a:lnTo>
                <a:lnTo>
                  <a:pt x="395817" y="2431"/>
                </a:lnTo>
                <a:lnTo>
                  <a:pt x="387029" y="0"/>
                </a:lnTo>
                <a:close/>
              </a:path>
            </a:pathLst>
          </a:custGeom>
          <a:solidFill>
            <a:srgbClr val="00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9" name="object 109"/>
          <p:cNvSpPr txBox="1"/>
          <p:nvPr/>
        </p:nvSpPr>
        <p:spPr>
          <a:xfrm>
            <a:off x="10567600" y="3933307"/>
            <a:ext cx="791144"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15" dirty="0">
                <a:solidFill>
                  <a:prstClr val="black"/>
                </a:solidFill>
                <a:latin typeface="Calibri"/>
                <a:cs typeface="Calibri"/>
              </a:rPr>
              <a:t>34</a:t>
            </a:r>
            <a:r>
              <a:rPr sz="1799" spc="45" dirty="0">
                <a:solidFill>
                  <a:prstClr val="black"/>
                </a:solidFill>
                <a:latin typeface="Calibri"/>
                <a:cs typeface="Calibri"/>
              </a:rPr>
              <a:t>-</a:t>
            </a:r>
            <a:r>
              <a:rPr sz="1799" spc="-15" dirty="0">
                <a:solidFill>
                  <a:prstClr val="black"/>
                </a:solidFill>
                <a:latin typeface="Calibri"/>
                <a:cs typeface="Calibri"/>
              </a:rPr>
              <a:t>l</a:t>
            </a:r>
            <a:r>
              <a:rPr sz="1799" spc="35" dirty="0">
                <a:solidFill>
                  <a:prstClr val="black"/>
                </a:solidFill>
                <a:latin typeface="Calibri"/>
                <a:cs typeface="Calibri"/>
              </a:rPr>
              <a:t>a</a:t>
            </a:r>
            <a:r>
              <a:rPr sz="1799" spc="-20" dirty="0">
                <a:solidFill>
                  <a:prstClr val="black"/>
                </a:solidFill>
                <a:latin typeface="Calibri"/>
                <a:cs typeface="Calibri"/>
              </a:rPr>
              <a:t>y</a:t>
            </a:r>
            <a:r>
              <a:rPr sz="1799" dirty="0">
                <a:solidFill>
                  <a:prstClr val="black"/>
                </a:solidFill>
                <a:latin typeface="Calibri"/>
                <a:cs typeface="Calibri"/>
              </a:rPr>
              <a:t>er</a:t>
            </a:r>
            <a:endParaRPr sz="1799">
              <a:solidFill>
                <a:prstClr val="black"/>
              </a:solidFill>
              <a:latin typeface="Calibri"/>
              <a:cs typeface="Calibri"/>
            </a:endParaRPr>
          </a:p>
        </p:txBody>
      </p:sp>
      <p:sp>
        <p:nvSpPr>
          <p:cNvPr id="110" name="object 110"/>
          <p:cNvSpPr/>
          <p:nvPr/>
        </p:nvSpPr>
        <p:spPr>
          <a:xfrm>
            <a:off x="10140612" y="3874521"/>
            <a:ext cx="390492" cy="193024"/>
          </a:xfrm>
          <a:custGeom>
            <a:avLst/>
            <a:gdLst/>
            <a:ahLst/>
            <a:cxnLst/>
            <a:rect l="l" t="t" r="r" b="b"/>
            <a:pathLst>
              <a:path w="390525" h="193039">
                <a:moveTo>
                  <a:pt x="297489" y="102317"/>
                </a:moveTo>
                <a:lnTo>
                  <a:pt x="125898" y="102317"/>
                </a:lnTo>
                <a:lnTo>
                  <a:pt x="350997" y="191984"/>
                </a:lnTo>
                <a:lnTo>
                  <a:pt x="355205" y="192704"/>
                </a:lnTo>
                <a:lnTo>
                  <a:pt x="359328" y="192617"/>
                </a:lnTo>
                <a:lnTo>
                  <a:pt x="390426" y="160211"/>
                </a:lnTo>
                <a:lnTo>
                  <a:pt x="387839" y="148317"/>
                </a:lnTo>
                <a:lnTo>
                  <a:pt x="380981" y="138261"/>
                </a:lnTo>
                <a:lnTo>
                  <a:pt x="370423" y="131370"/>
                </a:lnTo>
                <a:lnTo>
                  <a:pt x="297489" y="102317"/>
                </a:lnTo>
                <a:close/>
              </a:path>
              <a:path w="390525" h="193039">
                <a:moveTo>
                  <a:pt x="212224" y="0"/>
                </a:moveTo>
                <a:lnTo>
                  <a:pt x="0" y="17990"/>
                </a:lnTo>
                <a:lnTo>
                  <a:pt x="141728" y="176975"/>
                </a:lnTo>
                <a:lnTo>
                  <a:pt x="125898" y="102317"/>
                </a:lnTo>
                <a:lnTo>
                  <a:pt x="297489" y="102317"/>
                </a:lnTo>
                <a:lnTo>
                  <a:pt x="149397" y="43326"/>
                </a:lnTo>
                <a:lnTo>
                  <a:pt x="212224" y="0"/>
                </a:lnTo>
                <a:close/>
              </a:path>
            </a:pathLst>
          </a:custGeom>
          <a:solidFill>
            <a:srgbClr val="FF0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1" name="object 111"/>
          <p:cNvSpPr txBox="1"/>
          <p:nvPr/>
        </p:nvSpPr>
        <p:spPr>
          <a:xfrm>
            <a:off x="699708" y="4831778"/>
            <a:ext cx="10143908" cy="852950"/>
          </a:xfrm>
          <a:prstGeom prst="rect">
            <a:avLst/>
          </a:prstGeom>
        </p:spPr>
        <p:txBody>
          <a:bodyPr vert="horz" wrap="square" lIns="0" tIns="0" rIns="0" bIns="0" rtlCol="0">
            <a:spAutoFit/>
          </a:bodyPr>
          <a:lstStyle/>
          <a:p>
            <a:pPr marL="12699" defTabSz="914329" fontAlgn="auto">
              <a:lnSpc>
                <a:spcPts val="3324"/>
              </a:lnSpc>
              <a:spcBef>
                <a:spcPts val="0"/>
              </a:spcBef>
              <a:spcAft>
                <a:spcPts val="0"/>
              </a:spcAft>
              <a:tabLst>
                <a:tab pos="354937" algn="l"/>
              </a:tabLst>
            </a:pPr>
            <a:r>
              <a:rPr sz="2800" dirty="0">
                <a:solidFill>
                  <a:prstClr val="black"/>
                </a:solidFill>
                <a:latin typeface="Arial"/>
                <a:cs typeface="Arial"/>
              </a:rPr>
              <a:t>•	</a:t>
            </a:r>
            <a:r>
              <a:rPr sz="2800" spc="-5" dirty="0">
                <a:solidFill>
                  <a:prstClr val="black"/>
                </a:solidFill>
                <a:latin typeface="Calibri"/>
                <a:cs typeface="Calibri"/>
              </a:rPr>
              <a:t>Deep </a:t>
            </a:r>
            <a:r>
              <a:rPr sz="2800" spc="-10" dirty="0">
                <a:solidFill>
                  <a:prstClr val="black"/>
                </a:solidFill>
                <a:latin typeface="Calibri"/>
                <a:cs typeface="Calibri"/>
              </a:rPr>
              <a:t>ResNets can </a:t>
            </a:r>
            <a:r>
              <a:rPr sz="2800" spc="15" dirty="0">
                <a:solidFill>
                  <a:prstClr val="black"/>
                </a:solidFill>
                <a:latin typeface="Calibri"/>
                <a:cs typeface="Calibri"/>
              </a:rPr>
              <a:t>be </a:t>
            </a:r>
            <a:r>
              <a:rPr sz="2800" spc="-25" dirty="0">
                <a:solidFill>
                  <a:prstClr val="black"/>
                </a:solidFill>
                <a:latin typeface="Calibri"/>
                <a:cs typeface="Calibri"/>
              </a:rPr>
              <a:t>trained </a:t>
            </a:r>
            <a:r>
              <a:rPr sz="2800" spc="-5" dirty="0">
                <a:solidFill>
                  <a:prstClr val="black"/>
                </a:solidFill>
                <a:latin typeface="Calibri"/>
                <a:cs typeface="Calibri"/>
              </a:rPr>
              <a:t>without</a:t>
            </a:r>
            <a:r>
              <a:rPr sz="2800" spc="76" dirty="0">
                <a:solidFill>
                  <a:prstClr val="black"/>
                </a:solidFill>
                <a:latin typeface="Calibri"/>
                <a:cs typeface="Calibri"/>
              </a:rPr>
              <a:t> </a:t>
            </a:r>
            <a:r>
              <a:rPr sz="2800" spc="-5" dirty="0">
                <a:solidFill>
                  <a:prstClr val="black"/>
                </a:solidFill>
                <a:latin typeface="Calibri"/>
                <a:cs typeface="Calibri"/>
              </a:rPr>
              <a:t>difficulties</a:t>
            </a:r>
            <a:endParaRPr sz="2800">
              <a:solidFill>
                <a:prstClr val="black"/>
              </a:solidFill>
              <a:latin typeface="Calibri"/>
              <a:cs typeface="Calibri"/>
            </a:endParaRPr>
          </a:p>
          <a:p>
            <a:pPr marL="12699" defTabSz="914329" fontAlgn="auto">
              <a:spcBef>
                <a:spcPts val="40"/>
              </a:spcBef>
              <a:spcAft>
                <a:spcPts val="0"/>
              </a:spcAft>
              <a:tabLst>
                <a:tab pos="354937" algn="l"/>
              </a:tabLst>
            </a:pPr>
            <a:r>
              <a:rPr sz="2800" dirty="0">
                <a:solidFill>
                  <a:prstClr val="black"/>
                </a:solidFill>
                <a:latin typeface="Arial"/>
                <a:cs typeface="Arial"/>
              </a:rPr>
              <a:t>•	</a:t>
            </a:r>
            <a:r>
              <a:rPr sz="2800" dirty="0">
                <a:solidFill>
                  <a:prstClr val="black"/>
                </a:solidFill>
                <a:latin typeface="Calibri"/>
                <a:cs typeface="Calibri"/>
              </a:rPr>
              <a:t>Deeper </a:t>
            </a:r>
            <a:r>
              <a:rPr sz="2800" spc="-10" dirty="0">
                <a:solidFill>
                  <a:prstClr val="black"/>
                </a:solidFill>
                <a:latin typeface="Calibri"/>
                <a:cs typeface="Calibri"/>
              </a:rPr>
              <a:t>ResNets </a:t>
            </a:r>
            <a:r>
              <a:rPr sz="2800" dirty="0">
                <a:solidFill>
                  <a:prstClr val="black"/>
                </a:solidFill>
                <a:latin typeface="Calibri"/>
                <a:cs typeface="Calibri"/>
              </a:rPr>
              <a:t>have </a:t>
            </a:r>
            <a:r>
              <a:rPr sz="2800" b="1" dirty="0">
                <a:solidFill>
                  <a:srgbClr val="C00000"/>
                </a:solidFill>
                <a:latin typeface="Calibri"/>
                <a:cs typeface="Calibri"/>
              </a:rPr>
              <a:t>lower </a:t>
            </a:r>
            <a:r>
              <a:rPr sz="2800" b="1" spc="-10" dirty="0">
                <a:solidFill>
                  <a:srgbClr val="C00000"/>
                </a:solidFill>
                <a:latin typeface="Calibri"/>
                <a:cs typeface="Calibri"/>
              </a:rPr>
              <a:t>training </a:t>
            </a:r>
            <a:r>
              <a:rPr sz="2800" b="1" spc="-5" dirty="0">
                <a:solidFill>
                  <a:srgbClr val="C00000"/>
                </a:solidFill>
                <a:latin typeface="Calibri"/>
                <a:cs typeface="Calibri"/>
              </a:rPr>
              <a:t>error</a:t>
            </a:r>
            <a:r>
              <a:rPr sz="2800" spc="-5" dirty="0">
                <a:solidFill>
                  <a:prstClr val="black"/>
                </a:solidFill>
                <a:latin typeface="Calibri"/>
                <a:cs typeface="Calibri"/>
              </a:rPr>
              <a:t>, </a:t>
            </a:r>
            <a:r>
              <a:rPr sz="2800" spc="-10" dirty="0">
                <a:solidFill>
                  <a:prstClr val="black"/>
                </a:solidFill>
                <a:latin typeface="Calibri"/>
                <a:cs typeface="Calibri"/>
              </a:rPr>
              <a:t>and </a:t>
            </a:r>
            <a:r>
              <a:rPr sz="2800" spc="-25" dirty="0">
                <a:solidFill>
                  <a:prstClr val="black"/>
                </a:solidFill>
                <a:latin typeface="Calibri"/>
                <a:cs typeface="Calibri"/>
              </a:rPr>
              <a:t>also </a:t>
            </a:r>
            <a:r>
              <a:rPr sz="2800" spc="-5" dirty="0">
                <a:solidFill>
                  <a:prstClr val="black"/>
                </a:solidFill>
                <a:latin typeface="Calibri"/>
                <a:cs typeface="Calibri"/>
              </a:rPr>
              <a:t>lower </a:t>
            </a:r>
            <a:r>
              <a:rPr sz="2800" spc="-10" dirty="0">
                <a:solidFill>
                  <a:prstClr val="black"/>
                </a:solidFill>
                <a:latin typeface="Calibri"/>
                <a:cs typeface="Calibri"/>
              </a:rPr>
              <a:t>test</a:t>
            </a:r>
            <a:r>
              <a:rPr sz="2800" spc="-86" dirty="0">
                <a:solidFill>
                  <a:prstClr val="black"/>
                </a:solidFill>
                <a:latin typeface="Calibri"/>
                <a:cs typeface="Calibri"/>
              </a:rPr>
              <a:t> </a:t>
            </a:r>
            <a:r>
              <a:rPr sz="2800" spc="10" dirty="0">
                <a:solidFill>
                  <a:prstClr val="black"/>
                </a:solidFill>
                <a:latin typeface="Calibri"/>
                <a:cs typeface="Calibri"/>
              </a:rPr>
              <a:t>error</a:t>
            </a:r>
            <a:endParaRPr sz="2800">
              <a:solidFill>
                <a:prstClr val="black"/>
              </a:solidFill>
              <a:latin typeface="Calibri"/>
              <a:cs typeface="Calibri"/>
            </a:endParaRPr>
          </a:p>
        </p:txBody>
      </p:sp>
      <p:sp>
        <p:nvSpPr>
          <p:cNvPr id="112" name="object 112"/>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Tree>
    <p:extLst>
      <p:ext uri="{BB962C8B-B14F-4D97-AF65-F5344CB8AC3E}">
        <p14:creationId xmlns:p14="http://schemas.microsoft.com/office/powerpoint/2010/main" val="14582117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6" y="612091"/>
            <a:ext cx="5141163" cy="689836"/>
          </a:xfrm>
          <a:prstGeom prst="rect">
            <a:avLst/>
          </a:prstGeom>
        </p:spPr>
        <p:txBody>
          <a:bodyPr vert="horz" wrap="square" lIns="0" tIns="12699" rIns="0" bIns="0" rtlCol="0">
            <a:spAutoFit/>
          </a:bodyPr>
          <a:lstStyle/>
          <a:p>
            <a:pPr marL="12699">
              <a:spcBef>
                <a:spcPts val="100"/>
              </a:spcBef>
            </a:pPr>
            <a:r>
              <a:rPr sz="4400" spc="15" dirty="0"/>
              <a:t>ImageNet</a:t>
            </a:r>
            <a:r>
              <a:rPr sz="4400" spc="-195" dirty="0"/>
              <a:t> </a:t>
            </a:r>
            <a:r>
              <a:rPr sz="4400" spc="-10" dirty="0"/>
              <a:t>experiments</a:t>
            </a:r>
            <a:endParaRPr sz="4400"/>
          </a:p>
        </p:txBody>
      </p:sp>
      <p:sp>
        <p:nvSpPr>
          <p:cNvPr id="3" name="object 3"/>
          <p:cNvSpPr/>
          <p:nvPr/>
        </p:nvSpPr>
        <p:spPr>
          <a:xfrm>
            <a:off x="9651702" y="4552855"/>
            <a:ext cx="730188" cy="0"/>
          </a:xfrm>
          <a:custGeom>
            <a:avLst/>
            <a:gdLst/>
            <a:ahLst/>
            <a:cxnLst/>
            <a:rect l="l" t="t" r="r" b="b"/>
            <a:pathLst>
              <a:path w="730250">
                <a:moveTo>
                  <a:pt x="0" y="0"/>
                </a:moveTo>
                <a:lnTo>
                  <a:pt x="73025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 name="object 4"/>
          <p:cNvSpPr/>
          <p:nvPr/>
        </p:nvSpPr>
        <p:spPr>
          <a:xfrm>
            <a:off x="7403990" y="4552855"/>
            <a:ext cx="1473077" cy="0"/>
          </a:xfrm>
          <a:custGeom>
            <a:avLst/>
            <a:gdLst/>
            <a:ahLst/>
            <a:cxnLst/>
            <a:rect l="l" t="t" r="r" b="b"/>
            <a:pathLst>
              <a:path w="1473200">
                <a:moveTo>
                  <a:pt x="0" y="0"/>
                </a:moveTo>
                <a:lnTo>
                  <a:pt x="147320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 name="object 5"/>
          <p:cNvSpPr/>
          <p:nvPr/>
        </p:nvSpPr>
        <p:spPr>
          <a:xfrm>
            <a:off x="5168979" y="4552855"/>
            <a:ext cx="1473077" cy="0"/>
          </a:xfrm>
          <a:custGeom>
            <a:avLst/>
            <a:gdLst/>
            <a:ahLst/>
            <a:cxnLst/>
            <a:rect l="l" t="t" r="r" b="b"/>
            <a:pathLst>
              <a:path w="1473200">
                <a:moveTo>
                  <a:pt x="0" y="0"/>
                </a:moveTo>
                <a:lnTo>
                  <a:pt x="147320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 name="object 6"/>
          <p:cNvSpPr/>
          <p:nvPr/>
        </p:nvSpPr>
        <p:spPr>
          <a:xfrm>
            <a:off x="2921267" y="4552855"/>
            <a:ext cx="1473077" cy="0"/>
          </a:xfrm>
          <a:custGeom>
            <a:avLst/>
            <a:gdLst/>
            <a:ahLst/>
            <a:cxnLst/>
            <a:rect l="l" t="t" r="r" b="b"/>
            <a:pathLst>
              <a:path w="1473200">
                <a:moveTo>
                  <a:pt x="0" y="0"/>
                </a:moveTo>
                <a:lnTo>
                  <a:pt x="147320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1416444" y="4552855"/>
            <a:ext cx="730188" cy="0"/>
          </a:xfrm>
          <a:custGeom>
            <a:avLst/>
            <a:gdLst/>
            <a:ahLst/>
            <a:cxnLst/>
            <a:rect l="l" t="t" r="r" b="b"/>
            <a:pathLst>
              <a:path w="730250">
                <a:moveTo>
                  <a:pt x="0" y="0"/>
                </a:moveTo>
                <a:lnTo>
                  <a:pt x="73025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p:nvPr/>
        </p:nvSpPr>
        <p:spPr>
          <a:xfrm>
            <a:off x="9651702" y="3562339"/>
            <a:ext cx="730188" cy="0"/>
          </a:xfrm>
          <a:custGeom>
            <a:avLst/>
            <a:gdLst/>
            <a:ahLst/>
            <a:cxnLst/>
            <a:rect l="l" t="t" r="r" b="b"/>
            <a:pathLst>
              <a:path w="730250">
                <a:moveTo>
                  <a:pt x="0" y="0"/>
                </a:moveTo>
                <a:lnTo>
                  <a:pt x="73025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7403990" y="3562339"/>
            <a:ext cx="1473077" cy="0"/>
          </a:xfrm>
          <a:custGeom>
            <a:avLst/>
            <a:gdLst/>
            <a:ahLst/>
            <a:cxnLst/>
            <a:rect l="l" t="t" r="r" b="b"/>
            <a:pathLst>
              <a:path w="1473200">
                <a:moveTo>
                  <a:pt x="0" y="0"/>
                </a:moveTo>
                <a:lnTo>
                  <a:pt x="147320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5168979" y="3562339"/>
            <a:ext cx="1473077" cy="0"/>
          </a:xfrm>
          <a:custGeom>
            <a:avLst/>
            <a:gdLst/>
            <a:ahLst/>
            <a:cxnLst/>
            <a:rect l="l" t="t" r="r" b="b"/>
            <a:pathLst>
              <a:path w="1473200">
                <a:moveTo>
                  <a:pt x="0" y="0"/>
                </a:moveTo>
                <a:lnTo>
                  <a:pt x="147320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p:nvPr/>
        </p:nvSpPr>
        <p:spPr>
          <a:xfrm>
            <a:off x="1416444" y="3562339"/>
            <a:ext cx="2977900" cy="0"/>
          </a:xfrm>
          <a:custGeom>
            <a:avLst/>
            <a:gdLst/>
            <a:ahLst/>
            <a:cxnLst/>
            <a:rect l="l" t="t" r="r" b="b"/>
            <a:pathLst>
              <a:path w="2978150">
                <a:moveTo>
                  <a:pt x="0" y="0"/>
                </a:moveTo>
                <a:lnTo>
                  <a:pt x="297815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 name="object 12"/>
          <p:cNvSpPr/>
          <p:nvPr/>
        </p:nvSpPr>
        <p:spPr>
          <a:xfrm>
            <a:off x="9651702" y="2571821"/>
            <a:ext cx="730188" cy="0"/>
          </a:xfrm>
          <a:custGeom>
            <a:avLst/>
            <a:gdLst/>
            <a:ahLst/>
            <a:cxnLst/>
            <a:rect l="l" t="t" r="r" b="b"/>
            <a:pathLst>
              <a:path w="730250">
                <a:moveTo>
                  <a:pt x="0" y="0"/>
                </a:moveTo>
                <a:lnTo>
                  <a:pt x="73025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p:nvPr/>
        </p:nvSpPr>
        <p:spPr>
          <a:xfrm>
            <a:off x="1416443" y="2571821"/>
            <a:ext cx="7460623" cy="0"/>
          </a:xfrm>
          <a:custGeom>
            <a:avLst/>
            <a:gdLst/>
            <a:ahLst/>
            <a:cxnLst/>
            <a:rect l="l" t="t" r="r" b="b"/>
            <a:pathLst>
              <a:path w="7461250">
                <a:moveTo>
                  <a:pt x="0" y="0"/>
                </a:moveTo>
                <a:lnTo>
                  <a:pt x="746125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p:nvPr/>
        </p:nvSpPr>
        <p:spPr>
          <a:xfrm>
            <a:off x="1416444" y="1581306"/>
            <a:ext cx="8965447" cy="0"/>
          </a:xfrm>
          <a:custGeom>
            <a:avLst/>
            <a:gdLst/>
            <a:ahLst/>
            <a:cxnLst/>
            <a:rect l="l" t="t" r="r" b="b"/>
            <a:pathLst>
              <a:path w="8966200">
                <a:moveTo>
                  <a:pt x="0" y="0"/>
                </a:moveTo>
                <a:lnTo>
                  <a:pt x="896620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p:nvPr/>
        </p:nvSpPr>
        <p:spPr>
          <a:xfrm>
            <a:off x="8877067" y="2184506"/>
            <a:ext cx="774635" cy="3365217"/>
          </a:xfrm>
          <a:custGeom>
            <a:avLst/>
            <a:gdLst/>
            <a:ahLst/>
            <a:cxnLst/>
            <a:rect l="l" t="t" r="r" b="b"/>
            <a:pathLst>
              <a:path w="774700" h="3365500">
                <a:moveTo>
                  <a:pt x="774700" y="0"/>
                </a:moveTo>
                <a:lnTo>
                  <a:pt x="0" y="0"/>
                </a:lnTo>
                <a:lnTo>
                  <a:pt x="0" y="3365500"/>
                </a:lnTo>
                <a:lnTo>
                  <a:pt x="774700" y="3365500"/>
                </a:lnTo>
                <a:lnTo>
                  <a:pt x="77470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p:nvPr/>
        </p:nvSpPr>
        <p:spPr>
          <a:xfrm>
            <a:off x="6642055" y="2857549"/>
            <a:ext cx="761936" cy="2692174"/>
          </a:xfrm>
          <a:custGeom>
            <a:avLst/>
            <a:gdLst/>
            <a:ahLst/>
            <a:cxnLst/>
            <a:rect l="l" t="t" r="r" b="b"/>
            <a:pathLst>
              <a:path w="762000" h="2692400">
                <a:moveTo>
                  <a:pt x="762000" y="0"/>
                </a:moveTo>
                <a:lnTo>
                  <a:pt x="0" y="0"/>
                </a:lnTo>
                <a:lnTo>
                  <a:pt x="0" y="2692400"/>
                </a:lnTo>
                <a:lnTo>
                  <a:pt x="762000" y="2692400"/>
                </a:lnTo>
                <a:lnTo>
                  <a:pt x="76200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p:nvPr/>
        </p:nvSpPr>
        <p:spPr>
          <a:xfrm>
            <a:off x="4394343" y="3517892"/>
            <a:ext cx="774635" cy="2031829"/>
          </a:xfrm>
          <a:custGeom>
            <a:avLst/>
            <a:gdLst/>
            <a:ahLst/>
            <a:cxnLst/>
            <a:rect l="l" t="t" r="r" b="b"/>
            <a:pathLst>
              <a:path w="774700" h="2032000">
                <a:moveTo>
                  <a:pt x="774700" y="0"/>
                </a:moveTo>
                <a:lnTo>
                  <a:pt x="0" y="0"/>
                </a:lnTo>
                <a:lnTo>
                  <a:pt x="0" y="2032000"/>
                </a:lnTo>
                <a:lnTo>
                  <a:pt x="774700" y="2032000"/>
                </a:lnTo>
                <a:lnTo>
                  <a:pt x="77470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 name="object 18"/>
          <p:cNvSpPr/>
          <p:nvPr/>
        </p:nvSpPr>
        <p:spPr>
          <a:xfrm>
            <a:off x="2146632" y="3860764"/>
            <a:ext cx="774635" cy="1688958"/>
          </a:xfrm>
          <a:custGeom>
            <a:avLst/>
            <a:gdLst/>
            <a:ahLst/>
            <a:cxnLst/>
            <a:rect l="l" t="t" r="r" b="b"/>
            <a:pathLst>
              <a:path w="774700" h="1689100">
                <a:moveTo>
                  <a:pt x="774700" y="0"/>
                </a:moveTo>
                <a:lnTo>
                  <a:pt x="0" y="0"/>
                </a:lnTo>
                <a:lnTo>
                  <a:pt x="0" y="1689100"/>
                </a:lnTo>
                <a:lnTo>
                  <a:pt x="774700" y="1689100"/>
                </a:lnTo>
                <a:lnTo>
                  <a:pt x="77470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 name="object 19"/>
          <p:cNvSpPr/>
          <p:nvPr/>
        </p:nvSpPr>
        <p:spPr>
          <a:xfrm>
            <a:off x="8877067" y="2184506"/>
            <a:ext cx="774635" cy="3365217"/>
          </a:xfrm>
          <a:custGeom>
            <a:avLst/>
            <a:gdLst/>
            <a:ahLst/>
            <a:cxnLst/>
            <a:rect l="l" t="t" r="r" b="b"/>
            <a:pathLst>
              <a:path w="774700" h="3365500">
                <a:moveTo>
                  <a:pt x="774700" y="0"/>
                </a:moveTo>
                <a:lnTo>
                  <a:pt x="0" y="0"/>
                </a:lnTo>
                <a:lnTo>
                  <a:pt x="0" y="3365500"/>
                </a:lnTo>
                <a:lnTo>
                  <a:pt x="774700" y="3365500"/>
                </a:lnTo>
                <a:lnTo>
                  <a:pt x="774700" y="0"/>
                </a:lnTo>
                <a:close/>
              </a:path>
            </a:pathLst>
          </a:custGeom>
          <a:ln w="254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p:nvPr/>
        </p:nvSpPr>
        <p:spPr>
          <a:xfrm>
            <a:off x="6642055" y="2857549"/>
            <a:ext cx="761936" cy="2692174"/>
          </a:xfrm>
          <a:custGeom>
            <a:avLst/>
            <a:gdLst/>
            <a:ahLst/>
            <a:cxnLst/>
            <a:rect l="l" t="t" r="r" b="b"/>
            <a:pathLst>
              <a:path w="762000" h="2692400">
                <a:moveTo>
                  <a:pt x="762000" y="0"/>
                </a:moveTo>
                <a:lnTo>
                  <a:pt x="0" y="0"/>
                </a:lnTo>
                <a:lnTo>
                  <a:pt x="0" y="2692400"/>
                </a:lnTo>
                <a:lnTo>
                  <a:pt x="762000" y="2692400"/>
                </a:lnTo>
                <a:lnTo>
                  <a:pt x="762000" y="0"/>
                </a:lnTo>
                <a:close/>
              </a:path>
            </a:pathLst>
          </a:custGeom>
          <a:ln w="254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 name="object 21"/>
          <p:cNvSpPr/>
          <p:nvPr/>
        </p:nvSpPr>
        <p:spPr>
          <a:xfrm>
            <a:off x="4394343" y="3517892"/>
            <a:ext cx="774635" cy="2031829"/>
          </a:xfrm>
          <a:custGeom>
            <a:avLst/>
            <a:gdLst/>
            <a:ahLst/>
            <a:cxnLst/>
            <a:rect l="l" t="t" r="r" b="b"/>
            <a:pathLst>
              <a:path w="774700" h="2032000">
                <a:moveTo>
                  <a:pt x="774700" y="0"/>
                </a:moveTo>
                <a:lnTo>
                  <a:pt x="0" y="0"/>
                </a:lnTo>
                <a:lnTo>
                  <a:pt x="0" y="2032000"/>
                </a:lnTo>
                <a:lnTo>
                  <a:pt x="774700" y="2032000"/>
                </a:lnTo>
                <a:lnTo>
                  <a:pt x="774700" y="0"/>
                </a:lnTo>
                <a:close/>
              </a:path>
            </a:pathLst>
          </a:custGeom>
          <a:ln w="254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p:nvPr/>
        </p:nvSpPr>
        <p:spPr>
          <a:xfrm>
            <a:off x="2146632" y="3860764"/>
            <a:ext cx="774635" cy="1688958"/>
          </a:xfrm>
          <a:custGeom>
            <a:avLst/>
            <a:gdLst/>
            <a:ahLst/>
            <a:cxnLst/>
            <a:rect l="l" t="t" r="r" b="b"/>
            <a:pathLst>
              <a:path w="774700" h="1689100">
                <a:moveTo>
                  <a:pt x="774700" y="0"/>
                </a:moveTo>
                <a:lnTo>
                  <a:pt x="0" y="0"/>
                </a:lnTo>
                <a:lnTo>
                  <a:pt x="0" y="1689100"/>
                </a:lnTo>
                <a:lnTo>
                  <a:pt x="774700" y="1689100"/>
                </a:lnTo>
                <a:lnTo>
                  <a:pt x="774700" y="0"/>
                </a:lnTo>
                <a:close/>
              </a:path>
            </a:pathLst>
          </a:custGeom>
          <a:ln w="254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 name="object 23"/>
          <p:cNvSpPr/>
          <p:nvPr/>
        </p:nvSpPr>
        <p:spPr>
          <a:xfrm>
            <a:off x="1416444" y="5543373"/>
            <a:ext cx="8965447" cy="0"/>
          </a:xfrm>
          <a:custGeom>
            <a:avLst/>
            <a:gdLst/>
            <a:ahLst/>
            <a:cxnLst/>
            <a:rect l="l" t="t" r="r" b="b"/>
            <a:pathLst>
              <a:path w="8966200">
                <a:moveTo>
                  <a:pt x="0" y="0"/>
                </a:moveTo>
                <a:lnTo>
                  <a:pt x="8966200" y="0"/>
                </a:lnTo>
              </a:path>
            </a:pathLst>
          </a:custGeom>
          <a:ln w="12700">
            <a:solidFill>
              <a:srgbClr val="D9D9D9"/>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txBox="1"/>
          <p:nvPr/>
        </p:nvSpPr>
        <p:spPr>
          <a:xfrm>
            <a:off x="9062850" y="1711737"/>
            <a:ext cx="408905" cy="382091"/>
          </a:xfrm>
          <a:prstGeom prst="rect">
            <a:avLst/>
          </a:prstGeom>
        </p:spPr>
        <p:txBody>
          <a:bodyPr vert="horz" wrap="square" lIns="0" tIns="12699" rIns="0" bIns="0" rtlCol="0">
            <a:spAutoFit/>
          </a:bodyPr>
          <a:lstStyle/>
          <a:p>
            <a:pPr marL="12699" defTabSz="914329" fontAlgn="auto">
              <a:spcBef>
                <a:spcPts val="100"/>
              </a:spcBef>
              <a:spcAft>
                <a:spcPts val="0"/>
              </a:spcAft>
            </a:pPr>
            <a:r>
              <a:rPr sz="2400" spc="-20" dirty="0">
                <a:solidFill>
                  <a:srgbClr val="404040"/>
                </a:solidFill>
                <a:latin typeface="Calibri"/>
                <a:cs typeface="Calibri"/>
              </a:rPr>
              <a:t>7</a:t>
            </a:r>
            <a:r>
              <a:rPr sz="2400" spc="-5" dirty="0">
                <a:solidFill>
                  <a:srgbClr val="404040"/>
                </a:solidFill>
                <a:latin typeface="Calibri"/>
                <a:cs typeface="Calibri"/>
              </a:rPr>
              <a:t>.</a:t>
            </a:r>
            <a:r>
              <a:rPr sz="2400" dirty="0">
                <a:solidFill>
                  <a:srgbClr val="404040"/>
                </a:solidFill>
                <a:latin typeface="Calibri"/>
                <a:cs typeface="Calibri"/>
              </a:rPr>
              <a:t>4</a:t>
            </a:r>
            <a:endParaRPr sz="2400">
              <a:solidFill>
                <a:prstClr val="black"/>
              </a:solidFill>
              <a:latin typeface="Calibri"/>
              <a:cs typeface="Calibri"/>
            </a:endParaRPr>
          </a:p>
        </p:txBody>
      </p:sp>
      <p:sp>
        <p:nvSpPr>
          <p:cNvPr id="25" name="object 25"/>
          <p:cNvSpPr txBox="1"/>
          <p:nvPr/>
        </p:nvSpPr>
        <p:spPr>
          <a:xfrm>
            <a:off x="6820067" y="2395787"/>
            <a:ext cx="408905" cy="382091"/>
          </a:xfrm>
          <a:prstGeom prst="rect">
            <a:avLst/>
          </a:prstGeom>
        </p:spPr>
        <p:txBody>
          <a:bodyPr vert="horz" wrap="square" lIns="0" tIns="12699" rIns="0" bIns="0" rtlCol="0">
            <a:spAutoFit/>
          </a:bodyPr>
          <a:lstStyle/>
          <a:p>
            <a:pPr marL="12699" defTabSz="914329" fontAlgn="auto">
              <a:spcBef>
                <a:spcPts val="100"/>
              </a:spcBef>
              <a:spcAft>
                <a:spcPts val="0"/>
              </a:spcAft>
            </a:pPr>
            <a:r>
              <a:rPr sz="2400" spc="-20" dirty="0">
                <a:solidFill>
                  <a:srgbClr val="404040"/>
                </a:solidFill>
                <a:latin typeface="Calibri"/>
                <a:cs typeface="Calibri"/>
              </a:rPr>
              <a:t>6</a:t>
            </a:r>
            <a:r>
              <a:rPr sz="2400" spc="-5" dirty="0">
                <a:solidFill>
                  <a:srgbClr val="404040"/>
                </a:solidFill>
                <a:latin typeface="Calibri"/>
                <a:cs typeface="Calibri"/>
              </a:rPr>
              <a:t>.</a:t>
            </a:r>
            <a:r>
              <a:rPr sz="2400" dirty="0">
                <a:solidFill>
                  <a:srgbClr val="404040"/>
                </a:solidFill>
                <a:latin typeface="Calibri"/>
                <a:cs typeface="Calibri"/>
              </a:rPr>
              <a:t>7</a:t>
            </a:r>
            <a:endParaRPr sz="2400">
              <a:solidFill>
                <a:prstClr val="black"/>
              </a:solidFill>
              <a:latin typeface="Calibri"/>
              <a:cs typeface="Calibri"/>
            </a:endParaRPr>
          </a:p>
        </p:txBody>
      </p:sp>
      <p:sp>
        <p:nvSpPr>
          <p:cNvPr id="26" name="object 26"/>
          <p:cNvSpPr txBox="1"/>
          <p:nvPr/>
        </p:nvSpPr>
        <p:spPr>
          <a:xfrm>
            <a:off x="4577284" y="3050096"/>
            <a:ext cx="408905" cy="382091"/>
          </a:xfrm>
          <a:prstGeom prst="rect">
            <a:avLst/>
          </a:prstGeom>
        </p:spPr>
        <p:txBody>
          <a:bodyPr vert="horz" wrap="square" lIns="0" tIns="12699" rIns="0" bIns="0" rtlCol="0">
            <a:spAutoFit/>
          </a:bodyPr>
          <a:lstStyle/>
          <a:p>
            <a:pPr marL="12699" defTabSz="914329" fontAlgn="auto">
              <a:spcBef>
                <a:spcPts val="100"/>
              </a:spcBef>
              <a:spcAft>
                <a:spcPts val="0"/>
              </a:spcAft>
            </a:pPr>
            <a:r>
              <a:rPr sz="2400" spc="-20" dirty="0">
                <a:solidFill>
                  <a:srgbClr val="404040"/>
                </a:solidFill>
                <a:latin typeface="Calibri"/>
                <a:cs typeface="Calibri"/>
              </a:rPr>
              <a:t>6</a:t>
            </a:r>
            <a:r>
              <a:rPr sz="2400" spc="-5" dirty="0">
                <a:solidFill>
                  <a:srgbClr val="404040"/>
                </a:solidFill>
                <a:latin typeface="Calibri"/>
                <a:cs typeface="Calibri"/>
              </a:rPr>
              <a:t>.</a:t>
            </a:r>
            <a:r>
              <a:rPr sz="2400" dirty="0">
                <a:solidFill>
                  <a:srgbClr val="404040"/>
                </a:solidFill>
                <a:latin typeface="Calibri"/>
                <a:cs typeface="Calibri"/>
              </a:rPr>
              <a:t>1</a:t>
            </a:r>
            <a:endParaRPr sz="2400">
              <a:solidFill>
                <a:prstClr val="black"/>
              </a:solidFill>
              <a:latin typeface="Calibri"/>
              <a:cs typeface="Calibri"/>
            </a:endParaRPr>
          </a:p>
        </p:txBody>
      </p:sp>
      <p:sp>
        <p:nvSpPr>
          <p:cNvPr id="27" name="object 27"/>
          <p:cNvSpPr txBox="1"/>
          <p:nvPr/>
        </p:nvSpPr>
        <p:spPr>
          <a:xfrm>
            <a:off x="2334502" y="3387163"/>
            <a:ext cx="408905" cy="382091"/>
          </a:xfrm>
          <a:prstGeom prst="rect">
            <a:avLst/>
          </a:prstGeom>
        </p:spPr>
        <p:txBody>
          <a:bodyPr vert="horz" wrap="square" lIns="0" tIns="12699" rIns="0" bIns="0" rtlCol="0">
            <a:spAutoFit/>
          </a:bodyPr>
          <a:lstStyle/>
          <a:p>
            <a:pPr marL="12699" defTabSz="914329" fontAlgn="auto">
              <a:spcBef>
                <a:spcPts val="100"/>
              </a:spcBef>
              <a:spcAft>
                <a:spcPts val="0"/>
              </a:spcAft>
            </a:pPr>
            <a:r>
              <a:rPr sz="2400" spc="-20" dirty="0">
                <a:solidFill>
                  <a:srgbClr val="404040"/>
                </a:solidFill>
                <a:latin typeface="Calibri"/>
                <a:cs typeface="Calibri"/>
              </a:rPr>
              <a:t>5</a:t>
            </a:r>
            <a:r>
              <a:rPr sz="2400" spc="-5" dirty="0">
                <a:solidFill>
                  <a:srgbClr val="404040"/>
                </a:solidFill>
                <a:latin typeface="Calibri"/>
                <a:cs typeface="Calibri"/>
              </a:rPr>
              <a:t>.</a:t>
            </a:r>
            <a:r>
              <a:rPr sz="2400" dirty="0">
                <a:solidFill>
                  <a:srgbClr val="404040"/>
                </a:solidFill>
                <a:latin typeface="Calibri"/>
                <a:cs typeface="Calibri"/>
              </a:rPr>
              <a:t>7</a:t>
            </a:r>
            <a:endParaRPr sz="2400">
              <a:solidFill>
                <a:prstClr val="black"/>
              </a:solidFill>
              <a:latin typeface="Calibri"/>
              <a:cs typeface="Calibri"/>
            </a:endParaRPr>
          </a:p>
        </p:txBody>
      </p:sp>
      <p:sp>
        <p:nvSpPr>
          <p:cNvPr id="28" name="object 28"/>
          <p:cNvSpPr txBox="1"/>
          <p:nvPr/>
        </p:nvSpPr>
        <p:spPr>
          <a:xfrm>
            <a:off x="10515156" y="5431511"/>
            <a:ext cx="102862" cy="197458"/>
          </a:xfrm>
          <a:prstGeom prst="rect">
            <a:avLst/>
          </a:prstGeom>
        </p:spPr>
        <p:txBody>
          <a:bodyPr vert="horz" wrap="square" lIns="0" tIns="12699" rIns="0" bIns="0" rtlCol="0">
            <a:spAutoFit/>
          </a:bodyPr>
          <a:lstStyle/>
          <a:p>
            <a:pPr marL="12699" defTabSz="914329" fontAlgn="auto">
              <a:spcBef>
                <a:spcPts val="100"/>
              </a:spcBef>
              <a:spcAft>
                <a:spcPts val="0"/>
              </a:spcAft>
            </a:pPr>
            <a:r>
              <a:rPr sz="1200" dirty="0">
                <a:solidFill>
                  <a:srgbClr val="595959"/>
                </a:solidFill>
                <a:latin typeface="Calibri"/>
                <a:cs typeface="Calibri"/>
              </a:rPr>
              <a:t>4</a:t>
            </a:r>
            <a:endParaRPr sz="1200">
              <a:solidFill>
                <a:prstClr val="black"/>
              </a:solidFill>
              <a:latin typeface="Calibri"/>
              <a:cs typeface="Calibri"/>
            </a:endParaRPr>
          </a:p>
        </p:txBody>
      </p:sp>
      <p:sp>
        <p:nvSpPr>
          <p:cNvPr id="29" name="object 29"/>
          <p:cNvSpPr txBox="1"/>
          <p:nvPr/>
        </p:nvSpPr>
        <p:spPr>
          <a:xfrm>
            <a:off x="10515156" y="4440134"/>
            <a:ext cx="102862" cy="197458"/>
          </a:xfrm>
          <a:prstGeom prst="rect">
            <a:avLst/>
          </a:prstGeom>
        </p:spPr>
        <p:txBody>
          <a:bodyPr vert="horz" wrap="square" lIns="0" tIns="12699" rIns="0" bIns="0" rtlCol="0">
            <a:spAutoFit/>
          </a:bodyPr>
          <a:lstStyle/>
          <a:p>
            <a:pPr marL="12699" defTabSz="914329" fontAlgn="auto">
              <a:spcBef>
                <a:spcPts val="100"/>
              </a:spcBef>
              <a:spcAft>
                <a:spcPts val="0"/>
              </a:spcAft>
            </a:pPr>
            <a:r>
              <a:rPr sz="1200" dirty="0">
                <a:solidFill>
                  <a:srgbClr val="595959"/>
                </a:solidFill>
                <a:latin typeface="Calibri"/>
                <a:cs typeface="Calibri"/>
              </a:rPr>
              <a:t>5</a:t>
            </a:r>
            <a:endParaRPr sz="1200">
              <a:solidFill>
                <a:prstClr val="black"/>
              </a:solidFill>
              <a:latin typeface="Calibri"/>
              <a:cs typeface="Calibri"/>
            </a:endParaRPr>
          </a:p>
        </p:txBody>
      </p:sp>
      <p:sp>
        <p:nvSpPr>
          <p:cNvPr id="30" name="object 30"/>
          <p:cNvSpPr txBox="1"/>
          <p:nvPr/>
        </p:nvSpPr>
        <p:spPr>
          <a:xfrm>
            <a:off x="10515156" y="3448758"/>
            <a:ext cx="102862" cy="197458"/>
          </a:xfrm>
          <a:prstGeom prst="rect">
            <a:avLst/>
          </a:prstGeom>
        </p:spPr>
        <p:txBody>
          <a:bodyPr vert="horz" wrap="square" lIns="0" tIns="12699" rIns="0" bIns="0" rtlCol="0">
            <a:spAutoFit/>
          </a:bodyPr>
          <a:lstStyle/>
          <a:p>
            <a:pPr marL="12699" defTabSz="914329" fontAlgn="auto">
              <a:spcBef>
                <a:spcPts val="100"/>
              </a:spcBef>
              <a:spcAft>
                <a:spcPts val="0"/>
              </a:spcAft>
            </a:pPr>
            <a:r>
              <a:rPr sz="1200" dirty="0">
                <a:solidFill>
                  <a:srgbClr val="595959"/>
                </a:solidFill>
                <a:latin typeface="Calibri"/>
                <a:cs typeface="Calibri"/>
              </a:rPr>
              <a:t>6</a:t>
            </a:r>
            <a:endParaRPr sz="1200">
              <a:solidFill>
                <a:prstClr val="black"/>
              </a:solidFill>
              <a:latin typeface="Calibri"/>
              <a:cs typeface="Calibri"/>
            </a:endParaRPr>
          </a:p>
        </p:txBody>
      </p:sp>
      <p:sp>
        <p:nvSpPr>
          <p:cNvPr id="31" name="object 31"/>
          <p:cNvSpPr txBox="1"/>
          <p:nvPr/>
        </p:nvSpPr>
        <p:spPr>
          <a:xfrm>
            <a:off x="10515156" y="2457382"/>
            <a:ext cx="102862" cy="197458"/>
          </a:xfrm>
          <a:prstGeom prst="rect">
            <a:avLst/>
          </a:prstGeom>
        </p:spPr>
        <p:txBody>
          <a:bodyPr vert="horz" wrap="square" lIns="0" tIns="12699" rIns="0" bIns="0" rtlCol="0">
            <a:spAutoFit/>
          </a:bodyPr>
          <a:lstStyle/>
          <a:p>
            <a:pPr marL="12699" defTabSz="914329" fontAlgn="auto">
              <a:spcBef>
                <a:spcPts val="100"/>
              </a:spcBef>
              <a:spcAft>
                <a:spcPts val="0"/>
              </a:spcAft>
            </a:pPr>
            <a:r>
              <a:rPr sz="1200" dirty="0">
                <a:solidFill>
                  <a:srgbClr val="595959"/>
                </a:solidFill>
                <a:latin typeface="Calibri"/>
                <a:cs typeface="Calibri"/>
              </a:rPr>
              <a:t>7</a:t>
            </a:r>
            <a:endParaRPr sz="1200">
              <a:solidFill>
                <a:prstClr val="black"/>
              </a:solidFill>
              <a:latin typeface="Calibri"/>
              <a:cs typeface="Calibri"/>
            </a:endParaRPr>
          </a:p>
        </p:txBody>
      </p:sp>
      <p:sp>
        <p:nvSpPr>
          <p:cNvPr id="32" name="object 32"/>
          <p:cNvSpPr txBox="1"/>
          <p:nvPr/>
        </p:nvSpPr>
        <p:spPr>
          <a:xfrm>
            <a:off x="10515156" y="1466006"/>
            <a:ext cx="102862" cy="197458"/>
          </a:xfrm>
          <a:prstGeom prst="rect">
            <a:avLst/>
          </a:prstGeom>
        </p:spPr>
        <p:txBody>
          <a:bodyPr vert="horz" wrap="square" lIns="0" tIns="12699" rIns="0" bIns="0" rtlCol="0">
            <a:spAutoFit/>
          </a:bodyPr>
          <a:lstStyle/>
          <a:p>
            <a:pPr marL="12699" defTabSz="914329" fontAlgn="auto">
              <a:spcBef>
                <a:spcPts val="100"/>
              </a:spcBef>
              <a:spcAft>
                <a:spcPts val="0"/>
              </a:spcAft>
            </a:pPr>
            <a:r>
              <a:rPr sz="1200" dirty="0">
                <a:solidFill>
                  <a:srgbClr val="595959"/>
                </a:solidFill>
                <a:latin typeface="Calibri"/>
                <a:cs typeface="Calibri"/>
              </a:rPr>
              <a:t>8</a:t>
            </a:r>
            <a:endParaRPr sz="1200">
              <a:solidFill>
                <a:prstClr val="black"/>
              </a:solidFill>
              <a:latin typeface="Calibri"/>
              <a:cs typeface="Calibri"/>
            </a:endParaRPr>
          </a:p>
        </p:txBody>
      </p:sp>
      <p:sp>
        <p:nvSpPr>
          <p:cNvPr id="33" name="object 33"/>
          <p:cNvSpPr txBox="1"/>
          <p:nvPr/>
        </p:nvSpPr>
        <p:spPr>
          <a:xfrm>
            <a:off x="8716392" y="5685510"/>
            <a:ext cx="1092108" cy="320567"/>
          </a:xfrm>
          <a:prstGeom prst="rect">
            <a:avLst/>
          </a:prstGeom>
        </p:spPr>
        <p:txBody>
          <a:bodyPr vert="horz" wrap="square" lIns="0" tIns="12699" rIns="0" bIns="0" rtlCol="0">
            <a:spAutoFit/>
          </a:bodyPr>
          <a:lstStyle/>
          <a:p>
            <a:pPr marL="12699" defTabSz="914329" fontAlgn="auto">
              <a:spcBef>
                <a:spcPts val="100"/>
              </a:spcBef>
              <a:spcAft>
                <a:spcPts val="0"/>
              </a:spcAft>
            </a:pPr>
            <a:r>
              <a:rPr sz="2000" spc="10" dirty="0">
                <a:solidFill>
                  <a:prstClr val="black"/>
                </a:solidFill>
                <a:latin typeface="Calibri"/>
                <a:cs typeface="Calibri"/>
              </a:rPr>
              <a:t>R</a:t>
            </a:r>
            <a:r>
              <a:rPr sz="2000" dirty="0">
                <a:solidFill>
                  <a:prstClr val="black"/>
                </a:solidFill>
                <a:latin typeface="Calibri"/>
                <a:cs typeface="Calibri"/>
              </a:rPr>
              <a:t>e</a:t>
            </a:r>
            <a:r>
              <a:rPr sz="2000" spc="15" dirty="0">
                <a:solidFill>
                  <a:prstClr val="black"/>
                </a:solidFill>
                <a:latin typeface="Calibri"/>
                <a:cs typeface="Calibri"/>
              </a:rPr>
              <a:t>s</a:t>
            </a:r>
            <a:r>
              <a:rPr sz="2000" spc="5" dirty="0">
                <a:solidFill>
                  <a:prstClr val="black"/>
                </a:solidFill>
                <a:latin typeface="Calibri"/>
                <a:cs typeface="Calibri"/>
              </a:rPr>
              <a:t>N</a:t>
            </a:r>
            <a:r>
              <a:rPr sz="2000" dirty="0">
                <a:solidFill>
                  <a:prstClr val="black"/>
                </a:solidFill>
                <a:latin typeface="Calibri"/>
                <a:cs typeface="Calibri"/>
              </a:rPr>
              <a:t>e</a:t>
            </a:r>
            <a:r>
              <a:rPr sz="2000" spc="-70" dirty="0">
                <a:solidFill>
                  <a:prstClr val="black"/>
                </a:solidFill>
                <a:latin typeface="Calibri"/>
                <a:cs typeface="Calibri"/>
              </a:rPr>
              <a:t>t</a:t>
            </a:r>
            <a:r>
              <a:rPr sz="2000" spc="-15" dirty="0">
                <a:solidFill>
                  <a:prstClr val="black"/>
                </a:solidFill>
                <a:latin typeface="Calibri"/>
                <a:cs typeface="Calibri"/>
              </a:rPr>
              <a:t>-34</a:t>
            </a:r>
            <a:endParaRPr sz="2000">
              <a:solidFill>
                <a:prstClr val="black"/>
              </a:solidFill>
              <a:latin typeface="Calibri"/>
              <a:cs typeface="Calibri"/>
            </a:endParaRPr>
          </a:p>
        </p:txBody>
      </p:sp>
      <p:sp>
        <p:nvSpPr>
          <p:cNvPr id="34" name="object 34"/>
          <p:cNvSpPr txBox="1"/>
          <p:nvPr/>
        </p:nvSpPr>
        <p:spPr>
          <a:xfrm>
            <a:off x="1924517" y="5685510"/>
            <a:ext cx="1219098" cy="320567"/>
          </a:xfrm>
          <a:prstGeom prst="rect">
            <a:avLst/>
          </a:prstGeom>
        </p:spPr>
        <p:txBody>
          <a:bodyPr vert="horz" wrap="square" lIns="0" tIns="12699" rIns="0" bIns="0" rtlCol="0">
            <a:spAutoFit/>
          </a:bodyPr>
          <a:lstStyle/>
          <a:p>
            <a:pPr marL="12699" defTabSz="914329" fontAlgn="auto">
              <a:spcBef>
                <a:spcPts val="100"/>
              </a:spcBef>
              <a:spcAft>
                <a:spcPts val="0"/>
              </a:spcAft>
            </a:pPr>
            <a:r>
              <a:rPr sz="2000" spc="10" dirty="0">
                <a:solidFill>
                  <a:prstClr val="black"/>
                </a:solidFill>
                <a:latin typeface="Calibri"/>
                <a:cs typeface="Calibri"/>
              </a:rPr>
              <a:t>R</a:t>
            </a:r>
            <a:r>
              <a:rPr sz="2000" dirty="0">
                <a:solidFill>
                  <a:prstClr val="black"/>
                </a:solidFill>
                <a:latin typeface="Calibri"/>
                <a:cs typeface="Calibri"/>
              </a:rPr>
              <a:t>e</a:t>
            </a:r>
            <a:r>
              <a:rPr sz="2000" spc="15" dirty="0">
                <a:solidFill>
                  <a:prstClr val="black"/>
                </a:solidFill>
                <a:latin typeface="Calibri"/>
                <a:cs typeface="Calibri"/>
              </a:rPr>
              <a:t>s</a:t>
            </a:r>
            <a:r>
              <a:rPr sz="2000" spc="5" dirty="0">
                <a:solidFill>
                  <a:prstClr val="black"/>
                </a:solidFill>
                <a:latin typeface="Calibri"/>
                <a:cs typeface="Calibri"/>
              </a:rPr>
              <a:t>N</a:t>
            </a:r>
            <a:r>
              <a:rPr sz="2000" dirty="0">
                <a:solidFill>
                  <a:prstClr val="black"/>
                </a:solidFill>
                <a:latin typeface="Calibri"/>
                <a:cs typeface="Calibri"/>
              </a:rPr>
              <a:t>e</a:t>
            </a:r>
            <a:r>
              <a:rPr sz="2000" spc="-70" dirty="0">
                <a:solidFill>
                  <a:prstClr val="black"/>
                </a:solidFill>
                <a:latin typeface="Calibri"/>
                <a:cs typeface="Calibri"/>
              </a:rPr>
              <a:t>t</a:t>
            </a:r>
            <a:r>
              <a:rPr sz="2000" spc="-15" dirty="0">
                <a:solidFill>
                  <a:prstClr val="black"/>
                </a:solidFill>
                <a:latin typeface="Calibri"/>
                <a:cs typeface="Calibri"/>
              </a:rPr>
              <a:t>-152</a:t>
            </a:r>
            <a:endParaRPr sz="2000">
              <a:solidFill>
                <a:prstClr val="black"/>
              </a:solidFill>
              <a:latin typeface="Calibri"/>
              <a:cs typeface="Calibri"/>
            </a:endParaRPr>
          </a:p>
        </p:txBody>
      </p:sp>
      <p:sp>
        <p:nvSpPr>
          <p:cNvPr id="35" name="object 35"/>
          <p:cNvSpPr txBox="1"/>
          <p:nvPr/>
        </p:nvSpPr>
        <p:spPr>
          <a:xfrm>
            <a:off x="4160065" y="5591736"/>
            <a:ext cx="3405854" cy="796618"/>
          </a:xfrm>
          <a:prstGeom prst="rect">
            <a:avLst/>
          </a:prstGeom>
        </p:spPr>
        <p:txBody>
          <a:bodyPr vert="horz" wrap="square" lIns="0" tIns="106036" rIns="0" bIns="0" rtlCol="0">
            <a:spAutoFit/>
          </a:bodyPr>
          <a:lstStyle/>
          <a:p>
            <a:pPr marL="19684" defTabSz="914329" fontAlgn="auto">
              <a:spcBef>
                <a:spcPts val="835"/>
              </a:spcBef>
              <a:spcAft>
                <a:spcPts val="0"/>
              </a:spcAft>
              <a:tabLst>
                <a:tab pos="2325821" algn="l"/>
              </a:tabLst>
            </a:pPr>
            <a:r>
              <a:rPr sz="2000" spc="10" dirty="0">
                <a:solidFill>
                  <a:prstClr val="black"/>
                </a:solidFill>
                <a:latin typeface="Calibri"/>
                <a:cs typeface="Calibri"/>
              </a:rPr>
              <a:t>R</a:t>
            </a:r>
            <a:r>
              <a:rPr sz="2000" dirty="0">
                <a:solidFill>
                  <a:prstClr val="black"/>
                </a:solidFill>
                <a:latin typeface="Calibri"/>
                <a:cs typeface="Calibri"/>
              </a:rPr>
              <a:t>e</a:t>
            </a:r>
            <a:r>
              <a:rPr sz="2000" spc="15" dirty="0">
                <a:solidFill>
                  <a:prstClr val="black"/>
                </a:solidFill>
                <a:latin typeface="Calibri"/>
                <a:cs typeface="Calibri"/>
              </a:rPr>
              <a:t>s</a:t>
            </a:r>
            <a:r>
              <a:rPr sz="2000" spc="5" dirty="0">
                <a:solidFill>
                  <a:prstClr val="black"/>
                </a:solidFill>
                <a:latin typeface="Calibri"/>
                <a:cs typeface="Calibri"/>
              </a:rPr>
              <a:t>N</a:t>
            </a:r>
            <a:r>
              <a:rPr sz="2000" dirty="0">
                <a:solidFill>
                  <a:prstClr val="black"/>
                </a:solidFill>
                <a:latin typeface="Calibri"/>
                <a:cs typeface="Calibri"/>
              </a:rPr>
              <a:t>e</a:t>
            </a:r>
            <a:r>
              <a:rPr sz="2000" spc="-70" dirty="0">
                <a:solidFill>
                  <a:prstClr val="black"/>
                </a:solidFill>
                <a:latin typeface="Calibri"/>
                <a:cs typeface="Calibri"/>
              </a:rPr>
              <a:t>t</a:t>
            </a:r>
            <a:r>
              <a:rPr sz="2000" spc="-15" dirty="0">
                <a:solidFill>
                  <a:prstClr val="black"/>
                </a:solidFill>
                <a:latin typeface="Calibri"/>
                <a:cs typeface="Calibri"/>
              </a:rPr>
              <a:t>-10</a:t>
            </a:r>
            <a:r>
              <a:rPr sz="2000" dirty="0">
                <a:solidFill>
                  <a:prstClr val="black"/>
                </a:solidFill>
                <a:latin typeface="Calibri"/>
                <a:cs typeface="Calibri"/>
              </a:rPr>
              <a:t>1	</a:t>
            </a:r>
            <a:r>
              <a:rPr sz="2000" spc="10" dirty="0">
                <a:solidFill>
                  <a:prstClr val="black"/>
                </a:solidFill>
                <a:latin typeface="Calibri"/>
                <a:cs typeface="Calibri"/>
              </a:rPr>
              <a:t>R</a:t>
            </a:r>
            <a:r>
              <a:rPr sz="2000" dirty="0">
                <a:solidFill>
                  <a:prstClr val="black"/>
                </a:solidFill>
                <a:latin typeface="Calibri"/>
                <a:cs typeface="Calibri"/>
              </a:rPr>
              <a:t>e</a:t>
            </a:r>
            <a:r>
              <a:rPr sz="2000" spc="15" dirty="0">
                <a:solidFill>
                  <a:prstClr val="black"/>
                </a:solidFill>
                <a:latin typeface="Calibri"/>
                <a:cs typeface="Calibri"/>
              </a:rPr>
              <a:t>s</a:t>
            </a:r>
            <a:r>
              <a:rPr sz="2000" spc="5" dirty="0">
                <a:solidFill>
                  <a:prstClr val="black"/>
                </a:solidFill>
                <a:latin typeface="Calibri"/>
                <a:cs typeface="Calibri"/>
              </a:rPr>
              <a:t>N</a:t>
            </a:r>
            <a:r>
              <a:rPr sz="2000" dirty="0">
                <a:solidFill>
                  <a:prstClr val="black"/>
                </a:solidFill>
                <a:latin typeface="Calibri"/>
                <a:cs typeface="Calibri"/>
              </a:rPr>
              <a:t>e</a:t>
            </a:r>
            <a:r>
              <a:rPr sz="2000" spc="-70" dirty="0">
                <a:solidFill>
                  <a:prstClr val="black"/>
                </a:solidFill>
                <a:latin typeface="Calibri"/>
                <a:cs typeface="Calibri"/>
              </a:rPr>
              <a:t>t</a:t>
            </a:r>
            <a:r>
              <a:rPr sz="2000" spc="-15" dirty="0">
                <a:solidFill>
                  <a:prstClr val="black"/>
                </a:solidFill>
                <a:latin typeface="Calibri"/>
                <a:cs typeface="Calibri"/>
              </a:rPr>
              <a:t>-50</a:t>
            </a:r>
            <a:endParaRPr sz="2000">
              <a:solidFill>
                <a:prstClr val="black"/>
              </a:solidFill>
              <a:latin typeface="Calibri"/>
              <a:cs typeface="Calibri"/>
            </a:endParaRPr>
          </a:p>
          <a:p>
            <a:pPr marL="12699" defTabSz="914329" fontAlgn="auto">
              <a:spcBef>
                <a:spcPts val="705"/>
              </a:spcBef>
              <a:spcAft>
                <a:spcPts val="0"/>
              </a:spcAft>
            </a:pPr>
            <a:r>
              <a:rPr sz="1899" b="1" spc="10" dirty="0">
                <a:solidFill>
                  <a:srgbClr val="C00000"/>
                </a:solidFill>
                <a:latin typeface="Calibri"/>
                <a:cs typeface="Calibri"/>
              </a:rPr>
              <a:t>10-crop</a:t>
            </a:r>
            <a:r>
              <a:rPr sz="1899" b="1" spc="-156" dirty="0">
                <a:solidFill>
                  <a:srgbClr val="C00000"/>
                </a:solidFill>
                <a:latin typeface="Calibri"/>
                <a:cs typeface="Calibri"/>
              </a:rPr>
              <a:t> </a:t>
            </a:r>
            <a:r>
              <a:rPr sz="1899" spc="-30" dirty="0">
                <a:solidFill>
                  <a:srgbClr val="595959"/>
                </a:solidFill>
                <a:latin typeface="Calibri"/>
                <a:cs typeface="Calibri"/>
              </a:rPr>
              <a:t>testing,</a:t>
            </a:r>
            <a:r>
              <a:rPr sz="1899" spc="-110" dirty="0">
                <a:solidFill>
                  <a:srgbClr val="595959"/>
                </a:solidFill>
                <a:latin typeface="Calibri"/>
                <a:cs typeface="Calibri"/>
              </a:rPr>
              <a:t> </a:t>
            </a:r>
            <a:r>
              <a:rPr sz="1899" spc="-10" dirty="0">
                <a:solidFill>
                  <a:srgbClr val="595959"/>
                </a:solidFill>
                <a:latin typeface="Calibri"/>
                <a:cs typeface="Calibri"/>
              </a:rPr>
              <a:t>top-5</a:t>
            </a:r>
            <a:r>
              <a:rPr sz="1899" spc="-96" dirty="0">
                <a:solidFill>
                  <a:srgbClr val="595959"/>
                </a:solidFill>
                <a:latin typeface="Calibri"/>
                <a:cs typeface="Calibri"/>
              </a:rPr>
              <a:t> </a:t>
            </a:r>
            <a:r>
              <a:rPr sz="1899" spc="10" dirty="0">
                <a:solidFill>
                  <a:srgbClr val="595959"/>
                </a:solidFill>
                <a:latin typeface="Calibri"/>
                <a:cs typeface="Calibri"/>
              </a:rPr>
              <a:t>val</a:t>
            </a:r>
            <a:r>
              <a:rPr sz="1899" spc="-76" dirty="0">
                <a:solidFill>
                  <a:srgbClr val="595959"/>
                </a:solidFill>
                <a:latin typeface="Calibri"/>
                <a:cs typeface="Calibri"/>
              </a:rPr>
              <a:t> </a:t>
            </a:r>
            <a:r>
              <a:rPr sz="1899" dirty="0">
                <a:solidFill>
                  <a:srgbClr val="595959"/>
                </a:solidFill>
                <a:latin typeface="Calibri"/>
                <a:cs typeface="Calibri"/>
              </a:rPr>
              <a:t>error</a:t>
            </a:r>
            <a:r>
              <a:rPr sz="1899" spc="-100" dirty="0">
                <a:solidFill>
                  <a:srgbClr val="595959"/>
                </a:solidFill>
                <a:latin typeface="Calibri"/>
                <a:cs typeface="Calibri"/>
              </a:rPr>
              <a:t> </a:t>
            </a:r>
            <a:r>
              <a:rPr sz="1899" spc="20" dirty="0">
                <a:solidFill>
                  <a:srgbClr val="595959"/>
                </a:solidFill>
                <a:latin typeface="Calibri"/>
                <a:cs typeface="Calibri"/>
              </a:rPr>
              <a:t>(%)</a:t>
            </a:r>
            <a:endParaRPr sz="1899">
              <a:solidFill>
                <a:prstClr val="black"/>
              </a:solidFill>
              <a:latin typeface="Calibri"/>
              <a:cs typeface="Calibri"/>
            </a:endParaRPr>
          </a:p>
        </p:txBody>
      </p:sp>
      <p:sp>
        <p:nvSpPr>
          <p:cNvPr id="36" name="object 36"/>
          <p:cNvSpPr/>
          <p:nvPr/>
        </p:nvSpPr>
        <p:spPr>
          <a:xfrm>
            <a:off x="2347738" y="2934092"/>
            <a:ext cx="184769" cy="396206"/>
          </a:xfrm>
          <a:custGeom>
            <a:avLst/>
            <a:gdLst/>
            <a:ahLst/>
            <a:cxnLst/>
            <a:rect l="l" t="t" r="r" b="b"/>
            <a:pathLst>
              <a:path w="184785" h="396239">
                <a:moveTo>
                  <a:pt x="0" y="234690"/>
                </a:moveTo>
                <a:lnTo>
                  <a:pt x="139311" y="395797"/>
                </a:lnTo>
                <a:lnTo>
                  <a:pt x="168859" y="260045"/>
                </a:lnTo>
                <a:lnTo>
                  <a:pt x="71982" y="260045"/>
                </a:lnTo>
                <a:lnTo>
                  <a:pt x="0" y="234690"/>
                </a:lnTo>
                <a:close/>
              </a:path>
              <a:path w="184785" h="396239">
                <a:moveTo>
                  <a:pt x="51285" y="0"/>
                </a:moveTo>
                <a:lnTo>
                  <a:pt x="38693" y="631"/>
                </a:lnTo>
                <a:lnTo>
                  <a:pt x="27332" y="6098"/>
                </a:lnTo>
                <a:lnTo>
                  <a:pt x="19231" y="15182"/>
                </a:lnTo>
                <a:lnTo>
                  <a:pt x="15127" y="26642"/>
                </a:lnTo>
                <a:lnTo>
                  <a:pt x="15759" y="39234"/>
                </a:lnTo>
                <a:lnTo>
                  <a:pt x="71982" y="260045"/>
                </a:lnTo>
                <a:lnTo>
                  <a:pt x="168859" y="260045"/>
                </a:lnTo>
                <a:lnTo>
                  <a:pt x="172269" y="244377"/>
                </a:lnTo>
                <a:lnTo>
                  <a:pt x="133518" y="244377"/>
                </a:lnTo>
                <a:lnTo>
                  <a:pt x="77296" y="23565"/>
                </a:lnTo>
                <a:lnTo>
                  <a:pt x="71828" y="12204"/>
                </a:lnTo>
                <a:lnTo>
                  <a:pt x="62744" y="4103"/>
                </a:lnTo>
                <a:lnTo>
                  <a:pt x="51285" y="0"/>
                </a:lnTo>
                <a:close/>
              </a:path>
              <a:path w="184785" h="396239">
                <a:moveTo>
                  <a:pt x="184609" y="187684"/>
                </a:moveTo>
                <a:lnTo>
                  <a:pt x="133518" y="244377"/>
                </a:lnTo>
                <a:lnTo>
                  <a:pt x="172269" y="244377"/>
                </a:lnTo>
                <a:lnTo>
                  <a:pt x="184609" y="187684"/>
                </a:lnTo>
                <a:close/>
              </a:path>
            </a:pathLst>
          </a:custGeom>
          <a:solidFill>
            <a:srgbClr val="ED7D31"/>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 name="object 37"/>
          <p:cNvSpPr/>
          <p:nvPr/>
        </p:nvSpPr>
        <p:spPr>
          <a:xfrm>
            <a:off x="514819" y="1809887"/>
            <a:ext cx="2692174" cy="1155604"/>
          </a:xfrm>
          <a:custGeom>
            <a:avLst/>
            <a:gdLst/>
            <a:ahLst/>
            <a:cxnLst/>
            <a:rect l="l" t="t" r="r" b="b"/>
            <a:pathLst>
              <a:path w="2692400" h="1155700">
                <a:moveTo>
                  <a:pt x="2600718" y="0"/>
                </a:moveTo>
                <a:lnTo>
                  <a:pt x="91681" y="0"/>
                </a:lnTo>
                <a:lnTo>
                  <a:pt x="55994" y="7204"/>
                </a:lnTo>
                <a:lnTo>
                  <a:pt x="26852" y="26853"/>
                </a:lnTo>
                <a:lnTo>
                  <a:pt x="7204" y="55995"/>
                </a:lnTo>
                <a:lnTo>
                  <a:pt x="0" y="91681"/>
                </a:lnTo>
                <a:lnTo>
                  <a:pt x="0" y="1064018"/>
                </a:lnTo>
                <a:lnTo>
                  <a:pt x="7204" y="1099704"/>
                </a:lnTo>
                <a:lnTo>
                  <a:pt x="26852" y="1128846"/>
                </a:lnTo>
                <a:lnTo>
                  <a:pt x="55994" y="1148495"/>
                </a:lnTo>
                <a:lnTo>
                  <a:pt x="91681" y="1155700"/>
                </a:lnTo>
                <a:lnTo>
                  <a:pt x="2600718" y="1155700"/>
                </a:lnTo>
                <a:lnTo>
                  <a:pt x="2636405" y="1148495"/>
                </a:lnTo>
                <a:lnTo>
                  <a:pt x="2665547" y="1128846"/>
                </a:lnTo>
                <a:lnTo>
                  <a:pt x="2685195" y="1099704"/>
                </a:lnTo>
                <a:lnTo>
                  <a:pt x="2692400" y="1064018"/>
                </a:lnTo>
                <a:lnTo>
                  <a:pt x="2692400" y="91681"/>
                </a:lnTo>
                <a:lnTo>
                  <a:pt x="2685195" y="55995"/>
                </a:lnTo>
                <a:lnTo>
                  <a:pt x="2665547" y="26853"/>
                </a:lnTo>
                <a:lnTo>
                  <a:pt x="2636405" y="7204"/>
                </a:lnTo>
                <a:lnTo>
                  <a:pt x="2600718"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 name="object 38"/>
          <p:cNvSpPr/>
          <p:nvPr/>
        </p:nvSpPr>
        <p:spPr>
          <a:xfrm>
            <a:off x="514819" y="1809887"/>
            <a:ext cx="2692174" cy="1155604"/>
          </a:xfrm>
          <a:custGeom>
            <a:avLst/>
            <a:gdLst/>
            <a:ahLst/>
            <a:cxnLst/>
            <a:rect l="l" t="t" r="r" b="b"/>
            <a:pathLst>
              <a:path w="2692400" h="1155700">
                <a:moveTo>
                  <a:pt x="0" y="91681"/>
                </a:moveTo>
                <a:lnTo>
                  <a:pt x="7204" y="55994"/>
                </a:lnTo>
                <a:lnTo>
                  <a:pt x="26852" y="26852"/>
                </a:lnTo>
                <a:lnTo>
                  <a:pt x="55994" y="7204"/>
                </a:lnTo>
                <a:lnTo>
                  <a:pt x="91681" y="0"/>
                </a:lnTo>
                <a:lnTo>
                  <a:pt x="2600719" y="0"/>
                </a:lnTo>
                <a:lnTo>
                  <a:pt x="2636405" y="7204"/>
                </a:lnTo>
                <a:lnTo>
                  <a:pt x="2665547" y="26852"/>
                </a:lnTo>
                <a:lnTo>
                  <a:pt x="2685195" y="55994"/>
                </a:lnTo>
                <a:lnTo>
                  <a:pt x="2692400" y="91681"/>
                </a:lnTo>
                <a:lnTo>
                  <a:pt x="2692400" y="1064019"/>
                </a:lnTo>
                <a:lnTo>
                  <a:pt x="2685195" y="1099705"/>
                </a:lnTo>
                <a:lnTo>
                  <a:pt x="2665547" y="1128847"/>
                </a:lnTo>
                <a:lnTo>
                  <a:pt x="2636405" y="1148495"/>
                </a:lnTo>
                <a:lnTo>
                  <a:pt x="2600719" y="1155700"/>
                </a:lnTo>
                <a:lnTo>
                  <a:pt x="91681" y="1155700"/>
                </a:lnTo>
                <a:lnTo>
                  <a:pt x="55994" y="1148495"/>
                </a:lnTo>
                <a:lnTo>
                  <a:pt x="26852" y="1128847"/>
                </a:lnTo>
                <a:lnTo>
                  <a:pt x="7204" y="1099705"/>
                </a:lnTo>
                <a:lnTo>
                  <a:pt x="0" y="1064019"/>
                </a:lnTo>
                <a:lnTo>
                  <a:pt x="0" y="91681"/>
                </a:lnTo>
                <a:close/>
              </a:path>
            </a:pathLst>
          </a:custGeom>
          <a:ln w="12700">
            <a:solidFill>
              <a:srgbClr val="ED7D31"/>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 name="object 39"/>
          <p:cNvSpPr txBox="1"/>
          <p:nvPr/>
        </p:nvSpPr>
        <p:spPr>
          <a:xfrm>
            <a:off x="1089165" y="1903370"/>
            <a:ext cx="1825829" cy="320567"/>
          </a:xfrm>
          <a:prstGeom prst="rect">
            <a:avLst/>
          </a:prstGeom>
        </p:spPr>
        <p:txBody>
          <a:bodyPr vert="horz" wrap="square" lIns="0" tIns="12699" rIns="0" bIns="0" rtlCol="0">
            <a:spAutoFit/>
          </a:bodyPr>
          <a:lstStyle/>
          <a:p>
            <a:pPr marL="12699" defTabSz="914329" fontAlgn="auto">
              <a:spcBef>
                <a:spcPts val="100"/>
              </a:spcBef>
              <a:spcAft>
                <a:spcPts val="0"/>
              </a:spcAft>
            </a:pPr>
            <a:r>
              <a:rPr sz="2000" spc="30" dirty="0">
                <a:solidFill>
                  <a:prstClr val="black"/>
                </a:solidFill>
                <a:latin typeface="Calibri"/>
                <a:cs typeface="Calibri"/>
              </a:rPr>
              <a:t>this </a:t>
            </a:r>
            <a:r>
              <a:rPr sz="2000" spc="15" dirty="0">
                <a:solidFill>
                  <a:prstClr val="black"/>
                </a:solidFill>
                <a:latin typeface="Calibri"/>
                <a:cs typeface="Calibri"/>
              </a:rPr>
              <a:t>model</a:t>
            </a:r>
            <a:r>
              <a:rPr lang="en-US" sz="2000" spc="15" dirty="0">
                <a:solidFill>
                  <a:prstClr val="black"/>
                </a:solidFill>
                <a:latin typeface="Calibri"/>
                <a:cs typeface="Calibri"/>
              </a:rPr>
              <a:t> </a:t>
            </a:r>
            <a:r>
              <a:rPr sz="2000" spc="-345" dirty="0">
                <a:solidFill>
                  <a:prstClr val="black"/>
                </a:solidFill>
                <a:latin typeface="Calibri"/>
                <a:cs typeface="Calibri"/>
              </a:rPr>
              <a:t> </a:t>
            </a:r>
            <a:r>
              <a:rPr sz="2000" spc="25" dirty="0">
                <a:solidFill>
                  <a:prstClr val="black"/>
                </a:solidFill>
                <a:latin typeface="Calibri"/>
                <a:cs typeface="Calibri"/>
              </a:rPr>
              <a:t>has</a:t>
            </a:r>
            <a:endParaRPr sz="2000" dirty="0">
              <a:solidFill>
                <a:prstClr val="black"/>
              </a:solidFill>
              <a:latin typeface="Calibri"/>
              <a:cs typeface="Calibri"/>
            </a:endParaRPr>
          </a:p>
        </p:txBody>
      </p:sp>
      <p:sp>
        <p:nvSpPr>
          <p:cNvPr id="42" name="object 42"/>
          <p:cNvSpPr txBox="1">
            <a:spLocks noGrp="1"/>
          </p:cNvSpPr>
          <p:nvPr>
            <p:ph type="ftr" sz="quarter" idx="5"/>
          </p:nvPr>
        </p:nvSpPr>
        <p:spPr>
          <a:xfrm>
            <a:off x="4162425" y="7249106"/>
            <a:ext cx="9173140" cy="219371"/>
          </a:xfrm>
          <a:prstGeom prst="rect">
            <a:avLst/>
          </a:prstGeom>
        </p:spPr>
        <p:txBody>
          <a:bodyPr vert="horz" wrap="square" lIns="0" tIns="3810" rIns="0" bIns="0" rtlCol="0">
            <a:spAutoFit/>
          </a:bodyPr>
          <a:lstStyle/>
          <a:p>
            <a:pPr marL="12699" defTabSz="914329" fontAlgn="auto">
              <a:spcBef>
                <a:spcPts val="30"/>
              </a:spcBef>
              <a:spcAft>
                <a:spcPts val="0"/>
              </a:spcAft>
            </a:pPr>
            <a:r>
              <a:rPr spc="-20" dirty="0"/>
              <a:t>Kaiming </a:t>
            </a:r>
            <a:r>
              <a:rPr spc="5" dirty="0"/>
              <a:t>He, </a:t>
            </a:r>
            <a:r>
              <a:rPr spc="-10" dirty="0"/>
              <a:t>Xiangyu </a:t>
            </a:r>
            <a:r>
              <a:rPr dirty="0"/>
              <a:t>Zhang, </a:t>
            </a:r>
            <a:r>
              <a:rPr spc="-30" dirty="0"/>
              <a:t>Shaoqing </a:t>
            </a:r>
            <a:r>
              <a:rPr spc="-5" dirty="0"/>
              <a:t>Ren, </a:t>
            </a:r>
            <a:r>
              <a:rPr dirty="0"/>
              <a:t>&amp; </a:t>
            </a:r>
            <a:r>
              <a:rPr spc="-15" dirty="0"/>
              <a:t>Jian </a:t>
            </a:r>
            <a:r>
              <a:rPr spc="-35" dirty="0"/>
              <a:t>Sun. </a:t>
            </a:r>
            <a:r>
              <a:rPr spc="5" dirty="0"/>
              <a:t>“Deep </a:t>
            </a:r>
            <a:r>
              <a:rPr spc="-15" dirty="0"/>
              <a:t>Residual </a:t>
            </a:r>
            <a:r>
              <a:rPr spc="-10" dirty="0"/>
              <a:t>Learning </a:t>
            </a:r>
            <a:r>
              <a:rPr spc="-25" dirty="0"/>
              <a:t>for </a:t>
            </a:r>
            <a:r>
              <a:rPr spc="15" dirty="0"/>
              <a:t>Image </a:t>
            </a:r>
            <a:r>
              <a:rPr spc="-15" dirty="0"/>
              <a:t>Recognition”. </a:t>
            </a:r>
            <a:r>
              <a:rPr spc="-20" dirty="0"/>
              <a:t>CVPR</a:t>
            </a:r>
            <a:r>
              <a:rPr spc="-115" dirty="0"/>
              <a:t> </a:t>
            </a:r>
            <a:r>
              <a:rPr spc="-10" dirty="0"/>
              <a:t>2016.</a:t>
            </a:r>
          </a:p>
        </p:txBody>
      </p:sp>
      <p:sp>
        <p:nvSpPr>
          <p:cNvPr id="40" name="object 40"/>
          <p:cNvSpPr txBox="1"/>
          <p:nvPr/>
        </p:nvSpPr>
        <p:spPr>
          <a:xfrm>
            <a:off x="657400" y="2208145"/>
            <a:ext cx="2394385" cy="628312"/>
          </a:xfrm>
          <a:prstGeom prst="rect">
            <a:avLst/>
          </a:prstGeom>
        </p:spPr>
        <p:txBody>
          <a:bodyPr vert="horz" wrap="square" lIns="0" tIns="12699" rIns="0" bIns="0" rtlCol="0">
            <a:spAutoFit/>
          </a:bodyPr>
          <a:lstStyle/>
          <a:p>
            <a:pPr algn="ctr" defTabSz="914329" fontAlgn="auto">
              <a:spcBef>
                <a:spcPts val="100"/>
              </a:spcBef>
              <a:spcAft>
                <a:spcPts val="0"/>
              </a:spcAft>
            </a:pPr>
            <a:r>
              <a:rPr sz="2000" b="1" dirty="0">
                <a:solidFill>
                  <a:srgbClr val="C00000"/>
                </a:solidFill>
                <a:latin typeface="Calibri"/>
                <a:cs typeface="Calibri"/>
              </a:rPr>
              <a:t>lower </a:t>
            </a:r>
            <a:r>
              <a:rPr sz="2000" b="1" spc="-5" dirty="0">
                <a:solidFill>
                  <a:srgbClr val="C00000"/>
                </a:solidFill>
                <a:latin typeface="Calibri"/>
                <a:cs typeface="Calibri"/>
              </a:rPr>
              <a:t>time</a:t>
            </a:r>
            <a:r>
              <a:rPr sz="2000" b="1" spc="-90" dirty="0">
                <a:solidFill>
                  <a:srgbClr val="C00000"/>
                </a:solidFill>
                <a:latin typeface="Calibri"/>
                <a:cs typeface="Calibri"/>
              </a:rPr>
              <a:t> </a:t>
            </a:r>
            <a:r>
              <a:rPr sz="2000" b="1" spc="-5" dirty="0">
                <a:solidFill>
                  <a:srgbClr val="C00000"/>
                </a:solidFill>
                <a:latin typeface="Calibri"/>
                <a:cs typeface="Calibri"/>
              </a:rPr>
              <a:t>complexity</a:t>
            </a:r>
            <a:endParaRPr sz="2000">
              <a:solidFill>
                <a:prstClr val="black"/>
              </a:solidFill>
              <a:latin typeface="Calibri"/>
              <a:cs typeface="Calibri"/>
            </a:endParaRPr>
          </a:p>
          <a:p>
            <a:pPr marL="6349" algn="ctr" defTabSz="914329" fontAlgn="auto">
              <a:spcBef>
                <a:spcPts val="0"/>
              </a:spcBef>
              <a:spcAft>
                <a:spcPts val="0"/>
              </a:spcAft>
            </a:pPr>
            <a:r>
              <a:rPr sz="2000" spc="30" dirty="0">
                <a:solidFill>
                  <a:prstClr val="black"/>
                </a:solidFill>
                <a:latin typeface="Calibri"/>
                <a:cs typeface="Calibri"/>
              </a:rPr>
              <a:t>than</a:t>
            </a:r>
            <a:r>
              <a:rPr sz="2000" spc="-115" dirty="0">
                <a:solidFill>
                  <a:prstClr val="black"/>
                </a:solidFill>
                <a:latin typeface="Calibri"/>
                <a:cs typeface="Calibri"/>
              </a:rPr>
              <a:t> </a:t>
            </a:r>
            <a:r>
              <a:rPr sz="2000" spc="-5" dirty="0">
                <a:solidFill>
                  <a:prstClr val="black"/>
                </a:solidFill>
                <a:latin typeface="Calibri"/>
                <a:cs typeface="Calibri"/>
              </a:rPr>
              <a:t>VGG-16/19</a:t>
            </a:r>
            <a:endParaRPr sz="2000">
              <a:solidFill>
                <a:prstClr val="black"/>
              </a:solidFill>
              <a:latin typeface="Calibri"/>
              <a:cs typeface="Calibri"/>
            </a:endParaRPr>
          </a:p>
        </p:txBody>
      </p:sp>
      <p:sp>
        <p:nvSpPr>
          <p:cNvPr id="41" name="object 41"/>
          <p:cNvSpPr txBox="1"/>
          <p:nvPr/>
        </p:nvSpPr>
        <p:spPr>
          <a:xfrm>
            <a:off x="3921538" y="1601194"/>
            <a:ext cx="4475104" cy="382091"/>
          </a:xfrm>
          <a:prstGeom prst="rect">
            <a:avLst/>
          </a:prstGeom>
        </p:spPr>
        <p:txBody>
          <a:bodyPr vert="horz" wrap="square" lIns="0" tIns="12699" rIns="0" bIns="0" rtlCol="0">
            <a:spAutoFit/>
          </a:bodyPr>
          <a:lstStyle/>
          <a:p>
            <a:pPr marL="355572" indent="-342873" defTabSz="914329" fontAlgn="auto">
              <a:spcBef>
                <a:spcPts val="100"/>
              </a:spcBef>
              <a:spcAft>
                <a:spcPts val="0"/>
              </a:spcAft>
              <a:buFont typeface="Arial"/>
              <a:buChar char="•"/>
              <a:tabLst>
                <a:tab pos="354937" algn="l"/>
                <a:tab pos="355572" algn="l"/>
              </a:tabLst>
            </a:pPr>
            <a:r>
              <a:rPr sz="2400" spc="10" dirty="0">
                <a:solidFill>
                  <a:srgbClr val="C00000"/>
                </a:solidFill>
                <a:latin typeface="Calibri"/>
                <a:cs typeface="Calibri"/>
              </a:rPr>
              <a:t>Deeper </a:t>
            </a:r>
            <a:r>
              <a:rPr sz="2400" spc="-15" dirty="0">
                <a:solidFill>
                  <a:prstClr val="black"/>
                </a:solidFill>
                <a:latin typeface="Calibri"/>
                <a:cs typeface="Calibri"/>
              </a:rPr>
              <a:t>ResNets </a:t>
            </a:r>
            <a:r>
              <a:rPr sz="2400" dirty="0">
                <a:solidFill>
                  <a:prstClr val="black"/>
                </a:solidFill>
                <a:latin typeface="Calibri"/>
                <a:cs typeface="Calibri"/>
              </a:rPr>
              <a:t>have </a:t>
            </a:r>
            <a:r>
              <a:rPr sz="2400" spc="10" dirty="0">
                <a:solidFill>
                  <a:srgbClr val="C00000"/>
                </a:solidFill>
                <a:latin typeface="Calibri"/>
                <a:cs typeface="Calibri"/>
              </a:rPr>
              <a:t>lower</a:t>
            </a:r>
            <a:r>
              <a:rPr sz="2400" spc="-239" dirty="0">
                <a:solidFill>
                  <a:srgbClr val="C00000"/>
                </a:solidFill>
                <a:latin typeface="Calibri"/>
                <a:cs typeface="Calibri"/>
              </a:rPr>
              <a:t> </a:t>
            </a:r>
            <a:r>
              <a:rPr sz="2400" spc="-10" dirty="0">
                <a:solidFill>
                  <a:prstClr val="black"/>
                </a:solidFill>
                <a:latin typeface="Calibri"/>
                <a:cs typeface="Calibri"/>
              </a:rPr>
              <a:t>error</a:t>
            </a:r>
            <a:endParaRPr sz="2400">
              <a:solidFill>
                <a:prstClr val="black"/>
              </a:solidFill>
              <a:latin typeface="Calibri"/>
              <a:cs typeface="Calibri"/>
            </a:endParaRPr>
          </a:p>
        </p:txBody>
      </p:sp>
    </p:spTree>
    <p:extLst>
      <p:ext uri="{BB962C8B-B14F-4D97-AF65-F5344CB8AC3E}">
        <p14:creationId xmlns:p14="http://schemas.microsoft.com/office/powerpoint/2010/main" val="2495421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1600" y="228600"/>
            <a:ext cx="9107958" cy="2112246"/>
          </a:xfrm>
          <a:prstGeom prst="rect">
            <a:avLst/>
          </a:prstGeom>
        </p:spPr>
      </p:pic>
      <p:pic>
        <p:nvPicPr>
          <p:cNvPr id="5" name="Picture 4"/>
          <p:cNvPicPr>
            <a:picLocks noChangeAspect="1"/>
          </p:cNvPicPr>
          <p:nvPr/>
        </p:nvPicPr>
        <p:blipFill>
          <a:blip r:embed="rId3"/>
          <a:stretch>
            <a:fillRect/>
          </a:stretch>
        </p:blipFill>
        <p:spPr>
          <a:xfrm>
            <a:off x="2041378" y="2667000"/>
            <a:ext cx="7768402" cy="3037168"/>
          </a:xfrm>
          <a:prstGeom prst="rect">
            <a:avLst/>
          </a:prstGeom>
        </p:spPr>
      </p:pic>
    </p:spTree>
    <p:extLst>
      <p:ext uri="{BB962C8B-B14F-4D97-AF65-F5344CB8AC3E}">
        <p14:creationId xmlns:p14="http://schemas.microsoft.com/office/powerpoint/2010/main" val="4364415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918123" y="2572298"/>
            <a:ext cx="6349467" cy="936056"/>
          </a:xfrm>
          <a:prstGeom prst="rect">
            <a:avLst/>
          </a:prstGeom>
        </p:spPr>
        <p:txBody>
          <a:bodyPr vert="horz" wrap="square" lIns="0" tIns="12699" rIns="0" bIns="0" rtlCol="0">
            <a:spAutoFit/>
          </a:bodyPr>
          <a:lstStyle/>
          <a:p>
            <a:pPr marL="12699" defTabSz="914329" fontAlgn="auto">
              <a:spcBef>
                <a:spcPts val="100"/>
              </a:spcBef>
              <a:spcAft>
                <a:spcPts val="0"/>
              </a:spcAft>
            </a:pPr>
            <a:r>
              <a:rPr sz="5999" spc="-35" dirty="0">
                <a:solidFill>
                  <a:prstClr val="black"/>
                </a:solidFill>
                <a:latin typeface="Calibri Light"/>
                <a:cs typeface="Calibri Light"/>
              </a:rPr>
              <a:t>Beyond</a:t>
            </a:r>
            <a:r>
              <a:rPr sz="5999" spc="-40" dirty="0">
                <a:solidFill>
                  <a:prstClr val="black"/>
                </a:solidFill>
                <a:latin typeface="Calibri Light"/>
                <a:cs typeface="Calibri Light"/>
              </a:rPr>
              <a:t> </a:t>
            </a:r>
            <a:r>
              <a:rPr sz="5999" spc="-25" dirty="0">
                <a:solidFill>
                  <a:prstClr val="black"/>
                </a:solidFill>
                <a:latin typeface="Calibri Light"/>
                <a:cs typeface="Calibri Light"/>
              </a:rPr>
              <a:t>classification</a:t>
            </a:r>
            <a:endParaRPr sz="5999">
              <a:solidFill>
                <a:prstClr val="black"/>
              </a:solidFill>
              <a:latin typeface="Calibri Light"/>
              <a:cs typeface="Calibri Light"/>
            </a:endParaRPr>
          </a:p>
        </p:txBody>
      </p:sp>
      <p:sp>
        <p:nvSpPr>
          <p:cNvPr id="3" name="object 3"/>
          <p:cNvSpPr txBox="1"/>
          <p:nvPr/>
        </p:nvSpPr>
        <p:spPr>
          <a:xfrm>
            <a:off x="1395839" y="4087480"/>
            <a:ext cx="9392766" cy="566789"/>
          </a:xfrm>
          <a:prstGeom prst="rect">
            <a:avLst/>
          </a:prstGeom>
        </p:spPr>
        <p:txBody>
          <a:bodyPr vert="horz" wrap="square" lIns="0" tIns="12699" rIns="0" bIns="0" rtlCol="0">
            <a:spAutoFit/>
          </a:bodyPr>
          <a:lstStyle/>
          <a:p>
            <a:pPr marL="12699" defTabSz="914329" fontAlgn="auto">
              <a:spcBef>
                <a:spcPts val="100"/>
              </a:spcBef>
              <a:spcAft>
                <a:spcPts val="0"/>
              </a:spcAft>
            </a:pPr>
            <a:r>
              <a:rPr sz="3600" b="1" dirty="0">
                <a:solidFill>
                  <a:prstClr val="black"/>
                </a:solidFill>
                <a:latin typeface="Calibri"/>
                <a:cs typeface="Calibri"/>
              </a:rPr>
              <a:t>A </a:t>
            </a:r>
            <a:r>
              <a:rPr sz="3600" b="1" spc="-10" dirty="0">
                <a:solidFill>
                  <a:prstClr val="black"/>
                </a:solidFill>
                <a:latin typeface="Calibri"/>
                <a:cs typeface="Calibri"/>
              </a:rPr>
              <a:t>treasure </a:t>
            </a:r>
            <a:r>
              <a:rPr sz="3600" b="1" spc="-15" dirty="0">
                <a:solidFill>
                  <a:prstClr val="black"/>
                </a:solidFill>
                <a:latin typeface="Calibri"/>
                <a:cs typeface="Calibri"/>
              </a:rPr>
              <a:t>from </a:t>
            </a:r>
            <a:r>
              <a:rPr sz="3600" b="1" dirty="0">
                <a:solidFill>
                  <a:prstClr val="black"/>
                </a:solidFill>
                <a:latin typeface="Calibri"/>
                <a:cs typeface="Calibri"/>
              </a:rPr>
              <a:t>ImageNet </a:t>
            </a:r>
            <a:r>
              <a:rPr sz="3600" b="1" spc="5" dirty="0">
                <a:solidFill>
                  <a:prstClr val="black"/>
                </a:solidFill>
                <a:latin typeface="Calibri"/>
                <a:cs typeface="Calibri"/>
              </a:rPr>
              <a:t>is </a:t>
            </a:r>
            <a:r>
              <a:rPr sz="3600" b="1" spc="-20" dirty="0">
                <a:solidFill>
                  <a:prstClr val="black"/>
                </a:solidFill>
                <a:latin typeface="Calibri"/>
                <a:cs typeface="Calibri"/>
              </a:rPr>
              <a:t>on </a:t>
            </a:r>
            <a:r>
              <a:rPr sz="3600" b="1" spc="-5" dirty="0">
                <a:solidFill>
                  <a:srgbClr val="C00000"/>
                </a:solidFill>
                <a:latin typeface="Calibri"/>
                <a:cs typeface="Calibri"/>
              </a:rPr>
              <a:t>learning</a:t>
            </a:r>
            <a:r>
              <a:rPr sz="3600" b="1" spc="-66" dirty="0">
                <a:solidFill>
                  <a:srgbClr val="C00000"/>
                </a:solidFill>
                <a:latin typeface="Calibri"/>
                <a:cs typeface="Calibri"/>
              </a:rPr>
              <a:t> </a:t>
            </a:r>
            <a:r>
              <a:rPr sz="3600" b="1" spc="-30" dirty="0">
                <a:solidFill>
                  <a:srgbClr val="C00000"/>
                </a:solidFill>
                <a:latin typeface="Calibri"/>
                <a:cs typeface="Calibri"/>
              </a:rPr>
              <a:t>features</a:t>
            </a:r>
            <a:r>
              <a:rPr sz="3600" b="1" spc="-30" dirty="0">
                <a:solidFill>
                  <a:prstClr val="black"/>
                </a:solidFill>
                <a:latin typeface="Calibri"/>
                <a:cs typeface="Calibri"/>
              </a:rPr>
              <a:t>.</a:t>
            </a:r>
            <a:endParaRPr sz="3600">
              <a:solidFill>
                <a:prstClr val="black"/>
              </a:solidFill>
              <a:latin typeface="Calibri"/>
              <a:cs typeface="Calibri"/>
            </a:endParaRPr>
          </a:p>
        </p:txBody>
      </p:sp>
      <p:sp>
        <p:nvSpPr>
          <p:cNvPr id="4" name="object 4"/>
          <p:cNvSpPr txBox="1"/>
          <p:nvPr/>
        </p:nvSpPr>
        <p:spPr>
          <a:xfrm>
            <a:off x="3803207" y="6570279"/>
            <a:ext cx="8300023" cy="228346"/>
          </a:xfrm>
          <a:prstGeom prst="rect">
            <a:avLst/>
          </a:prstGeom>
        </p:spPr>
        <p:txBody>
          <a:bodyPr vert="horz" wrap="square" lIns="0" tIns="12699" rIns="0" bIns="0" rtlCol="0">
            <a:spAutoFit/>
          </a:bodyPr>
          <a:lstStyle/>
          <a:p>
            <a:pPr marL="12699" defTabSz="914329" fontAlgn="auto">
              <a:spcBef>
                <a:spcPts val="100"/>
              </a:spcBef>
              <a:spcAft>
                <a:spcPts val="0"/>
              </a:spcAft>
            </a:pPr>
            <a:r>
              <a:rPr sz="1400" spc="-20" dirty="0">
                <a:solidFill>
                  <a:srgbClr val="7F7F7F"/>
                </a:solidFill>
                <a:latin typeface="Calibri"/>
                <a:cs typeface="Calibri"/>
              </a:rPr>
              <a:t>Kaiming </a:t>
            </a:r>
            <a:r>
              <a:rPr sz="1400" spc="5" dirty="0">
                <a:solidFill>
                  <a:srgbClr val="7F7F7F"/>
                </a:solidFill>
                <a:latin typeface="Calibri"/>
                <a:cs typeface="Calibri"/>
              </a:rPr>
              <a:t>He, </a:t>
            </a:r>
            <a:r>
              <a:rPr sz="1400" spc="-10" dirty="0">
                <a:solidFill>
                  <a:srgbClr val="7F7F7F"/>
                </a:solidFill>
                <a:latin typeface="Calibri"/>
                <a:cs typeface="Calibri"/>
              </a:rPr>
              <a:t>Xiangyu </a:t>
            </a:r>
            <a:r>
              <a:rPr sz="1400" dirty="0">
                <a:solidFill>
                  <a:srgbClr val="7F7F7F"/>
                </a:solidFill>
                <a:latin typeface="Calibri"/>
                <a:cs typeface="Calibri"/>
              </a:rPr>
              <a:t>Zhang, </a:t>
            </a:r>
            <a:r>
              <a:rPr sz="1400" spc="-30" dirty="0">
                <a:solidFill>
                  <a:srgbClr val="7F7F7F"/>
                </a:solidFill>
                <a:latin typeface="Calibri"/>
                <a:cs typeface="Calibri"/>
              </a:rPr>
              <a:t>Shaoqing </a:t>
            </a:r>
            <a:r>
              <a:rPr sz="1400" spc="-5" dirty="0">
                <a:solidFill>
                  <a:srgbClr val="7F7F7F"/>
                </a:solidFill>
                <a:latin typeface="Calibri"/>
                <a:cs typeface="Calibri"/>
              </a:rPr>
              <a:t>Ren, </a:t>
            </a:r>
            <a:r>
              <a:rPr sz="1400" dirty="0">
                <a:solidFill>
                  <a:srgbClr val="7F7F7F"/>
                </a:solidFill>
                <a:latin typeface="Calibri"/>
                <a:cs typeface="Calibri"/>
              </a:rPr>
              <a:t>&amp; </a:t>
            </a:r>
            <a:r>
              <a:rPr sz="1400" spc="-15" dirty="0">
                <a:solidFill>
                  <a:srgbClr val="7F7F7F"/>
                </a:solidFill>
                <a:latin typeface="Calibri"/>
                <a:cs typeface="Calibri"/>
              </a:rPr>
              <a:t>Jian </a:t>
            </a:r>
            <a:r>
              <a:rPr sz="1400" spc="-35" dirty="0">
                <a:solidFill>
                  <a:srgbClr val="7F7F7F"/>
                </a:solidFill>
                <a:latin typeface="Calibri"/>
                <a:cs typeface="Calibri"/>
              </a:rPr>
              <a:t>Sun. </a:t>
            </a:r>
            <a:r>
              <a:rPr sz="1400" spc="5" dirty="0">
                <a:solidFill>
                  <a:srgbClr val="7F7F7F"/>
                </a:solidFill>
                <a:latin typeface="Calibri"/>
                <a:cs typeface="Calibri"/>
              </a:rPr>
              <a:t>“Deep </a:t>
            </a:r>
            <a:r>
              <a:rPr sz="1400" spc="-15" dirty="0">
                <a:solidFill>
                  <a:srgbClr val="7F7F7F"/>
                </a:solidFill>
                <a:latin typeface="Calibri"/>
                <a:cs typeface="Calibri"/>
              </a:rPr>
              <a:t>Residual </a:t>
            </a:r>
            <a:r>
              <a:rPr sz="1400" spc="-10" dirty="0">
                <a:solidFill>
                  <a:srgbClr val="7F7F7F"/>
                </a:solidFill>
                <a:latin typeface="Calibri"/>
                <a:cs typeface="Calibri"/>
              </a:rPr>
              <a:t>Learning </a:t>
            </a:r>
            <a:r>
              <a:rPr sz="1400" spc="-25" dirty="0">
                <a:solidFill>
                  <a:srgbClr val="7F7F7F"/>
                </a:solidFill>
                <a:latin typeface="Calibri"/>
                <a:cs typeface="Calibri"/>
              </a:rPr>
              <a:t>for </a:t>
            </a:r>
            <a:r>
              <a:rPr sz="1400" spc="15" dirty="0">
                <a:solidFill>
                  <a:srgbClr val="7F7F7F"/>
                </a:solidFill>
                <a:latin typeface="Calibri"/>
                <a:cs typeface="Calibri"/>
              </a:rPr>
              <a:t>Image </a:t>
            </a:r>
            <a:r>
              <a:rPr sz="1400" spc="-15" dirty="0">
                <a:solidFill>
                  <a:srgbClr val="7F7F7F"/>
                </a:solidFill>
                <a:latin typeface="Calibri"/>
                <a:cs typeface="Calibri"/>
              </a:rPr>
              <a:t>Recognition”. </a:t>
            </a:r>
            <a:r>
              <a:rPr sz="1400" spc="-5" dirty="0">
                <a:solidFill>
                  <a:srgbClr val="7F7F7F"/>
                </a:solidFill>
                <a:latin typeface="Calibri"/>
                <a:cs typeface="Calibri"/>
              </a:rPr>
              <a:t>arXiv</a:t>
            </a:r>
            <a:r>
              <a:rPr sz="1400" spc="-186" dirty="0">
                <a:solidFill>
                  <a:srgbClr val="7F7F7F"/>
                </a:solidFill>
                <a:latin typeface="Calibri"/>
                <a:cs typeface="Calibri"/>
              </a:rPr>
              <a:t> </a:t>
            </a:r>
            <a:r>
              <a:rPr sz="1400" spc="-10" dirty="0">
                <a:solidFill>
                  <a:srgbClr val="7F7F7F"/>
                </a:solidFill>
                <a:latin typeface="Calibri"/>
                <a:cs typeface="Calibri"/>
              </a:rPr>
              <a:t>2015.</a:t>
            </a:r>
            <a:endParaRPr sz="1400">
              <a:solidFill>
                <a:prstClr val="black"/>
              </a:solidFill>
              <a:latin typeface="Calibri"/>
              <a:cs typeface="Calibri"/>
            </a:endParaRPr>
          </a:p>
        </p:txBody>
      </p:sp>
    </p:spTree>
    <p:extLst>
      <p:ext uri="{BB962C8B-B14F-4D97-AF65-F5344CB8AC3E}">
        <p14:creationId xmlns:p14="http://schemas.microsoft.com/office/powerpoint/2010/main" val="21459810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5" y="612090"/>
            <a:ext cx="9945169" cy="689836"/>
          </a:xfrm>
          <a:prstGeom prst="rect">
            <a:avLst/>
          </a:prstGeom>
        </p:spPr>
        <p:txBody>
          <a:bodyPr vert="horz" wrap="square" lIns="0" tIns="12699" rIns="0" bIns="0" rtlCol="0">
            <a:spAutoFit/>
          </a:bodyPr>
          <a:lstStyle/>
          <a:p>
            <a:pPr marL="12699">
              <a:spcBef>
                <a:spcPts val="100"/>
              </a:spcBef>
            </a:pPr>
            <a:r>
              <a:rPr sz="4400" spc="-20" dirty="0"/>
              <a:t>“</a:t>
            </a:r>
            <a:r>
              <a:rPr sz="4400" i="1" spc="-20" dirty="0"/>
              <a:t>Features </a:t>
            </a:r>
            <a:r>
              <a:rPr sz="4400" i="1" spc="-66" dirty="0"/>
              <a:t>matter.</a:t>
            </a:r>
            <a:r>
              <a:rPr sz="4400" spc="-66" dirty="0"/>
              <a:t>” </a:t>
            </a:r>
            <a:r>
              <a:rPr sz="2400" spc="-15" dirty="0">
                <a:solidFill>
                  <a:srgbClr val="7F7F7F"/>
                </a:solidFill>
              </a:rPr>
              <a:t>(quote </a:t>
            </a:r>
            <a:r>
              <a:rPr sz="2400" spc="-25" dirty="0">
                <a:solidFill>
                  <a:srgbClr val="7F7F7F"/>
                </a:solidFill>
              </a:rPr>
              <a:t>[Girshick </a:t>
            </a:r>
            <a:r>
              <a:rPr sz="2400" spc="5" dirty="0">
                <a:solidFill>
                  <a:srgbClr val="7F7F7F"/>
                </a:solidFill>
              </a:rPr>
              <a:t>et </a:t>
            </a:r>
            <a:r>
              <a:rPr sz="2400" spc="-20" dirty="0">
                <a:solidFill>
                  <a:srgbClr val="7F7F7F"/>
                </a:solidFill>
              </a:rPr>
              <a:t>al. 2014], </a:t>
            </a:r>
            <a:r>
              <a:rPr sz="2400" spc="-15" dirty="0">
                <a:solidFill>
                  <a:srgbClr val="7F7F7F"/>
                </a:solidFill>
              </a:rPr>
              <a:t>the </a:t>
            </a:r>
            <a:r>
              <a:rPr sz="2400" spc="-10" dirty="0">
                <a:solidFill>
                  <a:srgbClr val="7F7F7F"/>
                </a:solidFill>
              </a:rPr>
              <a:t>R-CNN</a:t>
            </a:r>
            <a:r>
              <a:rPr sz="2400" spc="515" dirty="0">
                <a:solidFill>
                  <a:srgbClr val="7F7F7F"/>
                </a:solidFill>
              </a:rPr>
              <a:t> </a:t>
            </a:r>
            <a:r>
              <a:rPr sz="2400" spc="-25" dirty="0">
                <a:solidFill>
                  <a:srgbClr val="7F7F7F"/>
                </a:solidFill>
              </a:rPr>
              <a:t>paper)</a:t>
            </a:r>
            <a:endParaRPr sz="2400"/>
          </a:p>
        </p:txBody>
      </p:sp>
      <p:sp>
        <p:nvSpPr>
          <p:cNvPr id="3" name="object 3"/>
          <p:cNvSpPr txBox="1"/>
          <p:nvPr/>
        </p:nvSpPr>
        <p:spPr>
          <a:xfrm>
            <a:off x="3777809" y="6570279"/>
            <a:ext cx="8325421" cy="228346"/>
          </a:xfrm>
          <a:prstGeom prst="rect">
            <a:avLst/>
          </a:prstGeom>
        </p:spPr>
        <p:txBody>
          <a:bodyPr vert="horz" wrap="square" lIns="0" tIns="12699" rIns="0" bIns="0" rtlCol="0">
            <a:spAutoFit/>
          </a:bodyPr>
          <a:lstStyle/>
          <a:p>
            <a:pPr marL="12699" defTabSz="914329" fontAlgn="auto">
              <a:spcBef>
                <a:spcPts val="100"/>
              </a:spcBef>
              <a:spcAft>
                <a:spcPts val="0"/>
              </a:spcAft>
            </a:pPr>
            <a:r>
              <a:rPr sz="1400" spc="-20" dirty="0">
                <a:solidFill>
                  <a:srgbClr val="7F7F7F"/>
                </a:solidFill>
                <a:latin typeface="Calibri"/>
                <a:cs typeface="Calibri"/>
              </a:rPr>
              <a:t>Kaiming </a:t>
            </a:r>
            <a:r>
              <a:rPr sz="1400" spc="5" dirty="0">
                <a:solidFill>
                  <a:srgbClr val="7F7F7F"/>
                </a:solidFill>
                <a:latin typeface="Calibri"/>
                <a:cs typeface="Calibri"/>
              </a:rPr>
              <a:t>He, </a:t>
            </a:r>
            <a:r>
              <a:rPr sz="1400" spc="-10" dirty="0">
                <a:solidFill>
                  <a:srgbClr val="7F7F7F"/>
                </a:solidFill>
                <a:latin typeface="Calibri"/>
                <a:cs typeface="Calibri"/>
              </a:rPr>
              <a:t>Xiangyu </a:t>
            </a:r>
            <a:r>
              <a:rPr sz="1400" dirty="0">
                <a:solidFill>
                  <a:srgbClr val="7F7F7F"/>
                </a:solidFill>
                <a:latin typeface="Calibri"/>
                <a:cs typeface="Calibri"/>
              </a:rPr>
              <a:t>Zhang, </a:t>
            </a:r>
            <a:r>
              <a:rPr sz="1400" spc="-30" dirty="0">
                <a:solidFill>
                  <a:srgbClr val="7F7F7F"/>
                </a:solidFill>
                <a:latin typeface="Calibri"/>
                <a:cs typeface="Calibri"/>
              </a:rPr>
              <a:t>Shaoqing </a:t>
            </a:r>
            <a:r>
              <a:rPr sz="1400" spc="-5" dirty="0">
                <a:solidFill>
                  <a:srgbClr val="7F7F7F"/>
                </a:solidFill>
                <a:latin typeface="Calibri"/>
                <a:cs typeface="Calibri"/>
              </a:rPr>
              <a:t>Ren, </a:t>
            </a:r>
            <a:r>
              <a:rPr sz="1400" dirty="0">
                <a:solidFill>
                  <a:srgbClr val="7F7F7F"/>
                </a:solidFill>
                <a:latin typeface="Calibri"/>
                <a:cs typeface="Calibri"/>
              </a:rPr>
              <a:t>&amp; </a:t>
            </a:r>
            <a:r>
              <a:rPr sz="1400" spc="-15" dirty="0">
                <a:solidFill>
                  <a:srgbClr val="7F7F7F"/>
                </a:solidFill>
                <a:latin typeface="Calibri"/>
                <a:cs typeface="Calibri"/>
              </a:rPr>
              <a:t>Jian </a:t>
            </a:r>
            <a:r>
              <a:rPr sz="1400" spc="-35" dirty="0">
                <a:solidFill>
                  <a:srgbClr val="7F7F7F"/>
                </a:solidFill>
                <a:latin typeface="Calibri"/>
                <a:cs typeface="Calibri"/>
              </a:rPr>
              <a:t>Sun. </a:t>
            </a:r>
            <a:r>
              <a:rPr sz="1400" spc="5" dirty="0">
                <a:solidFill>
                  <a:srgbClr val="7F7F7F"/>
                </a:solidFill>
                <a:latin typeface="Calibri"/>
                <a:cs typeface="Calibri"/>
              </a:rPr>
              <a:t>“Deep </a:t>
            </a:r>
            <a:r>
              <a:rPr sz="1400" spc="-15" dirty="0">
                <a:solidFill>
                  <a:srgbClr val="7F7F7F"/>
                </a:solidFill>
                <a:latin typeface="Calibri"/>
                <a:cs typeface="Calibri"/>
              </a:rPr>
              <a:t>Residual </a:t>
            </a:r>
            <a:r>
              <a:rPr sz="1400" spc="-10" dirty="0">
                <a:solidFill>
                  <a:srgbClr val="7F7F7F"/>
                </a:solidFill>
                <a:latin typeface="Calibri"/>
                <a:cs typeface="Calibri"/>
              </a:rPr>
              <a:t>Learning </a:t>
            </a:r>
            <a:r>
              <a:rPr sz="1400" spc="-25" dirty="0">
                <a:solidFill>
                  <a:srgbClr val="7F7F7F"/>
                </a:solidFill>
                <a:latin typeface="Calibri"/>
                <a:cs typeface="Calibri"/>
              </a:rPr>
              <a:t>for </a:t>
            </a:r>
            <a:r>
              <a:rPr sz="1400" spc="15" dirty="0">
                <a:solidFill>
                  <a:srgbClr val="7F7F7F"/>
                </a:solidFill>
                <a:latin typeface="Calibri"/>
                <a:cs typeface="Calibri"/>
              </a:rPr>
              <a:t>Image </a:t>
            </a:r>
            <a:r>
              <a:rPr sz="1400" spc="-15" dirty="0">
                <a:solidFill>
                  <a:srgbClr val="7F7F7F"/>
                </a:solidFill>
                <a:latin typeface="Calibri"/>
                <a:cs typeface="Calibri"/>
              </a:rPr>
              <a:t>Recognition”. </a:t>
            </a:r>
            <a:r>
              <a:rPr sz="1400" spc="-20" dirty="0">
                <a:solidFill>
                  <a:srgbClr val="7F7F7F"/>
                </a:solidFill>
                <a:latin typeface="Calibri"/>
                <a:cs typeface="Calibri"/>
              </a:rPr>
              <a:t>CVPR</a:t>
            </a:r>
            <a:r>
              <a:rPr sz="1400" spc="-115" dirty="0">
                <a:solidFill>
                  <a:srgbClr val="7F7F7F"/>
                </a:solidFill>
                <a:latin typeface="Calibri"/>
                <a:cs typeface="Calibri"/>
              </a:rPr>
              <a:t> </a:t>
            </a:r>
            <a:r>
              <a:rPr sz="1400" spc="-10" dirty="0">
                <a:solidFill>
                  <a:srgbClr val="7F7F7F"/>
                </a:solidFill>
                <a:latin typeface="Calibri"/>
                <a:cs typeface="Calibri"/>
              </a:rPr>
              <a:t>2016.</a:t>
            </a:r>
            <a:endParaRPr sz="1400">
              <a:solidFill>
                <a:prstClr val="black"/>
              </a:solidFill>
              <a:latin typeface="Calibri"/>
              <a:cs typeface="Calibri"/>
            </a:endParaRPr>
          </a:p>
        </p:txBody>
      </p:sp>
      <p:sp>
        <p:nvSpPr>
          <p:cNvPr id="4" name="object 4"/>
          <p:cNvSpPr/>
          <p:nvPr/>
        </p:nvSpPr>
        <p:spPr>
          <a:xfrm>
            <a:off x="1125762" y="1633599"/>
            <a:ext cx="4430023" cy="700982"/>
          </a:xfrm>
          <a:custGeom>
            <a:avLst/>
            <a:gdLst/>
            <a:ahLst/>
            <a:cxnLst/>
            <a:rect l="l" t="t" r="r" b="b"/>
            <a:pathLst>
              <a:path w="4430395" h="701039">
                <a:moveTo>
                  <a:pt x="0" y="0"/>
                </a:moveTo>
                <a:lnTo>
                  <a:pt x="4430196" y="0"/>
                </a:lnTo>
                <a:lnTo>
                  <a:pt x="4430196" y="701041"/>
                </a:lnTo>
                <a:lnTo>
                  <a:pt x="0" y="701041"/>
                </a:lnTo>
                <a:lnTo>
                  <a:pt x="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 name="object 5"/>
          <p:cNvSpPr/>
          <p:nvPr/>
        </p:nvSpPr>
        <p:spPr>
          <a:xfrm>
            <a:off x="5555586" y="1633599"/>
            <a:ext cx="1763247" cy="700982"/>
          </a:xfrm>
          <a:custGeom>
            <a:avLst/>
            <a:gdLst/>
            <a:ahLst/>
            <a:cxnLst/>
            <a:rect l="l" t="t" r="r" b="b"/>
            <a:pathLst>
              <a:path w="1763395" h="701039">
                <a:moveTo>
                  <a:pt x="0" y="0"/>
                </a:moveTo>
                <a:lnTo>
                  <a:pt x="1763147" y="0"/>
                </a:lnTo>
                <a:lnTo>
                  <a:pt x="1763147" y="701041"/>
                </a:lnTo>
                <a:lnTo>
                  <a:pt x="0" y="701041"/>
                </a:lnTo>
                <a:lnTo>
                  <a:pt x="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 name="object 6"/>
          <p:cNvSpPr/>
          <p:nvPr/>
        </p:nvSpPr>
        <p:spPr>
          <a:xfrm>
            <a:off x="7318586" y="1633599"/>
            <a:ext cx="2029925" cy="700982"/>
          </a:xfrm>
          <a:custGeom>
            <a:avLst/>
            <a:gdLst/>
            <a:ahLst/>
            <a:cxnLst/>
            <a:rect l="l" t="t" r="r" b="b"/>
            <a:pathLst>
              <a:path w="2030095" h="701039">
                <a:moveTo>
                  <a:pt x="0" y="0"/>
                </a:moveTo>
                <a:lnTo>
                  <a:pt x="2030091" y="0"/>
                </a:lnTo>
                <a:lnTo>
                  <a:pt x="2030091" y="701041"/>
                </a:lnTo>
                <a:lnTo>
                  <a:pt x="0" y="701041"/>
                </a:lnTo>
                <a:lnTo>
                  <a:pt x="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9348506" y="1633599"/>
            <a:ext cx="1718166" cy="700982"/>
          </a:xfrm>
          <a:custGeom>
            <a:avLst/>
            <a:gdLst/>
            <a:ahLst/>
            <a:cxnLst/>
            <a:rect l="l" t="t" r="r" b="b"/>
            <a:pathLst>
              <a:path w="1718309" h="701039">
                <a:moveTo>
                  <a:pt x="0" y="0"/>
                </a:moveTo>
                <a:lnTo>
                  <a:pt x="1717878" y="0"/>
                </a:lnTo>
                <a:lnTo>
                  <a:pt x="1717878" y="701041"/>
                </a:lnTo>
                <a:lnTo>
                  <a:pt x="0" y="701041"/>
                </a:lnTo>
                <a:lnTo>
                  <a:pt x="0" y="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p:nvPr/>
        </p:nvSpPr>
        <p:spPr>
          <a:xfrm>
            <a:off x="1125762" y="2334583"/>
            <a:ext cx="4430023" cy="661614"/>
          </a:xfrm>
          <a:custGeom>
            <a:avLst/>
            <a:gdLst/>
            <a:ahLst/>
            <a:cxnLst/>
            <a:rect l="l" t="t" r="r" b="b"/>
            <a:pathLst>
              <a:path w="4430395" h="661669">
                <a:moveTo>
                  <a:pt x="0" y="0"/>
                </a:moveTo>
                <a:lnTo>
                  <a:pt x="4430196" y="0"/>
                </a:lnTo>
                <a:lnTo>
                  <a:pt x="4430196" y="661184"/>
                </a:lnTo>
                <a:lnTo>
                  <a:pt x="0" y="661184"/>
                </a:lnTo>
                <a:lnTo>
                  <a:pt x="0" y="0"/>
                </a:lnTo>
                <a:close/>
              </a:path>
            </a:pathLst>
          </a:custGeom>
          <a:solidFill>
            <a:srgbClr val="D2DEE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5555586" y="2334583"/>
            <a:ext cx="1763247" cy="661614"/>
          </a:xfrm>
          <a:custGeom>
            <a:avLst/>
            <a:gdLst/>
            <a:ahLst/>
            <a:cxnLst/>
            <a:rect l="l" t="t" r="r" b="b"/>
            <a:pathLst>
              <a:path w="1763395" h="661669">
                <a:moveTo>
                  <a:pt x="0" y="0"/>
                </a:moveTo>
                <a:lnTo>
                  <a:pt x="1763147" y="0"/>
                </a:lnTo>
                <a:lnTo>
                  <a:pt x="1763147" y="661184"/>
                </a:lnTo>
                <a:lnTo>
                  <a:pt x="0" y="661184"/>
                </a:lnTo>
                <a:lnTo>
                  <a:pt x="0" y="0"/>
                </a:lnTo>
                <a:close/>
              </a:path>
            </a:pathLst>
          </a:custGeom>
          <a:solidFill>
            <a:srgbClr val="D2DEE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7318586" y="2334583"/>
            <a:ext cx="2029925" cy="661614"/>
          </a:xfrm>
          <a:custGeom>
            <a:avLst/>
            <a:gdLst/>
            <a:ahLst/>
            <a:cxnLst/>
            <a:rect l="l" t="t" r="r" b="b"/>
            <a:pathLst>
              <a:path w="2030095" h="661669">
                <a:moveTo>
                  <a:pt x="0" y="0"/>
                </a:moveTo>
                <a:lnTo>
                  <a:pt x="2030091" y="0"/>
                </a:lnTo>
                <a:lnTo>
                  <a:pt x="2030091" y="661184"/>
                </a:lnTo>
                <a:lnTo>
                  <a:pt x="0" y="661184"/>
                </a:lnTo>
                <a:lnTo>
                  <a:pt x="0" y="0"/>
                </a:lnTo>
                <a:close/>
              </a:path>
            </a:pathLst>
          </a:custGeom>
          <a:solidFill>
            <a:srgbClr val="D2DEE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p:nvPr/>
        </p:nvSpPr>
        <p:spPr>
          <a:xfrm>
            <a:off x="9348506" y="2334583"/>
            <a:ext cx="1718166" cy="661614"/>
          </a:xfrm>
          <a:custGeom>
            <a:avLst/>
            <a:gdLst/>
            <a:ahLst/>
            <a:cxnLst/>
            <a:rect l="l" t="t" r="r" b="b"/>
            <a:pathLst>
              <a:path w="1718309" h="661669">
                <a:moveTo>
                  <a:pt x="0" y="0"/>
                </a:moveTo>
                <a:lnTo>
                  <a:pt x="1717878" y="0"/>
                </a:lnTo>
                <a:lnTo>
                  <a:pt x="1717878" y="661184"/>
                </a:lnTo>
                <a:lnTo>
                  <a:pt x="0" y="661184"/>
                </a:lnTo>
                <a:lnTo>
                  <a:pt x="0" y="0"/>
                </a:lnTo>
                <a:close/>
              </a:path>
            </a:pathLst>
          </a:custGeom>
          <a:solidFill>
            <a:srgbClr val="D2DEE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 name="object 12"/>
          <p:cNvSpPr/>
          <p:nvPr/>
        </p:nvSpPr>
        <p:spPr>
          <a:xfrm>
            <a:off x="1125762" y="2995712"/>
            <a:ext cx="4430023" cy="661614"/>
          </a:xfrm>
          <a:custGeom>
            <a:avLst/>
            <a:gdLst/>
            <a:ahLst/>
            <a:cxnLst/>
            <a:rect l="l" t="t" r="r" b="b"/>
            <a:pathLst>
              <a:path w="4430395" h="661670">
                <a:moveTo>
                  <a:pt x="0" y="0"/>
                </a:moveTo>
                <a:lnTo>
                  <a:pt x="4430196" y="0"/>
                </a:lnTo>
                <a:lnTo>
                  <a:pt x="4430196" y="661184"/>
                </a:lnTo>
                <a:lnTo>
                  <a:pt x="0" y="661184"/>
                </a:lnTo>
                <a:lnTo>
                  <a:pt x="0" y="0"/>
                </a:lnTo>
                <a:close/>
              </a:path>
            </a:pathLst>
          </a:custGeom>
          <a:solidFill>
            <a:srgbClr val="EAEFF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p:nvPr/>
        </p:nvSpPr>
        <p:spPr>
          <a:xfrm>
            <a:off x="5555586" y="2995712"/>
            <a:ext cx="1763247" cy="661614"/>
          </a:xfrm>
          <a:custGeom>
            <a:avLst/>
            <a:gdLst/>
            <a:ahLst/>
            <a:cxnLst/>
            <a:rect l="l" t="t" r="r" b="b"/>
            <a:pathLst>
              <a:path w="1763395" h="661670">
                <a:moveTo>
                  <a:pt x="0" y="0"/>
                </a:moveTo>
                <a:lnTo>
                  <a:pt x="1763147" y="0"/>
                </a:lnTo>
                <a:lnTo>
                  <a:pt x="1763147" y="661184"/>
                </a:lnTo>
                <a:lnTo>
                  <a:pt x="0" y="661184"/>
                </a:lnTo>
                <a:lnTo>
                  <a:pt x="0" y="0"/>
                </a:lnTo>
                <a:close/>
              </a:path>
            </a:pathLst>
          </a:custGeom>
          <a:solidFill>
            <a:srgbClr val="EAEFF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p:nvPr/>
        </p:nvSpPr>
        <p:spPr>
          <a:xfrm>
            <a:off x="7318586" y="2995712"/>
            <a:ext cx="2029925" cy="661614"/>
          </a:xfrm>
          <a:custGeom>
            <a:avLst/>
            <a:gdLst/>
            <a:ahLst/>
            <a:cxnLst/>
            <a:rect l="l" t="t" r="r" b="b"/>
            <a:pathLst>
              <a:path w="2030095" h="661670">
                <a:moveTo>
                  <a:pt x="0" y="0"/>
                </a:moveTo>
                <a:lnTo>
                  <a:pt x="2030091" y="0"/>
                </a:lnTo>
                <a:lnTo>
                  <a:pt x="2030091" y="661184"/>
                </a:lnTo>
                <a:lnTo>
                  <a:pt x="0" y="661184"/>
                </a:lnTo>
                <a:lnTo>
                  <a:pt x="0" y="0"/>
                </a:lnTo>
                <a:close/>
              </a:path>
            </a:pathLst>
          </a:custGeom>
          <a:solidFill>
            <a:srgbClr val="EAEFF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p:nvPr/>
        </p:nvSpPr>
        <p:spPr>
          <a:xfrm>
            <a:off x="9348506" y="2995712"/>
            <a:ext cx="1718166" cy="661614"/>
          </a:xfrm>
          <a:custGeom>
            <a:avLst/>
            <a:gdLst/>
            <a:ahLst/>
            <a:cxnLst/>
            <a:rect l="l" t="t" r="r" b="b"/>
            <a:pathLst>
              <a:path w="1718309" h="661670">
                <a:moveTo>
                  <a:pt x="0" y="0"/>
                </a:moveTo>
                <a:lnTo>
                  <a:pt x="1717878" y="0"/>
                </a:lnTo>
                <a:lnTo>
                  <a:pt x="1717878" y="661184"/>
                </a:lnTo>
                <a:lnTo>
                  <a:pt x="0" y="661184"/>
                </a:lnTo>
                <a:lnTo>
                  <a:pt x="0" y="0"/>
                </a:lnTo>
                <a:close/>
              </a:path>
            </a:pathLst>
          </a:custGeom>
          <a:solidFill>
            <a:srgbClr val="EAEFF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p:nvPr/>
        </p:nvSpPr>
        <p:spPr>
          <a:xfrm>
            <a:off x="1125762" y="3656841"/>
            <a:ext cx="4430023" cy="661614"/>
          </a:xfrm>
          <a:custGeom>
            <a:avLst/>
            <a:gdLst/>
            <a:ahLst/>
            <a:cxnLst/>
            <a:rect l="l" t="t" r="r" b="b"/>
            <a:pathLst>
              <a:path w="4430395" h="661670">
                <a:moveTo>
                  <a:pt x="0" y="0"/>
                </a:moveTo>
                <a:lnTo>
                  <a:pt x="4430196" y="0"/>
                </a:lnTo>
                <a:lnTo>
                  <a:pt x="4430196" y="661184"/>
                </a:lnTo>
                <a:lnTo>
                  <a:pt x="0" y="661184"/>
                </a:lnTo>
                <a:lnTo>
                  <a:pt x="0" y="0"/>
                </a:lnTo>
                <a:close/>
              </a:path>
            </a:pathLst>
          </a:custGeom>
          <a:solidFill>
            <a:srgbClr val="D2DEE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p:nvPr/>
        </p:nvSpPr>
        <p:spPr>
          <a:xfrm>
            <a:off x="5555586" y="3656841"/>
            <a:ext cx="1763247" cy="661614"/>
          </a:xfrm>
          <a:custGeom>
            <a:avLst/>
            <a:gdLst/>
            <a:ahLst/>
            <a:cxnLst/>
            <a:rect l="l" t="t" r="r" b="b"/>
            <a:pathLst>
              <a:path w="1763395" h="661670">
                <a:moveTo>
                  <a:pt x="0" y="0"/>
                </a:moveTo>
                <a:lnTo>
                  <a:pt x="1763147" y="0"/>
                </a:lnTo>
                <a:lnTo>
                  <a:pt x="1763147" y="661184"/>
                </a:lnTo>
                <a:lnTo>
                  <a:pt x="0" y="661184"/>
                </a:lnTo>
                <a:lnTo>
                  <a:pt x="0" y="0"/>
                </a:lnTo>
                <a:close/>
              </a:path>
            </a:pathLst>
          </a:custGeom>
          <a:solidFill>
            <a:srgbClr val="D2DEE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8" name="object 18"/>
          <p:cNvSpPr/>
          <p:nvPr/>
        </p:nvSpPr>
        <p:spPr>
          <a:xfrm>
            <a:off x="7318586" y="3656841"/>
            <a:ext cx="2029925" cy="661614"/>
          </a:xfrm>
          <a:custGeom>
            <a:avLst/>
            <a:gdLst/>
            <a:ahLst/>
            <a:cxnLst/>
            <a:rect l="l" t="t" r="r" b="b"/>
            <a:pathLst>
              <a:path w="2030095" h="661670">
                <a:moveTo>
                  <a:pt x="0" y="0"/>
                </a:moveTo>
                <a:lnTo>
                  <a:pt x="2030091" y="0"/>
                </a:lnTo>
                <a:lnTo>
                  <a:pt x="2030091" y="661184"/>
                </a:lnTo>
                <a:lnTo>
                  <a:pt x="0" y="661184"/>
                </a:lnTo>
                <a:lnTo>
                  <a:pt x="0" y="0"/>
                </a:lnTo>
                <a:close/>
              </a:path>
            </a:pathLst>
          </a:custGeom>
          <a:solidFill>
            <a:srgbClr val="D2DEE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 name="object 19"/>
          <p:cNvSpPr/>
          <p:nvPr/>
        </p:nvSpPr>
        <p:spPr>
          <a:xfrm>
            <a:off x="9348506" y="3656841"/>
            <a:ext cx="1718166" cy="661614"/>
          </a:xfrm>
          <a:custGeom>
            <a:avLst/>
            <a:gdLst/>
            <a:ahLst/>
            <a:cxnLst/>
            <a:rect l="l" t="t" r="r" b="b"/>
            <a:pathLst>
              <a:path w="1718309" h="661670">
                <a:moveTo>
                  <a:pt x="0" y="0"/>
                </a:moveTo>
                <a:lnTo>
                  <a:pt x="1717878" y="0"/>
                </a:lnTo>
                <a:lnTo>
                  <a:pt x="1717878" y="661184"/>
                </a:lnTo>
                <a:lnTo>
                  <a:pt x="0" y="661184"/>
                </a:lnTo>
                <a:lnTo>
                  <a:pt x="0" y="0"/>
                </a:lnTo>
                <a:close/>
              </a:path>
            </a:pathLst>
          </a:custGeom>
          <a:solidFill>
            <a:srgbClr val="D2DEE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p:nvPr/>
        </p:nvSpPr>
        <p:spPr>
          <a:xfrm>
            <a:off x="1125762" y="4317970"/>
            <a:ext cx="4430023" cy="661614"/>
          </a:xfrm>
          <a:custGeom>
            <a:avLst/>
            <a:gdLst/>
            <a:ahLst/>
            <a:cxnLst/>
            <a:rect l="l" t="t" r="r" b="b"/>
            <a:pathLst>
              <a:path w="4430395" h="661670">
                <a:moveTo>
                  <a:pt x="0" y="0"/>
                </a:moveTo>
                <a:lnTo>
                  <a:pt x="4430196" y="0"/>
                </a:lnTo>
                <a:lnTo>
                  <a:pt x="4430196" y="661184"/>
                </a:lnTo>
                <a:lnTo>
                  <a:pt x="0" y="661184"/>
                </a:lnTo>
                <a:lnTo>
                  <a:pt x="0" y="0"/>
                </a:lnTo>
                <a:close/>
              </a:path>
            </a:pathLst>
          </a:custGeom>
          <a:solidFill>
            <a:srgbClr val="EAEFF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1" name="object 21"/>
          <p:cNvSpPr/>
          <p:nvPr/>
        </p:nvSpPr>
        <p:spPr>
          <a:xfrm>
            <a:off x="5555586" y="4317970"/>
            <a:ext cx="1763247" cy="661614"/>
          </a:xfrm>
          <a:custGeom>
            <a:avLst/>
            <a:gdLst/>
            <a:ahLst/>
            <a:cxnLst/>
            <a:rect l="l" t="t" r="r" b="b"/>
            <a:pathLst>
              <a:path w="1763395" h="661670">
                <a:moveTo>
                  <a:pt x="0" y="0"/>
                </a:moveTo>
                <a:lnTo>
                  <a:pt x="1763147" y="0"/>
                </a:lnTo>
                <a:lnTo>
                  <a:pt x="1763147" y="661184"/>
                </a:lnTo>
                <a:lnTo>
                  <a:pt x="0" y="661184"/>
                </a:lnTo>
                <a:lnTo>
                  <a:pt x="0" y="0"/>
                </a:lnTo>
                <a:close/>
              </a:path>
            </a:pathLst>
          </a:custGeom>
          <a:solidFill>
            <a:srgbClr val="EAEFF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p:nvPr/>
        </p:nvSpPr>
        <p:spPr>
          <a:xfrm>
            <a:off x="7318586" y="4317970"/>
            <a:ext cx="2029925" cy="661614"/>
          </a:xfrm>
          <a:custGeom>
            <a:avLst/>
            <a:gdLst/>
            <a:ahLst/>
            <a:cxnLst/>
            <a:rect l="l" t="t" r="r" b="b"/>
            <a:pathLst>
              <a:path w="2030095" h="661670">
                <a:moveTo>
                  <a:pt x="0" y="0"/>
                </a:moveTo>
                <a:lnTo>
                  <a:pt x="2030091" y="0"/>
                </a:lnTo>
                <a:lnTo>
                  <a:pt x="2030091" y="661184"/>
                </a:lnTo>
                <a:lnTo>
                  <a:pt x="0" y="661184"/>
                </a:lnTo>
                <a:lnTo>
                  <a:pt x="0" y="0"/>
                </a:lnTo>
                <a:close/>
              </a:path>
            </a:pathLst>
          </a:custGeom>
          <a:solidFill>
            <a:srgbClr val="EAEFF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 name="object 23"/>
          <p:cNvSpPr/>
          <p:nvPr/>
        </p:nvSpPr>
        <p:spPr>
          <a:xfrm>
            <a:off x="9348506" y="4317970"/>
            <a:ext cx="1718166" cy="661614"/>
          </a:xfrm>
          <a:custGeom>
            <a:avLst/>
            <a:gdLst/>
            <a:ahLst/>
            <a:cxnLst/>
            <a:rect l="l" t="t" r="r" b="b"/>
            <a:pathLst>
              <a:path w="1718309" h="661670">
                <a:moveTo>
                  <a:pt x="0" y="0"/>
                </a:moveTo>
                <a:lnTo>
                  <a:pt x="1717878" y="0"/>
                </a:lnTo>
                <a:lnTo>
                  <a:pt x="1717878" y="661184"/>
                </a:lnTo>
                <a:lnTo>
                  <a:pt x="0" y="661184"/>
                </a:lnTo>
                <a:lnTo>
                  <a:pt x="0" y="0"/>
                </a:lnTo>
                <a:close/>
              </a:path>
            </a:pathLst>
          </a:custGeom>
          <a:solidFill>
            <a:srgbClr val="EAEFF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p:nvPr/>
        </p:nvSpPr>
        <p:spPr>
          <a:xfrm>
            <a:off x="5555584" y="1627250"/>
            <a:ext cx="0" cy="3358234"/>
          </a:xfrm>
          <a:custGeom>
            <a:avLst/>
            <a:gdLst/>
            <a:ahLst/>
            <a:cxnLst/>
            <a:rect l="l" t="t" r="r" b="b"/>
            <a:pathLst>
              <a:path h="3358515">
                <a:moveTo>
                  <a:pt x="0" y="0"/>
                </a:moveTo>
                <a:lnTo>
                  <a:pt x="0" y="3358479"/>
                </a:lnTo>
              </a:path>
            </a:pathLst>
          </a:custGeom>
          <a:ln w="127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 name="object 25"/>
          <p:cNvSpPr/>
          <p:nvPr/>
        </p:nvSpPr>
        <p:spPr>
          <a:xfrm>
            <a:off x="7318585" y="1627250"/>
            <a:ext cx="0" cy="3358234"/>
          </a:xfrm>
          <a:custGeom>
            <a:avLst/>
            <a:gdLst/>
            <a:ahLst/>
            <a:cxnLst/>
            <a:rect l="l" t="t" r="r" b="b"/>
            <a:pathLst>
              <a:path h="3358515">
                <a:moveTo>
                  <a:pt x="0" y="0"/>
                </a:moveTo>
                <a:lnTo>
                  <a:pt x="0" y="3358479"/>
                </a:lnTo>
              </a:path>
            </a:pathLst>
          </a:custGeom>
          <a:ln w="127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 name="object 26"/>
          <p:cNvSpPr/>
          <p:nvPr/>
        </p:nvSpPr>
        <p:spPr>
          <a:xfrm>
            <a:off x="9348505" y="1627250"/>
            <a:ext cx="0" cy="3358234"/>
          </a:xfrm>
          <a:custGeom>
            <a:avLst/>
            <a:gdLst/>
            <a:ahLst/>
            <a:cxnLst/>
            <a:rect l="l" t="t" r="r" b="b"/>
            <a:pathLst>
              <a:path h="3358515">
                <a:moveTo>
                  <a:pt x="0" y="0"/>
                </a:moveTo>
                <a:lnTo>
                  <a:pt x="0" y="3358479"/>
                </a:lnTo>
              </a:path>
            </a:pathLst>
          </a:custGeom>
          <a:ln w="127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 name="object 27"/>
          <p:cNvSpPr/>
          <p:nvPr/>
        </p:nvSpPr>
        <p:spPr>
          <a:xfrm>
            <a:off x="1119412" y="2334580"/>
            <a:ext cx="9953425" cy="0"/>
          </a:xfrm>
          <a:custGeom>
            <a:avLst/>
            <a:gdLst/>
            <a:ahLst/>
            <a:cxnLst/>
            <a:rect l="l" t="t" r="r" b="b"/>
            <a:pathLst>
              <a:path w="9954260">
                <a:moveTo>
                  <a:pt x="0" y="0"/>
                </a:moveTo>
                <a:lnTo>
                  <a:pt x="9954012" y="0"/>
                </a:lnTo>
              </a:path>
            </a:pathLst>
          </a:custGeom>
          <a:ln w="381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 name="object 28"/>
          <p:cNvSpPr/>
          <p:nvPr/>
        </p:nvSpPr>
        <p:spPr>
          <a:xfrm>
            <a:off x="1119412" y="2995709"/>
            <a:ext cx="9953425" cy="0"/>
          </a:xfrm>
          <a:custGeom>
            <a:avLst/>
            <a:gdLst/>
            <a:ahLst/>
            <a:cxnLst/>
            <a:rect l="l" t="t" r="r" b="b"/>
            <a:pathLst>
              <a:path w="9954260">
                <a:moveTo>
                  <a:pt x="0" y="0"/>
                </a:moveTo>
                <a:lnTo>
                  <a:pt x="9954012" y="0"/>
                </a:lnTo>
              </a:path>
            </a:pathLst>
          </a:custGeom>
          <a:ln w="127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9" name="object 29"/>
          <p:cNvSpPr/>
          <p:nvPr/>
        </p:nvSpPr>
        <p:spPr>
          <a:xfrm>
            <a:off x="1119412" y="3656839"/>
            <a:ext cx="9953425" cy="0"/>
          </a:xfrm>
          <a:custGeom>
            <a:avLst/>
            <a:gdLst/>
            <a:ahLst/>
            <a:cxnLst/>
            <a:rect l="l" t="t" r="r" b="b"/>
            <a:pathLst>
              <a:path w="9954260">
                <a:moveTo>
                  <a:pt x="0" y="0"/>
                </a:moveTo>
                <a:lnTo>
                  <a:pt x="9954012" y="0"/>
                </a:lnTo>
              </a:path>
            </a:pathLst>
          </a:custGeom>
          <a:ln w="127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 name="object 30"/>
          <p:cNvSpPr/>
          <p:nvPr/>
        </p:nvSpPr>
        <p:spPr>
          <a:xfrm>
            <a:off x="1119412" y="4317968"/>
            <a:ext cx="9953425" cy="0"/>
          </a:xfrm>
          <a:custGeom>
            <a:avLst/>
            <a:gdLst/>
            <a:ahLst/>
            <a:cxnLst/>
            <a:rect l="l" t="t" r="r" b="b"/>
            <a:pathLst>
              <a:path w="9954260">
                <a:moveTo>
                  <a:pt x="0" y="0"/>
                </a:moveTo>
                <a:lnTo>
                  <a:pt x="9954012" y="0"/>
                </a:lnTo>
              </a:path>
            </a:pathLst>
          </a:custGeom>
          <a:ln w="127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 name="object 31"/>
          <p:cNvSpPr/>
          <p:nvPr/>
        </p:nvSpPr>
        <p:spPr>
          <a:xfrm>
            <a:off x="1125761" y="1627250"/>
            <a:ext cx="0" cy="3358234"/>
          </a:xfrm>
          <a:custGeom>
            <a:avLst/>
            <a:gdLst/>
            <a:ahLst/>
            <a:cxnLst/>
            <a:rect l="l" t="t" r="r" b="b"/>
            <a:pathLst>
              <a:path h="3358515">
                <a:moveTo>
                  <a:pt x="0" y="0"/>
                </a:moveTo>
                <a:lnTo>
                  <a:pt x="0" y="3358479"/>
                </a:lnTo>
              </a:path>
            </a:pathLst>
          </a:custGeom>
          <a:ln w="127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 name="object 32"/>
          <p:cNvSpPr/>
          <p:nvPr/>
        </p:nvSpPr>
        <p:spPr>
          <a:xfrm>
            <a:off x="11066239" y="1627250"/>
            <a:ext cx="0" cy="3358234"/>
          </a:xfrm>
          <a:custGeom>
            <a:avLst/>
            <a:gdLst/>
            <a:ahLst/>
            <a:cxnLst/>
            <a:rect l="l" t="t" r="r" b="b"/>
            <a:pathLst>
              <a:path h="3358515">
                <a:moveTo>
                  <a:pt x="0" y="0"/>
                </a:moveTo>
                <a:lnTo>
                  <a:pt x="0" y="3358479"/>
                </a:lnTo>
              </a:path>
            </a:pathLst>
          </a:custGeom>
          <a:ln w="127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 name="object 33"/>
          <p:cNvSpPr/>
          <p:nvPr/>
        </p:nvSpPr>
        <p:spPr>
          <a:xfrm>
            <a:off x="1119412" y="1633600"/>
            <a:ext cx="9953425" cy="0"/>
          </a:xfrm>
          <a:custGeom>
            <a:avLst/>
            <a:gdLst/>
            <a:ahLst/>
            <a:cxnLst/>
            <a:rect l="l" t="t" r="r" b="b"/>
            <a:pathLst>
              <a:path w="9954260">
                <a:moveTo>
                  <a:pt x="0" y="0"/>
                </a:moveTo>
                <a:lnTo>
                  <a:pt x="9954012" y="0"/>
                </a:lnTo>
              </a:path>
            </a:pathLst>
          </a:custGeom>
          <a:ln w="127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 name="object 34"/>
          <p:cNvSpPr/>
          <p:nvPr/>
        </p:nvSpPr>
        <p:spPr>
          <a:xfrm>
            <a:off x="1119412" y="4979098"/>
            <a:ext cx="9953425" cy="0"/>
          </a:xfrm>
          <a:custGeom>
            <a:avLst/>
            <a:gdLst/>
            <a:ahLst/>
            <a:cxnLst/>
            <a:rect l="l" t="t" r="r" b="b"/>
            <a:pathLst>
              <a:path w="9954260">
                <a:moveTo>
                  <a:pt x="0" y="0"/>
                </a:moveTo>
                <a:lnTo>
                  <a:pt x="9954012" y="0"/>
                </a:lnTo>
              </a:path>
            </a:pathLst>
          </a:custGeom>
          <a:ln w="12700">
            <a:solidFill>
              <a:srgbClr val="FFFFFF"/>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 name="object 35"/>
          <p:cNvSpPr txBox="1"/>
          <p:nvPr/>
        </p:nvSpPr>
        <p:spPr>
          <a:xfrm>
            <a:off x="3020852" y="1732651"/>
            <a:ext cx="640661"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b="1" spc="25" dirty="0">
                <a:solidFill>
                  <a:srgbClr val="FFFFFF"/>
                </a:solidFill>
                <a:latin typeface="Calibri"/>
                <a:cs typeface="Calibri"/>
              </a:rPr>
              <a:t>t</a:t>
            </a:r>
            <a:r>
              <a:rPr sz="2800" b="1" spc="15" dirty="0">
                <a:solidFill>
                  <a:srgbClr val="FFFFFF"/>
                </a:solidFill>
                <a:latin typeface="Calibri"/>
                <a:cs typeface="Calibri"/>
              </a:rPr>
              <a:t>a</a:t>
            </a:r>
            <a:r>
              <a:rPr sz="2800" b="1" spc="-20" dirty="0">
                <a:solidFill>
                  <a:srgbClr val="FFFFFF"/>
                </a:solidFill>
                <a:latin typeface="Calibri"/>
                <a:cs typeface="Calibri"/>
              </a:rPr>
              <a:t>s</a:t>
            </a:r>
            <a:r>
              <a:rPr sz="2800" b="1" dirty="0">
                <a:solidFill>
                  <a:srgbClr val="FFFFFF"/>
                </a:solidFill>
                <a:latin typeface="Calibri"/>
                <a:cs typeface="Calibri"/>
              </a:rPr>
              <a:t>k</a:t>
            </a:r>
            <a:endParaRPr sz="2800">
              <a:solidFill>
                <a:prstClr val="black"/>
              </a:solidFill>
              <a:latin typeface="Calibri"/>
              <a:cs typeface="Calibri"/>
            </a:endParaRPr>
          </a:p>
        </p:txBody>
      </p:sp>
      <p:sp>
        <p:nvSpPr>
          <p:cNvPr id="36" name="object 36"/>
          <p:cNvSpPr txBox="1"/>
          <p:nvPr/>
        </p:nvSpPr>
        <p:spPr>
          <a:xfrm>
            <a:off x="5901379" y="1653917"/>
            <a:ext cx="1067981" cy="628312"/>
          </a:xfrm>
          <a:prstGeom prst="rect">
            <a:avLst/>
          </a:prstGeom>
        </p:spPr>
        <p:txBody>
          <a:bodyPr vert="horz" wrap="square" lIns="0" tIns="12699" rIns="0" bIns="0" rtlCol="0">
            <a:spAutoFit/>
          </a:bodyPr>
          <a:lstStyle/>
          <a:p>
            <a:pPr marL="152388" marR="5080" indent="-139689" defTabSz="914329" fontAlgn="auto">
              <a:spcBef>
                <a:spcPts val="100"/>
              </a:spcBef>
              <a:spcAft>
                <a:spcPts val="0"/>
              </a:spcAft>
            </a:pPr>
            <a:r>
              <a:rPr sz="2000" b="1" spc="-15" dirty="0">
                <a:solidFill>
                  <a:srgbClr val="FFFFFF"/>
                </a:solidFill>
                <a:latin typeface="Calibri"/>
                <a:cs typeface="Calibri"/>
              </a:rPr>
              <a:t>2</a:t>
            </a:r>
            <a:r>
              <a:rPr sz="2000" b="1" spc="25" dirty="0">
                <a:solidFill>
                  <a:srgbClr val="FFFFFF"/>
                </a:solidFill>
                <a:latin typeface="Calibri"/>
                <a:cs typeface="Calibri"/>
              </a:rPr>
              <a:t>nd</a:t>
            </a:r>
            <a:r>
              <a:rPr sz="2000" b="1" spc="-15" dirty="0">
                <a:solidFill>
                  <a:srgbClr val="FFFFFF"/>
                </a:solidFill>
                <a:latin typeface="Calibri"/>
                <a:cs typeface="Calibri"/>
              </a:rPr>
              <a:t>-</a:t>
            </a:r>
            <a:r>
              <a:rPr sz="2000" b="1" spc="25" dirty="0">
                <a:solidFill>
                  <a:srgbClr val="FFFFFF"/>
                </a:solidFill>
                <a:latin typeface="Calibri"/>
                <a:cs typeface="Calibri"/>
              </a:rPr>
              <a:t>p</a:t>
            </a:r>
            <a:r>
              <a:rPr sz="2000" b="1" spc="5" dirty="0">
                <a:solidFill>
                  <a:srgbClr val="FFFFFF"/>
                </a:solidFill>
                <a:latin typeface="Calibri"/>
                <a:cs typeface="Calibri"/>
              </a:rPr>
              <a:t>l</a:t>
            </a:r>
            <a:r>
              <a:rPr sz="2000" b="1" spc="10" dirty="0">
                <a:solidFill>
                  <a:srgbClr val="FFFFFF"/>
                </a:solidFill>
                <a:latin typeface="Calibri"/>
                <a:cs typeface="Calibri"/>
              </a:rPr>
              <a:t>a</a:t>
            </a:r>
            <a:r>
              <a:rPr sz="2000" b="1" spc="-40" dirty="0">
                <a:solidFill>
                  <a:srgbClr val="FFFFFF"/>
                </a:solidFill>
                <a:latin typeface="Calibri"/>
                <a:cs typeface="Calibri"/>
              </a:rPr>
              <a:t>c</a:t>
            </a:r>
            <a:r>
              <a:rPr sz="2000" b="1" dirty="0">
                <a:solidFill>
                  <a:srgbClr val="FFFFFF"/>
                </a:solidFill>
                <a:latin typeface="Calibri"/>
                <a:cs typeface="Calibri"/>
              </a:rPr>
              <a:t>e  </a:t>
            </a:r>
            <a:r>
              <a:rPr sz="2000" b="1" spc="5" dirty="0">
                <a:solidFill>
                  <a:srgbClr val="FFFFFF"/>
                </a:solidFill>
                <a:latin typeface="Calibri"/>
                <a:cs typeface="Calibri"/>
              </a:rPr>
              <a:t>winner</a:t>
            </a:r>
            <a:endParaRPr sz="2000">
              <a:solidFill>
                <a:prstClr val="black"/>
              </a:solidFill>
              <a:latin typeface="Calibri"/>
              <a:cs typeface="Calibri"/>
            </a:endParaRPr>
          </a:p>
        </p:txBody>
      </p:sp>
      <p:sp>
        <p:nvSpPr>
          <p:cNvPr id="37" name="object 37"/>
          <p:cNvSpPr txBox="1"/>
          <p:nvPr/>
        </p:nvSpPr>
        <p:spPr>
          <a:xfrm>
            <a:off x="7791459" y="1763130"/>
            <a:ext cx="1061630" cy="382091"/>
          </a:xfrm>
          <a:prstGeom prst="rect">
            <a:avLst/>
          </a:prstGeom>
        </p:spPr>
        <p:txBody>
          <a:bodyPr vert="horz" wrap="square" lIns="0" tIns="12699" rIns="0" bIns="0" rtlCol="0">
            <a:spAutoFit/>
          </a:bodyPr>
          <a:lstStyle/>
          <a:p>
            <a:pPr marL="12699" defTabSz="914329" fontAlgn="auto">
              <a:spcBef>
                <a:spcPts val="100"/>
              </a:spcBef>
              <a:spcAft>
                <a:spcPts val="0"/>
              </a:spcAft>
            </a:pPr>
            <a:r>
              <a:rPr sz="2400" b="1" spc="45" dirty="0">
                <a:solidFill>
                  <a:srgbClr val="FFFFFF"/>
                </a:solidFill>
                <a:latin typeface="Calibri"/>
                <a:cs typeface="Calibri"/>
              </a:rPr>
              <a:t>R</a:t>
            </a:r>
            <a:r>
              <a:rPr sz="2400" b="1" spc="-10" dirty="0">
                <a:solidFill>
                  <a:srgbClr val="FFFFFF"/>
                </a:solidFill>
                <a:latin typeface="Calibri"/>
                <a:cs typeface="Calibri"/>
              </a:rPr>
              <a:t>e</a:t>
            </a:r>
            <a:r>
              <a:rPr sz="2400" b="1" spc="40" dirty="0">
                <a:solidFill>
                  <a:srgbClr val="FFFFFF"/>
                </a:solidFill>
                <a:latin typeface="Calibri"/>
                <a:cs typeface="Calibri"/>
              </a:rPr>
              <a:t>s</a:t>
            </a:r>
            <a:r>
              <a:rPr sz="2400" b="1" spc="15" dirty="0">
                <a:solidFill>
                  <a:srgbClr val="FFFFFF"/>
                </a:solidFill>
                <a:latin typeface="Calibri"/>
                <a:cs typeface="Calibri"/>
              </a:rPr>
              <a:t>N</a:t>
            </a:r>
            <a:r>
              <a:rPr sz="2400" b="1" spc="-10" dirty="0">
                <a:solidFill>
                  <a:srgbClr val="FFFFFF"/>
                </a:solidFill>
                <a:latin typeface="Calibri"/>
                <a:cs typeface="Calibri"/>
              </a:rPr>
              <a:t>e</a:t>
            </a:r>
            <a:r>
              <a:rPr sz="2400" b="1" spc="-35" dirty="0">
                <a:solidFill>
                  <a:srgbClr val="FFFFFF"/>
                </a:solidFill>
                <a:latin typeface="Calibri"/>
                <a:cs typeface="Calibri"/>
              </a:rPr>
              <a:t>t</a:t>
            </a:r>
            <a:r>
              <a:rPr sz="2400" b="1" dirty="0">
                <a:solidFill>
                  <a:srgbClr val="FFFFFF"/>
                </a:solidFill>
                <a:latin typeface="Calibri"/>
                <a:cs typeface="Calibri"/>
              </a:rPr>
              <a:t>s</a:t>
            </a:r>
            <a:endParaRPr sz="2400">
              <a:solidFill>
                <a:prstClr val="black"/>
              </a:solidFill>
              <a:latin typeface="Calibri"/>
              <a:cs typeface="Calibri"/>
            </a:endParaRPr>
          </a:p>
        </p:txBody>
      </p:sp>
      <p:sp>
        <p:nvSpPr>
          <p:cNvPr id="38" name="object 38"/>
          <p:cNvSpPr txBox="1"/>
          <p:nvPr/>
        </p:nvSpPr>
        <p:spPr>
          <a:xfrm>
            <a:off x="9821675" y="1699635"/>
            <a:ext cx="758761" cy="536091"/>
          </a:xfrm>
          <a:prstGeom prst="rect">
            <a:avLst/>
          </a:prstGeom>
        </p:spPr>
        <p:txBody>
          <a:bodyPr vert="horz" wrap="square" lIns="0" tIns="12699" rIns="0" bIns="0" rtlCol="0">
            <a:spAutoFit/>
          </a:bodyPr>
          <a:lstStyle/>
          <a:p>
            <a:pPr marL="12699" defTabSz="914329" fontAlgn="auto">
              <a:spcBef>
                <a:spcPts val="100"/>
              </a:spcBef>
              <a:spcAft>
                <a:spcPts val="0"/>
              </a:spcAft>
            </a:pPr>
            <a:r>
              <a:rPr sz="2000" b="1" spc="-30" dirty="0">
                <a:solidFill>
                  <a:srgbClr val="FFFFFF"/>
                </a:solidFill>
                <a:latin typeface="Calibri"/>
                <a:cs typeface="Calibri"/>
              </a:rPr>
              <a:t>m</a:t>
            </a:r>
            <a:r>
              <a:rPr sz="2000" b="1" spc="10" dirty="0">
                <a:solidFill>
                  <a:srgbClr val="FFFFFF"/>
                </a:solidFill>
                <a:latin typeface="Calibri"/>
                <a:cs typeface="Calibri"/>
              </a:rPr>
              <a:t>a</a:t>
            </a:r>
            <a:r>
              <a:rPr sz="2000" b="1" spc="-15" dirty="0">
                <a:solidFill>
                  <a:srgbClr val="FFFFFF"/>
                </a:solidFill>
                <a:latin typeface="Calibri"/>
                <a:cs typeface="Calibri"/>
              </a:rPr>
              <a:t>r</a:t>
            </a:r>
            <a:r>
              <a:rPr sz="2000" b="1" spc="-50" dirty="0">
                <a:solidFill>
                  <a:srgbClr val="FFFFFF"/>
                </a:solidFill>
                <a:latin typeface="Calibri"/>
                <a:cs typeface="Calibri"/>
              </a:rPr>
              <a:t>g</a:t>
            </a:r>
            <a:r>
              <a:rPr sz="2000" b="1" spc="5" dirty="0">
                <a:solidFill>
                  <a:srgbClr val="FFFFFF"/>
                </a:solidFill>
                <a:latin typeface="Calibri"/>
                <a:cs typeface="Calibri"/>
              </a:rPr>
              <a:t>i</a:t>
            </a:r>
            <a:r>
              <a:rPr sz="2000" b="1" dirty="0">
                <a:solidFill>
                  <a:srgbClr val="FFFFFF"/>
                </a:solidFill>
                <a:latin typeface="Calibri"/>
                <a:cs typeface="Calibri"/>
              </a:rPr>
              <a:t>n</a:t>
            </a:r>
            <a:endParaRPr sz="2000">
              <a:solidFill>
                <a:prstClr val="black"/>
              </a:solidFill>
              <a:latin typeface="Calibri"/>
              <a:cs typeface="Calibri"/>
            </a:endParaRPr>
          </a:p>
          <a:p>
            <a:pPr marL="50796" defTabSz="914329" fontAlgn="auto">
              <a:spcBef>
                <a:spcPts val="0"/>
              </a:spcBef>
              <a:spcAft>
                <a:spcPts val="0"/>
              </a:spcAft>
            </a:pPr>
            <a:r>
              <a:rPr sz="1400" b="1" spc="-10" dirty="0">
                <a:solidFill>
                  <a:srgbClr val="FFFFFF"/>
                </a:solidFill>
                <a:latin typeface="Calibri"/>
                <a:cs typeface="Calibri"/>
              </a:rPr>
              <a:t>(relative)</a:t>
            </a:r>
            <a:endParaRPr sz="1400">
              <a:solidFill>
                <a:prstClr val="black"/>
              </a:solidFill>
              <a:latin typeface="Calibri"/>
              <a:cs typeface="Calibri"/>
            </a:endParaRPr>
          </a:p>
        </p:txBody>
      </p:sp>
      <p:sp>
        <p:nvSpPr>
          <p:cNvPr id="39" name="object 39"/>
          <p:cNvSpPr txBox="1"/>
          <p:nvPr/>
        </p:nvSpPr>
        <p:spPr>
          <a:xfrm>
            <a:off x="1204494" y="2413708"/>
            <a:ext cx="4193823"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spc="-15" dirty="0">
                <a:solidFill>
                  <a:prstClr val="black"/>
                </a:solidFill>
                <a:latin typeface="Calibri"/>
                <a:cs typeface="Calibri"/>
              </a:rPr>
              <a:t>ImageNet </a:t>
            </a:r>
            <a:r>
              <a:rPr sz="2800" spc="-20" dirty="0">
                <a:solidFill>
                  <a:prstClr val="black"/>
                </a:solidFill>
                <a:latin typeface="Calibri"/>
                <a:cs typeface="Calibri"/>
              </a:rPr>
              <a:t>Localization </a:t>
            </a:r>
            <a:r>
              <a:rPr sz="1400" spc="-20" dirty="0">
                <a:solidFill>
                  <a:prstClr val="black"/>
                </a:solidFill>
                <a:latin typeface="Calibri"/>
                <a:cs typeface="Calibri"/>
              </a:rPr>
              <a:t>(top-5</a:t>
            </a:r>
            <a:r>
              <a:rPr sz="1400" spc="209" dirty="0">
                <a:solidFill>
                  <a:prstClr val="black"/>
                </a:solidFill>
                <a:latin typeface="Calibri"/>
                <a:cs typeface="Calibri"/>
              </a:rPr>
              <a:t> </a:t>
            </a:r>
            <a:r>
              <a:rPr sz="1400" spc="-5" dirty="0">
                <a:solidFill>
                  <a:prstClr val="black"/>
                </a:solidFill>
                <a:latin typeface="Calibri"/>
                <a:cs typeface="Calibri"/>
              </a:rPr>
              <a:t>error)</a:t>
            </a:r>
            <a:endParaRPr sz="1400">
              <a:solidFill>
                <a:prstClr val="black"/>
              </a:solidFill>
              <a:latin typeface="Calibri"/>
              <a:cs typeface="Calibri"/>
            </a:endParaRPr>
          </a:p>
        </p:txBody>
      </p:sp>
      <p:sp>
        <p:nvSpPr>
          <p:cNvPr id="40" name="object 40"/>
          <p:cNvSpPr txBox="1"/>
          <p:nvPr/>
        </p:nvSpPr>
        <p:spPr>
          <a:xfrm>
            <a:off x="9885170" y="2413708"/>
            <a:ext cx="638121"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b="1" spc="-20" dirty="0">
                <a:solidFill>
                  <a:srgbClr val="C00000"/>
                </a:solidFill>
                <a:latin typeface="Calibri"/>
                <a:cs typeface="Calibri"/>
              </a:rPr>
              <a:t>27%</a:t>
            </a:r>
            <a:endParaRPr sz="2800">
              <a:solidFill>
                <a:prstClr val="black"/>
              </a:solidFill>
              <a:latin typeface="Calibri"/>
              <a:cs typeface="Calibri"/>
            </a:endParaRPr>
          </a:p>
        </p:txBody>
      </p:sp>
      <p:sp>
        <p:nvSpPr>
          <p:cNvPr id="41" name="object 41"/>
          <p:cNvSpPr txBox="1"/>
          <p:nvPr/>
        </p:nvSpPr>
        <p:spPr>
          <a:xfrm>
            <a:off x="1204494" y="3074836"/>
            <a:ext cx="3749360"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spc="-15" dirty="0">
                <a:solidFill>
                  <a:prstClr val="black"/>
                </a:solidFill>
                <a:latin typeface="Calibri"/>
                <a:cs typeface="Calibri"/>
              </a:rPr>
              <a:t>ImageNet Detection</a:t>
            </a:r>
            <a:r>
              <a:rPr sz="2800" spc="76" dirty="0">
                <a:solidFill>
                  <a:prstClr val="black"/>
                </a:solidFill>
                <a:latin typeface="Calibri"/>
                <a:cs typeface="Calibri"/>
              </a:rPr>
              <a:t> </a:t>
            </a:r>
            <a:r>
              <a:rPr sz="1400" dirty="0">
                <a:solidFill>
                  <a:prstClr val="black"/>
                </a:solidFill>
                <a:latin typeface="Calibri"/>
                <a:cs typeface="Calibri"/>
              </a:rPr>
              <a:t>(mAP@.5)</a:t>
            </a:r>
            <a:endParaRPr sz="1400">
              <a:solidFill>
                <a:prstClr val="black"/>
              </a:solidFill>
              <a:latin typeface="Calibri"/>
              <a:cs typeface="Calibri"/>
            </a:endParaRPr>
          </a:p>
        </p:txBody>
      </p:sp>
      <p:sp>
        <p:nvSpPr>
          <p:cNvPr id="42" name="object 42"/>
          <p:cNvSpPr txBox="1"/>
          <p:nvPr/>
        </p:nvSpPr>
        <p:spPr>
          <a:xfrm>
            <a:off x="9885170" y="3074835"/>
            <a:ext cx="638121"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b="1" spc="-20" dirty="0">
                <a:solidFill>
                  <a:srgbClr val="C00000"/>
                </a:solidFill>
                <a:latin typeface="Calibri"/>
                <a:cs typeface="Calibri"/>
              </a:rPr>
              <a:t>16%</a:t>
            </a:r>
            <a:endParaRPr sz="2800">
              <a:solidFill>
                <a:prstClr val="black"/>
              </a:solidFill>
              <a:latin typeface="Calibri"/>
              <a:cs typeface="Calibri"/>
            </a:endParaRPr>
          </a:p>
        </p:txBody>
      </p:sp>
      <p:sp>
        <p:nvSpPr>
          <p:cNvPr id="43" name="object 43"/>
          <p:cNvSpPr txBox="1"/>
          <p:nvPr/>
        </p:nvSpPr>
        <p:spPr>
          <a:xfrm>
            <a:off x="1204494" y="3735964"/>
            <a:ext cx="3457285"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spc="10" dirty="0">
                <a:solidFill>
                  <a:prstClr val="black"/>
                </a:solidFill>
                <a:latin typeface="Calibri"/>
                <a:cs typeface="Calibri"/>
              </a:rPr>
              <a:t>COCO </a:t>
            </a:r>
            <a:r>
              <a:rPr sz="2800" spc="-15" dirty="0">
                <a:solidFill>
                  <a:prstClr val="black"/>
                </a:solidFill>
                <a:latin typeface="Calibri"/>
                <a:cs typeface="Calibri"/>
              </a:rPr>
              <a:t>Detection</a:t>
            </a:r>
            <a:r>
              <a:rPr sz="2800" spc="-110" dirty="0">
                <a:solidFill>
                  <a:prstClr val="black"/>
                </a:solidFill>
                <a:latin typeface="Calibri"/>
                <a:cs typeface="Calibri"/>
              </a:rPr>
              <a:t> </a:t>
            </a:r>
            <a:r>
              <a:rPr sz="1400" dirty="0">
                <a:solidFill>
                  <a:prstClr val="black"/>
                </a:solidFill>
                <a:latin typeface="Calibri"/>
                <a:cs typeface="Calibri"/>
              </a:rPr>
              <a:t>(mAP@.5:.95)</a:t>
            </a:r>
            <a:endParaRPr sz="1400">
              <a:solidFill>
                <a:prstClr val="black"/>
              </a:solidFill>
              <a:latin typeface="Calibri"/>
              <a:cs typeface="Calibri"/>
            </a:endParaRPr>
          </a:p>
        </p:txBody>
      </p:sp>
      <p:sp>
        <p:nvSpPr>
          <p:cNvPr id="44" name="object 44"/>
          <p:cNvSpPr txBox="1"/>
          <p:nvPr/>
        </p:nvSpPr>
        <p:spPr>
          <a:xfrm>
            <a:off x="9885170" y="3735964"/>
            <a:ext cx="638121"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b="1" spc="-20" dirty="0">
                <a:solidFill>
                  <a:srgbClr val="C00000"/>
                </a:solidFill>
                <a:latin typeface="Calibri"/>
                <a:cs typeface="Calibri"/>
              </a:rPr>
              <a:t>11%</a:t>
            </a:r>
            <a:endParaRPr sz="2800">
              <a:solidFill>
                <a:prstClr val="black"/>
              </a:solidFill>
              <a:latin typeface="Calibri"/>
              <a:cs typeface="Calibri"/>
            </a:endParaRPr>
          </a:p>
        </p:txBody>
      </p:sp>
      <p:sp>
        <p:nvSpPr>
          <p:cNvPr id="45" name="object 45"/>
          <p:cNvSpPr txBox="1"/>
          <p:nvPr/>
        </p:nvSpPr>
        <p:spPr>
          <a:xfrm>
            <a:off x="1204495" y="4397096"/>
            <a:ext cx="4054134"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spc="10" dirty="0">
                <a:solidFill>
                  <a:prstClr val="black"/>
                </a:solidFill>
                <a:latin typeface="Calibri"/>
                <a:cs typeface="Calibri"/>
              </a:rPr>
              <a:t>COCO </a:t>
            </a:r>
            <a:r>
              <a:rPr sz="2800" spc="-15" dirty="0">
                <a:solidFill>
                  <a:prstClr val="black"/>
                </a:solidFill>
                <a:latin typeface="Calibri"/>
                <a:cs typeface="Calibri"/>
              </a:rPr>
              <a:t>Segmentation</a:t>
            </a:r>
            <a:r>
              <a:rPr sz="2800" spc="-130" dirty="0">
                <a:solidFill>
                  <a:prstClr val="black"/>
                </a:solidFill>
                <a:latin typeface="Calibri"/>
                <a:cs typeface="Calibri"/>
              </a:rPr>
              <a:t> </a:t>
            </a:r>
            <a:r>
              <a:rPr sz="1400" dirty="0">
                <a:solidFill>
                  <a:prstClr val="black"/>
                </a:solidFill>
                <a:latin typeface="Calibri"/>
                <a:cs typeface="Calibri"/>
              </a:rPr>
              <a:t>(mAP@.5:.95)</a:t>
            </a:r>
            <a:endParaRPr sz="1400">
              <a:solidFill>
                <a:prstClr val="black"/>
              </a:solidFill>
              <a:latin typeface="Calibri"/>
              <a:cs typeface="Calibri"/>
            </a:endParaRPr>
          </a:p>
        </p:txBody>
      </p:sp>
      <p:sp>
        <p:nvSpPr>
          <p:cNvPr id="46" name="object 46"/>
          <p:cNvSpPr txBox="1"/>
          <p:nvPr/>
        </p:nvSpPr>
        <p:spPr>
          <a:xfrm>
            <a:off x="6155328" y="4427574"/>
            <a:ext cx="2451529" cy="382091"/>
          </a:xfrm>
          <a:prstGeom prst="rect">
            <a:avLst/>
          </a:prstGeom>
        </p:spPr>
        <p:txBody>
          <a:bodyPr vert="horz" wrap="square" lIns="0" tIns="12699" rIns="0" bIns="0" rtlCol="0">
            <a:spAutoFit/>
          </a:bodyPr>
          <a:lstStyle/>
          <a:p>
            <a:pPr marL="12699" defTabSz="914329" fontAlgn="auto">
              <a:spcBef>
                <a:spcPts val="100"/>
              </a:spcBef>
              <a:spcAft>
                <a:spcPts val="0"/>
              </a:spcAft>
              <a:tabLst>
                <a:tab pos="1902310" algn="l"/>
              </a:tabLst>
            </a:pPr>
            <a:r>
              <a:rPr sz="2400" spc="-20" dirty="0">
                <a:solidFill>
                  <a:prstClr val="black"/>
                </a:solidFill>
                <a:latin typeface="Calibri"/>
                <a:cs typeface="Calibri"/>
              </a:rPr>
              <a:t>25</a:t>
            </a:r>
            <a:r>
              <a:rPr sz="2400" spc="-5" dirty="0">
                <a:solidFill>
                  <a:prstClr val="black"/>
                </a:solidFill>
                <a:latin typeface="Calibri"/>
                <a:cs typeface="Calibri"/>
              </a:rPr>
              <a:t>.</a:t>
            </a:r>
            <a:r>
              <a:rPr sz="2400" dirty="0">
                <a:solidFill>
                  <a:prstClr val="black"/>
                </a:solidFill>
                <a:latin typeface="Calibri"/>
                <a:cs typeface="Calibri"/>
              </a:rPr>
              <a:t>1	</a:t>
            </a:r>
            <a:r>
              <a:rPr sz="2400" spc="-20" dirty="0">
                <a:solidFill>
                  <a:prstClr val="black"/>
                </a:solidFill>
                <a:latin typeface="Calibri"/>
                <a:cs typeface="Calibri"/>
              </a:rPr>
              <a:t>28</a:t>
            </a:r>
            <a:r>
              <a:rPr sz="2400" spc="-5" dirty="0">
                <a:solidFill>
                  <a:prstClr val="black"/>
                </a:solidFill>
                <a:latin typeface="Calibri"/>
                <a:cs typeface="Calibri"/>
              </a:rPr>
              <a:t>.</a:t>
            </a:r>
            <a:r>
              <a:rPr sz="2400" dirty="0">
                <a:solidFill>
                  <a:prstClr val="black"/>
                </a:solidFill>
                <a:latin typeface="Calibri"/>
                <a:cs typeface="Calibri"/>
              </a:rPr>
              <a:t>2</a:t>
            </a:r>
            <a:endParaRPr sz="2400">
              <a:solidFill>
                <a:prstClr val="black"/>
              </a:solidFill>
              <a:latin typeface="Calibri"/>
              <a:cs typeface="Calibri"/>
            </a:endParaRPr>
          </a:p>
        </p:txBody>
      </p:sp>
      <p:sp>
        <p:nvSpPr>
          <p:cNvPr id="47" name="object 47"/>
          <p:cNvSpPr txBox="1"/>
          <p:nvPr/>
        </p:nvSpPr>
        <p:spPr>
          <a:xfrm>
            <a:off x="9885170" y="4397096"/>
            <a:ext cx="638121"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b="1" spc="-20" dirty="0">
                <a:solidFill>
                  <a:srgbClr val="C00000"/>
                </a:solidFill>
                <a:latin typeface="Calibri"/>
                <a:cs typeface="Calibri"/>
              </a:rPr>
              <a:t>12%</a:t>
            </a:r>
            <a:endParaRPr sz="2800">
              <a:solidFill>
                <a:prstClr val="black"/>
              </a:solidFill>
              <a:latin typeface="Calibri"/>
              <a:cs typeface="Calibri"/>
            </a:endParaRPr>
          </a:p>
        </p:txBody>
      </p:sp>
      <p:sp>
        <p:nvSpPr>
          <p:cNvPr id="48" name="object 48"/>
          <p:cNvSpPr txBox="1"/>
          <p:nvPr/>
        </p:nvSpPr>
        <p:spPr>
          <a:xfrm>
            <a:off x="2238683" y="5153444"/>
            <a:ext cx="6882822" cy="984917"/>
          </a:xfrm>
          <a:prstGeom prst="rect">
            <a:avLst/>
          </a:prstGeom>
        </p:spPr>
        <p:txBody>
          <a:bodyPr vert="horz" wrap="square" lIns="0" tIns="12699" rIns="0" bIns="0" rtlCol="0">
            <a:spAutoFit/>
          </a:bodyPr>
          <a:lstStyle/>
          <a:p>
            <a:pPr marL="355572" indent="-342873" defTabSz="914329" fontAlgn="auto">
              <a:lnSpc>
                <a:spcPts val="3820"/>
              </a:lnSpc>
              <a:spcBef>
                <a:spcPts val="100"/>
              </a:spcBef>
              <a:spcAft>
                <a:spcPts val="0"/>
              </a:spcAft>
              <a:buFont typeface="Arial"/>
              <a:buChar char="•"/>
              <a:tabLst>
                <a:tab pos="354937" algn="l"/>
                <a:tab pos="355572" algn="l"/>
              </a:tabLst>
            </a:pPr>
            <a:r>
              <a:rPr sz="3200" spc="-5" dirty="0">
                <a:solidFill>
                  <a:prstClr val="black"/>
                </a:solidFill>
                <a:latin typeface="Calibri"/>
                <a:cs typeface="Calibri"/>
              </a:rPr>
              <a:t>Our </a:t>
            </a:r>
            <a:r>
              <a:rPr sz="3200" spc="5" dirty="0">
                <a:solidFill>
                  <a:prstClr val="black"/>
                </a:solidFill>
                <a:latin typeface="Calibri"/>
                <a:cs typeface="Calibri"/>
              </a:rPr>
              <a:t>results </a:t>
            </a:r>
            <a:r>
              <a:rPr sz="3200" spc="-20" dirty="0">
                <a:solidFill>
                  <a:prstClr val="black"/>
                </a:solidFill>
                <a:latin typeface="Calibri"/>
                <a:cs typeface="Calibri"/>
              </a:rPr>
              <a:t>are </a:t>
            </a:r>
            <a:r>
              <a:rPr sz="3200" spc="-25" dirty="0">
                <a:solidFill>
                  <a:prstClr val="black"/>
                </a:solidFill>
                <a:latin typeface="Calibri"/>
                <a:cs typeface="Calibri"/>
              </a:rPr>
              <a:t>all </a:t>
            </a:r>
            <a:r>
              <a:rPr sz="3200" spc="5" dirty="0">
                <a:solidFill>
                  <a:prstClr val="black"/>
                </a:solidFill>
                <a:latin typeface="Calibri"/>
                <a:cs typeface="Calibri"/>
              </a:rPr>
              <a:t>based on</a:t>
            </a:r>
            <a:r>
              <a:rPr sz="3200" spc="-25" dirty="0">
                <a:solidFill>
                  <a:prstClr val="black"/>
                </a:solidFill>
                <a:latin typeface="Calibri"/>
                <a:cs typeface="Calibri"/>
              </a:rPr>
              <a:t> </a:t>
            </a:r>
            <a:r>
              <a:rPr sz="3200" spc="-20" dirty="0">
                <a:solidFill>
                  <a:srgbClr val="C00000"/>
                </a:solidFill>
                <a:latin typeface="Calibri"/>
                <a:cs typeface="Calibri"/>
              </a:rPr>
              <a:t>ResNet-101</a:t>
            </a:r>
            <a:endParaRPr sz="3200">
              <a:solidFill>
                <a:prstClr val="black"/>
              </a:solidFill>
              <a:latin typeface="Calibri"/>
              <a:cs typeface="Calibri"/>
            </a:endParaRPr>
          </a:p>
          <a:p>
            <a:pPr marL="355572" indent="-342873" defTabSz="914329" fontAlgn="auto">
              <a:lnSpc>
                <a:spcPts val="3820"/>
              </a:lnSpc>
              <a:spcBef>
                <a:spcPts val="0"/>
              </a:spcBef>
              <a:spcAft>
                <a:spcPts val="0"/>
              </a:spcAft>
              <a:buFont typeface="Arial"/>
              <a:buChar char="•"/>
              <a:tabLst>
                <a:tab pos="354937" algn="l"/>
                <a:tab pos="355572" algn="l"/>
              </a:tabLst>
            </a:pPr>
            <a:r>
              <a:rPr sz="3200" spc="-5" dirty="0">
                <a:solidFill>
                  <a:prstClr val="black"/>
                </a:solidFill>
                <a:latin typeface="Calibri"/>
                <a:cs typeface="Calibri"/>
              </a:rPr>
              <a:t>Our </a:t>
            </a:r>
            <a:r>
              <a:rPr sz="3200" spc="-10" dirty="0">
                <a:solidFill>
                  <a:prstClr val="black"/>
                </a:solidFill>
                <a:latin typeface="Calibri"/>
                <a:cs typeface="Calibri"/>
              </a:rPr>
              <a:t>features </a:t>
            </a:r>
            <a:r>
              <a:rPr sz="3200" spc="-20" dirty="0">
                <a:solidFill>
                  <a:prstClr val="black"/>
                </a:solidFill>
                <a:latin typeface="Calibri"/>
                <a:cs typeface="Calibri"/>
              </a:rPr>
              <a:t>are </a:t>
            </a:r>
            <a:r>
              <a:rPr sz="3200" spc="-5" dirty="0">
                <a:solidFill>
                  <a:srgbClr val="C00000"/>
                </a:solidFill>
                <a:latin typeface="Calibri"/>
                <a:cs typeface="Calibri"/>
              </a:rPr>
              <a:t>well</a:t>
            </a:r>
            <a:r>
              <a:rPr sz="3200" spc="-90" dirty="0">
                <a:solidFill>
                  <a:srgbClr val="C00000"/>
                </a:solidFill>
                <a:latin typeface="Calibri"/>
                <a:cs typeface="Calibri"/>
              </a:rPr>
              <a:t> </a:t>
            </a:r>
            <a:r>
              <a:rPr sz="3200" spc="-25" dirty="0">
                <a:solidFill>
                  <a:srgbClr val="C00000"/>
                </a:solidFill>
                <a:latin typeface="Calibri"/>
                <a:cs typeface="Calibri"/>
              </a:rPr>
              <a:t>transferrable</a:t>
            </a:r>
            <a:endParaRPr sz="3200">
              <a:solidFill>
                <a:prstClr val="black"/>
              </a:solidFill>
              <a:latin typeface="Calibri"/>
              <a:cs typeface="Calibri"/>
            </a:endParaRPr>
          </a:p>
        </p:txBody>
      </p:sp>
      <p:sp>
        <p:nvSpPr>
          <p:cNvPr id="49" name="object 49"/>
          <p:cNvSpPr/>
          <p:nvPr/>
        </p:nvSpPr>
        <p:spPr>
          <a:xfrm>
            <a:off x="5695985" y="2889296"/>
            <a:ext cx="3365217" cy="1015914"/>
          </a:xfrm>
          <a:custGeom>
            <a:avLst/>
            <a:gdLst/>
            <a:ahLst/>
            <a:cxnLst/>
            <a:rect l="l" t="t" r="r" b="b"/>
            <a:pathLst>
              <a:path w="3365500" h="1016000">
                <a:moveTo>
                  <a:pt x="0" y="508000"/>
                </a:moveTo>
                <a:lnTo>
                  <a:pt x="5866" y="465279"/>
                </a:lnTo>
                <a:lnTo>
                  <a:pt x="23152" y="423538"/>
                </a:lnTo>
                <a:lnTo>
                  <a:pt x="51392" y="382917"/>
                </a:lnTo>
                <a:lnTo>
                  <a:pt x="90118" y="343557"/>
                </a:lnTo>
                <a:lnTo>
                  <a:pt x="138863" y="305600"/>
                </a:lnTo>
                <a:lnTo>
                  <a:pt x="197160" y="269186"/>
                </a:lnTo>
                <a:lnTo>
                  <a:pt x="264541" y="234457"/>
                </a:lnTo>
                <a:lnTo>
                  <a:pt x="301492" y="217768"/>
                </a:lnTo>
                <a:lnTo>
                  <a:pt x="340539" y="201553"/>
                </a:lnTo>
                <a:lnTo>
                  <a:pt x="381624" y="185830"/>
                </a:lnTo>
                <a:lnTo>
                  <a:pt x="424687" y="170616"/>
                </a:lnTo>
                <a:lnTo>
                  <a:pt x="469671" y="155930"/>
                </a:lnTo>
                <a:lnTo>
                  <a:pt x="516518" y="141787"/>
                </a:lnTo>
                <a:lnTo>
                  <a:pt x="565168" y="128207"/>
                </a:lnTo>
                <a:lnTo>
                  <a:pt x="615564" y="115207"/>
                </a:lnTo>
                <a:lnTo>
                  <a:pt x="667647" y="102804"/>
                </a:lnTo>
                <a:lnTo>
                  <a:pt x="721358" y="91016"/>
                </a:lnTo>
                <a:lnTo>
                  <a:pt x="776640" y="79861"/>
                </a:lnTo>
                <a:lnTo>
                  <a:pt x="833433" y="69356"/>
                </a:lnTo>
                <a:lnTo>
                  <a:pt x="891680" y="59520"/>
                </a:lnTo>
                <a:lnTo>
                  <a:pt x="951322" y="50369"/>
                </a:lnTo>
                <a:lnTo>
                  <a:pt x="1012301" y="41921"/>
                </a:lnTo>
                <a:lnTo>
                  <a:pt x="1074557" y="34194"/>
                </a:lnTo>
                <a:lnTo>
                  <a:pt x="1138034" y="27205"/>
                </a:lnTo>
                <a:lnTo>
                  <a:pt x="1202672" y="20973"/>
                </a:lnTo>
                <a:lnTo>
                  <a:pt x="1268413" y="15514"/>
                </a:lnTo>
                <a:lnTo>
                  <a:pt x="1335198" y="10847"/>
                </a:lnTo>
                <a:lnTo>
                  <a:pt x="1402970" y="6989"/>
                </a:lnTo>
                <a:lnTo>
                  <a:pt x="1471669" y="3958"/>
                </a:lnTo>
                <a:lnTo>
                  <a:pt x="1541238" y="1770"/>
                </a:lnTo>
                <a:lnTo>
                  <a:pt x="1611617" y="445"/>
                </a:lnTo>
                <a:lnTo>
                  <a:pt x="1682750" y="0"/>
                </a:lnTo>
                <a:lnTo>
                  <a:pt x="1753882" y="445"/>
                </a:lnTo>
                <a:lnTo>
                  <a:pt x="1824261" y="1770"/>
                </a:lnTo>
                <a:lnTo>
                  <a:pt x="1893830" y="3958"/>
                </a:lnTo>
                <a:lnTo>
                  <a:pt x="1962529" y="6989"/>
                </a:lnTo>
                <a:lnTo>
                  <a:pt x="2030301" y="10847"/>
                </a:lnTo>
                <a:lnTo>
                  <a:pt x="2097086" y="15514"/>
                </a:lnTo>
                <a:lnTo>
                  <a:pt x="2162827" y="20973"/>
                </a:lnTo>
                <a:lnTo>
                  <a:pt x="2227465" y="27205"/>
                </a:lnTo>
                <a:lnTo>
                  <a:pt x="2290942" y="34194"/>
                </a:lnTo>
                <a:lnTo>
                  <a:pt x="2353198" y="41921"/>
                </a:lnTo>
                <a:lnTo>
                  <a:pt x="2414177" y="50369"/>
                </a:lnTo>
                <a:lnTo>
                  <a:pt x="2473819" y="59520"/>
                </a:lnTo>
                <a:lnTo>
                  <a:pt x="2532066" y="69356"/>
                </a:lnTo>
                <a:lnTo>
                  <a:pt x="2588859" y="79861"/>
                </a:lnTo>
                <a:lnTo>
                  <a:pt x="2644141" y="91016"/>
                </a:lnTo>
                <a:lnTo>
                  <a:pt x="2697852" y="102804"/>
                </a:lnTo>
                <a:lnTo>
                  <a:pt x="2749935" y="115207"/>
                </a:lnTo>
                <a:lnTo>
                  <a:pt x="2800331" y="128207"/>
                </a:lnTo>
                <a:lnTo>
                  <a:pt x="2848981" y="141787"/>
                </a:lnTo>
                <a:lnTo>
                  <a:pt x="2895828" y="155930"/>
                </a:lnTo>
                <a:lnTo>
                  <a:pt x="2940812" y="170616"/>
                </a:lnTo>
                <a:lnTo>
                  <a:pt x="2983875" y="185830"/>
                </a:lnTo>
                <a:lnTo>
                  <a:pt x="3024960" y="201553"/>
                </a:lnTo>
                <a:lnTo>
                  <a:pt x="3064007" y="217768"/>
                </a:lnTo>
                <a:lnTo>
                  <a:pt x="3100958" y="234457"/>
                </a:lnTo>
                <a:lnTo>
                  <a:pt x="3135755" y="251602"/>
                </a:lnTo>
                <a:lnTo>
                  <a:pt x="3198652" y="287191"/>
                </a:lnTo>
                <a:lnTo>
                  <a:pt x="3252231" y="324394"/>
                </a:lnTo>
                <a:lnTo>
                  <a:pt x="3296025" y="363070"/>
                </a:lnTo>
                <a:lnTo>
                  <a:pt x="3329567" y="403078"/>
                </a:lnTo>
                <a:lnTo>
                  <a:pt x="3352389" y="444277"/>
                </a:lnTo>
                <a:lnTo>
                  <a:pt x="3364023" y="486526"/>
                </a:lnTo>
                <a:lnTo>
                  <a:pt x="3365500" y="508000"/>
                </a:lnTo>
                <a:lnTo>
                  <a:pt x="3364023" y="529473"/>
                </a:lnTo>
                <a:lnTo>
                  <a:pt x="3352389" y="571722"/>
                </a:lnTo>
                <a:lnTo>
                  <a:pt x="3329567" y="612921"/>
                </a:lnTo>
                <a:lnTo>
                  <a:pt x="3296025" y="652929"/>
                </a:lnTo>
                <a:lnTo>
                  <a:pt x="3252231" y="691605"/>
                </a:lnTo>
                <a:lnTo>
                  <a:pt x="3198652" y="728808"/>
                </a:lnTo>
                <a:lnTo>
                  <a:pt x="3135755" y="764397"/>
                </a:lnTo>
                <a:lnTo>
                  <a:pt x="3100958" y="781542"/>
                </a:lnTo>
                <a:lnTo>
                  <a:pt x="3064007" y="798231"/>
                </a:lnTo>
                <a:lnTo>
                  <a:pt x="3024960" y="814446"/>
                </a:lnTo>
                <a:lnTo>
                  <a:pt x="2983875" y="830169"/>
                </a:lnTo>
                <a:lnTo>
                  <a:pt x="2940812" y="845383"/>
                </a:lnTo>
                <a:lnTo>
                  <a:pt x="2895828" y="860069"/>
                </a:lnTo>
                <a:lnTo>
                  <a:pt x="2848981" y="874212"/>
                </a:lnTo>
                <a:lnTo>
                  <a:pt x="2800331" y="887792"/>
                </a:lnTo>
                <a:lnTo>
                  <a:pt x="2749935" y="900792"/>
                </a:lnTo>
                <a:lnTo>
                  <a:pt x="2697852" y="913195"/>
                </a:lnTo>
                <a:lnTo>
                  <a:pt x="2644141" y="924983"/>
                </a:lnTo>
                <a:lnTo>
                  <a:pt x="2588859" y="936138"/>
                </a:lnTo>
                <a:lnTo>
                  <a:pt x="2532066" y="946643"/>
                </a:lnTo>
                <a:lnTo>
                  <a:pt x="2473819" y="956479"/>
                </a:lnTo>
                <a:lnTo>
                  <a:pt x="2414177" y="965630"/>
                </a:lnTo>
                <a:lnTo>
                  <a:pt x="2353198" y="974078"/>
                </a:lnTo>
                <a:lnTo>
                  <a:pt x="2290942" y="981805"/>
                </a:lnTo>
                <a:lnTo>
                  <a:pt x="2227465" y="988794"/>
                </a:lnTo>
                <a:lnTo>
                  <a:pt x="2162827" y="995026"/>
                </a:lnTo>
                <a:lnTo>
                  <a:pt x="2097086" y="1000485"/>
                </a:lnTo>
                <a:lnTo>
                  <a:pt x="2030301" y="1005152"/>
                </a:lnTo>
                <a:lnTo>
                  <a:pt x="1962529" y="1009010"/>
                </a:lnTo>
                <a:lnTo>
                  <a:pt x="1893830" y="1012041"/>
                </a:lnTo>
                <a:lnTo>
                  <a:pt x="1824261" y="1014229"/>
                </a:lnTo>
                <a:lnTo>
                  <a:pt x="1753882" y="1015554"/>
                </a:lnTo>
                <a:lnTo>
                  <a:pt x="1682750" y="1016000"/>
                </a:lnTo>
                <a:lnTo>
                  <a:pt x="1611617" y="1015554"/>
                </a:lnTo>
                <a:lnTo>
                  <a:pt x="1541238" y="1014229"/>
                </a:lnTo>
                <a:lnTo>
                  <a:pt x="1471669" y="1012041"/>
                </a:lnTo>
                <a:lnTo>
                  <a:pt x="1402970" y="1009010"/>
                </a:lnTo>
                <a:lnTo>
                  <a:pt x="1335198" y="1005152"/>
                </a:lnTo>
                <a:lnTo>
                  <a:pt x="1268413" y="1000485"/>
                </a:lnTo>
                <a:lnTo>
                  <a:pt x="1202672" y="995026"/>
                </a:lnTo>
                <a:lnTo>
                  <a:pt x="1138034" y="988794"/>
                </a:lnTo>
                <a:lnTo>
                  <a:pt x="1074557" y="981805"/>
                </a:lnTo>
                <a:lnTo>
                  <a:pt x="1012301" y="974078"/>
                </a:lnTo>
                <a:lnTo>
                  <a:pt x="951322" y="965630"/>
                </a:lnTo>
                <a:lnTo>
                  <a:pt x="891680" y="956479"/>
                </a:lnTo>
                <a:lnTo>
                  <a:pt x="833433" y="946643"/>
                </a:lnTo>
                <a:lnTo>
                  <a:pt x="776640" y="936138"/>
                </a:lnTo>
                <a:lnTo>
                  <a:pt x="721358" y="924983"/>
                </a:lnTo>
                <a:lnTo>
                  <a:pt x="667647" y="913195"/>
                </a:lnTo>
                <a:lnTo>
                  <a:pt x="615564" y="900792"/>
                </a:lnTo>
                <a:lnTo>
                  <a:pt x="565168" y="887792"/>
                </a:lnTo>
                <a:lnTo>
                  <a:pt x="516518" y="874212"/>
                </a:lnTo>
                <a:lnTo>
                  <a:pt x="469671" y="860069"/>
                </a:lnTo>
                <a:lnTo>
                  <a:pt x="424687" y="845383"/>
                </a:lnTo>
                <a:lnTo>
                  <a:pt x="381624" y="830169"/>
                </a:lnTo>
                <a:lnTo>
                  <a:pt x="340539" y="814446"/>
                </a:lnTo>
                <a:lnTo>
                  <a:pt x="301492" y="798231"/>
                </a:lnTo>
                <a:lnTo>
                  <a:pt x="264541" y="781542"/>
                </a:lnTo>
                <a:lnTo>
                  <a:pt x="229744" y="764397"/>
                </a:lnTo>
                <a:lnTo>
                  <a:pt x="166847" y="728808"/>
                </a:lnTo>
                <a:lnTo>
                  <a:pt x="113268" y="691605"/>
                </a:lnTo>
                <a:lnTo>
                  <a:pt x="69474" y="652929"/>
                </a:lnTo>
                <a:lnTo>
                  <a:pt x="35932" y="612921"/>
                </a:lnTo>
                <a:lnTo>
                  <a:pt x="13111" y="571722"/>
                </a:lnTo>
                <a:lnTo>
                  <a:pt x="1476" y="529473"/>
                </a:lnTo>
                <a:lnTo>
                  <a:pt x="0" y="508000"/>
                </a:lnTo>
                <a:close/>
              </a:path>
            </a:pathLst>
          </a:custGeom>
          <a:ln w="63500">
            <a:solidFill>
              <a:srgbClr val="FF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0" name="object 50"/>
          <p:cNvSpPr txBox="1"/>
          <p:nvPr/>
        </p:nvSpPr>
        <p:spPr>
          <a:xfrm>
            <a:off x="6117231" y="2266393"/>
            <a:ext cx="2527723" cy="1109950"/>
          </a:xfrm>
          <a:prstGeom prst="rect">
            <a:avLst/>
          </a:prstGeom>
        </p:spPr>
        <p:txBody>
          <a:bodyPr vert="horz" wrap="square" lIns="0" tIns="190484" rIns="0" bIns="0" rtlCol="0">
            <a:spAutoFit/>
          </a:bodyPr>
          <a:lstStyle/>
          <a:p>
            <a:pPr marL="50796" defTabSz="914329" fontAlgn="auto">
              <a:spcBef>
                <a:spcPts val="1500"/>
              </a:spcBef>
              <a:spcAft>
                <a:spcPts val="0"/>
              </a:spcAft>
              <a:tabLst>
                <a:tab pos="2016601" algn="l"/>
              </a:tabLst>
            </a:pPr>
            <a:r>
              <a:rPr sz="2400" spc="-15" dirty="0">
                <a:solidFill>
                  <a:prstClr val="black"/>
                </a:solidFill>
                <a:latin typeface="Calibri"/>
                <a:cs typeface="Calibri"/>
              </a:rPr>
              <a:t>12.0	</a:t>
            </a:r>
            <a:r>
              <a:rPr sz="2400" spc="-10" dirty="0">
                <a:solidFill>
                  <a:prstClr val="black"/>
                </a:solidFill>
                <a:latin typeface="Calibri"/>
                <a:cs typeface="Calibri"/>
              </a:rPr>
              <a:t>9.0</a:t>
            </a:r>
            <a:endParaRPr sz="2400">
              <a:solidFill>
                <a:prstClr val="black"/>
              </a:solidFill>
              <a:latin typeface="Calibri"/>
              <a:cs typeface="Calibri"/>
            </a:endParaRPr>
          </a:p>
          <a:p>
            <a:pPr marL="50796" defTabSz="914329" fontAlgn="auto">
              <a:spcBef>
                <a:spcPts val="1400"/>
              </a:spcBef>
              <a:spcAft>
                <a:spcPts val="0"/>
              </a:spcAft>
              <a:tabLst>
                <a:tab pos="1940407" algn="l"/>
              </a:tabLst>
            </a:pPr>
            <a:r>
              <a:rPr sz="3600" spc="-22" baseline="-21990" dirty="0">
                <a:solidFill>
                  <a:prstClr val="black"/>
                </a:solidFill>
                <a:latin typeface="Calibri"/>
                <a:cs typeface="Calibri"/>
              </a:rPr>
              <a:t>53.6</a:t>
            </a:r>
            <a:r>
              <a:rPr sz="3600" spc="494" baseline="-21990" dirty="0">
                <a:solidFill>
                  <a:prstClr val="black"/>
                </a:solidFill>
                <a:latin typeface="Calibri"/>
                <a:cs typeface="Calibri"/>
              </a:rPr>
              <a:t> </a:t>
            </a:r>
            <a:r>
              <a:rPr sz="2400" b="1" spc="5" dirty="0">
                <a:solidFill>
                  <a:srgbClr val="FF0000"/>
                </a:solidFill>
                <a:latin typeface="Calibri"/>
                <a:cs typeface="Calibri"/>
              </a:rPr>
              <a:t>absolute	</a:t>
            </a:r>
            <a:r>
              <a:rPr sz="3600" spc="-22" baseline="-21990" dirty="0">
                <a:solidFill>
                  <a:prstClr val="black"/>
                </a:solidFill>
                <a:latin typeface="Calibri"/>
                <a:cs typeface="Calibri"/>
              </a:rPr>
              <a:t>62.1</a:t>
            </a:r>
            <a:endParaRPr sz="3600" baseline="-21990">
              <a:solidFill>
                <a:prstClr val="black"/>
              </a:solidFill>
              <a:latin typeface="Calibri"/>
              <a:cs typeface="Calibri"/>
            </a:endParaRPr>
          </a:p>
        </p:txBody>
      </p:sp>
      <p:sp>
        <p:nvSpPr>
          <p:cNvPr id="51" name="object 51"/>
          <p:cNvSpPr txBox="1"/>
          <p:nvPr/>
        </p:nvSpPr>
        <p:spPr>
          <a:xfrm>
            <a:off x="6155328" y="3311230"/>
            <a:ext cx="2451529" cy="847402"/>
          </a:xfrm>
          <a:prstGeom prst="rect">
            <a:avLst/>
          </a:prstGeom>
        </p:spPr>
        <p:txBody>
          <a:bodyPr vert="horz" wrap="square" lIns="0" tIns="57145" rIns="0" bIns="0" rtlCol="0">
            <a:spAutoFit/>
          </a:bodyPr>
          <a:lstStyle/>
          <a:p>
            <a:pPr marR="12699" algn="ctr" defTabSz="914329" fontAlgn="auto">
              <a:spcBef>
                <a:spcPts val="450"/>
              </a:spcBef>
              <a:spcAft>
                <a:spcPts val="0"/>
              </a:spcAft>
            </a:pPr>
            <a:r>
              <a:rPr sz="2400" b="1" spc="-25" dirty="0">
                <a:solidFill>
                  <a:srgbClr val="FF0000"/>
                </a:solidFill>
                <a:latin typeface="Calibri"/>
                <a:cs typeface="Calibri"/>
              </a:rPr>
              <a:t>8.5%</a:t>
            </a:r>
            <a:r>
              <a:rPr sz="2400" b="1" spc="90" dirty="0">
                <a:solidFill>
                  <a:srgbClr val="FF0000"/>
                </a:solidFill>
                <a:latin typeface="Calibri"/>
                <a:cs typeface="Calibri"/>
              </a:rPr>
              <a:t> </a:t>
            </a:r>
            <a:r>
              <a:rPr sz="2400" b="1" spc="-5" dirty="0">
                <a:solidFill>
                  <a:srgbClr val="FF0000"/>
                </a:solidFill>
                <a:latin typeface="Calibri"/>
                <a:cs typeface="Calibri"/>
              </a:rPr>
              <a:t>better!</a:t>
            </a:r>
            <a:endParaRPr sz="2400">
              <a:solidFill>
                <a:prstClr val="black"/>
              </a:solidFill>
              <a:latin typeface="Calibri"/>
              <a:cs typeface="Calibri"/>
            </a:endParaRPr>
          </a:p>
          <a:p>
            <a:pPr algn="ctr" defTabSz="914329" fontAlgn="auto">
              <a:spcBef>
                <a:spcPts val="355"/>
              </a:spcBef>
              <a:spcAft>
                <a:spcPts val="0"/>
              </a:spcAft>
              <a:tabLst>
                <a:tab pos="1889611" algn="l"/>
              </a:tabLst>
            </a:pPr>
            <a:r>
              <a:rPr sz="2400" spc="-20" dirty="0">
                <a:solidFill>
                  <a:prstClr val="black"/>
                </a:solidFill>
                <a:latin typeface="Calibri"/>
                <a:cs typeface="Calibri"/>
              </a:rPr>
              <a:t>33</a:t>
            </a:r>
            <a:r>
              <a:rPr sz="2400" spc="-5" dirty="0">
                <a:solidFill>
                  <a:prstClr val="black"/>
                </a:solidFill>
                <a:latin typeface="Calibri"/>
                <a:cs typeface="Calibri"/>
              </a:rPr>
              <a:t>.</a:t>
            </a:r>
            <a:r>
              <a:rPr sz="2400" dirty="0">
                <a:solidFill>
                  <a:prstClr val="black"/>
                </a:solidFill>
                <a:latin typeface="Calibri"/>
                <a:cs typeface="Calibri"/>
              </a:rPr>
              <a:t>5	</a:t>
            </a:r>
            <a:r>
              <a:rPr sz="2400" spc="-20" dirty="0">
                <a:solidFill>
                  <a:prstClr val="black"/>
                </a:solidFill>
                <a:latin typeface="Calibri"/>
                <a:cs typeface="Calibri"/>
              </a:rPr>
              <a:t>37</a:t>
            </a:r>
            <a:r>
              <a:rPr sz="2400" spc="-5" dirty="0">
                <a:solidFill>
                  <a:prstClr val="black"/>
                </a:solidFill>
                <a:latin typeface="Calibri"/>
                <a:cs typeface="Calibri"/>
              </a:rPr>
              <a:t>.</a:t>
            </a:r>
            <a:r>
              <a:rPr sz="2400" dirty="0">
                <a:solidFill>
                  <a:prstClr val="black"/>
                </a:solidFill>
                <a:latin typeface="Calibri"/>
                <a:cs typeface="Calibri"/>
              </a:rPr>
              <a:t>3</a:t>
            </a:r>
            <a:endParaRPr sz="2400">
              <a:solidFill>
                <a:prstClr val="black"/>
              </a:solidFill>
              <a:latin typeface="Calibri"/>
              <a:cs typeface="Calibri"/>
            </a:endParaRPr>
          </a:p>
        </p:txBody>
      </p:sp>
    </p:spTree>
    <p:extLst>
      <p:ext uri="{BB962C8B-B14F-4D97-AF65-F5344CB8AC3E}">
        <p14:creationId xmlns:p14="http://schemas.microsoft.com/office/powerpoint/2010/main" val="33774789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4" y="612091"/>
            <a:ext cx="5361490" cy="689836"/>
          </a:xfrm>
          <a:prstGeom prst="rect">
            <a:avLst/>
          </a:prstGeom>
        </p:spPr>
        <p:txBody>
          <a:bodyPr vert="horz" wrap="square" lIns="0" tIns="12699" rIns="0" bIns="0" rtlCol="0">
            <a:spAutoFit/>
          </a:bodyPr>
          <a:lstStyle/>
          <a:p>
            <a:pPr marL="12699">
              <a:spcBef>
                <a:spcPts val="100"/>
              </a:spcBef>
            </a:pPr>
            <a:r>
              <a:rPr sz="4400" spc="10" dirty="0"/>
              <a:t>Object </a:t>
            </a:r>
            <a:r>
              <a:rPr sz="4400" dirty="0"/>
              <a:t>Detection</a:t>
            </a:r>
            <a:r>
              <a:rPr sz="4400" spc="-190" dirty="0"/>
              <a:t> </a:t>
            </a:r>
            <a:r>
              <a:rPr sz="4400" spc="15" dirty="0"/>
              <a:t>(brief)</a:t>
            </a:r>
            <a:endParaRPr sz="4400"/>
          </a:p>
        </p:txBody>
      </p:sp>
      <p:sp>
        <p:nvSpPr>
          <p:cNvPr id="3" name="object 3"/>
          <p:cNvSpPr txBox="1"/>
          <p:nvPr/>
        </p:nvSpPr>
        <p:spPr>
          <a:xfrm>
            <a:off x="917375" y="1782584"/>
            <a:ext cx="5541814" cy="505202"/>
          </a:xfrm>
          <a:prstGeom prst="rect">
            <a:avLst/>
          </a:prstGeom>
        </p:spPr>
        <p:txBody>
          <a:bodyPr vert="horz" wrap="square" lIns="0" tIns="12699" rIns="0" bIns="0" rtlCol="0">
            <a:spAutoFit/>
          </a:bodyPr>
          <a:lstStyle/>
          <a:p>
            <a:pPr marL="241281" indent="-228581" defTabSz="914329" fontAlgn="auto">
              <a:spcBef>
                <a:spcPts val="100"/>
              </a:spcBef>
              <a:spcAft>
                <a:spcPts val="0"/>
              </a:spcAft>
              <a:buFont typeface="Arial"/>
              <a:buChar char="•"/>
              <a:tabLst>
                <a:tab pos="241281" algn="l"/>
              </a:tabLst>
            </a:pPr>
            <a:r>
              <a:rPr sz="3200" dirty="0">
                <a:solidFill>
                  <a:prstClr val="black"/>
                </a:solidFill>
                <a:latin typeface="Calibri"/>
                <a:cs typeface="Calibri"/>
              </a:rPr>
              <a:t>Simply </a:t>
            </a:r>
            <a:r>
              <a:rPr sz="3200" spc="-10" dirty="0">
                <a:solidFill>
                  <a:prstClr val="black"/>
                </a:solidFill>
                <a:latin typeface="Calibri"/>
                <a:cs typeface="Calibri"/>
              </a:rPr>
              <a:t>“Faster </a:t>
            </a:r>
            <a:r>
              <a:rPr sz="3200" dirty="0">
                <a:solidFill>
                  <a:prstClr val="black"/>
                </a:solidFill>
                <a:latin typeface="Calibri"/>
                <a:cs typeface="Calibri"/>
              </a:rPr>
              <a:t>R-CNN +</a:t>
            </a:r>
            <a:r>
              <a:rPr sz="3200" spc="-204" dirty="0">
                <a:solidFill>
                  <a:prstClr val="black"/>
                </a:solidFill>
                <a:latin typeface="Calibri"/>
                <a:cs typeface="Calibri"/>
              </a:rPr>
              <a:t> </a:t>
            </a:r>
            <a:r>
              <a:rPr sz="3200" spc="10" dirty="0">
                <a:solidFill>
                  <a:prstClr val="black"/>
                </a:solidFill>
                <a:latin typeface="Calibri"/>
                <a:cs typeface="Calibri"/>
              </a:rPr>
              <a:t>ResNet”</a:t>
            </a:r>
            <a:endParaRPr sz="3200">
              <a:solidFill>
                <a:prstClr val="black"/>
              </a:solidFill>
              <a:latin typeface="Calibri"/>
              <a:cs typeface="Calibri"/>
            </a:endParaRPr>
          </a:p>
        </p:txBody>
      </p:sp>
      <p:sp>
        <p:nvSpPr>
          <p:cNvPr id="4" name="object 4"/>
          <p:cNvSpPr/>
          <p:nvPr/>
        </p:nvSpPr>
        <p:spPr>
          <a:xfrm>
            <a:off x="7599096" y="5052351"/>
            <a:ext cx="3574772" cy="1103630"/>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 name="object 5"/>
          <p:cNvSpPr txBox="1"/>
          <p:nvPr/>
        </p:nvSpPr>
        <p:spPr>
          <a:xfrm>
            <a:off x="8851665" y="5849236"/>
            <a:ext cx="471130" cy="228346"/>
          </a:xfrm>
          <a:prstGeom prst="rect">
            <a:avLst/>
          </a:prstGeom>
        </p:spPr>
        <p:txBody>
          <a:bodyPr vert="horz" wrap="square" lIns="0" tIns="12699" rIns="0" bIns="0" rtlCol="0">
            <a:spAutoFit/>
          </a:bodyPr>
          <a:lstStyle/>
          <a:p>
            <a:pPr marL="12699" defTabSz="914329" fontAlgn="auto">
              <a:spcBef>
                <a:spcPts val="100"/>
              </a:spcBef>
              <a:spcAft>
                <a:spcPts val="0"/>
              </a:spcAft>
            </a:pPr>
            <a:r>
              <a:rPr sz="1400" b="1" spc="-45" dirty="0">
                <a:solidFill>
                  <a:srgbClr val="FFFFFF"/>
                </a:solidFill>
                <a:latin typeface="Calibri"/>
                <a:cs typeface="Calibri"/>
              </a:rPr>
              <a:t>i</a:t>
            </a:r>
            <a:r>
              <a:rPr sz="1400" b="1" spc="-40" dirty="0">
                <a:solidFill>
                  <a:srgbClr val="FFFFFF"/>
                </a:solidFill>
                <a:latin typeface="Calibri"/>
                <a:cs typeface="Calibri"/>
              </a:rPr>
              <a:t>m</a:t>
            </a:r>
            <a:r>
              <a:rPr sz="1400" b="1" spc="5" dirty="0">
                <a:solidFill>
                  <a:srgbClr val="FFFFFF"/>
                </a:solidFill>
                <a:latin typeface="Calibri"/>
                <a:cs typeface="Calibri"/>
              </a:rPr>
              <a:t>a</a:t>
            </a:r>
            <a:r>
              <a:rPr sz="1400" b="1" spc="35" dirty="0">
                <a:solidFill>
                  <a:srgbClr val="FFFFFF"/>
                </a:solidFill>
                <a:latin typeface="Calibri"/>
                <a:cs typeface="Calibri"/>
              </a:rPr>
              <a:t>g</a:t>
            </a:r>
            <a:r>
              <a:rPr sz="1400" b="1" dirty="0">
                <a:solidFill>
                  <a:srgbClr val="FFFFFF"/>
                </a:solidFill>
                <a:latin typeface="Calibri"/>
                <a:cs typeface="Calibri"/>
              </a:rPr>
              <a:t>e</a:t>
            </a:r>
            <a:endParaRPr sz="1400">
              <a:solidFill>
                <a:prstClr val="black"/>
              </a:solidFill>
              <a:latin typeface="Calibri"/>
              <a:cs typeface="Calibri"/>
            </a:endParaRPr>
          </a:p>
        </p:txBody>
      </p:sp>
      <p:sp>
        <p:nvSpPr>
          <p:cNvPr id="6" name="object 6"/>
          <p:cNvSpPr/>
          <p:nvPr/>
        </p:nvSpPr>
        <p:spPr>
          <a:xfrm>
            <a:off x="8134180" y="4546508"/>
            <a:ext cx="2050878" cy="1238146"/>
          </a:xfrm>
          <a:custGeom>
            <a:avLst/>
            <a:gdLst/>
            <a:ahLst/>
            <a:cxnLst/>
            <a:rect l="l" t="t" r="r" b="b"/>
            <a:pathLst>
              <a:path w="2051050" h="1238250">
                <a:moveTo>
                  <a:pt x="0" y="0"/>
                </a:moveTo>
                <a:lnTo>
                  <a:pt x="2051051" y="0"/>
                </a:lnTo>
                <a:lnTo>
                  <a:pt x="2051051" y="1238248"/>
                </a:lnTo>
                <a:lnTo>
                  <a:pt x="0" y="1238248"/>
                </a:lnTo>
                <a:lnTo>
                  <a:pt x="0"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10185059" y="4133791"/>
            <a:ext cx="412715" cy="1650862"/>
          </a:xfrm>
          <a:custGeom>
            <a:avLst/>
            <a:gdLst/>
            <a:ahLst/>
            <a:cxnLst/>
            <a:rect l="l" t="t" r="r" b="b"/>
            <a:pathLst>
              <a:path w="412750" h="1651000">
                <a:moveTo>
                  <a:pt x="412748" y="0"/>
                </a:moveTo>
                <a:lnTo>
                  <a:pt x="0" y="412751"/>
                </a:lnTo>
                <a:lnTo>
                  <a:pt x="0" y="1651000"/>
                </a:lnTo>
                <a:lnTo>
                  <a:pt x="412748" y="1238251"/>
                </a:lnTo>
                <a:lnTo>
                  <a:pt x="412748" y="0"/>
                </a:lnTo>
                <a:close/>
              </a:path>
            </a:pathLst>
          </a:custGeom>
          <a:solidFill>
            <a:srgbClr val="CDCDCD"/>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p:nvPr/>
        </p:nvSpPr>
        <p:spPr>
          <a:xfrm>
            <a:off x="8134179" y="4133792"/>
            <a:ext cx="2463592" cy="412715"/>
          </a:xfrm>
          <a:custGeom>
            <a:avLst/>
            <a:gdLst/>
            <a:ahLst/>
            <a:cxnLst/>
            <a:rect l="l" t="t" r="r" b="b"/>
            <a:pathLst>
              <a:path w="2463800" h="412750">
                <a:moveTo>
                  <a:pt x="2463800" y="0"/>
                </a:moveTo>
                <a:lnTo>
                  <a:pt x="412751" y="0"/>
                </a:lnTo>
                <a:lnTo>
                  <a:pt x="0" y="412751"/>
                </a:lnTo>
                <a:lnTo>
                  <a:pt x="2051051" y="412751"/>
                </a:lnTo>
                <a:lnTo>
                  <a:pt x="2463800" y="0"/>
                </a:lnTo>
                <a:close/>
              </a:path>
            </a:pathLst>
          </a:custGeom>
          <a:solidFill>
            <a:srgbClr val="FFFFFF"/>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8134179" y="4133791"/>
            <a:ext cx="2463592" cy="1650862"/>
          </a:xfrm>
          <a:custGeom>
            <a:avLst/>
            <a:gdLst/>
            <a:ahLst/>
            <a:cxnLst/>
            <a:rect l="l" t="t" r="r" b="b"/>
            <a:pathLst>
              <a:path w="2463800" h="1651000">
                <a:moveTo>
                  <a:pt x="0" y="412751"/>
                </a:moveTo>
                <a:lnTo>
                  <a:pt x="412750" y="0"/>
                </a:lnTo>
                <a:lnTo>
                  <a:pt x="2463800" y="0"/>
                </a:lnTo>
                <a:lnTo>
                  <a:pt x="2463800" y="1238251"/>
                </a:lnTo>
                <a:lnTo>
                  <a:pt x="2051052" y="1651000"/>
                </a:lnTo>
                <a:lnTo>
                  <a:pt x="0" y="1651000"/>
                </a:lnTo>
                <a:lnTo>
                  <a:pt x="0" y="412751"/>
                </a:lnTo>
                <a:close/>
              </a:path>
            </a:pathLst>
          </a:custGeom>
          <a:ln w="12700">
            <a:solidFill>
              <a:srgbClr val="ED7D31"/>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p:nvPr/>
        </p:nvSpPr>
        <p:spPr>
          <a:xfrm>
            <a:off x="8134179" y="4133792"/>
            <a:ext cx="2463592" cy="412715"/>
          </a:xfrm>
          <a:custGeom>
            <a:avLst/>
            <a:gdLst/>
            <a:ahLst/>
            <a:cxnLst/>
            <a:rect l="l" t="t" r="r" b="b"/>
            <a:pathLst>
              <a:path w="2463800" h="412750">
                <a:moveTo>
                  <a:pt x="0" y="412751"/>
                </a:moveTo>
                <a:lnTo>
                  <a:pt x="2051052" y="412751"/>
                </a:lnTo>
                <a:lnTo>
                  <a:pt x="2463800" y="0"/>
                </a:lnTo>
              </a:path>
            </a:pathLst>
          </a:custGeom>
          <a:ln w="12700">
            <a:solidFill>
              <a:srgbClr val="ED7D31"/>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1" name="object 11"/>
          <p:cNvSpPr/>
          <p:nvPr/>
        </p:nvSpPr>
        <p:spPr>
          <a:xfrm>
            <a:off x="10185058" y="4546508"/>
            <a:ext cx="0" cy="1238146"/>
          </a:xfrm>
          <a:custGeom>
            <a:avLst/>
            <a:gdLst/>
            <a:ahLst/>
            <a:cxnLst/>
            <a:rect l="l" t="t" r="r" b="b"/>
            <a:pathLst>
              <a:path h="1238250">
                <a:moveTo>
                  <a:pt x="0" y="0"/>
                </a:moveTo>
                <a:lnTo>
                  <a:pt x="0" y="1238248"/>
                </a:lnTo>
              </a:path>
            </a:pathLst>
          </a:custGeom>
          <a:ln w="12700">
            <a:solidFill>
              <a:srgbClr val="ED7D31"/>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 name="object 12"/>
          <p:cNvSpPr txBox="1"/>
          <p:nvPr/>
        </p:nvSpPr>
        <p:spPr>
          <a:xfrm>
            <a:off x="8899042" y="4985022"/>
            <a:ext cx="493989" cy="320567"/>
          </a:xfrm>
          <a:prstGeom prst="rect">
            <a:avLst/>
          </a:prstGeom>
        </p:spPr>
        <p:txBody>
          <a:bodyPr vert="horz" wrap="square" lIns="0" tIns="12699" rIns="0" bIns="0" rtlCol="0">
            <a:spAutoFit/>
          </a:bodyPr>
          <a:lstStyle/>
          <a:p>
            <a:pPr marL="12699" defTabSz="914329" fontAlgn="auto">
              <a:spcBef>
                <a:spcPts val="100"/>
              </a:spcBef>
              <a:spcAft>
                <a:spcPts val="0"/>
              </a:spcAft>
            </a:pPr>
            <a:r>
              <a:rPr sz="2000" spc="30" dirty="0">
                <a:solidFill>
                  <a:prstClr val="black"/>
                </a:solidFill>
                <a:latin typeface="Calibri"/>
                <a:cs typeface="Calibri"/>
              </a:rPr>
              <a:t>C</a:t>
            </a:r>
            <a:r>
              <a:rPr sz="2000" spc="5" dirty="0">
                <a:solidFill>
                  <a:prstClr val="black"/>
                </a:solidFill>
                <a:latin typeface="Calibri"/>
                <a:cs typeface="Calibri"/>
              </a:rPr>
              <a:t>N</a:t>
            </a:r>
            <a:r>
              <a:rPr sz="2000" dirty="0">
                <a:solidFill>
                  <a:prstClr val="black"/>
                </a:solidFill>
                <a:latin typeface="Calibri"/>
                <a:cs typeface="Calibri"/>
              </a:rPr>
              <a:t>N</a:t>
            </a:r>
            <a:endParaRPr sz="2000">
              <a:solidFill>
                <a:prstClr val="black"/>
              </a:solidFill>
              <a:latin typeface="Calibri"/>
              <a:cs typeface="Calibri"/>
            </a:endParaRPr>
          </a:p>
        </p:txBody>
      </p:sp>
      <p:sp>
        <p:nvSpPr>
          <p:cNvPr id="13" name="object 13"/>
          <p:cNvSpPr/>
          <p:nvPr/>
        </p:nvSpPr>
        <p:spPr>
          <a:xfrm>
            <a:off x="9251685" y="4044899"/>
            <a:ext cx="292075" cy="317473"/>
          </a:xfrm>
          <a:custGeom>
            <a:avLst/>
            <a:gdLst/>
            <a:ahLst/>
            <a:cxnLst/>
            <a:rect l="l" t="t" r="r" b="b"/>
            <a:pathLst>
              <a:path w="292100" h="317500">
                <a:moveTo>
                  <a:pt x="219075" y="146050"/>
                </a:moveTo>
                <a:lnTo>
                  <a:pt x="73025" y="146050"/>
                </a:lnTo>
                <a:lnTo>
                  <a:pt x="73025" y="317500"/>
                </a:lnTo>
                <a:lnTo>
                  <a:pt x="219075" y="317500"/>
                </a:lnTo>
                <a:lnTo>
                  <a:pt x="219075" y="146050"/>
                </a:lnTo>
                <a:close/>
              </a:path>
              <a:path w="292100" h="317500">
                <a:moveTo>
                  <a:pt x="146050" y="0"/>
                </a:moveTo>
                <a:lnTo>
                  <a:pt x="0" y="146050"/>
                </a:lnTo>
                <a:lnTo>
                  <a:pt x="292100" y="146050"/>
                </a:lnTo>
                <a:lnTo>
                  <a:pt x="146050" y="0"/>
                </a:lnTo>
                <a:close/>
              </a:path>
            </a:pathLst>
          </a:custGeom>
          <a:solidFill>
            <a:srgbClr val="FFC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p:nvPr/>
        </p:nvSpPr>
        <p:spPr>
          <a:xfrm>
            <a:off x="9251685" y="4044899"/>
            <a:ext cx="292075" cy="317473"/>
          </a:xfrm>
          <a:custGeom>
            <a:avLst/>
            <a:gdLst/>
            <a:ahLst/>
            <a:cxnLst/>
            <a:rect l="l" t="t" r="r" b="b"/>
            <a:pathLst>
              <a:path w="292100" h="317500">
                <a:moveTo>
                  <a:pt x="0" y="146050"/>
                </a:moveTo>
                <a:lnTo>
                  <a:pt x="146050" y="0"/>
                </a:lnTo>
                <a:lnTo>
                  <a:pt x="292100" y="146050"/>
                </a:lnTo>
                <a:lnTo>
                  <a:pt x="219075" y="146050"/>
                </a:lnTo>
                <a:lnTo>
                  <a:pt x="219075" y="317500"/>
                </a:lnTo>
                <a:lnTo>
                  <a:pt x="73025" y="317500"/>
                </a:lnTo>
                <a:lnTo>
                  <a:pt x="73025" y="146050"/>
                </a:lnTo>
                <a:lnTo>
                  <a:pt x="0" y="146050"/>
                </a:lnTo>
                <a:close/>
              </a:path>
            </a:pathLst>
          </a:custGeom>
          <a:ln w="12700">
            <a:solidFill>
              <a:srgbClr val="BC8C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p:nvPr/>
        </p:nvSpPr>
        <p:spPr>
          <a:xfrm>
            <a:off x="8267519" y="3263914"/>
            <a:ext cx="2514389" cy="787334"/>
          </a:xfrm>
          <a:prstGeom prst="rect">
            <a:avLst/>
          </a:prstGeom>
          <a:blipFill>
            <a:blip r:embed="rId3"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p:nvPr/>
        </p:nvSpPr>
        <p:spPr>
          <a:xfrm>
            <a:off x="8254820" y="3251215"/>
            <a:ext cx="2539787" cy="800034"/>
          </a:xfrm>
          <a:custGeom>
            <a:avLst/>
            <a:gdLst/>
            <a:ahLst/>
            <a:cxnLst/>
            <a:rect l="l" t="t" r="r" b="b"/>
            <a:pathLst>
              <a:path w="2540000" h="800100">
                <a:moveTo>
                  <a:pt x="2540000" y="0"/>
                </a:moveTo>
                <a:lnTo>
                  <a:pt x="696638" y="0"/>
                </a:lnTo>
                <a:lnTo>
                  <a:pt x="0" y="800100"/>
                </a:lnTo>
                <a:lnTo>
                  <a:pt x="1846671" y="800100"/>
                </a:lnTo>
                <a:lnTo>
                  <a:pt x="1859590" y="785191"/>
                </a:lnTo>
                <a:lnTo>
                  <a:pt x="43022" y="785191"/>
                </a:lnTo>
                <a:lnTo>
                  <a:pt x="708221" y="14908"/>
                </a:lnTo>
                <a:lnTo>
                  <a:pt x="2527080" y="14908"/>
                </a:lnTo>
                <a:lnTo>
                  <a:pt x="2540000" y="0"/>
                </a:lnTo>
                <a:close/>
              </a:path>
              <a:path w="2540000" h="800100">
                <a:moveTo>
                  <a:pt x="2527080" y="14908"/>
                </a:moveTo>
                <a:lnTo>
                  <a:pt x="2496977" y="14908"/>
                </a:lnTo>
                <a:lnTo>
                  <a:pt x="1831779" y="785191"/>
                </a:lnTo>
                <a:lnTo>
                  <a:pt x="1859590" y="785191"/>
                </a:lnTo>
                <a:lnTo>
                  <a:pt x="2527080" y="14908"/>
                </a:lnTo>
                <a:close/>
              </a:path>
            </a:pathLst>
          </a:custGeom>
          <a:solidFill>
            <a:srgbClr val="BE1E2D"/>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7" name="object 17"/>
          <p:cNvSpPr txBox="1"/>
          <p:nvPr/>
        </p:nvSpPr>
        <p:spPr>
          <a:xfrm>
            <a:off x="10299383" y="3745461"/>
            <a:ext cx="1301640" cy="320567"/>
          </a:xfrm>
          <a:prstGeom prst="rect">
            <a:avLst/>
          </a:prstGeom>
        </p:spPr>
        <p:txBody>
          <a:bodyPr vert="horz" wrap="square" lIns="0" tIns="12699" rIns="0" bIns="0" rtlCol="0">
            <a:spAutoFit/>
          </a:bodyPr>
          <a:lstStyle/>
          <a:p>
            <a:pPr marL="12699" defTabSz="914329" fontAlgn="auto">
              <a:spcBef>
                <a:spcPts val="100"/>
              </a:spcBef>
              <a:spcAft>
                <a:spcPts val="0"/>
              </a:spcAft>
            </a:pPr>
            <a:r>
              <a:rPr sz="2000" spc="10" dirty="0">
                <a:solidFill>
                  <a:prstClr val="black"/>
                </a:solidFill>
                <a:latin typeface="Calibri"/>
                <a:cs typeface="Calibri"/>
              </a:rPr>
              <a:t>feature</a:t>
            </a:r>
            <a:r>
              <a:rPr sz="2000" spc="-195" dirty="0">
                <a:solidFill>
                  <a:prstClr val="black"/>
                </a:solidFill>
                <a:latin typeface="Calibri"/>
                <a:cs typeface="Calibri"/>
              </a:rPr>
              <a:t> </a:t>
            </a:r>
            <a:r>
              <a:rPr sz="2000" spc="10" dirty="0">
                <a:solidFill>
                  <a:prstClr val="black"/>
                </a:solidFill>
                <a:latin typeface="Calibri"/>
                <a:cs typeface="Calibri"/>
              </a:rPr>
              <a:t>map</a:t>
            </a:r>
            <a:endParaRPr sz="2000">
              <a:solidFill>
                <a:prstClr val="black"/>
              </a:solidFill>
              <a:latin typeface="Calibri"/>
              <a:cs typeface="Calibri"/>
            </a:endParaRPr>
          </a:p>
        </p:txBody>
      </p:sp>
      <p:sp>
        <p:nvSpPr>
          <p:cNvPr id="18" name="object 18"/>
          <p:cNvSpPr/>
          <p:nvPr/>
        </p:nvSpPr>
        <p:spPr>
          <a:xfrm>
            <a:off x="8852918" y="3047597"/>
            <a:ext cx="447003" cy="466051"/>
          </a:xfrm>
          <a:custGeom>
            <a:avLst/>
            <a:gdLst/>
            <a:ahLst/>
            <a:cxnLst/>
            <a:rect l="l" t="t" r="r" b="b"/>
            <a:pathLst>
              <a:path w="447040" h="466089">
                <a:moveTo>
                  <a:pt x="251475" y="156025"/>
                </a:moveTo>
                <a:lnTo>
                  <a:pt x="53314" y="156025"/>
                </a:lnTo>
                <a:lnTo>
                  <a:pt x="340366" y="465848"/>
                </a:lnTo>
                <a:lnTo>
                  <a:pt x="446995" y="367055"/>
                </a:lnTo>
                <a:lnTo>
                  <a:pt x="251475" y="156025"/>
                </a:lnTo>
                <a:close/>
              </a:path>
              <a:path w="447040" h="466089">
                <a:moveTo>
                  <a:pt x="7837" y="0"/>
                </a:moveTo>
                <a:lnTo>
                  <a:pt x="0" y="205422"/>
                </a:lnTo>
                <a:lnTo>
                  <a:pt x="53314" y="156025"/>
                </a:lnTo>
                <a:lnTo>
                  <a:pt x="251475" y="156025"/>
                </a:lnTo>
                <a:lnTo>
                  <a:pt x="159943" y="57233"/>
                </a:lnTo>
                <a:lnTo>
                  <a:pt x="213258" y="7837"/>
                </a:lnTo>
                <a:lnTo>
                  <a:pt x="7837" y="0"/>
                </a:lnTo>
                <a:close/>
              </a:path>
            </a:pathLst>
          </a:custGeom>
          <a:solidFill>
            <a:srgbClr val="FFC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9" name="object 19"/>
          <p:cNvSpPr/>
          <p:nvPr/>
        </p:nvSpPr>
        <p:spPr>
          <a:xfrm>
            <a:off x="8852918" y="3047597"/>
            <a:ext cx="447003" cy="466051"/>
          </a:xfrm>
          <a:custGeom>
            <a:avLst/>
            <a:gdLst/>
            <a:ahLst/>
            <a:cxnLst/>
            <a:rect l="l" t="t" r="r" b="b"/>
            <a:pathLst>
              <a:path w="447040" h="466089">
                <a:moveTo>
                  <a:pt x="0" y="205421"/>
                </a:moveTo>
                <a:lnTo>
                  <a:pt x="7836" y="0"/>
                </a:lnTo>
                <a:lnTo>
                  <a:pt x="213258" y="7837"/>
                </a:lnTo>
                <a:lnTo>
                  <a:pt x="159943" y="57232"/>
                </a:lnTo>
                <a:lnTo>
                  <a:pt x="446995" y="367055"/>
                </a:lnTo>
                <a:lnTo>
                  <a:pt x="340366" y="465847"/>
                </a:lnTo>
                <a:lnTo>
                  <a:pt x="53314" y="156025"/>
                </a:lnTo>
                <a:lnTo>
                  <a:pt x="0" y="205421"/>
                </a:lnTo>
                <a:close/>
              </a:path>
            </a:pathLst>
          </a:custGeom>
          <a:ln w="12700">
            <a:solidFill>
              <a:srgbClr val="BC8C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0" name="object 20"/>
          <p:cNvSpPr txBox="1"/>
          <p:nvPr/>
        </p:nvSpPr>
        <p:spPr>
          <a:xfrm>
            <a:off x="6555775" y="2951952"/>
            <a:ext cx="2129611" cy="320567"/>
          </a:xfrm>
          <a:prstGeom prst="rect">
            <a:avLst/>
          </a:prstGeom>
        </p:spPr>
        <p:txBody>
          <a:bodyPr vert="horz" wrap="square" lIns="0" tIns="12699" rIns="0" bIns="0" rtlCol="0">
            <a:spAutoFit/>
          </a:bodyPr>
          <a:lstStyle/>
          <a:p>
            <a:pPr marL="12699" defTabSz="914329" fontAlgn="auto">
              <a:spcBef>
                <a:spcPts val="100"/>
              </a:spcBef>
              <a:spcAft>
                <a:spcPts val="0"/>
              </a:spcAft>
            </a:pPr>
            <a:r>
              <a:rPr sz="2000" spc="5" dirty="0">
                <a:solidFill>
                  <a:prstClr val="black"/>
                </a:solidFill>
                <a:latin typeface="Calibri"/>
                <a:cs typeface="Calibri"/>
              </a:rPr>
              <a:t>Region </a:t>
            </a:r>
            <a:r>
              <a:rPr sz="2000" spc="15" dirty="0">
                <a:solidFill>
                  <a:prstClr val="black"/>
                </a:solidFill>
                <a:latin typeface="Calibri"/>
                <a:cs typeface="Calibri"/>
              </a:rPr>
              <a:t>Proposal</a:t>
            </a:r>
            <a:r>
              <a:rPr sz="2000" spc="-259" dirty="0">
                <a:solidFill>
                  <a:prstClr val="black"/>
                </a:solidFill>
                <a:latin typeface="Calibri"/>
                <a:cs typeface="Calibri"/>
              </a:rPr>
              <a:t> </a:t>
            </a:r>
            <a:r>
              <a:rPr sz="2000" dirty="0">
                <a:solidFill>
                  <a:prstClr val="black"/>
                </a:solidFill>
                <a:latin typeface="Calibri"/>
                <a:cs typeface="Calibri"/>
              </a:rPr>
              <a:t>Net</a:t>
            </a:r>
            <a:endParaRPr sz="2000">
              <a:solidFill>
                <a:prstClr val="black"/>
              </a:solidFill>
              <a:latin typeface="Calibri"/>
              <a:cs typeface="Calibri"/>
            </a:endParaRPr>
          </a:p>
        </p:txBody>
      </p:sp>
      <p:sp>
        <p:nvSpPr>
          <p:cNvPr id="21" name="object 21"/>
          <p:cNvSpPr/>
          <p:nvPr/>
        </p:nvSpPr>
        <p:spPr>
          <a:xfrm>
            <a:off x="7023023" y="2146408"/>
            <a:ext cx="2527088" cy="800034"/>
          </a:xfrm>
          <a:custGeom>
            <a:avLst/>
            <a:gdLst/>
            <a:ahLst/>
            <a:cxnLst/>
            <a:rect l="l" t="t" r="r" b="b"/>
            <a:pathLst>
              <a:path w="2527300" h="800100">
                <a:moveTo>
                  <a:pt x="2527300" y="0"/>
                </a:moveTo>
                <a:lnTo>
                  <a:pt x="693155" y="0"/>
                </a:lnTo>
                <a:lnTo>
                  <a:pt x="0" y="800100"/>
                </a:lnTo>
                <a:lnTo>
                  <a:pt x="1837437" y="800100"/>
                </a:lnTo>
                <a:lnTo>
                  <a:pt x="1850291" y="785191"/>
                </a:lnTo>
                <a:lnTo>
                  <a:pt x="42807" y="785191"/>
                </a:lnTo>
                <a:lnTo>
                  <a:pt x="704679" y="14908"/>
                </a:lnTo>
                <a:lnTo>
                  <a:pt x="2514445" y="14908"/>
                </a:lnTo>
                <a:lnTo>
                  <a:pt x="2527300" y="0"/>
                </a:lnTo>
                <a:close/>
              </a:path>
              <a:path w="2527300" h="800100">
                <a:moveTo>
                  <a:pt x="2514445" y="14908"/>
                </a:moveTo>
                <a:lnTo>
                  <a:pt x="2484492" y="14908"/>
                </a:lnTo>
                <a:lnTo>
                  <a:pt x="1822620" y="785191"/>
                </a:lnTo>
                <a:lnTo>
                  <a:pt x="1850291" y="785191"/>
                </a:lnTo>
                <a:lnTo>
                  <a:pt x="2514445" y="14908"/>
                </a:lnTo>
                <a:close/>
              </a:path>
            </a:pathLst>
          </a:custGeom>
          <a:solidFill>
            <a:srgbClr val="BE1E2D"/>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2" name="object 22"/>
          <p:cNvSpPr/>
          <p:nvPr/>
        </p:nvSpPr>
        <p:spPr>
          <a:xfrm>
            <a:off x="7200807" y="2565473"/>
            <a:ext cx="990517" cy="304774"/>
          </a:xfrm>
          <a:custGeom>
            <a:avLst/>
            <a:gdLst/>
            <a:ahLst/>
            <a:cxnLst/>
            <a:rect l="l" t="t" r="r" b="b"/>
            <a:pathLst>
              <a:path w="990600" h="304800">
                <a:moveTo>
                  <a:pt x="990600" y="0"/>
                </a:moveTo>
                <a:lnTo>
                  <a:pt x="272124" y="0"/>
                </a:lnTo>
                <a:lnTo>
                  <a:pt x="0" y="304800"/>
                </a:lnTo>
                <a:lnTo>
                  <a:pt x="718475" y="304800"/>
                </a:lnTo>
                <a:lnTo>
                  <a:pt x="725751" y="296650"/>
                </a:lnTo>
                <a:lnTo>
                  <a:pt x="23230" y="296650"/>
                </a:lnTo>
                <a:lnTo>
                  <a:pt x="278762" y="8149"/>
                </a:lnTo>
                <a:lnTo>
                  <a:pt x="983324" y="8149"/>
                </a:lnTo>
                <a:lnTo>
                  <a:pt x="990600" y="0"/>
                </a:lnTo>
                <a:close/>
              </a:path>
              <a:path w="990600" h="304800">
                <a:moveTo>
                  <a:pt x="983324" y="8149"/>
                </a:moveTo>
                <a:lnTo>
                  <a:pt x="967369" y="8149"/>
                </a:lnTo>
                <a:lnTo>
                  <a:pt x="711837" y="296650"/>
                </a:lnTo>
                <a:lnTo>
                  <a:pt x="725751" y="296650"/>
                </a:lnTo>
                <a:lnTo>
                  <a:pt x="983324" y="8149"/>
                </a:lnTo>
                <a:close/>
              </a:path>
            </a:pathLst>
          </a:custGeom>
          <a:solidFill>
            <a:srgbClr val="92949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3" name="object 23"/>
          <p:cNvSpPr/>
          <p:nvPr/>
        </p:nvSpPr>
        <p:spPr>
          <a:xfrm>
            <a:off x="7200807" y="2565473"/>
            <a:ext cx="990517" cy="304774"/>
          </a:xfrm>
          <a:custGeom>
            <a:avLst/>
            <a:gdLst/>
            <a:ahLst/>
            <a:cxnLst/>
            <a:rect l="l" t="t" r="r" b="b"/>
            <a:pathLst>
              <a:path w="990600" h="304800">
                <a:moveTo>
                  <a:pt x="990600" y="0"/>
                </a:moveTo>
                <a:lnTo>
                  <a:pt x="272124" y="0"/>
                </a:lnTo>
                <a:lnTo>
                  <a:pt x="0" y="304800"/>
                </a:lnTo>
                <a:lnTo>
                  <a:pt x="718475" y="304800"/>
                </a:lnTo>
                <a:lnTo>
                  <a:pt x="725751" y="296650"/>
                </a:lnTo>
                <a:lnTo>
                  <a:pt x="23230" y="296650"/>
                </a:lnTo>
                <a:lnTo>
                  <a:pt x="278762" y="8149"/>
                </a:lnTo>
                <a:lnTo>
                  <a:pt x="983324" y="8149"/>
                </a:lnTo>
                <a:lnTo>
                  <a:pt x="990600" y="0"/>
                </a:lnTo>
                <a:close/>
              </a:path>
              <a:path w="990600" h="304800">
                <a:moveTo>
                  <a:pt x="983324" y="8149"/>
                </a:moveTo>
                <a:lnTo>
                  <a:pt x="967369" y="8149"/>
                </a:lnTo>
                <a:lnTo>
                  <a:pt x="711837" y="296650"/>
                </a:lnTo>
                <a:lnTo>
                  <a:pt x="725751" y="296650"/>
                </a:lnTo>
                <a:lnTo>
                  <a:pt x="983324" y="8149"/>
                </a:lnTo>
                <a:close/>
              </a:path>
            </a:pathLst>
          </a:custGeom>
          <a:solidFill>
            <a:srgbClr val="92949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4" name="object 24"/>
          <p:cNvSpPr/>
          <p:nvPr/>
        </p:nvSpPr>
        <p:spPr>
          <a:xfrm>
            <a:off x="8051637" y="2235301"/>
            <a:ext cx="546054" cy="177785"/>
          </a:xfrm>
          <a:custGeom>
            <a:avLst/>
            <a:gdLst/>
            <a:ahLst/>
            <a:cxnLst/>
            <a:rect l="l" t="t" r="r" b="b"/>
            <a:pathLst>
              <a:path w="546100" h="177800">
                <a:moveTo>
                  <a:pt x="546100" y="0"/>
                </a:moveTo>
                <a:lnTo>
                  <a:pt x="149683" y="0"/>
                </a:lnTo>
                <a:lnTo>
                  <a:pt x="0" y="177800"/>
                </a:lnTo>
                <a:lnTo>
                  <a:pt x="396416" y="177800"/>
                </a:lnTo>
                <a:lnTo>
                  <a:pt x="400733" y="172671"/>
                </a:lnTo>
                <a:lnTo>
                  <a:pt x="11513" y="172671"/>
                </a:lnTo>
                <a:lnTo>
                  <a:pt x="152974" y="5128"/>
                </a:lnTo>
                <a:lnTo>
                  <a:pt x="541782" y="5128"/>
                </a:lnTo>
                <a:lnTo>
                  <a:pt x="546100" y="0"/>
                </a:lnTo>
                <a:close/>
              </a:path>
              <a:path w="546100" h="177800">
                <a:moveTo>
                  <a:pt x="541782" y="5128"/>
                </a:moveTo>
                <a:lnTo>
                  <a:pt x="534586" y="5128"/>
                </a:lnTo>
                <a:lnTo>
                  <a:pt x="393125" y="172671"/>
                </a:lnTo>
                <a:lnTo>
                  <a:pt x="400733" y="172671"/>
                </a:lnTo>
                <a:lnTo>
                  <a:pt x="541782" y="5128"/>
                </a:lnTo>
                <a:close/>
              </a:path>
            </a:pathLst>
          </a:custGeom>
          <a:solidFill>
            <a:srgbClr val="92949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5" name="object 25"/>
          <p:cNvSpPr/>
          <p:nvPr/>
        </p:nvSpPr>
        <p:spPr>
          <a:xfrm>
            <a:off x="8051637" y="2235301"/>
            <a:ext cx="546054" cy="177785"/>
          </a:xfrm>
          <a:custGeom>
            <a:avLst/>
            <a:gdLst/>
            <a:ahLst/>
            <a:cxnLst/>
            <a:rect l="l" t="t" r="r" b="b"/>
            <a:pathLst>
              <a:path w="546100" h="177800">
                <a:moveTo>
                  <a:pt x="546100" y="0"/>
                </a:moveTo>
                <a:lnTo>
                  <a:pt x="149683" y="0"/>
                </a:lnTo>
                <a:lnTo>
                  <a:pt x="0" y="177800"/>
                </a:lnTo>
                <a:lnTo>
                  <a:pt x="396416" y="177800"/>
                </a:lnTo>
                <a:lnTo>
                  <a:pt x="400733" y="172671"/>
                </a:lnTo>
                <a:lnTo>
                  <a:pt x="11513" y="172671"/>
                </a:lnTo>
                <a:lnTo>
                  <a:pt x="152974" y="5128"/>
                </a:lnTo>
                <a:lnTo>
                  <a:pt x="541782" y="5128"/>
                </a:lnTo>
                <a:lnTo>
                  <a:pt x="546100" y="0"/>
                </a:lnTo>
                <a:close/>
              </a:path>
              <a:path w="546100" h="177800">
                <a:moveTo>
                  <a:pt x="541782" y="5128"/>
                </a:moveTo>
                <a:lnTo>
                  <a:pt x="534586" y="5128"/>
                </a:lnTo>
                <a:lnTo>
                  <a:pt x="393125" y="172671"/>
                </a:lnTo>
                <a:lnTo>
                  <a:pt x="400733" y="172671"/>
                </a:lnTo>
                <a:lnTo>
                  <a:pt x="541782" y="5128"/>
                </a:lnTo>
                <a:close/>
              </a:path>
            </a:pathLst>
          </a:custGeom>
          <a:solidFill>
            <a:srgbClr val="92949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6" name="object 26"/>
          <p:cNvSpPr/>
          <p:nvPr/>
        </p:nvSpPr>
        <p:spPr>
          <a:xfrm>
            <a:off x="8267519" y="2425785"/>
            <a:ext cx="888926" cy="279376"/>
          </a:xfrm>
          <a:custGeom>
            <a:avLst/>
            <a:gdLst/>
            <a:ahLst/>
            <a:cxnLst/>
            <a:rect l="l" t="t" r="r" b="b"/>
            <a:pathLst>
              <a:path w="889000" h="279400">
                <a:moveTo>
                  <a:pt x="889000" y="0"/>
                </a:moveTo>
                <a:lnTo>
                  <a:pt x="243201" y="0"/>
                </a:lnTo>
                <a:lnTo>
                  <a:pt x="0" y="279400"/>
                </a:lnTo>
                <a:lnTo>
                  <a:pt x="645798" y="279400"/>
                </a:lnTo>
                <a:lnTo>
                  <a:pt x="652952" y="271181"/>
                </a:lnTo>
                <a:lnTo>
                  <a:pt x="21362" y="271181"/>
                </a:lnTo>
                <a:lnTo>
                  <a:pt x="251418" y="8218"/>
                </a:lnTo>
                <a:lnTo>
                  <a:pt x="881846" y="8218"/>
                </a:lnTo>
                <a:lnTo>
                  <a:pt x="889000" y="0"/>
                </a:lnTo>
                <a:close/>
              </a:path>
              <a:path w="889000" h="279400">
                <a:moveTo>
                  <a:pt x="881846" y="8218"/>
                </a:moveTo>
                <a:lnTo>
                  <a:pt x="867637" y="8218"/>
                </a:lnTo>
                <a:lnTo>
                  <a:pt x="637581" y="271181"/>
                </a:lnTo>
                <a:lnTo>
                  <a:pt x="652952" y="271181"/>
                </a:lnTo>
                <a:lnTo>
                  <a:pt x="881846" y="8218"/>
                </a:lnTo>
                <a:close/>
              </a:path>
            </a:pathLst>
          </a:custGeom>
          <a:solidFill>
            <a:srgbClr val="92949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7" name="object 27"/>
          <p:cNvSpPr/>
          <p:nvPr/>
        </p:nvSpPr>
        <p:spPr>
          <a:xfrm>
            <a:off x="8267519" y="2425785"/>
            <a:ext cx="888926" cy="279376"/>
          </a:xfrm>
          <a:custGeom>
            <a:avLst/>
            <a:gdLst/>
            <a:ahLst/>
            <a:cxnLst/>
            <a:rect l="l" t="t" r="r" b="b"/>
            <a:pathLst>
              <a:path w="889000" h="279400">
                <a:moveTo>
                  <a:pt x="889000" y="0"/>
                </a:moveTo>
                <a:lnTo>
                  <a:pt x="243201" y="0"/>
                </a:lnTo>
                <a:lnTo>
                  <a:pt x="0" y="279400"/>
                </a:lnTo>
                <a:lnTo>
                  <a:pt x="645798" y="279400"/>
                </a:lnTo>
                <a:lnTo>
                  <a:pt x="652952" y="271181"/>
                </a:lnTo>
                <a:lnTo>
                  <a:pt x="21362" y="271181"/>
                </a:lnTo>
                <a:lnTo>
                  <a:pt x="251418" y="8218"/>
                </a:lnTo>
                <a:lnTo>
                  <a:pt x="881846" y="8218"/>
                </a:lnTo>
                <a:lnTo>
                  <a:pt x="889000" y="0"/>
                </a:lnTo>
                <a:close/>
              </a:path>
              <a:path w="889000" h="279400">
                <a:moveTo>
                  <a:pt x="881846" y="8218"/>
                </a:moveTo>
                <a:lnTo>
                  <a:pt x="867637" y="8218"/>
                </a:lnTo>
                <a:lnTo>
                  <a:pt x="637581" y="271181"/>
                </a:lnTo>
                <a:lnTo>
                  <a:pt x="652952" y="271181"/>
                </a:lnTo>
                <a:lnTo>
                  <a:pt x="881846" y="8218"/>
                </a:lnTo>
                <a:close/>
              </a:path>
            </a:pathLst>
          </a:custGeom>
          <a:solidFill>
            <a:srgbClr val="92949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28" name="object 28"/>
          <p:cNvSpPr txBox="1"/>
          <p:nvPr/>
        </p:nvSpPr>
        <p:spPr>
          <a:xfrm>
            <a:off x="7268691" y="1800144"/>
            <a:ext cx="1064806" cy="320567"/>
          </a:xfrm>
          <a:prstGeom prst="rect">
            <a:avLst/>
          </a:prstGeom>
        </p:spPr>
        <p:txBody>
          <a:bodyPr vert="horz" wrap="square" lIns="0" tIns="12699" rIns="0" bIns="0" rtlCol="0">
            <a:spAutoFit/>
          </a:bodyPr>
          <a:lstStyle/>
          <a:p>
            <a:pPr marL="12699" defTabSz="914329" fontAlgn="auto">
              <a:spcBef>
                <a:spcPts val="100"/>
              </a:spcBef>
              <a:spcAft>
                <a:spcPts val="0"/>
              </a:spcAft>
            </a:pPr>
            <a:r>
              <a:rPr sz="2000" spc="45" dirty="0">
                <a:solidFill>
                  <a:prstClr val="black"/>
                </a:solidFill>
                <a:latin typeface="Calibri"/>
                <a:cs typeface="Calibri"/>
              </a:rPr>
              <a:t>p</a:t>
            </a:r>
            <a:r>
              <a:rPr sz="2000" dirty="0">
                <a:solidFill>
                  <a:prstClr val="black"/>
                </a:solidFill>
                <a:latin typeface="Calibri"/>
                <a:cs typeface="Calibri"/>
              </a:rPr>
              <a:t>r</a:t>
            </a:r>
            <a:r>
              <a:rPr sz="2000" spc="45" dirty="0">
                <a:solidFill>
                  <a:prstClr val="black"/>
                </a:solidFill>
                <a:latin typeface="Calibri"/>
                <a:cs typeface="Calibri"/>
              </a:rPr>
              <a:t>opo</a:t>
            </a:r>
            <a:r>
              <a:rPr sz="2000" spc="15" dirty="0">
                <a:solidFill>
                  <a:prstClr val="black"/>
                </a:solidFill>
                <a:latin typeface="Calibri"/>
                <a:cs typeface="Calibri"/>
              </a:rPr>
              <a:t>s</a:t>
            </a:r>
            <a:r>
              <a:rPr sz="2000" spc="40" dirty="0">
                <a:solidFill>
                  <a:prstClr val="black"/>
                </a:solidFill>
                <a:latin typeface="Calibri"/>
                <a:cs typeface="Calibri"/>
              </a:rPr>
              <a:t>al</a:t>
            </a:r>
            <a:r>
              <a:rPr sz="2000" dirty="0">
                <a:solidFill>
                  <a:prstClr val="black"/>
                </a:solidFill>
                <a:latin typeface="Calibri"/>
                <a:cs typeface="Calibri"/>
              </a:rPr>
              <a:t>s</a:t>
            </a:r>
            <a:endParaRPr sz="2000">
              <a:solidFill>
                <a:prstClr val="black"/>
              </a:solidFill>
              <a:latin typeface="Calibri"/>
              <a:cs typeface="Calibri"/>
            </a:endParaRPr>
          </a:p>
        </p:txBody>
      </p:sp>
      <p:sp>
        <p:nvSpPr>
          <p:cNvPr id="29" name="object 29"/>
          <p:cNvSpPr/>
          <p:nvPr/>
        </p:nvSpPr>
        <p:spPr>
          <a:xfrm>
            <a:off x="8280217" y="927310"/>
            <a:ext cx="2514389" cy="787334"/>
          </a:xfrm>
          <a:prstGeom prst="rect">
            <a:avLst/>
          </a:prstGeom>
          <a:blipFill>
            <a:blip r:embed="rId3"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0" name="object 30"/>
          <p:cNvSpPr/>
          <p:nvPr/>
        </p:nvSpPr>
        <p:spPr>
          <a:xfrm>
            <a:off x="8267518" y="914611"/>
            <a:ext cx="2539787" cy="800034"/>
          </a:xfrm>
          <a:custGeom>
            <a:avLst/>
            <a:gdLst/>
            <a:ahLst/>
            <a:cxnLst/>
            <a:rect l="l" t="t" r="r" b="b"/>
            <a:pathLst>
              <a:path w="2540000" h="800100">
                <a:moveTo>
                  <a:pt x="2540000" y="0"/>
                </a:moveTo>
                <a:lnTo>
                  <a:pt x="696638" y="0"/>
                </a:lnTo>
                <a:lnTo>
                  <a:pt x="0" y="800100"/>
                </a:lnTo>
                <a:lnTo>
                  <a:pt x="1846671" y="800100"/>
                </a:lnTo>
                <a:lnTo>
                  <a:pt x="1859590" y="785191"/>
                </a:lnTo>
                <a:lnTo>
                  <a:pt x="43022" y="785191"/>
                </a:lnTo>
                <a:lnTo>
                  <a:pt x="708221" y="14908"/>
                </a:lnTo>
                <a:lnTo>
                  <a:pt x="2527080" y="14908"/>
                </a:lnTo>
                <a:lnTo>
                  <a:pt x="2540000" y="0"/>
                </a:lnTo>
                <a:close/>
              </a:path>
              <a:path w="2540000" h="800100">
                <a:moveTo>
                  <a:pt x="2527080" y="14908"/>
                </a:moveTo>
                <a:lnTo>
                  <a:pt x="2496977" y="14908"/>
                </a:lnTo>
                <a:lnTo>
                  <a:pt x="1831779" y="785191"/>
                </a:lnTo>
                <a:lnTo>
                  <a:pt x="1859590" y="785191"/>
                </a:lnTo>
                <a:lnTo>
                  <a:pt x="2527080" y="14908"/>
                </a:lnTo>
                <a:close/>
              </a:path>
            </a:pathLst>
          </a:custGeom>
          <a:solidFill>
            <a:srgbClr val="BE1E2D"/>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1" name="object 31"/>
          <p:cNvSpPr/>
          <p:nvPr/>
        </p:nvSpPr>
        <p:spPr>
          <a:xfrm>
            <a:off x="8445303" y="1333677"/>
            <a:ext cx="990517" cy="304774"/>
          </a:xfrm>
          <a:custGeom>
            <a:avLst/>
            <a:gdLst/>
            <a:ahLst/>
            <a:cxnLst/>
            <a:rect l="l" t="t" r="r" b="b"/>
            <a:pathLst>
              <a:path w="990600" h="304800">
                <a:moveTo>
                  <a:pt x="990600" y="0"/>
                </a:moveTo>
                <a:lnTo>
                  <a:pt x="272124" y="0"/>
                </a:lnTo>
                <a:lnTo>
                  <a:pt x="0" y="304800"/>
                </a:lnTo>
                <a:lnTo>
                  <a:pt x="718475" y="304800"/>
                </a:lnTo>
                <a:lnTo>
                  <a:pt x="725751" y="296650"/>
                </a:lnTo>
                <a:lnTo>
                  <a:pt x="23230" y="296650"/>
                </a:lnTo>
                <a:lnTo>
                  <a:pt x="278762" y="8149"/>
                </a:lnTo>
                <a:lnTo>
                  <a:pt x="983324" y="8149"/>
                </a:lnTo>
                <a:lnTo>
                  <a:pt x="990600" y="0"/>
                </a:lnTo>
                <a:close/>
              </a:path>
              <a:path w="990600" h="304800">
                <a:moveTo>
                  <a:pt x="983324" y="8149"/>
                </a:moveTo>
                <a:lnTo>
                  <a:pt x="967369" y="8149"/>
                </a:lnTo>
                <a:lnTo>
                  <a:pt x="711837" y="296650"/>
                </a:lnTo>
                <a:lnTo>
                  <a:pt x="725751" y="296650"/>
                </a:lnTo>
                <a:lnTo>
                  <a:pt x="983324" y="8149"/>
                </a:lnTo>
                <a:close/>
              </a:path>
            </a:pathLst>
          </a:custGeom>
          <a:solidFill>
            <a:srgbClr val="92949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2" name="object 32"/>
          <p:cNvSpPr/>
          <p:nvPr/>
        </p:nvSpPr>
        <p:spPr>
          <a:xfrm>
            <a:off x="8445303" y="1333677"/>
            <a:ext cx="990517" cy="304774"/>
          </a:xfrm>
          <a:custGeom>
            <a:avLst/>
            <a:gdLst/>
            <a:ahLst/>
            <a:cxnLst/>
            <a:rect l="l" t="t" r="r" b="b"/>
            <a:pathLst>
              <a:path w="990600" h="304800">
                <a:moveTo>
                  <a:pt x="990600" y="0"/>
                </a:moveTo>
                <a:lnTo>
                  <a:pt x="272124" y="0"/>
                </a:lnTo>
                <a:lnTo>
                  <a:pt x="0" y="304800"/>
                </a:lnTo>
                <a:lnTo>
                  <a:pt x="718475" y="304800"/>
                </a:lnTo>
                <a:lnTo>
                  <a:pt x="725751" y="296650"/>
                </a:lnTo>
                <a:lnTo>
                  <a:pt x="23230" y="296650"/>
                </a:lnTo>
                <a:lnTo>
                  <a:pt x="278762" y="8149"/>
                </a:lnTo>
                <a:lnTo>
                  <a:pt x="983324" y="8149"/>
                </a:lnTo>
                <a:lnTo>
                  <a:pt x="990600" y="0"/>
                </a:lnTo>
                <a:close/>
              </a:path>
              <a:path w="990600" h="304800">
                <a:moveTo>
                  <a:pt x="983324" y="8149"/>
                </a:moveTo>
                <a:lnTo>
                  <a:pt x="967369" y="8149"/>
                </a:lnTo>
                <a:lnTo>
                  <a:pt x="711837" y="296650"/>
                </a:lnTo>
                <a:lnTo>
                  <a:pt x="725751" y="296650"/>
                </a:lnTo>
                <a:lnTo>
                  <a:pt x="983324" y="8149"/>
                </a:lnTo>
                <a:close/>
              </a:path>
            </a:pathLst>
          </a:custGeom>
          <a:solidFill>
            <a:srgbClr val="92949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3" name="object 33"/>
          <p:cNvSpPr/>
          <p:nvPr/>
        </p:nvSpPr>
        <p:spPr>
          <a:xfrm>
            <a:off x="9296131" y="1016203"/>
            <a:ext cx="546054" cy="165086"/>
          </a:xfrm>
          <a:custGeom>
            <a:avLst/>
            <a:gdLst/>
            <a:ahLst/>
            <a:cxnLst/>
            <a:rect l="l" t="t" r="r" b="b"/>
            <a:pathLst>
              <a:path w="546100" h="165100">
                <a:moveTo>
                  <a:pt x="546100" y="0"/>
                </a:moveTo>
                <a:lnTo>
                  <a:pt x="149683" y="0"/>
                </a:lnTo>
                <a:lnTo>
                  <a:pt x="0" y="165100"/>
                </a:lnTo>
                <a:lnTo>
                  <a:pt x="396416" y="165100"/>
                </a:lnTo>
                <a:lnTo>
                  <a:pt x="400734" y="160337"/>
                </a:lnTo>
                <a:lnTo>
                  <a:pt x="11513" y="160337"/>
                </a:lnTo>
                <a:lnTo>
                  <a:pt x="152974" y="4762"/>
                </a:lnTo>
                <a:lnTo>
                  <a:pt x="541782" y="4762"/>
                </a:lnTo>
                <a:lnTo>
                  <a:pt x="546100" y="0"/>
                </a:lnTo>
                <a:close/>
              </a:path>
              <a:path w="546100" h="165100">
                <a:moveTo>
                  <a:pt x="541782" y="4762"/>
                </a:moveTo>
                <a:lnTo>
                  <a:pt x="534586" y="4762"/>
                </a:lnTo>
                <a:lnTo>
                  <a:pt x="393125" y="160337"/>
                </a:lnTo>
                <a:lnTo>
                  <a:pt x="400734" y="160337"/>
                </a:lnTo>
                <a:lnTo>
                  <a:pt x="541782" y="4762"/>
                </a:lnTo>
                <a:close/>
              </a:path>
            </a:pathLst>
          </a:custGeom>
          <a:solidFill>
            <a:srgbClr val="92949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4" name="object 34"/>
          <p:cNvSpPr/>
          <p:nvPr/>
        </p:nvSpPr>
        <p:spPr>
          <a:xfrm>
            <a:off x="9296131" y="1016203"/>
            <a:ext cx="546054" cy="165086"/>
          </a:xfrm>
          <a:custGeom>
            <a:avLst/>
            <a:gdLst/>
            <a:ahLst/>
            <a:cxnLst/>
            <a:rect l="l" t="t" r="r" b="b"/>
            <a:pathLst>
              <a:path w="546100" h="165100">
                <a:moveTo>
                  <a:pt x="546100" y="0"/>
                </a:moveTo>
                <a:lnTo>
                  <a:pt x="149683" y="0"/>
                </a:lnTo>
                <a:lnTo>
                  <a:pt x="0" y="165100"/>
                </a:lnTo>
                <a:lnTo>
                  <a:pt x="396416" y="165100"/>
                </a:lnTo>
                <a:lnTo>
                  <a:pt x="400734" y="160337"/>
                </a:lnTo>
                <a:lnTo>
                  <a:pt x="11513" y="160337"/>
                </a:lnTo>
                <a:lnTo>
                  <a:pt x="152974" y="4762"/>
                </a:lnTo>
                <a:lnTo>
                  <a:pt x="541782" y="4762"/>
                </a:lnTo>
                <a:lnTo>
                  <a:pt x="546100" y="0"/>
                </a:lnTo>
                <a:close/>
              </a:path>
              <a:path w="546100" h="165100">
                <a:moveTo>
                  <a:pt x="541782" y="4762"/>
                </a:moveTo>
                <a:lnTo>
                  <a:pt x="534586" y="4762"/>
                </a:lnTo>
                <a:lnTo>
                  <a:pt x="393125" y="160337"/>
                </a:lnTo>
                <a:lnTo>
                  <a:pt x="400734" y="160337"/>
                </a:lnTo>
                <a:lnTo>
                  <a:pt x="541782" y="4762"/>
                </a:lnTo>
                <a:close/>
              </a:path>
            </a:pathLst>
          </a:custGeom>
          <a:solidFill>
            <a:srgbClr val="92949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5" name="object 35"/>
          <p:cNvSpPr/>
          <p:nvPr/>
        </p:nvSpPr>
        <p:spPr>
          <a:xfrm>
            <a:off x="9512013" y="1193989"/>
            <a:ext cx="901625" cy="279376"/>
          </a:xfrm>
          <a:custGeom>
            <a:avLst/>
            <a:gdLst/>
            <a:ahLst/>
            <a:cxnLst/>
            <a:rect l="l" t="t" r="r" b="b"/>
            <a:pathLst>
              <a:path w="901700" h="279400">
                <a:moveTo>
                  <a:pt x="901700" y="0"/>
                </a:moveTo>
                <a:lnTo>
                  <a:pt x="246675" y="0"/>
                </a:lnTo>
                <a:lnTo>
                  <a:pt x="0" y="279400"/>
                </a:lnTo>
                <a:lnTo>
                  <a:pt x="655024" y="279400"/>
                </a:lnTo>
                <a:lnTo>
                  <a:pt x="662279" y="271181"/>
                </a:lnTo>
                <a:lnTo>
                  <a:pt x="21667" y="271181"/>
                </a:lnTo>
                <a:lnTo>
                  <a:pt x="255009" y="8218"/>
                </a:lnTo>
                <a:lnTo>
                  <a:pt x="894444" y="8218"/>
                </a:lnTo>
                <a:lnTo>
                  <a:pt x="901700" y="0"/>
                </a:lnTo>
                <a:close/>
              </a:path>
              <a:path w="901700" h="279400">
                <a:moveTo>
                  <a:pt x="894444" y="8218"/>
                </a:moveTo>
                <a:lnTo>
                  <a:pt x="880032" y="8218"/>
                </a:lnTo>
                <a:lnTo>
                  <a:pt x="646690" y="271181"/>
                </a:lnTo>
                <a:lnTo>
                  <a:pt x="662279" y="271181"/>
                </a:lnTo>
                <a:lnTo>
                  <a:pt x="894444" y="8218"/>
                </a:lnTo>
                <a:close/>
              </a:path>
            </a:pathLst>
          </a:custGeom>
          <a:solidFill>
            <a:srgbClr val="92949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6" name="object 36"/>
          <p:cNvSpPr/>
          <p:nvPr/>
        </p:nvSpPr>
        <p:spPr>
          <a:xfrm>
            <a:off x="9512013" y="1193989"/>
            <a:ext cx="901625" cy="279376"/>
          </a:xfrm>
          <a:custGeom>
            <a:avLst/>
            <a:gdLst/>
            <a:ahLst/>
            <a:cxnLst/>
            <a:rect l="l" t="t" r="r" b="b"/>
            <a:pathLst>
              <a:path w="901700" h="279400">
                <a:moveTo>
                  <a:pt x="901700" y="0"/>
                </a:moveTo>
                <a:lnTo>
                  <a:pt x="246675" y="0"/>
                </a:lnTo>
                <a:lnTo>
                  <a:pt x="0" y="279400"/>
                </a:lnTo>
                <a:lnTo>
                  <a:pt x="655024" y="279400"/>
                </a:lnTo>
                <a:lnTo>
                  <a:pt x="662279" y="271181"/>
                </a:lnTo>
                <a:lnTo>
                  <a:pt x="21667" y="271181"/>
                </a:lnTo>
                <a:lnTo>
                  <a:pt x="255009" y="8218"/>
                </a:lnTo>
                <a:lnTo>
                  <a:pt x="894444" y="8218"/>
                </a:lnTo>
                <a:lnTo>
                  <a:pt x="901700" y="0"/>
                </a:lnTo>
                <a:close/>
              </a:path>
              <a:path w="901700" h="279400">
                <a:moveTo>
                  <a:pt x="894444" y="8218"/>
                </a:moveTo>
                <a:lnTo>
                  <a:pt x="880032" y="8218"/>
                </a:lnTo>
                <a:lnTo>
                  <a:pt x="646690" y="271181"/>
                </a:lnTo>
                <a:lnTo>
                  <a:pt x="662279" y="271181"/>
                </a:lnTo>
                <a:lnTo>
                  <a:pt x="894444" y="8218"/>
                </a:lnTo>
                <a:close/>
              </a:path>
            </a:pathLst>
          </a:custGeom>
          <a:solidFill>
            <a:srgbClr val="929497"/>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7" name="object 37"/>
          <p:cNvSpPr/>
          <p:nvPr/>
        </p:nvSpPr>
        <p:spPr>
          <a:xfrm>
            <a:off x="9924729" y="1911478"/>
            <a:ext cx="279376" cy="1600065"/>
          </a:xfrm>
          <a:custGeom>
            <a:avLst/>
            <a:gdLst/>
            <a:ahLst/>
            <a:cxnLst/>
            <a:rect l="l" t="t" r="r" b="b"/>
            <a:pathLst>
              <a:path w="279400" h="1600200">
                <a:moveTo>
                  <a:pt x="209551" y="139701"/>
                </a:moveTo>
                <a:lnTo>
                  <a:pt x="69848" y="139701"/>
                </a:lnTo>
                <a:lnTo>
                  <a:pt x="69848" y="1600200"/>
                </a:lnTo>
                <a:lnTo>
                  <a:pt x="209551" y="1600200"/>
                </a:lnTo>
                <a:lnTo>
                  <a:pt x="209551" y="139701"/>
                </a:lnTo>
                <a:close/>
              </a:path>
              <a:path w="279400" h="1600200">
                <a:moveTo>
                  <a:pt x="139701" y="0"/>
                </a:moveTo>
                <a:lnTo>
                  <a:pt x="0" y="139701"/>
                </a:lnTo>
                <a:lnTo>
                  <a:pt x="279400" y="139701"/>
                </a:lnTo>
                <a:lnTo>
                  <a:pt x="139701" y="0"/>
                </a:lnTo>
                <a:close/>
              </a:path>
            </a:pathLst>
          </a:custGeom>
          <a:solidFill>
            <a:srgbClr val="FFC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8" name="object 38"/>
          <p:cNvSpPr/>
          <p:nvPr/>
        </p:nvSpPr>
        <p:spPr>
          <a:xfrm>
            <a:off x="9924729" y="1911478"/>
            <a:ext cx="279376" cy="1600065"/>
          </a:xfrm>
          <a:custGeom>
            <a:avLst/>
            <a:gdLst/>
            <a:ahLst/>
            <a:cxnLst/>
            <a:rect l="l" t="t" r="r" b="b"/>
            <a:pathLst>
              <a:path w="279400" h="1600200">
                <a:moveTo>
                  <a:pt x="0" y="139700"/>
                </a:moveTo>
                <a:lnTo>
                  <a:pt x="139700" y="0"/>
                </a:lnTo>
                <a:lnTo>
                  <a:pt x="279400" y="139700"/>
                </a:lnTo>
                <a:lnTo>
                  <a:pt x="209550" y="139700"/>
                </a:lnTo>
                <a:lnTo>
                  <a:pt x="209550" y="1600200"/>
                </a:lnTo>
                <a:lnTo>
                  <a:pt x="69849" y="1600200"/>
                </a:lnTo>
                <a:lnTo>
                  <a:pt x="69849" y="139700"/>
                </a:lnTo>
                <a:lnTo>
                  <a:pt x="0" y="139700"/>
                </a:lnTo>
                <a:close/>
              </a:path>
            </a:pathLst>
          </a:custGeom>
          <a:ln w="12700">
            <a:solidFill>
              <a:srgbClr val="BC8C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9" name="object 39"/>
          <p:cNvSpPr/>
          <p:nvPr/>
        </p:nvSpPr>
        <p:spPr>
          <a:xfrm>
            <a:off x="8807444" y="1876093"/>
            <a:ext cx="447003" cy="466051"/>
          </a:xfrm>
          <a:custGeom>
            <a:avLst/>
            <a:gdLst/>
            <a:ahLst/>
            <a:cxnLst/>
            <a:rect l="l" t="t" r="r" b="b"/>
            <a:pathLst>
              <a:path w="447040" h="466089">
                <a:moveTo>
                  <a:pt x="439158" y="0"/>
                </a:moveTo>
                <a:lnTo>
                  <a:pt x="233737" y="7837"/>
                </a:lnTo>
                <a:lnTo>
                  <a:pt x="287051" y="57233"/>
                </a:lnTo>
                <a:lnTo>
                  <a:pt x="0" y="367055"/>
                </a:lnTo>
                <a:lnTo>
                  <a:pt x="106629" y="465848"/>
                </a:lnTo>
                <a:lnTo>
                  <a:pt x="393680" y="156025"/>
                </a:lnTo>
                <a:lnTo>
                  <a:pt x="445110" y="156025"/>
                </a:lnTo>
                <a:lnTo>
                  <a:pt x="439158" y="0"/>
                </a:lnTo>
                <a:close/>
              </a:path>
              <a:path w="447040" h="466089">
                <a:moveTo>
                  <a:pt x="445110" y="156025"/>
                </a:moveTo>
                <a:lnTo>
                  <a:pt x="393680" y="156025"/>
                </a:lnTo>
                <a:lnTo>
                  <a:pt x="446995" y="205422"/>
                </a:lnTo>
                <a:lnTo>
                  <a:pt x="445110" y="156025"/>
                </a:lnTo>
                <a:close/>
              </a:path>
            </a:pathLst>
          </a:custGeom>
          <a:solidFill>
            <a:srgbClr val="FFC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0" name="object 40"/>
          <p:cNvSpPr/>
          <p:nvPr/>
        </p:nvSpPr>
        <p:spPr>
          <a:xfrm>
            <a:off x="8807442" y="1876094"/>
            <a:ext cx="447003" cy="466051"/>
          </a:xfrm>
          <a:custGeom>
            <a:avLst/>
            <a:gdLst/>
            <a:ahLst/>
            <a:cxnLst/>
            <a:rect l="l" t="t" r="r" b="b"/>
            <a:pathLst>
              <a:path w="447040" h="466089">
                <a:moveTo>
                  <a:pt x="446995" y="205421"/>
                </a:moveTo>
                <a:lnTo>
                  <a:pt x="439159" y="0"/>
                </a:lnTo>
                <a:lnTo>
                  <a:pt x="233737" y="7837"/>
                </a:lnTo>
                <a:lnTo>
                  <a:pt x="287052" y="57232"/>
                </a:lnTo>
                <a:lnTo>
                  <a:pt x="0" y="367055"/>
                </a:lnTo>
                <a:lnTo>
                  <a:pt x="106629" y="465847"/>
                </a:lnTo>
                <a:lnTo>
                  <a:pt x="393681" y="156025"/>
                </a:lnTo>
                <a:lnTo>
                  <a:pt x="446995" y="205421"/>
                </a:lnTo>
                <a:close/>
              </a:path>
            </a:pathLst>
          </a:custGeom>
          <a:ln w="12700">
            <a:solidFill>
              <a:srgbClr val="BC8C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1" name="object 41"/>
          <p:cNvSpPr txBox="1"/>
          <p:nvPr/>
        </p:nvSpPr>
        <p:spPr>
          <a:xfrm>
            <a:off x="9694781" y="535240"/>
            <a:ext cx="939721" cy="320567"/>
          </a:xfrm>
          <a:prstGeom prst="rect">
            <a:avLst/>
          </a:prstGeom>
        </p:spPr>
        <p:txBody>
          <a:bodyPr vert="horz" wrap="square" lIns="0" tIns="12699" rIns="0" bIns="0" rtlCol="0">
            <a:spAutoFit/>
          </a:bodyPr>
          <a:lstStyle/>
          <a:p>
            <a:pPr marL="12699" defTabSz="914329" fontAlgn="auto">
              <a:spcBef>
                <a:spcPts val="100"/>
              </a:spcBef>
              <a:spcAft>
                <a:spcPts val="0"/>
              </a:spcAft>
            </a:pPr>
            <a:r>
              <a:rPr sz="2000" spc="10" dirty="0">
                <a:solidFill>
                  <a:prstClr val="black"/>
                </a:solidFill>
                <a:latin typeface="Calibri"/>
                <a:cs typeface="Calibri"/>
              </a:rPr>
              <a:t>classifier</a:t>
            </a:r>
            <a:endParaRPr sz="2000">
              <a:solidFill>
                <a:prstClr val="black"/>
              </a:solidFill>
              <a:latin typeface="Calibri"/>
              <a:cs typeface="Calibri"/>
            </a:endParaRPr>
          </a:p>
        </p:txBody>
      </p:sp>
      <p:sp>
        <p:nvSpPr>
          <p:cNvPr id="42" name="object 42"/>
          <p:cNvSpPr/>
          <p:nvPr/>
        </p:nvSpPr>
        <p:spPr>
          <a:xfrm>
            <a:off x="9251685" y="705080"/>
            <a:ext cx="292075" cy="495258"/>
          </a:xfrm>
          <a:custGeom>
            <a:avLst/>
            <a:gdLst/>
            <a:ahLst/>
            <a:cxnLst/>
            <a:rect l="l" t="t" r="r" b="b"/>
            <a:pathLst>
              <a:path w="292100" h="495300">
                <a:moveTo>
                  <a:pt x="219075" y="146050"/>
                </a:moveTo>
                <a:lnTo>
                  <a:pt x="73025" y="146050"/>
                </a:lnTo>
                <a:lnTo>
                  <a:pt x="73025" y="495300"/>
                </a:lnTo>
                <a:lnTo>
                  <a:pt x="219075" y="495300"/>
                </a:lnTo>
                <a:lnTo>
                  <a:pt x="219075" y="146050"/>
                </a:lnTo>
                <a:close/>
              </a:path>
              <a:path w="292100" h="495300">
                <a:moveTo>
                  <a:pt x="146050" y="0"/>
                </a:moveTo>
                <a:lnTo>
                  <a:pt x="0" y="146050"/>
                </a:lnTo>
                <a:lnTo>
                  <a:pt x="292100" y="146050"/>
                </a:lnTo>
                <a:lnTo>
                  <a:pt x="146050" y="0"/>
                </a:lnTo>
                <a:close/>
              </a:path>
            </a:pathLst>
          </a:custGeom>
          <a:solidFill>
            <a:srgbClr val="FFC000"/>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3" name="object 43"/>
          <p:cNvSpPr/>
          <p:nvPr/>
        </p:nvSpPr>
        <p:spPr>
          <a:xfrm>
            <a:off x="9251685" y="705080"/>
            <a:ext cx="292075" cy="495258"/>
          </a:xfrm>
          <a:custGeom>
            <a:avLst/>
            <a:gdLst/>
            <a:ahLst/>
            <a:cxnLst/>
            <a:rect l="l" t="t" r="r" b="b"/>
            <a:pathLst>
              <a:path w="292100" h="495300">
                <a:moveTo>
                  <a:pt x="0" y="146050"/>
                </a:moveTo>
                <a:lnTo>
                  <a:pt x="146050" y="0"/>
                </a:lnTo>
                <a:lnTo>
                  <a:pt x="292100" y="146050"/>
                </a:lnTo>
                <a:lnTo>
                  <a:pt x="219075" y="146050"/>
                </a:lnTo>
                <a:lnTo>
                  <a:pt x="219075" y="495300"/>
                </a:lnTo>
                <a:lnTo>
                  <a:pt x="73025" y="495300"/>
                </a:lnTo>
                <a:lnTo>
                  <a:pt x="73025" y="146050"/>
                </a:lnTo>
                <a:lnTo>
                  <a:pt x="0" y="146050"/>
                </a:lnTo>
                <a:close/>
              </a:path>
            </a:pathLst>
          </a:custGeom>
          <a:ln w="12700">
            <a:solidFill>
              <a:srgbClr val="BC8C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4" name="object 44"/>
          <p:cNvSpPr txBox="1"/>
          <p:nvPr/>
        </p:nvSpPr>
        <p:spPr>
          <a:xfrm>
            <a:off x="10415891" y="1334664"/>
            <a:ext cx="1218463" cy="320567"/>
          </a:xfrm>
          <a:prstGeom prst="rect">
            <a:avLst/>
          </a:prstGeom>
        </p:spPr>
        <p:txBody>
          <a:bodyPr vert="horz" wrap="square" lIns="0" tIns="12699" rIns="0" bIns="0" rtlCol="0">
            <a:spAutoFit/>
          </a:bodyPr>
          <a:lstStyle/>
          <a:p>
            <a:pPr marL="12699" defTabSz="914329" fontAlgn="auto">
              <a:spcBef>
                <a:spcPts val="100"/>
              </a:spcBef>
              <a:spcAft>
                <a:spcPts val="0"/>
              </a:spcAft>
            </a:pPr>
            <a:r>
              <a:rPr sz="2000" spc="15" dirty="0">
                <a:solidFill>
                  <a:prstClr val="black"/>
                </a:solidFill>
                <a:latin typeface="Calibri"/>
                <a:cs typeface="Calibri"/>
              </a:rPr>
              <a:t>RoI</a:t>
            </a:r>
            <a:r>
              <a:rPr sz="2000" spc="-209" dirty="0">
                <a:solidFill>
                  <a:prstClr val="black"/>
                </a:solidFill>
                <a:latin typeface="Calibri"/>
                <a:cs typeface="Calibri"/>
              </a:rPr>
              <a:t> </a:t>
            </a:r>
            <a:r>
              <a:rPr sz="2000" spc="40" dirty="0">
                <a:solidFill>
                  <a:prstClr val="black"/>
                </a:solidFill>
                <a:latin typeface="Calibri"/>
                <a:cs typeface="Calibri"/>
              </a:rPr>
              <a:t>pooling</a:t>
            </a:r>
            <a:endParaRPr sz="2000">
              <a:solidFill>
                <a:prstClr val="black"/>
              </a:solidFill>
              <a:latin typeface="Calibri"/>
              <a:cs typeface="Calibri"/>
            </a:endParaRPr>
          </a:p>
        </p:txBody>
      </p:sp>
      <p:sp>
        <p:nvSpPr>
          <p:cNvPr id="47" name="object 47"/>
          <p:cNvSpPr txBox="1"/>
          <p:nvPr/>
        </p:nvSpPr>
        <p:spPr>
          <a:xfrm>
            <a:off x="1301516" y="6363361"/>
            <a:ext cx="10801713" cy="436678"/>
          </a:xfrm>
          <a:prstGeom prst="rect">
            <a:avLst/>
          </a:prstGeom>
        </p:spPr>
        <p:txBody>
          <a:bodyPr vert="horz" wrap="square" lIns="0" tIns="1270" rIns="0" bIns="0" rtlCol="0">
            <a:spAutoFit/>
          </a:bodyPr>
          <a:lstStyle/>
          <a:p>
            <a:pPr marL="12699" marR="5080" indent="2476305" defTabSz="914329" fontAlgn="auto">
              <a:lnSpc>
                <a:spcPct val="101200"/>
              </a:lnSpc>
              <a:spcBef>
                <a:spcPts val="10"/>
              </a:spcBef>
              <a:spcAft>
                <a:spcPts val="0"/>
              </a:spcAft>
            </a:pPr>
            <a:r>
              <a:rPr sz="1400" spc="-20" dirty="0">
                <a:solidFill>
                  <a:srgbClr val="7F7F7F"/>
                </a:solidFill>
                <a:latin typeface="Calibri"/>
                <a:cs typeface="Calibri"/>
              </a:rPr>
              <a:t>Kaiming </a:t>
            </a:r>
            <a:r>
              <a:rPr sz="1400" spc="5" dirty="0">
                <a:solidFill>
                  <a:srgbClr val="7F7F7F"/>
                </a:solidFill>
                <a:latin typeface="Calibri"/>
                <a:cs typeface="Calibri"/>
              </a:rPr>
              <a:t>He, </a:t>
            </a:r>
            <a:r>
              <a:rPr sz="1400" spc="-10" dirty="0">
                <a:solidFill>
                  <a:srgbClr val="7F7F7F"/>
                </a:solidFill>
                <a:latin typeface="Calibri"/>
                <a:cs typeface="Calibri"/>
              </a:rPr>
              <a:t>Xiangyu </a:t>
            </a:r>
            <a:r>
              <a:rPr sz="1400" dirty="0">
                <a:solidFill>
                  <a:srgbClr val="7F7F7F"/>
                </a:solidFill>
                <a:latin typeface="Calibri"/>
                <a:cs typeface="Calibri"/>
              </a:rPr>
              <a:t>Zhang, </a:t>
            </a:r>
            <a:r>
              <a:rPr sz="1400" spc="-30" dirty="0">
                <a:solidFill>
                  <a:srgbClr val="7F7F7F"/>
                </a:solidFill>
                <a:latin typeface="Calibri"/>
                <a:cs typeface="Calibri"/>
              </a:rPr>
              <a:t>Shaoqing </a:t>
            </a:r>
            <a:r>
              <a:rPr sz="1400" spc="-5" dirty="0">
                <a:solidFill>
                  <a:srgbClr val="7F7F7F"/>
                </a:solidFill>
                <a:latin typeface="Calibri"/>
                <a:cs typeface="Calibri"/>
              </a:rPr>
              <a:t>Ren, </a:t>
            </a:r>
            <a:r>
              <a:rPr sz="1400" dirty="0">
                <a:solidFill>
                  <a:srgbClr val="7F7F7F"/>
                </a:solidFill>
                <a:latin typeface="Calibri"/>
                <a:cs typeface="Calibri"/>
              </a:rPr>
              <a:t>&amp; </a:t>
            </a:r>
            <a:r>
              <a:rPr sz="1400" spc="-15" dirty="0">
                <a:solidFill>
                  <a:srgbClr val="7F7F7F"/>
                </a:solidFill>
                <a:latin typeface="Calibri"/>
                <a:cs typeface="Calibri"/>
              </a:rPr>
              <a:t>Jian </a:t>
            </a:r>
            <a:r>
              <a:rPr sz="1400" spc="-35" dirty="0">
                <a:solidFill>
                  <a:srgbClr val="7F7F7F"/>
                </a:solidFill>
                <a:latin typeface="Calibri"/>
                <a:cs typeface="Calibri"/>
              </a:rPr>
              <a:t>Sun. </a:t>
            </a:r>
            <a:r>
              <a:rPr sz="1400" spc="5" dirty="0">
                <a:solidFill>
                  <a:srgbClr val="7F7F7F"/>
                </a:solidFill>
                <a:latin typeface="Calibri"/>
                <a:cs typeface="Calibri"/>
              </a:rPr>
              <a:t>“Deep </a:t>
            </a:r>
            <a:r>
              <a:rPr sz="1400" spc="-15" dirty="0">
                <a:solidFill>
                  <a:srgbClr val="7F7F7F"/>
                </a:solidFill>
                <a:latin typeface="Calibri"/>
                <a:cs typeface="Calibri"/>
              </a:rPr>
              <a:t>Residual </a:t>
            </a:r>
            <a:r>
              <a:rPr sz="1400" spc="-10" dirty="0">
                <a:solidFill>
                  <a:srgbClr val="7F7F7F"/>
                </a:solidFill>
                <a:latin typeface="Calibri"/>
                <a:cs typeface="Calibri"/>
              </a:rPr>
              <a:t>Learning </a:t>
            </a:r>
            <a:r>
              <a:rPr sz="1400" spc="-25" dirty="0">
                <a:solidFill>
                  <a:srgbClr val="7F7F7F"/>
                </a:solidFill>
                <a:latin typeface="Calibri"/>
                <a:cs typeface="Calibri"/>
              </a:rPr>
              <a:t>for </a:t>
            </a:r>
            <a:r>
              <a:rPr sz="1400" spc="15" dirty="0">
                <a:solidFill>
                  <a:srgbClr val="7F7F7F"/>
                </a:solidFill>
                <a:latin typeface="Calibri"/>
                <a:cs typeface="Calibri"/>
              </a:rPr>
              <a:t>Image </a:t>
            </a:r>
            <a:r>
              <a:rPr sz="1400" spc="-15" dirty="0">
                <a:solidFill>
                  <a:srgbClr val="7F7F7F"/>
                </a:solidFill>
                <a:latin typeface="Calibri"/>
                <a:cs typeface="Calibri"/>
              </a:rPr>
              <a:t>Recognition”. </a:t>
            </a:r>
            <a:r>
              <a:rPr sz="1400" spc="-20" dirty="0">
                <a:solidFill>
                  <a:srgbClr val="7F7F7F"/>
                </a:solidFill>
                <a:latin typeface="Calibri"/>
                <a:cs typeface="Calibri"/>
              </a:rPr>
              <a:t>CVPR </a:t>
            </a:r>
            <a:r>
              <a:rPr sz="1400" spc="-10" dirty="0">
                <a:solidFill>
                  <a:srgbClr val="7F7F7F"/>
                </a:solidFill>
                <a:latin typeface="Calibri"/>
                <a:cs typeface="Calibri"/>
              </a:rPr>
              <a:t>2016.  </a:t>
            </a:r>
            <a:r>
              <a:rPr sz="1400" spc="-30" dirty="0">
                <a:solidFill>
                  <a:srgbClr val="7F7F7F"/>
                </a:solidFill>
                <a:latin typeface="Calibri"/>
                <a:cs typeface="Calibri"/>
              </a:rPr>
              <a:t>Shaoqing </a:t>
            </a:r>
            <a:r>
              <a:rPr sz="1400" dirty="0">
                <a:solidFill>
                  <a:srgbClr val="7F7F7F"/>
                </a:solidFill>
                <a:latin typeface="Calibri"/>
                <a:cs typeface="Calibri"/>
              </a:rPr>
              <a:t>Ren, </a:t>
            </a:r>
            <a:r>
              <a:rPr sz="1400" spc="-20" dirty="0">
                <a:solidFill>
                  <a:srgbClr val="7F7F7F"/>
                </a:solidFill>
                <a:latin typeface="Calibri"/>
                <a:cs typeface="Calibri"/>
              </a:rPr>
              <a:t>Kaiming </a:t>
            </a:r>
            <a:r>
              <a:rPr sz="1400" spc="5" dirty="0">
                <a:solidFill>
                  <a:srgbClr val="7F7F7F"/>
                </a:solidFill>
                <a:latin typeface="Calibri"/>
                <a:cs typeface="Calibri"/>
              </a:rPr>
              <a:t>He, </a:t>
            </a:r>
            <a:r>
              <a:rPr sz="1400" spc="-15" dirty="0">
                <a:solidFill>
                  <a:srgbClr val="7F7F7F"/>
                </a:solidFill>
                <a:latin typeface="Calibri"/>
                <a:cs typeface="Calibri"/>
              </a:rPr>
              <a:t>Ross </a:t>
            </a:r>
            <a:r>
              <a:rPr sz="1400" spc="-20" dirty="0">
                <a:solidFill>
                  <a:srgbClr val="7F7F7F"/>
                </a:solidFill>
                <a:latin typeface="Calibri"/>
                <a:cs typeface="Calibri"/>
              </a:rPr>
              <a:t>Girshick, </a:t>
            </a:r>
            <a:r>
              <a:rPr sz="1400" dirty="0">
                <a:solidFill>
                  <a:srgbClr val="7F7F7F"/>
                </a:solidFill>
                <a:latin typeface="Calibri"/>
                <a:cs typeface="Calibri"/>
              </a:rPr>
              <a:t>&amp; </a:t>
            </a:r>
            <a:r>
              <a:rPr sz="1400" spc="-15" dirty="0">
                <a:solidFill>
                  <a:srgbClr val="7F7F7F"/>
                </a:solidFill>
                <a:latin typeface="Calibri"/>
                <a:cs typeface="Calibri"/>
              </a:rPr>
              <a:t>Jian </a:t>
            </a:r>
            <a:r>
              <a:rPr sz="1400" spc="-35" dirty="0">
                <a:solidFill>
                  <a:srgbClr val="7F7F7F"/>
                </a:solidFill>
                <a:latin typeface="Calibri"/>
                <a:cs typeface="Calibri"/>
              </a:rPr>
              <a:t>Sun. </a:t>
            </a:r>
            <a:r>
              <a:rPr sz="1400" spc="-5" dirty="0">
                <a:solidFill>
                  <a:srgbClr val="7F7F7F"/>
                </a:solidFill>
                <a:latin typeface="Calibri"/>
                <a:cs typeface="Calibri"/>
              </a:rPr>
              <a:t>“Faster </a:t>
            </a:r>
            <a:r>
              <a:rPr sz="1400" spc="-10" dirty="0">
                <a:solidFill>
                  <a:srgbClr val="7F7F7F"/>
                </a:solidFill>
                <a:latin typeface="Calibri"/>
                <a:cs typeface="Calibri"/>
              </a:rPr>
              <a:t>R-CNN: </a:t>
            </a:r>
            <a:r>
              <a:rPr sz="1400" spc="-20" dirty="0">
                <a:solidFill>
                  <a:srgbClr val="7F7F7F"/>
                </a:solidFill>
                <a:latin typeface="Calibri"/>
                <a:cs typeface="Calibri"/>
              </a:rPr>
              <a:t>Towards </a:t>
            </a:r>
            <a:r>
              <a:rPr sz="1400" spc="-5" dirty="0">
                <a:solidFill>
                  <a:srgbClr val="7F7F7F"/>
                </a:solidFill>
                <a:latin typeface="Calibri"/>
                <a:cs typeface="Calibri"/>
              </a:rPr>
              <a:t>Real-Time </a:t>
            </a:r>
            <a:r>
              <a:rPr sz="1400" spc="-20" dirty="0">
                <a:solidFill>
                  <a:srgbClr val="7F7F7F"/>
                </a:solidFill>
                <a:latin typeface="Calibri"/>
                <a:cs typeface="Calibri"/>
              </a:rPr>
              <a:t>Object </a:t>
            </a:r>
            <a:r>
              <a:rPr sz="1400" dirty="0">
                <a:solidFill>
                  <a:srgbClr val="7F7F7F"/>
                </a:solidFill>
                <a:latin typeface="Calibri"/>
                <a:cs typeface="Calibri"/>
              </a:rPr>
              <a:t>Detection with Region </a:t>
            </a:r>
            <a:r>
              <a:rPr sz="1400" spc="-20" dirty="0">
                <a:solidFill>
                  <a:srgbClr val="7F7F7F"/>
                </a:solidFill>
                <a:latin typeface="Calibri"/>
                <a:cs typeface="Calibri"/>
              </a:rPr>
              <a:t>Proposal Networks”. </a:t>
            </a:r>
            <a:r>
              <a:rPr sz="1400" dirty="0">
                <a:solidFill>
                  <a:srgbClr val="7F7F7F"/>
                </a:solidFill>
                <a:latin typeface="Calibri"/>
                <a:cs typeface="Calibri"/>
              </a:rPr>
              <a:t>NIPS</a:t>
            </a:r>
            <a:r>
              <a:rPr sz="1400" spc="10" dirty="0">
                <a:solidFill>
                  <a:srgbClr val="7F7F7F"/>
                </a:solidFill>
                <a:latin typeface="Calibri"/>
                <a:cs typeface="Calibri"/>
              </a:rPr>
              <a:t> </a:t>
            </a:r>
            <a:r>
              <a:rPr sz="1400" spc="-10" dirty="0">
                <a:solidFill>
                  <a:srgbClr val="7F7F7F"/>
                </a:solidFill>
                <a:latin typeface="Calibri"/>
                <a:cs typeface="Calibri"/>
              </a:rPr>
              <a:t>2015.</a:t>
            </a:r>
            <a:endParaRPr sz="1400">
              <a:solidFill>
                <a:prstClr val="black"/>
              </a:solidFill>
              <a:latin typeface="Calibri"/>
              <a:cs typeface="Calibri"/>
            </a:endParaRPr>
          </a:p>
        </p:txBody>
      </p:sp>
      <p:graphicFrame>
        <p:nvGraphicFramePr>
          <p:cNvPr id="45" name="object 45"/>
          <p:cNvGraphicFramePr>
            <a:graphicFrameLocks noGrp="1"/>
          </p:cNvGraphicFramePr>
          <p:nvPr/>
        </p:nvGraphicFramePr>
        <p:xfrm>
          <a:off x="749640" y="2857252"/>
          <a:ext cx="5327201" cy="1614238"/>
        </p:xfrm>
        <a:graphic>
          <a:graphicData uri="http://schemas.openxmlformats.org/drawingml/2006/table">
            <a:tbl>
              <a:tblPr firstRow="1" bandRow="1">
                <a:tableStyleId>{2D5ABB26-0587-4C30-8999-92F81FD0307C}</a:tableStyleId>
              </a:tblPr>
              <a:tblGrid>
                <a:gridCol w="2149929">
                  <a:extLst>
                    <a:ext uri="{9D8B030D-6E8A-4147-A177-3AD203B41FA5}">
                      <a16:colId xmlns:a16="http://schemas.microsoft.com/office/drawing/2014/main" val="20000"/>
                    </a:ext>
                  </a:extLst>
                </a:gridCol>
                <a:gridCol w="1588636">
                  <a:extLst>
                    <a:ext uri="{9D8B030D-6E8A-4147-A177-3AD203B41FA5}">
                      <a16:colId xmlns:a16="http://schemas.microsoft.com/office/drawing/2014/main" val="20001"/>
                    </a:ext>
                  </a:extLst>
                </a:gridCol>
                <a:gridCol w="1588636">
                  <a:extLst>
                    <a:ext uri="{9D8B030D-6E8A-4147-A177-3AD203B41FA5}">
                      <a16:colId xmlns:a16="http://schemas.microsoft.com/office/drawing/2014/main" val="20002"/>
                    </a:ext>
                  </a:extLst>
                </a:gridCol>
              </a:tblGrid>
              <a:tr h="640025">
                <a:tc>
                  <a:txBody>
                    <a:bodyPr/>
                    <a:lstStyle/>
                    <a:p>
                      <a:pPr marL="675640" marR="439420" indent="-228600">
                        <a:lnSpc>
                          <a:spcPts val="2100"/>
                        </a:lnSpc>
                        <a:spcBef>
                          <a:spcPts val="380"/>
                        </a:spcBef>
                      </a:pPr>
                      <a:r>
                        <a:rPr sz="1800" b="1" spc="-15" dirty="0">
                          <a:solidFill>
                            <a:srgbClr val="FFFFFF"/>
                          </a:solidFill>
                          <a:latin typeface="Calibri"/>
                          <a:cs typeface="Calibri"/>
                        </a:rPr>
                        <a:t>Faster</a:t>
                      </a:r>
                      <a:r>
                        <a:rPr sz="1800" b="1" spc="-125" dirty="0">
                          <a:solidFill>
                            <a:srgbClr val="FFFFFF"/>
                          </a:solidFill>
                          <a:latin typeface="Calibri"/>
                          <a:cs typeface="Calibri"/>
                        </a:rPr>
                        <a:t> </a:t>
                      </a:r>
                      <a:r>
                        <a:rPr sz="1800" b="1" spc="15" dirty="0">
                          <a:solidFill>
                            <a:srgbClr val="FFFFFF"/>
                          </a:solidFill>
                          <a:latin typeface="Calibri"/>
                          <a:cs typeface="Calibri"/>
                        </a:rPr>
                        <a:t>R-CNN  </a:t>
                      </a:r>
                      <a:r>
                        <a:rPr sz="1800" b="1" spc="-5" dirty="0">
                          <a:solidFill>
                            <a:srgbClr val="FFFFFF"/>
                          </a:solidFill>
                          <a:latin typeface="Calibri"/>
                          <a:cs typeface="Calibri"/>
                        </a:rPr>
                        <a:t>baseline</a:t>
                      </a:r>
                      <a:endParaRPr sz="1800">
                        <a:latin typeface="Calibri"/>
                        <a:cs typeface="Calibri"/>
                      </a:endParaRPr>
                    </a:p>
                  </a:txBody>
                  <a:tcPr marL="0" marR="0" marT="48256"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5B9BD5"/>
                    </a:solidFill>
                  </a:tcPr>
                </a:tc>
                <a:tc>
                  <a:txBody>
                    <a:bodyPr/>
                    <a:lstStyle/>
                    <a:p>
                      <a:pPr algn="ctr">
                        <a:lnSpc>
                          <a:spcPct val="100000"/>
                        </a:lnSpc>
                        <a:spcBef>
                          <a:spcPts val="1340"/>
                        </a:spcBef>
                      </a:pPr>
                      <a:r>
                        <a:rPr sz="1800" b="1" spc="10" dirty="0">
                          <a:solidFill>
                            <a:srgbClr val="FFFFFF"/>
                          </a:solidFill>
                          <a:latin typeface="Calibri"/>
                          <a:cs typeface="Calibri"/>
                        </a:rPr>
                        <a:t>mAP@.5</a:t>
                      </a:r>
                      <a:endParaRPr sz="1800">
                        <a:latin typeface="Calibri"/>
                        <a:cs typeface="Calibri"/>
                      </a:endParaRPr>
                    </a:p>
                  </a:txBody>
                  <a:tcPr marL="0" marR="0" marT="170166"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5B9BD5"/>
                    </a:solidFill>
                  </a:tcPr>
                </a:tc>
                <a:tc>
                  <a:txBody>
                    <a:bodyPr/>
                    <a:lstStyle/>
                    <a:p>
                      <a:pPr algn="ctr">
                        <a:lnSpc>
                          <a:spcPct val="100000"/>
                        </a:lnSpc>
                        <a:spcBef>
                          <a:spcPts val="1340"/>
                        </a:spcBef>
                      </a:pPr>
                      <a:r>
                        <a:rPr sz="1800" b="1" spc="5" dirty="0">
                          <a:solidFill>
                            <a:srgbClr val="FFFFFF"/>
                          </a:solidFill>
                          <a:latin typeface="Calibri"/>
                          <a:cs typeface="Calibri"/>
                        </a:rPr>
                        <a:t>mAP@.5:.95</a:t>
                      </a:r>
                      <a:endParaRPr sz="1800">
                        <a:latin typeface="Calibri"/>
                        <a:cs typeface="Calibri"/>
                      </a:endParaRPr>
                    </a:p>
                  </a:txBody>
                  <a:tcPr marL="0" marR="0" marT="170166"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5B9BD5"/>
                    </a:solidFill>
                  </a:tcPr>
                </a:tc>
                <a:extLst>
                  <a:ext uri="{0D108BD9-81ED-4DB2-BD59-A6C34878D82A}">
                    <a16:rowId xmlns:a16="http://schemas.microsoft.com/office/drawing/2014/main" val="10000"/>
                  </a:ext>
                </a:extLst>
              </a:tr>
              <a:tr h="487106">
                <a:tc>
                  <a:txBody>
                    <a:bodyPr/>
                    <a:lstStyle/>
                    <a:p>
                      <a:pPr marL="1270" algn="ctr">
                        <a:lnSpc>
                          <a:spcPct val="100000"/>
                        </a:lnSpc>
                        <a:spcBef>
                          <a:spcPts val="275"/>
                        </a:spcBef>
                      </a:pPr>
                      <a:r>
                        <a:rPr sz="2400" spc="-15" dirty="0">
                          <a:latin typeface="Calibri"/>
                          <a:cs typeface="Calibri"/>
                        </a:rPr>
                        <a:t>VGG-16</a:t>
                      </a:r>
                      <a:endParaRPr sz="2400">
                        <a:latin typeface="Calibri"/>
                        <a:cs typeface="Calibri"/>
                      </a:endParaRPr>
                    </a:p>
                  </a:txBody>
                  <a:tcPr marL="0" marR="0" marT="34922"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D2DEEF"/>
                    </a:solidFill>
                  </a:tcPr>
                </a:tc>
                <a:tc>
                  <a:txBody>
                    <a:bodyPr/>
                    <a:lstStyle/>
                    <a:p>
                      <a:pPr algn="ctr">
                        <a:lnSpc>
                          <a:spcPct val="100000"/>
                        </a:lnSpc>
                        <a:spcBef>
                          <a:spcPts val="275"/>
                        </a:spcBef>
                      </a:pPr>
                      <a:r>
                        <a:rPr sz="2400" spc="-15" dirty="0">
                          <a:latin typeface="Calibri"/>
                          <a:cs typeface="Calibri"/>
                        </a:rPr>
                        <a:t>41.5</a:t>
                      </a:r>
                      <a:endParaRPr sz="2400">
                        <a:latin typeface="Calibri"/>
                        <a:cs typeface="Calibri"/>
                      </a:endParaRPr>
                    </a:p>
                  </a:txBody>
                  <a:tcPr marL="0" marR="0" marT="34922"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D2DEEF"/>
                    </a:solidFill>
                  </a:tcPr>
                </a:tc>
                <a:tc>
                  <a:txBody>
                    <a:bodyPr/>
                    <a:lstStyle/>
                    <a:p>
                      <a:pPr algn="ctr">
                        <a:lnSpc>
                          <a:spcPct val="100000"/>
                        </a:lnSpc>
                        <a:spcBef>
                          <a:spcPts val="275"/>
                        </a:spcBef>
                      </a:pPr>
                      <a:r>
                        <a:rPr sz="2400" spc="-15" dirty="0">
                          <a:latin typeface="Calibri"/>
                          <a:cs typeface="Calibri"/>
                        </a:rPr>
                        <a:t>21.5</a:t>
                      </a:r>
                      <a:endParaRPr sz="2400">
                        <a:latin typeface="Calibri"/>
                        <a:cs typeface="Calibri"/>
                      </a:endParaRPr>
                    </a:p>
                  </a:txBody>
                  <a:tcPr marL="0" marR="0" marT="34922"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D2DEEF"/>
                    </a:solidFill>
                  </a:tcPr>
                </a:tc>
                <a:extLst>
                  <a:ext uri="{0D108BD9-81ED-4DB2-BD59-A6C34878D82A}">
                    <a16:rowId xmlns:a16="http://schemas.microsoft.com/office/drawing/2014/main" val="10001"/>
                  </a:ext>
                </a:extLst>
              </a:tr>
              <a:tr h="487106">
                <a:tc>
                  <a:txBody>
                    <a:bodyPr/>
                    <a:lstStyle/>
                    <a:p>
                      <a:pPr marL="1270" algn="ctr">
                        <a:lnSpc>
                          <a:spcPct val="100000"/>
                        </a:lnSpc>
                        <a:spcBef>
                          <a:spcPts val="275"/>
                        </a:spcBef>
                      </a:pPr>
                      <a:r>
                        <a:rPr sz="2400" spc="-30" dirty="0">
                          <a:latin typeface="Calibri"/>
                          <a:cs typeface="Calibri"/>
                        </a:rPr>
                        <a:t>ResNet-101</a:t>
                      </a:r>
                      <a:endParaRPr sz="2400">
                        <a:latin typeface="Calibri"/>
                        <a:cs typeface="Calibri"/>
                      </a:endParaRPr>
                    </a:p>
                  </a:txBody>
                  <a:tcPr marL="0" marR="0" marT="34922"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algn="ctr">
                        <a:lnSpc>
                          <a:spcPct val="100000"/>
                        </a:lnSpc>
                        <a:spcBef>
                          <a:spcPts val="275"/>
                        </a:spcBef>
                      </a:pPr>
                      <a:r>
                        <a:rPr sz="2400" b="1" spc="-25" dirty="0">
                          <a:latin typeface="Calibri"/>
                          <a:cs typeface="Calibri"/>
                        </a:rPr>
                        <a:t>48.4</a:t>
                      </a:r>
                      <a:endParaRPr sz="2400">
                        <a:latin typeface="Calibri"/>
                        <a:cs typeface="Calibri"/>
                      </a:endParaRPr>
                    </a:p>
                  </a:txBody>
                  <a:tcPr marL="0" marR="0" marT="34922"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algn="ctr">
                        <a:lnSpc>
                          <a:spcPct val="100000"/>
                        </a:lnSpc>
                        <a:spcBef>
                          <a:spcPts val="275"/>
                        </a:spcBef>
                      </a:pPr>
                      <a:r>
                        <a:rPr sz="2400" b="1" spc="-25" dirty="0">
                          <a:latin typeface="Calibri"/>
                          <a:cs typeface="Calibri"/>
                        </a:rPr>
                        <a:t>27.2</a:t>
                      </a:r>
                      <a:endParaRPr sz="2400">
                        <a:latin typeface="Calibri"/>
                        <a:cs typeface="Calibri"/>
                      </a:endParaRPr>
                    </a:p>
                  </a:txBody>
                  <a:tcPr marL="0" marR="0" marT="34922"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extLst>
                  <a:ext uri="{0D108BD9-81ED-4DB2-BD59-A6C34878D82A}">
                    <a16:rowId xmlns:a16="http://schemas.microsoft.com/office/drawing/2014/main" val="10002"/>
                  </a:ext>
                </a:extLst>
              </a:tr>
            </a:tbl>
          </a:graphicData>
        </a:graphic>
      </p:graphicFrame>
      <p:sp>
        <p:nvSpPr>
          <p:cNvPr id="46" name="object 46"/>
          <p:cNvSpPr txBox="1"/>
          <p:nvPr/>
        </p:nvSpPr>
        <p:spPr>
          <a:xfrm>
            <a:off x="1834433" y="4579358"/>
            <a:ext cx="3431739" cy="718973"/>
          </a:xfrm>
          <a:prstGeom prst="rect">
            <a:avLst/>
          </a:prstGeom>
        </p:spPr>
        <p:txBody>
          <a:bodyPr vert="horz" wrap="square" lIns="0" tIns="53335" rIns="0" bIns="0" rtlCol="0">
            <a:spAutoFit/>
          </a:bodyPr>
          <a:lstStyle/>
          <a:p>
            <a:pPr marL="12699" marR="5080" indent="266679" defTabSz="914329" fontAlgn="auto">
              <a:lnSpc>
                <a:spcPts val="2600"/>
              </a:lnSpc>
              <a:spcBef>
                <a:spcPts val="420"/>
              </a:spcBef>
              <a:spcAft>
                <a:spcPts val="0"/>
              </a:spcAft>
            </a:pPr>
            <a:r>
              <a:rPr sz="2000" spc="5" dirty="0">
                <a:solidFill>
                  <a:prstClr val="black"/>
                </a:solidFill>
                <a:latin typeface="Calibri"/>
                <a:cs typeface="Calibri"/>
              </a:rPr>
              <a:t>COCO </a:t>
            </a:r>
            <a:r>
              <a:rPr sz="2400" spc="10" dirty="0">
                <a:solidFill>
                  <a:prstClr val="black"/>
                </a:solidFill>
                <a:latin typeface="Calibri"/>
                <a:cs typeface="Calibri"/>
              </a:rPr>
              <a:t>detection </a:t>
            </a:r>
            <a:r>
              <a:rPr sz="2000" spc="15" dirty="0">
                <a:solidFill>
                  <a:prstClr val="black"/>
                </a:solidFill>
                <a:latin typeface="Calibri"/>
                <a:cs typeface="Calibri"/>
              </a:rPr>
              <a:t>results  </a:t>
            </a:r>
            <a:r>
              <a:rPr sz="2000" dirty="0">
                <a:solidFill>
                  <a:srgbClr val="C00000"/>
                </a:solidFill>
                <a:latin typeface="Calibri"/>
                <a:cs typeface="Calibri"/>
              </a:rPr>
              <a:t>(ResNet </a:t>
            </a:r>
            <a:r>
              <a:rPr sz="2000" spc="25" dirty="0">
                <a:solidFill>
                  <a:srgbClr val="C00000"/>
                </a:solidFill>
                <a:latin typeface="Calibri"/>
                <a:cs typeface="Calibri"/>
              </a:rPr>
              <a:t>has </a:t>
            </a:r>
            <a:r>
              <a:rPr sz="2000" spc="-10" dirty="0">
                <a:solidFill>
                  <a:srgbClr val="C00000"/>
                </a:solidFill>
                <a:latin typeface="Calibri"/>
                <a:cs typeface="Calibri"/>
              </a:rPr>
              <a:t>28% </a:t>
            </a:r>
            <a:r>
              <a:rPr sz="2000" spc="15" dirty="0">
                <a:solidFill>
                  <a:srgbClr val="C00000"/>
                </a:solidFill>
                <a:latin typeface="Calibri"/>
                <a:cs typeface="Calibri"/>
              </a:rPr>
              <a:t>relative</a:t>
            </a:r>
            <a:r>
              <a:rPr lang="en-US" sz="2000" spc="15" dirty="0">
                <a:solidFill>
                  <a:srgbClr val="C00000"/>
                </a:solidFill>
                <a:latin typeface="Calibri"/>
                <a:cs typeface="Calibri"/>
              </a:rPr>
              <a:t> </a:t>
            </a:r>
            <a:r>
              <a:rPr sz="2000" spc="-350" dirty="0">
                <a:solidFill>
                  <a:srgbClr val="C00000"/>
                </a:solidFill>
                <a:latin typeface="Calibri"/>
                <a:cs typeface="Calibri"/>
              </a:rPr>
              <a:t> </a:t>
            </a:r>
            <a:r>
              <a:rPr sz="2000" spc="15" dirty="0">
                <a:solidFill>
                  <a:srgbClr val="C00000"/>
                </a:solidFill>
                <a:latin typeface="Calibri"/>
                <a:cs typeface="Calibri"/>
              </a:rPr>
              <a:t>gain)</a:t>
            </a:r>
            <a:endParaRPr sz="2000" dirty="0">
              <a:solidFill>
                <a:prstClr val="black"/>
              </a:solidFill>
              <a:latin typeface="Calibri"/>
              <a:cs typeface="Calibri"/>
            </a:endParaRPr>
          </a:p>
        </p:txBody>
      </p:sp>
    </p:spTree>
    <p:extLst>
      <p:ext uri="{BB962C8B-B14F-4D97-AF65-F5344CB8AC3E}">
        <p14:creationId xmlns:p14="http://schemas.microsoft.com/office/powerpoint/2010/main" val="31589604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97428" y="343159"/>
            <a:ext cx="7797145" cy="5206563"/>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 name="object 3"/>
          <p:cNvSpPr txBox="1"/>
          <p:nvPr/>
        </p:nvSpPr>
        <p:spPr>
          <a:xfrm>
            <a:off x="4313420" y="5685505"/>
            <a:ext cx="3562051"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spc="20" dirty="0">
                <a:solidFill>
                  <a:prstClr val="black"/>
                </a:solidFill>
                <a:latin typeface="Calibri"/>
                <a:cs typeface="Calibri"/>
              </a:rPr>
              <a:t>Our </a:t>
            </a:r>
            <a:r>
              <a:rPr sz="2800" spc="-5" dirty="0">
                <a:solidFill>
                  <a:prstClr val="black"/>
                </a:solidFill>
                <a:latin typeface="Calibri"/>
                <a:cs typeface="Calibri"/>
              </a:rPr>
              <a:t>results </a:t>
            </a:r>
            <a:r>
              <a:rPr sz="2800" spc="10" dirty="0">
                <a:solidFill>
                  <a:prstClr val="black"/>
                </a:solidFill>
                <a:latin typeface="Calibri"/>
                <a:cs typeface="Calibri"/>
              </a:rPr>
              <a:t>on </a:t>
            </a:r>
            <a:r>
              <a:rPr sz="2800" dirty="0">
                <a:solidFill>
                  <a:prstClr val="black"/>
                </a:solidFill>
                <a:latin typeface="Calibri"/>
                <a:cs typeface="Calibri"/>
              </a:rPr>
              <a:t>MS</a:t>
            </a:r>
            <a:r>
              <a:rPr sz="2800" spc="-170" dirty="0">
                <a:solidFill>
                  <a:prstClr val="black"/>
                </a:solidFill>
                <a:latin typeface="Calibri"/>
                <a:cs typeface="Calibri"/>
              </a:rPr>
              <a:t> </a:t>
            </a:r>
            <a:r>
              <a:rPr sz="2800" spc="10" dirty="0">
                <a:solidFill>
                  <a:prstClr val="black"/>
                </a:solidFill>
                <a:latin typeface="Calibri"/>
                <a:cs typeface="Calibri"/>
              </a:rPr>
              <a:t>COCO</a:t>
            </a:r>
            <a:endParaRPr sz="2800">
              <a:solidFill>
                <a:prstClr val="black"/>
              </a:solidFill>
              <a:latin typeface="Calibri"/>
              <a:cs typeface="Calibri"/>
            </a:endParaRPr>
          </a:p>
        </p:txBody>
      </p:sp>
      <p:sp>
        <p:nvSpPr>
          <p:cNvPr id="5" name="object 5"/>
          <p:cNvSpPr txBox="1"/>
          <p:nvPr/>
        </p:nvSpPr>
        <p:spPr>
          <a:xfrm>
            <a:off x="1301516" y="6363361"/>
            <a:ext cx="10801713" cy="436678"/>
          </a:xfrm>
          <a:prstGeom prst="rect">
            <a:avLst/>
          </a:prstGeom>
        </p:spPr>
        <p:txBody>
          <a:bodyPr vert="horz" wrap="square" lIns="0" tIns="1270" rIns="0" bIns="0" rtlCol="0">
            <a:spAutoFit/>
          </a:bodyPr>
          <a:lstStyle/>
          <a:p>
            <a:pPr marL="12699" marR="5080" indent="2476305" defTabSz="914329" fontAlgn="auto">
              <a:lnSpc>
                <a:spcPct val="101200"/>
              </a:lnSpc>
              <a:spcBef>
                <a:spcPts val="10"/>
              </a:spcBef>
              <a:spcAft>
                <a:spcPts val="0"/>
              </a:spcAft>
            </a:pPr>
            <a:r>
              <a:rPr sz="1400" spc="-20" dirty="0">
                <a:solidFill>
                  <a:srgbClr val="7F7F7F"/>
                </a:solidFill>
                <a:latin typeface="Calibri"/>
                <a:cs typeface="Calibri"/>
              </a:rPr>
              <a:t>Kaiming </a:t>
            </a:r>
            <a:r>
              <a:rPr sz="1400" spc="5" dirty="0">
                <a:solidFill>
                  <a:srgbClr val="7F7F7F"/>
                </a:solidFill>
                <a:latin typeface="Calibri"/>
                <a:cs typeface="Calibri"/>
              </a:rPr>
              <a:t>He, </a:t>
            </a:r>
            <a:r>
              <a:rPr sz="1400" spc="-10" dirty="0">
                <a:solidFill>
                  <a:srgbClr val="7F7F7F"/>
                </a:solidFill>
                <a:latin typeface="Calibri"/>
                <a:cs typeface="Calibri"/>
              </a:rPr>
              <a:t>Xiangyu </a:t>
            </a:r>
            <a:r>
              <a:rPr sz="1400" dirty="0">
                <a:solidFill>
                  <a:srgbClr val="7F7F7F"/>
                </a:solidFill>
                <a:latin typeface="Calibri"/>
                <a:cs typeface="Calibri"/>
              </a:rPr>
              <a:t>Zhang, </a:t>
            </a:r>
            <a:r>
              <a:rPr sz="1400" spc="-30" dirty="0">
                <a:solidFill>
                  <a:srgbClr val="7F7F7F"/>
                </a:solidFill>
                <a:latin typeface="Calibri"/>
                <a:cs typeface="Calibri"/>
              </a:rPr>
              <a:t>Shaoqing </a:t>
            </a:r>
            <a:r>
              <a:rPr sz="1400" spc="-5" dirty="0">
                <a:solidFill>
                  <a:srgbClr val="7F7F7F"/>
                </a:solidFill>
                <a:latin typeface="Calibri"/>
                <a:cs typeface="Calibri"/>
              </a:rPr>
              <a:t>Ren, </a:t>
            </a:r>
            <a:r>
              <a:rPr sz="1400" dirty="0">
                <a:solidFill>
                  <a:srgbClr val="7F7F7F"/>
                </a:solidFill>
                <a:latin typeface="Calibri"/>
                <a:cs typeface="Calibri"/>
              </a:rPr>
              <a:t>&amp; </a:t>
            </a:r>
            <a:r>
              <a:rPr sz="1400" spc="-15" dirty="0">
                <a:solidFill>
                  <a:srgbClr val="7F7F7F"/>
                </a:solidFill>
                <a:latin typeface="Calibri"/>
                <a:cs typeface="Calibri"/>
              </a:rPr>
              <a:t>Jian </a:t>
            </a:r>
            <a:r>
              <a:rPr sz="1400" spc="-35" dirty="0">
                <a:solidFill>
                  <a:srgbClr val="7F7F7F"/>
                </a:solidFill>
                <a:latin typeface="Calibri"/>
                <a:cs typeface="Calibri"/>
              </a:rPr>
              <a:t>Sun. </a:t>
            </a:r>
            <a:r>
              <a:rPr sz="1400" spc="5" dirty="0">
                <a:solidFill>
                  <a:srgbClr val="7F7F7F"/>
                </a:solidFill>
                <a:latin typeface="Calibri"/>
                <a:cs typeface="Calibri"/>
              </a:rPr>
              <a:t>“Deep </a:t>
            </a:r>
            <a:r>
              <a:rPr sz="1400" spc="-15" dirty="0">
                <a:solidFill>
                  <a:srgbClr val="7F7F7F"/>
                </a:solidFill>
                <a:latin typeface="Calibri"/>
                <a:cs typeface="Calibri"/>
              </a:rPr>
              <a:t>Residual </a:t>
            </a:r>
            <a:r>
              <a:rPr sz="1400" spc="-10" dirty="0">
                <a:solidFill>
                  <a:srgbClr val="7F7F7F"/>
                </a:solidFill>
                <a:latin typeface="Calibri"/>
                <a:cs typeface="Calibri"/>
              </a:rPr>
              <a:t>Learning </a:t>
            </a:r>
            <a:r>
              <a:rPr sz="1400" spc="-25" dirty="0">
                <a:solidFill>
                  <a:srgbClr val="7F7F7F"/>
                </a:solidFill>
                <a:latin typeface="Calibri"/>
                <a:cs typeface="Calibri"/>
              </a:rPr>
              <a:t>for </a:t>
            </a:r>
            <a:r>
              <a:rPr sz="1400" spc="15" dirty="0">
                <a:solidFill>
                  <a:srgbClr val="7F7F7F"/>
                </a:solidFill>
                <a:latin typeface="Calibri"/>
                <a:cs typeface="Calibri"/>
              </a:rPr>
              <a:t>Image </a:t>
            </a:r>
            <a:r>
              <a:rPr sz="1400" spc="-15" dirty="0">
                <a:solidFill>
                  <a:srgbClr val="7F7F7F"/>
                </a:solidFill>
                <a:latin typeface="Calibri"/>
                <a:cs typeface="Calibri"/>
              </a:rPr>
              <a:t>Recognition”. </a:t>
            </a:r>
            <a:r>
              <a:rPr sz="1400" spc="-20" dirty="0">
                <a:solidFill>
                  <a:srgbClr val="7F7F7F"/>
                </a:solidFill>
                <a:latin typeface="Calibri"/>
                <a:cs typeface="Calibri"/>
              </a:rPr>
              <a:t>CVPR </a:t>
            </a:r>
            <a:r>
              <a:rPr sz="1400" spc="-10" dirty="0">
                <a:solidFill>
                  <a:srgbClr val="7F7F7F"/>
                </a:solidFill>
                <a:latin typeface="Calibri"/>
                <a:cs typeface="Calibri"/>
              </a:rPr>
              <a:t>2016.  </a:t>
            </a:r>
            <a:r>
              <a:rPr sz="1400" spc="-30" dirty="0">
                <a:solidFill>
                  <a:srgbClr val="7F7F7F"/>
                </a:solidFill>
                <a:latin typeface="Calibri"/>
                <a:cs typeface="Calibri"/>
              </a:rPr>
              <a:t>Shaoqing </a:t>
            </a:r>
            <a:r>
              <a:rPr sz="1400" dirty="0">
                <a:solidFill>
                  <a:srgbClr val="7F7F7F"/>
                </a:solidFill>
                <a:latin typeface="Calibri"/>
                <a:cs typeface="Calibri"/>
              </a:rPr>
              <a:t>Ren, </a:t>
            </a:r>
            <a:r>
              <a:rPr sz="1400" spc="-20" dirty="0">
                <a:solidFill>
                  <a:srgbClr val="7F7F7F"/>
                </a:solidFill>
                <a:latin typeface="Calibri"/>
                <a:cs typeface="Calibri"/>
              </a:rPr>
              <a:t>Kaiming </a:t>
            </a:r>
            <a:r>
              <a:rPr sz="1400" spc="5" dirty="0">
                <a:solidFill>
                  <a:srgbClr val="7F7F7F"/>
                </a:solidFill>
                <a:latin typeface="Calibri"/>
                <a:cs typeface="Calibri"/>
              </a:rPr>
              <a:t>He, </a:t>
            </a:r>
            <a:r>
              <a:rPr sz="1400" spc="-15" dirty="0">
                <a:solidFill>
                  <a:srgbClr val="7F7F7F"/>
                </a:solidFill>
                <a:latin typeface="Calibri"/>
                <a:cs typeface="Calibri"/>
              </a:rPr>
              <a:t>Ross </a:t>
            </a:r>
            <a:r>
              <a:rPr sz="1400" spc="-20" dirty="0">
                <a:solidFill>
                  <a:srgbClr val="7F7F7F"/>
                </a:solidFill>
                <a:latin typeface="Calibri"/>
                <a:cs typeface="Calibri"/>
              </a:rPr>
              <a:t>Girshick, </a:t>
            </a:r>
            <a:r>
              <a:rPr sz="1400" dirty="0">
                <a:solidFill>
                  <a:srgbClr val="7F7F7F"/>
                </a:solidFill>
                <a:latin typeface="Calibri"/>
                <a:cs typeface="Calibri"/>
              </a:rPr>
              <a:t>&amp; </a:t>
            </a:r>
            <a:r>
              <a:rPr sz="1400" spc="-15" dirty="0">
                <a:solidFill>
                  <a:srgbClr val="7F7F7F"/>
                </a:solidFill>
                <a:latin typeface="Calibri"/>
                <a:cs typeface="Calibri"/>
              </a:rPr>
              <a:t>Jian </a:t>
            </a:r>
            <a:r>
              <a:rPr sz="1400" spc="-35" dirty="0">
                <a:solidFill>
                  <a:srgbClr val="7F7F7F"/>
                </a:solidFill>
                <a:latin typeface="Calibri"/>
                <a:cs typeface="Calibri"/>
              </a:rPr>
              <a:t>Sun. </a:t>
            </a:r>
            <a:r>
              <a:rPr sz="1400" spc="-5" dirty="0">
                <a:solidFill>
                  <a:srgbClr val="7F7F7F"/>
                </a:solidFill>
                <a:latin typeface="Calibri"/>
                <a:cs typeface="Calibri"/>
              </a:rPr>
              <a:t>“Faster </a:t>
            </a:r>
            <a:r>
              <a:rPr sz="1400" spc="-10" dirty="0">
                <a:solidFill>
                  <a:srgbClr val="7F7F7F"/>
                </a:solidFill>
                <a:latin typeface="Calibri"/>
                <a:cs typeface="Calibri"/>
              </a:rPr>
              <a:t>R-CNN: </a:t>
            </a:r>
            <a:r>
              <a:rPr sz="1400" spc="-20" dirty="0">
                <a:solidFill>
                  <a:srgbClr val="7F7F7F"/>
                </a:solidFill>
                <a:latin typeface="Calibri"/>
                <a:cs typeface="Calibri"/>
              </a:rPr>
              <a:t>Towards </a:t>
            </a:r>
            <a:r>
              <a:rPr sz="1400" spc="-5" dirty="0">
                <a:solidFill>
                  <a:srgbClr val="7F7F7F"/>
                </a:solidFill>
                <a:latin typeface="Calibri"/>
                <a:cs typeface="Calibri"/>
              </a:rPr>
              <a:t>Real-Time </a:t>
            </a:r>
            <a:r>
              <a:rPr sz="1400" spc="-20" dirty="0">
                <a:solidFill>
                  <a:srgbClr val="7F7F7F"/>
                </a:solidFill>
                <a:latin typeface="Calibri"/>
                <a:cs typeface="Calibri"/>
              </a:rPr>
              <a:t>Object </a:t>
            </a:r>
            <a:r>
              <a:rPr sz="1400" dirty="0">
                <a:solidFill>
                  <a:srgbClr val="7F7F7F"/>
                </a:solidFill>
                <a:latin typeface="Calibri"/>
                <a:cs typeface="Calibri"/>
              </a:rPr>
              <a:t>Detection with Region </a:t>
            </a:r>
            <a:r>
              <a:rPr sz="1400" spc="-20" dirty="0">
                <a:solidFill>
                  <a:srgbClr val="7F7F7F"/>
                </a:solidFill>
                <a:latin typeface="Calibri"/>
                <a:cs typeface="Calibri"/>
              </a:rPr>
              <a:t>Proposal Networks”. </a:t>
            </a:r>
            <a:r>
              <a:rPr sz="1400" dirty="0">
                <a:solidFill>
                  <a:srgbClr val="7F7F7F"/>
                </a:solidFill>
                <a:latin typeface="Calibri"/>
                <a:cs typeface="Calibri"/>
              </a:rPr>
              <a:t>NIPS</a:t>
            </a:r>
            <a:r>
              <a:rPr sz="1400" spc="10" dirty="0">
                <a:solidFill>
                  <a:srgbClr val="7F7F7F"/>
                </a:solidFill>
                <a:latin typeface="Calibri"/>
                <a:cs typeface="Calibri"/>
              </a:rPr>
              <a:t> </a:t>
            </a:r>
            <a:r>
              <a:rPr sz="1400" spc="-10" dirty="0">
                <a:solidFill>
                  <a:srgbClr val="7F7F7F"/>
                </a:solidFill>
                <a:latin typeface="Calibri"/>
                <a:cs typeface="Calibri"/>
              </a:rPr>
              <a:t>2015.</a:t>
            </a:r>
            <a:endParaRPr sz="1400">
              <a:solidFill>
                <a:prstClr val="black"/>
              </a:solidFill>
              <a:latin typeface="Calibri"/>
              <a:cs typeface="Calibri"/>
            </a:endParaRPr>
          </a:p>
        </p:txBody>
      </p:sp>
      <p:sp>
        <p:nvSpPr>
          <p:cNvPr id="4" name="object 4"/>
          <p:cNvSpPr txBox="1"/>
          <p:nvPr/>
        </p:nvSpPr>
        <p:spPr>
          <a:xfrm>
            <a:off x="9596893" y="6157324"/>
            <a:ext cx="2504230" cy="182109"/>
          </a:xfrm>
          <a:prstGeom prst="rect">
            <a:avLst/>
          </a:prstGeom>
        </p:spPr>
        <p:txBody>
          <a:bodyPr vert="horz" wrap="square" lIns="0" tIns="12699" rIns="0" bIns="0" rtlCol="0">
            <a:spAutoFit/>
          </a:bodyPr>
          <a:lstStyle/>
          <a:p>
            <a:pPr marL="12699" defTabSz="914329" fontAlgn="auto">
              <a:spcBef>
                <a:spcPts val="100"/>
              </a:spcBef>
              <a:spcAft>
                <a:spcPts val="0"/>
              </a:spcAft>
            </a:pPr>
            <a:r>
              <a:rPr sz="1100" dirty="0">
                <a:solidFill>
                  <a:srgbClr val="7F7F7F"/>
                </a:solidFill>
                <a:latin typeface="Calibri"/>
                <a:cs typeface="Calibri"/>
              </a:rPr>
              <a:t>*the</a:t>
            </a:r>
            <a:r>
              <a:rPr sz="1100" spc="-100" dirty="0">
                <a:solidFill>
                  <a:srgbClr val="7F7F7F"/>
                </a:solidFill>
                <a:latin typeface="Calibri"/>
                <a:cs typeface="Calibri"/>
              </a:rPr>
              <a:t> </a:t>
            </a:r>
            <a:r>
              <a:rPr sz="1100" spc="10" dirty="0">
                <a:solidFill>
                  <a:srgbClr val="7F7F7F"/>
                </a:solidFill>
                <a:latin typeface="Calibri"/>
                <a:cs typeface="Calibri"/>
              </a:rPr>
              <a:t>original</a:t>
            </a:r>
            <a:r>
              <a:rPr sz="1100" spc="-5" dirty="0">
                <a:solidFill>
                  <a:srgbClr val="7F7F7F"/>
                </a:solidFill>
                <a:latin typeface="Calibri"/>
                <a:cs typeface="Calibri"/>
              </a:rPr>
              <a:t> </a:t>
            </a:r>
            <a:r>
              <a:rPr sz="1100" spc="-20" dirty="0">
                <a:solidFill>
                  <a:srgbClr val="7F7F7F"/>
                </a:solidFill>
                <a:latin typeface="Calibri"/>
                <a:cs typeface="Calibri"/>
              </a:rPr>
              <a:t>image</a:t>
            </a:r>
            <a:r>
              <a:rPr sz="1100" spc="-100" dirty="0">
                <a:solidFill>
                  <a:srgbClr val="7F7F7F"/>
                </a:solidFill>
                <a:latin typeface="Calibri"/>
                <a:cs typeface="Calibri"/>
              </a:rPr>
              <a:t> </a:t>
            </a:r>
            <a:r>
              <a:rPr sz="1100" spc="20" dirty="0">
                <a:solidFill>
                  <a:srgbClr val="7F7F7F"/>
                </a:solidFill>
                <a:latin typeface="Calibri"/>
                <a:cs typeface="Calibri"/>
              </a:rPr>
              <a:t>is</a:t>
            </a:r>
            <a:r>
              <a:rPr sz="1100" spc="-80" dirty="0">
                <a:solidFill>
                  <a:srgbClr val="7F7F7F"/>
                </a:solidFill>
                <a:latin typeface="Calibri"/>
                <a:cs typeface="Calibri"/>
              </a:rPr>
              <a:t> </a:t>
            </a:r>
            <a:r>
              <a:rPr sz="1100" spc="-5" dirty="0">
                <a:solidFill>
                  <a:srgbClr val="7F7F7F"/>
                </a:solidFill>
                <a:latin typeface="Calibri"/>
                <a:cs typeface="Calibri"/>
              </a:rPr>
              <a:t>from</a:t>
            </a:r>
            <a:r>
              <a:rPr sz="1100" spc="-130" dirty="0">
                <a:solidFill>
                  <a:srgbClr val="7F7F7F"/>
                </a:solidFill>
                <a:latin typeface="Calibri"/>
                <a:cs typeface="Calibri"/>
              </a:rPr>
              <a:t> </a:t>
            </a:r>
            <a:r>
              <a:rPr sz="1100" spc="-20" dirty="0">
                <a:solidFill>
                  <a:srgbClr val="7F7F7F"/>
                </a:solidFill>
                <a:latin typeface="Calibri"/>
                <a:cs typeface="Calibri"/>
              </a:rPr>
              <a:t>the</a:t>
            </a:r>
            <a:r>
              <a:rPr sz="1100" spc="-100" dirty="0">
                <a:solidFill>
                  <a:srgbClr val="7F7F7F"/>
                </a:solidFill>
                <a:latin typeface="Calibri"/>
                <a:cs typeface="Calibri"/>
              </a:rPr>
              <a:t> </a:t>
            </a:r>
            <a:r>
              <a:rPr sz="1100" spc="-5" dirty="0">
                <a:solidFill>
                  <a:srgbClr val="7F7F7F"/>
                </a:solidFill>
                <a:latin typeface="Calibri"/>
                <a:cs typeface="Calibri"/>
              </a:rPr>
              <a:t>COCO</a:t>
            </a:r>
            <a:r>
              <a:rPr sz="1100" spc="-80" dirty="0">
                <a:solidFill>
                  <a:srgbClr val="7F7F7F"/>
                </a:solidFill>
                <a:latin typeface="Calibri"/>
                <a:cs typeface="Calibri"/>
              </a:rPr>
              <a:t> </a:t>
            </a:r>
            <a:r>
              <a:rPr sz="1100" spc="-25" dirty="0">
                <a:solidFill>
                  <a:srgbClr val="7F7F7F"/>
                </a:solidFill>
                <a:latin typeface="Calibri"/>
                <a:cs typeface="Calibri"/>
              </a:rPr>
              <a:t>dataset</a:t>
            </a:r>
            <a:endParaRPr sz="1100">
              <a:solidFill>
                <a:prstClr val="black"/>
              </a:solidFill>
              <a:latin typeface="Calibri"/>
              <a:cs typeface="Calibri"/>
            </a:endParaRPr>
          </a:p>
        </p:txBody>
      </p:sp>
    </p:spTree>
    <p:extLst>
      <p:ext uri="{BB962C8B-B14F-4D97-AF65-F5344CB8AC3E}">
        <p14:creationId xmlns:p14="http://schemas.microsoft.com/office/powerpoint/2010/main" val="5391342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2743482" y="178073"/>
            <a:ext cx="6705037" cy="5016079"/>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3" name="object 3"/>
          <p:cNvSpPr txBox="1"/>
          <p:nvPr/>
        </p:nvSpPr>
        <p:spPr>
          <a:xfrm>
            <a:off x="1925987" y="5093649"/>
            <a:ext cx="8331134" cy="1254761"/>
          </a:xfrm>
          <a:prstGeom prst="rect">
            <a:avLst/>
          </a:prstGeom>
        </p:spPr>
        <p:txBody>
          <a:bodyPr vert="horz" wrap="square" lIns="0" tIns="97781" rIns="0" bIns="0" rtlCol="0">
            <a:spAutoFit/>
          </a:bodyPr>
          <a:lstStyle/>
          <a:p>
            <a:pPr marL="635" algn="ctr" defTabSz="914329" fontAlgn="auto">
              <a:spcBef>
                <a:spcPts val="770"/>
              </a:spcBef>
              <a:spcAft>
                <a:spcPts val="0"/>
              </a:spcAft>
            </a:pPr>
            <a:r>
              <a:rPr sz="2000" spc="30" dirty="0">
                <a:solidFill>
                  <a:srgbClr val="C00000"/>
                </a:solidFill>
                <a:latin typeface="Calibri"/>
                <a:cs typeface="Calibri"/>
              </a:rPr>
              <a:t>this</a:t>
            </a:r>
            <a:r>
              <a:rPr sz="2000" spc="-136" dirty="0">
                <a:solidFill>
                  <a:srgbClr val="C00000"/>
                </a:solidFill>
                <a:latin typeface="Calibri"/>
                <a:cs typeface="Calibri"/>
              </a:rPr>
              <a:t> </a:t>
            </a:r>
            <a:r>
              <a:rPr sz="2000" spc="15" dirty="0">
                <a:solidFill>
                  <a:srgbClr val="C00000"/>
                </a:solidFill>
                <a:latin typeface="Calibri"/>
                <a:cs typeface="Calibri"/>
              </a:rPr>
              <a:t>video</a:t>
            </a:r>
            <a:r>
              <a:rPr sz="2000" spc="-110" dirty="0">
                <a:solidFill>
                  <a:srgbClr val="C00000"/>
                </a:solidFill>
                <a:latin typeface="Calibri"/>
                <a:cs typeface="Calibri"/>
              </a:rPr>
              <a:t> </a:t>
            </a:r>
            <a:r>
              <a:rPr sz="2000" spc="20" dirty="0">
                <a:solidFill>
                  <a:srgbClr val="C00000"/>
                </a:solidFill>
                <a:latin typeface="Calibri"/>
                <a:cs typeface="Calibri"/>
              </a:rPr>
              <a:t>is</a:t>
            </a:r>
            <a:r>
              <a:rPr sz="2000" spc="-30" dirty="0">
                <a:solidFill>
                  <a:srgbClr val="C00000"/>
                </a:solidFill>
                <a:latin typeface="Calibri"/>
                <a:cs typeface="Calibri"/>
              </a:rPr>
              <a:t> </a:t>
            </a:r>
            <a:r>
              <a:rPr sz="2000" spc="30" dirty="0">
                <a:solidFill>
                  <a:srgbClr val="C00000"/>
                </a:solidFill>
                <a:latin typeface="Calibri"/>
                <a:cs typeface="Calibri"/>
              </a:rPr>
              <a:t>available</a:t>
            </a:r>
            <a:r>
              <a:rPr sz="2000" spc="-150" dirty="0">
                <a:solidFill>
                  <a:srgbClr val="C00000"/>
                </a:solidFill>
                <a:latin typeface="Calibri"/>
                <a:cs typeface="Calibri"/>
              </a:rPr>
              <a:t> </a:t>
            </a:r>
            <a:r>
              <a:rPr sz="2000" spc="15" dirty="0">
                <a:solidFill>
                  <a:srgbClr val="C00000"/>
                </a:solidFill>
                <a:latin typeface="Calibri"/>
                <a:cs typeface="Calibri"/>
              </a:rPr>
              <a:t>online:</a:t>
            </a:r>
            <a:r>
              <a:rPr sz="2000" spc="-190" dirty="0">
                <a:solidFill>
                  <a:srgbClr val="C00000"/>
                </a:solidFill>
                <a:latin typeface="Calibri"/>
                <a:cs typeface="Calibri"/>
              </a:rPr>
              <a:t> </a:t>
            </a:r>
            <a:r>
              <a:rPr sz="2000" u="sng" spc="-5" dirty="0">
                <a:solidFill>
                  <a:srgbClr val="0563C1"/>
                </a:solidFill>
                <a:uFill>
                  <a:solidFill>
                    <a:srgbClr val="0563C1"/>
                  </a:solidFill>
                </a:uFill>
                <a:latin typeface="Calibri"/>
                <a:cs typeface="Calibri"/>
              </a:rPr>
              <a:t>https://youtu.be/WZmSMkK9VuA</a:t>
            </a:r>
            <a:endParaRPr sz="2000" dirty="0">
              <a:solidFill>
                <a:prstClr val="black"/>
              </a:solidFill>
              <a:latin typeface="Calibri"/>
              <a:cs typeface="Calibri"/>
            </a:endParaRPr>
          </a:p>
          <a:p>
            <a:pPr marL="12699" marR="5080" algn="ctr" defTabSz="914329" fontAlgn="auto">
              <a:lnSpc>
                <a:spcPct val="100699"/>
              </a:lnSpc>
              <a:spcBef>
                <a:spcPts val="785"/>
              </a:spcBef>
              <a:spcAft>
                <a:spcPts val="0"/>
              </a:spcAft>
            </a:pPr>
            <a:r>
              <a:rPr sz="2400" dirty="0">
                <a:solidFill>
                  <a:prstClr val="black"/>
                </a:solidFill>
                <a:latin typeface="Calibri"/>
                <a:cs typeface="Calibri"/>
              </a:rPr>
              <a:t>Results</a:t>
            </a:r>
            <a:r>
              <a:rPr sz="2400" spc="-86" dirty="0">
                <a:solidFill>
                  <a:prstClr val="black"/>
                </a:solidFill>
                <a:latin typeface="Calibri"/>
                <a:cs typeface="Calibri"/>
              </a:rPr>
              <a:t> </a:t>
            </a:r>
            <a:r>
              <a:rPr sz="2400" spc="15" dirty="0">
                <a:solidFill>
                  <a:prstClr val="black"/>
                </a:solidFill>
                <a:latin typeface="Calibri"/>
                <a:cs typeface="Calibri"/>
              </a:rPr>
              <a:t>on</a:t>
            </a:r>
            <a:r>
              <a:rPr sz="2400" spc="-106" dirty="0">
                <a:solidFill>
                  <a:prstClr val="black"/>
                </a:solidFill>
                <a:latin typeface="Calibri"/>
                <a:cs typeface="Calibri"/>
              </a:rPr>
              <a:t> </a:t>
            </a:r>
            <a:r>
              <a:rPr sz="2400" spc="-25" dirty="0">
                <a:solidFill>
                  <a:prstClr val="black"/>
                </a:solidFill>
                <a:latin typeface="Calibri"/>
                <a:cs typeface="Calibri"/>
              </a:rPr>
              <a:t>real</a:t>
            </a:r>
            <a:r>
              <a:rPr sz="2400" spc="110" dirty="0">
                <a:solidFill>
                  <a:prstClr val="black"/>
                </a:solidFill>
                <a:latin typeface="Calibri"/>
                <a:cs typeface="Calibri"/>
              </a:rPr>
              <a:t> </a:t>
            </a:r>
            <a:r>
              <a:rPr sz="2400" spc="20" dirty="0">
                <a:solidFill>
                  <a:prstClr val="black"/>
                </a:solidFill>
                <a:latin typeface="Calibri"/>
                <a:cs typeface="Calibri"/>
              </a:rPr>
              <a:t>video.</a:t>
            </a:r>
            <a:r>
              <a:rPr sz="2400" spc="-150" dirty="0">
                <a:solidFill>
                  <a:prstClr val="black"/>
                </a:solidFill>
                <a:latin typeface="Calibri"/>
                <a:cs typeface="Calibri"/>
              </a:rPr>
              <a:t> </a:t>
            </a:r>
            <a:r>
              <a:rPr sz="2400" spc="20" dirty="0">
                <a:solidFill>
                  <a:prstClr val="black"/>
                </a:solidFill>
                <a:latin typeface="Calibri"/>
                <a:cs typeface="Calibri"/>
              </a:rPr>
              <a:t>Model</a:t>
            </a:r>
            <a:r>
              <a:rPr sz="2400" spc="-90" dirty="0">
                <a:solidFill>
                  <a:prstClr val="black"/>
                </a:solidFill>
                <a:latin typeface="Calibri"/>
                <a:cs typeface="Calibri"/>
              </a:rPr>
              <a:t> </a:t>
            </a:r>
            <a:r>
              <a:rPr sz="2400" spc="-5" dirty="0">
                <a:solidFill>
                  <a:prstClr val="black"/>
                </a:solidFill>
                <a:latin typeface="Calibri"/>
                <a:cs typeface="Calibri"/>
              </a:rPr>
              <a:t>trained</a:t>
            </a:r>
            <a:r>
              <a:rPr sz="2400" spc="-106" dirty="0">
                <a:solidFill>
                  <a:prstClr val="black"/>
                </a:solidFill>
                <a:latin typeface="Calibri"/>
                <a:cs typeface="Calibri"/>
              </a:rPr>
              <a:t> </a:t>
            </a:r>
            <a:r>
              <a:rPr sz="2400" spc="15" dirty="0">
                <a:solidFill>
                  <a:prstClr val="black"/>
                </a:solidFill>
                <a:latin typeface="Calibri"/>
                <a:cs typeface="Calibri"/>
              </a:rPr>
              <a:t>on</a:t>
            </a:r>
            <a:r>
              <a:rPr sz="2400" dirty="0">
                <a:solidFill>
                  <a:prstClr val="black"/>
                </a:solidFill>
                <a:latin typeface="Calibri"/>
                <a:cs typeface="Calibri"/>
              </a:rPr>
              <a:t> </a:t>
            </a:r>
            <a:r>
              <a:rPr sz="2400" spc="20" dirty="0">
                <a:solidFill>
                  <a:prstClr val="black"/>
                </a:solidFill>
                <a:latin typeface="Calibri"/>
                <a:cs typeface="Calibri"/>
              </a:rPr>
              <a:t>MS</a:t>
            </a:r>
            <a:r>
              <a:rPr sz="2400" spc="-45" dirty="0">
                <a:solidFill>
                  <a:prstClr val="black"/>
                </a:solidFill>
                <a:latin typeface="Calibri"/>
                <a:cs typeface="Calibri"/>
              </a:rPr>
              <a:t> </a:t>
            </a:r>
            <a:r>
              <a:rPr sz="2400" spc="10" dirty="0">
                <a:solidFill>
                  <a:prstClr val="black"/>
                </a:solidFill>
                <a:latin typeface="Calibri"/>
                <a:cs typeface="Calibri"/>
              </a:rPr>
              <a:t>COCO</a:t>
            </a:r>
            <a:r>
              <a:rPr sz="2400" spc="-136" dirty="0">
                <a:solidFill>
                  <a:prstClr val="black"/>
                </a:solidFill>
                <a:latin typeface="Calibri"/>
                <a:cs typeface="Calibri"/>
              </a:rPr>
              <a:t> </a:t>
            </a:r>
            <a:r>
              <a:rPr sz="2400" spc="-10" dirty="0">
                <a:solidFill>
                  <a:prstClr val="black"/>
                </a:solidFill>
                <a:latin typeface="Calibri"/>
                <a:cs typeface="Calibri"/>
              </a:rPr>
              <a:t>w/</a:t>
            </a:r>
            <a:r>
              <a:rPr sz="2400" spc="30" dirty="0">
                <a:solidFill>
                  <a:prstClr val="black"/>
                </a:solidFill>
                <a:latin typeface="Calibri"/>
                <a:cs typeface="Calibri"/>
              </a:rPr>
              <a:t> </a:t>
            </a:r>
            <a:r>
              <a:rPr sz="2400" spc="-10" dirty="0">
                <a:solidFill>
                  <a:prstClr val="black"/>
                </a:solidFill>
                <a:latin typeface="Calibri"/>
                <a:cs typeface="Calibri"/>
              </a:rPr>
              <a:t>80</a:t>
            </a:r>
            <a:r>
              <a:rPr sz="2400" spc="-60" dirty="0">
                <a:solidFill>
                  <a:prstClr val="black"/>
                </a:solidFill>
                <a:latin typeface="Calibri"/>
                <a:cs typeface="Calibri"/>
              </a:rPr>
              <a:t> </a:t>
            </a:r>
            <a:r>
              <a:rPr sz="2400" spc="-10" dirty="0">
                <a:solidFill>
                  <a:prstClr val="black"/>
                </a:solidFill>
                <a:latin typeface="Calibri"/>
                <a:cs typeface="Calibri"/>
              </a:rPr>
              <a:t>categories.  </a:t>
            </a:r>
            <a:r>
              <a:rPr sz="2400" spc="-30" dirty="0">
                <a:solidFill>
                  <a:prstClr val="black"/>
                </a:solidFill>
                <a:latin typeface="Calibri"/>
                <a:cs typeface="Calibri"/>
              </a:rPr>
              <a:t>(frame-by-frame; </a:t>
            </a:r>
            <a:r>
              <a:rPr sz="2400" spc="15" dirty="0">
                <a:solidFill>
                  <a:prstClr val="black"/>
                </a:solidFill>
                <a:latin typeface="Calibri"/>
                <a:cs typeface="Calibri"/>
              </a:rPr>
              <a:t>no </a:t>
            </a:r>
            <a:r>
              <a:rPr sz="2400" spc="-10" dirty="0">
                <a:solidFill>
                  <a:prstClr val="black"/>
                </a:solidFill>
                <a:latin typeface="Calibri"/>
                <a:cs typeface="Calibri"/>
              </a:rPr>
              <a:t>temporal</a:t>
            </a:r>
            <a:r>
              <a:rPr sz="2400" spc="-390" dirty="0">
                <a:solidFill>
                  <a:prstClr val="black"/>
                </a:solidFill>
                <a:latin typeface="Calibri"/>
                <a:cs typeface="Calibri"/>
              </a:rPr>
              <a:t> </a:t>
            </a:r>
            <a:r>
              <a:rPr sz="2400" spc="-5" dirty="0">
                <a:solidFill>
                  <a:prstClr val="black"/>
                </a:solidFill>
                <a:latin typeface="Calibri"/>
                <a:cs typeface="Calibri"/>
              </a:rPr>
              <a:t>processing)</a:t>
            </a:r>
            <a:endParaRPr sz="2400" dirty="0">
              <a:solidFill>
                <a:prstClr val="black"/>
              </a:solidFill>
              <a:latin typeface="Calibri"/>
              <a:cs typeface="Calibri"/>
            </a:endParaRPr>
          </a:p>
        </p:txBody>
      </p:sp>
      <p:sp>
        <p:nvSpPr>
          <p:cNvPr id="4" name="object 4"/>
          <p:cNvSpPr txBox="1"/>
          <p:nvPr/>
        </p:nvSpPr>
        <p:spPr>
          <a:xfrm>
            <a:off x="1301516" y="6363361"/>
            <a:ext cx="10801713" cy="436678"/>
          </a:xfrm>
          <a:prstGeom prst="rect">
            <a:avLst/>
          </a:prstGeom>
        </p:spPr>
        <p:txBody>
          <a:bodyPr vert="horz" wrap="square" lIns="0" tIns="1270" rIns="0" bIns="0" rtlCol="0">
            <a:spAutoFit/>
          </a:bodyPr>
          <a:lstStyle/>
          <a:p>
            <a:pPr marL="12699" marR="5080" indent="2501703" defTabSz="914329" fontAlgn="auto">
              <a:lnSpc>
                <a:spcPct val="101200"/>
              </a:lnSpc>
              <a:spcBef>
                <a:spcPts val="10"/>
              </a:spcBef>
              <a:spcAft>
                <a:spcPts val="0"/>
              </a:spcAft>
            </a:pPr>
            <a:r>
              <a:rPr sz="1400" spc="-20" dirty="0">
                <a:solidFill>
                  <a:srgbClr val="7F7F7F"/>
                </a:solidFill>
                <a:latin typeface="Calibri"/>
                <a:cs typeface="Calibri"/>
              </a:rPr>
              <a:t>Kaiming </a:t>
            </a:r>
            <a:r>
              <a:rPr sz="1400" spc="5" dirty="0">
                <a:solidFill>
                  <a:srgbClr val="7F7F7F"/>
                </a:solidFill>
                <a:latin typeface="Calibri"/>
                <a:cs typeface="Calibri"/>
              </a:rPr>
              <a:t>He, </a:t>
            </a:r>
            <a:r>
              <a:rPr sz="1400" spc="-10" dirty="0">
                <a:solidFill>
                  <a:srgbClr val="7F7F7F"/>
                </a:solidFill>
                <a:latin typeface="Calibri"/>
                <a:cs typeface="Calibri"/>
              </a:rPr>
              <a:t>Xiangyu </a:t>
            </a:r>
            <a:r>
              <a:rPr sz="1400" dirty="0">
                <a:solidFill>
                  <a:srgbClr val="7F7F7F"/>
                </a:solidFill>
                <a:latin typeface="Calibri"/>
                <a:cs typeface="Calibri"/>
              </a:rPr>
              <a:t>Zhang, </a:t>
            </a:r>
            <a:r>
              <a:rPr sz="1400" spc="-30" dirty="0">
                <a:solidFill>
                  <a:srgbClr val="7F7F7F"/>
                </a:solidFill>
                <a:latin typeface="Calibri"/>
                <a:cs typeface="Calibri"/>
              </a:rPr>
              <a:t>Shaoqing </a:t>
            </a:r>
            <a:r>
              <a:rPr sz="1400" spc="-5" dirty="0">
                <a:solidFill>
                  <a:srgbClr val="7F7F7F"/>
                </a:solidFill>
                <a:latin typeface="Calibri"/>
                <a:cs typeface="Calibri"/>
              </a:rPr>
              <a:t>Ren, </a:t>
            </a:r>
            <a:r>
              <a:rPr sz="1400" dirty="0">
                <a:solidFill>
                  <a:srgbClr val="7F7F7F"/>
                </a:solidFill>
                <a:latin typeface="Calibri"/>
                <a:cs typeface="Calibri"/>
              </a:rPr>
              <a:t>&amp; </a:t>
            </a:r>
            <a:r>
              <a:rPr sz="1400" spc="-15" dirty="0">
                <a:solidFill>
                  <a:srgbClr val="7F7F7F"/>
                </a:solidFill>
                <a:latin typeface="Calibri"/>
                <a:cs typeface="Calibri"/>
              </a:rPr>
              <a:t>Jian </a:t>
            </a:r>
            <a:r>
              <a:rPr sz="1400" spc="-35" dirty="0">
                <a:solidFill>
                  <a:srgbClr val="7F7F7F"/>
                </a:solidFill>
                <a:latin typeface="Calibri"/>
                <a:cs typeface="Calibri"/>
              </a:rPr>
              <a:t>Sun. </a:t>
            </a:r>
            <a:r>
              <a:rPr sz="1400" spc="5" dirty="0">
                <a:solidFill>
                  <a:srgbClr val="7F7F7F"/>
                </a:solidFill>
                <a:latin typeface="Calibri"/>
                <a:cs typeface="Calibri"/>
              </a:rPr>
              <a:t>“Deep </a:t>
            </a:r>
            <a:r>
              <a:rPr sz="1400" spc="-15" dirty="0">
                <a:solidFill>
                  <a:srgbClr val="7F7F7F"/>
                </a:solidFill>
                <a:latin typeface="Calibri"/>
                <a:cs typeface="Calibri"/>
              </a:rPr>
              <a:t>Residual </a:t>
            </a:r>
            <a:r>
              <a:rPr sz="1400" spc="-10" dirty="0">
                <a:solidFill>
                  <a:srgbClr val="7F7F7F"/>
                </a:solidFill>
                <a:latin typeface="Calibri"/>
                <a:cs typeface="Calibri"/>
              </a:rPr>
              <a:t>Learning </a:t>
            </a:r>
            <a:r>
              <a:rPr sz="1400" spc="-25" dirty="0">
                <a:solidFill>
                  <a:srgbClr val="7F7F7F"/>
                </a:solidFill>
                <a:latin typeface="Calibri"/>
                <a:cs typeface="Calibri"/>
              </a:rPr>
              <a:t>for </a:t>
            </a:r>
            <a:r>
              <a:rPr sz="1400" spc="15" dirty="0">
                <a:solidFill>
                  <a:srgbClr val="7F7F7F"/>
                </a:solidFill>
                <a:latin typeface="Calibri"/>
                <a:cs typeface="Calibri"/>
              </a:rPr>
              <a:t>Image </a:t>
            </a:r>
            <a:r>
              <a:rPr sz="1400" spc="-15" dirty="0">
                <a:solidFill>
                  <a:srgbClr val="7F7F7F"/>
                </a:solidFill>
                <a:latin typeface="Calibri"/>
                <a:cs typeface="Calibri"/>
              </a:rPr>
              <a:t>Recognition”. </a:t>
            </a:r>
            <a:r>
              <a:rPr sz="1400" spc="-5" dirty="0">
                <a:solidFill>
                  <a:srgbClr val="7F7F7F"/>
                </a:solidFill>
                <a:latin typeface="Calibri"/>
                <a:cs typeface="Calibri"/>
              </a:rPr>
              <a:t>arXiv </a:t>
            </a:r>
            <a:r>
              <a:rPr sz="1400" spc="-10" dirty="0">
                <a:solidFill>
                  <a:srgbClr val="7F7F7F"/>
                </a:solidFill>
                <a:latin typeface="Calibri"/>
                <a:cs typeface="Calibri"/>
              </a:rPr>
              <a:t>2015.  </a:t>
            </a:r>
            <a:r>
              <a:rPr sz="1400" spc="-30" dirty="0">
                <a:solidFill>
                  <a:srgbClr val="7F7F7F"/>
                </a:solidFill>
                <a:latin typeface="Calibri"/>
                <a:cs typeface="Calibri"/>
              </a:rPr>
              <a:t>Shaoqing </a:t>
            </a:r>
            <a:r>
              <a:rPr sz="1400" dirty="0">
                <a:solidFill>
                  <a:srgbClr val="7F7F7F"/>
                </a:solidFill>
                <a:latin typeface="Calibri"/>
                <a:cs typeface="Calibri"/>
              </a:rPr>
              <a:t>Ren, </a:t>
            </a:r>
            <a:r>
              <a:rPr sz="1400" spc="-20" dirty="0">
                <a:solidFill>
                  <a:srgbClr val="7F7F7F"/>
                </a:solidFill>
                <a:latin typeface="Calibri"/>
                <a:cs typeface="Calibri"/>
              </a:rPr>
              <a:t>Kaiming </a:t>
            </a:r>
            <a:r>
              <a:rPr sz="1400" spc="5" dirty="0">
                <a:solidFill>
                  <a:srgbClr val="7F7F7F"/>
                </a:solidFill>
                <a:latin typeface="Calibri"/>
                <a:cs typeface="Calibri"/>
              </a:rPr>
              <a:t>He, </a:t>
            </a:r>
            <a:r>
              <a:rPr sz="1400" spc="-15" dirty="0">
                <a:solidFill>
                  <a:srgbClr val="7F7F7F"/>
                </a:solidFill>
                <a:latin typeface="Calibri"/>
                <a:cs typeface="Calibri"/>
              </a:rPr>
              <a:t>Ross </a:t>
            </a:r>
            <a:r>
              <a:rPr sz="1400" spc="-20" dirty="0">
                <a:solidFill>
                  <a:srgbClr val="7F7F7F"/>
                </a:solidFill>
                <a:latin typeface="Calibri"/>
                <a:cs typeface="Calibri"/>
              </a:rPr>
              <a:t>Girshick, </a:t>
            </a:r>
            <a:r>
              <a:rPr sz="1400" dirty="0">
                <a:solidFill>
                  <a:srgbClr val="7F7F7F"/>
                </a:solidFill>
                <a:latin typeface="Calibri"/>
                <a:cs typeface="Calibri"/>
              </a:rPr>
              <a:t>&amp; </a:t>
            </a:r>
            <a:r>
              <a:rPr sz="1400" spc="-15" dirty="0">
                <a:solidFill>
                  <a:srgbClr val="7F7F7F"/>
                </a:solidFill>
                <a:latin typeface="Calibri"/>
                <a:cs typeface="Calibri"/>
              </a:rPr>
              <a:t>Jian </a:t>
            </a:r>
            <a:r>
              <a:rPr sz="1400" spc="-35" dirty="0">
                <a:solidFill>
                  <a:srgbClr val="7F7F7F"/>
                </a:solidFill>
                <a:latin typeface="Calibri"/>
                <a:cs typeface="Calibri"/>
              </a:rPr>
              <a:t>Sun. </a:t>
            </a:r>
            <a:r>
              <a:rPr sz="1400" spc="-5" dirty="0">
                <a:solidFill>
                  <a:srgbClr val="7F7F7F"/>
                </a:solidFill>
                <a:latin typeface="Calibri"/>
                <a:cs typeface="Calibri"/>
              </a:rPr>
              <a:t>“Faster </a:t>
            </a:r>
            <a:r>
              <a:rPr sz="1400" spc="-10" dirty="0">
                <a:solidFill>
                  <a:srgbClr val="7F7F7F"/>
                </a:solidFill>
                <a:latin typeface="Calibri"/>
                <a:cs typeface="Calibri"/>
              </a:rPr>
              <a:t>R-CNN: </a:t>
            </a:r>
            <a:r>
              <a:rPr sz="1400" spc="-20" dirty="0">
                <a:solidFill>
                  <a:srgbClr val="7F7F7F"/>
                </a:solidFill>
                <a:latin typeface="Calibri"/>
                <a:cs typeface="Calibri"/>
              </a:rPr>
              <a:t>Towards </a:t>
            </a:r>
            <a:r>
              <a:rPr sz="1400" spc="-5" dirty="0">
                <a:solidFill>
                  <a:srgbClr val="7F7F7F"/>
                </a:solidFill>
                <a:latin typeface="Calibri"/>
                <a:cs typeface="Calibri"/>
              </a:rPr>
              <a:t>Real-Time </a:t>
            </a:r>
            <a:r>
              <a:rPr sz="1400" spc="-20" dirty="0">
                <a:solidFill>
                  <a:srgbClr val="7F7F7F"/>
                </a:solidFill>
                <a:latin typeface="Calibri"/>
                <a:cs typeface="Calibri"/>
              </a:rPr>
              <a:t>Object </a:t>
            </a:r>
            <a:r>
              <a:rPr sz="1400" dirty="0">
                <a:solidFill>
                  <a:srgbClr val="7F7F7F"/>
                </a:solidFill>
                <a:latin typeface="Calibri"/>
                <a:cs typeface="Calibri"/>
              </a:rPr>
              <a:t>Detection with Region </a:t>
            </a:r>
            <a:r>
              <a:rPr sz="1400" spc="-20" dirty="0">
                <a:solidFill>
                  <a:srgbClr val="7F7F7F"/>
                </a:solidFill>
                <a:latin typeface="Calibri"/>
                <a:cs typeface="Calibri"/>
              </a:rPr>
              <a:t>Proposal Networks”. </a:t>
            </a:r>
            <a:r>
              <a:rPr sz="1400" dirty="0">
                <a:solidFill>
                  <a:srgbClr val="7F7F7F"/>
                </a:solidFill>
                <a:latin typeface="Calibri"/>
                <a:cs typeface="Calibri"/>
              </a:rPr>
              <a:t>NIPS</a:t>
            </a:r>
            <a:r>
              <a:rPr sz="1400" spc="10" dirty="0">
                <a:solidFill>
                  <a:srgbClr val="7F7F7F"/>
                </a:solidFill>
                <a:latin typeface="Calibri"/>
                <a:cs typeface="Calibri"/>
              </a:rPr>
              <a:t> </a:t>
            </a:r>
            <a:r>
              <a:rPr sz="1400" spc="-10" dirty="0">
                <a:solidFill>
                  <a:srgbClr val="7F7F7F"/>
                </a:solidFill>
                <a:latin typeface="Calibri"/>
                <a:cs typeface="Calibri"/>
              </a:rPr>
              <a:t>2015.</a:t>
            </a:r>
            <a:endParaRPr sz="1400">
              <a:solidFill>
                <a:prstClr val="black"/>
              </a:solidFill>
              <a:latin typeface="Calibri"/>
              <a:cs typeface="Calibri"/>
            </a:endParaRPr>
          </a:p>
        </p:txBody>
      </p:sp>
    </p:spTree>
    <p:extLst>
      <p:ext uri="{BB962C8B-B14F-4D97-AF65-F5344CB8AC3E}">
        <p14:creationId xmlns:p14="http://schemas.microsoft.com/office/powerpoint/2010/main" val="3313707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5" y="612091"/>
            <a:ext cx="6781231" cy="689836"/>
          </a:xfrm>
          <a:prstGeom prst="rect">
            <a:avLst/>
          </a:prstGeom>
        </p:spPr>
        <p:txBody>
          <a:bodyPr vert="horz" wrap="square" lIns="0" tIns="12699" rIns="0" bIns="0" rtlCol="0">
            <a:spAutoFit/>
          </a:bodyPr>
          <a:lstStyle/>
          <a:p>
            <a:pPr marL="12699">
              <a:spcBef>
                <a:spcPts val="100"/>
              </a:spcBef>
            </a:pPr>
            <a:r>
              <a:rPr sz="4400" spc="-35" dirty="0"/>
              <a:t>More </a:t>
            </a:r>
            <a:r>
              <a:rPr sz="4400" dirty="0"/>
              <a:t>Visual </a:t>
            </a:r>
            <a:r>
              <a:rPr sz="4400" spc="-5" dirty="0"/>
              <a:t>Recognition</a:t>
            </a:r>
            <a:r>
              <a:rPr sz="4400" spc="-45" dirty="0"/>
              <a:t> </a:t>
            </a:r>
            <a:r>
              <a:rPr sz="4400" spc="-70" dirty="0"/>
              <a:t>Tasks</a:t>
            </a:r>
            <a:endParaRPr sz="4400"/>
          </a:p>
        </p:txBody>
      </p:sp>
      <p:sp>
        <p:nvSpPr>
          <p:cNvPr id="3" name="object 3"/>
          <p:cNvSpPr txBox="1"/>
          <p:nvPr/>
        </p:nvSpPr>
        <p:spPr>
          <a:xfrm>
            <a:off x="917374" y="4616669"/>
            <a:ext cx="4824325" cy="1697239"/>
          </a:xfrm>
          <a:prstGeom prst="rect">
            <a:avLst/>
          </a:prstGeom>
        </p:spPr>
        <p:txBody>
          <a:bodyPr vert="horz" wrap="square" lIns="0" tIns="66034" rIns="0" bIns="0" rtlCol="0">
            <a:spAutoFit/>
          </a:bodyPr>
          <a:lstStyle/>
          <a:p>
            <a:pPr marL="241281" indent="-228581" defTabSz="914329" fontAlgn="auto">
              <a:spcBef>
                <a:spcPts val="520"/>
              </a:spcBef>
              <a:spcAft>
                <a:spcPts val="0"/>
              </a:spcAft>
              <a:buFont typeface="Arial"/>
              <a:buChar char="•"/>
              <a:tabLst>
                <a:tab pos="241281" algn="l"/>
              </a:tabLst>
            </a:pPr>
            <a:r>
              <a:rPr sz="2400" spc="-10" dirty="0">
                <a:solidFill>
                  <a:prstClr val="black"/>
                </a:solidFill>
                <a:latin typeface="Calibri"/>
                <a:cs typeface="Calibri"/>
              </a:rPr>
              <a:t>Human </a:t>
            </a:r>
            <a:r>
              <a:rPr sz="2400" spc="5" dirty="0">
                <a:solidFill>
                  <a:prstClr val="black"/>
                </a:solidFill>
                <a:latin typeface="Calibri"/>
                <a:cs typeface="Calibri"/>
              </a:rPr>
              <a:t>pose </a:t>
            </a:r>
            <a:r>
              <a:rPr sz="2400" dirty="0">
                <a:solidFill>
                  <a:prstClr val="black"/>
                </a:solidFill>
                <a:latin typeface="Calibri"/>
                <a:cs typeface="Calibri"/>
              </a:rPr>
              <a:t>estimation </a:t>
            </a:r>
            <a:r>
              <a:rPr sz="1600" spc="-10" dirty="0">
                <a:solidFill>
                  <a:prstClr val="black"/>
                </a:solidFill>
                <a:latin typeface="Calibri"/>
                <a:cs typeface="Calibri"/>
              </a:rPr>
              <a:t>[Newell </a:t>
            </a:r>
            <a:r>
              <a:rPr sz="1600" dirty="0">
                <a:solidFill>
                  <a:prstClr val="black"/>
                </a:solidFill>
                <a:latin typeface="Calibri"/>
                <a:cs typeface="Calibri"/>
              </a:rPr>
              <a:t>et </a:t>
            </a:r>
            <a:r>
              <a:rPr sz="1600" spc="15" dirty="0">
                <a:solidFill>
                  <a:prstClr val="black"/>
                </a:solidFill>
                <a:latin typeface="Calibri"/>
                <a:cs typeface="Calibri"/>
              </a:rPr>
              <a:t>al</a:t>
            </a:r>
            <a:r>
              <a:rPr sz="1600" spc="-130" dirty="0">
                <a:solidFill>
                  <a:prstClr val="black"/>
                </a:solidFill>
                <a:latin typeface="Calibri"/>
                <a:cs typeface="Calibri"/>
              </a:rPr>
              <a:t> </a:t>
            </a:r>
            <a:r>
              <a:rPr sz="1600" spc="-15" dirty="0">
                <a:solidFill>
                  <a:prstClr val="black"/>
                </a:solidFill>
                <a:latin typeface="Calibri"/>
                <a:cs typeface="Calibri"/>
              </a:rPr>
              <a:t>2016]</a:t>
            </a:r>
            <a:endParaRPr sz="1600">
              <a:solidFill>
                <a:prstClr val="black"/>
              </a:solidFill>
              <a:latin typeface="Calibri"/>
              <a:cs typeface="Calibri"/>
            </a:endParaRPr>
          </a:p>
          <a:p>
            <a:pPr marL="241281" indent="-228581" defTabSz="914329" fontAlgn="auto">
              <a:spcBef>
                <a:spcPts val="420"/>
              </a:spcBef>
              <a:spcAft>
                <a:spcPts val="0"/>
              </a:spcAft>
              <a:buFont typeface="Arial"/>
              <a:buChar char="•"/>
              <a:tabLst>
                <a:tab pos="241281" algn="l"/>
              </a:tabLst>
            </a:pPr>
            <a:r>
              <a:rPr sz="2400" spc="10" dirty="0">
                <a:solidFill>
                  <a:prstClr val="black"/>
                </a:solidFill>
                <a:latin typeface="Calibri"/>
                <a:cs typeface="Calibri"/>
              </a:rPr>
              <a:t>Depth </a:t>
            </a:r>
            <a:r>
              <a:rPr sz="2400" dirty="0">
                <a:solidFill>
                  <a:prstClr val="black"/>
                </a:solidFill>
                <a:latin typeface="Calibri"/>
                <a:cs typeface="Calibri"/>
              </a:rPr>
              <a:t>estimation</a:t>
            </a:r>
            <a:r>
              <a:rPr sz="2400" spc="-315" dirty="0">
                <a:solidFill>
                  <a:prstClr val="black"/>
                </a:solidFill>
                <a:latin typeface="Calibri"/>
                <a:cs typeface="Calibri"/>
              </a:rPr>
              <a:t> </a:t>
            </a:r>
            <a:r>
              <a:rPr sz="1600" spc="5" dirty="0">
                <a:solidFill>
                  <a:prstClr val="black"/>
                </a:solidFill>
                <a:latin typeface="Calibri"/>
                <a:cs typeface="Calibri"/>
              </a:rPr>
              <a:t>[Laina </a:t>
            </a:r>
            <a:r>
              <a:rPr sz="1600" dirty="0">
                <a:solidFill>
                  <a:prstClr val="black"/>
                </a:solidFill>
                <a:latin typeface="Calibri"/>
                <a:cs typeface="Calibri"/>
              </a:rPr>
              <a:t>et </a:t>
            </a:r>
            <a:r>
              <a:rPr sz="1600" spc="15" dirty="0">
                <a:solidFill>
                  <a:prstClr val="black"/>
                </a:solidFill>
                <a:latin typeface="Calibri"/>
                <a:cs typeface="Calibri"/>
              </a:rPr>
              <a:t>al </a:t>
            </a:r>
            <a:r>
              <a:rPr sz="1600" spc="-15" dirty="0">
                <a:solidFill>
                  <a:prstClr val="black"/>
                </a:solidFill>
                <a:latin typeface="Calibri"/>
                <a:cs typeface="Calibri"/>
              </a:rPr>
              <a:t>2016]</a:t>
            </a:r>
            <a:endParaRPr sz="1600">
              <a:solidFill>
                <a:prstClr val="black"/>
              </a:solidFill>
              <a:latin typeface="Calibri"/>
              <a:cs typeface="Calibri"/>
            </a:endParaRPr>
          </a:p>
          <a:p>
            <a:pPr marL="241281" indent="-228581" defTabSz="914329" fontAlgn="auto">
              <a:spcBef>
                <a:spcPts val="420"/>
              </a:spcBef>
              <a:spcAft>
                <a:spcPts val="0"/>
              </a:spcAft>
              <a:buFont typeface="Arial"/>
              <a:buChar char="•"/>
              <a:tabLst>
                <a:tab pos="241281" algn="l"/>
              </a:tabLst>
            </a:pPr>
            <a:r>
              <a:rPr sz="2400" spc="-5" dirty="0">
                <a:solidFill>
                  <a:prstClr val="black"/>
                </a:solidFill>
                <a:latin typeface="Calibri"/>
                <a:cs typeface="Calibri"/>
              </a:rPr>
              <a:t>Segment </a:t>
            </a:r>
            <a:r>
              <a:rPr sz="2400" dirty="0">
                <a:solidFill>
                  <a:prstClr val="black"/>
                </a:solidFill>
                <a:latin typeface="Calibri"/>
                <a:cs typeface="Calibri"/>
              </a:rPr>
              <a:t>proposal </a:t>
            </a:r>
            <a:r>
              <a:rPr sz="1600" spc="-5" dirty="0">
                <a:solidFill>
                  <a:prstClr val="black"/>
                </a:solidFill>
                <a:latin typeface="Calibri"/>
                <a:cs typeface="Calibri"/>
              </a:rPr>
              <a:t>[Pinheiro </a:t>
            </a:r>
            <a:r>
              <a:rPr sz="1600" dirty="0">
                <a:solidFill>
                  <a:prstClr val="black"/>
                </a:solidFill>
                <a:latin typeface="Calibri"/>
                <a:cs typeface="Calibri"/>
              </a:rPr>
              <a:t>et </a:t>
            </a:r>
            <a:r>
              <a:rPr sz="1600" spc="15" dirty="0">
                <a:solidFill>
                  <a:prstClr val="black"/>
                </a:solidFill>
                <a:latin typeface="Calibri"/>
                <a:cs typeface="Calibri"/>
              </a:rPr>
              <a:t>al</a:t>
            </a:r>
            <a:r>
              <a:rPr sz="1600" spc="-186" dirty="0">
                <a:solidFill>
                  <a:prstClr val="black"/>
                </a:solidFill>
                <a:latin typeface="Calibri"/>
                <a:cs typeface="Calibri"/>
              </a:rPr>
              <a:t> </a:t>
            </a:r>
            <a:r>
              <a:rPr sz="1600" spc="-15" dirty="0">
                <a:solidFill>
                  <a:prstClr val="black"/>
                </a:solidFill>
                <a:latin typeface="Calibri"/>
                <a:cs typeface="Calibri"/>
              </a:rPr>
              <a:t>2016]</a:t>
            </a:r>
            <a:endParaRPr sz="1600">
              <a:solidFill>
                <a:prstClr val="black"/>
              </a:solidFill>
              <a:latin typeface="Calibri"/>
              <a:cs typeface="Calibri"/>
            </a:endParaRPr>
          </a:p>
          <a:p>
            <a:pPr marL="241281" indent="-228581" defTabSz="914329" fontAlgn="auto">
              <a:spcBef>
                <a:spcPts val="420"/>
              </a:spcBef>
              <a:spcAft>
                <a:spcPts val="0"/>
              </a:spcAft>
              <a:buFont typeface="Arial"/>
              <a:buChar char="•"/>
              <a:tabLst>
                <a:tab pos="241281" algn="l"/>
              </a:tabLst>
            </a:pPr>
            <a:r>
              <a:rPr sz="2400" dirty="0">
                <a:solidFill>
                  <a:prstClr val="black"/>
                </a:solidFill>
                <a:latin typeface="Calibri"/>
                <a:cs typeface="Calibri"/>
              </a:rPr>
              <a:t>…</a:t>
            </a:r>
            <a:endParaRPr sz="2400">
              <a:solidFill>
                <a:prstClr val="black"/>
              </a:solidFill>
              <a:latin typeface="Calibri"/>
              <a:cs typeface="Calibri"/>
            </a:endParaRPr>
          </a:p>
        </p:txBody>
      </p:sp>
      <p:sp>
        <p:nvSpPr>
          <p:cNvPr id="4" name="object 4"/>
          <p:cNvSpPr/>
          <p:nvPr/>
        </p:nvSpPr>
        <p:spPr>
          <a:xfrm>
            <a:off x="6781743" y="4635399"/>
            <a:ext cx="4812895" cy="1841346"/>
          </a:xfrm>
          <a:prstGeom prst="rect">
            <a:avLst/>
          </a:prstGeom>
          <a:blipFill>
            <a:blip r:embed="rId2"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5" name="object 5"/>
          <p:cNvSpPr txBox="1"/>
          <p:nvPr/>
        </p:nvSpPr>
        <p:spPr>
          <a:xfrm>
            <a:off x="7769574" y="6404578"/>
            <a:ext cx="2838212" cy="289741"/>
          </a:xfrm>
          <a:prstGeom prst="rect">
            <a:avLst/>
          </a:prstGeom>
        </p:spPr>
        <p:txBody>
          <a:bodyPr vert="horz" wrap="square" lIns="0" tIns="12699" rIns="0" bIns="0" rtlCol="0">
            <a:spAutoFit/>
          </a:bodyPr>
          <a:lstStyle/>
          <a:p>
            <a:pPr marL="12699" defTabSz="914329" fontAlgn="auto">
              <a:spcBef>
                <a:spcPts val="100"/>
              </a:spcBef>
              <a:spcAft>
                <a:spcPts val="0"/>
              </a:spcAft>
            </a:pPr>
            <a:r>
              <a:rPr sz="1799" spc="-35" dirty="0">
                <a:solidFill>
                  <a:prstClr val="black"/>
                </a:solidFill>
                <a:latin typeface="Calibri"/>
                <a:cs typeface="Calibri"/>
              </a:rPr>
              <a:t>PASCAL </a:t>
            </a:r>
            <a:r>
              <a:rPr sz="1799" b="1" spc="-5" dirty="0">
                <a:solidFill>
                  <a:prstClr val="black"/>
                </a:solidFill>
                <a:latin typeface="Calibri"/>
                <a:cs typeface="Calibri"/>
              </a:rPr>
              <a:t>detection</a:t>
            </a:r>
            <a:r>
              <a:rPr sz="1799" b="1" spc="-56" dirty="0">
                <a:solidFill>
                  <a:prstClr val="black"/>
                </a:solidFill>
                <a:latin typeface="Calibri"/>
                <a:cs typeface="Calibri"/>
              </a:rPr>
              <a:t> </a:t>
            </a:r>
            <a:r>
              <a:rPr sz="1799" spc="-15" dirty="0">
                <a:solidFill>
                  <a:prstClr val="black"/>
                </a:solidFill>
                <a:latin typeface="Calibri"/>
                <a:cs typeface="Calibri"/>
              </a:rPr>
              <a:t>leaderboard</a:t>
            </a:r>
            <a:endParaRPr sz="1799">
              <a:solidFill>
                <a:prstClr val="black"/>
              </a:solidFill>
              <a:latin typeface="Calibri"/>
              <a:cs typeface="Calibri"/>
            </a:endParaRPr>
          </a:p>
        </p:txBody>
      </p:sp>
      <p:sp>
        <p:nvSpPr>
          <p:cNvPr id="6" name="object 6"/>
          <p:cNvSpPr/>
          <p:nvPr/>
        </p:nvSpPr>
        <p:spPr>
          <a:xfrm>
            <a:off x="6781742" y="2451182"/>
            <a:ext cx="5028778" cy="1777850"/>
          </a:xfrm>
          <a:prstGeom prst="rect">
            <a:avLst/>
          </a:prstGeom>
          <a:blipFill>
            <a:blip r:embed="rId3" cstate="print"/>
            <a:stretch>
              <a:fillRect/>
            </a:stretch>
          </a:blip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6699201" y="2863899"/>
            <a:ext cx="5219261" cy="673043"/>
          </a:xfrm>
          <a:custGeom>
            <a:avLst/>
            <a:gdLst/>
            <a:ahLst/>
            <a:cxnLst/>
            <a:rect l="l" t="t" r="r" b="b"/>
            <a:pathLst>
              <a:path w="5219700" h="673100">
                <a:moveTo>
                  <a:pt x="0" y="112186"/>
                </a:moveTo>
                <a:lnTo>
                  <a:pt x="8816" y="68518"/>
                </a:lnTo>
                <a:lnTo>
                  <a:pt x="32858" y="32858"/>
                </a:lnTo>
                <a:lnTo>
                  <a:pt x="68518" y="8816"/>
                </a:lnTo>
                <a:lnTo>
                  <a:pt x="112186" y="0"/>
                </a:lnTo>
                <a:lnTo>
                  <a:pt x="5107514" y="0"/>
                </a:lnTo>
                <a:lnTo>
                  <a:pt x="5151182" y="8816"/>
                </a:lnTo>
                <a:lnTo>
                  <a:pt x="5186841" y="32858"/>
                </a:lnTo>
                <a:lnTo>
                  <a:pt x="5210883" y="68518"/>
                </a:lnTo>
                <a:lnTo>
                  <a:pt x="5219700" y="112186"/>
                </a:lnTo>
                <a:lnTo>
                  <a:pt x="5219700" y="560913"/>
                </a:lnTo>
                <a:lnTo>
                  <a:pt x="5210883" y="604581"/>
                </a:lnTo>
                <a:lnTo>
                  <a:pt x="5186841" y="640241"/>
                </a:lnTo>
                <a:lnTo>
                  <a:pt x="5151182" y="664283"/>
                </a:lnTo>
                <a:lnTo>
                  <a:pt x="5107514" y="673100"/>
                </a:lnTo>
                <a:lnTo>
                  <a:pt x="112186" y="673100"/>
                </a:lnTo>
                <a:lnTo>
                  <a:pt x="68518" y="664283"/>
                </a:lnTo>
                <a:lnTo>
                  <a:pt x="32858" y="640241"/>
                </a:lnTo>
                <a:lnTo>
                  <a:pt x="8816" y="604581"/>
                </a:lnTo>
                <a:lnTo>
                  <a:pt x="0" y="560913"/>
                </a:lnTo>
                <a:lnTo>
                  <a:pt x="0" y="112186"/>
                </a:lnTo>
                <a:close/>
              </a:path>
            </a:pathLst>
          </a:custGeom>
          <a:ln w="38100">
            <a:solidFill>
              <a:srgbClr val="C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txBox="1"/>
          <p:nvPr/>
        </p:nvSpPr>
        <p:spPr>
          <a:xfrm>
            <a:off x="917375" y="1531674"/>
            <a:ext cx="10887430" cy="2979058"/>
          </a:xfrm>
          <a:prstGeom prst="rect">
            <a:avLst/>
          </a:prstGeom>
        </p:spPr>
        <p:txBody>
          <a:bodyPr vert="horz" wrap="square" lIns="0" tIns="90162" rIns="0" bIns="0" rtlCol="0">
            <a:spAutoFit/>
          </a:bodyPr>
          <a:lstStyle/>
          <a:p>
            <a:pPr marL="12699" defTabSz="914329" fontAlgn="auto">
              <a:spcBef>
                <a:spcPts val="710"/>
              </a:spcBef>
              <a:spcAft>
                <a:spcPts val="0"/>
              </a:spcAft>
            </a:pPr>
            <a:r>
              <a:rPr sz="3200" spc="-5" dirty="0">
                <a:solidFill>
                  <a:prstClr val="black"/>
                </a:solidFill>
                <a:latin typeface="Calibri"/>
                <a:cs typeface="Calibri"/>
              </a:rPr>
              <a:t>ResNets </a:t>
            </a:r>
            <a:r>
              <a:rPr sz="3200" spc="-20" dirty="0">
                <a:solidFill>
                  <a:prstClr val="black"/>
                </a:solidFill>
                <a:latin typeface="Calibri"/>
                <a:cs typeface="Calibri"/>
              </a:rPr>
              <a:t>lead </a:t>
            </a:r>
            <a:r>
              <a:rPr sz="3200" spc="5" dirty="0">
                <a:solidFill>
                  <a:prstClr val="black"/>
                </a:solidFill>
                <a:latin typeface="Calibri"/>
                <a:cs typeface="Calibri"/>
              </a:rPr>
              <a:t>on </a:t>
            </a:r>
            <a:r>
              <a:rPr sz="3200" spc="15" dirty="0">
                <a:solidFill>
                  <a:prstClr val="black"/>
                </a:solidFill>
                <a:latin typeface="Calibri"/>
                <a:cs typeface="Calibri"/>
              </a:rPr>
              <a:t>these </a:t>
            </a:r>
            <a:r>
              <a:rPr sz="3200" spc="10" dirty="0">
                <a:solidFill>
                  <a:prstClr val="black"/>
                </a:solidFill>
                <a:latin typeface="Calibri"/>
                <a:cs typeface="Calibri"/>
              </a:rPr>
              <a:t>benchmarks</a:t>
            </a:r>
            <a:r>
              <a:rPr sz="3200" spc="-445" dirty="0">
                <a:solidFill>
                  <a:prstClr val="black"/>
                </a:solidFill>
                <a:latin typeface="Calibri"/>
                <a:cs typeface="Calibri"/>
              </a:rPr>
              <a:t> </a:t>
            </a:r>
            <a:r>
              <a:rPr sz="2000" spc="15" dirty="0">
                <a:solidFill>
                  <a:prstClr val="black"/>
                </a:solidFill>
                <a:latin typeface="Calibri"/>
                <a:cs typeface="Calibri"/>
              </a:rPr>
              <a:t>(incomplete list)</a:t>
            </a:r>
            <a:r>
              <a:rPr sz="3200" spc="15" dirty="0">
                <a:solidFill>
                  <a:prstClr val="black"/>
                </a:solidFill>
                <a:latin typeface="Calibri"/>
                <a:cs typeface="Calibri"/>
              </a:rPr>
              <a:t>:</a:t>
            </a:r>
            <a:endParaRPr sz="3200">
              <a:solidFill>
                <a:prstClr val="black"/>
              </a:solidFill>
              <a:latin typeface="Calibri"/>
              <a:cs typeface="Calibri"/>
            </a:endParaRPr>
          </a:p>
          <a:p>
            <a:pPr marL="241281" indent="-228581" defTabSz="914329" fontAlgn="auto">
              <a:spcBef>
                <a:spcPts val="459"/>
              </a:spcBef>
              <a:spcAft>
                <a:spcPts val="0"/>
              </a:spcAft>
              <a:buFont typeface="Arial"/>
              <a:buChar char="•"/>
              <a:tabLst>
                <a:tab pos="241281" algn="l"/>
              </a:tabLst>
            </a:pPr>
            <a:r>
              <a:rPr sz="2400" b="1" spc="-5" dirty="0">
                <a:solidFill>
                  <a:prstClr val="black"/>
                </a:solidFill>
                <a:latin typeface="Calibri"/>
                <a:cs typeface="Calibri"/>
              </a:rPr>
              <a:t>ImageNet </a:t>
            </a:r>
            <a:r>
              <a:rPr sz="2400" spc="-5" dirty="0">
                <a:solidFill>
                  <a:prstClr val="black"/>
                </a:solidFill>
                <a:latin typeface="Calibri"/>
                <a:cs typeface="Calibri"/>
              </a:rPr>
              <a:t>classification, </a:t>
            </a:r>
            <a:r>
              <a:rPr sz="2400" spc="10" dirty="0">
                <a:solidFill>
                  <a:prstClr val="black"/>
                </a:solidFill>
                <a:latin typeface="Calibri"/>
                <a:cs typeface="Calibri"/>
              </a:rPr>
              <a:t>detection,</a:t>
            </a:r>
            <a:r>
              <a:rPr sz="2400" spc="-259" dirty="0">
                <a:solidFill>
                  <a:prstClr val="black"/>
                </a:solidFill>
                <a:latin typeface="Calibri"/>
                <a:cs typeface="Calibri"/>
              </a:rPr>
              <a:t> </a:t>
            </a:r>
            <a:r>
              <a:rPr sz="2400" spc="5" dirty="0">
                <a:solidFill>
                  <a:prstClr val="black"/>
                </a:solidFill>
                <a:latin typeface="Calibri"/>
                <a:cs typeface="Calibri"/>
              </a:rPr>
              <a:t>localization</a:t>
            </a:r>
            <a:endParaRPr sz="2400">
              <a:solidFill>
                <a:prstClr val="black"/>
              </a:solidFill>
              <a:latin typeface="Calibri"/>
              <a:cs typeface="Calibri"/>
            </a:endParaRPr>
          </a:p>
          <a:p>
            <a:pPr marL="241281" indent="-228581" defTabSz="914329" fontAlgn="auto">
              <a:spcBef>
                <a:spcPts val="420"/>
              </a:spcBef>
              <a:spcAft>
                <a:spcPts val="0"/>
              </a:spcAft>
              <a:buFont typeface="Arial"/>
              <a:buChar char="•"/>
              <a:tabLst>
                <a:tab pos="241281" algn="l"/>
              </a:tabLst>
            </a:pPr>
            <a:r>
              <a:rPr sz="2400" b="1" dirty="0">
                <a:solidFill>
                  <a:prstClr val="black"/>
                </a:solidFill>
                <a:latin typeface="Calibri"/>
                <a:cs typeface="Calibri"/>
              </a:rPr>
              <a:t>MS </a:t>
            </a:r>
            <a:r>
              <a:rPr sz="2400" b="1" spc="5" dirty="0">
                <a:solidFill>
                  <a:prstClr val="black"/>
                </a:solidFill>
                <a:latin typeface="Calibri"/>
                <a:cs typeface="Calibri"/>
              </a:rPr>
              <a:t>COCO </a:t>
            </a:r>
            <a:r>
              <a:rPr sz="2400" spc="10" dirty="0">
                <a:solidFill>
                  <a:prstClr val="black"/>
                </a:solidFill>
                <a:latin typeface="Calibri"/>
                <a:cs typeface="Calibri"/>
              </a:rPr>
              <a:t>detection,</a:t>
            </a:r>
            <a:r>
              <a:rPr sz="2400" spc="-305" dirty="0">
                <a:solidFill>
                  <a:prstClr val="black"/>
                </a:solidFill>
                <a:latin typeface="Calibri"/>
                <a:cs typeface="Calibri"/>
              </a:rPr>
              <a:t> </a:t>
            </a:r>
            <a:r>
              <a:rPr sz="2400" spc="-5" dirty="0">
                <a:solidFill>
                  <a:prstClr val="black"/>
                </a:solidFill>
                <a:latin typeface="Calibri"/>
                <a:cs typeface="Calibri"/>
              </a:rPr>
              <a:t>segmentation</a:t>
            </a:r>
            <a:endParaRPr sz="2400">
              <a:solidFill>
                <a:prstClr val="black"/>
              </a:solidFill>
              <a:latin typeface="Calibri"/>
              <a:cs typeface="Calibri"/>
            </a:endParaRPr>
          </a:p>
          <a:p>
            <a:pPr marL="9185187" defTabSz="914329" fontAlgn="auto">
              <a:spcBef>
                <a:spcPts val="40"/>
              </a:spcBef>
              <a:spcAft>
                <a:spcPts val="0"/>
              </a:spcAft>
            </a:pPr>
            <a:r>
              <a:rPr sz="2800" b="1" spc="-20" dirty="0">
                <a:solidFill>
                  <a:srgbClr val="C00000"/>
                </a:solidFill>
                <a:latin typeface="Calibri"/>
                <a:cs typeface="Calibri"/>
              </a:rPr>
              <a:t>ResNet-101</a:t>
            </a:r>
            <a:endParaRPr sz="2800">
              <a:solidFill>
                <a:prstClr val="black"/>
              </a:solidFill>
              <a:latin typeface="Calibri"/>
              <a:cs typeface="Calibri"/>
            </a:endParaRPr>
          </a:p>
          <a:p>
            <a:pPr marL="241281" indent="-228581" defTabSz="914329" fontAlgn="auto">
              <a:spcBef>
                <a:spcPts val="320"/>
              </a:spcBef>
              <a:spcAft>
                <a:spcPts val="0"/>
              </a:spcAft>
              <a:buFont typeface="Arial"/>
              <a:buChar char="•"/>
              <a:tabLst>
                <a:tab pos="241281" algn="l"/>
              </a:tabLst>
            </a:pPr>
            <a:r>
              <a:rPr sz="2400" b="1" spc="-20" dirty="0">
                <a:solidFill>
                  <a:prstClr val="black"/>
                </a:solidFill>
                <a:latin typeface="Calibri"/>
                <a:cs typeface="Calibri"/>
              </a:rPr>
              <a:t>PASCAL </a:t>
            </a:r>
            <a:r>
              <a:rPr sz="2400" b="1" spc="-15" dirty="0">
                <a:solidFill>
                  <a:prstClr val="black"/>
                </a:solidFill>
                <a:latin typeface="Calibri"/>
                <a:cs typeface="Calibri"/>
              </a:rPr>
              <a:t>VOC </a:t>
            </a:r>
            <a:r>
              <a:rPr sz="2400" spc="10" dirty="0">
                <a:solidFill>
                  <a:prstClr val="black"/>
                </a:solidFill>
                <a:latin typeface="Calibri"/>
                <a:cs typeface="Calibri"/>
              </a:rPr>
              <a:t>detection,</a:t>
            </a:r>
            <a:r>
              <a:rPr sz="2400" spc="-290" dirty="0">
                <a:solidFill>
                  <a:prstClr val="black"/>
                </a:solidFill>
                <a:latin typeface="Calibri"/>
                <a:cs typeface="Calibri"/>
              </a:rPr>
              <a:t> </a:t>
            </a:r>
            <a:r>
              <a:rPr sz="2400" spc="-5" dirty="0">
                <a:solidFill>
                  <a:prstClr val="black"/>
                </a:solidFill>
                <a:latin typeface="Calibri"/>
                <a:cs typeface="Calibri"/>
              </a:rPr>
              <a:t>segmentation</a:t>
            </a:r>
            <a:endParaRPr sz="2400">
              <a:solidFill>
                <a:prstClr val="black"/>
              </a:solidFill>
              <a:latin typeface="Calibri"/>
              <a:cs typeface="Calibri"/>
            </a:endParaRPr>
          </a:p>
          <a:p>
            <a:pPr marL="241281" indent="-228581" defTabSz="914329" fontAlgn="auto">
              <a:lnSpc>
                <a:spcPts val="2866"/>
              </a:lnSpc>
              <a:spcBef>
                <a:spcPts val="420"/>
              </a:spcBef>
              <a:spcAft>
                <a:spcPts val="0"/>
              </a:spcAft>
              <a:buFont typeface="Arial"/>
              <a:buChar char="•"/>
              <a:tabLst>
                <a:tab pos="241281" algn="l"/>
              </a:tabLst>
            </a:pPr>
            <a:r>
              <a:rPr sz="2400" b="1" spc="-25" dirty="0">
                <a:solidFill>
                  <a:prstClr val="black"/>
                </a:solidFill>
                <a:latin typeface="Calibri"/>
                <a:cs typeface="Calibri"/>
              </a:rPr>
              <a:t>VQA </a:t>
            </a:r>
            <a:r>
              <a:rPr sz="2400" spc="5" dirty="0">
                <a:solidFill>
                  <a:prstClr val="black"/>
                </a:solidFill>
                <a:latin typeface="Calibri"/>
                <a:cs typeface="Calibri"/>
              </a:rPr>
              <a:t>challenge</a:t>
            </a:r>
            <a:r>
              <a:rPr sz="2400" spc="-120" dirty="0">
                <a:solidFill>
                  <a:prstClr val="black"/>
                </a:solidFill>
                <a:latin typeface="Calibri"/>
                <a:cs typeface="Calibri"/>
              </a:rPr>
              <a:t> </a:t>
            </a:r>
            <a:r>
              <a:rPr sz="2400" spc="-15" dirty="0">
                <a:solidFill>
                  <a:prstClr val="black"/>
                </a:solidFill>
                <a:latin typeface="Calibri"/>
                <a:cs typeface="Calibri"/>
              </a:rPr>
              <a:t>2016</a:t>
            </a:r>
            <a:endParaRPr sz="2400">
              <a:solidFill>
                <a:prstClr val="black"/>
              </a:solidFill>
              <a:latin typeface="Calibri"/>
              <a:cs typeface="Calibri"/>
            </a:endParaRPr>
          </a:p>
          <a:p>
            <a:pPr marL="6658720" defTabSz="914329" fontAlgn="auto">
              <a:lnSpc>
                <a:spcPts val="2144"/>
              </a:lnSpc>
              <a:spcBef>
                <a:spcPts val="0"/>
              </a:spcBef>
              <a:spcAft>
                <a:spcPts val="0"/>
              </a:spcAft>
            </a:pPr>
            <a:r>
              <a:rPr sz="1799" spc="-35" dirty="0">
                <a:solidFill>
                  <a:prstClr val="black"/>
                </a:solidFill>
                <a:latin typeface="Calibri"/>
                <a:cs typeface="Calibri"/>
              </a:rPr>
              <a:t>PASCAL </a:t>
            </a:r>
            <a:r>
              <a:rPr sz="1799" b="1" dirty="0">
                <a:solidFill>
                  <a:prstClr val="black"/>
                </a:solidFill>
                <a:latin typeface="Calibri"/>
                <a:cs typeface="Calibri"/>
              </a:rPr>
              <a:t>segmentation</a:t>
            </a:r>
            <a:r>
              <a:rPr sz="1799" b="1" spc="-15" dirty="0">
                <a:solidFill>
                  <a:prstClr val="black"/>
                </a:solidFill>
                <a:latin typeface="Calibri"/>
                <a:cs typeface="Calibri"/>
              </a:rPr>
              <a:t> </a:t>
            </a:r>
            <a:r>
              <a:rPr sz="1799" spc="-15" dirty="0">
                <a:solidFill>
                  <a:prstClr val="black"/>
                </a:solidFill>
                <a:latin typeface="Calibri"/>
                <a:cs typeface="Calibri"/>
              </a:rPr>
              <a:t>leaderboard</a:t>
            </a:r>
            <a:endParaRPr sz="1799">
              <a:solidFill>
                <a:prstClr val="black"/>
              </a:solidFill>
              <a:latin typeface="Calibri"/>
              <a:cs typeface="Calibri"/>
            </a:endParaRPr>
          </a:p>
        </p:txBody>
      </p:sp>
      <p:sp>
        <p:nvSpPr>
          <p:cNvPr id="9" name="object 9"/>
          <p:cNvSpPr/>
          <p:nvPr/>
        </p:nvSpPr>
        <p:spPr>
          <a:xfrm>
            <a:off x="6699201" y="5035416"/>
            <a:ext cx="5219261" cy="507957"/>
          </a:xfrm>
          <a:custGeom>
            <a:avLst/>
            <a:gdLst/>
            <a:ahLst/>
            <a:cxnLst/>
            <a:rect l="l" t="t" r="r" b="b"/>
            <a:pathLst>
              <a:path w="5219700" h="508000">
                <a:moveTo>
                  <a:pt x="0" y="84666"/>
                </a:moveTo>
                <a:lnTo>
                  <a:pt x="6653" y="51710"/>
                </a:lnTo>
                <a:lnTo>
                  <a:pt x="24798" y="24798"/>
                </a:lnTo>
                <a:lnTo>
                  <a:pt x="51710" y="6653"/>
                </a:lnTo>
                <a:lnTo>
                  <a:pt x="84666" y="0"/>
                </a:lnTo>
                <a:lnTo>
                  <a:pt x="5135034" y="0"/>
                </a:lnTo>
                <a:lnTo>
                  <a:pt x="5167990" y="6653"/>
                </a:lnTo>
                <a:lnTo>
                  <a:pt x="5194902" y="24798"/>
                </a:lnTo>
                <a:lnTo>
                  <a:pt x="5213046" y="51710"/>
                </a:lnTo>
                <a:lnTo>
                  <a:pt x="5219700" y="84666"/>
                </a:lnTo>
                <a:lnTo>
                  <a:pt x="5219700" y="423333"/>
                </a:lnTo>
                <a:lnTo>
                  <a:pt x="5213046" y="456289"/>
                </a:lnTo>
                <a:lnTo>
                  <a:pt x="5194902" y="483201"/>
                </a:lnTo>
                <a:lnTo>
                  <a:pt x="5167990" y="501346"/>
                </a:lnTo>
                <a:lnTo>
                  <a:pt x="5135034" y="508000"/>
                </a:lnTo>
                <a:lnTo>
                  <a:pt x="84666" y="508000"/>
                </a:lnTo>
                <a:lnTo>
                  <a:pt x="51710" y="501346"/>
                </a:lnTo>
                <a:lnTo>
                  <a:pt x="24798" y="483201"/>
                </a:lnTo>
                <a:lnTo>
                  <a:pt x="6653" y="456289"/>
                </a:lnTo>
                <a:lnTo>
                  <a:pt x="0" y="423333"/>
                </a:lnTo>
                <a:lnTo>
                  <a:pt x="0" y="84666"/>
                </a:lnTo>
                <a:close/>
              </a:path>
            </a:pathLst>
          </a:custGeom>
          <a:ln w="38100">
            <a:solidFill>
              <a:srgbClr val="C00000"/>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txBox="1"/>
          <p:nvPr/>
        </p:nvSpPr>
        <p:spPr>
          <a:xfrm>
            <a:off x="10094716" y="5029364"/>
            <a:ext cx="1714356" cy="443679"/>
          </a:xfrm>
          <a:prstGeom prst="rect">
            <a:avLst/>
          </a:prstGeom>
        </p:spPr>
        <p:txBody>
          <a:bodyPr vert="horz" wrap="square" lIns="0" tIns="12699" rIns="0" bIns="0" rtlCol="0">
            <a:spAutoFit/>
          </a:bodyPr>
          <a:lstStyle/>
          <a:p>
            <a:pPr marL="12699" defTabSz="914329" fontAlgn="auto">
              <a:spcBef>
                <a:spcPts val="100"/>
              </a:spcBef>
              <a:spcAft>
                <a:spcPts val="0"/>
              </a:spcAft>
            </a:pPr>
            <a:r>
              <a:rPr sz="2800" b="1" spc="-20" dirty="0">
                <a:solidFill>
                  <a:srgbClr val="C00000"/>
                </a:solidFill>
                <a:latin typeface="Calibri"/>
                <a:cs typeface="Calibri"/>
              </a:rPr>
              <a:t>ResNet-101</a:t>
            </a:r>
            <a:endParaRPr sz="2800">
              <a:solidFill>
                <a:prstClr val="black"/>
              </a:solidFill>
              <a:latin typeface="Calibri"/>
              <a:cs typeface="Calibri"/>
            </a:endParaRPr>
          </a:p>
        </p:txBody>
      </p:sp>
    </p:spTree>
    <p:extLst>
      <p:ext uri="{BB962C8B-B14F-4D97-AF65-F5344CB8AC3E}">
        <p14:creationId xmlns:p14="http://schemas.microsoft.com/office/powerpoint/2010/main" val="1067954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4" y="612091"/>
            <a:ext cx="4927187" cy="689836"/>
          </a:xfrm>
          <a:prstGeom prst="rect">
            <a:avLst/>
          </a:prstGeom>
        </p:spPr>
        <p:txBody>
          <a:bodyPr vert="horz" wrap="square" lIns="0" tIns="12699" rIns="0" bIns="0" rtlCol="0">
            <a:spAutoFit/>
          </a:bodyPr>
          <a:lstStyle/>
          <a:p>
            <a:pPr marL="12699">
              <a:spcBef>
                <a:spcPts val="100"/>
              </a:spcBef>
            </a:pPr>
            <a:r>
              <a:rPr sz="4400" spc="-20" dirty="0"/>
              <a:t>Potential </a:t>
            </a:r>
            <a:r>
              <a:rPr sz="4400" spc="10" dirty="0"/>
              <a:t>Applications</a:t>
            </a:r>
            <a:endParaRPr sz="4400"/>
          </a:p>
        </p:txBody>
      </p:sp>
      <p:sp>
        <p:nvSpPr>
          <p:cNvPr id="3" name="object 3"/>
          <p:cNvSpPr/>
          <p:nvPr/>
        </p:nvSpPr>
        <p:spPr>
          <a:xfrm>
            <a:off x="1505337" y="2673414"/>
            <a:ext cx="4101755" cy="1612764"/>
          </a:xfrm>
          <a:custGeom>
            <a:avLst/>
            <a:gdLst/>
            <a:ahLst/>
            <a:cxnLst/>
            <a:rect l="l" t="t" r="r" b="b"/>
            <a:pathLst>
              <a:path w="4102100" h="1612900">
                <a:moveTo>
                  <a:pt x="0" y="268822"/>
                </a:moveTo>
                <a:lnTo>
                  <a:pt x="4331" y="220500"/>
                </a:lnTo>
                <a:lnTo>
                  <a:pt x="16818" y="175021"/>
                </a:lnTo>
                <a:lnTo>
                  <a:pt x="36701" y="133142"/>
                </a:lnTo>
                <a:lnTo>
                  <a:pt x="63223" y="95623"/>
                </a:lnTo>
                <a:lnTo>
                  <a:pt x="95623" y="63223"/>
                </a:lnTo>
                <a:lnTo>
                  <a:pt x="133141" y="36702"/>
                </a:lnTo>
                <a:lnTo>
                  <a:pt x="175020" y="16818"/>
                </a:lnTo>
                <a:lnTo>
                  <a:pt x="220500" y="4331"/>
                </a:lnTo>
                <a:lnTo>
                  <a:pt x="268821" y="0"/>
                </a:lnTo>
                <a:lnTo>
                  <a:pt x="3833279" y="0"/>
                </a:lnTo>
                <a:lnTo>
                  <a:pt x="3881600" y="4331"/>
                </a:lnTo>
                <a:lnTo>
                  <a:pt x="3927079" y="16818"/>
                </a:lnTo>
                <a:lnTo>
                  <a:pt x="3968958" y="36702"/>
                </a:lnTo>
                <a:lnTo>
                  <a:pt x="4006477" y="63223"/>
                </a:lnTo>
                <a:lnTo>
                  <a:pt x="4038876" y="95623"/>
                </a:lnTo>
                <a:lnTo>
                  <a:pt x="4065398" y="133142"/>
                </a:lnTo>
                <a:lnTo>
                  <a:pt x="4085281" y="175021"/>
                </a:lnTo>
                <a:lnTo>
                  <a:pt x="4097769" y="220500"/>
                </a:lnTo>
                <a:lnTo>
                  <a:pt x="4102100" y="268822"/>
                </a:lnTo>
                <a:lnTo>
                  <a:pt x="4102100" y="1344078"/>
                </a:lnTo>
                <a:lnTo>
                  <a:pt x="4097769" y="1392399"/>
                </a:lnTo>
                <a:lnTo>
                  <a:pt x="4085281" y="1437878"/>
                </a:lnTo>
                <a:lnTo>
                  <a:pt x="4065398" y="1479757"/>
                </a:lnTo>
                <a:lnTo>
                  <a:pt x="4038876" y="1517276"/>
                </a:lnTo>
                <a:lnTo>
                  <a:pt x="4006477" y="1549676"/>
                </a:lnTo>
                <a:lnTo>
                  <a:pt x="3968958" y="1576197"/>
                </a:lnTo>
                <a:lnTo>
                  <a:pt x="3927079" y="1596081"/>
                </a:lnTo>
                <a:lnTo>
                  <a:pt x="3881600" y="1608568"/>
                </a:lnTo>
                <a:lnTo>
                  <a:pt x="3833279" y="1612900"/>
                </a:lnTo>
                <a:lnTo>
                  <a:pt x="268821" y="1612900"/>
                </a:lnTo>
                <a:lnTo>
                  <a:pt x="220500" y="1608568"/>
                </a:lnTo>
                <a:lnTo>
                  <a:pt x="175020" y="1596081"/>
                </a:lnTo>
                <a:lnTo>
                  <a:pt x="133141" y="1576197"/>
                </a:lnTo>
                <a:lnTo>
                  <a:pt x="95623" y="1549676"/>
                </a:lnTo>
                <a:lnTo>
                  <a:pt x="63223" y="1517276"/>
                </a:lnTo>
                <a:lnTo>
                  <a:pt x="36701" y="1479757"/>
                </a:lnTo>
                <a:lnTo>
                  <a:pt x="16818" y="1437878"/>
                </a:lnTo>
                <a:lnTo>
                  <a:pt x="4331" y="1392399"/>
                </a:lnTo>
                <a:lnTo>
                  <a:pt x="0" y="1344078"/>
                </a:lnTo>
                <a:lnTo>
                  <a:pt x="0" y="268822"/>
                </a:lnTo>
                <a:close/>
              </a:path>
            </a:pathLst>
          </a:custGeom>
          <a:ln w="12700">
            <a:solidFill>
              <a:srgbClr val="ED7D31"/>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4" name="object 4"/>
          <p:cNvSpPr txBox="1"/>
          <p:nvPr/>
        </p:nvSpPr>
        <p:spPr>
          <a:xfrm>
            <a:off x="2188610" y="2885790"/>
            <a:ext cx="2722652" cy="1129190"/>
          </a:xfrm>
          <a:prstGeom prst="rect">
            <a:avLst/>
          </a:prstGeom>
        </p:spPr>
        <p:txBody>
          <a:bodyPr vert="horz" wrap="square" lIns="0" tIns="10160" rIns="0" bIns="0" rtlCol="0">
            <a:spAutoFit/>
          </a:bodyPr>
          <a:lstStyle/>
          <a:p>
            <a:pPr marL="12699" marR="5080" indent="507960" defTabSz="914329" fontAlgn="auto">
              <a:lnSpc>
                <a:spcPct val="100699"/>
              </a:lnSpc>
              <a:spcBef>
                <a:spcPts val="80"/>
              </a:spcBef>
              <a:spcAft>
                <a:spcPts val="0"/>
              </a:spcAft>
            </a:pPr>
            <a:r>
              <a:rPr sz="2400" spc="-15" dirty="0">
                <a:solidFill>
                  <a:prstClr val="black"/>
                </a:solidFill>
                <a:latin typeface="Calibri"/>
                <a:cs typeface="Calibri"/>
              </a:rPr>
              <a:t>ResNets </a:t>
            </a:r>
            <a:r>
              <a:rPr sz="2400" dirty="0">
                <a:solidFill>
                  <a:prstClr val="black"/>
                </a:solidFill>
                <a:latin typeface="Calibri"/>
                <a:cs typeface="Calibri"/>
              </a:rPr>
              <a:t>have  shown </a:t>
            </a:r>
            <a:r>
              <a:rPr sz="2400" spc="10" dirty="0">
                <a:solidFill>
                  <a:prstClr val="black"/>
                </a:solidFill>
                <a:latin typeface="Calibri"/>
                <a:cs typeface="Calibri"/>
              </a:rPr>
              <a:t>outstanding</a:t>
            </a:r>
            <a:r>
              <a:rPr sz="2400" spc="-355" dirty="0">
                <a:solidFill>
                  <a:prstClr val="black"/>
                </a:solidFill>
                <a:latin typeface="Calibri"/>
                <a:cs typeface="Calibri"/>
              </a:rPr>
              <a:t> </a:t>
            </a:r>
            <a:r>
              <a:rPr sz="2400" spc="15" dirty="0">
                <a:solidFill>
                  <a:prstClr val="black"/>
                </a:solidFill>
                <a:latin typeface="Calibri"/>
                <a:cs typeface="Calibri"/>
              </a:rPr>
              <a:t>or  </a:t>
            </a:r>
            <a:r>
              <a:rPr sz="2400" spc="10" dirty="0">
                <a:solidFill>
                  <a:prstClr val="black"/>
                </a:solidFill>
                <a:latin typeface="Calibri"/>
                <a:cs typeface="Calibri"/>
              </a:rPr>
              <a:t>promising </a:t>
            </a:r>
            <a:r>
              <a:rPr sz="2400" dirty="0">
                <a:solidFill>
                  <a:prstClr val="black"/>
                </a:solidFill>
                <a:latin typeface="Calibri"/>
                <a:cs typeface="Calibri"/>
              </a:rPr>
              <a:t>results</a:t>
            </a:r>
            <a:r>
              <a:rPr sz="2400" spc="-315" dirty="0">
                <a:solidFill>
                  <a:prstClr val="black"/>
                </a:solidFill>
                <a:latin typeface="Calibri"/>
                <a:cs typeface="Calibri"/>
              </a:rPr>
              <a:t> </a:t>
            </a:r>
            <a:r>
              <a:rPr sz="2400" spc="30" dirty="0">
                <a:solidFill>
                  <a:prstClr val="black"/>
                </a:solidFill>
                <a:latin typeface="Calibri"/>
                <a:cs typeface="Calibri"/>
              </a:rPr>
              <a:t>on:</a:t>
            </a:r>
            <a:endParaRPr sz="2400">
              <a:solidFill>
                <a:prstClr val="black"/>
              </a:solidFill>
              <a:latin typeface="Calibri"/>
              <a:cs typeface="Calibri"/>
            </a:endParaRPr>
          </a:p>
        </p:txBody>
      </p:sp>
      <p:sp>
        <p:nvSpPr>
          <p:cNvPr id="5" name="object 5"/>
          <p:cNvSpPr/>
          <p:nvPr/>
        </p:nvSpPr>
        <p:spPr>
          <a:xfrm>
            <a:off x="6902383" y="1162241"/>
            <a:ext cx="3796981" cy="1041312"/>
          </a:xfrm>
          <a:custGeom>
            <a:avLst/>
            <a:gdLst/>
            <a:ahLst/>
            <a:cxnLst/>
            <a:rect l="l" t="t" r="r" b="b"/>
            <a:pathLst>
              <a:path w="3797300" h="1041400">
                <a:moveTo>
                  <a:pt x="0" y="173570"/>
                </a:moveTo>
                <a:lnTo>
                  <a:pt x="6200" y="127428"/>
                </a:lnTo>
                <a:lnTo>
                  <a:pt x="23697" y="85965"/>
                </a:lnTo>
                <a:lnTo>
                  <a:pt x="50837" y="50837"/>
                </a:lnTo>
                <a:lnTo>
                  <a:pt x="85965" y="23697"/>
                </a:lnTo>
                <a:lnTo>
                  <a:pt x="127427" y="6200"/>
                </a:lnTo>
                <a:lnTo>
                  <a:pt x="173569" y="0"/>
                </a:lnTo>
                <a:lnTo>
                  <a:pt x="3623731" y="0"/>
                </a:lnTo>
                <a:lnTo>
                  <a:pt x="3669872" y="6200"/>
                </a:lnTo>
                <a:lnTo>
                  <a:pt x="3711334" y="23697"/>
                </a:lnTo>
                <a:lnTo>
                  <a:pt x="3746462" y="50837"/>
                </a:lnTo>
                <a:lnTo>
                  <a:pt x="3773602" y="85965"/>
                </a:lnTo>
                <a:lnTo>
                  <a:pt x="3791099" y="127428"/>
                </a:lnTo>
                <a:lnTo>
                  <a:pt x="3797300" y="173570"/>
                </a:lnTo>
                <a:lnTo>
                  <a:pt x="3797300" y="867830"/>
                </a:lnTo>
                <a:lnTo>
                  <a:pt x="3791099" y="913971"/>
                </a:lnTo>
                <a:lnTo>
                  <a:pt x="3773602" y="955434"/>
                </a:lnTo>
                <a:lnTo>
                  <a:pt x="3746462" y="990562"/>
                </a:lnTo>
                <a:lnTo>
                  <a:pt x="3711334" y="1017702"/>
                </a:lnTo>
                <a:lnTo>
                  <a:pt x="3669872" y="1035199"/>
                </a:lnTo>
                <a:lnTo>
                  <a:pt x="3623731" y="1041400"/>
                </a:lnTo>
                <a:lnTo>
                  <a:pt x="173569" y="1041400"/>
                </a:lnTo>
                <a:lnTo>
                  <a:pt x="127427" y="1035199"/>
                </a:lnTo>
                <a:lnTo>
                  <a:pt x="85965" y="1017702"/>
                </a:lnTo>
                <a:lnTo>
                  <a:pt x="50837" y="990562"/>
                </a:lnTo>
                <a:lnTo>
                  <a:pt x="23697" y="955434"/>
                </a:lnTo>
                <a:lnTo>
                  <a:pt x="6200" y="913971"/>
                </a:lnTo>
                <a:lnTo>
                  <a:pt x="0" y="867830"/>
                </a:lnTo>
                <a:lnTo>
                  <a:pt x="0" y="173570"/>
                </a:lnTo>
                <a:close/>
              </a:path>
            </a:pathLst>
          </a:custGeom>
          <a:ln w="12700">
            <a:solidFill>
              <a:srgbClr val="A5A5A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6" name="object 6"/>
          <p:cNvSpPr/>
          <p:nvPr/>
        </p:nvSpPr>
        <p:spPr>
          <a:xfrm>
            <a:off x="6902383" y="2381338"/>
            <a:ext cx="3796981" cy="761936"/>
          </a:xfrm>
          <a:custGeom>
            <a:avLst/>
            <a:gdLst/>
            <a:ahLst/>
            <a:cxnLst/>
            <a:rect l="l" t="t" r="r" b="b"/>
            <a:pathLst>
              <a:path w="3797300" h="762000">
                <a:moveTo>
                  <a:pt x="0" y="127000"/>
                </a:moveTo>
                <a:lnTo>
                  <a:pt x="9980" y="77566"/>
                </a:lnTo>
                <a:lnTo>
                  <a:pt x="37197" y="37197"/>
                </a:lnTo>
                <a:lnTo>
                  <a:pt x="77565" y="9980"/>
                </a:lnTo>
                <a:lnTo>
                  <a:pt x="127000" y="0"/>
                </a:lnTo>
                <a:lnTo>
                  <a:pt x="3670300" y="0"/>
                </a:lnTo>
                <a:lnTo>
                  <a:pt x="3719734" y="9980"/>
                </a:lnTo>
                <a:lnTo>
                  <a:pt x="3760102" y="37197"/>
                </a:lnTo>
                <a:lnTo>
                  <a:pt x="3787319" y="77566"/>
                </a:lnTo>
                <a:lnTo>
                  <a:pt x="3797300" y="127000"/>
                </a:lnTo>
                <a:lnTo>
                  <a:pt x="3797300" y="634999"/>
                </a:lnTo>
                <a:lnTo>
                  <a:pt x="3787319" y="684433"/>
                </a:lnTo>
                <a:lnTo>
                  <a:pt x="3760102" y="724802"/>
                </a:lnTo>
                <a:lnTo>
                  <a:pt x="3719734" y="752019"/>
                </a:lnTo>
                <a:lnTo>
                  <a:pt x="3670300" y="762000"/>
                </a:lnTo>
                <a:lnTo>
                  <a:pt x="127000" y="762000"/>
                </a:lnTo>
                <a:lnTo>
                  <a:pt x="77565" y="752019"/>
                </a:lnTo>
                <a:lnTo>
                  <a:pt x="37197" y="724802"/>
                </a:lnTo>
                <a:lnTo>
                  <a:pt x="9980" y="684433"/>
                </a:lnTo>
                <a:lnTo>
                  <a:pt x="0" y="634999"/>
                </a:lnTo>
                <a:lnTo>
                  <a:pt x="0" y="127000"/>
                </a:lnTo>
                <a:close/>
              </a:path>
            </a:pathLst>
          </a:custGeom>
          <a:ln w="12700">
            <a:solidFill>
              <a:srgbClr val="A5A5A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7" name="object 7"/>
          <p:cNvSpPr/>
          <p:nvPr/>
        </p:nvSpPr>
        <p:spPr>
          <a:xfrm>
            <a:off x="6902383" y="3321059"/>
            <a:ext cx="3796981" cy="812733"/>
          </a:xfrm>
          <a:custGeom>
            <a:avLst/>
            <a:gdLst/>
            <a:ahLst/>
            <a:cxnLst/>
            <a:rect l="l" t="t" r="r" b="b"/>
            <a:pathLst>
              <a:path w="3797300" h="812800">
                <a:moveTo>
                  <a:pt x="0" y="135468"/>
                </a:moveTo>
                <a:lnTo>
                  <a:pt x="6906" y="92649"/>
                </a:lnTo>
                <a:lnTo>
                  <a:pt x="26137" y="55462"/>
                </a:lnTo>
                <a:lnTo>
                  <a:pt x="55462" y="26137"/>
                </a:lnTo>
                <a:lnTo>
                  <a:pt x="92649" y="6906"/>
                </a:lnTo>
                <a:lnTo>
                  <a:pt x="135467" y="0"/>
                </a:lnTo>
                <a:lnTo>
                  <a:pt x="3661832" y="0"/>
                </a:lnTo>
                <a:lnTo>
                  <a:pt x="3704650" y="6906"/>
                </a:lnTo>
                <a:lnTo>
                  <a:pt x="3741837" y="26137"/>
                </a:lnTo>
                <a:lnTo>
                  <a:pt x="3771162" y="55462"/>
                </a:lnTo>
                <a:lnTo>
                  <a:pt x="3790393" y="92649"/>
                </a:lnTo>
                <a:lnTo>
                  <a:pt x="3797300" y="135468"/>
                </a:lnTo>
                <a:lnTo>
                  <a:pt x="3797300" y="677332"/>
                </a:lnTo>
                <a:lnTo>
                  <a:pt x="3790393" y="720150"/>
                </a:lnTo>
                <a:lnTo>
                  <a:pt x="3771162" y="757337"/>
                </a:lnTo>
                <a:lnTo>
                  <a:pt x="3741837" y="786662"/>
                </a:lnTo>
                <a:lnTo>
                  <a:pt x="3704650" y="805893"/>
                </a:lnTo>
                <a:lnTo>
                  <a:pt x="3661832" y="812800"/>
                </a:lnTo>
                <a:lnTo>
                  <a:pt x="135467" y="812800"/>
                </a:lnTo>
                <a:lnTo>
                  <a:pt x="92649" y="805893"/>
                </a:lnTo>
                <a:lnTo>
                  <a:pt x="55462" y="786662"/>
                </a:lnTo>
                <a:lnTo>
                  <a:pt x="26137" y="757337"/>
                </a:lnTo>
                <a:lnTo>
                  <a:pt x="6906" y="720150"/>
                </a:lnTo>
                <a:lnTo>
                  <a:pt x="0" y="677332"/>
                </a:lnTo>
                <a:lnTo>
                  <a:pt x="0" y="135468"/>
                </a:lnTo>
                <a:close/>
              </a:path>
            </a:pathLst>
          </a:custGeom>
          <a:ln w="12700">
            <a:solidFill>
              <a:srgbClr val="A5A5A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8" name="object 8"/>
          <p:cNvSpPr/>
          <p:nvPr/>
        </p:nvSpPr>
        <p:spPr>
          <a:xfrm>
            <a:off x="6902383" y="4311576"/>
            <a:ext cx="3796981" cy="812733"/>
          </a:xfrm>
          <a:custGeom>
            <a:avLst/>
            <a:gdLst/>
            <a:ahLst/>
            <a:cxnLst/>
            <a:rect l="l" t="t" r="r" b="b"/>
            <a:pathLst>
              <a:path w="3797300" h="812800">
                <a:moveTo>
                  <a:pt x="0" y="135468"/>
                </a:moveTo>
                <a:lnTo>
                  <a:pt x="6906" y="92649"/>
                </a:lnTo>
                <a:lnTo>
                  <a:pt x="26137" y="55462"/>
                </a:lnTo>
                <a:lnTo>
                  <a:pt x="55462" y="26137"/>
                </a:lnTo>
                <a:lnTo>
                  <a:pt x="92649" y="6906"/>
                </a:lnTo>
                <a:lnTo>
                  <a:pt x="135467" y="0"/>
                </a:lnTo>
                <a:lnTo>
                  <a:pt x="3661832" y="0"/>
                </a:lnTo>
                <a:lnTo>
                  <a:pt x="3704650" y="6906"/>
                </a:lnTo>
                <a:lnTo>
                  <a:pt x="3741837" y="26137"/>
                </a:lnTo>
                <a:lnTo>
                  <a:pt x="3771162" y="55462"/>
                </a:lnTo>
                <a:lnTo>
                  <a:pt x="3790393" y="92649"/>
                </a:lnTo>
                <a:lnTo>
                  <a:pt x="3797300" y="135468"/>
                </a:lnTo>
                <a:lnTo>
                  <a:pt x="3797300" y="677332"/>
                </a:lnTo>
                <a:lnTo>
                  <a:pt x="3790393" y="720150"/>
                </a:lnTo>
                <a:lnTo>
                  <a:pt x="3771162" y="757337"/>
                </a:lnTo>
                <a:lnTo>
                  <a:pt x="3741837" y="786662"/>
                </a:lnTo>
                <a:lnTo>
                  <a:pt x="3704650" y="805893"/>
                </a:lnTo>
                <a:lnTo>
                  <a:pt x="3661832" y="812800"/>
                </a:lnTo>
                <a:lnTo>
                  <a:pt x="135467" y="812800"/>
                </a:lnTo>
                <a:lnTo>
                  <a:pt x="92649" y="805893"/>
                </a:lnTo>
                <a:lnTo>
                  <a:pt x="55462" y="786662"/>
                </a:lnTo>
                <a:lnTo>
                  <a:pt x="26137" y="757337"/>
                </a:lnTo>
                <a:lnTo>
                  <a:pt x="6906" y="720150"/>
                </a:lnTo>
                <a:lnTo>
                  <a:pt x="0" y="677332"/>
                </a:lnTo>
                <a:lnTo>
                  <a:pt x="0" y="135468"/>
                </a:lnTo>
                <a:close/>
              </a:path>
            </a:pathLst>
          </a:custGeom>
          <a:ln w="12700">
            <a:solidFill>
              <a:srgbClr val="A5A5A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9" name="object 9"/>
          <p:cNvSpPr/>
          <p:nvPr/>
        </p:nvSpPr>
        <p:spPr>
          <a:xfrm>
            <a:off x="6902383" y="5302093"/>
            <a:ext cx="3796981" cy="761936"/>
          </a:xfrm>
          <a:custGeom>
            <a:avLst/>
            <a:gdLst/>
            <a:ahLst/>
            <a:cxnLst/>
            <a:rect l="l" t="t" r="r" b="b"/>
            <a:pathLst>
              <a:path w="3797300" h="762000">
                <a:moveTo>
                  <a:pt x="0" y="127000"/>
                </a:moveTo>
                <a:lnTo>
                  <a:pt x="9980" y="77566"/>
                </a:lnTo>
                <a:lnTo>
                  <a:pt x="37197" y="37197"/>
                </a:lnTo>
                <a:lnTo>
                  <a:pt x="77565" y="9980"/>
                </a:lnTo>
                <a:lnTo>
                  <a:pt x="127000" y="0"/>
                </a:lnTo>
                <a:lnTo>
                  <a:pt x="3670300" y="0"/>
                </a:lnTo>
                <a:lnTo>
                  <a:pt x="3719734" y="9980"/>
                </a:lnTo>
                <a:lnTo>
                  <a:pt x="3760102" y="37197"/>
                </a:lnTo>
                <a:lnTo>
                  <a:pt x="3787319" y="77566"/>
                </a:lnTo>
                <a:lnTo>
                  <a:pt x="3797300" y="127000"/>
                </a:lnTo>
                <a:lnTo>
                  <a:pt x="3797300" y="634999"/>
                </a:lnTo>
                <a:lnTo>
                  <a:pt x="3787319" y="684433"/>
                </a:lnTo>
                <a:lnTo>
                  <a:pt x="3760102" y="724802"/>
                </a:lnTo>
                <a:lnTo>
                  <a:pt x="3719734" y="752019"/>
                </a:lnTo>
                <a:lnTo>
                  <a:pt x="3670300" y="762000"/>
                </a:lnTo>
                <a:lnTo>
                  <a:pt x="127000" y="762000"/>
                </a:lnTo>
                <a:lnTo>
                  <a:pt x="77565" y="752019"/>
                </a:lnTo>
                <a:lnTo>
                  <a:pt x="37197" y="724802"/>
                </a:lnTo>
                <a:lnTo>
                  <a:pt x="9980" y="684433"/>
                </a:lnTo>
                <a:lnTo>
                  <a:pt x="0" y="634999"/>
                </a:lnTo>
                <a:lnTo>
                  <a:pt x="0" y="127000"/>
                </a:lnTo>
                <a:close/>
              </a:path>
            </a:pathLst>
          </a:custGeom>
          <a:ln w="12700">
            <a:solidFill>
              <a:srgbClr val="A5A5A5"/>
            </a:solidFill>
          </a:ln>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0" name="object 10"/>
          <p:cNvSpPr txBox="1">
            <a:spLocks noGrp="1"/>
          </p:cNvSpPr>
          <p:nvPr>
            <p:ph sz="half" idx="3"/>
          </p:nvPr>
        </p:nvSpPr>
        <p:spPr>
          <a:xfrm>
            <a:off x="7148772" y="1413694"/>
            <a:ext cx="3308403" cy="4489829"/>
          </a:xfrm>
          <a:prstGeom prst="rect">
            <a:avLst/>
          </a:prstGeom>
        </p:spPr>
        <p:txBody>
          <a:bodyPr vert="horz" wrap="square" lIns="0" tIns="12699" rIns="0" bIns="0" rtlCol="0">
            <a:spAutoFit/>
          </a:bodyPr>
          <a:lstStyle/>
          <a:p>
            <a:pPr marR="8254" algn="ctr">
              <a:spcBef>
                <a:spcPts val="100"/>
              </a:spcBef>
            </a:pPr>
            <a:r>
              <a:rPr spc="15" dirty="0"/>
              <a:t>Visual</a:t>
            </a:r>
            <a:r>
              <a:rPr spc="-120" dirty="0"/>
              <a:t> </a:t>
            </a:r>
            <a:r>
              <a:rPr spc="10" dirty="0"/>
              <a:t>Recognition</a:t>
            </a:r>
          </a:p>
          <a:p>
            <a:pPr>
              <a:lnSpc>
                <a:spcPct val="100000"/>
              </a:lnSpc>
            </a:pPr>
            <a:endParaRPr sz="2400" dirty="0"/>
          </a:p>
          <a:p>
            <a:pPr marL="73655" marR="74925" indent="482562">
              <a:spcBef>
                <a:spcPts val="1935"/>
              </a:spcBef>
            </a:pPr>
            <a:r>
              <a:rPr spc="-5" dirty="0"/>
              <a:t>Image </a:t>
            </a:r>
            <a:r>
              <a:rPr spc="20" dirty="0"/>
              <a:t>Generation  </a:t>
            </a:r>
            <a:r>
              <a:rPr spc="-15" dirty="0">
                <a:solidFill>
                  <a:srgbClr val="7F7F7F"/>
                </a:solidFill>
              </a:rPr>
              <a:t>(Pixel </a:t>
            </a:r>
            <a:r>
              <a:rPr spc="5" dirty="0">
                <a:solidFill>
                  <a:srgbClr val="7F7F7F"/>
                </a:solidFill>
              </a:rPr>
              <a:t>RNN, </a:t>
            </a:r>
            <a:r>
              <a:rPr spc="15" dirty="0">
                <a:solidFill>
                  <a:srgbClr val="7F7F7F"/>
                </a:solidFill>
              </a:rPr>
              <a:t>Neural Art,</a:t>
            </a:r>
            <a:r>
              <a:rPr spc="-320" dirty="0">
                <a:solidFill>
                  <a:srgbClr val="7F7F7F"/>
                </a:solidFill>
              </a:rPr>
              <a:t> </a:t>
            </a:r>
            <a:r>
              <a:rPr spc="-5" dirty="0">
                <a:solidFill>
                  <a:srgbClr val="7F7F7F"/>
                </a:solidFill>
              </a:rPr>
              <a:t>etc.)</a:t>
            </a:r>
          </a:p>
          <a:p>
            <a:pPr>
              <a:spcBef>
                <a:spcPts val="5"/>
              </a:spcBef>
            </a:pPr>
            <a:endParaRPr sz="2300" dirty="0"/>
          </a:p>
          <a:p>
            <a:pPr marL="12699" marR="5080" algn="ctr"/>
            <a:r>
              <a:rPr spc="20" dirty="0"/>
              <a:t>Natural </a:t>
            </a:r>
            <a:r>
              <a:rPr dirty="0"/>
              <a:t>Language</a:t>
            </a:r>
            <a:r>
              <a:rPr spc="-305" dirty="0"/>
              <a:t> </a:t>
            </a:r>
            <a:r>
              <a:rPr spc="5" dirty="0"/>
              <a:t>Processing  </a:t>
            </a:r>
            <a:r>
              <a:rPr spc="-30" dirty="0">
                <a:solidFill>
                  <a:srgbClr val="7F7F7F"/>
                </a:solidFill>
              </a:rPr>
              <a:t>(Very </a:t>
            </a:r>
            <a:r>
              <a:rPr spc="10" dirty="0">
                <a:solidFill>
                  <a:srgbClr val="7F7F7F"/>
                </a:solidFill>
              </a:rPr>
              <a:t>deep</a:t>
            </a:r>
            <a:r>
              <a:rPr spc="50" dirty="0">
                <a:solidFill>
                  <a:srgbClr val="7F7F7F"/>
                </a:solidFill>
              </a:rPr>
              <a:t> </a:t>
            </a:r>
            <a:r>
              <a:rPr spc="10" dirty="0">
                <a:solidFill>
                  <a:srgbClr val="7F7F7F"/>
                </a:solidFill>
              </a:rPr>
              <a:t>CNN)</a:t>
            </a:r>
          </a:p>
          <a:p>
            <a:pPr>
              <a:spcBef>
                <a:spcPts val="56"/>
              </a:spcBef>
            </a:pPr>
            <a:endParaRPr sz="2400" dirty="0"/>
          </a:p>
          <a:p>
            <a:pPr marL="444465" marR="427956" indent="-20319" algn="ctr"/>
            <a:r>
              <a:rPr spc="-5" dirty="0"/>
              <a:t>Speech </a:t>
            </a:r>
            <a:r>
              <a:rPr spc="10" dirty="0"/>
              <a:t>Recognition  </a:t>
            </a:r>
            <a:r>
              <a:rPr spc="20" dirty="0">
                <a:solidFill>
                  <a:srgbClr val="7F7F7F"/>
                </a:solidFill>
              </a:rPr>
              <a:t>(preliminary</a:t>
            </a:r>
            <a:r>
              <a:rPr spc="-235" dirty="0">
                <a:solidFill>
                  <a:srgbClr val="7F7F7F"/>
                </a:solidFill>
              </a:rPr>
              <a:t> </a:t>
            </a:r>
            <a:r>
              <a:rPr spc="15" dirty="0">
                <a:solidFill>
                  <a:srgbClr val="7F7F7F"/>
                </a:solidFill>
              </a:rPr>
              <a:t>results)</a:t>
            </a:r>
          </a:p>
          <a:p>
            <a:pPr>
              <a:spcBef>
                <a:spcPts val="56"/>
              </a:spcBef>
            </a:pPr>
            <a:endParaRPr sz="2250" dirty="0"/>
          </a:p>
          <a:p>
            <a:pPr marL="60955" marR="56511" algn="ctr"/>
            <a:r>
              <a:rPr spc="15" dirty="0"/>
              <a:t>Advertising, user</a:t>
            </a:r>
            <a:r>
              <a:rPr spc="-350" dirty="0"/>
              <a:t> </a:t>
            </a:r>
            <a:r>
              <a:rPr spc="15" dirty="0"/>
              <a:t>prediction  </a:t>
            </a:r>
            <a:r>
              <a:rPr spc="20" dirty="0">
                <a:solidFill>
                  <a:srgbClr val="7F7F7F"/>
                </a:solidFill>
              </a:rPr>
              <a:t>(preliminary</a:t>
            </a:r>
            <a:r>
              <a:rPr spc="-170" dirty="0">
                <a:solidFill>
                  <a:srgbClr val="7F7F7F"/>
                </a:solidFill>
              </a:rPr>
              <a:t> </a:t>
            </a:r>
            <a:r>
              <a:rPr spc="15" dirty="0">
                <a:solidFill>
                  <a:srgbClr val="7F7F7F"/>
                </a:solidFill>
              </a:rPr>
              <a:t>results)</a:t>
            </a:r>
          </a:p>
        </p:txBody>
      </p:sp>
      <p:sp>
        <p:nvSpPr>
          <p:cNvPr id="11" name="object 11"/>
          <p:cNvSpPr/>
          <p:nvPr/>
        </p:nvSpPr>
        <p:spPr>
          <a:xfrm>
            <a:off x="5601949" y="1682897"/>
            <a:ext cx="1305450" cy="1798169"/>
          </a:xfrm>
          <a:custGeom>
            <a:avLst/>
            <a:gdLst/>
            <a:ahLst/>
            <a:cxnLst/>
            <a:rect l="l" t="t" r="r" b="b"/>
            <a:pathLst>
              <a:path w="1305559" h="1798320">
                <a:moveTo>
                  <a:pt x="1305133" y="0"/>
                </a:moveTo>
                <a:lnTo>
                  <a:pt x="1229570" y="39349"/>
                </a:lnTo>
                <a:lnTo>
                  <a:pt x="1255280" y="57978"/>
                </a:lnTo>
                <a:lnTo>
                  <a:pt x="0" y="1790383"/>
                </a:lnTo>
                <a:lnTo>
                  <a:pt x="10284" y="1797834"/>
                </a:lnTo>
                <a:lnTo>
                  <a:pt x="1265563" y="65430"/>
                </a:lnTo>
                <a:lnTo>
                  <a:pt x="1294346" y="65430"/>
                </a:lnTo>
                <a:lnTo>
                  <a:pt x="1305133" y="0"/>
                </a:lnTo>
                <a:close/>
              </a:path>
              <a:path w="1305559" h="1798320">
                <a:moveTo>
                  <a:pt x="1294346" y="65430"/>
                </a:moveTo>
                <a:lnTo>
                  <a:pt x="1265563" y="65430"/>
                </a:lnTo>
                <a:lnTo>
                  <a:pt x="1291275" y="84060"/>
                </a:lnTo>
                <a:lnTo>
                  <a:pt x="1294346" y="65430"/>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2" name="object 12"/>
          <p:cNvSpPr/>
          <p:nvPr/>
        </p:nvSpPr>
        <p:spPr>
          <a:xfrm>
            <a:off x="5604019" y="2762307"/>
            <a:ext cx="1303545" cy="724474"/>
          </a:xfrm>
          <a:custGeom>
            <a:avLst/>
            <a:gdLst/>
            <a:ahLst/>
            <a:cxnLst/>
            <a:rect l="l" t="t" r="r" b="b"/>
            <a:pathLst>
              <a:path w="1303654" h="724535">
                <a:moveTo>
                  <a:pt x="1303063" y="0"/>
                </a:moveTo>
                <a:lnTo>
                  <a:pt x="1217942" y="3525"/>
                </a:lnTo>
                <a:lnTo>
                  <a:pt x="1233304" y="31311"/>
                </a:lnTo>
                <a:lnTo>
                  <a:pt x="0" y="713153"/>
                </a:lnTo>
                <a:lnTo>
                  <a:pt x="6144" y="724268"/>
                </a:lnTo>
                <a:lnTo>
                  <a:pt x="1239448" y="42425"/>
                </a:lnTo>
                <a:lnTo>
                  <a:pt x="1273906" y="42425"/>
                </a:lnTo>
                <a:lnTo>
                  <a:pt x="1303063" y="0"/>
                </a:lnTo>
                <a:close/>
              </a:path>
              <a:path w="1303654" h="724535">
                <a:moveTo>
                  <a:pt x="1273906" y="42425"/>
                </a:moveTo>
                <a:lnTo>
                  <a:pt x="1239448" y="42425"/>
                </a:lnTo>
                <a:lnTo>
                  <a:pt x="1254810" y="70211"/>
                </a:lnTo>
                <a:lnTo>
                  <a:pt x="1273906" y="42425"/>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3" name="object 13"/>
          <p:cNvSpPr/>
          <p:nvPr/>
        </p:nvSpPr>
        <p:spPr>
          <a:xfrm>
            <a:off x="5605902" y="3467211"/>
            <a:ext cx="1301640" cy="277471"/>
          </a:xfrm>
          <a:custGeom>
            <a:avLst/>
            <a:gdLst/>
            <a:ahLst/>
            <a:cxnLst/>
            <a:rect l="l" t="t" r="r" b="b"/>
            <a:pathLst>
              <a:path w="1301750" h="277495">
                <a:moveTo>
                  <a:pt x="2377" y="0"/>
                </a:moveTo>
                <a:lnTo>
                  <a:pt x="0" y="12473"/>
                </a:lnTo>
                <a:lnTo>
                  <a:pt x="1225137" y="246019"/>
                </a:lnTo>
                <a:lnTo>
                  <a:pt x="1219192" y="277207"/>
                </a:lnTo>
                <a:lnTo>
                  <a:pt x="1301178" y="254050"/>
                </a:lnTo>
                <a:lnTo>
                  <a:pt x="1274316" y="233544"/>
                </a:lnTo>
                <a:lnTo>
                  <a:pt x="1227515" y="233544"/>
                </a:lnTo>
                <a:lnTo>
                  <a:pt x="2377" y="0"/>
                </a:lnTo>
                <a:close/>
              </a:path>
              <a:path w="1301750" h="277495">
                <a:moveTo>
                  <a:pt x="1233460" y="202355"/>
                </a:moveTo>
                <a:lnTo>
                  <a:pt x="1227515" y="233544"/>
                </a:lnTo>
                <a:lnTo>
                  <a:pt x="1274316" y="233544"/>
                </a:lnTo>
                <a:lnTo>
                  <a:pt x="1233460" y="202355"/>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4" name="object 14"/>
          <p:cNvSpPr/>
          <p:nvPr/>
        </p:nvSpPr>
        <p:spPr>
          <a:xfrm>
            <a:off x="5602716" y="3468846"/>
            <a:ext cx="1304815" cy="1241321"/>
          </a:xfrm>
          <a:custGeom>
            <a:avLst/>
            <a:gdLst/>
            <a:ahLst/>
            <a:cxnLst/>
            <a:rect l="l" t="t" r="r" b="b"/>
            <a:pathLst>
              <a:path w="1304925" h="1241425">
                <a:moveTo>
                  <a:pt x="8752" y="0"/>
                </a:moveTo>
                <a:lnTo>
                  <a:pt x="0" y="9199"/>
                </a:lnTo>
                <a:lnTo>
                  <a:pt x="1244781" y="1193460"/>
                </a:lnTo>
                <a:lnTo>
                  <a:pt x="1222896" y="1216463"/>
                </a:lnTo>
                <a:lnTo>
                  <a:pt x="1304364" y="1241383"/>
                </a:lnTo>
                <a:lnTo>
                  <a:pt x="1283730" y="1184259"/>
                </a:lnTo>
                <a:lnTo>
                  <a:pt x="1253534" y="1184259"/>
                </a:lnTo>
                <a:lnTo>
                  <a:pt x="8752" y="0"/>
                </a:lnTo>
                <a:close/>
              </a:path>
              <a:path w="1304925" h="1241425">
                <a:moveTo>
                  <a:pt x="1275420" y="1161256"/>
                </a:moveTo>
                <a:lnTo>
                  <a:pt x="1253534" y="1184259"/>
                </a:lnTo>
                <a:lnTo>
                  <a:pt x="1283730" y="1184259"/>
                </a:lnTo>
                <a:lnTo>
                  <a:pt x="1275420" y="1161256"/>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5" name="object 15"/>
          <p:cNvSpPr/>
          <p:nvPr/>
        </p:nvSpPr>
        <p:spPr>
          <a:xfrm>
            <a:off x="5601623" y="3470218"/>
            <a:ext cx="1305450" cy="2205805"/>
          </a:xfrm>
          <a:custGeom>
            <a:avLst/>
            <a:gdLst/>
            <a:ahLst/>
            <a:cxnLst/>
            <a:rect l="l" t="t" r="r" b="b"/>
            <a:pathLst>
              <a:path w="1305559" h="2205990">
                <a:moveTo>
                  <a:pt x="10937" y="0"/>
                </a:moveTo>
                <a:lnTo>
                  <a:pt x="0" y="6456"/>
                </a:lnTo>
                <a:lnTo>
                  <a:pt x="1261253" y="2143009"/>
                </a:lnTo>
                <a:lnTo>
                  <a:pt x="1233911" y="2159150"/>
                </a:lnTo>
                <a:lnTo>
                  <a:pt x="1305457" y="2205401"/>
                </a:lnTo>
                <a:lnTo>
                  <a:pt x="1300656" y="2136553"/>
                </a:lnTo>
                <a:lnTo>
                  <a:pt x="1272189" y="2136553"/>
                </a:lnTo>
                <a:lnTo>
                  <a:pt x="10937" y="0"/>
                </a:lnTo>
                <a:close/>
              </a:path>
              <a:path w="1305559" h="2205990">
                <a:moveTo>
                  <a:pt x="1299531" y="2120413"/>
                </a:moveTo>
                <a:lnTo>
                  <a:pt x="1272189" y="2136553"/>
                </a:lnTo>
                <a:lnTo>
                  <a:pt x="1300656" y="2136553"/>
                </a:lnTo>
                <a:lnTo>
                  <a:pt x="1299531" y="2120413"/>
                </a:lnTo>
                <a:close/>
              </a:path>
            </a:pathLst>
          </a:custGeom>
          <a:solidFill>
            <a:srgbClr val="5B9BD5"/>
          </a:solidFill>
        </p:spPr>
        <p:txBody>
          <a:bodyPr wrap="square" lIns="0" tIns="0" rIns="0" bIns="0" rtlCol="0"/>
          <a:lstStyle/>
          <a:p>
            <a:pPr defTabSz="914329" fontAlgn="auto">
              <a:spcBef>
                <a:spcPts val="0"/>
              </a:spcBef>
              <a:spcAft>
                <a:spcPts val="0"/>
              </a:spcAft>
            </a:pPr>
            <a:endParaRPr sz="1799">
              <a:solidFill>
                <a:prstClr val="black"/>
              </a:solidFill>
              <a:latin typeface="Calibri"/>
              <a:cs typeface="+mn-cs"/>
            </a:endParaRPr>
          </a:p>
        </p:txBody>
      </p:sp>
      <p:sp>
        <p:nvSpPr>
          <p:cNvPr id="16" name="object 16"/>
          <p:cNvSpPr txBox="1"/>
          <p:nvPr/>
        </p:nvSpPr>
        <p:spPr>
          <a:xfrm>
            <a:off x="3777810" y="6579242"/>
            <a:ext cx="8324785" cy="219371"/>
          </a:xfrm>
          <a:prstGeom prst="rect">
            <a:avLst/>
          </a:prstGeom>
        </p:spPr>
        <p:txBody>
          <a:bodyPr vert="horz" wrap="square" lIns="0" tIns="3810" rIns="0" bIns="0" rtlCol="0">
            <a:spAutoFit/>
          </a:bodyPr>
          <a:lstStyle/>
          <a:p>
            <a:pPr marL="12699" defTabSz="914329" fontAlgn="auto">
              <a:spcBef>
                <a:spcPts val="30"/>
              </a:spcBef>
              <a:spcAft>
                <a:spcPts val="0"/>
              </a:spcAft>
            </a:pPr>
            <a:r>
              <a:rPr sz="1400" spc="-20" dirty="0">
                <a:solidFill>
                  <a:srgbClr val="7F7F7F"/>
                </a:solidFill>
                <a:latin typeface="Calibri"/>
                <a:cs typeface="Calibri"/>
              </a:rPr>
              <a:t>Kaiming </a:t>
            </a:r>
            <a:r>
              <a:rPr sz="1400" spc="5" dirty="0">
                <a:solidFill>
                  <a:srgbClr val="7F7F7F"/>
                </a:solidFill>
                <a:latin typeface="Calibri"/>
                <a:cs typeface="Calibri"/>
              </a:rPr>
              <a:t>He, </a:t>
            </a:r>
            <a:r>
              <a:rPr sz="1400" spc="-10" dirty="0">
                <a:solidFill>
                  <a:srgbClr val="7F7F7F"/>
                </a:solidFill>
                <a:latin typeface="Calibri"/>
                <a:cs typeface="Calibri"/>
              </a:rPr>
              <a:t>Xiangyu </a:t>
            </a:r>
            <a:r>
              <a:rPr sz="1400" dirty="0">
                <a:solidFill>
                  <a:srgbClr val="7F7F7F"/>
                </a:solidFill>
                <a:latin typeface="Calibri"/>
                <a:cs typeface="Calibri"/>
              </a:rPr>
              <a:t>Zhang, </a:t>
            </a:r>
            <a:r>
              <a:rPr sz="1400" spc="-30" dirty="0">
                <a:solidFill>
                  <a:srgbClr val="7F7F7F"/>
                </a:solidFill>
                <a:latin typeface="Calibri"/>
                <a:cs typeface="Calibri"/>
              </a:rPr>
              <a:t>Shaoqing </a:t>
            </a:r>
            <a:r>
              <a:rPr sz="1400" dirty="0">
                <a:solidFill>
                  <a:srgbClr val="7F7F7F"/>
                </a:solidFill>
                <a:latin typeface="Calibri"/>
                <a:cs typeface="Calibri"/>
              </a:rPr>
              <a:t>Ren, &amp; </a:t>
            </a:r>
            <a:r>
              <a:rPr sz="1400" spc="-15" dirty="0">
                <a:solidFill>
                  <a:srgbClr val="7F7F7F"/>
                </a:solidFill>
                <a:latin typeface="Calibri"/>
                <a:cs typeface="Calibri"/>
              </a:rPr>
              <a:t>Jian </a:t>
            </a:r>
            <a:r>
              <a:rPr sz="1400" spc="-35" dirty="0">
                <a:solidFill>
                  <a:srgbClr val="7F7F7F"/>
                </a:solidFill>
                <a:latin typeface="Calibri"/>
                <a:cs typeface="Calibri"/>
              </a:rPr>
              <a:t>Sun. </a:t>
            </a:r>
            <a:r>
              <a:rPr sz="1400" spc="5" dirty="0">
                <a:solidFill>
                  <a:srgbClr val="7F7F7F"/>
                </a:solidFill>
                <a:latin typeface="Calibri"/>
                <a:cs typeface="Calibri"/>
              </a:rPr>
              <a:t>“Deep </a:t>
            </a:r>
            <a:r>
              <a:rPr sz="1400" spc="-15" dirty="0">
                <a:solidFill>
                  <a:srgbClr val="7F7F7F"/>
                </a:solidFill>
                <a:latin typeface="Calibri"/>
                <a:cs typeface="Calibri"/>
              </a:rPr>
              <a:t>Residual </a:t>
            </a:r>
            <a:r>
              <a:rPr sz="1400" spc="-10" dirty="0">
                <a:solidFill>
                  <a:srgbClr val="7F7F7F"/>
                </a:solidFill>
                <a:latin typeface="Calibri"/>
                <a:cs typeface="Calibri"/>
              </a:rPr>
              <a:t>Learning </a:t>
            </a:r>
            <a:r>
              <a:rPr sz="1400" spc="-25" dirty="0">
                <a:solidFill>
                  <a:srgbClr val="7F7F7F"/>
                </a:solidFill>
                <a:latin typeface="Calibri"/>
                <a:cs typeface="Calibri"/>
              </a:rPr>
              <a:t>for </a:t>
            </a:r>
            <a:r>
              <a:rPr sz="1400" spc="15" dirty="0">
                <a:solidFill>
                  <a:srgbClr val="7F7F7F"/>
                </a:solidFill>
                <a:latin typeface="Calibri"/>
                <a:cs typeface="Calibri"/>
              </a:rPr>
              <a:t>Image </a:t>
            </a:r>
            <a:r>
              <a:rPr sz="1400" spc="-15" dirty="0">
                <a:solidFill>
                  <a:srgbClr val="7F7F7F"/>
                </a:solidFill>
                <a:latin typeface="Calibri"/>
                <a:cs typeface="Calibri"/>
              </a:rPr>
              <a:t>Recognition”. </a:t>
            </a:r>
            <a:r>
              <a:rPr sz="1400" spc="-20" dirty="0">
                <a:solidFill>
                  <a:srgbClr val="7F7F7F"/>
                </a:solidFill>
                <a:latin typeface="Calibri"/>
                <a:cs typeface="Calibri"/>
              </a:rPr>
              <a:t>CVPR</a:t>
            </a:r>
            <a:r>
              <a:rPr sz="1400" spc="-150" dirty="0">
                <a:solidFill>
                  <a:srgbClr val="7F7F7F"/>
                </a:solidFill>
                <a:latin typeface="Calibri"/>
                <a:cs typeface="Calibri"/>
              </a:rPr>
              <a:t> </a:t>
            </a:r>
            <a:r>
              <a:rPr sz="1400" spc="-10" dirty="0">
                <a:solidFill>
                  <a:srgbClr val="7F7F7F"/>
                </a:solidFill>
                <a:latin typeface="Calibri"/>
                <a:cs typeface="Calibri"/>
              </a:rPr>
              <a:t>2016.</a:t>
            </a:r>
            <a:endParaRPr sz="1400">
              <a:solidFill>
                <a:prstClr val="black"/>
              </a:solidFill>
              <a:latin typeface="Calibri"/>
              <a:cs typeface="Calibri"/>
            </a:endParaRPr>
          </a:p>
        </p:txBody>
      </p:sp>
    </p:spTree>
    <p:extLst>
      <p:ext uri="{BB962C8B-B14F-4D97-AF65-F5344CB8AC3E}">
        <p14:creationId xmlns:p14="http://schemas.microsoft.com/office/powerpoint/2010/main" val="574870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 name="object 5"/>
          <p:cNvSpPr txBox="1"/>
          <p:nvPr/>
        </p:nvSpPr>
        <p:spPr>
          <a:xfrm>
            <a:off x="3777810" y="6579242"/>
            <a:ext cx="8324785" cy="219371"/>
          </a:xfrm>
          <a:prstGeom prst="rect">
            <a:avLst/>
          </a:prstGeom>
        </p:spPr>
        <p:txBody>
          <a:bodyPr vert="horz" wrap="square" lIns="0" tIns="3810" rIns="0" bIns="0" rtlCol="0">
            <a:spAutoFit/>
          </a:bodyPr>
          <a:lstStyle/>
          <a:p>
            <a:pPr marL="12699" defTabSz="914329" fontAlgn="auto">
              <a:spcBef>
                <a:spcPts val="30"/>
              </a:spcBef>
              <a:spcAft>
                <a:spcPts val="0"/>
              </a:spcAft>
            </a:pPr>
            <a:r>
              <a:rPr sz="1400" spc="-20" dirty="0">
                <a:solidFill>
                  <a:srgbClr val="7F7F7F"/>
                </a:solidFill>
                <a:latin typeface="Calibri"/>
                <a:cs typeface="Calibri"/>
              </a:rPr>
              <a:t>Kaiming </a:t>
            </a:r>
            <a:r>
              <a:rPr sz="1400" spc="5" dirty="0">
                <a:solidFill>
                  <a:srgbClr val="7F7F7F"/>
                </a:solidFill>
                <a:latin typeface="Calibri"/>
                <a:cs typeface="Calibri"/>
              </a:rPr>
              <a:t>He, </a:t>
            </a:r>
            <a:r>
              <a:rPr sz="1400" spc="-10" dirty="0">
                <a:solidFill>
                  <a:srgbClr val="7F7F7F"/>
                </a:solidFill>
                <a:latin typeface="Calibri"/>
                <a:cs typeface="Calibri"/>
              </a:rPr>
              <a:t>Xiangyu </a:t>
            </a:r>
            <a:r>
              <a:rPr sz="1400" dirty="0">
                <a:solidFill>
                  <a:srgbClr val="7F7F7F"/>
                </a:solidFill>
                <a:latin typeface="Calibri"/>
                <a:cs typeface="Calibri"/>
              </a:rPr>
              <a:t>Zhang, </a:t>
            </a:r>
            <a:r>
              <a:rPr sz="1400" spc="-30" dirty="0">
                <a:solidFill>
                  <a:srgbClr val="7F7F7F"/>
                </a:solidFill>
                <a:latin typeface="Calibri"/>
                <a:cs typeface="Calibri"/>
              </a:rPr>
              <a:t>Shaoqing </a:t>
            </a:r>
            <a:r>
              <a:rPr sz="1400" dirty="0">
                <a:solidFill>
                  <a:srgbClr val="7F7F7F"/>
                </a:solidFill>
                <a:latin typeface="Calibri"/>
                <a:cs typeface="Calibri"/>
              </a:rPr>
              <a:t>Ren, &amp; </a:t>
            </a:r>
            <a:r>
              <a:rPr sz="1400" spc="-15" dirty="0">
                <a:solidFill>
                  <a:srgbClr val="7F7F7F"/>
                </a:solidFill>
                <a:latin typeface="Calibri"/>
                <a:cs typeface="Calibri"/>
              </a:rPr>
              <a:t>Jian </a:t>
            </a:r>
            <a:r>
              <a:rPr sz="1400" spc="-35" dirty="0">
                <a:solidFill>
                  <a:srgbClr val="7F7F7F"/>
                </a:solidFill>
                <a:latin typeface="Calibri"/>
                <a:cs typeface="Calibri"/>
              </a:rPr>
              <a:t>Sun. </a:t>
            </a:r>
            <a:r>
              <a:rPr sz="1400" spc="5" dirty="0">
                <a:solidFill>
                  <a:srgbClr val="7F7F7F"/>
                </a:solidFill>
                <a:latin typeface="Calibri"/>
                <a:cs typeface="Calibri"/>
              </a:rPr>
              <a:t>“Deep </a:t>
            </a:r>
            <a:r>
              <a:rPr sz="1400" spc="-15" dirty="0">
                <a:solidFill>
                  <a:srgbClr val="7F7F7F"/>
                </a:solidFill>
                <a:latin typeface="Calibri"/>
                <a:cs typeface="Calibri"/>
              </a:rPr>
              <a:t>Residual </a:t>
            </a:r>
            <a:r>
              <a:rPr sz="1400" spc="-10" dirty="0">
                <a:solidFill>
                  <a:srgbClr val="7F7F7F"/>
                </a:solidFill>
                <a:latin typeface="Calibri"/>
                <a:cs typeface="Calibri"/>
              </a:rPr>
              <a:t>Learning </a:t>
            </a:r>
            <a:r>
              <a:rPr sz="1400" spc="-25" dirty="0">
                <a:solidFill>
                  <a:srgbClr val="7F7F7F"/>
                </a:solidFill>
                <a:latin typeface="Calibri"/>
                <a:cs typeface="Calibri"/>
              </a:rPr>
              <a:t>for </a:t>
            </a:r>
            <a:r>
              <a:rPr sz="1400" spc="15" dirty="0">
                <a:solidFill>
                  <a:srgbClr val="7F7F7F"/>
                </a:solidFill>
                <a:latin typeface="Calibri"/>
                <a:cs typeface="Calibri"/>
              </a:rPr>
              <a:t>Image </a:t>
            </a:r>
            <a:r>
              <a:rPr sz="1400" spc="-15" dirty="0">
                <a:solidFill>
                  <a:srgbClr val="7F7F7F"/>
                </a:solidFill>
                <a:latin typeface="Calibri"/>
                <a:cs typeface="Calibri"/>
              </a:rPr>
              <a:t>Recognition”. </a:t>
            </a:r>
            <a:r>
              <a:rPr sz="1400" spc="-20" dirty="0">
                <a:solidFill>
                  <a:srgbClr val="7F7F7F"/>
                </a:solidFill>
                <a:latin typeface="Calibri"/>
                <a:cs typeface="Calibri"/>
              </a:rPr>
              <a:t>CVPR</a:t>
            </a:r>
            <a:r>
              <a:rPr sz="1400" spc="-150" dirty="0">
                <a:solidFill>
                  <a:srgbClr val="7F7F7F"/>
                </a:solidFill>
                <a:latin typeface="Calibri"/>
                <a:cs typeface="Calibri"/>
              </a:rPr>
              <a:t> </a:t>
            </a:r>
            <a:r>
              <a:rPr sz="1400" spc="-10" dirty="0">
                <a:solidFill>
                  <a:srgbClr val="7F7F7F"/>
                </a:solidFill>
                <a:latin typeface="Calibri"/>
                <a:cs typeface="Calibri"/>
              </a:rPr>
              <a:t>2016.</a:t>
            </a:r>
            <a:endParaRPr sz="1400">
              <a:solidFill>
                <a:prstClr val="black"/>
              </a:solidFill>
              <a:latin typeface="Calibri"/>
              <a:cs typeface="Calibri"/>
            </a:endParaRPr>
          </a:p>
        </p:txBody>
      </p:sp>
      <p:sp>
        <p:nvSpPr>
          <p:cNvPr id="2" name="object 2"/>
          <p:cNvSpPr txBox="1">
            <a:spLocks noGrp="1"/>
          </p:cNvSpPr>
          <p:nvPr>
            <p:ph type="title"/>
          </p:nvPr>
        </p:nvSpPr>
        <p:spPr>
          <a:xfrm>
            <a:off x="917374" y="612091"/>
            <a:ext cx="2717571" cy="689836"/>
          </a:xfrm>
          <a:prstGeom prst="rect">
            <a:avLst/>
          </a:prstGeom>
        </p:spPr>
        <p:txBody>
          <a:bodyPr vert="horz" wrap="square" lIns="0" tIns="12699" rIns="0" bIns="0" rtlCol="0">
            <a:spAutoFit/>
          </a:bodyPr>
          <a:lstStyle/>
          <a:p>
            <a:pPr marL="12699">
              <a:spcBef>
                <a:spcPts val="100"/>
              </a:spcBef>
            </a:pPr>
            <a:r>
              <a:rPr sz="4400" spc="10" dirty="0"/>
              <a:t>Conclusions</a:t>
            </a:r>
            <a:endParaRPr sz="4400"/>
          </a:p>
        </p:txBody>
      </p:sp>
      <p:sp>
        <p:nvSpPr>
          <p:cNvPr id="3" name="object 3"/>
          <p:cNvSpPr txBox="1"/>
          <p:nvPr/>
        </p:nvSpPr>
        <p:spPr>
          <a:xfrm>
            <a:off x="917374" y="1752107"/>
            <a:ext cx="7279028" cy="3666697"/>
          </a:xfrm>
          <a:prstGeom prst="rect">
            <a:avLst/>
          </a:prstGeom>
        </p:spPr>
        <p:txBody>
          <a:bodyPr vert="horz" wrap="square" lIns="0" tIns="93972" rIns="0" bIns="0" rtlCol="0">
            <a:spAutoFit/>
          </a:bodyPr>
          <a:lstStyle/>
          <a:p>
            <a:pPr marL="241281" indent="-228581" defTabSz="914329" fontAlgn="auto">
              <a:spcBef>
                <a:spcPts val="740"/>
              </a:spcBef>
              <a:spcAft>
                <a:spcPts val="0"/>
              </a:spcAft>
              <a:buFont typeface="Arial"/>
              <a:buChar char="•"/>
              <a:tabLst>
                <a:tab pos="241281" algn="l"/>
              </a:tabLst>
            </a:pPr>
            <a:r>
              <a:rPr sz="3200" spc="10" dirty="0">
                <a:solidFill>
                  <a:prstClr val="black"/>
                </a:solidFill>
                <a:latin typeface="Calibri"/>
                <a:cs typeface="Calibri"/>
              </a:rPr>
              <a:t>Deep </a:t>
            </a:r>
            <a:r>
              <a:rPr sz="3200" spc="-20" dirty="0">
                <a:solidFill>
                  <a:prstClr val="black"/>
                </a:solidFill>
                <a:latin typeface="Calibri"/>
                <a:cs typeface="Calibri"/>
              </a:rPr>
              <a:t>Residual</a:t>
            </a:r>
            <a:r>
              <a:rPr sz="3200" spc="20" dirty="0">
                <a:solidFill>
                  <a:prstClr val="black"/>
                </a:solidFill>
                <a:latin typeface="Calibri"/>
                <a:cs typeface="Calibri"/>
              </a:rPr>
              <a:t> </a:t>
            </a:r>
            <a:r>
              <a:rPr sz="3200" spc="15" dirty="0">
                <a:solidFill>
                  <a:prstClr val="black"/>
                </a:solidFill>
                <a:latin typeface="Calibri"/>
                <a:cs typeface="Calibri"/>
              </a:rPr>
              <a:t>Networks:</a:t>
            </a:r>
            <a:endParaRPr sz="3200">
              <a:solidFill>
                <a:prstClr val="black"/>
              </a:solidFill>
              <a:latin typeface="Calibri"/>
              <a:cs typeface="Calibri"/>
            </a:endParaRPr>
          </a:p>
          <a:p>
            <a:pPr marL="698444" lvl="1" indent="-228581" defTabSz="914329" fontAlgn="auto">
              <a:spcBef>
                <a:spcPts val="560"/>
              </a:spcBef>
              <a:spcAft>
                <a:spcPts val="0"/>
              </a:spcAft>
              <a:buFont typeface="Arial"/>
              <a:buChar char="•"/>
              <a:tabLst>
                <a:tab pos="698444" algn="l"/>
              </a:tabLst>
            </a:pPr>
            <a:r>
              <a:rPr sz="2800" spc="-30" dirty="0">
                <a:solidFill>
                  <a:prstClr val="black"/>
                </a:solidFill>
                <a:latin typeface="Calibri"/>
                <a:cs typeface="Calibri"/>
              </a:rPr>
              <a:t>Easy </a:t>
            </a:r>
            <a:r>
              <a:rPr sz="2800" spc="-20" dirty="0">
                <a:solidFill>
                  <a:prstClr val="black"/>
                </a:solidFill>
                <a:latin typeface="Calibri"/>
                <a:cs typeface="Calibri"/>
              </a:rPr>
              <a:t>to</a:t>
            </a:r>
            <a:r>
              <a:rPr sz="2800" spc="15" dirty="0">
                <a:solidFill>
                  <a:prstClr val="black"/>
                </a:solidFill>
                <a:latin typeface="Calibri"/>
                <a:cs typeface="Calibri"/>
              </a:rPr>
              <a:t> </a:t>
            </a:r>
            <a:r>
              <a:rPr sz="2800" spc="-45" dirty="0">
                <a:solidFill>
                  <a:prstClr val="black"/>
                </a:solidFill>
                <a:latin typeface="Calibri"/>
                <a:cs typeface="Calibri"/>
              </a:rPr>
              <a:t>train</a:t>
            </a:r>
            <a:endParaRPr sz="2800">
              <a:solidFill>
                <a:prstClr val="black"/>
              </a:solidFill>
              <a:latin typeface="Calibri"/>
              <a:cs typeface="Calibri"/>
            </a:endParaRPr>
          </a:p>
          <a:p>
            <a:pPr marL="698444" lvl="1" indent="-228581" defTabSz="914329" fontAlgn="auto">
              <a:spcBef>
                <a:spcPts val="440"/>
              </a:spcBef>
              <a:spcAft>
                <a:spcPts val="0"/>
              </a:spcAft>
              <a:buFont typeface="Arial"/>
              <a:buChar char="•"/>
              <a:tabLst>
                <a:tab pos="698444" algn="l"/>
              </a:tabLst>
            </a:pPr>
            <a:r>
              <a:rPr sz="2800" spc="-20" dirty="0">
                <a:solidFill>
                  <a:prstClr val="black"/>
                </a:solidFill>
                <a:latin typeface="Calibri"/>
                <a:cs typeface="Calibri"/>
              </a:rPr>
              <a:t>Simply </a:t>
            </a:r>
            <a:r>
              <a:rPr sz="2800" spc="-56" dirty="0">
                <a:solidFill>
                  <a:prstClr val="black"/>
                </a:solidFill>
                <a:latin typeface="Calibri"/>
                <a:cs typeface="Calibri"/>
              </a:rPr>
              <a:t>gain </a:t>
            </a:r>
            <a:r>
              <a:rPr sz="2800" spc="-15" dirty="0">
                <a:solidFill>
                  <a:prstClr val="black"/>
                </a:solidFill>
                <a:latin typeface="Calibri"/>
                <a:cs typeface="Calibri"/>
              </a:rPr>
              <a:t>accuracy </a:t>
            </a:r>
            <a:r>
              <a:rPr sz="2800" spc="20" dirty="0">
                <a:solidFill>
                  <a:prstClr val="black"/>
                </a:solidFill>
                <a:latin typeface="Calibri"/>
                <a:cs typeface="Calibri"/>
              </a:rPr>
              <a:t>from</a:t>
            </a:r>
            <a:r>
              <a:rPr sz="2800" spc="199" dirty="0">
                <a:solidFill>
                  <a:prstClr val="black"/>
                </a:solidFill>
                <a:latin typeface="Calibri"/>
                <a:cs typeface="Calibri"/>
              </a:rPr>
              <a:t> </a:t>
            </a:r>
            <a:r>
              <a:rPr sz="2800" dirty="0">
                <a:solidFill>
                  <a:prstClr val="black"/>
                </a:solidFill>
                <a:latin typeface="Calibri"/>
                <a:cs typeface="Calibri"/>
              </a:rPr>
              <a:t>depth</a:t>
            </a:r>
            <a:endParaRPr sz="2800">
              <a:solidFill>
                <a:prstClr val="black"/>
              </a:solidFill>
              <a:latin typeface="Calibri"/>
              <a:cs typeface="Calibri"/>
            </a:endParaRPr>
          </a:p>
          <a:p>
            <a:pPr marL="698444" lvl="1" indent="-228581" defTabSz="914329" fontAlgn="auto">
              <a:spcBef>
                <a:spcPts val="540"/>
              </a:spcBef>
              <a:spcAft>
                <a:spcPts val="0"/>
              </a:spcAft>
              <a:buFont typeface="Arial"/>
              <a:buChar char="•"/>
              <a:tabLst>
                <a:tab pos="698444" algn="l"/>
              </a:tabLst>
            </a:pPr>
            <a:r>
              <a:rPr sz="2800" spc="-35" dirty="0">
                <a:solidFill>
                  <a:prstClr val="black"/>
                </a:solidFill>
                <a:latin typeface="Calibri"/>
                <a:cs typeface="Calibri"/>
              </a:rPr>
              <a:t>Well</a:t>
            </a:r>
            <a:r>
              <a:rPr sz="2800" spc="15" dirty="0">
                <a:solidFill>
                  <a:prstClr val="black"/>
                </a:solidFill>
                <a:latin typeface="Calibri"/>
                <a:cs typeface="Calibri"/>
              </a:rPr>
              <a:t> </a:t>
            </a:r>
            <a:r>
              <a:rPr sz="2800" spc="-25" dirty="0">
                <a:solidFill>
                  <a:prstClr val="black"/>
                </a:solidFill>
                <a:latin typeface="Calibri"/>
                <a:cs typeface="Calibri"/>
              </a:rPr>
              <a:t>transferrable</a:t>
            </a:r>
            <a:endParaRPr sz="2800">
              <a:solidFill>
                <a:prstClr val="black"/>
              </a:solidFill>
              <a:latin typeface="Calibri"/>
              <a:cs typeface="Calibri"/>
            </a:endParaRPr>
          </a:p>
          <a:p>
            <a:pPr marL="457164" lvl="1" indent="0" defTabSz="914329" fontAlgn="auto">
              <a:spcBef>
                <a:spcPts val="15"/>
              </a:spcBef>
              <a:spcAft>
                <a:spcPts val="0"/>
              </a:spcAft>
              <a:buFontTx/>
              <a:buChar char="•"/>
            </a:pPr>
            <a:endParaRPr sz="3950">
              <a:solidFill>
                <a:prstClr val="black"/>
              </a:solidFill>
              <a:latin typeface="Calibri"/>
              <a:cs typeface="Calibri"/>
            </a:endParaRPr>
          </a:p>
          <a:p>
            <a:pPr marL="241281" indent="-228581" defTabSz="914329" fontAlgn="auto">
              <a:spcBef>
                <a:spcPts val="0"/>
              </a:spcBef>
              <a:spcAft>
                <a:spcPts val="0"/>
              </a:spcAft>
              <a:buFont typeface="Arial"/>
              <a:buChar char="•"/>
              <a:tabLst>
                <a:tab pos="241281" algn="l"/>
              </a:tabLst>
            </a:pPr>
            <a:r>
              <a:rPr sz="3200" spc="-10" dirty="0">
                <a:solidFill>
                  <a:prstClr val="black"/>
                </a:solidFill>
                <a:latin typeface="Calibri"/>
                <a:cs typeface="Calibri"/>
              </a:rPr>
              <a:t>Follow-up </a:t>
            </a:r>
            <a:r>
              <a:rPr sz="2400" spc="-15" dirty="0">
                <a:solidFill>
                  <a:prstClr val="black"/>
                </a:solidFill>
                <a:latin typeface="Calibri"/>
                <a:cs typeface="Calibri"/>
              </a:rPr>
              <a:t>[He </a:t>
            </a:r>
            <a:r>
              <a:rPr sz="2400" dirty="0">
                <a:solidFill>
                  <a:prstClr val="black"/>
                </a:solidFill>
                <a:latin typeface="Calibri"/>
                <a:cs typeface="Calibri"/>
              </a:rPr>
              <a:t>et </a:t>
            </a:r>
            <a:r>
              <a:rPr sz="2400" spc="-5" dirty="0">
                <a:solidFill>
                  <a:prstClr val="black"/>
                </a:solidFill>
                <a:latin typeface="Calibri"/>
                <a:cs typeface="Calibri"/>
              </a:rPr>
              <a:t>al. </a:t>
            </a:r>
            <a:r>
              <a:rPr sz="2400" spc="-20" dirty="0">
                <a:solidFill>
                  <a:prstClr val="black"/>
                </a:solidFill>
                <a:latin typeface="Calibri"/>
                <a:cs typeface="Calibri"/>
              </a:rPr>
              <a:t>arXiv</a:t>
            </a:r>
            <a:r>
              <a:rPr sz="2400" spc="45" dirty="0">
                <a:solidFill>
                  <a:prstClr val="black"/>
                </a:solidFill>
                <a:latin typeface="Calibri"/>
                <a:cs typeface="Calibri"/>
              </a:rPr>
              <a:t> </a:t>
            </a:r>
            <a:r>
              <a:rPr sz="2400" spc="-20" dirty="0">
                <a:solidFill>
                  <a:prstClr val="black"/>
                </a:solidFill>
                <a:latin typeface="Calibri"/>
                <a:cs typeface="Calibri"/>
              </a:rPr>
              <a:t>2016]</a:t>
            </a:r>
            <a:endParaRPr sz="2400">
              <a:solidFill>
                <a:prstClr val="black"/>
              </a:solidFill>
              <a:latin typeface="Calibri"/>
              <a:cs typeface="Calibri"/>
            </a:endParaRPr>
          </a:p>
          <a:p>
            <a:pPr marL="698444" lvl="1" indent="-228581" defTabSz="914329" fontAlgn="auto">
              <a:spcBef>
                <a:spcPts val="459"/>
              </a:spcBef>
              <a:spcAft>
                <a:spcPts val="0"/>
              </a:spcAft>
              <a:buFont typeface="Arial"/>
              <a:buChar char="•"/>
              <a:tabLst>
                <a:tab pos="698444" algn="l"/>
              </a:tabLst>
            </a:pPr>
            <a:r>
              <a:rPr sz="2800" spc="-15" dirty="0">
                <a:solidFill>
                  <a:srgbClr val="C00000"/>
                </a:solidFill>
                <a:latin typeface="Calibri"/>
                <a:cs typeface="Calibri"/>
              </a:rPr>
              <a:t>200 </a:t>
            </a:r>
            <a:r>
              <a:rPr sz="2800" spc="-25" dirty="0">
                <a:solidFill>
                  <a:prstClr val="black"/>
                </a:solidFill>
                <a:latin typeface="Calibri"/>
                <a:cs typeface="Calibri"/>
              </a:rPr>
              <a:t>layers </a:t>
            </a:r>
            <a:r>
              <a:rPr sz="2800" spc="10" dirty="0">
                <a:solidFill>
                  <a:prstClr val="black"/>
                </a:solidFill>
                <a:latin typeface="Calibri"/>
                <a:cs typeface="Calibri"/>
              </a:rPr>
              <a:t>on </a:t>
            </a:r>
            <a:r>
              <a:rPr sz="2800" spc="-20" dirty="0">
                <a:solidFill>
                  <a:prstClr val="black"/>
                </a:solidFill>
                <a:latin typeface="Calibri"/>
                <a:cs typeface="Calibri"/>
              </a:rPr>
              <a:t>ImageNet, </a:t>
            </a:r>
            <a:r>
              <a:rPr sz="2800" spc="-15" dirty="0">
                <a:solidFill>
                  <a:srgbClr val="C00000"/>
                </a:solidFill>
                <a:latin typeface="Calibri"/>
                <a:cs typeface="Calibri"/>
              </a:rPr>
              <a:t>1000 </a:t>
            </a:r>
            <a:r>
              <a:rPr sz="2800" spc="-25" dirty="0">
                <a:solidFill>
                  <a:prstClr val="black"/>
                </a:solidFill>
                <a:latin typeface="Calibri"/>
                <a:cs typeface="Calibri"/>
              </a:rPr>
              <a:t>layers </a:t>
            </a:r>
            <a:r>
              <a:rPr sz="2800" spc="10" dirty="0">
                <a:solidFill>
                  <a:prstClr val="black"/>
                </a:solidFill>
                <a:latin typeface="Calibri"/>
                <a:cs typeface="Calibri"/>
              </a:rPr>
              <a:t>on</a:t>
            </a:r>
            <a:r>
              <a:rPr sz="2800" spc="239" dirty="0">
                <a:solidFill>
                  <a:prstClr val="black"/>
                </a:solidFill>
                <a:latin typeface="Calibri"/>
                <a:cs typeface="Calibri"/>
              </a:rPr>
              <a:t> </a:t>
            </a:r>
            <a:r>
              <a:rPr sz="2800" spc="-45" dirty="0">
                <a:solidFill>
                  <a:prstClr val="black"/>
                </a:solidFill>
                <a:latin typeface="Calibri"/>
                <a:cs typeface="Calibri"/>
              </a:rPr>
              <a:t>CIFAR</a:t>
            </a:r>
            <a:endParaRPr sz="2800">
              <a:solidFill>
                <a:prstClr val="black"/>
              </a:solidFill>
              <a:latin typeface="Calibri"/>
              <a:cs typeface="Calibri"/>
            </a:endParaRPr>
          </a:p>
        </p:txBody>
      </p:sp>
      <p:sp>
        <p:nvSpPr>
          <p:cNvPr id="4" name="object 4"/>
          <p:cNvSpPr txBox="1"/>
          <p:nvPr/>
        </p:nvSpPr>
        <p:spPr>
          <a:xfrm>
            <a:off x="3828607" y="6354854"/>
            <a:ext cx="8272720" cy="228346"/>
          </a:xfrm>
          <a:prstGeom prst="rect">
            <a:avLst/>
          </a:prstGeom>
        </p:spPr>
        <p:txBody>
          <a:bodyPr vert="horz" wrap="square" lIns="0" tIns="12699" rIns="0" bIns="0" rtlCol="0">
            <a:spAutoFit/>
          </a:bodyPr>
          <a:lstStyle/>
          <a:p>
            <a:pPr marL="12699" defTabSz="914329" fontAlgn="auto">
              <a:spcBef>
                <a:spcPts val="100"/>
              </a:spcBef>
              <a:spcAft>
                <a:spcPts val="0"/>
              </a:spcAft>
            </a:pPr>
            <a:r>
              <a:rPr sz="1400" spc="-20" dirty="0">
                <a:solidFill>
                  <a:srgbClr val="7F7F7F"/>
                </a:solidFill>
                <a:latin typeface="Calibri"/>
                <a:cs typeface="Calibri"/>
              </a:rPr>
              <a:t>Kaiming </a:t>
            </a:r>
            <a:r>
              <a:rPr sz="1400" spc="5" dirty="0">
                <a:solidFill>
                  <a:srgbClr val="7F7F7F"/>
                </a:solidFill>
                <a:latin typeface="Calibri"/>
                <a:cs typeface="Calibri"/>
              </a:rPr>
              <a:t>He, </a:t>
            </a:r>
            <a:r>
              <a:rPr sz="1400" spc="-10" dirty="0">
                <a:solidFill>
                  <a:srgbClr val="7F7F7F"/>
                </a:solidFill>
                <a:latin typeface="Calibri"/>
                <a:cs typeface="Calibri"/>
              </a:rPr>
              <a:t>Xiangyu </a:t>
            </a:r>
            <a:r>
              <a:rPr sz="1400" dirty="0">
                <a:solidFill>
                  <a:srgbClr val="7F7F7F"/>
                </a:solidFill>
                <a:latin typeface="Calibri"/>
                <a:cs typeface="Calibri"/>
              </a:rPr>
              <a:t>Zhang, </a:t>
            </a:r>
            <a:r>
              <a:rPr sz="1400" spc="-30" dirty="0">
                <a:solidFill>
                  <a:srgbClr val="7F7F7F"/>
                </a:solidFill>
                <a:latin typeface="Calibri"/>
                <a:cs typeface="Calibri"/>
              </a:rPr>
              <a:t>Shaoqing </a:t>
            </a:r>
            <a:r>
              <a:rPr sz="1400" spc="-5" dirty="0">
                <a:solidFill>
                  <a:srgbClr val="7F7F7F"/>
                </a:solidFill>
                <a:latin typeface="Calibri"/>
                <a:cs typeface="Calibri"/>
              </a:rPr>
              <a:t>Ren, </a:t>
            </a:r>
            <a:r>
              <a:rPr sz="1400" dirty="0">
                <a:solidFill>
                  <a:srgbClr val="7F7F7F"/>
                </a:solidFill>
                <a:latin typeface="Calibri"/>
                <a:cs typeface="Calibri"/>
              </a:rPr>
              <a:t>&amp; </a:t>
            </a:r>
            <a:r>
              <a:rPr sz="1400" spc="-15" dirty="0">
                <a:solidFill>
                  <a:srgbClr val="7F7F7F"/>
                </a:solidFill>
                <a:latin typeface="Calibri"/>
                <a:cs typeface="Calibri"/>
              </a:rPr>
              <a:t>Jian </a:t>
            </a:r>
            <a:r>
              <a:rPr sz="1400" spc="-35" dirty="0">
                <a:solidFill>
                  <a:srgbClr val="7F7F7F"/>
                </a:solidFill>
                <a:latin typeface="Calibri"/>
                <a:cs typeface="Calibri"/>
              </a:rPr>
              <a:t>Sun. </a:t>
            </a:r>
            <a:r>
              <a:rPr sz="1400" dirty="0">
                <a:solidFill>
                  <a:srgbClr val="7F7F7F"/>
                </a:solidFill>
                <a:latin typeface="Calibri"/>
                <a:cs typeface="Calibri"/>
              </a:rPr>
              <a:t>“Identity </a:t>
            </a:r>
            <a:r>
              <a:rPr sz="1400" spc="-10" dirty="0">
                <a:solidFill>
                  <a:srgbClr val="7F7F7F"/>
                </a:solidFill>
                <a:latin typeface="Calibri"/>
                <a:cs typeface="Calibri"/>
              </a:rPr>
              <a:t>Mappings </a:t>
            </a:r>
            <a:r>
              <a:rPr sz="1400" spc="-15" dirty="0">
                <a:solidFill>
                  <a:srgbClr val="7F7F7F"/>
                </a:solidFill>
                <a:latin typeface="Calibri"/>
                <a:cs typeface="Calibri"/>
              </a:rPr>
              <a:t>in </a:t>
            </a:r>
            <a:r>
              <a:rPr sz="1400" spc="5" dirty="0">
                <a:solidFill>
                  <a:srgbClr val="7F7F7F"/>
                </a:solidFill>
                <a:latin typeface="Calibri"/>
                <a:cs typeface="Calibri"/>
              </a:rPr>
              <a:t>Deep </a:t>
            </a:r>
            <a:r>
              <a:rPr sz="1400" spc="-15" dirty="0">
                <a:solidFill>
                  <a:srgbClr val="7F7F7F"/>
                </a:solidFill>
                <a:latin typeface="Calibri"/>
                <a:cs typeface="Calibri"/>
              </a:rPr>
              <a:t>Residual </a:t>
            </a:r>
            <a:r>
              <a:rPr sz="1400" spc="-20" dirty="0">
                <a:solidFill>
                  <a:srgbClr val="7F7F7F"/>
                </a:solidFill>
                <a:latin typeface="Calibri"/>
                <a:cs typeface="Calibri"/>
              </a:rPr>
              <a:t>Networks”. </a:t>
            </a:r>
            <a:r>
              <a:rPr sz="1400" spc="-5" dirty="0">
                <a:solidFill>
                  <a:srgbClr val="7F7F7F"/>
                </a:solidFill>
                <a:latin typeface="Calibri"/>
                <a:cs typeface="Calibri"/>
              </a:rPr>
              <a:t>arXiv</a:t>
            </a:r>
            <a:r>
              <a:rPr sz="1400" spc="-106" dirty="0">
                <a:solidFill>
                  <a:srgbClr val="7F7F7F"/>
                </a:solidFill>
                <a:latin typeface="Calibri"/>
                <a:cs typeface="Calibri"/>
              </a:rPr>
              <a:t> </a:t>
            </a:r>
            <a:r>
              <a:rPr sz="1400" spc="-10" dirty="0">
                <a:solidFill>
                  <a:srgbClr val="7F7F7F"/>
                </a:solidFill>
                <a:latin typeface="Calibri"/>
                <a:cs typeface="Calibri"/>
              </a:rPr>
              <a:t>2016.</a:t>
            </a:r>
            <a:endParaRPr sz="1400">
              <a:solidFill>
                <a:prstClr val="black"/>
              </a:solidFill>
              <a:latin typeface="Calibri"/>
              <a:cs typeface="Calibri"/>
            </a:endParaRPr>
          </a:p>
        </p:txBody>
      </p:sp>
    </p:spTree>
    <p:extLst>
      <p:ext uri="{BB962C8B-B14F-4D97-AF65-F5344CB8AC3E}">
        <p14:creationId xmlns:p14="http://schemas.microsoft.com/office/powerpoint/2010/main" val="3723249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375" y="612091"/>
            <a:ext cx="9189460" cy="689836"/>
          </a:xfrm>
          <a:prstGeom prst="rect">
            <a:avLst/>
          </a:prstGeom>
        </p:spPr>
        <p:txBody>
          <a:bodyPr vert="horz" wrap="square" lIns="0" tIns="12699" rIns="0" bIns="0" rtlCol="0">
            <a:spAutoFit/>
          </a:bodyPr>
          <a:lstStyle/>
          <a:p>
            <a:pPr marL="12699">
              <a:spcBef>
                <a:spcPts val="100"/>
              </a:spcBef>
            </a:pPr>
            <a:r>
              <a:rPr lang="en-US" sz="4400" spc="10" dirty="0"/>
              <a:t>Why does </a:t>
            </a:r>
            <a:r>
              <a:rPr lang="en-US" sz="4400" spc="10" dirty="0" err="1"/>
              <a:t>ResNet</a:t>
            </a:r>
            <a:r>
              <a:rPr lang="en-US" sz="4400" spc="10" dirty="0"/>
              <a:t> work so well?</a:t>
            </a:r>
            <a:endParaRPr sz="4400" dirty="0"/>
          </a:p>
        </p:txBody>
      </p:sp>
      <p:sp>
        <p:nvSpPr>
          <p:cNvPr id="3" name="object 3"/>
          <p:cNvSpPr txBox="1"/>
          <p:nvPr/>
        </p:nvSpPr>
        <p:spPr>
          <a:xfrm>
            <a:off x="893998" y="1590546"/>
            <a:ext cx="4441327" cy="3626406"/>
          </a:xfrm>
          <a:prstGeom prst="rect">
            <a:avLst/>
          </a:prstGeom>
        </p:spPr>
        <p:txBody>
          <a:bodyPr vert="horz" wrap="square" lIns="0" tIns="93972" rIns="0" bIns="0" rtlCol="0">
            <a:spAutoFit/>
          </a:bodyPr>
          <a:lstStyle/>
          <a:p>
            <a:pPr marL="241281" indent="-228581" defTabSz="914329" fontAlgn="auto">
              <a:spcBef>
                <a:spcPts val="740"/>
              </a:spcBef>
              <a:spcAft>
                <a:spcPts val="0"/>
              </a:spcAft>
              <a:buFont typeface="Arial"/>
              <a:buChar char="•"/>
              <a:tabLst>
                <a:tab pos="241281" algn="l"/>
              </a:tabLst>
            </a:pPr>
            <a:r>
              <a:rPr lang="en-US" sz="2178" spc="10" dirty="0">
                <a:solidFill>
                  <a:prstClr val="black"/>
                </a:solidFill>
                <a:latin typeface="Calibri"/>
                <a:cs typeface="Calibri"/>
              </a:rPr>
              <a:t>The architecture is somehow easier to optimize.</a:t>
            </a:r>
          </a:p>
          <a:p>
            <a:pPr marL="241281" indent="-228581" defTabSz="914329" fontAlgn="auto">
              <a:spcBef>
                <a:spcPts val="740"/>
              </a:spcBef>
              <a:spcAft>
                <a:spcPts val="0"/>
              </a:spcAft>
              <a:buFont typeface="Arial"/>
              <a:buChar char="•"/>
              <a:tabLst>
                <a:tab pos="241281" algn="l"/>
              </a:tabLst>
            </a:pPr>
            <a:r>
              <a:rPr lang="en-US" sz="2178" spc="10" dirty="0">
                <a:solidFill>
                  <a:prstClr val="black"/>
                </a:solidFill>
                <a:latin typeface="Calibri"/>
                <a:cs typeface="Calibri"/>
              </a:rPr>
              <a:t>The authors argue it probably isn’t because it solves the “vanishing gradient” problem.</a:t>
            </a:r>
          </a:p>
          <a:p>
            <a:pPr marL="241281" indent="-228581" defTabSz="914329" fontAlgn="auto">
              <a:spcBef>
                <a:spcPts val="740"/>
              </a:spcBef>
              <a:spcAft>
                <a:spcPts val="0"/>
              </a:spcAft>
              <a:buFont typeface="Arial"/>
              <a:buChar char="•"/>
              <a:tabLst>
                <a:tab pos="241281" algn="l"/>
              </a:tabLst>
            </a:pPr>
            <a:r>
              <a:rPr lang="en-US" sz="2178" spc="10" dirty="0">
                <a:solidFill>
                  <a:prstClr val="black"/>
                </a:solidFill>
                <a:latin typeface="Calibri"/>
                <a:cs typeface="Calibri"/>
              </a:rPr>
              <a:t>While the gradients might not be “vanishing” in “plain” nets, they don’t seem as stable and trustworthy, according to follow up work, e.g. </a:t>
            </a:r>
          </a:p>
        </p:txBody>
      </p:sp>
      <p:pic>
        <p:nvPicPr>
          <p:cNvPr id="4" name="Picture 3"/>
          <p:cNvPicPr>
            <a:picLocks noChangeAspect="1"/>
          </p:cNvPicPr>
          <p:nvPr/>
        </p:nvPicPr>
        <p:blipFill>
          <a:blip r:embed="rId2"/>
          <a:stretch>
            <a:fillRect/>
          </a:stretch>
        </p:blipFill>
        <p:spPr>
          <a:xfrm>
            <a:off x="5888544" y="1769346"/>
            <a:ext cx="5057883" cy="1524443"/>
          </a:xfrm>
          <a:prstGeom prst="rect">
            <a:avLst/>
          </a:prstGeom>
        </p:spPr>
      </p:pic>
      <p:pic>
        <p:nvPicPr>
          <p:cNvPr id="5" name="Picture 4"/>
          <p:cNvPicPr>
            <a:picLocks noChangeAspect="1"/>
          </p:cNvPicPr>
          <p:nvPr/>
        </p:nvPicPr>
        <p:blipFill>
          <a:blip r:embed="rId3"/>
          <a:stretch>
            <a:fillRect/>
          </a:stretch>
        </p:blipFill>
        <p:spPr>
          <a:xfrm>
            <a:off x="5632135" y="3636457"/>
            <a:ext cx="5926228" cy="2810974"/>
          </a:xfrm>
          <a:prstGeom prst="rect">
            <a:avLst/>
          </a:prstGeom>
        </p:spPr>
      </p:pic>
      <p:sp>
        <p:nvSpPr>
          <p:cNvPr id="6" name="Rectangle 5"/>
          <p:cNvSpPr/>
          <p:nvPr/>
        </p:nvSpPr>
        <p:spPr>
          <a:xfrm>
            <a:off x="1324491" y="5358119"/>
            <a:ext cx="3941682" cy="1097699"/>
          </a:xfrm>
          <a:prstGeom prst="rect">
            <a:avLst/>
          </a:prstGeom>
        </p:spPr>
        <p:txBody>
          <a:bodyPr wrap="square">
            <a:spAutoFit/>
          </a:bodyPr>
          <a:lstStyle/>
          <a:p>
            <a:pPr defTabSz="829850" fontAlgn="auto">
              <a:spcBef>
                <a:spcPts val="0"/>
              </a:spcBef>
              <a:spcAft>
                <a:spcPts val="0"/>
              </a:spcAft>
            </a:pPr>
            <a:r>
              <a:rPr lang="en-US" sz="1634" dirty="0">
                <a:solidFill>
                  <a:prstClr val="black"/>
                </a:solidFill>
                <a:cs typeface="+mn-cs"/>
              </a:rPr>
              <a:t>Visualizing the Loss Landscape of Neural Nets. </a:t>
            </a:r>
            <a:r>
              <a:rPr lang="en-US" sz="1634" dirty="0" err="1">
                <a:solidFill>
                  <a:prstClr val="black"/>
                </a:solidFill>
                <a:cs typeface="+mn-cs"/>
              </a:rPr>
              <a:t>Hao</a:t>
            </a:r>
            <a:r>
              <a:rPr lang="en-US" sz="1634" dirty="0">
                <a:solidFill>
                  <a:prstClr val="black"/>
                </a:solidFill>
                <a:cs typeface="+mn-cs"/>
              </a:rPr>
              <a:t> Li, Zheng Xu , Gavin Taylor, Christoph </a:t>
            </a:r>
            <a:r>
              <a:rPr lang="en-US" sz="1634" dirty="0" err="1">
                <a:solidFill>
                  <a:prstClr val="black"/>
                </a:solidFill>
                <a:cs typeface="+mn-cs"/>
              </a:rPr>
              <a:t>Studer</a:t>
            </a:r>
            <a:r>
              <a:rPr lang="en-US" sz="1634" dirty="0">
                <a:solidFill>
                  <a:prstClr val="black"/>
                </a:solidFill>
                <a:cs typeface="+mn-cs"/>
              </a:rPr>
              <a:t>, Tom Goldstein. </a:t>
            </a:r>
            <a:r>
              <a:rPr lang="en-US" sz="1634" dirty="0" err="1">
                <a:solidFill>
                  <a:prstClr val="black"/>
                </a:solidFill>
                <a:cs typeface="+mn-cs"/>
              </a:rPr>
              <a:t>NeurIPS</a:t>
            </a:r>
            <a:r>
              <a:rPr lang="en-US" sz="1634" dirty="0">
                <a:solidFill>
                  <a:prstClr val="black"/>
                </a:solidFill>
                <a:cs typeface="+mn-cs"/>
              </a:rPr>
              <a:t> 2018.</a:t>
            </a:r>
            <a:endParaRPr lang="en-US" sz="1634" dirty="0">
              <a:solidFill>
                <a:prstClr val="black"/>
              </a:solidFill>
              <a:latin typeface="Calibri"/>
              <a:cs typeface="+mn-cs"/>
            </a:endParaRPr>
          </a:p>
        </p:txBody>
      </p:sp>
    </p:spTree>
    <p:extLst>
      <p:ext uri="{BB962C8B-B14F-4D97-AF65-F5344CB8AC3E}">
        <p14:creationId xmlns:p14="http://schemas.microsoft.com/office/powerpoint/2010/main" val="4313288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753</TotalTime>
  <Words>7285</Words>
  <Application>Microsoft Office PowerPoint</Application>
  <PresentationFormat>Widescreen</PresentationFormat>
  <Paragraphs>1434</Paragraphs>
  <Slides>98</Slides>
  <Notes>17</Notes>
  <HiddenSlides>4</HiddenSlides>
  <MMClips>4</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98</vt:i4>
      </vt:variant>
    </vt:vector>
  </HeadingPairs>
  <TitlesOfParts>
    <vt:vector size="114" baseType="lpstr">
      <vt:lpstr>Arial</vt:lpstr>
      <vt:lpstr>Calibri</vt:lpstr>
      <vt:lpstr>Calibri Light</vt:lpstr>
      <vt:lpstr>Cambria Math</vt:lpstr>
      <vt:lpstr>Helvetica</vt:lpstr>
      <vt:lpstr>Helvetica Neue</vt:lpstr>
      <vt:lpstr>Oswald</vt:lpstr>
      <vt:lpstr>Oswald Light</vt:lpstr>
      <vt:lpstr>Proxima Nova</vt:lpstr>
      <vt:lpstr>Segoe UI Semilight</vt:lpstr>
      <vt:lpstr>Times New Roman</vt:lpstr>
      <vt:lpstr>Office Theme</vt:lpstr>
      <vt:lpstr>1_Office Theme</vt:lpstr>
      <vt:lpstr>2_Office Theme</vt:lpstr>
      <vt:lpstr>3_Office Theme</vt:lpstr>
      <vt:lpstr>4_Office Theme</vt:lpstr>
      <vt:lpstr>PowerPoint Presentation</vt:lpstr>
      <vt:lpstr>Data Sets and Crowdsourcing</vt:lpstr>
      <vt:lpstr>Project 3 – Fix your slides!</vt:lpstr>
      <vt:lpstr>Project 4</vt:lpstr>
      <vt:lpstr>What has changed in the last 15 years?</vt:lpstr>
      <vt:lpstr>The Internet has some rough edges</vt:lpstr>
      <vt:lpstr>PowerPoint Presentation</vt:lpstr>
      <vt:lpstr>PowerPoint Presentation</vt:lpstr>
      <vt:lpstr>PowerPoint Presentation</vt:lpstr>
      <vt:lpstr>Gemini</vt:lpstr>
      <vt:lpstr>Gemini</vt:lpstr>
      <vt:lpstr>Gemini</vt:lpstr>
      <vt:lpstr>Gemini</vt:lpstr>
      <vt:lpstr>Gemini</vt:lpstr>
      <vt:lpstr>PowerPoint Presentation</vt:lpstr>
      <vt:lpstr>Outline</vt:lpstr>
      <vt:lpstr>PowerPoint Presentation</vt:lpstr>
      <vt:lpstr>PowerPoint Presentation</vt:lpstr>
      <vt:lpstr>VOC2011 Annotation Guidelines</vt:lpstr>
      <vt:lpstr>Large scale annotation in industry</vt:lpstr>
      <vt:lpstr>Argoverse 2 Sensor Dataset</vt:lpstr>
      <vt:lpstr>Argoverse 2 Map Change Dataset</vt:lpstr>
      <vt:lpstr>Outline</vt:lpstr>
      <vt:lpstr>LabelMe</vt:lpstr>
      <vt:lpstr>PowerPoint Presentation</vt:lpstr>
      <vt:lpstr>Outline</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Utility data annotation via Amazon Mechanical Turk</vt:lpstr>
      <vt:lpstr>Amazon Mechanical Turk</vt:lpstr>
      <vt:lpstr>Annotation protocols</vt:lpstr>
      <vt:lpstr>Type keywords</vt:lpstr>
      <vt:lpstr>Select examples </vt:lpstr>
      <vt:lpstr>Select examples</vt:lpstr>
      <vt:lpstr>Click on landmarks</vt:lpstr>
      <vt:lpstr>Outline something</vt:lpstr>
      <vt:lpstr>Motivation</vt:lpstr>
      <vt:lpstr>Issues</vt:lpstr>
      <vt:lpstr>Annotation quality</vt:lpstr>
      <vt:lpstr>How do we get quality annotations?</vt:lpstr>
      <vt:lpstr>Ensuring Annotation Quality</vt:lpstr>
      <vt:lpstr>Pricing</vt:lpstr>
      <vt:lpstr>Examples of Crowdsourcing</vt:lpstr>
      <vt:lpstr>Crowdsourcing to build COCO Dataset</vt:lpstr>
      <vt:lpstr>Crowdsourcing to build COCO Dataset</vt:lpstr>
      <vt:lpstr>Crowdsourcing to build COCO Dataset</vt:lpstr>
      <vt:lpstr>Crowdsourcing to build COCO Dataset</vt:lpstr>
      <vt:lpstr>PowerPoint Presentation</vt:lpstr>
      <vt:lpstr>Examples of Crowdsourcing</vt:lpstr>
      <vt:lpstr>Examples of Crowdsourcing</vt:lpstr>
      <vt:lpstr>PowerPoint Presentation</vt:lpstr>
      <vt:lpstr>Outline</vt:lpstr>
      <vt:lpstr>Grasp success can be auto-labeled</vt:lpstr>
      <vt:lpstr>Object sound can be auto-captured</vt:lpstr>
      <vt:lpstr>Self-supervised Point Cloud Forecasting</vt:lpstr>
      <vt:lpstr>CLIP. Maybe we can just use the internet?</vt:lpstr>
      <vt:lpstr>Upcoming lecture</vt:lpstr>
      <vt:lpstr>ConvNet Depth</vt:lpstr>
      <vt:lpstr>Surely it would be ridiculous to go any deeper…</vt:lpstr>
      <vt:lpstr>PowerPoint Presentation</vt:lpstr>
      <vt:lpstr>PowerPoint Presentation</vt:lpstr>
      <vt:lpstr>PowerPoint Presentation</vt:lpstr>
      <vt:lpstr>ResNet @ ILSVRC &amp; COCO 2015 Competitions</vt:lpstr>
      <vt:lpstr>Revolution of Depth</vt:lpstr>
      <vt:lpstr>Revolution of Depth</vt:lpstr>
      <vt:lpstr>Revolution of Depth</vt:lpstr>
      <vt:lpstr>Revolution of Depth</vt:lpstr>
      <vt:lpstr>PowerPoint Presentation</vt:lpstr>
      <vt:lpstr>Is learning better networks as simple as stacking more layers?</vt:lpstr>
      <vt:lpstr>Simply stacking layers?</vt:lpstr>
      <vt:lpstr>Simply stacking layers?</vt:lpstr>
      <vt:lpstr>a shallower  model (18 layers)</vt:lpstr>
      <vt:lpstr>Deep Residual Learning</vt:lpstr>
      <vt:lpstr>Deep Residual Learning</vt:lpstr>
      <vt:lpstr>Deep Residual Learning</vt:lpstr>
      <vt:lpstr>PowerPoint Presentation</vt:lpstr>
      <vt:lpstr>CIFAR-10 experiments</vt:lpstr>
      <vt:lpstr>ImageNet experiments</vt:lpstr>
      <vt:lpstr>ImageNet experiments</vt:lpstr>
      <vt:lpstr>PowerPoint Presentation</vt:lpstr>
      <vt:lpstr>“Features matter.” (quote [Girshick et al. 2014], the R-CNN paper)</vt:lpstr>
      <vt:lpstr>Object Detection (brief)</vt:lpstr>
      <vt:lpstr>PowerPoint Presentation</vt:lpstr>
      <vt:lpstr>PowerPoint Presentation</vt:lpstr>
      <vt:lpstr>More Visual Recognition Tasks</vt:lpstr>
      <vt:lpstr>Potential Applications</vt:lpstr>
      <vt:lpstr>Conclusions</vt:lpstr>
      <vt:lpstr>Why does ResNet work so well?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Computation and Computer Vision</dc:title>
  <dc:creator>James Hays</dc:creator>
  <cp:lastModifiedBy>James Hays</cp:lastModifiedBy>
  <cp:revision>83</cp:revision>
  <dcterms:created xsi:type="dcterms:W3CDTF">2006-08-16T00:00:00Z</dcterms:created>
  <dcterms:modified xsi:type="dcterms:W3CDTF">2024-10-29T17:39:37Z</dcterms:modified>
</cp:coreProperties>
</file>