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2" r:id="rId3"/>
  </p:sldMasterIdLst>
  <p:notesMasterIdLst>
    <p:notesMasterId r:id="rId64"/>
  </p:notesMasterIdLst>
  <p:sldIdLst>
    <p:sldId id="257" r:id="rId4"/>
    <p:sldId id="519" r:id="rId5"/>
    <p:sldId id="369" r:id="rId6"/>
    <p:sldId id="477" r:id="rId7"/>
    <p:sldId id="476" r:id="rId8"/>
    <p:sldId id="478" r:id="rId9"/>
    <p:sldId id="479" r:id="rId10"/>
    <p:sldId id="481" r:id="rId11"/>
    <p:sldId id="482" r:id="rId12"/>
    <p:sldId id="483" r:id="rId13"/>
    <p:sldId id="485" r:id="rId14"/>
    <p:sldId id="486" r:id="rId15"/>
    <p:sldId id="487" r:id="rId16"/>
    <p:sldId id="488" r:id="rId17"/>
    <p:sldId id="490" r:id="rId18"/>
    <p:sldId id="491" r:id="rId19"/>
    <p:sldId id="492" r:id="rId20"/>
    <p:sldId id="493" r:id="rId21"/>
    <p:sldId id="494" r:id="rId22"/>
    <p:sldId id="495" r:id="rId23"/>
    <p:sldId id="516" r:id="rId24"/>
    <p:sldId id="496" r:id="rId25"/>
    <p:sldId id="497" r:id="rId26"/>
    <p:sldId id="498" r:id="rId27"/>
    <p:sldId id="499" r:id="rId28"/>
    <p:sldId id="500" r:id="rId29"/>
    <p:sldId id="501" r:id="rId30"/>
    <p:sldId id="503" r:id="rId31"/>
    <p:sldId id="502" r:id="rId32"/>
    <p:sldId id="505" r:id="rId33"/>
    <p:sldId id="504" r:id="rId34"/>
    <p:sldId id="506" r:id="rId35"/>
    <p:sldId id="507" r:id="rId36"/>
    <p:sldId id="508" r:id="rId37"/>
    <p:sldId id="512" r:id="rId38"/>
    <p:sldId id="514" r:id="rId39"/>
    <p:sldId id="509" r:id="rId40"/>
    <p:sldId id="510" r:id="rId41"/>
    <p:sldId id="513" r:id="rId42"/>
    <p:sldId id="515" r:id="rId43"/>
    <p:sldId id="520" r:id="rId44"/>
    <p:sldId id="521" r:id="rId45"/>
    <p:sldId id="522" r:id="rId46"/>
    <p:sldId id="523" r:id="rId47"/>
    <p:sldId id="524" r:id="rId48"/>
    <p:sldId id="525" r:id="rId49"/>
    <p:sldId id="527" r:id="rId50"/>
    <p:sldId id="528" r:id="rId51"/>
    <p:sldId id="532" r:id="rId52"/>
    <p:sldId id="529" r:id="rId53"/>
    <p:sldId id="530" r:id="rId54"/>
    <p:sldId id="531" r:id="rId55"/>
    <p:sldId id="533" r:id="rId56"/>
    <p:sldId id="526" r:id="rId57"/>
    <p:sldId id="536" r:id="rId58"/>
    <p:sldId id="537" r:id="rId59"/>
    <p:sldId id="538" r:id="rId60"/>
    <p:sldId id="534" r:id="rId61"/>
    <p:sldId id="535" r:id="rId62"/>
    <p:sldId id="37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D"/>
    <a:srgbClr val="2A2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8" autoAdjust="0"/>
  </p:normalViewPr>
  <p:slideViewPr>
    <p:cSldViewPr snapToGrid="0">
      <p:cViewPr varScale="1">
        <p:scale>
          <a:sx n="120" d="100"/>
          <a:sy n="120" d="100"/>
        </p:scale>
        <p:origin x="8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FFCC5-0DFC-46FF-BF8F-EDB8AA771449}"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DC40-2310-4B09-B67D-CDB2E483AE99}" type="slidenum">
              <a:rPr lang="en-US" smtClean="0"/>
              <a:t>‹#›</a:t>
            </a:fld>
            <a:endParaRPr lang="en-US"/>
          </a:p>
        </p:txBody>
      </p:sp>
    </p:spTree>
    <p:extLst>
      <p:ext uri="{BB962C8B-B14F-4D97-AF65-F5344CB8AC3E}">
        <p14:creationId xmlns:p14="http://schemas.microsoft.com/office/powerpoint/2010/main" val="66289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ground truth</a:t>
            </a:r>
          </a:p>
          <a:p>
            <a:r>
              <a:rPr lang="en-US" dirty="0" smtClean="0"/>
              <a:t>Right</a:t>
            </a:r>
            <a:r>
              <a:rPr lang="en-US" baseline="0" dirty="0" smtClean="0"/>
              <a:t> – result from </a:t>
            </a:r>
            <a:r>
              <a:rPr lang="en-US" baseline="0" dirty="0" err="1" smtClean="0"/>
              <a:t>mseg</a:t>
            </a:r>
            <a:r>
              <a:rPr lang="en-US" baseline="0" dirty="0" smtClean="0"/>
              <a:t> http://vladlen.info/publications/mseg-composite-dataset-multi-domain-semantic-segmentation/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a:t>
            </a:fld>
            <a:endParaRPr lang="en-US"/>
          </a:p>
        </p:txBody>
      </p:sp>
    </p:spTree>
    <p:extLst>
      <p:ext uri="{BB962C8B-B14F-4D97-AF65-F5344CB8AC3E}">
        <p14:creationId xmlns:p14="http://schemas.microsoft.com/office/powerpoint/2010/main" val="186160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36</a:t>
            </a:fld>
            <a:endParaRPr lang="en-US"/>
          </a:p>
        </p:txBody>
      </p:sp>
    </p:spTree>
    <p:extLst>
      <p:ext uri="{BB962C8B-B14F-4D97-AF65-F5344CB8AC3E}">
        <p14:creationId xmlns:p14="http://schemas.microsoft.com/office/powerpoint/2010/main" val="50073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with state of the art on popular image classification benchmarks. We re-</a:t>
            </a:r>
          </a:p>
          <a:p>
            <a:r>
              <a:rPr lang="en-US" dirty="0" smtClean="0"/>
              <a:t>port mean and standard deviation of the accuracies, averaged over three fine-tuning runs. Vision</a:t>
            </a:r>
          </a:p>
          <a:p>
            <a:r>
              <a:rPr lang="en-US" dirty="0" smtClean="0"/>
              <a:t>Transformer models pre-trained on the JFT-300M dataset outperform </a:t>
            </a:r>
            <a:r>
              <a:rPr lang="en-US" dirty="0" err="1" smtClean="0"/>
              <a:t>ResNet</a:t>
            </a:r>
            <a:r>
              <a:rPr lang="en-US" dirty="0" smtClean="0"/>
              <a:t>-based baselines on all</a:t>
            </a:r>
          </a:p>
          <a:p>
            <a:r>
              <a:rPr lang="en-US" dirty="0" smtClean="0"/>
              <a:t>datasets, while taking substantially less computational resources to pre-train. </a:t>
            </a:r>
            <a:r>
              <a:rPr lang="en-US" dirty="0" err="1" smtClean="0"/>
              <a:t>ViT</a:t>
            </a:r>
            <a:r>
              <a:rPr lang="en-US" dirty="0" smtClean="0"/>
              <a:t> pre-trained on the</a:t>
            </a:r>
          </a:p>
          <a:p>
            <a:r>
              <a:rPr lang="en-US" dirty="0" smtClean="0"/>
              <a:t>smaller public ImageNet-21k dataset performs well too. ∗Slightly improved 88.5% result reported</a:t>
            </a:r>
          </a:p>
          <a:p>
            <a:r>
              <a:rPr lang="en-US" dirty="0" smtClean="0"/>
              <a:t>in </a:t>
            </a:r>
            <a:r>
              <a:rPr lang="en-US" dirty="0" err="1" smtClean="0"/>
              <a:t>Touvron</a:t>
            </a:r>
            <a:r>
              <a:rPr lang="en-US" dirty="0" smtClean="0"/>
              <a:t> et al. (2020).</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37</a:t>
            </a:fld>
            <a:endParaRPr lang="en-US"/>
          </a:p>
        </p:txBody>
      </p:sp>
    </p:spTree>
    <p:extLst>
      <p:ext uri="{BB962C8B-B14F-4D97-AF65-F5344CB8AC3E}">
        <p14:creationId xmlns:p14="http://schemas.microsoft.com/office/powerpoint/2010/main" val="417129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2021, 1163 citations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42</a:t>
            </a:fld>
            <a:endParaRPr lang="en-US"/>
          </a:p>
        </p:txBody>
      </p:sp>
    </p:spTree>
    <p:extLst>
      <p:ext uri="{BB962C8B-B14F-4D97-AF65-F5344CB8AC3E}">
        <p14:creationId xmlns:p14="http://schemas.microsoft.com/office/powerpoint/2010/main" val="771066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Zero-shot CLIP is competitive with a fully super-</a:t>
            </a:r>
          </a:p>
          <a:p>
            <a:r>
              <a:rPr lang="en-US" dirty="0" smtClean="0"/>
              <a:t>vised baseline. Across a 27 dataset </a:t>
            </a:r>
            <a:r>
              <a:rPr lang="en-US" dirty="0" err="1" smtClean="0"/>
              <a:t>eval</a:t>
            </a:r>
            <a:r>
              <a:rPr lang="en-US" dirty="0" smtClean="0"/>
              <a:t> suite, a zero-shot CLIP</a:t>
            </a:r>
          </a:p>
          <a:p>
            <a:r>
              <a:rPr lang="en-US" dirty="0" smtClean="0"/>
              <a:t>classifier outperforms a fully supervised linear classifier fitted on</a:t>
            </a:r>
          </a:p>
          <a:p>
            <a:r>
              <a:rPr lang="en-US" dirty="0" smtClean="0"/>
              <a:t>ResNet-50 features on 16 datasets, including ImageNet.</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50</a:t>
            </a:fld>
            <a:endParaRPr lang="en-US"/>
          </a:p>
        </p:txBody>
      </p:sp>
    </p:spTree>
    <p:extLst>
      <p:ext uri="{BB962C8B-B14F-4D97-AF65-F5344CB8AC3E}">
        <p14:creationId xmlns:p14="http://schemas.microsoft.com/office/powerpoint/2010/main" val="761651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CLIP’s features are more robust to task shift when compared to models pre-trained on ImageNet. For both dataset</a:t>
            </a:r>
          </a:p>
          <a:p>
            <a:r>
              <a:rPr lang="en-US" dirty="0" smtClean="0"/>
              <a:t>splits, the transfer scores of linear probes trained on the representations of CLIP models are higher than other models with similar</a:t>
            </a:r>
          </a:p>
          <a:p>
            <a:r>
              <a:rPr lang="en-US" dirty="0" smtClean="0"/>
              <a:t>ImageNet performance. This suggests that the representations of models trained on ImageNet are somewhat </a:t>
            </a:r>
            <a:r>
              <a:rPr lang="en-US" dirty="0" err="1" smtClean="0"/>
              <a:t>overfit</a:t>
            </a:r>
            <a:r>
              <a:rPr lang="en-US" dirty="0" smtClean="0"/>
              <a:t> to their task.</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52</a:t>
            </a:fld>
            <a:endParaRPr lang="en-US"/>
          </a:p>
        </p:txBody>
      </p:sp>
    </p:spTree>
    <p:extLst>
      <p:ext uri="{BB962C8B-B14F-4D97-AF65-F5344CB8AC3E}">
        <p14:creationId xmlns:p14="http://schemas.microsoft.com/office/powerpoint/2010/main" val="427326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4: Linear evaluation on ImageNet-1k of frozen pretrained features. We report Top-1 accuracy</a:t>
            </a:r>
          </a:p>
          <a:p>
            <a:r>
              <a:rPr lang="en-US" dirty="0" smtClean="0"/>
              <a:t>on the validation set for publicly available models trained on public or private data, and with or without</a:t>
            </a:r>
          </a:p>
          <a:p>
            <a:r>
              <a:rPr lang="en-US" dirty="0" smtClean="0"/>
              <a:t>text supervision (text sup.). For reference, we also report the </a:t>
            </a:r>
            <a:r>
              <a:rPr lang="en-US" dirty="0" err="1" smtClean="0"/>
              <a:t>kNN</a:t>
            </a:r>
            <a:r>
              <a:rPr lang="en-US" dirty="0" smtClean="0"/>
              <a:t> performance on the validation set. We</a:t>
            </a:r>
          </a:p>
          <a:p>
            <a:r>
              <a:rPr lang="en-US" dirty="0" smtClean="0"/>
              <a:t>compare across any possible architectures (Arch.), at resolution 224 × 224 unless stated otherwise. The</a:t>
            </a:r>
          </a:p>
          <a:p>
            <a:r>
              <a:rPr lang="en-US" dirty="0" smtClean="0"/>
              <a:t>dataset used for training EVA-CLIP is a custom mixture, see paper for details (Fang et al., 2023).</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56</a:t>
            </a:fld>
            <a:endParaRPr lang="en-US"/>
          </a:p>
        </p:txBody>
      </p:sp>
    </p:spTree>
    <p:extLst>
      <p:ext uri="{BB962C8B-B14F-4D97-AF65-F5344CB8AC3E}">
        <p14:creationId xmlns:p14="http://schemas.microsoft.com/office/powerpoint/2010/main" val="163826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Semantic segmentation on ADE20K, </a:t>
            </a:r>
            <a:r>
              <a:rPr lang="en-US" dirty="0" err="1" smtClean="0"/>
              <a:t>CityScapes</a:t>
            </a:r>
            <a:r>
              <a:rPr lang="en-US" dirty="0" smtClean="0"/>
              <a:t> and Pascal VOC with frozen features</a:t>
            </a:r>
          </a:p>
          <a:p>
            <a:r>
              <a:rPr lang="en-US" dirty="0" smtClean="0"/>
              <a:t>and a linear classifier (lin.) and with multiscale (+</a:t>
            </a:r>
            <a:r>
              <a:rPr lang="en-US" dirty="0" err="1" smtClean="0"/>
              <a:t>ms</a:t>
            </a:r>
            <a:r>
              <a:rPr lang="en-US" dirty="0" smtClean="0"/>
              <a:t>). The absolute state of the art – from Wang et al.</a:t>
            </a:r>
          </a:p>
          <a:p>
            <a:r>
              <a:rPr lang="en-US" dirty="0" smtClean="0"/>
              <a:t>(2022), Liu et al. (2021) and Chen et al. (2018) respectively – are mentioned at the top of the Table. For</a:t>
            </a:r>
          </a:p>
          <a:p>
            <a:r>
              <a:rPr lang="en-US" dirty="0" smtClean="0"/>
              <a:t>reference, using the Mask2Former pipeline (Steiner et al., 2021) with a </a:t>
            </a:r>
            <a:r>
              <a:rPr lang="en-US" dirty="0" err="1" smtClean="0"/>
              <a:t>ViT</a:t>
            </a:r>
            <a:r>
              <a:rPr lang="en-US" dirty="0" smtClean="0"/>
              <a:t>-Adapter (Chen et al., 2023b) on</a:t>
            </a:r>
          </a:p>
          <a:p>
            <a:r>
              <a:rPr lang="en-US" dirty="0" smtClean="0"/>
              <a:t>top of our frozen </a:t>
            </a:r>
            <a:r>
              <a:rPr lang="en-US" dirty="0" err="1" smtClean="0"/>
              <a:t>ViT</a:t>
            </a:r>
            <a:r>
              <a:rPr lang="en-US" dirty="0" smtClean="0"/>
              <a:t>-g/14 backbone gives 60.2 </a:t>
            </a:r>
            <a:r>
              <a:rPr lang="en-US" dirty="0" err="1" smtClean="0"/>
              <a:t>mIoU</a:t>
            </a:r>
            <a:r>
              <a:rPr lang="en-US" dirty="0" smtClean="0"/>
              <a:t> on ADE-20k.</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57</a:t>
            </a:fld>
            <a:endParaRPr lang="en-US"/>
          </a:p>
        </p:txBody>
      </p:sp>
    </p:spTree>
    <p:extLst>
      <p:ext uri="{BB962C8B-B14F-4D97-AF65-F5344CB8AC3E}">
        <p14:creationId xmlns:p14="http://schemas.microsoft.com/office/powerpoint/2010/main" val="240969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*Bert*, GPT, </a:t>
            </a:r>
            <a:r>
              <a:rPr lang="en-US" dirty="0" err="1" smtClean="0"/>
              <a:t>etc</a:t>
            </a:r>
            <a:r>
              <a:rPr lang="en-US" dirty="0" smtClean="0"/>
              <a:t> build on this. Introduced “transformer”, as well</a:t>
            </a:r>
          </a:p>
          <a:p>
            <a:r>
              <a:rPr lang="en-US" dirty="0" smtClean="0"/>
              <a:t>40 thousand</a:t>
            </a:r>
            <a:r>
              <a:rPr lang="en-US" baseline="0" dirty="0" smtClean="0"/>
              <a:t> citations in April 2022</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20</a:t>
            </a:fld>
            <a:endParaRPr lang="en-US"/>
          </a:p>
        </p:txBody>
      </p:sp>
    </p:spTree>
    <p:extLst>
      <p:ext uri="{BB962C8B-B14F-4D97-AF65-F5344CB8AC3E}">
        <p14:creationId xmlns:p14="http://schemas.microsoft.com/office/powerpoint/2010/main" val="363435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1: Maximum path lengths, per-layer complexity and minimum number of sequential operations for different layer types. N is the sequence length, d is the representation dimension, k is the kernel size of convolutions and r the size of the neighborhood in restricted self-attention.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25</a:t>
            </a:fld>
            <a:endParaRPr lang="en-US"/>
          </a:p>
        </p:txBody>
      </p:sp>
    </p:spTree>
    <p:extLst>
      <p:ext uri="{BB962C8B-B14F-4D97-AF65-F5344CB8AC3E}">
        <p14:creationId xmlns:p14="http://schemas.microsoft.com/office/powerpoint/2010/main" val="37222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GPT and Bert build on these ideas</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27</a:t>
            </a:fld>
            <a:endParaRPr lang="en-US"/>
          </a:p>
        </p:txBody>
      </p:sp>
    </p:spTree>
    <p:extLst>
      <p:ext uri="{BB962C8B-B14F-4D97-AF65-F5344CB8AC3E}">
        <p14:creationId xmlns:p14="http://schemas.microsoft.com/office/powerpoint/2010/main" val="232066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Coarse to fine</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29</a:t>
            </a:fld>
            <a:endParaRPr lang="en-US"/>
          </a:p>
        </p:txBody>
      </p:sp>
    </p:spTree>
    <p:extLst>
      <p:ext uri="{BB962C8B-B14F-4D97-AF65-F5344CB8AC3E}">
        <p14:creationId xmlns:p14="http://schemas.microsoft.com/office/powerpoint/2010/main" val="101258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actually state of the art any more. And never was by</a:t>
            </a:r>
            <a:r>
              <a:rPr lang="en-US" baseline="0" dirty="0" smtClean="0"/>
              <a:t> a big margin. A surprisingly simple baseline can beat it https://openreview.net/pdf?id=XwATtbX3oCz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31</a:t>
            </a:fld>
            <a:endParaRPr lang="en-US"/>
          </a:p>
        </p:txBody>
      </p:sp>
    </p:spTree>
    <p:extLst>
      <p:ext uri="{BB962C8B-B14F-4D97-AF65-F5344CB8AC3E}">
        <p14:creationId xmlns:p14="http://schemas.microsoft.com/office/powerpoint/2010/main" val="38163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3500 citations as of April 2022. Called</a:t>
            </a:r>
            <a:r>
              <a:rPr lang="en-US" baseline="0" dirty="0" smtClean="0"/>
              <a:t> “</a:t>
            </a:r>
            <a:r>
              <a:rPr lang="en-US" baseline="0" dirty="0" err="1" smtClean="0"/>
              <a:t>ViT</a:t>
            </a:r>
            <a:r>
              <a:rPr lang="en-US" baseline="0" dirty="0" smtClean="0"/>
              <a:t>” commonly.</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33</a:t>
            </a:fld>
            <a:endParaRPr lang="en-US"/>
          </a:p>
        </p:txBody>
      </p:sp>
    </p:spTree>
    <p:extLst>
      <p:ext uri="{BB962C8B-B14F-4D97-AF65-F5344CB8AC3E}">
        <p14:creationId xmlns:p14="http://schemas.microsoft.com/office/powerpoint/2010/main" val="183901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34</a:t>
            </a:fld>
            <a:endParaRPr lang="en-US"/>
          </a:p>
        </p:txBody>
      </p:sp>
    </p:spTree>
    <p:extLst>
      <p:ext uri="{BB962C8B-B14F-4D97-AF65-F5344CB8AC3E}">
        <p14:creationId xmlns:p14="http://schemas.microsoft.com/office/powerpoint/2010/main" val="24138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35</a:t>
            </a:fld>
            <a:endParaRPr lang="en-US"/>
          </a:p>
        </p:txBody>
      </p:sp>
    </p:spTree>
    <p:extLst>
      <p:ext uri="{BB962C8B-B14F-4D97-AF65-F5344CB8AC3E}">
        <p14:creationId xmlns:p14="http://schemas.microsoft.com/office/powerpoint/2010/main" val="313792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85515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8461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57511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367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205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529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006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5275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933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15568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801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09749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3699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1527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050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16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38415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5308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7271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0380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0434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277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442BBD-A154-45BF-9CD8-22BBDF91D1F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43884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875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33543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34329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03806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01646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5793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78837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442BBD-A154-45BF-9CD8-22BBDF91D1F9}"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61550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442BBD-A154-45BF-9CD8-22BBDF91D1F9}"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4453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442BBD-A154-45BF-9CD8-22BBDF91D1F9}"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232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2BBD-A154-45BF-9CD8-22BBDF91D1F9}"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7882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2678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90664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2BBD-A154-45BF-9CD8-22BBDF91D1F9}"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3BC40-AC62-4FD8-9228-CB5DD509B0B2}" type="slidenum">
              <a:rPr lang="en-US" smtClean="0"/>
              <a:t>‹#›</a:t>
            </a:fld>
            <a:endParaRPr lang="en-US"/>
          </a:p>
        </p:txBody>
      </p:sp>
    </p:spTree>
    <p:extLst>
      <p:ext uri="{BB962C8B-B14F-4D97-AF65-F5344CB8AC3E}">
        <p14:creationId xmlns:p14="http://schemas.microsoft.com/office/powerpoint/2010/main" val="176064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30178302"/>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0426067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aperswithcode.com/sota/3d-object-detection-on-nuscen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aperswithcode.com/sota/3d-point-cloud-classification-on-modelnet40"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aperswithcode.com/sota/instance-segmentation-on-coc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861" y="1122363"/>
            <a:ext cx="10721009" cy="2387600"/>
          </a:xfrm>
        </p:spPr>
        <p:txBody>
          <a:bodyPr>
            <a:normAutofit/>
          </a:bodyPr>
          <a:lstStyle/>
          <a:p>
            <a:r>
              <a:rPr lang="en-US" dirty="0" smtClean="0"/>
              <a:t>“Attention” and “Transformer” Architectures</a:t>
            </a:r>
            <a:endParaRPr lang="en-US" dirty="0"/>
          </a:p>
        </p:txBody>
      </p:sp>
      <p:sp>
        <p:nvSpPr>
          <p:cNvPr id="3" name="Subtitle 2"/>
          <p:cNvSpPr>
            <a:spLocks noGrp="1"/>
          </p:cNvSpPr>
          <p:nvPr>
            <p:ph type="subTitle" idx="1"/>
          </p:nvPr>
        </p:nvSpPr>
        <p:spPr>
          <a:xfrm>
            <a:off x="3524250" y="3947293"/>
            <a:ext cx="5143500" cy="853309"/>
          </a:xfrm>
        </p:spPr>
        <p:txBody>
          <a:bodyPr/>
          <a:lstStyle/>
          <a:p>
            <a:r>
              <a:rPr lang="en-US" dirty="0" smtClean="0"/>
              <a:t>James Hays</a:t>
            </a:r>
            <a:endParaRPr lang="en-US" dirty="0"/>
          </a:p>
        </p:txBody>
      </p:sp>
    </p:spTree>
    <p:extLst>
      <p:ext uri="{BB962C8B-B14F-4D97-AF65-F5344CB8AC3E}">
        <p14:creationId xmlns:p14="http://schemas.microsoft.com/office/powerpoint/2010/main" val="1410555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great </a:t>
            </a:r>
            <a:r>
              <a:rPr lang="en-US" dirty="0" smtClean="0">
                <a:solidFill>
                  <a:schemeClr val="accent6">
                    <a:lumMod val="50000"/>
                  </a:schemeClr>
                </a:solidFill>
              </a:rPr>
              <a:t>serve</a:t>
            </a:r>
            <a:r>
              <a:rPr lang="en-US" dirty="0" smtClean="0"/>
              <a:t> from Djokovic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341793"/>
            <a:ext cx="5905500" cy="3143250"/>
          </a:xfrm>
          <a:prstGeom prst="rect">
            <a:avLst/>
          </a:prstGeom>
        </p:spPr>
      </p:pic>
    </p:spTree>
    <p:extLst>
      <p:ext uri="{BB962C8B-B14F-4D97-AF65-F5344CB8AC3E}">
        <p14:creationId xmlns:p14="http://schemas.microsoft.com/office/powerpoint/2010/main" val="2966799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be right back after I </a:t>
            </a:r>
            <a:r>
              <a:rPr lang="en-US" dirty="0" smtClean="0">
                <a:solidFill>
                  <a:schemeClr val="accent6">
                    <a:lumMod val="50000"/>
                  </a:schemeClr>
                </a:solidFill>
              </a:rPr>
              <a:t>serve</a:t>
            </a:r>
            <a:r>
              <a:rPr lang="en-US" dirty="0" smtClean="0"/>
              <a:t> these salads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55" y="3182388"/>
            <a:ext cx="6054090" cy="3302231"/>
          </a:xfrm>
          <a:prstGeom prst="rect">
            <a:avLst/>
          </a:prstGeom>
        </p:spPr>
      </p:pic>
    </p:spTree>
    <p:extLst>
      <p:ext uri="{BB962C8B-B14F-4D97-AF65-F5344CB8AC3E}">
        <p14:creationId xmlns:p14="http://schemas.microsoft.com/office/powerpoint/2010/main" val="992473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88523" y="0"/>
            <a:ext cx="8014954" cy="6862164"/>
          </a:xfrm>
          <a:prstGeom prst="rect">
            <a:avLst/>
          </a:prstGeom>
        </p:spPr>
      </p:pic>
    </p:spTree>
    <p:extLst>
      <p:ext uri="{BB962C8B-B14F-4D97-AF65-F5344CB8AC3E}">
        <p14:creationId xmlns:p14="http://schemas.microsoft.com/office/powerpoint/2010/main" val="109625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74736" y="0"/>
            <a:ext cx="5323144" cy="6854377"/>
          </a:xfrm>
          <a:prstGeom prst="rect">
            <a:avLst/>
          </a:prstGeom>
        </p:spPr>
      </p:pic>
      <p:pic>
        <p:nvPicPr>
          <p:cNvPr id="5" name="Picture 4"/>
          <p:cNvPicPr>
            <a:picLocks noChangeAspect="1"/>
          </p:cNvPicPr>
          <p:nvPr/>
        </p:nvPicPr>
        <p:blipFill>
          <a:blip r:embed="rId3"/>
          <a:stretch>
            <a:fillRect/>
          </a:stretch>
        </p:blipFill>
        <p:spPr>
          <a:xfrm>
            <a:off x="6652260" y="3622"/>
            <a:ext cx="4966042" cy="6854378"/>
          </a:xfrm>
          <a:prstGeom prst="rect">
            <a:avLst/>
          </a:prstGeom>
        </p:spPr>
      </p:pic>
    </p:spTree>
    <p:extLst>
      <p:ext uri="{BB962C8B-B14F-4D97-AF65-F5344CB8AC3E}">
        <p14:creationId xmlns:p14="http://schemas.microsoft.com/office/powerpoint/2010/main" val="42757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we fix these problems?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055778" y="2353627"/>
            <a:ext cx="4598261" cy="3444240"/>
          </a:xfrm>
          <a:prstGeom prst="rect">
            <a:avLst/>
          </a:prstGeom>
        </p:spPr>
      </p:pic>
      <p:pic>
        <p:nvPicPr>
          <p:cNvPr id="5" name="Picture 4"/>
          <p:cNvPicPr>
            <a:picLocks noChangeAspect="1"/>
          </p:cNvPicPr>
          <p:nvPr/>
        </p:nvPicPr>
        <p:blipFill>
          <a:blip r:embed="rId3"/>
          <a:stretch>
            <a:fillRect/>
          </a:stretch>
        </p:blipFill>
        <p:spPr>
          <a:xfrm>
            <a:off x="6557828" y="2353627"/>
            <a:ext cx="4601220" cy="3444240"/>
          </a:xfrm>
          <a:prstGeom prst="rect">
            <a:avLst/>
          </a:prstGeom>
        </p:spPr>
      </p:pic>
    </p:spTree>
    <p:extLst>
      <p:ext uri="{BB962C8B-B14F-4D97-AF65-F5344CB8AC3E}">
        <p14:creationId xmlns:p14="http://schemas.microsoft.com/office/powerpoint/2010/main" val="4139141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AB226-435D-FC43-ABE5-902B5F971575}"/>
              </a:ext>
            </a:extLst>
          </p:cNvPr>
          <p:cNvPicPr>
            <a:picLocks noChangeAspect="1"/>
          </p:cNvPicPr>
          <p:nvPr/>
        </p:nvPicPr>
        <p:blipFill>
          <a:blip r:embed="rId2"/>
          <a:stretch>
            <a:fillRect/>
          </a:stretch>
        </p:blipFill>
        <p:spPr>
          <a:xfrm>
            <a:off x="1509532" y="0"/>
            <a:ext cx="9172937" cy="6858000"/>
          </a:xfrm>
          <a:prstGeom prst="rect">
            <a:avLst/>
          </a:prstGeom>
        </p:spPr>
      </p:pic>
      <p:sp>
        <p:nvSpPr>
          <p:cNvPr id="6" name="TextBox 5">
            <a:extLst>
              <a:ext uri="{FF2B5EF4-FFF2-40B4-BE49-F238E27FC236}">
                <a16:creationId xmlns:a16="http://schemas.microsoft.com/office/drawing/2014/main" id="{8E48D0FC-B0AB-A74B-86CC-3475A0762BDA}"/>
              </a:ext>
            </a:extLst>
          </p:cNvPr>
          <p:cNvSpPr txBox="1"/>
          <p:nvPr/>
        </p:nvSpPr>
        <p:spPr>
          <a:xfrm>
            <a:off x="147782" y="6336146"/>
            <a:ext cx="12358255" cy="29745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Slide Credit: Frank </a:t>
            </a:r>
            <a:r>
              <a:rPr lang="en-US" sz="1333" kern="0" dirty="0" err="1">
                <a:solidFill>
                  <a:srgbClr val="000000"/>
                </a:solidFill>
                <a:latin typeface="Arial"/>
                <a:cs typeface="Arial"/>
                <a:sym typeface="Arial"/>
              </a:rPr>
              <a:t>Dellaert</a:t>
            </a:r>
            <a:r>
              <a:rPr lang="en-US" sz="1333" kern="0" dirty="0">
                <a:solidFill>
                  <a:srgbClr val="000000"/>
                </a:solidFill>
                <a:latin typeface="Arial"/>
                <a:cs typeface="Arial"/>
                <a:sym typeface="Arial"/>
              </a:rPr>
              <a:t> https://</a:t>
            </a:r>
            <a:r>
              <a:rPr lang="en-US" sz="1333" kern="0" dirty="0" err="1">
                <a:solidFill>
                  <a:srgbClr val="000000"/>
                </a:solidFill>
                <a:latin typeface="Arial"/>
                <a:cs typeface="Arial"/>
                <a:sym typeface="Arial"/>
              </a:rPr>
              <a:t>dellaert.github.io</a:t>
            </a:r>
            <a:r>
              <a:rPr lang="en-US" sz="1333" kern="0" dirty="0">
                <a:solidFill>
                  <a:srgbClr val="000000"/>
                </a:solidFill>
                <a:latin typeface="Arial"/>
                <a:cs typeface="Arial"/>
                <a:sym typeface="Arial"/>
              </a:rPr>
              <a:t>/19F-4476/resources/</a:t>
            </a:r>
            <a:r>
              <a:rPr lang="en-US" sz="1333" kern="0" dirty="0" err="1">
                <a:solidFill>
                  <a:srgbClr val="000000"/>
                </a:solidFill>
                <a:latin typeface="Arial"/>
                <a:cs typeface="Arial"/>
                <a:sym typeface="Arial"/>
              </a:rPr>
              <a:t>receptiveField.pdf</a:t>
            </a:r>
            <a:endParaRPr lang="en-US" sz="1333" kern="0" dirty="0">
              <a:solidFill>
                <a:srgbClr val="000000"/>
              </a:solidFill>
              <a:latin typeface="Arial"/>
              <a:cs typeface="Arial"/>
              <a:sym typeface="Arial"/>
            </a:endParaRPr>
          </a:p>
        </p:txBody>
      </p:sp>
    </p:spTree>
    <p:extLst>
      <p:ext uri="{BB962C8B-B14F-4D97-AF65-F5344CB8AC3E}">
        <p14:creationId xmlns:p14="http://schemas.microsoft.com/office/powerpoint/2010/main" val="944947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76A4-1052-9145-BE43-AD7BD468DE5F}"/>
              </a:ext>
            </a:extLst>
          </p:cNvPr>
          <p:cNvSpPr>
            <a:spLocks noGrp="1"/>
          </p:cNvSpPr>
          <p:nvPr>
            <p:ph type="title"/>
          </p:nvPr>
        </p:nvSpPr>
        <p:spPr/>
        <p:txBody>
          <a:bodyPr/>
          <a:lstStyle/>
          <a:p>
            <a:r>
              <a:rPr lang="en-US" dirty="0"/>
              <a:t>Dilated Convolution</a:t>
            </a:r>
          </a:p>
        </p:txBody>
      </p:sp>
      <p:pic>
        <p:nvPicPr>
          <p:cNvPr id="5" name="Picture 4">
            <a:extLst>
              <a:ext uri="{FF2B5EF4-FFF2-40B4-BE49-F238E27FC236}">
                <a16:creationId xmlns:a16="http://schemas.microsoft.com/office/drawing/2014/main" id="{8C4D1E90-742D-BA47-8FA6-552754A21C9D}"/>
              </a:ext>
            </a:extLst>
          </p:cNvPr>
          <p:cNvPicPr>
            <a:picLocks noChangeAspect="1"/>
          </p:cNvPicPr>
          <p:nvPr/>
        </p:nvPicPr>
        <p:blipFill>
          <a:blip r:embed="rId2"/>
          <a:stretch>
            <a:fillRect/>
          </a:stretch>
        </p:blipFill>
        <p:spPr>
          <a:xfrm>
            <a:off x="8049922" y="2103060"/>
            <a:ext cx="4081117" cy="3099705"/>
          </a:xfrm>
          <a:prstGeom prst="rect">
            <a:avLst/>
          </a:prstGeom>
        </p:spPr>
      </p:pic>
      <p:pic>
        <p:nvPicPr>
          <p:cNvPr id="7" name="Picture 6">
            <a:extLst>
              <a:ext uri="{FF2B5EF4-FFF2-40B4-BE49-F238E27FC236}">
                <a16:creationId xmlns:a16="http://schemas.microsoft.com/office/drawing/2014/main" id="{7209AACC-ED0C-FD43-97B0-63501BCB5A7C}"/>
              </a:ext>
            </a:extLst>
          </p:cNvPr>
          <p:cNvPicPr>
            <a:picLocks noChangeAspect="1"/>
          </p:cNvPicPr>
          <p:nvPr/>
        </p:nvPicPr>
        <p:blipFill>
          <a:blip r:embed="rId3"/>
          <a:stretch>
            <a:fillRect/>
          </a:stretch>
        </p:blipFill>
        <p:spPr>
          <a:xfrm>
            <a:off x="4012054" y="2133601"/>
            <a:ext cx="4037868" cy="3069164"/>
          </a:xfrm>
          <a:prstGeom prst="rect">
            <a:avLst/>
          </a:prstGeom>
        </p:spPr>
      </p:pic>
      <p:pic>
        <p:nvPicPr>
          <p:cNvPr id="9" name="Picture 8">
            <a:extLst>
              <a:ext uri="{FF2B5EF4-FFF2-40B4-BE49-F238E27FC236}">
                <a16:creationId xmlns:a16="http://schemas.microsoft.com/office/drawing/2014/main" id="{B91B86F5-6970-EF4A-9765-D6C5D537455E}"/>
              </a:ext>
            </a:extLst>
          </p:cNvPr>
          <p:cNvPicPr>
            <a:picLocks noChangeAspect="1"/>
          </p:cNvPicPr>
          <p:nvPr/>
        </p:nvPicPr>
        <p:blipFill>
          <a:blip r:embed="rId4"/>
          <a:stretch>
            <a:fillRect/>
          </a:stretch>
        </p:blipFill>
        <p:spPr>
          <a:xfrm>
            <a:off x="0" y="2133600"/>
            <a:ext cx="4012053" cy="3052232"/>
          </a:xfrm>
          <a:prstGeom prst="rect">
            <a:avLst/>
          </a:prstGeom>
        </p:spPr>
      </p:pic>
      <p:sp>
        <p:nvSpPr>
          <p:cNvPr id="10" name="TextBox 9">
            <a:extLst>
              <a:ext uri="{FF2B5EF4-FFF2-40B4-BE49-F238E27FC236}">
                <a16:creationId xmlns:a16="http://schemas.microsoft.com/office/drawing/2014/main" id="{E774A410-3654-CE46-9543-771CFFFB5B62}"/>
              </a:ext>
            </a:extLst>
          </p:cNvPr>
          <p:cNvSpPr txBox="1"/>
          <p:nvPr/>
        </p:nvSpPr>
        <p:spPr>
          <a:xfrm>
            <a:off x="0" y="6339987"/>
            <a:ext cx="8310880"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Figure source: https://</a:t>
            </a:r>
            <a:r>
              <a:rPr lang="en-US" sz="1867" kern="0" dirty="0" err="1">
                <a:solidFill>
                  <a:srgbClr val="000000"/>
                </a:solidFill>
                <a:latin typeface="Arial"/>
                <a:cs typeface="Arial"/>
                <a:sym typeface="Arial"/>
              </a:rPr>
              <a:t>github.com</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vdumoulin</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conv_arithmetic</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2888071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2 Sequence models in language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984"/>
            <a:ext cx="12192000" cy="4322032"/>
          </a:xfrm>
          <a:prstGeom prst="rect">
            <a:avLst/>
          </a:prstGeom>
        </p:spPr>
      </p:pic>
      <p:sp>
        <p:nvSpPr>
          <p:cNvPr id="6" name="Rectangle 5"/>
          <p:cNvSpPr/>
          <p:nvPr/>
        </p:nvSpPr>
        <p:spPr>
          <a:xfrm>
            <a:off x="0" y="6581001"/>
            <a:ext cx="5440680" cy="276999"/>
          </a:xfrm>
          <a:prstGeom prst="rect">
            <a:avLst/>
          </a:prstGeom>
        </p:spPr>
        <p:txBody>
          <a:bodyPr wrap="square">
            <a:spAutoFit/>
          </a:bodyPr>
          <a:lstStyle/>
          <a:p>
            <a:r>
              <a:rPr lang="en-US" sz="1200" dirty="0" smtClean="0"/>
              <a:t>Source: https</a:t>
            </a:r>
            <a:r>
              <a:rPr lang="en-US" sz="1200" dirty="0"/>
              <a:t>://lilianweng.github.io/lil-log/2018/06/24/attention-attention.html</a:t>
            </a:r>
          </a:p>
        </p:txBody>
      </p:sp>
    </p:spTree>
    <p:extLst>
      <p:ext uri="{BB962C8B-B14F-4D97-AF65-F5344CB8AC3E}">
        <p14:creationId xmlns:p14="http://schemas.microsoft.com/office/powerpoint/2010/main" val="62348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Receptive field could also be an issue in 3D</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82138" y="2307602"/>
            <a:ext cx="4864529" cy="3295703"/>
          </a:xfrm>
          <a:prstGeom prst="rect">
            <a:avLst/>
          </a:prstGeom>
        </p:spPr>
      </p:pic>
      <p:pic>
        <p:nvPicPr>
          <p:cNvPr id="5" name="Picture 4"/>
          <p:cNvPicPr>
            <a:picLocks noChangeAspect="1"/>
          </p:cNvPicPr>
          <p:nvPr/>
        </p:nvPicPr>
        <p:blipFill>
          <a:blip r:embed="rId3"/>
          <a:stretch>
            <a:fillRect/>
          </a:stretch>
        </p:blipFill>
        <p:spPr>
          <a:xfrm>
            <a:off x="5717183" y="2514675"/>
            <a:ext cx="6335857" cy="2677966"/>
          </a:xfrm>
          <a:prstGeom prst="rect">
            <a:avLst/>
          </a:prstGeom>
        </p:spPr>
      </p:pic>
    </p:spTree>
    <p:extLst>
      <p:ext uri="{BB962C8B-B14F-4D97-AF65-F5344CB8AC3E}">
        <p14:creationId xmlns:p14="http://schemas.microsoft.com/office/powerpoint/2010/main" val="1805165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solidFill>
                  <a:schemeClr val="accent6">
                    <a:lumMod val="50000"/>
                  </a:schemeClr>
                </a:solidFill>
              </a:rPr>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878002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3D point processing</a:t>
            </a:r>
            <a:endParaRPr lang="en-US" dirty="0"/>
          </a:p>
        </p:txBody>
      </p:sp>
      <p:sp>
        <p:nvSpPr>
          <p:cNvPr id="4" name="Content Placeholder 2"/>
          <p:cNvSpPr txBox="1">
            <a:spLocks/>
          </p:cNvSpPr>
          <p:nvPr/>
        </p:nvSpPr>
        <p:spPr>
          <a:xfrm>
            <a:off x="599662" y="1690688"/>
            <a:ext cx="6775174" cy="47233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Popular CNN backbones aren’t a direct fit for 3D point processing tasks.</a:t>
            </a:r>
          </a:p>
          <a:p>
            <a:r>
              <a:rPr lang="en-US" dirty="0" smtClean="0"/>
              <a:t>It’s not clear how best to use deep learning on 3D data</a:t>
            </a:r>
          </a:p>
          <a:p>
            <a:pPr lvl="1"/>
            <a:r>
              <a:rPr lang="en-US" dirty="0" smtClean="0"/>
              <a:t>Use a truly permutation invariant representation (</a:t>
            </a:r>
            <a:r>
              <a:rPr lang="en-US" dirty="0" err="1" smtClean="0"/>
              <a:t>PointNet</a:t>
            </a:r>
            <a:r>
              <a:rPr lang="en-US" dirty="0" smtClean="0"/>
              <a:t>)</a:t>
            </a:r>
          </a:p>
          <a:p>
            <a:pPr lvl="1"/>
            <a:r>
              <a:rPr lang="en-US" dirty="0" smtClean="0"/>
              <a:t>Use a voxel representation (</a:t>
            </a:r>
            <a:r>
              <a:rPr lang="en-US" dirty="0" err="1" smtClean="0"/>
              <a:t>VoxelNet</a:t>
            </a:r>
            <a:r>
              <a:rPr lang="en-US" dirty="0" smtClean="0"/>
              <a:t>)</a:t>
            </a:r>
          </a:p>
          <a:p>
            <a:pPr lvl="1"/>
            <a:r>
              <a:rPr lang="en-US" dirty="0" smtClean="0"/>
              <a:t>Use a bird’s a view representation (</a:t>
            </a:r>
            <a:r>
              <a:rPr lang="en-US" dirty="0" err="1" smtClean="0"/>
              <a:t>PointPillars</a:t>
            </a:r>
            <a:r>
              <a:rPr lang="en-US" dirty="0" smtClean="0"/>
              <a:t>)</a:t>
            </a:r>
          </a:p>
          <a:p>
            <a:pPr lvl="1"/>
            <a:r>
              <a:rPr lang="en-US" dirty="0" smtClean="0"/>
              <a:t>Create a range image</a:t>
            </a:r>
          </a:p>
          <a:p>
            <a:r>
              <a:rPr lang="en-US" dirty="0" smtClean="0"/>
              <a:t>With </a:t>
            </a:r>
            <a:r>
              <a:rPr lang="en-US" dirty="0" err="1" smtClean="0"/>
              <a:t>lidar</a:t>
            </a:r>
            <a:r>
              <a:rPr lang="en-US" dirty="0" smtClean="0"/>
              <a:t>, multi-modal approaches (adding images, radar) help surprisingly little compared to </a:t>
            </a:r>
            <a:r>
              <a:rPr lang="en-US" dirty="0" err="1" smtClean="0"/>
              <a:t>lidar</a:t>
            </a:r>
            <a:r>
              <a:rPr lang="en-US" dirty="0" smtClean="0"/>
              <a:t>-only approaches (~3 </a:t>
            </a:r>
            <a:r>
              <a:rPr lang="en-US" dirty="0" err="1" smtClean="0"/>
              <a:t>mAP</a:t>
            </a:r>
            <a:r>
              <a:rPr lang="en-US" dirty="0" smtClean="0"/>
              <a:t>).</a:t>
            </a:r>
          </a:p>
        </p:txBody>
      </p:sp>
      <p:sp>
        <p:nvSpPr>
          <p:cNvPr id="7" name="TextBox 6"/>
          <p:cNvSpPr txBox="1"/>
          <p:nvPr/>
        </p:nvSpPr>
        <p:spPr>
          <a:xfrm>
            <a:off x="7374836" y="4489910"/>
            <a:ext cx="4277614" cy="830997"/>
          </a:xfrm>
          <a:prstGeom prst="rect">
            <a:avLst/>
          </a:prstGeom>
          <a:noFill/>
        </p:spPr>
        <p:txBody>
          <a:bodyPr wrap="square" rtlCol="0">
            <a:spAutoFit/>
          </a:bodyPr>
          <a:lstStyle/>
          <a:p>
            <a:r>
              <a:rPr lang="en-US" sz="1200" dirty="0" err="1"/>
              <a:t>BEVFusion</a:t>
            </a:r>
            <a:r>
              <a:rPr lang="en-US" sz="1200" dirty="0"/>
              <a:t>: Multi-Task Multi-Sensor Fusion with Unified Bird’s-Eye View Representation.</a:t>
            </a:r>
          </a:p>
          <a:p>
            <a:r>
              <a:rPr lang="en-US" sz="1200" dirty="0" err="1"/>
              <a:t>Zhijian</a:t>
            </a:r>
            <a:r>
              <a:rPr lang="en-US" sz="1200" dirty="0"/>
              <a:t> Liu, </a:t>
            </a:r>
            <a:r>
              <a:rPr lang="en-US" sz="1200" dirty="0" err="1"/>
              <a:t>Haotian</a:t>
            </a:r>
            <a:r>
              <a:rPr lang="en-US" sz="1200" dirty="0"/>
              <a:t> Tang, Alexander </a:t>
            </a:r>
            <a:r>
              <a:rPr lang="en-US" sz="1200" dirty="0" err="1"/>
              <a:t>Amini</a:t>
            </a:r>
            <a:r>
              <a:rPr lang="en-US" sz="1200" dirty="0"/>
              <a:t>, </a:t>
            </a:r>
            <a:r>
              <a:rPr lang="en-US" sz="1200" dirty="0" err="1"/>
              <a:t>Xinyu</a:t>
            </a:r>
            <a:r>
              <a:rPr lang="en-US" sz="1200" dirty="0"/>
              <a:t> Yang, </a:t>
            </a:r>
            <a:r>
              <a:rPr lang="en-US" sz="1200" dirty="0" err="1"/>
              <a:t>Huizi</a:t>
            </a:r>
            <a:r>
              <a:rPr lang="en-US" sz="1200" dirty="0"/>
              <a:t> Mao, Daniela L. </a:t>
            </a:r>
            <a:r>
              <a:rPr lang="en-US" sz="1200" dirty="0" err="1"/>
              <a:t>Rus</a:t>
            </a:r>
            <a:r>
              <a:rPr lang="en-US" sz="1200" dirty="0"/>
              <a:t>, Song Han</a:t>
            </a:r>
          </a:p>
        </p:txBody>
      </p:sp>
      <p:sp>
        <p:nvSpPr>
          <p:cNvPr id="8" name="Rectangle 7"/>
          <p:cNvSpPr/>
          <p:nvPr/>
        </p:nvSpPr>
        <p:spPr>
          <a:xfrm>
            <a:off x="7374836" y="5272407"/>
            <a:ext cx="4817164" cy="307777"/>
          </a:xfrm>
          <a:prstGeom prst="rect">
            <a:avLst/>
          </a:prstGeom>
        </p:spPr>
        <p:txBody>
          <a:bodyPr wrap="square">
            <a:spAutoFit/>
          </a:bodyPr>
          <a:lstStyle/>
          <a:p>
            <a:r>
              <a:rPr lang="en-US" sz="1400" dirty="0">
                <a:hlinkClick r:id="rId2"/>
              </a:rPr>
              <a:t>https://</a:t>
            </a:r>
            <a:r>
              <a:rPr lang="en-US" sz="1200" dirty="0" smtClean="0">
                <a:hlinkClick r:id="rId2"/>
              </a:rPr>
              <a:t>paperswithcode.com/sota/3d-object-detection-on-nuscenes</a:t>
            </a:r>
            <a:endParaRPr lang="en-US" sz="1400" dirty="0"/>
          </a:p>
        </p:txBody>
      </p:sp>
      <p:pic>
        <p:nvPicPr>
          <p:cNvPr id="3" name="Picture 2"/>
          <p:cNvPicPr>
            <a:picLocks noChangeAspect="1"/>
          </p:cNvPicPr>
          <p:nvPr/>
        </p:nvPicPr>
        <p:blipFill>
          <a:blip r:embed="rId3"/>
          <a:stretch>
            <a:fillRect/>
          </a:stretch>
        </p:blipFill>
        <p:spPr>
          <a:xfrm>
            <a:off x="7184065" y="2735331"/>
            <a:ext cx="4872541" cy="1492433"/>
          </a:xfrm>
          <a:prstGeom prst="rect">
            <a:avLst/>
          </a:prstGeom>
        </p:spPr>
      </p:pic>
    </p:spTree>
    <p:extLst>
      <p:ext uri="{BB962C8B-B14F-4D97-AF65-F5344CB8AC3E}">
        <p14:creationId xmlns:p14="http://schemas.microsoft.com/office/powerpoint/2010/main" val="3630803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A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97428" y="627163"/>
            <a:ext cx="8397144" cy="5549800"/>
          </a:xfrm>
          <a:prstGeom prst="rect">
            <a:avLst/>
          </a:prstGeom>
        </p:spPr>
      </p:pic>
    </p:spTree>
    <p:extLst>
      <p:ext uri="{BB962C8B-B14F-4D97-AF65-F5344CB8AC3E}">
        <p14:creationId xmlns:p14="http://schemas.microsoft.com/office/powerpoint/2010/main" val="1660116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28310" y="2799817"/>
            <a:ext cx="7735380" cy="1695687"/>
          </a:xfrm>
          <a:prstGeom prst="rect">
            <a:avLst/>
          </a:prstGeom>
        </p:spPr>
      </p:pic>
    </p:spTree>
    <p:extLst>
      <p:ext uri="{BB962C8B-B14F-4D97-AF65-F5344CB8AC3E}">
        <p14:creationId xmlns:p14="http://schemas.microsoft.com/office/powerpoint/2010/main" val="97190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765" y="1478653"/>
            <a:ext cx="1021246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452736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990" y="1527452"/>
            <a:ext cx="1006201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2135668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499" y="1571418"/>
            <a:ext cx="9613002" cy="4154441"/>
          </a:xfrm>
          <a:prstGeom prst="rect">
            <a:avLst/>
          </a:prstGeom>
        </p:spPr>
      </p:pic>
    </p:spTree>
    <p:extLst>
      <p:ext uri="{BB962C8B-B14F-4D97-AF65-F5344CB8AC3E}">
        <p14:creationId xmlns:p14="http://schemas.microsoft.com/office/powerpoint/2010/main" val="170180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Comparison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51861" y="1690688"/>
            <a:ext cx="9688277" cy="1590897"/>
          </a:xfrm>
          <a:prstGeom prst="rect">
            <a:avLst/>
          </a:prstGeom>
        </p:spPr>
      </p:pic>
    </p:spTree>
    <p:extLst>
      <p:ext uri="{BB962C8B-B14F-4D97-AF65-F5344CB8AC3E}">
        <p14:creationId xmlns:p14="http://schemas.microsoft.com/office/powerpoint/2010/main" val="1237807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25152" y="1603512"/>
            <a:ext cx="7741696" cy="4024026"/>
          </a:xfrm>
          <a:prstGeom prst="rect">
            <a:avLst/>
          </a:prstGeom>
        </p:spPr>
      </p:pic>
    </p:spTree>
    <p:extLst>
      <p:ext uri="{BB962C8B-B14F-4D97-AF65-F5344CB8AC3E}">
        <p14:creationId xmlns:p14="http://schemas.microsoft.com/office/powerpoint/2010/main" val="4244872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 Architecture</a:t>
            </a:r>
            <a:endParaRPr lang="en-US" dirty="0"/>
          </a:p>
        </p:txBody>
      </p:sp>
      <p:pic>
        <p:nvPicPr>
          <p:cNvPr id="4" name="Picture 3"/>
          <p:cNvPicPr>
            <a:picLocks noChangeAspect="1"/>
          </p:cNvPicPr>
          <p:nvPr/>
        </p:nvPicPr>
        <p:blipFill>
          <a:blip r:embed="rId3"/>
          <a:stretch>
            <a:fillRect/>
          </a:stretch>
        </p:blipFill>
        <p:spPr>
          <a:xfrm>
            <a:off x="7012371" y="795130"/>
            <a:ext cx="3908247" cy="5573336"/>
          </a:xfrm>
          <a:prstGeom prst="rect">
            <a:avLst/>
          </a:prstGeom>
        </p:spPr>
      </p:pic>
      <p:pic>
        <p:nvPicPr>
          <p:cNvPr id="5" name="Picture 4"/>
          <p:cNvPicPr>
            <a:picLocks noChangeAspect="1"/>
          </p:cNvPicPr>
          <p:nvPr/>
        </p:nvPicPr>
        <p:blipFill>
          <a:blip r:embed="rId4"/>
          <a:stretch>
            <a:fillRect/>
          </a:stretch>
        </p:blipFill>
        <p:spPr>
          <a:xfrm>
            <a:off x="503956" y="2643808"/>
            <a:ext cx="6331776" cy="2857808"/>
          </a:xfrm>
          <a:prstGeom prst="rect">
            <a:avLst/>
          </a:prstGeom>
        </p:spPr>
      </p:pic>
    </p:spTree>
    <p:extLst>
      <p:ext uri="{BB962C8B-B14F-4D97-AF65-F5344CB8AC3E}">
        <p14:creationId xmlns:p14="http://schemas.microsoft.com/office/powerpoint/2010/main" val="325530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solidFill>
                  <a:schemeClr val="accent6">
                    <a:lumMod val="50000"/>
                  </a:schemeClr>
                </a:solidFill>
              </a:rPr>
              <a:t>Point Clouds</a:t>
            </a:r>
          </a:p>
          <a:p>
            <a:pPr lvl="1"/>
            <a:r>
              <a:rPr lang="en-US" dirty="0" smtClean="0"/>
              <a:t>Images</a:t>
            </a:r>
          </a:p>
        </p:txBody>
      </p:sp>
    </p:spTree>
    <p:extLst>
      <p:ext uri="{BB962C8B-B14F-4D97-AF65-F5344CB8AC3E}">
        <p14:creationId xmlns:p14="http://schemas.microsoft.com/office/powerpoint/2010/main" val="280779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92724"/>
            <a:ext cx="10515600" cy="465276"/>
          </a:xfrm>
        </p:spPr>
        <p:txBody>
          <a:bodyPr>
            <a:normAutofit/>
          </a:bodyPr>
          <a:lstStyle/>
          <a:p>
            <a:pPr marL="0" indent="0">
              <a:buNone/>
            </a:pPr>
            <a:r>
              <a:rPr lang="en-US" sz="2000" dirty="0"/>
              <a:t>Point </a:t>
            </a:r>
            <a:r>
              <a:rPr lang="en-US" sz="2000" dirty="0" smtClean="0"/>
              <a:t>Transformer. </a:t>
            </a:r>
            <a:r>
              <a:rPr lang="en-US" sz="2000" dirty="0" err="1" smtClean="0"/>
              <a:t>Hengshuang</a:t>
            </a:r>
            <a:r>
              <a:rPr lang="en-US" sz="2000" dirty="0" smtClean="0"/>
              <a:t> Zhao, Li Jiang, </a:t>
            </a:r>
            <a:r>
              <a:rPr lang="en-US" sz="2000" dirty="0" err="1" smtClean="0"/>
              <a:t>Jiaya</a:t>
            </a:r>
            <a:r>
              <a:rPr lang="en-US" sz="2000" dirty="0" smtClean="0"/>
              <a:t> </a:t>
            </a:r>
            <a:r>
              <a:rPr lang="en-US" sz="2000" dirty="0" err="1" smtClean="0"/>
              <a:t>Jia</a:t>
            </a:r>
            <a:r>
              <a:rPr lang="en-US" sz="2000" dirty="0" smtClean="0"/>
              <a:t>, Philip </a:t>
            </a:r>
            <a:r>
              <a:rPr lang="en-US" sz="2000" dirty="0" err="1" smtClean="0"/>
              <a:t>Torr</a:t>
            </a:r>
            <a:r>
              <a:rPr lang="en-US" sz="2000" dirty="0" smtClean="0"/>
              <a:t>, </a:t>
            </a:r>
            <a:r>
              <a:rPr lang="en-US" sz="2000" dirty="0" err="1" smtClean="0"/>
              <a:t>Vladlen</a:t>
            </a:r>
            <a:r>
              <a:rPr lang="en-US" sz="2000" dirty="0" smtClean="0"/>
              <a:t> </a:t>
            </a:r>
            <a:r>
              <a:rPr lang="en-US" sz="2000" dirty="0" err="1" smtClean="0"/>
              <a:t>Koltun</a:t>
            </a:r>
            <a:endParaRPr lang="en-US" sz="2000" dirty="0"/>
          </a:p>
        </p:txBody>
      </p:sp>
      <p:pic>
        <p:nvPicPr>
          <p:cNvPr id="4" name="Picture 3"/>
          <p:cNvPicPr>
            <a:picLocks noChangeAspect="1"/>
          </p:cNvPicPr>
          <p:nvPr/>
        </p:nvPicPr>
        <p:blipFill>
          <a:blip r:embed="rId3"/>
          <a:stretch>
            <a:fillRect/>
          </a:stretch>
        </p:blipFill>
        <p:spPr>
          <a:xfrm>
            <a:off x="1199321" y="0"/>
            <a:ext cx="9640957" cy="6324181"/>
          </a:xfrm>
          <a:prstGeom prst="rect">
            <a:avLst/>
          </a:prstGeom>
        </p:spPr>
      </p:pic>
    </p:spTree>
    <p:extLst>
      <p:ext uri="{BB962C8B-B14F-4D97-AF65-F5344CB8AC3E}">
        <p14:creationId xmlns:p14="http://schemas.microsoft.com/office/powerpoint/2010/main" val="449801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accent6">
                    <a:lumMod val="75000"/>
                  </a:schemeClr>
                </a:solidFill>
              </a:rPr>
              <a:t>Context and Receptive Field</a:t>
            </a:r>
          </a:p>
          <a:p>
            <a:r>
              <a:rPr lang="en-US" dirty="0" smtClean="0"/>
              <a:t>Going Beyond Convolutions in…</a:t>
            </a:r>
          </a:p>
          <a:p>
            <a:pPr lvl="1"/>
            <a:r>
              <a:rPr lang="en-US" dirty="0" smtClean="0"/>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615546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6469" y="0"/>
            <a:ext cx="10992488" cy="6858000"/>
          </a:xfrm>
          <a:prstGeom prst="rect">
            <a:avLst/>
          </a:prstGeom>
        </p:spPr>
      </p:pic>
    </p:spTree>
    <p:extLst>
      <p:ext uri="{BB962C8B-B14F-4D97-AF65-F5344CB8AC3E}">
        <p14:creationId xmlns:p14="http://schemas.microsoft.com/office/powerpoint/2010/main" val="284856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38200" y="341429"/>
            <a:ext cx="10501273" cy="2698518"/>
          </a:xfrm>
          <a:prstGeom prst="rect">
            <a:avLst/>
          </a:prstGeom>
        </p:spPr>
      </p:pic>
      <p:pic>
        <p:nvPicPr>
          <p:cNvPr id="5" name="Picture 4"/>
          <p:cNvPicPr>
            <a:picLocks noChangeAspect="1"/>
          </p:cNvPicPr>
          <p:nvPr/>
        </p:nvPicPr>
        <p:blipFill>
          <a:blip r:embed="rId4"/>
          <a:stretch>
            <a:fillRect/>
          </a:stretch>
        </p:blipFill>
        <p:spPr>
          <a:xfrm>
            <a:off x="2257941" y="3174884"/>
            <a:ext cx="3963953" cy="3530300"/>
          </a:xfrm>
          <a:prstGeom prst="rect">
            <a:avLst/>
          </a:prstGeom>
        </p:spPr>
      </p:pic>
      <p:sp>
        <p:nvSpPr>
          <p:cNvPr id="6" name="Rectangle 5"/>
          <p:cNvSpPr/>
          <p:nvPr/>
        </p:nvSpPr>
        <p:spPr>
          <a:xfrm>
            <a:off x="6221894" y="4709201"/>
            <a:ext cx="6096000" cy="461665"/>
          </a:xfrm>
          <a:prstGeom prst="rect">
            <a:avLst/>
          </a:prstGeom>
        </p:spPr>
        <p:txBody>
          <a:bodyPr>
            <a:spAutoFit/>
          </a:bodyPr>
          <a:lstStyle/>
          <a:p>
            <a:r>
              <a:rPr lang="en-US" sz="1200" dirty="0">
                <a:hlinkClick r:id="rId5"/>
              </a:rPr>
              <a:t>https://</a:t>
            </a:r>
            <a:r>
              <a:rPr lang="en-US" sz="1200" dirty="0" smtClean="0">
                <a:hlinkClick r:id="rId5"/>
              </a:rPr>
              <a:t>paperswithcode.com/sota/3d-point-cloud-classification-on-modelnet40</a:t>
            </a:r>
            <a:endParaRPr lang="en-US" sz="1200" dirty="0" smtClean="0"/>
          </a:p>
          <a:p>
            <a:endParaRPr lang="en-US" sz="1200" dirty="0"/>
          </a:p>
        </p:txBody>
      </p:sp>
    </p:spTree>
    <p:extLst>
      <p:ext uri="{BB962C8B-B14F-4D97-AF65-F5344CB8AC3E}">
        <p14:creationId xmlns:p14="http://schemas.microsoft.com/office/powerpoint/2010/main" val="2762491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t>Point Clouds</a:t>
            </a:r>
          </a:p>
          <a:p>
            <a:pPr lvl="1"/>
            <a:r>
              <a:rPr lang="en-US" dirty="0" smtClean="0">
                <a:solidFill>
                  <a:schemeClr val="accent6">
                    <a:lumMod val="50000"/>
                  </a:schemeClr>
                </a:solidFill>
              </a:rPr>
              <a:t>Images</a:t>
            </a:r>
          </a:p>
        </p:txBody>
      </p:sp>
    </p:spTree>
    <p:extLst>
      <p:ext uri="{BB962C8B-B14F-4D97-AF65-F5344CB8AC3E}">
        <p14:creationId xmlns:p14="http://schemas.microsoft.com/office/powerpoint/2010/main" val="2661218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929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42844" y="576470"/>
            <a:ext cx="9306312" cy="5804452"/>
          </a:xfrm>
          <a:prstGeom prst="rect">
            <a:avLst/>
          </a:prstGeom>
        </p:spPr>
      </p:pic>
    </p:spTree>
    <p:extLst>
      <p:ext uri="{BB962C8B-B14F-4D97-AF65-F5344CB8AC3E}">
        <p14:creationId xmlns:p14="http://schemas.microsoft.com/office/powerpoint/2010/main" val="709513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sp>
        <p:nvSpPr>
          <p:cNvPr id="5" name="TextBox 4"/>
          <p:cNvSpPr txBox="1"/>
          <p:nvPr/>
        </p:nvSpPr>
        <p:spPr>
          <a:xfrm>
            <a:off x="2047164" y="6318913"/>
            <a:ext cx="4444621" cy="369332"/>
          </a:xfrm>
          <a:prstGeom prst="rect">
            <a:avLst/>
          </a:prstGeom>
          <a:noFill/>
        </p:spPr>
        <p:txBody>
          <a:bodyPr wrap="square" rtlCol="0">
            <a:spAutoFit/>
          </a:bodyPr>
          <a:lstStyle/>
          <a:p>
            <a:r>
              <a:rPr lang="en-US" dirty="0" smtClean="0"/>
              <a:t>Supervised training on 300M labeled images</a:t>
            </a:r>
            <a:endParaRPr lang="en-US" dirty="0"/>
          </a:p>
        </p:txBody>
      </p:sp>
    </p:spTree>
    <p:extLst>
      <p:ext uri="{BB962C8B-B14F-4D97-AF65-F5344CB8AC3E}">
        <p14:creationId xmlns:p14="http://schemas.microsoft.com/office/powerpoint/2010/main" val="2108131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943061" y="938561"/>
            <a:ext cx="3862122" cy="2639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3641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625367" y="316723"/>
            <a:ext cx="3762900" cy="3353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466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15153"/>
            <a:ext cx="12192000" cy="6363594"/>
          </a:xfrm>
          <a:prstGeom prst="rect">
            <a:avLst/>
          </a:prstGeom>
        </p:spPr>
      </p:pic>
    </p:spTree>
    <p:extLst>
      <p:ext uri="{BB962C8B-B14F-4D97-AF65-F5344CB8AC3E}">
        <p14:creationId xmlns:p14="http://schemas.microsoft.com/office/powerpoint/2010/main" val="3509109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671" y="357808"/>
            <a:ext cx="5586312" cy="6217930"/>
          </a:xfrm>
          <a:prstGeom prst="rect">
            <a:avLst/>
          </a:prstGeom>
        </p:spPr>
      </p:pic>
      <p:sp>
        <p:nvSpPr>
          <p:cNvPr id="5" name="TextBox 4"/>
          <p:cNvSpPr txBox="1"/>
          <p:nvPr/>
        </p:nvSpPr>
        <p:spPr>
          <a:xfrm>
            <a:off x="7248939" y="1007166"/>
            <a:ext cx="4075043" cy="5355312"/>
          </a:xfrm>
          <a:prstGeom prst="rect">
            <a:avLst/>
          </a:prstGeom>
          <a:noFill/>
        </p:spPr>
        <p:txBody>
          <a:bodyPr wrap="square" rtlCol="0">
            <a:spAutoFit/>
          </a:bodyPr>
          <a:lstStyle/>
          <a:p>
            <a:r>
              <a:rPr lang="en-US" dirty="0"/>
              <a:t>When trained on mid-sized datasets such as ImageNet, such models yield modest accuracies of a </a:t>
            </a:r>
            <a:r>
              <a:rPr lang="en-US" dirty="0" smtClean="0"/>
              <a:t>few percentage </a:t>
            </a:r>
            <a:r>
              <a:rPr lang="en-US" dirty="0"/>
              <a:t>points below </a:t>
            </a:r>
            <a:r>
              <a:rPr lang="en-US" dirty="0" err="1"/>
              <a:t>ResNets</a:t>
            </a:r>
            <a:r>
              <a:rPr lang="en-US" dirty="0"/>
              <a:t> of comparable size. This seemingly discouraging outcome maybe expected: Transformers lack some of the inductive biases inherent to CNNs, such as </a:t>
            </a:r>
            <a:r>
              <a:rPr lang="en-US" dirty="0" smtClean="0"/>
              <a:t>translation </a:t>
            </a:r>
            <a:r>
              <a:rPr lang="en-US" dirty="0" err="1"/>
              <a:t>equivariance</a:t>
            </a:r>
            <a:r>
              <a:rPr lang="en-US" dirty="0"/>
              <a:t> and locality, and therefore do not generalize well when trained on insufficient </a:t>
            </a:r>
            <a:r>
              <a:rPr lang="en-US" dirty="0" smtClean="0"/>
              <a:t>amounts of </a:t>
            </a:r>
            <a:r>
              <a:rPr lang="en-US" dirty="0"/>
              <a:t>data</a:t>
            </a:r>
            <a:r>
              <a:rPr lang="en-US" dirty="0" smtClean="0"/>
              <a:t>.</a:t>
            </a:r>
          </a:p>
          <a:p>
            <a:endParaRPr lang="en-US" dirty="0"/>
          </a:p>
          <a:p>
            <a:r>
              <a:rPr lang="en-US" dirty="0"/>
              <a:t>However, the picture changes if the models are trained on larger datasets (14M-300M images). </a:t>
            </a:r>
            <a:r>
              <a:rPr lang="en-US" dirty="0" smtClean="0"/>
              <a:t>We find </a:t>
            </a:r>
            <a:r>
              <a:rPr lang="en-US" dirty="0"/>
              <a:t>that large scale training trumps inductive bias</a:t>
            </a:r>
            <a:r>
              <a:rPr lang="en-US" dirty="0" smtClean="0"/>
              <a:t>.</a:t>
            </a:r>
          </a:p>
          <a:p>
            <a:endParaRPr lang="en-US" dirty="0"/>
          </a:p>
          <a:p>
            <a:endParaRPr lang="en-US" dirty="0" smtClean="0"/>
          </a:p>
          <a:p>
            <a:pPr algn="r"/>
            <a:r>
              <a:rPr lang="en-US" dirty="0" err="1" smtClean="0"/>
              <a:t>Dosovitskiy</a:t>
            </a:r>
            <a:r>
              <a:rPr lang="en-US" dirty="0" smtClean="0"/>
              <a:t> et al.</a:t>
            </a:r>
          </a:p>
        </p:txBody>
      </p:sp>
      <p:sp>
        <p:nvSpPr>
          <p:cNvPr id="2" name="Rectangle 1"/>
          <p:cNvSpPr/>
          <p:nvPr/>
        </p:nvSpPr>
        <p:spPr>
          <a:xfrm>
            <a:off x="6135756" y="6406461"/>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paperswithcode.com/sota/image-classification-on-imagenet</a:t>
            </a:r>
            <a:endParaRPr lang="en-US" sz="1600" dirty="0" smtClean="0"/>
          </a:p>
        </p:txBody>
      </p:sp>
    </p:spTree>
    <p:extLst>
      <p:ext uri="{BB962C8B-B14F-4D97-AF65-F5344CB8AC3E}">
        <p14:creationId xmlns:p14="http://schemas.microsoft.com/office/powerpoint/2010/main" val="49997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981155" y="1256997"/>
            <a:ext cx="4229690" cy="4344006"/>
          </a:xfrm>
          <a:prstGeom prst="rect">
            <a:avLst/>
          </a:prstGeom>
        </p:spPr>
      </p:pic>
    </p:spTree>
    <p:extLst>
      <p:ext uri="{BB962C8B-B14F-4D97-AF65-F5344CB8AC3E}">
        <p14:creationId xmlns:p14="http://schemas.microsoft.com/office/powerpoint/2010/main" val="1411205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1397509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1386" y="0"/>
            <a:ext cx="10709228" cy="6858000"/>
          </a:xfrm>
          <a:prstGeom prst="rect">
            <a:avLst/>
          </a:prstGeom>
        </p:spPr>
      </p:pic>
    </p:spTree>
    <p:extLst>
      <p:ext uri="{BB962C8B-B14F-4D97-AF65-F5344CB8AC3E}">
        <p14:creationId xmlns:p14="http://schemas.microsoft.com/office/powerpoint/2010/main" val="41721269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4468" y="2869095"/>
            <a:ext cx="4263887" cy="3332922"/>
          </a:xfrm>
        </p:spPr>
        <p:txBody>
          <a:bodyPr/>
          <a:lstStyle/>
          <a:p>
            <a:r>
              <a:rPr lang="en-US" dirty="0" smtClean="0"/>
              <a:t>This can’t be ideal, right?</a:t>
            </a:r>
            <a:endParaRPr lang="en-US" dirty="0"/>
          </a:p>
        </p:txBody>
      </p:sp>
      <p:pic>
        <p:nvPicPr>
          <p:cNvPr id="4" name="Picture 3"/>
          <p:cNvPicPr>
            <a:picLocks noChangeAspect="1"/>
          </p:cNvPicPr>
          <p:nvPr/>
        </p:nvPicPr>
        <p:blipFill>
          <a:blip r:embed="rId2"/>
          <a:stretch>
            <a:fillRect/>
          </a:stretch>
        </p:blipFill>
        <p:spPr>
          <a:xfrm>
            <a:off x="404191" y="1483893"/>
            <a:ext cx="6745356" cy="3531192"/>
          </a:xfrm>
          <a:prstGeom prst="rect">
            <a:avLst/>
          </a:prstGeom>
        </p:spPr>
      </p:pic>
    </p:spTree>
    <p:extLst>
      <p:ext uri="{BB962C8B-B14F-4D97-AF65-F5344CB8AC3E}">
        <p14:creationId xmlns:p14="http://schemas.microsoft.com/office/powerpoint/2010/main" val="1323864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38739" y="5108713"/>
            <a:ext cx="9604513" cy="901148"/>
          </a:xfrm>
        </p:spPr>
        <p:txBody>
          <a:bodyPr>
            <a:normAutofit/>
          </a:bodyPr>
          <a:lstStyle/>
          <a:p>
            <a:pPr marL="0" indent="0">
              <a:buNone/>
            </a:pPr>
            <a:r>
              <a:rPr lang="en-US" sz="2000" dirty="0" err="1"/>
              <a:t>Swin</a:t>
            </a:r>
            <a:r>
              <a:rPr lang="en-US" sz="2000" dirty="0"/>
              <a:t> Transformer: Hierarchical Vision Transformer using Shifted Windows</a:t>
            </a:r>
          </a:p>
          <a:p>
            <a:pPr marL="0" indent="0">
              <a:buNone/>
            </a:pPr>
            <a:r>
              <a:rPr lang="en-US" sz="2000" dirty="0" err="1"/>
              <a:t>Ze</a:t>
            </a:r>
            <a:r>
              <a:rPr lang="en-US" sz="2000" dirty="0"/>
              <a:t> Liu, </a:t>
            </a:r>
            <a:r>
              <a:rPr lang="en-US" sz="2000" dirty="0" err="1"/>
              <a:t>Yutong</a:t>
            </a:r>
            <a:r>
              <a:rPr lang="en-US" sz="2000" dirty="0"/>
              <a:t> Lin, Yue Cao, Han Hu, </a:t>
            </a:r>
            <a:r>
              <a:rPr lang="en-US" sz="2000" dirty="0" err="1"/>
              <a:t>Yixuan</a:t>
            </a:r>
            <a:r>
              <a:rPr lang="en-US" sz="2000" dirty="0"/>
              <a:t> Wei, Zheng Zhang, Stephen Lin, </a:t>
            </a:r>
            <a:r>
              <a:rPr lang="en-US" sz="2000" dirty="0" err="1"/>
              <a:t>Baining</a:t>
            </a:r>
            <a:r>
              <a:rPr lang="en-US" sz="2000" dirty="0"/>
              <a:t> </a:t>
            </a:r>
            <a:r>
              <a:rPr lang="en-US" sz="2000" dirty="0" err="1"/>
              <a:t>Guo</a:t>
            </a:r>
            <a:endParaRPr lang="en-US" sz="2000" dirty="0"/>
          </a:p>
        </p:txBody>
      </p:sp>
      <p:pic>
        <p:nvPicPr>
          <p:cNvPr id="4" name="Picture 3"/>
          <p:cNvPicPr>
            <a:picLocks noChangeAspect="1"/>
          </p:cNvPicPr>
          <p:nvPr/>
        </p:nvPicPr>
        <p:blipFill>
          <a:blip r:embed="rId3"/>
          <a:stretch>
            <a:fillRect/>
          </a:stretch>
        </p:blipFill>
        <p:spPr>
          <a:xfrm>
            <a:off x="3269348" y="1027906"/>
            <a:ext cx="6011114" cy="3334215"/>
          </a:xfrm>
          <a:prstGeom prst="rect">
            <a:avLst/>
          </a:prstGeom>
        </p:spPr>
      </p:pic>
    </p:spTree>
    <p:extLst>
      <p:ext uri="{BB962C8B-B14F-4D97-AF65-F5344CB8AC3E}">
        <p14:creationId xmlns:p14="http://schemas.microsoft.com/office/powerpoint/2010/main" val="40639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46758" y="6401845"/>
            <a:ext cx="6096000" cy="338554"/>
          </a:xfrm>
          <a:prstGeom prst="rect">
            <a:avLst/>
          </a:prstGeom>
        </p:spPr>
        <p:txBody>
          <a:bodyPr>
            <a:spAutoFit/>
          </a:bodyPr>
          <a:lstStyle/>
          <a:p>
            <a:r>
              <a:rPr lang="en-US" sz="1600" dirty="0">
                <a:hlinkClick r:id="rId2"/>
              </a:rPr>
              <a:t>https://</a:t>
            </a:r>
            <a:r>
              <a:rPr lang="en-US" sz="1600" dirty="0" smtClean="0">
                <a:hlinkClick r:id="rId2"/>
              </a:rPr>
              <a:t>paperswithcode.com/sota/instance-segmentation-on-coco</a:t>
            </a:r>
            <a:endParaRPr lang="en-US" sz="1600" dirty="0"/>
          </a:p>
        </p:txBody>
      </p:sp>
      <p:pic>
        <p:nvPicPr>
          <p:cNvPr id="6" name="Picture 5"/>
          <p:cNvPicPr>
            <a:picLocks noChangeAspect="1"/>
          </p:cNvPicPr>
          <p:nvPr/>
        </p:nvPicPr>
        <p:blipFill>
          <a:blip r:embed="rId3"/>
          <a:stretch>
            <a:fillRect/>
          </a:stretch>
        </p:blipFill>
        <p:spPr>
          <a:xfrm>
            <a:off x="152399" y="526223"/>
            <a:ext cx="11935538" cy="5645977"/>
          </a:xfrm>
          <a:prstGeom prst="rect">
            <a:avLst/>
          </a:prstGeom>
        </p:spPr>
      </p:pic>
    </p:spTree>
    <p:extLst>
      <p:ext uri="{BB962C8B-B14F-4D97-AF65-F5344CB8AC3E}">
        <p14:creationId xmlns:p14="http://schemas.microsoft.com/office/powerpoint/2010/main" val="1567264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79435" y="0"/>
            <a:ext cx="8433129" cy="6858000"/>
          </a:xfrm>
          <a:prstGeom prst="rect">
            <a:avLst/>
          </a:prstGeom>
        </p:spPr>
      </p:pic>
    </p:spTree>
    <p:extLst>
      <p:ext uri="{BB962C8B-B14F-4D97-AF65-F5344CB8AC3E}">
        <p14:creationId xmlns:p14="http://schemas.microsoft.com/office/powerpoint/2010/main" val="5844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64668" y="0"/>
            <a:ext cx="4284340" cy="6858000"/>
          </a:xfrm>
          <a:prstGeom prst="rect">
            <a:avLst/>
          </a:prstGeom>
        </p:spPr>
      </p:pic>
      <p:pic>
        <p:nvPicPr>
          <p:cNvPr id="5" name="Picture 4"/>
          <p:cNvPicPr>
            <a:picLocks noChangeAspect="1"/>
          </p:cNvPicPr>
          <p:nvPr/>
        </p:nvPicPr>
        <p:blipFill>
          <a:blip r:embed="rId3"/>
          <a:stretch>
            <a:fillRect/>
          </a:stretch>
        </p:blipFill>
        <p:spPr>
          <a:xfrm>
            <a:off x="6369322" y="488217"/>
            <a:ext cx="5048955" cy="5582429"/>
          </a:xfrm>
          <a:prstGeom prst="rect">
            <a:avLst/>
          </a:prstGeom>
        </p:spPr>
      </p:pic>
    </p:spTree>
    <p:extLst>
      <p:ext uri="{BB962C8B-B14F-4D97-AF65-F5344CB8AC3E}">
        <p14:creationId xmlns:p14="http://schemas.microsoft.com/office/powerpoint/2010/main" val="1696456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8928" y="366931"/>
            <a:ext cx="5982775" cy="3246851"/>
          </a:xfrm>
          <a:prstGeom prst="rect">
            <a:avLst/>
          </a:prstGeom>
        </p:spPr>
      </p:pic>
      <p:pic>
        <p:nvPicPr>
          <p:cNvPr id="5" name="Picture 4"/>
          <p:cNvPicPr>
            <a:picLocks noChangeAspect="1"/>
          </p:cNvPicPr>
          <p:nvPr/>
        </p:nvPicPr>
        <p:blipFill>
          <a:blip r:embed="rId3"/>
          <a:stretch>
            <a:fillRect/>
          </a:stretch>
        </p:blipFill>
        <p:spPr>
          <a:xfrm>
            <a:off x="4153469" y="3335587"/>
            <a:ext cx="7314605" cy="33020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035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87172" y="365125"/>
            <a:ext cx="8695541" cy="62297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9485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5562599"/>
            <a:ext cx="10515600" cy="892630"/>
          </a:xfrm>
        </p:spPr>
        <p:txBody>
          <a:bodyPr>
            <a:normAutofit fontScale="92500" lnSpcReduction="10000"/>
          </a:bodyPr>
          <a:lstStyle/>
          <a:p>
            <a:r>
              <a:rPr lang="en-US" dirty="0" smtClean="0"/>
              <a:t>“weakly supervised” contrastive learning on 400M text / image pairs</a:t>
            </a:r>
          </a:p>
          <a:p>
            <a:r>
              <a:rPr lang="en-US" dirty="0" err="1" smtClean="0"/>
              <a:t>ViT</a:t>
            </a:r>
            <a:r>
              <a:rPr lang="en-US" dirty="0" smtClean="0"/>
              <a:t> architecture trained from scratch</a:t>
            </a:r>
            <a:endParaRPr lang="en-US" dirty="0"/>
          </a:p>
        </p:txBody>
      </p:sp>
      <p:pic>
        <p:nvPicPr>
          <p:cNvPr id="4" name="Picture 3"/>
          <p:cNvPicPr>
            <a:picLocks noChangeAspect="1"/>
          </p:cNvPicPr>
          <p:nvPr/>
        </p:nvPicPr>
        <p:blipFill>
          <a:blip r:embed="rId2"/>
          <a:stretch>
            <a:fillRect/>
          </a:stretch>
        </p:blipFill>
        <p:spPr>
          <a:xfrm>
            <a:off x="0" y="869094"/>
            <a:ext cx="12192000" cy="4484564"/>
          </a:xfrm>
          <a:prstGeom prst="rect">
            <a:avLst/>
          </a:prstGeom>
        </p:spPr>
      </p:pic>
    </p:spTree>
    <p:extLst>
      <p:ext uri="{BB962C8B-B14F-4D97-AF65-F5344CB8AC3E}">
        <p14:creationId xmlns:p14="http://schemas.microsoft.com/office/powerpoint/2010/main" val="4210721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21213" y="-1"/>
            <a:ext cx="7199730" cy="6817399"/>
          </a:xfrm>
          <a:prstGeom prst="rect">
            <a:avLst/>
          </a:prstGeom>
        </p:spPr>
      </p:pic>
    </p:spTree>
    <p:extLst>
      <p:ext uri="{BB962C8B-B14F-4D97-AF65-F5344CB8AC3E}">
        <p14:creationId xmlns:p14="http://schemas.microsoft.com/office/powerpoint/2010/main" val="47907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4030638" y="126332"/>
            <a:ext cx="3899341" cy="2920727"/>
          </a:xfrm>
          <a:prstGeom prst="rect">
            <a:avLst/>
          </a:prstGeom>
        </p:spPr>
      </p:pic>
      <p:pic>
        <p:nvPicPr>
          <p:cNvPr id="4" name="Picture 3"/>
          <p:cNvPicPr>
            <a:picLocks noChangeAspect="1"/>
          </p:cNvPicPr>
          <p:nvPr/>
        </p:nvPicPr>
        <p:blipFill>
          <a:blip r:embed="rId4"/>
          <a:stretch>
            <a:fillRect/>
          </a:stretch>
        </p:blipFill>
        <p:spPr>
          <a:xfrm>
            <a:off x="838200" y="3181996"/>
            <a:ext cx="4324589" cy="3232986"/>
          </a:xfrm>
          <a:prstGeom prst="rect">
            <a:avLst/>
          </a:prstGeom>
        </p:spPr>
      </p:pic>
      <p:pic>
        <p:nvPicPr>
          <p:cNvPr id="5" name="Picture 4"/>
          <p:cNvPicPr>
            <a:picLocks noChangeAspect="1"/>
          </p:cNvPicPr>
          <p:nvPr/>
        </p:nvPicPr>
        <p:blipFill>
          <a:blip r:embed="rId5"/>
          <a:stretch>
            <a:fillRect/>
          </a:stretch>
        </p:blipFill>
        <p:spPr>
          <a:xfrm>
            <a:off x="6815656" y="3180038"/>
            <a:ext cx="4324589" cy="3237168"/>
          </a:xfrm>
          <a:prstGeom prst="rect">
            <a:avLst/>
          </a:prstGeom>
        </p:spPr>
      </p:pic>
      <p:sp>
        <p:nvSpPr>
          <p:cNvPr id="8" name="TextBox 7"/>
          <p:cNvSpPr txBox="1"/>
          <p:nvPr/>
        </p:nvSpPr>
        <p:spPr>
          <a:xfrm>
            <a:off x="2185609" y="6414982"/>
            <a:ext cx="1629770" cy="369332"/>
          </a:xfrm>
          <a:prstGeom prst="rect">
            <a:avLst/>
          </a:prstGeom>
          <a:noFill/>
        </p:spPr>
        <p:txBody>
          <a:bodyPr wrap="square" rtlCol="0">
            <a:spAutoFit/>
          </a:bodyPr>
          <a:lstStyle/>
          <a:p>
            <a:r>
              <a:rPr lang="en-US" dirty="0" smtClean="0"/>
              <a:t>Ground truth</a:t>
            </a:r>
            <a:endParaRPr lang="en-US" dirty="0"/>
          </a:p>
        </p:txBody>
      </p:sp>
      <p:sp>
        <p:nvSpPr>
          <p:cNvPr id="9" name="TextBox 8"/>
          <p:cNvSpPr txBox="1"/>
          <p:nvPr/>
        </p:nvSpPr>
        <p:spPr>
          <a:xfrm>
            <a:off x="7929979" y="6414982"/>
            <a:ext cx="2442951" cy="369332"/>
          </a:xfrm>
          <a:prstGeom prst="rect">
            <a:avLst/>
          </a:prstGeom>
          <a:noFill/>
        </p:spPr>
        <p:txBody>
          <a:bodyPr wrap="square" rtlCol="0">
            <a:spAutoFit/>
          </a:bodyPr>
          <a:lstStyle/>
          <a:p>
            <a:r>
              <a:rPr lang="en-US" dirty="0" smtClean="0"/>
              <a:t>Prediction from </a:t>
            </a:r>
            <a:r>
              <a:rPr lang="en-US" dirty="0" err="1" smtClean="0"/>
              <a:t>Mseg</a:t>
            </a:r>
            <a:endParaRPr lang="en-US" dirty="0"/>
          </a:p>
        </p:txBody>
      </p:sp>
    </p:spTree>
    <p:extLst>
      <p:ext uri="{BB962C8B-B14F-4D97-AF65-F5344CB8AC3E}">
        <p14:creationId xmlns:p14="http://schemas.microsoft.com/office/powerpoint/2010/main" val="6070474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452712" y="457201"/>
            <a:ext cx="5609700" cy="6063250"/>
          </a:xfrm>
          <a:prstGeom prst="rect">
            <a:avLst/>
          </a:prstGeom>
        </p:spPr>
      </p:pic>
      <p:pic>
        <p:nvPicPr>
          <p:cNvPr id="5" name="Picture 4"/>
          <p:cNvPicPr>
            <a:picLocks noChangeAspect="1"/>
          </p:cNvPicPr>
          <p:nvPr/>
        </p:nvPicPr>
        <p:blipFill>
          <a:blip r:embed="rId4"/>
          <a:stretch>
            <a:fillRect/>
          </a:stretch>
        </p:blipFill>
        <p:spPr>
          <a:xfrm>
            <a:off x="514145" y="1095090"/>
            <a:ext cx="5614512" cy="4356615"/>
          </a:xfrm>
          <a:prstGeom prst="rect">
            <a:avLst/>
          </a:prstGeom>
        </p:spPr>
      </p:pic>
    </p:spTree>
    <p:extLst>
      <p:ext uri="{BB962C8B-B14F-4D97-AF65-F5344CB8AC3E}">
        <p14:creationId xmlns:p14="http://schemas.microsoft.com/office/powerpoint/2010/main" val="3729814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0"/>
            <a:ext cx="10623954" cy="6858000"/>
          </a:xfrm>
          <a:prstGeom prst="rect">
            <a:avLst/>
          </a:prstGeom>
        </p:spPr>
      </p:pic>
    </p:spTree>
    <p:extLst>
      <p:ext uri="{BB962C8B-B14F-4D97-AF65-F5344CB8AC3E}">
        <p14:creationId xmlns:p14="http://schemas.microsoft.com/office/powerpoint/2010/main" val="2640299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85334" y="1"/>
            <a:ext cx="10615338" cy="6858000"/>
          </a:xfrm>
          <a:prstGeom prst="rect">
            <a:avLst/>
          </a:prstGeom>
        </p:spPr>
      </p:pic>
    </p:spTree>
    <p:extLst>
      <p:ext uri="{BB962C8B-B14F-4D97-AF65-F5344CB8AC3E}">
        <p14:creationId xmlns:p14="http://schemas.microsoft.com/office/powerpoint/2010/main" val="495999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14858" y="0"/>
            <a:ext cx="8362284" cy="6820002"/>
          </a:xfrm>
          <a:prstGeom prst="rect">
            <a:avLst/>
          </a:prstGeom>
        </p:spPr>
      </p:pic>
    </p:spTree>
    <p:extLst>
      <p:ext uri="{BB962C8B-B14F-4D97-AF65-F5344CB8AC3E}">
        <p14:creationId xmlns:p14="http://schemas.microsoft.com/office/powerpoint/2010/main" val="396717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DinoV2 Datasets</a:t>
            </a:r>
            <a:endParaRPr lang="en-US" dirty="0"/>
          </a:p>
        </p:txBody>
      </p:sp>
      <p:sp>
        <p:nvSpPr>
          <p:cNvPr id="3" name="Content Placeholder 2"/>
          <p:cNvSpPr>
            <a:spLocks noGrp="1"/>
          </p:cNvSpPr>
          <p:nvPr>
            <p:ph idx="1"/>
          </p:nvPr>
        </p:nvSpPr>
        <p:spPr>
          <a:xfrm>
            <a:off x="838200" y="1825625"/>
            <a:ext cx="5268686" cy="4351338"/>
          </a:xfrm>
        </p:spPr>
        <p:txBody>
          <a:bodyPr/>
          <a:lstStyle/>
          <a:p>
            <a:r>
              <a:rPr lang="en-US" dirty="0" smtClean="0"/>
              <a:t>140 M total images</a:t>
            </a:r>
          </a:p>
          <a:p>
            <a:r>
              <a:rPr lang="en-US" dirty="0" smtClean="0"/>
              <a:t>No </a:t>
            </a:r>
            <a:r>
              <a:rPr lang="en-US" i="1" dirty="0" smtClean="0"/>
              <a:t>labels</a:t>
            </a:r>
            <a:r>
              <a:rPr lang="en-US" dirty="0" smtClean="0"/>
              <a:t> used</a:t>
            </a:r>
          </a:p>
          <a:p>
            <a:r>
              <a:rPr lang="en-US" dirty="0" smtClean="0"/>
              <a:t>Self-supervised with image level strategies (like </a:t>
            </a:r>
            <a:r>
              <a:rPr lang="en-US" dirty="0" err="1" smtClean="0"/>
              <a:t>SimCLR</a:t>
            </a:r>
            <a:r>
              <a:rPr lang="en-US" dirty="0" smtClean="0"/>
              <a:t>) and patch level strategies (like MAE, masked auto-encoder)</a:t>
            </a:r>
          </a:p>
          <a:p>
            <a:r>
              <a:rPr lang="en-US" dirty="0" smtClean="0"/>
              <a:t>Smaller models are distilled from the largest model</a:t>
            </a:r>
            <a:endParaRPr lang="en-US" dirty="0"/>
          </a:p>
        </p:txBody>
      </p:sp>
      <p:pic>
        <p:nvPicPr>
          <p:cNvPr id="5" name="Picture 4"/>
          <p:cNvPicPr>
            <a:picLocks noChangeAspect="1"/>
          </p:cNvPicPr>
          <p:nvPr/>
        </p:nvPicPr>
        <p:blipFill>
          <a:blip r:embed="rId2"/>
          <a:stretch>
            <a:fillRect/>
          </a:stretch>
        </p:blipFill>
        <p:spPr>
          <a:xfrm>
            <a:off x="6204857" y="-5746"/>
            <a:ext cx="5649686" cy="6873517"/>
          </a:xfrm>
          <a:prstGeom prst="rect">
            <a:avLst/>
          </a:prstGeom>
        </p:spPr>
      </p:pic>
    </p:spTree>
    <p:extLst>
      <p:ext uri="{BB962C8B-B14F-4D97-AF65-F5344CB8AC3E}">
        <p14:creationId xmlns:p14="http://schemas.microsoft.com/office/powerpoint/2010/main" val="1806598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4821" y="365125"/>
            <a:ext cx="10722358" cy="6122761"/>
          </a:xfrm>
          <a:prstGeom prst="rect">
            <a:avLst/>
          </a:prstGeom>
        </p:spPr>
      </p:pic>
    </p:spTree>
    <p:extLst>
      <p:ext uri="{BB962C8B-B14F-4D97-AF65-F5344CB8AC3E}">
        <p14:creationId xmlns:p14="http://schemas.microsoft.com/office/powerpoint/2010/main" val="2136021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88275" y="0"/>
            <a:ext cx="9451867" cy="6801683"/>
          </a:xfrm>
          <a:prstGeom prst="rect">
            <a:avLst/>
          </a:prstGeom>
        </p:spPr>
      </p:pic>
    </p:spTree>
    <p:extLst>
      <p:ext uri="{BB962C8B-B14F-4D97-AF65-F5344CB8AC3E}">
        <p14:creationId xmlns:p14="http://schemas.microsoft.com/office/powerpoint/2010/main" val="3998450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140671" y="1710597"/>
            <a:ext cx="9910658" cy="4581394"/>
          </a:xfrm>
          <a:prstGeom prst="rect">
            <a:avLst/>
          </a:prstGeom>
        </p:spPr>
      </p:pic>
    </p:spTree>
    <p:extLst>
      <p:ext uri="{BB962C8B-B14F-4D97-AF65-F5344CB8AC3E}">
        <p14:creationId xmlns:p14="http://schemas.microsoft.com/office/powerpoint/2010/main" val="217290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1515"/>
            <a:ext cx="12192000" cy="6582611"/>
          </a:xfrm>
          <a:prstGeom prst="rect">
            <a:avLst/>
          </a:prstGeom>
        </p:spPr>
      </p:pic>
    </p:spTree>
    <p:extLst>
      <p:ext uri="{BB962C8B-B14F-4D97-AF65-F5344CB8AC3E}">
        <p14:creationId xmlns:p14="http://schemas.microsoft.com/office/powerpoint/2010/main" val="2591525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30006" y="21050"/>
            <a:ext cx="10323794" cy="6836950"/>
          </a:xfrm>
          <a:prstGeom prst="rect">
            <a:avLst/>
          </a:prstGeom>
        </p:spPr>
      </p:pic>
    </p:spTree>
    <p:extLst>
      <p:ext uri="{BB962C8B-B14F-4D97-AF65-F5344CB8AC3E}">
        <p14:creationId xmlns:p14="http://schemas.microsoft.com/office/powerpoint/2010/main" val="2313591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5" name="Rectangle 4"/>
          <p:cNvSpPr/>
          <p:nvPr/>
        </p:nvSpPr>
        <p:spPr>
          <a:xfrm>
            <a:off x="2263140" y="593367"/>
            <a:ext cx="7711440" cy="179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6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185"/>
            <a:ext cx="10515600" cy="1066434"/>
          </a:xfrm>
        </p:spPr>
        <p:txBody>
          <a:bodyPr/>
          <a:lstStyle/>
          <a:p>
            <a:r>
              <a:rPr lang="en-US" dirty="0" smtClean="0"/>
              <a:t>Summary</a:t>
            </a:r>
            <a:endParaRPr lang="en-US" dirty="0"/>
          </a:p>
        </p:txBody>
      </p:sp>
      <p:sp>
        <p:nvSpPr>
          <p:cNvPr id="3" name="Content Placeholder 2"/>
          <p:cNvSpPr>
            <a:spLocks noGrp="1"/>
          </p:cNvSpPr>
          <p:nvPr>
            <p:ph idx="1"/>
          </p:nvPr>
        </p:nvSpPr>
        <p:spPr>
          <a:xfrm>
            <a:off x="838200" y="1411130"/>
            <a:ext cx="10515600" cy="4823459"/>
          </a:xfrm>
        </p:spPr>
        <p:txBody>
          <a:bodyPr>
            <a:normAutofit lnSpcReduction="10000"/>
          </a:bodyPr>
          <a:lstStyle/>
          <a:p>
            <a:r>
              <a:rPr lang="en-US" dirty="0" smtClean="0"/>
              <a:t>“Attention” models outperform recurrent models and convolutional models for sequence processing. They allow long range interactions.</a:t>
            </a:r>
          </a:p>
          <a:p>
            <a:r>
              <a:rPr lang="en-US" dirty="0"/>
              <a:t>These models do best with LOTS of training </a:t>
            </a:r>
            <a:r>
              <a:rPr lang="en-US" dirty="0" smtClean="0"/>
              <a:t>data</a:t>
            </a:r>
          </a:p>
          <a:p>
            <a:r>
              <a:rPr lang="en-US" dirty="0" smtClean="0"/>
              <a:t>Naïve attention mechanisms have quadratic complexity with the number of input tokens, but there are often workarounds for this.</a:t>
            </a:r>
          </a:p>
          <a:p>
            <a:r>
              <a:rPr lang="en-US" dirty="0" smtClean="0"/>
              <a:t>Attentional models seem to succeed when they copy the inductive biases of convolutional models.</a:t>
            </a:r>
          </a:p>
          <a:p>
            <a:r>
              <a:rPr lang="en-US" dirty="0"/>
              <a:t>For “traditional” image processing, it is not clear if Transformers outperform convolutional </a:t>
            </a:r>
            <a:r>
              <a:rPr lang="en-US" dirty="0" smtClean="0"/>
              <a:t>networks.</a:t>
            </a:r>
          </a:p>
          <a:p>
            <a:r>
              <a:rPr lang="en-US" dirty="0" smtClean="0"/>
              <a:t>More than ever, you should start with one of these pre-trained models – CLIP if you want language support, DinoV2 if you want spatial reasoning</a:t>
            </a:r>
          </a:p>
        </p:txBody>
      </p:sp>
    </p:spTree>
    <p:extLst>
      <p:ext uri="{BB962C8B-B14F-4D97-AF65-F5344CB8AC3E}">
        <p14:creationId xmlns:p14="http://schemas.microsoft.com/office/powerpoint/2010/main" val="3004743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8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854180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understanding</a:t>
            </a:r>
            <a:endParaRPr lang="en-US" dirty="0"/>
          </a:p>
        </p:txBody>
      </p:sp>
      <p:sp>
        <p:nvSpPr>
          <p:cNvPr id="3" name="Text Placeholder 2"/>
          <p:cNvSpPr>
            <a:spLocks noGrp="1"/>
          </p:cNvSpPr>
          <p:nvPr>
            <p:ph type="body" idx="1"/>
          </p:nvPr>
        </p:nvSpPr>
        <p:spPr>
          <a:xfrm>
            <a:off x="415600" y="2545079"/>
            <a:ext cx="11360800" cy="3546753"/>
          </a:xfrm>
        </p:spPr>
        <p:txBody>
          <a:bodyPr/>
          <a:lstStyle/>
          <a:p>
            <a:pPr marL="152396" indent="0" algn="ctr">
              <a:buNone/>
            </a:pPr>
            <a:r>
              <a:rPr lang="en-US" dirty="0" smtClean="0"/>
              <a:t>… </a:t>
            </a:r>
            <a:r>
              <a:rPr lang="en-US" dirty="0" smtClean="0">
                <a:solidFill>
                  <a:schemeClr val="accent6">
                    <a:lumMod val="50000"/>
                  </a:schemeClr>
                </a:solidFill>
              </a:rPr>
              <a:t>serve</a:t>
            </a:r>
            <a:r>
              <a:rPr lang="en-US" dirty="0" smtClean="0"/>
              <a:t> …</a:t>
            </a:r>
          </a:p>
        </p:txBody>
      </p:sp>
    </p:spTree>
    <p:extLst>
      <p:ext uri="{BB962C8B-B14F-4D97-AF65-F5344CB8AC3E}">
        <p14:creationId xmlns:p14="http://schemas.microsoft.com/office/powerpoint/2010/main" val="998806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1512</TotalTime>
  <Words>1360</Words>
  <Application>Microsoft Office PowerPoint</Application>
  <PresentationFormat>Widescreen</PresentationFormat>
  <Paragraphs>138</Paragraphs>
  <Slides>60</Slides>
  <Notes>16</Notes>
  <HiddenSlides>2</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60</vt:i4>
      </vt:variant>
    </vt:vector>
  </HeadingPairs>
  <TitlesOfParts>
    <vt:vector size="66" baseType="lpstr">
      <vt:lpstr>Arial</vt:lpstr>
      <vt:lpstr>Calibri</vt:lpstr>
      <vt:lpstr>Calibri Light</vt:lpstr>
      <vt:lpstr>Office Theme</vt:lpstr>
      <vt:lpstr>Simple Light</vt:lpstr>
      <vt:lpstr>1_Simple Light</vt:lpstr>
      <vt:lpstr>“Attention” and “Transformer” Architectures</vt:lpstr>
      <vt:lpstr>Recap – 3D point processing</vt:lpstr>
      <vt:lpstr>Outline</vt:lpstr>
      <vt:lpstr>PowerPoint Presentation</vt:lpstr>
      <vt:lpstr>PowerPoint Presentation</vt:lpstr>
      <vt:lpstr>PowerPoint Presentation</vt:lpstr>
      <vt:lpstr>PowerPoint Presentation</vt:lpstr>
      <vt:lpstr>PowerPoint Presentation</vt:lpstr>
      <vt:lpstr>Language understanding</vt:lpstr>
      <vt:lpstr>Language understanding</vt:lpstr>
      <vt:lpstr>Language understanding</vt:lpstr>
      <vt:lpstr>PowerPoint Presentation</vt:lpstr>
      <vt:lpstr>PowerPoint Presentation</vt:lpstr>
      <vt:lpstr>So how do we fix these problems?</vt:lpstr>
      <vt:lpstr>PowerPoint Presentation</vt:lpstr>
      <vt:lpstr>Dilated Convolution</vt:lpstr>
      <vt:lpstr>Sequence 2 Sequence models in language</vt:lpstr>
      <vt:lpstr>Receptive field could also be an issue in 3D</vt:lpstr>
      <vt:lpstr>Outline</vt:lpstr>
      <vt:lpstr>PowerPoint Presentation</vt:lpstr>
      <vt:lpstr>PowerPoint Presentation</vt:lpstr>
      <vt:lpstr>PowerPoint Presentation</vt:lpstr>
      <vt:lpstr>PowerPoint Presentation</vt:lpstr>
      <vt:lpstr>PowerPoint Presentation</vt:lpstr>
      <vt:lpstr>Complexity Comparison</vt:lpstr>
      <vt:lpstr>PowerPoint Presentation</vt:lpstr>
      <vt:lpstr>Transformer Architecture</vt:lpstr>
      <vt:lpstr>Outline</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CLIP</vt:lpstr>
      <vt:lpstr>PowerPoint Presentation</vt:lpstr>
      <vt:lpstr>PowerPoint Presentation</vt:lpstr>
      <vt:lpstr>PowerPoint Presentation</vt:lpstr>
      <vt:lpstr>PowerPoint Presentation</vt:lpstr>
      <vt:lpstr>PowerPoint Presentation</vt:lpstr>
      <vt:lpstr>PowerPoint Presentation</vt:lpstr>
      <vt:lpstr>DinoV2 Datasets</vt:lpstr>
      <vt:lpstr>PowerPoint Presentation</vt:lpstr>
      <vt:lpstr>PowerPoint Presentation</vt:lpstr>
      <vt:lpstr>Semantic Segmentation</vt:lpstr>
      <vt:lpstr>PowerPoint Presentation</vt:lpstr>
      <vt:lpstr>PowerPoint Presentation</vt:lpstr>
      <vt:lpstr>Summary</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 Hays</cp:lastModifiedBy>
  <cp:revision>81</cp:revision>
  <dcterms:created xsi:type="dcterms:W3CDTF">2016-11-21T15:21:26Z</dcterms:created>
  <dcterms:modified xsi:type="dcterms:W3CDTF">2024-11-14T15:14:24Z</dcterms:modified>
</cp:coreProperties>
</file>