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4.xml" ContentType="application/vnd.openxmlformats-officedocument.presentationml.notesSlide+xml"/>
  <Override PartName="/ppt/tags/tag8.xml" ContentType="application/vnd.openxmlformats-officedocument.presentationml.tags+xml"/>
  <Override PartName="/ppt/notesSlides/notesSlide25.xml" ContentType="application/vnd.openxmlformats-officedocument.presentationml.notesSlide+xml"/>
  <Override PartName="/ppt/tags/tag9.xml" ContentType="application/vnd.openxmlformats-officedocument.presentationml.tags+xml"/>
  <Override PartName="/ppt/notesSlides/notesSlide26.xml" ContentType="application/vnd.openxmlformats-officedocument.presentationml.notesSlide+xml"/>
  <Override PartName="/ppt/tags/tag10.xml" ContentType="application/vnd.openxmlformats-officedocument.presentationml.tags+xml"/>
  <Override PartName="/ppt/notesSlides/notesSlide27.xml" ContentType="application/vnd.openxmlformats-officedocument.presentationml.notesSlide+xml"/>
  <Override PartName="/ppt/tags/tag11.xml" ContentType="application/vnd.openxmlformats-officedocument.presentationml.tags+xml"/>
  <Override PartName="/ppt/notesSlides/notesSlide28.xml" ContentType="application/vnd.openxmlformats-officedocument.presentationml.notesSlide+xml"/>
  <Override PartName="/ppt/tags/tag12.xml" ContentType="application/vnd.openxmlformats-officedocument.presentationml.tags+xml"/>
  <Override PartName="/ppt/notesSlides/notesSlide29.xml" ContentType="application/vnd.openxmlformats-officedocument.presentationml.notesSlide+xml"/>
  <Override PartName="/ppt/tags/tag13.xml" ContentType="application/vnd.openxmlformats-officedocument.presentationml.tags+xml"/>
  <Override PartName="/ppt/notesSlides/notesSlide30.xml" ContentType="application/vnd.openxmlformats-officedocument.presentationml.notesSlide+xml"/>
  <Override PartName="/ppt/tags/tag14.xml" ContentType="application/vnd.openxmlformats-officedocument.presentationml.tags+xml"/>
  <Override PartName="/ppt/notesSlides/notesSlide31.xml" ContentType="application/vnd.openxmlformats-officedocument.presentationml.notesSlide+xml"/>
  <Override PartName="/ppt/tags/tag1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6.xml" ContentType="application/vnd.openxmlformats-officedocument.presentationml.tags+xml"/>
  <Override PartName="/ppt/notesSlides/notesSlide36.xml" ContentType="application/vnd.openxmlformats-officedocument.presentationml.notesSlide+xml"/>
  <Override PartName="/ppt/tags/tag17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8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109"/>
  </p:notesMasterIdLst>
  <p:sldIdLst>
    <p:sldId id="586" r:id="rId5"/>
    <p:sldId id="587" r:id="rId6"/>
    <p:sldId id="638" r:id="rId7"/>
    <p:sldId id="639" r:id="rId8"/>
    <p:sldId id="710" r:id="rId9"/>
    <p:sldId id="737" r:id="rId10"/>
    <p:sldId id="640" r:id="rId11"/>
    <p:sldId id="641" r:id="rId12"/>
    <p:sldId id="642" r:id="rId13"/>
    <p:sldId id="643" r:id="rId14"/>
    <p:sldId id="644" r:id="rId15"/>
    <p:sldId id="645" r:id="rId16"/>
    <p:sldId id="646" r:id="rId17"/>
    <p:sldId id="647" r:id="rId18"/>
    <p:sldId id="648" r:id="rId19"/>
    <p:sldId id="649" r:id="rId20"/>
    <p:sldId id="719" r:id="rId21"/>
    <p:sldId id="650" r:id="rId22"/>
    <p:sldId id="738" r:id="rId23"/>
    <p:sldId id="739" r:id="rId24"/>
    <p:sldId id="740" r:id="rId25"/>
    <p:sldId id="712" r:id="rId26"/>
    <p:sldId id="655" r:id="rId27"/>
    <p:sldId id="656" r:id="rId28"/>
    <p:sldId id="657" r:id="rId29"/>
    <p:sldId id="658" r:id="rId30"/>
    <p:sldId id="725" r:id="rId31"/>
    <p:sldId id="713" r:id="rId32"/>
    <p:sldId id="714" r:id="rId33"/>
    <p:sldId id="715" r:id="rId34"/>
    <p:sldId id="589" r:id="rId35"/>
    <p:sldId id="603" r:id="rId36"/>
    <p:sldId id="590" r:id="rId37"/>
    <p:sldId id="591" r:id="rId38"/>
    <p:sldId id="602" r:id="rId39"/>
    <p:sldId id="741" r:id="rId40"/>
    <p:sldId id="742" r:id="rId41"/>
    <p:sldId id="583" r:id="rId42"/>
    <p:sldId id="548" r:id="rId43"/>
    <p:sldId id="549" r:id="rId44"/>
    <p:sldId id="550" r:id="rId45"/>
    <p:sldId id="551" r:id="rId46"/>
    <p:sldId id="552" r:id="rId47"/>
    <p:sldId id="555" r:id="rId48"/>
    <p:sldId id="556" r:id="rId49"/>
    <p:sldId id="557" r:id="rId50"/>
    <p:sldId id="558" r:id="rId51"/>
    <p:sldId id="637" r:id="rId52"/>
    <p:sldId id="559" r:id="rId53"/>
    <p:sldId id="560" r:id="rId54"/>
    <p:sldId id="561" r:id="rId55"/>
    <p:sldId id="562" r:id="rId56"/>
    <p:sldId id="563" r:id="rId57"/>
    <p:sldId id="564" r:id="rId58"/>
    <p:sldId id="565" r:id="rId59"/>
    <p:sldId id="566" r:id="rId60"/>
    <p:sldId id="567" r:id="rId61"/>
    <p:sldId id="568" r:id="rId62"/>
    <p:sldId id="569" r:id="rId63"/>
    <p:sldId id="570" r:id="rId64"/>
    <p:sldId id="571" r:id="rId65"/>
    <p:sldId id="572" r:id="rId66"/>
    <p:sldId id="573" r:id="rId67"/>
    <p:sldId id="611" r:id="rId68"/>
    <p:sldId id="665" r:id="rId69"/>
    <p:sldId id="666" r:id="rId70"/>
    <p:sldId id="667" r:id="rId71"/>
    <p:sldId id="668" r:id="rId72"/>
    <p:sldId id="669" r:id="rId73"/>
    <p:sldId id="670" r:id="rId74"/>
    <p:sldId id="671" r:id="rId75"/>
    <p:sldId id="672" r:id="rId76"/>
    <p:sldId id="673" r:id="rId77"/>
    <p:sldId id="674" r:id="rId78"/>
    <p:sldId id="675" r:id="rId79"/>
    <p:sldId id="676" r:id="rId80"/>
    <p:sldId id="677" r:id="rId81"/>
    <p:sldId id="678" r:id="rId82"/>
    <p:sldId id="679" r:id="rId83"/>
    <p:sldId id="680" r:id="rId84"/>
    <p:sldId id="681" r:id="rId85"/>
    <p:sldId id="682" r:id="rId86"/>
    <p:sldId id="683" r:id="rId87"/>
    <p:sldId id="685" r:id="rId88"/>
    <p:sldId id="686" r:id="rId89"/>
    <p:sldId id="687" r:id="rId90"/>
    <p:sldId id="688" r:id="rId91"/>
    <p:sldId id="689" r:id="rId92"/>
    <p:sldId id="690" r:id="rId93"/>
    <p:sldId id="691" r:id="rId94"/>
    <p:sldId id="692" r:id="rId95"/>
    <p:sldId id="693" r:id="rId96"/>
    <p:sldId id="726" r:id="rId97"/>
    <p:sldId id="727" r:id="rId98"/>
    <p:sldId id="728" r:id="rId99"/>
    <p:sldId id="729" r:id="rId100"/>
    <p:sldId id="730" r:id="rId101"/>
    <p:sldId id="731" r:id="rId102"/>
    <p:sldId id="732" r:id="rId103"/>
    <p:sldId id="733" r:id="rId104"/>
    <p:sldId id="734" r:id="rId105"/>
    <p:sldId id="735" r:id="rId106"/>
    <p:sldId id="736" r:id="rId107"/>
    <p:sldId id="709" r:id="rId10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6564"/>
    <a:srgbClr val="6C7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 varScale="1">
        <p:scale>
          <a:sx n="78" d="100"/>
          <a:sy n="78" d="100"/>
        </p:scale>
        <p:origin x="51" y="3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theme" Target="theme/theme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tableStyles" Target="tableStyle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Paris town hall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27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https://alex4d.com/final_cut_plugins/alex4d-free-2/item/7-alex4d-wide-angle-fix-effect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51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3A4356-9416-4106-923D-E0355B6D3A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986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Go to board, sketch out various properties of vanishing points/lines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/>
              <a:t> Parallel</a:t>
            </a:r>
            <a:r>
              <a:rPr lang="en-US" baseline="0" dirty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Not all lines that intersect are parallel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endParaRPr lang="en-US" baseline="0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181D85-CBA6-4C0A-A35C-88763F7F28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409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463FD3-32D0-4831-B3C1-2BB6345EAB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767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Being a little loose</a:t>
            </a:r>
            <a:r>
              <a:rPr lang="en-US" baseline="0" dirty="0"/>
              <a:t> about coordinates vs lengths</a:t>
            </a:r>
          </a:p>
          <a:p>
            <a:r>
              <a:rPr lang="en-US" baseline="0" dirty="0"/>
              <a:t>u and v prime because they are in the same coordinate system as x, y, and z but in later slides u and v will be –u’ and –v’ because they are in their own coordinate system which is mirrored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41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96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Q: Suppose we have a point in Cartesian coordinates.  What is that in homogeneous coordinates?  A: a ray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9A2B0-787D-42D0-B8C5-7BD2C7934DC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28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Parallel lines intersect at different infinities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FFFAC-D990-4F24-A67D-25E23AD921E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48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We</a:t>
            </a:r>
            <a:r>
              <a:rPr lang="en-US" baseline="0" dirty="0"/>
              <a:t> can use homogeneous coordinates to write camera matrix in linear 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02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85BA8-9F1F-4674-99F0-23342E48228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39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985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62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92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964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80FE3-9AC0-4B39-A7B2-F7C24CE216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2891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60A6D6-689B-4B46-838E-0F8061D9F00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4159641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436F3-0D03-45D2-B099-377BF8E2C0A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632455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E1DD7-FF0B-4A5D-8518-00EA74A02F5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33456972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A2054-6B15-41C9-9E8D-F3547F3D9EF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27574363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F101F-2B19-4FAA-9E95-F533E70DE43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27262558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B7F2C-1E38-4F95-965C-5A05BED0D89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40034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Frank </a:t>
            </a:r>
            <a:r>
              <a:rPr lang="en-US" dirty="0" err="1"/>
              <a:t>Dellaert’s</a:t>
            </a:r>
            <a:r>
              <a:rPr lang="en-US" dirty="0"/>
              <a:t> fall 2025 course policy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437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51B41-8DDD-491A-A25F-DCB9443C1C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2617581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0801C-4353-4B1C-A021-89D58AD01B8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9234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2F8D7-23E9-4695-B427-4D258D242D2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619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179BA-3DF4-447D-85CA-D3D39FBFD2F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07508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406A51-AA08-4AB1-AF56-8A646C85724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6384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885407-F358-4B5A-8B99-3C173D1392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5973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845745-4F42-46BB-B71E-104EC65B523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9694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C88A6-F86C-435F-ABC1-493B59C832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129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258D0-1CD3-4BA2-8B5A-7AC61B33B44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9917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Questions at this point?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30585A-45D5-41B7-8D7C-4008065DEE6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58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775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BA99E-2DF0-4DED-8163-E72D2AD79A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73691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e^0 = 1, e^-1 = .37, e^-2 = .14,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0D527-A307-4DF0-8A2D-FC748D1F56F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0485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652DE-13FE-4E6D-9597-833EEB1CEB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Linear vs. quadratic in mask size</a:t>
            </a:r>
          </a:p>
        </p:txBody>
      </p:sp>
    </p:spTree>
    <p:extLst>
      <p:ext uri="{BB962C8B-B14F-4D97-AF65-F5344CB8AC3E}">
        <p14:creationId xmlns:p14="http://schemas.microsoft.com/office/powerpoint/2010/main" val="35245490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09A52-45EB-4DFA-921A-6D04CD40D05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3717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88FD5-8EAA-47C4-9689-ED6DBAA272F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Convolution vs filtering doesn’t matter here</a:t>
            </a:r>
            <a:r>
              <a:rPr lang="en-US" altLang="en-US" baseline="0" dirty="0"/>
              <a:t> because the filter is symmetric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97707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6805C-C197-4DA7-9B8F-D8C7ADEF7DA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1038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A8045-DC80-473A-9CFD-17DF1168E73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9718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246015-C3DA-4058-A31E-EE8FBFEAF2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58085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1FD7F7-1920-4805-BDF5-F51AE1E0D4E9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Q: How does this transform the image?  A: It gets inverted</a:t>
            </a:r>
          </a:p>
        </p:txBody>
      </p:sp>
    </p:spTree>
    <p:extLst>
      <p:ext uri="{BB962C8B-B14F-4D97-AF65-F5344CB8AC3E}">
        <p14:creationId xmlns:p14="http://schemas.microsoft.com/office/powerpoint/2010/main" val="240019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Partial eclipse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839A6-008C-4A28-B9D2-6B4E741E06E2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65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Partial eclipse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839A6-008C-4A28-B9D2-6B4E741E06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946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74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02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55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32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73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55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90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417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65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85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90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42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12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8B8F3-0C44-4587-B21E-CC277F8ED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3CEA2-B190-446E-988A-AE981FEDC0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125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7E897-9CCA-4650-89C9-FAE0562A6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3EFBBB-9496-4689-A798-1FE0B51784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31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1D7C7-5066-48FA-AA0C-2B39BB9154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06351-61C5-46BF-9AE3-3FBF1811A77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799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B917B-204E-4F2F-80D3-9C12800F5A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FDDBF-4B84-4967-980E-EED8B883E4E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431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6BFC8-0E75-4BA2-BF2D-C612EF4AAE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9683B-BFA9-4003-8396-2DCC26D0EA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436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E43F4-6FAD-49F5-9427-CBFD431BF9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1EB63-D90E-4B3B-8FDE-8AFE84F9ED8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364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4EB79-7650-4B89-B247-F08B0E34F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0E203-517A-4EB6-847D-277D58442AF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61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A33FD-F194-4EDD-B575-A24E7FDF05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388BF-3C66-491E-8EA9-9B587CD980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276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A8CC3-BB52-412E-B4DE-E25DAE597D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40D8B-DAD9-42B1-AFCB-2F403B2648F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851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A06A6-18BA-412A-8A9C-C1BE58B55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2C121-53EC-41B7-A049-308DE65D115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205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5884D-EF1B-44DC-A077-D312C25A56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E0C01E-DEA3-4B54-B84E-20F8A317AD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737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2EDF7E-F0B2-46CE-8C8B-6A27622018D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342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E07BD334-9FC8-4DD2-8E17-FF81602F4C9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623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0CE1A45F-0E9F-463F-8ED1-538290CA1F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678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47CA58D8-FF85-48BF-89B9-A7AF08F788C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2879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487E9F93-A8E5-4579-969B-6CA0B57FCDB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1999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AA809E69-345E-4BE1-900F-787734F955B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43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ABEF107C-F523-4CB8-9CDA-7AF3077B499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773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8034EF46-BB8F-43DE-A11C-D666791AD87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23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13C3E5C7-CDA5-4345-9585-89325588838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478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B2F6F84C-DBA6-4E4C-8848-6F583E8F35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063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D969A45F-2180-43DD-9439-70B2A5D510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1934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C5B5A232-7A82-4F11-8E35-5DFF31E7388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163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A063CE-8F5D-440E-AAFD-C83F54B97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62FC848-B0EC-48B9-AB81-515881DF4BD9}" type="slidenum">
              <a:rPr lang="en-US" altLang="en-US" smtClean="0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98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DABF1F4F-4701-4EE3-B4F0-9965CE4BDF6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154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5" Type="http://schemas.openxmlformats.org/officeDocument/2006/relationships/image" Target="../media/image12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openxmlformats.org/officeDocument/2006/relationships/image" Target="../media/image124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reddit.com/r/Utah/comments/177ymi6/the_partial_eclipse_shadow_through_my_trees_st/" TargetMode="Externa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mymodernmet.com/first-photograph-photography-history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bbH77rYaa8&amp;list=PLv0jwu7G_DFV6yW240e6CbiwCLaZ0Z6PV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4.wm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0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0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3.xml"/><Relationship Id="rId7" Type="http://schemas.openxmlformats.org/officeDocument/2006/relationships/image" Target="../media/image4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6.png"/><Relationship Id="rId4" Type="http://schemas.openxmlformats.org/officeDocument/2006/relationships/tags" Target="../tags/tag4.xml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48.wmf"/><Relationship Id="rId7" Type="http://schemas.openxmlformats.org/officeDocument/2006/relationships/image" Target="../media/image50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51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58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8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2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24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5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27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30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67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image" Target="../media/image70.wmf"/><Relationship Id="rId7" Type="http://schemas.openxmlformats.org/officeDocument/2006/relationships/image" Target="../media/image72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71.w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73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oleObject" Target="../embeddings/oleObject38.bin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www.youtube.com/watch/OlumoQ05gS8" TargetMode="Externa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cvcl.mit.edu/hybridimage.ht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.xml"/><Relationship Id="rId5" Type="http://schemas.openxmlformats.org/officeDocument/2006/relationships/image" Target="../media/image88.wmf"/><Relationship Id="rId4" Type="http://schemas.openxmlformats.org/officeDocument/2006/relationships/oleObject" Target="../embeddings/oleObject40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90.wmf"/><Relationship Id="rId12" Type="http://schemas.openxmlformats.org/officeDocument/2006/relationships/image" Target="../media/image88.wm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6" Type="http://schemas.openxmlformats.org/officeDocument/2006/relationships/oleObject" Target="../embeddings/oleObject42.bin"/><Relationship Id="rId11" Type="http://schemas.openxmlformats.org/officeDocument/2006/relationships/oleObject" Target="../embeddings/oleObject40.bin"/><Relationship Id="rId5" Type="http://schemas.openxmlformats.org/officeDocument/2006/relationships/image" Target="../media/image89.wmf"/><Relationship Id="rId10" Type="http://schemas.openxmlformats.org/officeDocument/2006/relationships/image" Target="../media/image87.png"/><Relationship Id="rId4" Type="http://schemas.openxmlformats.org/officeDocument/2006/relationships/oleObject" Target="../embeddings/oleObject41.bin"/><Relationship Id="rId9" Type="http://schemas.openxmlformats.org/officeDocument/2006/relationships/image" Target="../media/image91.w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91.wmf"/><Relationship Id="rId12" Type="http://schemas.openxmlformats.org/officeDocument/2006/relationships/image" Target="../media/image89.wm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6" Type="http://schemas.openxmlformats.org/officeDocument/2006/relationships/oleObject" Target="../embeddings/oleObject45.bin"/><Relationship Id="rId11" Type="http://schemas.openxmlformats.org/officeDocument/2006/relationships/oleObject" Target="../embeddings/oleObject47.bin"/><Relationship Id="rId5" Type="http://schemas.openxmlformats.org/officeDocument/2006/relationships/image" Target="../media/image90.wmf"/><Relationship Id="rId10" Type="http://schemas.openxmlformats.org/officeDocument/2006/relationships/image" Target="../media/image88.wmf"/><Relationship Id="rId4" Type="http://schemas.openxmlformats.org/officeDocument/2006/relationships/oleObject" Target="../embeddings/oleObject44.bin"/><Relationship Id="rId9" Type="http://schemas.openxmlformats.org/officeDocument/2006/relationships/oleObject" Target="../embeddings/oleObject46.bin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91.wmf"/><Relationship Id="rId12" Type="http://schemas.openxmlformats.org/officeDocument/2006/relationships/image" Target="../media/image89.wm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6" Type="http://schemas.openxmlformats.org/officeDocument/2006/relationships/oleObject" Target="../embeddings/oleObject48.bin"/><Relationship Id="rId11" Type="http://schemas.openxmlformats.org/officeDocument/2006/relationships/oleObject" Target="../embeddings/oleObject50.bin"/><Relationship Id="rId5" Type="http://schemas.openxmlformats.org/officeDocument/2006/relationships/image" Target="../media/image90.wmf"/><Relationship Id="rId10" Type="http://schemas.openxmlformats.org/officeDocument/2006/relationships/image" Target="../media/image88.wmf"/><Relationship Id="rId4" Type="http://schemas.openxmlformats.org/officeDocument/2006/relationships/oleObject" Target="../embeddings/oleObject44.bin"/><Relationship Id="rId9" Type="http://schemas.openxmlformats.org/officeDocument/2006/relationships/oleObject" Target="../embeddings/oleObject49.bin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91.wmf"/><Relationship Id="rId12" Type="http://schemas.openxmlformats.org/officeDocument/2006/relationships/image" Target="../media/image89.wm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6" Type="http://schemas.openxmlformats.org/officeDocument/2006/relationships/oleObject" Target="../embeddings/oleObject48.bin"/><Relationship Id="rId11" Type="http://schemas.openxmlformats.org/officeDocument/2006/relationships/oleObject" Target="../embeddings/oleObject50.bin"/><Relationship Id="rId5" Type="http://schemas.openxmlformats.org/officeDocument/2006/relationships/image" Target="../media/image90.wmf"/><Relationship Id="rId10" Type="http://schemas.openxmlformats.org/officeDocument/2006/relationships/image" Target="../media/image88.wmf"/><Relationship Id="rId4" Type="http://schemas.openxmlformats.org/officeDocument/2006/relationships/oleObject" Target="../embeddings/oleObject51.bin"/><Relationship Id="rId9" Type="http://schemas.openxmlformats.org/officeDocument/2006/relationships/oleObject" Target="../embeddings/oleObject49.bin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91.wmf"/><Relationship Id="rId12" Type="http://schemas.openxmlformats.org/officeDocument/2006/relationships/image" Target="../media/image89.wm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1.xml"/><Relationship Id="rId6" Type="http://schemas.openxmlformats.org/officeDocument/2006/relationships/oleObject" Target="../embeddings/oleObject53.bin"/><Relationship Id="rId11" Type="http://schemas.openxmlformats.org/officeDocument/2006/relationships/oleObject" Target="../embeddings/oleObject55.bin"/><Relationship Id="rId5" Type="http://schemas.openxmlformats.org/officeDocument/2006/relationships/image" Target="../media/image90.wmf"/><Relationship Id="rId10" Type="http://schemas.openxmlformats.org/officeDocument/2006/relationships/image" Target="../media/image88.wmf"/><Relationship Id="rId4" Type="http://schemas.openxmlformats.org/officeDocument/2006/relationships/oleObject" Target="../embeddings/oleObject52.bin"/><Relationship Id="rId9" Type="http://schemas.openxmlformats.org/officeDocument/2006/relationships/oleObject" Target="../embeddings/oleObject54.bin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91.wmf"/><Relationship Id="rId12" Type="http://schemas.openxmlformats.org/officeDocument/2006/relationships/image" Target="../media/image89.wm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2.xml"/><Relationship Id="rId6" Type="http://schemas.openxmlformats.org/officeDocument/2006/relationships/oleObject" Target="../embeddings/oleObject57.bin"/><Relationship Id="rId11" Type="http://schemas.openxmlformats.org/officeDocument/2006/relationships/oleObject" Target="../embeddings/oleObject59.bin"/><Relationship Id="rId5" Type="http://schemas.openxmlformats.org/officeDocument/2006/relationships/image" Target="../media/image90.wmf"/><Relationship Id="rId10" Type="http://schemas.openxmlformats.org/officeDocument/2006/relationships/image" Target="../media/image88.wmf"/><Relationship Id="rId4" Type="http://schemas.openxmlformats.org/officeDocument/2006/relationships/oleObject" Target="../embeddings/oleObject56.bin"/><Relationship Id="rId9" Type="http://schemas.openxmlformats.org/officeDocument/2006/relationships/oleObject" Target="../embeddings/oleObject5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91.wmf"/><Relationship Id="rId12" Type="http://schemas.openxmlformats.org/officeDocument/2006/relationships/image" Target="../media/image89.wm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3.xml"/><Relationship Id="rId6" Type="http://schemas.openxmlformats.org/officeDocument/2006/relationships/oleObject" Target="../embeddings/oleObject57.bin"/><Relationship Id="rId11" Type="http://schemas.openxmlformats.org/officeDocument/2006/relationships/oleObject" Target="../embeddings/oleObject59.bin"/><Relationship Id="rId5" Type="http://schemas.openxmlformats.org/officeDocument/2006/relationships/image" Target="../media/image90.wmf"/><Relationship Id="rId10" Type="http://schemas.openxmlformats.org/officeDocument/2006/relationships/image" Target="../media/image88.wmf"/><Relationship Id="rId4" Type="http://schemas.openxmlformats.org/officeDocument/2006/relationships/oleObject" Target="../embeddings/oleObject56.bin"/><Relationship Id="rId9" Type="http://schemas.openxmlformats.org/officeDocument/2006/relationships/oleObject" Target="../embeddings/oleObject58.bin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91.wmf"/><Relationship Id="rId12" Type="http://schemas.openxmlformats.org/officeDocument/2006/relationships/image" Target="../media/image89.wm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4.xml"/><Relationship Id="rId6" Type="http://schemas.openxmlformats.org/officeDocument/2006/relationships/oleObject" Target="../embeddings/oleObject61.bin"/><Relationship Id="rId11" Type="http://schemas.openxmlformats.org/officeDocument/2006/relationships/oleObject" Target="../embeddings/oleObject63.bin"/><Relationship Id="rId5" Type="http://schemas.openxmlformats.org/officeDocument/2006/relationships/image" Target="../media/image90.wmf"/><Relationship Id="rId10" Type="http://schemas.openxmlformats.org/officeDocument/2006/relationships/image" Target="../media/image88.wmf"/><Relationship Id="rId4" Type="http://schemas.openxmlformats.org/officeDocument/2006/relationships/oleObject" Target="../embeddings/oleObject60.bin"/><Relationship Id="rId9" Type="http://schemas.openxmlformats.org/officeDocument/2006/relationships/oleObject" Target="../embeddings/oleObject62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Relationship Id="rId5" Type="http://schemas.openxmlformats.org/officeDocument/2006/relationships/image" Target="../media/image88.wmf"/><Relationship Id="rId4" Type="http://schemas.openxmlformats.org/officeDocument/2006/relationships/oleObject" Target="../embeddings/oleObject64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7" Type="http://schemas.openxmlformats.org/officeDocument/2006/relationships/hyperlink" Target="https://docs.scipy.org/doc/scipy/reference/generated/scipy.signal.convolve2d.htm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66.bin"/><Relationship Id="rId4" Type="http://schemas.openxmlformats.org/officeDocument/2006/relationships/image" Target="../media/image103.w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5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1843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436" name="Picture 2" descr="C:\Users\James\Dropbox\cs143 fall 2013\cs143 fall 2013 slides\03\MqRIS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863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Pinhole camera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419600"/>
            <a:ext cx="7772400" cy="1905000"/>
          </a:xfrm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  <a:defRPr/>
            </a:pPr>
            <a:r>
              <a:rPr lang="en-US" dirty="0"/>
              <a:t>Idea 2: add a barrier to block off most of the rays</a:t>
            </a:r>
          </a:p>
          <a:p>
            <a:pPr lvl="1" eaLnBrk="1" hangingPunct="1">
              <a:defRPr/>
            </a:pPr>
            <a:r>
              <a:rPr lang="en-US" dirty="0"/>
              <a:t>This reduces blurring</a:t>
            </a:r>
          </a:p>
          <a:p>
            <a:pPr lvl="1" eaLnBrk="1" hangingPunct="1">
              <a:defRPr/>
            </a:pPr>
            <a:r>
              <a:rPr lang="en-US" dirty="0"/>
              <a:t>The opening known as the </a:t>
            </a:r>
            <a:r>
              <a:rPr lang="en-US" b="1" dirty="0"/>
              <a:t>aperture</a:t>
            </a:r>
          </a:p>
        </p:txBody>
      </p:sp>
      <p:pic>
        <p:nvPicPr>
          <p:cNvPr id="24580" name="Picture 18" descr="image-pin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3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810000" y="2057400"/>
            <a:ext cx="4724400" cy="1524000"/>
            <a:chOff x="1440" y="1296"/>
            <a:chExt cx="2976" cy="960"/>
          </a:xfrm>
        </p:grpSpPr>
        <p:sp>
          <p:nvSpPr>
            <p:cNvPr id="24591" name="Line 21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92" name="Line 22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93" name="Line 23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94" name="Line 24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4114800" y="2495550"/>
            <a:ext cx="4457700" cy="571500"/>
            <a:chOff x="1632" y="1572"/>
            <a:chExt cx="2808" cy="360"/>
          </a:xfrm>
        </p:grpSpPr>
        <p:sp>
          <p:nvSpPr>
            <p:cNvPr id="24587" name="Line 27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8" name="Line 28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9" name="Line 29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90" name="Line 30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4583" name="Oval 31"/>
          <p:cNvSpPr>
            <a:spLocks noChangeArrowheads="1"/>
          </p:cNvSpPr>
          <p:nvPr/>
        </p:nvSpPr>
        <p:spPr bwMode="auto">
          <a:xfrm>
            <a:off x="3765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584" name="Oval 32"/>
          <p:cNvSpPr>
            <a:spLocks noChangeArrowheads="1"/>
          </p:cNvSpPr>
          <p:nvPr/>
        </p:nvSpPr>
        <p:spPr bwMode="auto">
          <a:xfrm>
            <a:off x="4083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3779" name="Rectangle 35"/>
          <p:cNvSpPr>
            <a:spLocks noChangeArrowheads="1"/>
          </p:cNvSpPr>
          <p:nvPr/>
        </p:nvSpPr>
        <p:spPr bwMode="auto">
          <a:xfrm>
            <a:off x="2209800" y="5943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4586" name="TextBox 17"/>
          <p:cNvSpPr txBox="1">
            <a:spLocks noChangeArrowheads="1"/>
          </p:cNvSpPr>
          <p:nvPr/>
        </p:nvSpPr>
        <p:spPr bwMode="auto">
          <a:xfrm>
            <a:off x="1524000" y="6550028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886592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79" grpId="0" build="p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Separability</a:t>
            </a:r>
          </a:p>
        </p:txBody>
      </p:sp>
      <p:sp>
        <p:nvSpPr>
          <p:cNvPr id="66563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Why is separability useful in practice?</a:t>
            </a:r>
          </a:p>
        </p:txBody>
      </p:sp>
    </p:spTree>
    <p:extLst>
      <p:ext uri="{BB962C8B-B14F-4D97-AF65-F5344CB8AC3E}">
        <p14:creationId xmlns:p14="http://schemas.microsoft.com/office/powerpoint/2010/main" val="5432390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Some practical matters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4642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762000"/>
            <a:ext cx="8229600" cy="47244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/>
              <a:t>How big should the filter be?</a:t>
            </a:r>
          </a:p>
          <a:p>
            <a:pPr eaLnBrk="1" hangingPunct="1"/>
            <a:r>
              <a:rPr lang="en-US" altLang="en-US" sz="2800"/>
              <a:t>Values at edges should be near zero</a:t>
            </a:r>
          </a:p>
          <a:p>
            <a:pPr eaLnBrk="1" hangingPunct="1"/>
            <a:r>
              <a:rPr lang="en-US" altLang="en-US" sz="2800"/>
              <a:t>Rule of thumb for Gaussian: set filter half-width to about 3 </a:t>
            </a:r>
            <a:r>
              <a:rPr lang="en-US" altLang="en-US" sz="2800" i="1"/>
              <a:t>σ</a:t>
            </a:r>
            <a:endParaRPr lang="en-US" altLang="en-US" sz="2800"/>
          </a:p>
          <a:p>
            <a:pPr eaLnBrk="1" hangingPunct="1"/>
            <a:endParaRPr lang="en-US" altLang="en-US" sz="2800"/>
          </a:p>
        </p:txBody>
      </p:sp>
      <p:sp>
        <p:nvSpPr>
          <p:cNvPr id="68611" name="Picture 4"/>
          <p:cNvSpPr>
            <a:spLocks noChangeAspect="1" noChangeArrowheads="1"/>
          </p:cNvSpPr>
          <p:nvPr/>
        </p:nvSpPr>
        <p:spPr bwMode="auto">
          <a:xfrm>
            <a:off x="3962400" y="2895600"/>
            <a:ext cx="42672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Practical matters</a:t>
            </a:r>
          </a:p>
        </p:txBody>
      </p:sp>
    </p:spTree>
    <p:extLst>
      <p:ext uri="{BB962C8B-B14F-4D97-AF65-F5344CB8AC3E}">
        <p14:creationId xmlns:p14="http://schemas.microsoft.com/office/powerpoint/2010/main" val="2072464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Practical matters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about near the edge?</a:t>
            </a:r>
          </a:p>
          <a:p>
            <a:pPr lvl="1"/>
            <a:r>
              <a:rPr lang="en-US" altLang="en-US"/>
              <a:t>the filter window falls off the edge of the image</a:t>
            </a:r>
          </a:p>
          <a:p>
            <a:pPr lvl="1"/>
            <a:r>
              <a:rPr lang="en-US" altLang="en-US"/>
              <a:t>need to extrapolate</a:t>
            </a:r>
          </a:p>
          <a:p>
            <a:pPr lvl="1"/>
            <a:r>
              <a:rPr lang="en-US" altLang="en-US"/>
              <a:t>methods:</a:t>
            </a:r>
          </a:p>
          <a:p>
            <a:pPr lvl="2"/>
            <a:r>
              <a:rPr lang="en-US" altLang="en-US"/>
              <a:t>clip filter (black)</a:t>
            </a:r>
          </a:p>
          <a:p>
            <a:pPr lvl="2"/>
            <a:r>
              <a:rPr lang="en-US" altLang="en-US"/>
              <a:t>wrap around</a:t>
            </a:r>
          </a:p>
          <a:p>
            <a:pPr lvl="2"/>
            <a:r>
              <a:rPr lang="en-US" altLang="en-US"/>
              <a:t>copy edge</a:t>
            </a:r>
          </a:p>
          <a:p>
            <a:pPr lvl="2"/>
            <a:r>
              <a:rPr lang="en-US" altLang="en-US"/>
              <a:t>reflect across edge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9" name="Text Box 17"/>
          <p:cNvSpPr txBox="1">
            <a:spLocks noChangeArrowheads="1"/>
          </p:cNvSpPr>
          <p:nvPr/>
        </p:nvSpPr>
        <p:spPr bwMode="auto">
          <a:xfrm>
            <a:off x="8686800" y="6553200"/>
            <a:ext cx="189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222875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Next class: Light and Color and</a:t>
            </a:r>
            <a:br>
              <a:rPr lang="en-US" altLang="en-US" dirty="0"/>
            </a:br>
            <a:r>
              <a:rPr lang="en-US" altLang="en-US" dirty="0"/>
              <a:t>                    Thinking in Frequency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78852" name="Picture 6" descr="http://www.cs.brown.edu/courses/csci1950-g/results/final/spotaszn/images/da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19400"/>
            <a:ext cx="138430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47933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Pinhole camera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1524000" y="6550028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133603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2590800" y="16764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2590800" y="1752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4953000" y="1752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048003" y="1143000"/>
            <a:ext cx="27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f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2743200" y="5105403"/>
            <a:ext cx="35108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f = focal length</a:t>
            </a:r>
          </a:p>
          <a:p>
            <a:r>
              <a:rPr lang="en-US" sz="2400">
                <a:solidFill>
                  <a:prstClr val="black"/>
                </a:solidFill>
              </a:rPr>
              <a:t>c =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5181600" y="2971803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09199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Camera obscura: the pre-camera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Known during classical period in China and Greece (e.g.  Mo-Ti, China, 470BC to 390BC)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3" y="2667003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2514600" y="5457828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</a:rPr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6096000" y="5457828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prstClr val="black"/>
                </a:solidFill>
              </a:rPr>
              <a:t>Freestanding camera obscura at UNC Chapel Hill</a:t>
            </a:r>
          </a:p>
          <a:p>
            <a:pPr algn="ctr"/>
            <a:endParaRPr lang="en-US" sz="1100">
              <a:solidFill>
                <a:prstClr val="black"/>
              </a:solidFill>
            </a:endParaRPr>
          </a:p>
          <a:p>
            <a:pPr algn="ctr"/>
            <a:r>
              <a:rPr lang="en-US" sz="1100">
                <a:solidFill>
                  <a:prstClr val="black"/>
                </a:solidFill>
              </a:rPr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790828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8303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8229600" cy="838200"/>
          </a:xfrm>
        </p:spPr>
        <p:txBody>
          <a:bodyPr/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r>
              <a:rPr lang="en-US" dirty="0"/>
              <a:t>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3111503" y="1438278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3200403" y="5715003"/>
            <a:ext cx="556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Palatino Linotype" pitchFamily="18" charset="0"/>
              </a:rPr>
              <a:t>Lens Based Camera </a:t>
            </a:r>
            <a:r>
              <a:rPr lang="en-US" sz="2800" dirty="0" err="1">
                <a:solidFill>
                  <a:prstClr val="black"/>
                </a:solidFill>
                <a:latin typeface="Palatino Linotype" pitchFamily="18" charset="0"/>
              </a:rPr>
              <a:t>Obscura</a:t>
            </a:r>
            <a:r>
              <a:rPr lang="en-US" sz="2800" dirty="0">
                <a:solidFill>
                  <a:prstClr val="black"/>
                </a:solidFill>
                <a:latin typeface="Palatino Linotype" pitchFamily="18" charset="0"/>
              </a:rPr>
              <a:t>, 1568</a:t>
            </a:r>
          </a:p>
        </p:txBody>
      </p:sp>
    </p:spTree>
    <p:extLst>
      <p:ext uri="{BB962C8B-B14F-4D97-AF65-F5344CB8AC3E}">
        <p14:creationId xmlns:p14="http://schemas.microsoft.com/office/powerpoint/2010/main" val="689166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5410203"/>
            <a:ext cx="8229600" cy="11731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/>
              <a:t>Accidental Pinhole and </a:t>
            </a:r>
            <a:r>
              <a:rPr lang="en-US" sz="2400" dirty="0" err="1"/>
              <a:t>Pinspeck</a:t>
            </a:r>
            <a:r>
              <a:rPr lang="en-US" sz="2400" dirty="0"/>
              <a:t> Cameras </a:t>
            </a:r>
            <a:br>
              <a:rPr lang="en-US" sz="2400" dirty="0"/>
            </a:br>
            <a:r>
              <a:rPr lang="en-US" sz="2400" dirty="0"/>
              <a:t>Revealing the scene outside the picture. </a:t>
            </a:r>
            <a:br>
              <a:rPr lang="en-US" sz="2400" dirty="0"/>
            </a:br>
            <a:r>
              <a:rPr lang="en-US" sz="2400" dirty="0"/>
              <a:t>Antonio </a:t>
            </a:r>
            <a:r>
              <a:rPr lang="en-US" sz="2400" dirty="0" err="1"/>
              <a:t>Torralba</a:t>
            </a:r>
            <a:r>
              <a:rPr lang="en-US" sz="2400" dirty="0"/>
              <a:t>, William T. Freeman</a:t>
            </a:r>
          </a:p>
          <a:p>
            <a:pPr algn="ctr"/>
            <a:endParaRPr lang="en-US" sz="2400" dirty="0"/>
          </a:p>
        </p:txBody>
      </p:sp>
      <p:pic>
        <p:nvPicPr>
          <p:cNvPr id="4" name="living_r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3" y="838200"/>
            <a:ext cx="812800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1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Cameras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30" y="838200"/>
            <a:ext cx="9179970" cy="5422806"/>
          </a:xfrm>
        </p:spPr>
      </p:pic>
    </p:spTree>
    <p:extLst>
      <p:ext uri="{BB962C8B-B14F-4D97-AF65-F5344CB8AC3E}">
        <p14:creationId xmlns:p14="http://schemas.microsoft.com/office/powerpoint/2010/main" val="1159814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3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62655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2764"/>
            <a:ext cx="5143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-2764"/>
            <a:ext cx="51435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49000" y="6096000"/>
            <a:ext cx="114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5"/>
              </a:rPr>
              <a:t>https://www.reddit.com/r/Utah/comments/177ymi6/the_partial_eclipse_shadow_through_my_trees_st/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87409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First Photograph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1905000" y="1905000"/>
            <a:ext cx="3962400" cy="990600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charset="0"/>
              <a:buNone/>
            </a:pPr>
            <a:r>
              <a:rPr lang="en-US" sz="2400" dirty="0"/>
              <a:t>	Oldest surviving photograph</a:t>
            </a:r>
          </a:p>
          <a:p>
            <a:pPr lvl="1" eaLnBrk="1" hangingPunct="1"/>
            <a:r>
              <a:rPr lang="en-US" sz="2000" dirty="0"/>
              <a:t>Took 8 hours on pewter plate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819403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2514603" y="53340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Joseph </a:t>
            </a:r>
            <a:r>
              <a:rPr lang="en-US" dirty="0" err="1">
                <a:solidFill>
                  <a:prstClr val="black"/>
                </a:solidFill>
              </a:rPr>
              <a:t>Niepce</a:t>
            </a:r>
            <a:r>
              <a:rPr lang="en-US" dirty="0">
                <a:solidFill>
                  <a:prstClr val="black"/>
                </a:solidFill>
              </a:rPr>
              <a:t>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8194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6248400" y="20574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6858003" y="53340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Stored at UT Austin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09800" y="61722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Niepce</a:t>
            </a:r>
            <a:r>
              <a:rPr lang="en-US" dirty="0">
                <a:solidFill>
                  <a:prstClr val="black"/>
                </a:solidFill>
              </a:rPr>
              <a:t> later teamed up with Daguerre, who eventually created </a:t>
            </a:r>
            <a:r>
              <a:rPr lang="en-US" dirty="0" err="1">
                <a:solidFill>
                  <a:prstClr val="black"/>
                </a:solidFill>
              </a:rPr>
              <a:t>Daguerrotypes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80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5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18" y="0"/>
            <a:ext cx="8139564" cy="684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60" name="Picture 2" descr="C:\Users\James\Dropbox\cs143 fall 2013\cs143 fall 2013 slides\03\Hr6tT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91582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820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3657-E0DB-46FB-81B5-8AE2C5D7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building, boat, outdoor&#10;&#10;Description automatically generated">
            <a:extLst>
              <a:ext uri="{FF2B5EF4-FFF2-40B4-BE49-F238E27FC236}">
                <a16:creationId xmlns:a16="http://schemas.microsoft.com/office/drawing/2014/main" id="{039CAF7A-65F9-46DB-95BB-19ECEB770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8600"/>
            <a:ext cx="6934200" cy="498337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C9A772-867D-4D89-B049-93987F525069}"/>
              </a:ext>
            </a:extLst>
          </p:cNvPr>
          <p:cNvSpPr txBox="1"/>
          <p:nvPr/>
        </p:nvSpPr>
        <p:spPr>
          <a:xfrm>
            <a:off x="1828800" y="54290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“Louis Daguerre—the inventor of daguerreotype—shot what is not only the world's oldest photograph of Paris, but also the first photo with humans. The 10-minute long exposure was taken in 1839 in Place de la </a:t>
            </a:r>
            <a:r>
              <a:rPr lang="en-US" dirty="0" err="1"/>
              <a:t>République</a:t>
            </a:r>
            <a:r>
              <a:rPr lang="en-US" dirty="0"/>
              <a:t> and it's just possible to make out two blurry figures in the left-hand corner.”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6C5EC3-461A-4A70-820B-E3C5EBE95376}"/>
              </a:ext>
            </a:extLst>
          </p:cNvPr>
          <p:cNvSpPr txBox="1"/>
          <p:nvPr/>
        </p:nvSpPr>
        <p:spPr>
          <a:xfrm>
            <a:off x="11125200" y="6400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588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81000"/>
            <a:ext cx="42672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Great history lesson on the chemistry and engineering challenges of early photography from the “Technology Connections” YouTube channel.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609600"/>
            <a:ext cx="6225392" cy="5022467"/>
          </a:xfrm>
          <a:prstGeom prst="rect">
            <a:avLst/>
          </a:prstGeom>
        </p:spPr>
      </p:pic>
      <p:sp>
        <p:nvSpPr>
          <p:cNvPr id="5" name="Rectangle 4">
            <a:hlinkClick r:id="rId3"/>
          </p:cNvPr>
          <p:cNvSpPr/>
          <p:nvPr/>
        </p:nvSpPr>
        <p:spPr>
          <a:xfrm>
            <a:off x="1043792" y="6096000"/>
            <a:ext cx="1043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https://www.youtube.com/watch?v=wbbH77rYaa8&amp;list=PLv0jwu7G_DFV6yW240e6CbiwCLaZ0Z6PV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89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5" name="Picture 2" descr="C:\comp_photo\feifei_slides\feifei_slid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8534400" y="6477003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BA5A0A-C665-50DC-A603-5E88223FFC69}"/>
              </a:ext>
            </a:extLst>
          </p:cNvPr>
          <p:cNvSpPr/>
          <p:nvPr/>
        </p:nvSpPr>
        <p:spPr>
          <a:xfrm>
            <a:off x="5486400" y="4876800"/>
            <a:ext cx="4419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58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lost?</a:t>
            </a:r>
          </a:p>
          <a:p>
            <a:pPr eaLnBrk="1" hangingPunct="1"/>
            <a:r>
              <a:rPr lang="en-US"/>
              <a:t>Length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3276603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5729288" y="54244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96000" y="57912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6096003" y="5257800"/>
            <a:ext cx="17192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2933701" y="3848103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4763294" y="39235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4038603" y="3200400"/>
            <a:ext cx="15033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 is taller?</a:t>
            </a:r>
          </a:p>
        </p:txBody>
      </p:sp>
    </p:spTree>
    <p:extLst>
      <p:ext uri="{BB962C8B-B14F-4D97-AF65-F5344CB8AC3E}">
        <p14:creationId xmlns:p14="http://schemas.microsoft.com/office/powerpoint/2010/main" val="3453236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Length and area are not preserved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7716" y="1524000"/>
            <a:ext cx="865028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8793166" y="6583366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Figure by David Forsyth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9525000" y="3429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8559800" y="4343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9334500" y="42672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8839200" y="5257800"/>
            <a:ext cx="515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B’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8991601" y="4495800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C’</a:t>
            </a: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9296403" y="3962400"/>
            <a:ext cx="372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1892023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lost?</a:t>
            </a:r>
          </a:p>
          <a:p>
            <a:pPr eaLnBrk="1" hangingPunct="1"/>
            <a:r>
              <a:rPr lang="en-US"/>
              <a:t>Length</a:t>
            </a:r>
          </a:p>
          <a:p>
            <a:pPr eaLnBrk="1" hangingPunct="1"/>
            <a:r>
              <a:rPr lang="en-US"/>
              <a:t>Angles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3276603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3390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4692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4800603" y="5029200"/>
            <a:ext cx="1622425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3733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038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6248400" y="3200400"/>
            <a:ext cx="998538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Parallel?</a:t>
            </a:r>
          </a:p>
        </p:txBody>
      </p:sp>
    </p:spTree>
    <p:extLst>
      <p:ext uri="{BB962C8B-B14F-4D97-AF65-F5344CB8AC3E}">
        <p14:creationId xmlns:p14="http://schemas.microsoft.com/office/powerpoint/2010/main" val="983246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preserved?</a:t>
            </a:r>
          </a:p>
          <a:p>
            <a:pPr eaLnBrk="1" hangingPunct="1"/>
            <a:r>
              <a:rPr lang="en-US"/>
              <a:t>Straight lines are still straight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3276603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3390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4692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3733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038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585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pinhole camera model preserves straight lines, but real cameras might not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33600"/>
            <a:ext cx="10594039" cy="29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27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800"/>
              <a:t>	Parallel lines in the world intersect in the image at a “vanishing point”</a:t>
            </a: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8166" y="2052638"/>
            <a:ext cx="3195637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2199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514600" y="2895600"/>
            <a:ext cx="7239000" cy="158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3962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5295900" y="3771900"/>
            <a:ext cx="2895600" cy="1143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12"/>
          <p:cNvSpPr txBox="1">
            <a:spLocks noChangeArrowheads="1"/>
          </p:cNvSpPr>
          <p:nvPr/>
        </p:nvSpPr>
        <p:spPr bwMode="auto">
          <a:xfrm>
            <a:off x="5988050" y="2590803"/>
            <a:ext cx="376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4572000" y="2525716"/>
            <a:ext cx="165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Vanishing Point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124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581400" y="2895600"/>
            <a:ext cx="4572000" cy="2971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20"/>
          <p:cNvSpPr txBox="1">
            <a:spLocks noChangeArrowheads="1"/>
          </p:cNvSpPr>
          <p:nvPr/>
        </p:nvSpPr>
        <p:spPr bwMode="auto">
          <a:xfrm>
            <a:off x="7961316" y="2576516"/>
            <a:ext cx="376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38924" name="TextBox 21"/>
          <p:cNvSpPr txBox="1">
            <a:spLocks noChangeArrowheads="1"/>
          </p:cNvSpPr>
          <p:nvPr/>
        </p:nvSpPr>
        <p:spPr bwMode="auto">
          <a:xfrm>
            <a:off x="8077200" y="2438400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Vanishing Point</a:t>
            </a:r>
          </a:p>
        </p:txBody>
      </p:sp>
      <p:sp>
        <p:nvSpPr>
          <p:cNvPr id="38925" name="TextBox 22"/>
          <p:cNvSpPr txBox="1">
            <a:spLocks noChangeArrowheads="1"/>
          </p:cNvSpPr>
          <p:nvPr/>
        </p:nvSpPr>
        <p:spPr bwMode="auto">
          <a:xfrm>
            <a:off x="2438400" y="28956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Vanishing Line</a:t>
            </a:r>
          </a:p>
        </p:txBody>
      </p:sp>
    </p:spTree>
    <p:extLst>
      <p:ext uri="{BB962C8B-B14F-4D97-AF65-F5344CB8AC3E}">
        <p14:creationId xmlns:p14="http://schemas.microsoft.com/office/powerpoint/2010/main" val="3011837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922" name="Picture 2" descr="C:\Users\hays\Desktop\143 Computer Vision\slides\02\xugy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451" y="0"/>
            <a:ext cx="1024537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0004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3267078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10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7078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1600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1600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1600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1600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1600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6324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6324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324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6324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6324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766178" y="4953005"/>
            <a:ext cx="1673225" cy="1103313"/>
            <a:chOff x="4562" y="3120"/>
            <a:chExt cx="1054" cy="695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562" y="3408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Vanishing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568453" y="4451352"/>
            <a:ext cx="1433513" cy="1468438"/>
            <a:chOff x="28" y="2804"/>
            <a:chExt cx="903" cy="925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98" y="3322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Vanishing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3962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4329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4849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5638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6248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7467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6705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7805742" y="1676402"/>
            <a:ext cx="2557463" cy="923925"/>
            <a:chOff x="4080" y="1248"/>
            <a:chExt cx="1611" cy="582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229" y="1248"/>
              <a:ext cx="146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Vertical vanishing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point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1524003" y="6629403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Slide from Efros, Photo from Criminisi</a:t>
            </a:r>
          </a:p>
        </p:txBody>
      </p:sp>
    </p:spTree>
    <p:extLst>
      <p:ext uri="{BB962C8B-B14F-4D97-AF65-F5344CB8AC3E}">
        <p14:creationId xmlns:p14="http://schemas.microsoft.com/office/powerpoint/2010/main" val="226982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Projection: world coordinates</a:t>
            </a:r>
            <a:r>
              <a:rPr lang="en-US" sz="3200">
                <a:sym typeface="Wingdings" pitchFamily="2" charset="2"/>
              </a:rPr>
              <a:t>image coordinates</a:t>
            </a:r>
            <a:endParaRPr lang="en-US" sz="3200"/>
          </a:p>
        </p:txBody>
      </p:sp>
      <p:sp>
        <p:nvSpPr>
          <p:cNvPr id="6" name="Rectangle 5"/>
          <p:cNvSpPr/>
          <p:nvPr/>
        </p:nvSpPr>
        <p:spPr>
          <a:xfrm>
            <a:off x="1981200" y="14478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3" name="Group 23"/>
          <p:cNvGrpSpPr>
            <a:grpSpLocks noChangeAspect="1"/>
          </p:cNvGrpSpPr>
          <p:nvPr/>
        </p:nvGrpSpPr>
        <p:grpSpPr>
          <a:xfrm rot="10800000">
            <a:off x="3429000" y="2162300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40" name="Rectangle 39"/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>
              <a:stCxn id="40" idx="0"/>
              <a:endCxn id="41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>
          <a:xfrm rot="10800000" flipV="1">
            <a:off x="3581400" y="2619500"/>
            <a:ext cx="2057400" cy="10586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24"/>
          <p:cNvGrpSpPr/>
          <p:nvPr/>
        </p:nvGrpSpPr>
        <p:grpSpPr>
          <a:xfrm>
            <a:off x="7543803" y="1552703"/>
            <a:ext cx="464125" cy="2336241"/>
            <a:chOff x="7162800" y="1914134"/>
            <a:chExt cx="464125" cy="2336241"/>
          </a:xfrm>
        </p:grpSpPr>
        <p:grpSp>
          <p:nvGrpSpPr>
            <p:cNvPr id="5" name="Group 18"/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Freeform 33"/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186550" y="3076700"/>
            <a:ext cx="113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Camera Center (0, 0, 0)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8113716" y="887413"/>
          <a:ext cx="1042987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45760" imgH="711000" progId="Equation.3">
                  <p:embed/>
                </p:oleObj>
              </mc:Choice>
              <mc:Fallback>
                <p:oleObj name="Equation" r:id="rId3" imgW="545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3716" y="887413"/>
                        <a:ext cx="1042987" cy="135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567550" y="838203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12175" y="2964878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1F497D"/>
                </a:solidFill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3886200" y="2619500"/>
            <a:ext cx="17526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10050" y="1898078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6" name="Oval 15"/>
          <p:cNvSpPr/>
          <p:nvPr/>
        </p:nvSpPr>
        <p:spPr>
          <a:xfrm>
            <a:off x="5458095" y="2114800"/>
            <a:ext cx="304800" cy="9906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24400" y="227412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f</a:t>
            </a:r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7265225" y="2112325"/>
            <a:ext cx="9906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15000" y="2619500"/>
            <a:ext cx="20574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47162" y="264345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z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13025" y="23147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y</a:t>
            </a:r>
          </a:p>
        </p:txBody>
      </p:sp>
      <p:graphicFrame>
        <p:nvGraphicFramePr>
          <p:cNvPr id="23" name="Object 3"/>
          <p:cNvGraphicFramePr>
            <a:graphicFrameLocks noChangeAspect="1"/>
          </p:cNvGraphicFramePr>
          <p:nvPr/>
        </p:nvGraphicFramePr>
        <p:xfrm>
          <a:off x="3475038" y="4238628"/>
          <a:ext cx="969962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07960" imgH="457200" progId="Equation.3">
                  <p:embed/>
                </p:oleObj>
              </mc:Choice>
              <mc:Fallback>
                <p:oleObj name="Equation" r:id="rId5" imgW="5079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5038" y="4238628"/>
                        <a:ext cx="969962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5"/>
          <p:cNvSpPr txBox="1"/>
          <p:nvPr/>
        </p:nvSpPr>
        <p:spPr>
          <a:xfrm>
            <a:off x="5453145" y="1908640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.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7796150" y="154775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3582988" y="3762503"/>
            <a:ext cx="18502" cy="7182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>
            <a:off x="3657600" y="3686300"/>
            <a:ext cx="2286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352800" y="3152900"/>
            <a:ext cx="1066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94223" y="287921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v’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81399" y="362447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u’</a:t>
            </a:r>
          </a:p>
        </p:txBody>
      </p:sp>
      <p:cxnSp>
        <p:nvCxnSpPr>
          <p:cNvPr id="17" name="Straight Connector 16"/>
          <p:cNvCxnSpPr>
            <a:stCxn id="34" idx="0"/>
          </p:cNvCxnSpPr>
          <p:nvPr/>
        </p:nvCxnSpPr>
        <p:spPr>
          <a:xfrm flipH="1">
            <a:off x="5638800" y="1560840"/>
            <a:ext cx="2110530" cy="1106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Object 3"/>
          <p:cNvGraphicFramePr>
            <a:graphicFrameLocks noChangeAspect="1"/>
          </p:cNvGraphicFramePr>
          <p:nvPr/>
        </p:nvGraphicFramePr>
        <p:xfrm>
          <a:off x="6953250" y="5175253"/>
          <a:ext cx="13335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8400" imgH="393480" progId="Equation.3">
                  <p:embed/>
                </p:oleObj>
              </mc:Choice>
              <mc:Fallback>
                <p:oleObj name="Equation" r:id="rId7" imgW="698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250" y="5175253"/>
                        <a:ext cx="1333500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3"/>
          <p:cNvGraphicFramePr>
            <a:graphicFrameLocks noChangeAspect="1"/>
          </p:cNvGraphicFramePr>
          <p:nvPr/>
        </p:nvGraphicFramePr>
        <p:xfrm>
          <a:off x="6894513" y="5935666"/>
          <a:ext cx="1357312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11000" imgH="393480" progId="Equation.3">
                  <p:embed/>
                </p:oleObj>
              </mc:Choice>
              <mc:Fallback>
                <p:oleObj name="Equation" r:id="rId9" imgW="711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4513" y="5935666"/>
                        <a:ext cx="1357312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3"/>
          <p:cNvGraphicFramePr>
            <a:graphicFrameLocks noChangeAspect="1"/>
          </p:cNvGraphicFramePr>
          <p:nvPr/>
        </p:nvGraphicFramePr>
        <p:xfrm>
          <a:off x="8837613" y="5184778"/>
          <a:ext cx="1262062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60240" imgH="393480" progId="Equation.3">
                  <p:embed/>
                </p:oleObj>
              </mc:Choice>
              <mc:Fallback>
                <p:oleObj name="Equation" r:id="rId11" imgW="6602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7613" y="5184778"/>
                        <a:ext cx="1262062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3"/>
          <p:cNvGraphicFramePr>
            <a:graphicFrameLocks noChangeAspect="1"/>
          </p:cNvGraphicFramePr>
          <p:nvPr/>
        </p:nvGraphicFramePr>
        <p:xfrm>
          <a:off x="8864603" y="5935666"/>
          <a:ext cx="123666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47640" imgH="393480" progId="Equation.3">
                  <p:embed/>
                </p:oleObj>
              </mc:Choice>
              <mc:Fallback>
                <p:oleObj name="Equation" r:id="rId13" imgW="647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4603" y="5935666"/>
                        <a:ext cx="1236663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Triangle 6"/>
          <p:cNvSpPr/>
          <p:nvPr/>
        </p:nvSpPr>
        <p:spPr>
          <a:xfrm flipV="1">
            <a:off x="3910792" y="2637084"/>
            <a:ext cx="1730143" cy="884116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ight Triangle 47"/>
          <p:cNvSpPr/>
          <p:nvPr/>
        </p:nvSpPr>
        <p:spPr>
          <a:xfrm rot="10800000" flipV="1">
            <a:off x="5692280" y="1588746"/>
            <a:ext cx="2043362" cy="104417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94460" y="5367677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If x = 2, y = 3, z = 5, and f = 2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What are u’ and v’?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6223" y="1918815"/>
            <a:ext cx="23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16045" y="2241103"/>
            <a:ext cx="23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450984" y="2565329"/>
            <a:ext cx="57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36973" y="2803336"/>
            <a:ext cx="23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?</a:t>
            </a:r>
          </a:p>
        </p:txBody>
      </p:sp>
      <p:graphicFrame>
        <p:nvGraphicFramePr>
          <p:cNvPr id="53" name="Object 3"/>
          <p:cNvGraphicFramePr>
            <a:graphicFrameLocks noChangeAspect="1"/>
          </p:cNvGraphicFramePr>
          <p:nvPr/>
        </p:nvGraphicFramePr>
        <p:xfrm>
          <a:off x="5159375" y="5911850"/>
          <a:ext cx="106680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58720" imgH="419040" progId="Equation.3">
                  <p:embed/>
                </p:oleObj>
              </mc:Choice>
              <mc:Fallback>
                <p:oleObj name="Equation" r:id="rId15" imgW="5587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375" y="5911850"/>
                        <a:ext cx="1066800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L-Shape 24"/>
          <p:cNvSpPr/>
          <p:nvPr/>
        </p:nvSpPr>
        <p:spPr>
          <a:xfrm rot="5400000">
            <a:off x="7514611" y="2406022"/>
            <a:ext cx="217738" cy="206859"/>
          </a:xfrm>
          <a:prstGeom prst="corner">
            <a:avLst>
              <a:gd name="adj1" fmla="val 41763"/>
              <a:gd name="adj2" fmla="val 41763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L-Shape 53"/>
          <p:cNvSpPr/>
          <p:nvPr/>
        </p:nvSpPr>
        <p:spPr>
          <a:xfrm rot="16200000">
            <a:off x="3884955" y="2635012"/>
            <a:ext cx="217738" cy="206859"/>
          </a:xfrm>
          <a:prstGeom prst="corner">
            <a:avLst>
              <a:gd name="adj1" fmla="val 41763"/>
              <a:gd name="adj2" fmla="val 41763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Arc 25"/>
          <p:cNvSpPr/>
          <p:nvPr/>
        </p:nvSpPr>
        <p:spPr>
          <a:xfrm rot="1378401">
            <a:off x="5885995" y="2439544"/>
            <a:ext cx="251569" cy="251569"/>
          </a:xfrm>
          <a:prstGeom prst="arc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Arc 54"/>
          <p:cNvSpPr/>
          <p:nvPr/>
        </p:nvSpPr>
        <p:spPr>
          <a:xfrm rot="12192160">
            <a:off x="5144077" y="2590207"/>
            <a:ext cx="251569" cy="251569"/>
          </a:xfrm>
          <a:prstGeom prst="arc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21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8" grpId="0" animBg="1"/>
      <p:bldP spid="49" grpId="0"/>
      <p:bldP spid="9" grpId="0"/>
      <p:bldP spid="50" grpId="0"/>
      <p:bldP spid="51" grpId="0"/>
      <p:bldP spid="52" grpId="0"/>
      <p:bldP spid="25" grpId="0" animBg="1"/>
      <p:bldP spid="54" grpId="0" animBg="1"/>
      <p:bldP spid="26" grpId="0" animBg="1"/>
      <p:bldP spid="5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Projection: world coordinates</a:t>
            </a:r>
            <a:r>
              <a:rPr lang="en-US" sz="3200">
                <a:sym typeface="Wingdings" pitchFamily="2" charset="2"/>
              </a:rPr>
              <a:t>image coordinates</a:t>
            </a:r>
            <a:endParaRPr lang="en-US" sz="3200"/>
          </a:p>
        </p:txBody>
      </p:sp>
      <p:grpSp>
        <p:nvGrpSpPr>
          <p:cNvPr id="2" name="Group 3"/>
          <p:cNvGrpSpPr/>
          <p:nvPr/>
        </p:nvGrpSpPr>
        <p:grpSpPr>
          <a:xfrm>
            <a:off x="2286000" y="1905003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3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Center (</a:t>
              </a:r>
              <a:r>
                <a:rPr lang="en-US" dirty="0" err="1"/>
                <a:t>t</a:t>
              </a:r>
              <a:r>
                <a:rPr lang="en-US" baseline="-25000" dirty="0" err="1"/>
                <a:t>x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y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z</a:t>
              </a:r>
              <a:r>
                <a:rPr lang="en-US" dirty="0"/>
                <a:t>)</a:t>
              </a: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558720" imgH="698400" progId="Equation.3">
                    <p:embed/>
                  </p:oleObj>
                </mc:Choice>
                <mc:Fallback>
                  <p:oleObj name="Equation" r:id="rId2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Y</a:t>
              </a:r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95000" imgH="469800" progId="Equation.3">
                    <p:embed/>
                  </p:oleObj>
                </mc:Choice>
                <mc:Fallback>
                  <p:oleObj name="Equation" r:id="rId4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Optical Center (</a:t>
              </a:r>
              <a:r>
                <a:rPr lang="en-US" i="1" dirty="0"/>
                <a:t>u</a:t>
              </a:r>
              <a:r>
                <a:rPr lang="en-US" i="1" baseline="-25000" dirty="0"/>
                <a:t>0</a:t>
              </a:r>
              <a:r>
                <a:rPr lang="en-US" dirty="0"/>
                <a:t>, </a:t>
              </a:r>
              <a:r>
                <a:rPr lang="en-US" i="1" dirty="0"/>
                <a:t>v</a:t>
              </a:r>
              <a:r>
                <a:rPr lang="en-US" i="1" baseline="-25000" dirty="0"/>
                <a:t>0</a:t>
              </a:r>
              <a:r>
                <a:rPr lang="en-US" dirty="0"/>
                <a:t>)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u</a:t>
              </a:r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le 1"/>
          <p:cNvSpPr txBox="1">
            <a:spLocks/>
          </p:cNvSpPr>
          <p:nvPr/>
        </p:nvSpPr>
        <p:spPr bwMode="auto">
          <a:xfrm>
            <a:off x="2133600" y="580362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3200" dirty="0"/>
              <a:t>How do we handle the general case?</a:t>
            </a:r>
          </a:p>
        </p:txBody>
      </p:sp>
    </p:spTree>
    <p:extLst>
      <p:ext uri="{BB962C8B-B14F-4D97-AF65-F5344CB8AC3E}">
        <p14:creationId xmlns:p14="http://schemas.microsoft.com/office/powerpoint/2010/main" val="40385443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Interlude: why does this matter?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22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Relating multiple views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4" t="56349" r="45870" b="14667"/>
          <a:stretch/>
        </p:blipFill>
        <p:spPr bwMode="auto">
          <a:xfrm>
            <a:off x="3731172" y="1876100"/>
            <a:ext cx="4729656" cy="310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424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otoTourismPreview_640x48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420" y="3"/>
            <a:ext cx="9142580" cy="6857465"/>
          </a:xfrm>
        </p:spPr>
      </p:pic>
    </p:spTree>
    <p:extLst>
      <p:ext uri="{BB962C8B-B14F-4D97-AF65-F5344CB8AC3E}">
        <p14:creationId xmlns:p14="http://schemas.microsoft.com/office/powerpoint/2010/main" val="125051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4008-9F0E-B313-CE13-BFDC8B439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A0091-673E-CE02-B6B7-6CBCF8ECF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82AB9-5EBE-82DA-BF10-3B995B878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0" y="0"/>
            <a:ext cx="11884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64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B4A96-FC70-8EE3-1741-E795579A7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51B59-3563-BA99-A188-42098A5E8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08A0B-82C4-96CD-E182-3E79137CC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80" y="0"/>
            <a:ext cx="5356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26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dirty="0"/>
              <a:t>Projection: world </a:t>
            </a:r>
            <a:r>
              <a:rPr lang="en-US" sz="3200" dirty="0" err="1"/>
              <a:t>coordinates</a:t>
            </a:r>
            <a:r>
              <a:rPr lang="en-US" sz="3200" dirty="0" err="1">
                <a:sym typeface="Wingdings" pitchFamily="2" charset="2"/>
              </a:rPr>
              <a:t>image</a:t>
            </a:r>
            <a:r>
              <a:rPr lang="en-US" sz="3200" dirty="0">
                <a:sym typeface="Wingdings" pitchFamily="2" charset="2"/>
              </a:rPr>
              <a:t> coordinates</a:t>
            </a:r>
            <a:endParaRPr lang="en-US" sz="3200" dirty="0"/>
          </a:p>
        </p:txBody>
      </p:sp>
      <p:grpSp>
        <p:nvGrpSpPr>
          <p:cNvPr id="2" name="Group 3"/>
          <p:cNvGrpSpPr/>
          <p:nvPr/>
        </p:nvGrpSpPr>
        <p:grpSpPr>
          <a:xfrm>
            <a:off x="2286000" y="1905003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3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Center (</a:t>
              </a:r>
              <a:r>
                <a:rPr lang="en-US" dirty="0" err="1"/>
                <a:t>t</a:t>
              </a:r>
              <a:r>
                <a:rPr lang="en-US" baseline="-25000" dirty="0" err="1"/>
                <a:t>x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y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z</a:t>
              </a:r>
              <a:r>
                <a:rPr lang="en-US" dirty="0"/>
                <a:t>)</a:t>
              </a: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558720" imgH="698400" progId="Equation.3">
                    <p:embed/>
                  </p:oleObj>
                </mc:Choice>
                <mc:Fallback>
                  <p:oleObj name="Equation" r:id="rId2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Y</a:t>
              </a:r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95000" imgH="469800" progId="Equation.3">
                    <p:embed/>
                  </p:oleObj>
                </mc:Choice>
                <mc:Fallback>
                  <p:oleObj name="Equation" r:id="rId4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Optical Center (</a:t>
              </a:r>
              <a:r>
                <a:rPr lang="en-US" i="1" dirty="0"/>
                <a:t>u</a:t>
              </a:r>
              <a:r>
                <a:rPr lang="en-US" i="1" baseline="-25000" dirty="0"/>
                <a:t>0</a:t>
              </a:r>
              <a:r>
                <a:rPr lang="en-US" dirty="0"/>
                <a:t>, </a:t>
              </a:r>
              <a:r>
                <a:rPr lang="en-US" i="1" dirty="0"/>
                <a:t>v</a:t>
              </a:r>
              <a:r>
                <a:rPr lang="en-US" i="1" baseline="-25000" dirty="0"/>
                <a:t>0</a:t>
              </a:r>
              <a:r>
                <a:rPr lang="en-US" dirty="0"/>
                <a:t>)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u</a:t>
              </a:r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le 1"/>
          <p:cNvSpPr txBox="1">
            <a:spLocks/>
          </p:cNvSpPr>
          <p:nvPr/>
        </p:nvSpPr>
        <p:spPr bwMode="auto">
          <a:xfrm>
            <a:off x="2133600" y="580362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3200" dirty="0"/>
              <a:t>How do we handle the general case?</a:t>
            </a:r>
          </a:p>
        </p:txBody>
      </p:sp>
    </p:spTree>
    <p:extLst>
      <p:ext uri="{BB962C8B-B14F-4D97-AF65-F5344CB8AC3E}">
        <p14:creationId xmlns:p14="http://schemas.microsoft.com/office/powerpoint/2010/main" val="13366109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sz="360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29718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Converting to </a:t>
            </a:r>
            <a:r>
              <a:rPr lang="en-US" sz="2400" i="1">
                <a:solidFill>
                  <a:prstClr val="black"/>
                </a:solidFill>
              </a:rPr>
              <a:t>homogeneous</a:t>
            </a:r>
            <a:r>
              <a:rPr lang="en-US" sz="2400">
                <a:solidFill>
                  <a:prstClr val="black"/>
                </a:solidFill>
              </a:rPr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3048003" y="3717928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</a:rPr>
              <a:t>homogeneous image </a:t>
            </a:r>
          </a:p>
          <a:p>
            <a:pPr algn="ctr"/>
            <a:r>
              <a:rPr lang="en-US" sz="2000">
                <a:solidFill>
                  <a:prstClr val="black"/>
                </a:solidFill>
              </a:rPr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6629400" y="3706816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</a:rPr>
              <a:t>homogeneous scene </a:t>
            </a:r>
          </a:p>
          <a:p>
            <a:pPr algn="ctr"/>
            <a:r>
              <a:rPr lang="en-US" sz="2000">
                <a:solidFill>
                  <a:prstClr val="black"/>
                </a:solidFill>
              </a:rPr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28956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Converting </a:t>
            </a:r>
            <a:r>
              <a:rPr lang="en-US" sz="2400" i="1">
                <a:solidFill>
                  <a:prstClr val="black"/>
                </a:solidFill>
              </a:rPr>
              <a:t>from</a:t>
            </a:r>
            <a:r>
              <a:rPr lang="en-US" sz="2400">
                <a:solidFill>
                  <a:prstClr val="black"/>
                </a:solidFill>
              </a:rPr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81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9850" y="5235578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4178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7494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0946" name="Picture 2" descr="C:\Users\hays\Desktop\143 Computer Vision\slides\02\parisfl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2" y="3"/>
            <a:ext cx="10245377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7453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Homogeneous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36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Invariant to scaling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Point in Cartesian is ray in Homogeneous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3600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505200" y="2286000"/>
          <a:ext cx="4217988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63560" imgH="711000" progId="Equation.3">
                  <p:embed/>
                </p:oleObj>
              </mc:Choice>
              <mc:Fallback>
                <p:oleObj name="Equation" r:id="rId3" imgW="16635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286000"/>
                        <a:ext cx="4217988" cy="180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2971800" y="4038603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prstClr val="black"/>
                </a:solidFill>
                <a:latin typeface="Calibri" pitchFamily="34" charset="0"/>
              </a:rPr>
              <a:t>Homogeneous Coordinates</a:t>
            </a: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5791200" y="4038603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Cartesian Coordinates</a:t>
            </a:r>
          </a:p>
        </p:txBody>
      </p:sp>
    </p:spTree>
    <p:extLst>
      <p:ext uri="{BB962C8B-B14F-4D97-AF65-F5344CB8AC3E}">
        <p14:creationId xmlns:p14="http://schemas.microsoft.com/office/powerpoint/2010/main" val="366104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Basic geometry in homogeneous coordinates</a:t>
            </a:r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1981200" y="1493838"/>
            <a:ext cx="8229600" cy="5135562"/>
          </a:xfrm>
        </p:spPr>
        <p:txBody>
          <a:bodyPr/>
          <a:lstStyle/>
          <a:p>
            <a:pPr eaLnBrk="1" hangingPunct="1"/>
            <a:r>
              <a:rPr lang="en-US"/>
              <a:t>Line equation:  ax + by + c = 0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Append 1 to pixel coordinate to get homogeneous coordinate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Line given by cross product of two points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Intersection of two lines given by cross product of the lines</a:t>
            </a:r>
          </a:p>
          <a:p>
            <a:pPr eaLnBrk="1" hangingPunct="1"/>
            <a:endParaRPr lang="en-US" b="1"/>
          </a:p>
          <a:p>
            <a:pPr eaLnBrk="1" hangingPunct="1"/>
            <a:endParaRPr lang="en-US" b="1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8534400" y="2689225"/>
          <a:ext cx="134143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3920" imgH="711000" progId="Equation.3">
                  <p:embed/>
                </p:oleObj>
              </mc:Choice>
              <mc:Fallback>
                <p:oleObj name="Equation" r:id="rId2" imgW="5839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0" y="2689225"/>
                        <a:ext cx="1341438" cy="163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8153400" y="4856163"/>
          <a:ext cx="2070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4856163"/>
                        <a:ext cx="2070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7848603" y="6151566"/>
          <a:ext cx="2303463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02960" imgH="241200" progId="Equation.3">
                  <p:embed/>
                </p:oleObj>
              </mc:Choice>
              <mc:Fallback>
                <p:oleObj name="Equation" r:id="rId6" imgW="1002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3" y="6151566"/>
                        <a:ext cx="2303463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8231188" y="1046166"/>
          <a:ext cx="16319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11000" imgH="711000" progId="Equation.3">
                  <p:embed/>
                </p:oleObj>
              </mc:Choice>
              <mc:Fallback>
                <p:oleObj name="Equation" r:id="rId8" imgW="7110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1188" y="1046166"/>
                        <a:ext cx="1631950" cy="163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820173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Another problem solved by homogeneous coordinates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3962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124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724400" y="37338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429000" y="35814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4267200" y="2209803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>
                <a:solidFill>
                  <a:prstClr val="black"/>
                </a:solidFill>
              </a:rPr>
              <a:t>Cartesian:  </a:t>
            </a:r>
            <a:r>
              <a:rPr lang="en-US" sz="2000" dirty="0">
                <a:solidFill>
                  <a:srgbClr val="1F497D"/>
                </a:solidFill>
              </a:rPr>
              <a:t>(</a:t>
            </a:r>
            <a:r>
              <a:rPr lang="en-US" sz="2000" dirty="0" err="1">
                <a:solidFill>
                  <a:srgbClr val="1F497D"/>
                </a:solidFill>
              </a:rPr>
              <a:t>Inf</a:t>
            </a:r>
            <a:r>
              <a:rPr lang="en-US" sz="2000" dirty="0">
                <a:solidFill>
                  <a:srgbClr val="1F497D"/>
                </a:solidFill>
              </a:rPr>
              <a:t>, </a:t>
            </a:r>
            <a:r>
              <a:rPr lang="en-US" sz="2000" dirty="0" err="1">
                <a:solidFill>
                  <a:srgbClr val="1F497D"/>
                </a:solidFill>
              </a:rPr>
              <a:t>Inf</a:t>
            </a:r>
            <a:r>
              <a:rPr lang="en-US" sz="2000" dirty="0">
                <a:solidFill>
                  <a:srgbClr val="1F497D"/>
                </a:solidFill>
              </a:rPr>
              <a:t>)</a:t>
            </a:r>
          </a:p>
          <a:p>
            <a:pPr marL="0" lvl="1"/>
            <a:r>
              <a:rPr lang="en-US" sz="2000" dirty="0">
                <a:solidFill>
                  <a:prstClr val="black"/>
                </a:solidFill>
              </a:rPr>
              <a:t>Homogeneous:  </a:t>
            </a:r>
            <a:r>
              <a:rPr lang="en-US" sz="2000" dirty="0">
                <a:solidFill>
                  <a:srgbClr val="1F497D"/>
                </a:solidFill>
              </a:rPr>
              <a:t>(1, 1, 0)</a:t>
            </a:r>
          </a:p>
        </p:txBody>
      </p:sp>
      <p:sp>
        <p:nvSpPr>
          <p:cNvPr id="47112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7467600" cy="1219200"/>
          </a:xfrm>
        </p:spPr>
        <p:txBody>
          <a:bodyPr/>
          <a:lstStyle/>
          <a:p>
            <a:pPr eaLnBrk="1" hangingPunct="1"/>
            <a:endParaRPr lang="en-US"/>
          </a:p>
          <a:p>
            <a:pPr eaLnBrk="1" hangingPunct="1">
              <a:buFont typeface="Arial" charset="0"/>
              <a:buNone/>
            </a:pPr>
            <a:r>
              <a:rPr lang="en-US"/>
              <a:t>	Intersection of parallel lines</a:t>
            </a: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7315200" y="2133603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>
                <a:solidFill>
                  <a:prstClr val="black"/>
                </a:solidFill>
              </a:rPr>
              <a:t>Cartesian: 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rgbClr val="1F497D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Homogeneous:  </a:t>
            </a:r>
            <a:r>
              <a:rPr lang="en-US" sz="2000" dirty="0">
                <a:solidFill>
                  <a:srgbClr val="FF0000"/>
                </a:solidFill>
              </a:rPr>
              <a:t>(1, 2, 0) </a:t>
            </a:r>
          </a:p>
        </p:txBody>
      </p:sp>
    </p:spTree>
    <p:extLst>
      <p:ext uri="{BB962C8B-B14F-4D97-AF65-F5344CB8AC3E}">
        <p14:creationId xmlns:p14="http://schemas.microsoft.com/office/powerpoint/2010/main" val="259153764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139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2646363" y="4267200"/>
          <a:ext cx="29765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52200" imgH="215640" progId="Equation.3">
                  <p:embed/>
                </p:oleObj>
              </mc:Choice>
              <mc:Fallback>
                <p:oleObj name="Equation" r:id="rId3" imgW="9522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6363" y="4267200"/>
                        <a:ext cx="2976562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5943603" y="4191000"/>
            <a:ext cx="33952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 Image Coordinates: (u,v,1)</a:t>
            </a:r>
          </a:p>
          <a:p>
            <a:r>
              <a:rPr lang="en-US" b="1" dirty="0">
                <a:solidFill>
                  <a:prstClr val="black"/>
                </a:solidFill>
              </a:rPr>
              <a:t>K</a:t>
            </a:r>
            <a:r>
              <a:rPr lang="en-US" dirty="0">
                <a:solidFill>
                  <a:prstClr val="black"/>
                </a:solidFill>
              </a:rPr>
              <a:t>: Intrinsic Matrix (3x3)</a:t>
            </a:r>
          </a:p>
          <a:p>
            <a:r>
              <a:rPr lang="en-US" b="1" dirty="0">
                <a:solidFill>
                  <a:prstClr val="black"/>
                </a:solidFill>
              </a:rPr>
              <a:t>R</a:t>
            </a:r>
            <a:r>
              <a:rPr lang="en-US" dirty="0">
                <a:solidFill>
                  <a:prstClr val="black"/>
                </a:solidFill>
              </a:rPr>
              <a:t>: Rotation (3x3) </a:t>
            </a:r>
          </a:p>
          <a:p>
            <a:r>
              <a:rPr lang="en-US" b="1" dirty="0">
                <a:solidFill>
                  <a:prstClr val="black"/>
                </a:solidFill>
              </a:rPr>
              <a:t>t</a:t>
            </a:r>
            <a:r>
              <a:rPr lang="en-US" dirty="0">
                <a:solidFill>
                  <a:prstClr val="black"/>
                </a:solidFill>
              </a:rPr>
              <a:t>: Translation (3x1)</a:t>
            </a:r>
          </a:p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295403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9220200" y="1219203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8686800" y="2438400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9220200" y="2438400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9220200" y="2667003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9144000" y="2498725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O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8458200" y="29718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i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9525000" y="2057403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k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9296400" y="11430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j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5791200" y="1358900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6705600" y="990603"/>
            <a:ext cx="4968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R,t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10432" y="1781175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46366" y="3048000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5363870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Object Recognition (CVPR 2006)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14603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19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Inserting photographed objects into images (SIGGRAPH 2007)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3505200" y="5410200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Original</a:t>
            </a:r>
          </a:p>
        </p:txBody>
      </p:sp>
      <p:sp>
        <p:nvSpPr>
          <p:cNvPr id="52231" name="TextBox 6"/>
          <p:cNvSpPr txBox="1">
            <a:spLocks noChangeArrowheads="1"/>
          </p:cNvSpPr>
          <p:nvPr/>
        </p:nvSpPr>
        <p:spPr bwMode="auto">
          <a:xfrm>
            <a:off x="7543800" y="54102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Created</a:t>
            </a:r>
          </a:p>
        </p:txBody>
      </p:sp>
    </p:spTree>
    <p:extLst>
      <p:ext uri="{BB962C8B-B14F-4D97-AF65-F5344CB8AC3E}">
        <p14:creationId xmlns:p14="http://schemas.microsoft.com/office/powerpoint/2010/main" val="28195984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 Model</a:t>
            </a:r>
          </a:p>
        </p:txBody>
      </p:sp>
      <p:graphicFrame>
        <p:nvGraphicFramePr>
          <p:cNvPr id="42" name="Object 3"/>
          <p:cNvGraphicFramePr>
            <a:graphicFrameLocks noChangeAspect="1"/>
          </p:cNvGraphicFramePr>
          <p:nvPr/>
        </p:nvGraphicFramePr>
        <p:xfrm>
          <a:off x="2743203" y="5456237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600" imgH="215640" progId="Equation.3">
                  <p:embed/>
                </p:oleObj>
              </mc:Choice>
              <mc:Fallback>
                <p:oleObj name="Equation" r:id="rId2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3" y="5456237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6019803" y="5380040"/>
            <a:ext cx="33956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 Image Coordinates: (u,v,1)</a:t>
            </a:r>
          </a:p>
          <a:p>
            <a:r>
              <a:rPr lang="en-US" b="1" dirty="0">
                <a:solidFill>
                  <a:prstClr val="black"/>
                </a:solidFill>
              </a:rPr>
              <a:t>K</a:t>
            </a:r>
            <a:r>
              <a:rPr lang="en-US" dirty="0">
                <a:solidFill>
                  <a:prstClr val="black"/>
                </a:solidFill>
              </a:rPr>
              <a:t>: Intrinsic Matrix (3x3)</a:t>
            </a:r>
          </a:p>
          <a:p>
            <a:r>
              <a:rPr lang="en-US" b="1" dirty="0">
                <a:solidFill>
                  <a:prstClr val="black"/>
                </a:solidFill>
              </a:rPr>
              <a:t>R</a:t>
            </a:r>
            <a:r>
              <a:rPr lang="en-US" dirty="0">
                <a:solidFill>
                  <a:prstClr val="black"/>
                </a:solidFill>
              </a:rPr>
              <a:t>: Rotation (3x3) </a:t>
            </a:r>
          </a:p>
          <a:p>
            <a:r>
              <a:rPr lang="en-US" b="1" dirty="0">
                <a:solidFill>
                  <a:prstClr val="black"/>
                </a:solidFill>
              </a:rPr>
              <a:t>t</a:t>
            </a:r>
            <a:r>
              <a:rPr lang="en-US" dirty="0">
                <a:solidFill>
                  <a:prstClr val="black"/>
                </a:solidFill>
              </a:rPr>
              <a:t>: Translation (3x1)</a:t>
            </a:r>
          </a:p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World Coordinates: (X,Y,Z,1)</a:t>
            </a:r>
          </a:p>
        </p:txBody>
      </p:sp>
    </p:spTree>
    <p:extLst>
      <p:ext uri="{BB962C8B-B14F-4D97-AF65-F5344CB8AC3E}">
        <p14:creationId xmlns:p14="http://schemas.microsoft.com/office/powerpoint/2010/main" val="151898635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90803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3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6024563" y="47117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50960" imgH="927000" progId="Equation.3">
                  <p:embed/>
                </p:oleObj>
              </mc:Choice>
              <mc:Fallback>
                <p:oleObj name="Equation" r:id="rId5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47117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7136475" y="5045825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8153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8534400" y="42672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3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3043241" y="3276603"/>
            <a:ext cx="30765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3" y="32766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562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5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962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32859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162717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90803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3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6024563" y="47117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50960" imgH="927000" progId="Equation.3">
                  <p:embed/>
                </p:oleObj>
              </mc:Choice>
              <mc:Fallback>
                <p:oleObj name="Equation" r:id="rId5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47117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524003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3043241" y="3276603"/>
            <a:ext cx="30765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3" y="32766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562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5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962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32859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901459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Remove assumption: center pixel is (0,0)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81278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440" imgH="215640" progId="Equation.3">
                  <p:embed/>
                </p:oleObj>
              </mc:Choice>
              <mc:Fallback>
                <p:oleObj name="Equation" r:id="rId2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8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6169028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14320" imgH="927000" progId="Equation.3">
                  <p:embed/>
                </p:oleObj>
              </mc:Choice>
              <mc:Fallback>
                <p:oleObj name="Equation" r:id="rId4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028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7331825" y="33528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3033716" y="16764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6388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15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567" y="1"/>
            <a:ext cx="7159128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back!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4800600" cy="5135563"/>
          </a:xfrm>
        </p:spPr>
        <p:txBody>
          <a:bodyPr>
            <a:normAutofit/>
          </a:bodyPr>
          <a:lstStyle/>
          <a:p>
            <a:r>
              <a:rPr lang="en-US" dirty="0"/>
              <a:t>Optional project 0 is out.</a:t>
            </a:r>
          </a:p>
          <a:p>
            <a:r>
              <a:rPr lang="en-US" dirty="0"/>
              <a:t>Project 1 will be out soon.</a:t>
            </a:r>
          </a:p>
          <a:p>
            <a:r>
              <a:rPr lang="en-US" dirty="0"/>
              <a:t>Today</a:t>
            </a:r>
          </a:p>
          <a:p>
            <a:pPr lvl="1"/>
            <a:r>
              <a:rPr lang="en-US" dirty="0"/>
              <a:t>Survey results from Tuesday</a:t>
            </a:r>
          </a:p>
          <a:p>
            <a:pPr lvl="1"/>
            <a:r>
              <a:rPr lang="en-US" dirty="0"/>
              <a:t>Image projection - </a:t>
            </a:r>
            <a:r>
              <a:rPr lang="en-US" dirty="0" err="1"/>
              <a:t>Szeliski</a:t>
            </a:r>
            <a:r>
              <a:rPr lang="en-US" dirty="0"/>
              <a:t> 2.1 (2.1.4 in particular)</a:t>
            </a:r>
          </a:p>
          <a:p>
            <a:pPr lvl="1"/>
            <a:r>
              <a:rPr lang="en-US" dirty="0"/>
              <a:t>Filtering – </a:t>
            </a:r>
            <a:r>
              <a:rPr lang="en-US" dirty="0" err="1"/>
              <a:t>Szeliski</a:t>
            </a:r>
            <a:r>
              <a:rPr lang="en-US" dirty="0"/>
              <a:t> 3.2</a:t>
            </a:r>
          </a:p>
        </p:txBody>
      </p:sp>
    </p:spTree>
    <p:extLst>
      <p:ext uri="{BB962C8B-B14F-4D97-AF65-F5344CB8AC3E}">
        <p14:creationId xmlns:p14="http://schemas.microsoft.com/office/powerpoint/2010/main" val="18110205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Remove assumption: square pixels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2581278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440" imgH="215640" progId="Equation.3">
                  <p:embed/>
                </p:oleObj>
              </mc:Choice>
              <mc:Fallback>
                <p:oleObj name="Equation" r:id="rId2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8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/>
        </p:nvGraphicFramePr>
        <p:xfrm>
          <a:off x="6142041" y="3073400"/>
          <a:ext cx="3652837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14320" imgH="927000" progId="Equation.3">
                  <p:embed/>
                </p:oleObj>
              </mc:Choice>
              <mc:Fallback>
                <p:oleObj name="Equation" r:id="rId4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2041" y="3073400"/>
                        <a:ext cx="3652837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7272250" y="335280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3033716" y="1676400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562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1685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Remove assumption: non-skewed pixels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2581278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440" imgH="215640" progId="Equation.3">
                  <p:embed/>
                </p:oleObj>
              </mc:Choice>
              <mc:Fallback>
                <p:oleObj name="Equation" r:id="rId2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8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/>
        </p:nvGraphicFramePr>
        <p:xfrm>
          <a:off x="6167441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14320" imgH="927000" progId="Equation.3">
                  <p:embed/>
                </p:oleObj>
              </mc:Choice>
              <mc:Fallback>
                <p:oleObj name="Equation" r:id="rId4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441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7272250" y="338605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3033716" y="1676403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486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2819403" y="6488116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Note: different books use different notation for parameters</a:t>
            </a:r>
          </a:p>
        </p:txBody>
      </p:sp>
    </p:spTree>
    <p:extLst>
      <p:ext uri="{BB962C8B-B14F-4D97-AF65-F5344CB8AC3E}">
        <p14:creationId xmlns:p14="http://schemas.microsoft.com/office/powerpoint/2010/main" val="41536801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286003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8839200" y="2209803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8229600" y="342900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8839200" y="34290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8839200" y="3657603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8763000" y="3489325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O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8077200" y="39624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i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9144000" y="3048003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k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8915400" y="21336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j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5105400" y="3425828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7467603" y="297180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F497D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9567866" y="1749428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9296403" y="121920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F497D"/>
                </a:solidFill>
              </a:rPr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73480" y="2776987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3" y="39899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261880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1828803" y="3810000"/>
          <a:ext cx="27781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88840" imgH="215640" progId="Equation.3">
                  <p:embed/>
                </p:oleObj>
              </mc:Choice>
              <mc:Fallback>
                <p:oleObj name="Equation" r:id="rId2" imgW="8888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3" y="3810000"/>
                        <a:ext cx="277812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/>
        </p:nvGraphicFramePr>
        <p:xfrm>
          <a:off x="5454653" y="3111500"/>
          <a:ext cx="50847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387520" imgH="927000" progId="Equation.3">
                  <p:embed/>
                </p:oleObj>
              </mc:Choice>
              <mc:Fallback>
                <p:oleObj name="Equation" r:id="rId4" imgW="23875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4653" y="3111500"/>
                        <a:ext cx="50847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3033716" y="1676403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800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59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2057403" y="1443038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prstClr val="black"/>
                </a:solidFill>
              </a:rPr>
              <a:t>Rotation around the coordinate axes</a:t>
            </a: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/>
        </p:nvGraphicFramePr>
        <p:xfrm>
          <a:off x="5562603" y="2276478"/>
          <a:ext cx="34702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28800" imgH="2133360" progId="Equation.3">
                  <p:embed/>
                </p:oleObj>
              </mc:Choice>
              <mc:Fallback>
                <p:oleObj name="Equation" r:id="rId2" imgW="1828800" imgH="2133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3" y="2276478"/>
                        <a:ext cx="3470275" cy="404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22525" y="2743200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4114800" y="3276600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1854200" y="4800600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1965328" y="5608638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39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Saverese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805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4648203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600" imgH="215640" progId="Equation.3">
                  <p:embed/>
                </p:oleObj>
              </mc:Choice>
              <mc:Fallback>
                <p:oleObj name="Equation" r:id="rId2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3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3271838" y="3568700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90560" imgH="927000" progId="Equation.3">
                  <p:embed/>
                </p:oleObj>
              </mc:Choice>
              <mc:Fallback>
                <p:oleObj name="Equation" r:id="rId4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1838" y="3568700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5867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255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4648203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3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3273428" y="35687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3428" y="35687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5867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48006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67818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656254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Vanishing Point = Projection from Infinity</a:t>
            </a:r>
          </a:p>
        </p:txBody>
      </p:sp>
      <p:graphicFrame>
        <p:nvGraphicFramePr>
          <p:cNvPr id="635906" name="Object 4"/>
          <p:cNvGraphicFramePr>
            <a:graphicFrameLocks noChangeAspect="1"/>
          </p:cNvGraphicFramePr>
          <p:nvPr/>
        </p:nvGraphicFramePr>
        <p:xfrm>
          <a:off x="2209800" y="1143003"/>
          <a:ext cx="8001000" cy="2607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44720" imgH="927000" progId="Equation.3">
                  <p:embed/>
                </p:oleObj>
              </mc:Choice>
              <mc:Fallback>
                <p:oleObj name="Equation" r:id="rId2" imgW="28447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143003"/>
                        <a:ext cx="8001000" cy="2607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499" name="Object 7"/>
          <p:cNvGraphicFramePr>
            <a:graphicFrameLocks noChangeAspect="1"/>
          </p:cNvGraphicFramePr>
          <p:nvPr/>
        </p:nvGraphicFramePr>
        <p:xfrm>
          <a:off x="3379791" y="4419603"/>
          <a:ext cx="373062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52480" imgH="698400" progId="Equation.3">
                  <p:embed/>
                </p:oleObj>
              </mc:Choice>
              <mc:Fallback>
                <p:oleObj name="Equation" r:id="rId4" imgW="17524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9791" y="4419603"/>
                        <a:ext cx="3730625" cy="148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0" name="Object 7"/>
          <p:cNvGraphicFramePr>
            <a:graphicFrameLocks noChangeAspect="1"/>
          </p:cNvGraphicFramePr>
          <p:nvPr/>
        </p:nvGraphicFramePr>
        <p:xfrm>
          <a:off x="7467600" y="4191000"/>
          <a:ext cx="16494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74360" imgH="431640" progId="Equation.3">
                  <p:embed/>
                </p:oleObj>
              </mc:Choice>
              <mc:Fallback>
                <p:oleObj name="Equation" r:id="rId6" imgW="774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4191000"/>
                        <a:ext cx="1649412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1" name="Object 7"/>
          <p:cNvGraphicFramePr>
            <a:graphicFrameLocks noChangeAspect="1"/>
          </p:cNvGraphicFramePr>
          <p:nvPr/>
        </p:nvGraphicFramePr>
        <p:xfrm>
          <a:off x="7467603" y="5334000"/>
          <a:ext cx="16224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61760" imgH="431640" progId="Equation.3">
                  <p:embed/>
                </p:oleObj>
              </mc:Choice>
              <mc:Fallback>
                <p:oleObj name="Equation" r:id="rId8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3" y="5334000"/>
                        <a:ext cx="1622425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39398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Distance from the COP to the image plane is infinite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r>
              <a:rPr lang="en-US" sz="2400" dirty="0"/>
              <a:t>Also called “parallel projection”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4259263" y="2606678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4235450" y="3054353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5849941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4860925" y="3736978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3778250" y="1868491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5732466" y="2185991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7948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086603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4876800" y="3775078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4251325" y="3071816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5881691" y="2579691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9067800" y="6583366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6826250" y="4406900"/>
          <a:ext cx="3379788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87240" imgH="927000" progId="Equation.3">
                  <p:embed/>
                </p:oleObj>
              </mc:Choice>
              <mc:Fallback>
                <p:oleObj name="Equation" r:id="rId2" imgW="158724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4406900"/>
                        <a:ext cx="3379788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055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Scaled 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Object dimensions are small compared to distance to camera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r>
              <a:rPr lang="en-US" sz="2400" dirty="0"/>
              <a:t>Also called “weak perspective”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4259263" y="2606678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4235450" y="3054353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5849941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4860925" y="3736978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3778250" y="1868491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5732466" y="2185991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7948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086603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4876800" y="3775078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4251325" y="3071816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5881691" y="2579691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9067800" y="6583366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6757988" y="44069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0960" imgH="927000" progId="Equation.3">
                  <p:embed/>
                </p:oleObj>
              </mc:Choice>
              <mc:Fallback>
                <p:oleObj name="Equation" r:id="rId2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7988" y="44069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356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B392-0552-87F6-926F-6BAF7152F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995B8-F18C-983C-CA06-4921037B3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B7739-BECB-4AAE-74BD-6A1F82E0A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694"/>
            <a:ext cx="12192000" cy="651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808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 (Zoom, focal length)</a:t>
            </a: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 cstate="print"/>
          <a:srcRect l="3999"/>
          <a:stretch>
            <a:fillRect/>
          </a:stretch>
        </p:blipFill>
        <p:spPr bwMode="auto">
          <a:xfrm>
            <a:off x="1676400" y="1054100"/>
            <a:ext cx="883920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89705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	Suppose we have two 3D cubes on the ground facing the viewer, one near, one far.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perspective?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weak perspective?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4146" name="Picture 2" descr="http://rememberwhen.gazettelive.co.uk/station%20road%20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124200"/>
            <a:ext cx="5143500" cy="3429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348134" y="6581004"/>
            <a:ext cx="2319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Photo credit: GazetteLive.co.uk</a:t>
            </a:r>
          </a:p>
        </p:txBody>
      </p:sp>
    </p:spTree>
    <p:extLst>
      <p:ext uri="{BB962C8B-B14F-4D97-AF65-F5344CB8AC3E}">
        <p14:creationId xmlns:p14="http://schemas.microsoft.com/office/powerpoint/2010/main" val="389424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Beyond Pinholes: Radial Distortion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667000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06539" y="6596066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Image from Martin </a:t>
            </a:r>
            <a:r>
              <a:rPr lang="en-US" sz="1050" dirty="0" err="1">
                <a:solidFill>
                  <a:prstClr val="black"/>
                </a:solidFill>
              </a:rPr>
              <a:t>Habbecke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7543803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prstClr val="black"/>
                </a:solidFill>
              </a:rPr>
              <a:t>Corrected Barrel Distortion</a:t>
            </a:r>
          </a:p>
        </p:txBody>
      </p:sp>
    </p:spTree>
    <p:extLst>
      <p:ext uri="{BB962C8B-B14F-4D97-AF65-F5344CB8AC3E}">
        <p14:creationId xmlns:p14="http://schemas.microsoft.com/office/powerpoint/2010/main" val="14515869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Things to remember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133600" y="1143003"/>
            <a:ext cx="434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3D -&gt; 2D causes some weirdness in geometric relationships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Pinhole camera model and camera projection matrix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Homogeneous coordinates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6246816" y="609600"/>
            <a:ext cx="4116387" cy="1862138"/>
            <a:chOff x="-28575" y="1676401"/>
            <a:chExt cx="9296400" cy="4754564"/>
          </a:xfrm>
        </p:grpSpPr>
        <p:graphicFrame>
          <p:nvGraphicFramePr>
            <p:cNvPr id="14339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9752381" imgH="7314286" progId="">
                    <p:embed/>
                  </p:oleObj>
                </mc:Choice>
                <mc:Fallback>
                  <p:oleObj name="Photo Editor Photo" r:id="rId3" imgW="9752381" imgH="731428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5" y="2590800"/>
                          <a:ext cx="4962525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5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6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7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8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9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0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1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2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3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4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4374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5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356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4372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0000FF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rgbClr val="0000FF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4373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4369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70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1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359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0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1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2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3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4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5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4367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4368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2982913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/>
        </p:nvGraphicFramePr>
        <p:xfrm>
          <a:off x="7162800" y="4267203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67203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5200" y="5029200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383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read your 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Lectures have assigned readings</a:t>
            </a:r>
          </a:p>
          <a:p>
            <a:r>
              <a:rPr lang="en-US" dirty="0" err="1"/>
              <a:t>Szeliski</a:t>
            </a:r>
            <a:r>
              <a:rPr lang="en-US" dirty="0"/>
              <a:t> 2.1 and especially 2.1.4 cover the geometry of image formation</a:t>
            </a:r>
          </a:p>
        </p:txBody>
      </p:sp>
    </p:spTree>
    <p:extLst>
      <p:ext uri="{BB962C8B-B14F-4D97-AF65-F5344CB8AC3E}">
        <p14:creationId xmlns:p14="http://schemas.microsoft.com/office/powerpoint/2010/main" val="25545026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ctrTitle"/>
          </p:nvPr>
        </p:nvSpPr>
        <p:spPr>
          <a:xfrm>
            <a:off x="2133600" y="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/>
              <a:t>Image Filtering</a:t>
            </a:r>
          </a:p>
        </p:txBody>
      </p:sp>
      <p:sp>
        <p:nvSpPr>
          <p:cNvPr id="31747" name="Subtitle 2"/>
          <p:cNvSpPr>
            <a:spLocks noGrp="1"/>
          </p:cNvSpPr>
          <p:nvPr>
            <p:ph type="subTitle" idx="1"/>
          </p:nvPr>
        </p:nvSpPr>
        <p:spPr>
          <a:xfrm>
            <a:off x="2743200" y="5791200"/>
            <a:ext cx="6400800" cy="1066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04200" y="6334128"/>
            <a:ext cx="24638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b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</a:b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Many slides by Derek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Hoiem</a:t>
            </a:r>
            <a:endParaRPr lang="en-US" sz="14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31750" name="Picture 1" descr="C:\Users\hays\Desktop\143 Computer Vision\slides\04\IMG_1249_orig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052516"/>
            <a:ext cx="52578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3346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prstClr val="white"/>
                </a:solidFill>
                <a:latin typeface="Calibri"/>
              </a:rPr>
              <a:t>Project 1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6327722"/>
            <a:ext cx="678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BBC Clip: </a:t>
            </a:r>
            <a:r>
              <a:rPr lang="en-US" dirty="0">
                <a:hlinkClick r:id="rId2"/>
              </a:rPr>
              <a:t>https://www.youtube.com/watch/OlumoQ05gS8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60296"/>
            <a:ext cx="4987352" cy="2792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835106"/>
            <a:ext cx="6220842" cy="3492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560296"/>
            <a:ext cx="2320978" cy="19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39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5" name="Picture 2" descr="C:\comp_photo\feifei_slides\feifei_slid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8534400" y="6477003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</p:spTree>
    <p:extLst>
      <p:ext uri="{BB962C8B-B14F-4D97-AF65-F5344CB8AC3E}">
        <p14:creationId xmlns:p14="http://schemas.microsoft.com/office/powerpoint/2010/main" val="29660579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699" name="Picture 2" descr="C:\comp_photo\feifei_slides\feifei_slid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8534400" y="6477003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</p:spTree>
    <p:extLst>
      <p:ext uri="{BB962C8B-B14F-4D97-AF65-F5344CB8AC3E}">
        <p14:creationId xmlns:p14="http://schemas.microsoft.com/office/powerpoint/2010/main" val="41538824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23" name="Picture 2" descr="C:\comp_photo\feifei_slides\feifei_slide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/>
          <a:stretch/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8534400" y="6477003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</p:spTree>
    <p:extLst>
      <p:ext uri="{BB962C8B-B14F-4D97-AF65-F5344CB8AC3E}">
        <p14:creationId xmlns:p14="http://schemas.microsoft.com/office/powerpoint/2010/main" val="3072366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Geometry of Image Formation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/>
          </a:p>
          <a:p>
            <a:pPr eaLnBrk="1" hangingPunct="1">
              <a:buFont typeface="Arial" charset="0"/>
              <a:buNone/>
              <a:defRPr/>
            </a:pPr>
            <a:r>
              <a:rPr lang="en-US" dirty="0"/>
              <a:t>	Mapping between image and world coordinates</a:t>
            </a:r>
          </a:p>
          <a:p>
            <a:pPr lvl="1" eaLnBrk="1" hangingPunct="1">
              <a:defRPr/>
            </a:pPr>
            <a:r>
              <a:rPr lang="en-US" dirty="0"/>
              <a:t>Pinhole camera model</a:t>
            </a:r>
          </a:p>
          <a:p>
            <a:pPr lvl="1" eaLnBrk="1" hangingPunct="1">
              <a:defRPr/>
            </a:pPr>
            <a:r>
              <a:rPr lang="en-US" dirty="0"/>
              <a:t>Projective geometry</a:t>
            </a:r>
          </a:p>
          <a:p>
            <a:pPr lvl="2" eaLnBrk="1" hangingPunct="1">
              <a:defRPr/>
            </a:pPr>
            <a:r>
              <a:rPr lang="en-US" dirty="0"/>
              <a:t>Vanishing points and lines</a:t>
            </a:r>
          </a:p>
          <a:p>
            <a:pPr lvl="1" eaLnBrk="1" hangingPunct="1">
              <a:defRPr/>
            </a:pPr>
            <a:r>
              <a:rPr lang="en-US" dirty="0"/>
              <a:t>Projection matrix</a:t>
            </a:r>
          </a:p>
          <a:p>
            <a:pPr lvl="1"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0907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Hybrid Images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2057400" y="5791200"/>
            <a:ext cx="7772400" cy="914400"/>
          </a:xfrm>
        </p:spPr>
        <p:txBody>
          <a:bodyPr>
            <a:normAutofit fontScale="92500" lnSpcReduction="10000"/>
          </a:bodyPr>
          <a:lstStyle/>
          <a:p>
            <a:pPr algn="ctr">
              <a:buFont typeface="Arial" charset="0"/>
              <a:buChar char="•"/>
              <a:defRPr/>
            </a:pPr>
            <a:r>
              <a:rPr lang="en-US"/>
              <a:t>A. Oliva, A. Torralba, P.G. Schyns, </a:t>
            </a:r>
            <a:br>
              <a:rPr lang="en-US"/>
            </a:br>
            <a:r>
              <a:rPr lang="en-US">
                <a:hlinkClick r:id="rId3"/>
              </a:rPr>
              <a:t>“Hybrid Images,”</a:t>
            </a:r>
            <a:r>
              <a:rPr lang="en-US"/>
              <a:t> SIGGRAPH 2006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57391"/>
            <a:ext cx="89916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3756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Upcoming classes: two views of filtering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Image filters in spatial domain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Filter is a mathematical operation of a grid of numbers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Smoothing, sharpening, measuring texture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Image filters in the frequency domain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Filtering is a way to modify the frequencies of images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err="1"/>
              <a:t>Denoising</a:t>
            </a:r>
            <a:r>
              <a:rPr lang="en-US" dirty="0"/>
              <a:t>, sampling, image compression</a:t>
            </a:r>
          </a:p>
        </p:txBody>
      </p:sp>
    </p:spTree>
    <p:extLst>
      <p:ext uri="{BB962C8B-B14F-4D97-AF65-F5344CB8AC3E}">
        <p14:creationId xmlns:p14="http://schemas.microsoft.com/office/powerpoint/2010/main" val="31524423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filtering (or convolution)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410200"/>
          </a:xfrm>
        </p:spPr>
        <p:txBody>
          <a:bodyPr/>
          <a:lstStyle/>
          <a:p>
            <a:endParaRPr lang="en-US" altLang="en-US" sz="2800" dirty="0"/>
          </a:p>
          <a:p>
            <a:r>
              <a:rPr lang="en-US" altLang="en-US" sz="2800" dirty="0"/>
              <a:t>Image filtering: compute function of local neighborhood at each position</a:t>
            </a:r>
          </a:p>
          <a:p>
            <a:endParaRPr lang="en-US" altLang="en-US" sz="2800" dirty="0"/>
          </a:p>
          <a:p>
            <a:r>
              <a:rPr lang="en-US" altLang="en-US" sz="2800" dirty="0"/>
              <a:t>Really important!</a:t>
            </a:r>
          </a:p>
          <a:p>
            <a:pPr lvl="1"/>
            <a:r>
              <a:rPr lang="en-US" altLang="en-US" sz="2400" dirty="0"/>
              <a:t>Enhance images</a:t>
            </a:r>
          </a:p>
          <a:p>
            <a:pPr lvl="2"/>
            <a:r>
              <a:rPr lang="en-US" altLang="en-US" sz="2000" dirty="0" err="1"/>
              <a:t>Denoise</a:t>
            </a:r>
            <a:r>
              <a:rPr lang="en-US" altLang="en-US" sz="2000" dirty="0"/>
              <a:t>, resize, increase contrast, etc.</a:t>
            </a:r>
            <a:endParaRPr lang="en-US" altLang="en-US" sz="2800" dirty="0"/>
          </a:p>
          <a:p>
            <a:pPr lvl="1"/>
            <a:r>
              <a:rPr lang="en-US" altLang="en-US" sz="2400" dirty="0"/>
              <a:t>Extract information from images</a:t>
            </a:r>
          </a:p>
          <a:p>
            <a:pPr lvl="2"/>
            <a:r>
              <a:rPr lang="en-US" altLang="en-US" sz="2000" dirty="0"/>
              <a:t>Texture, edges, distinctive points, etc.</a:t>
            </a:r>
          </a:p>
          <a:p>
            <a:pPr lvl="1"/>
            <a:r>
              <a:rPr lang="en-US" altLang="en-US" sz="2400" dirty="0"/>
              <a:t>Deep Convolutional Networks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188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4"/>
          <p:cNvGrpSpPr>
            <a:grpSpLocks/>
          </p:cNvGrpSpPr>
          <p:nvPr/>
        </p:nvGrpSpPr>
        <p:grpSpPr bwMode="auto">
          <a:xfrm>
            <a:off x="7010400" y="2514600"/>
            <a:ext cx="2274888" cy="1803400"/>
            <a:chOff x="3799" y="2064"/>
            <a:chExt cx="1433" cy="1136"/>
          </a:xfrm>
        </p:grpSpPr>
        <p:grpSp>
          <p:nvGrpSpPr>
            <p:cNvPr id="3482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482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4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823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19" name="Text Box 24"/>
          <p:cNvSpPr txBox="1">
            <a:spLocks noChangeArrowheads="1"/>
          </p:cNvSpPr>
          <p:nvPr/>
        </p:nvSpPr>
        <p:spPr bwMode="auto">
          <a:xfrm>
            <a:off x="7543803" y="6400800"/>
            <a:ext cx="3019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prstClr val="black"/>
                </a:solidFill>
              </a:rPr>
              <a:t>Slide credit: David Lowe (UBC)</a:t>
            </a:r>
          </a:p>
        </p:txBody>
      </p:sp>
      <p:graphicFrame>
        <p:nvGraphicFramePr>
          <p:cNvPr id="34820" name="Object 26"/>
          <p:cNvGraphicFramePr>
            <a:graphicFrameLocks noChangeAspect="1"/>
          </p:cNvGraphicFramePr>
          <p:nvPr/>
        </p:nvGraphicFramePr>
        <p:xfrm>
          <a:off x="7913688" y="1752603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140" imgH="203112" progId="Equation.3">
                  <p:embed/>
                </p:oleObj>
              </mc:Choice>
              <mc:Fallback>
                <p:oleObj name="Equation" r:id="rId4" imgW="368140" imgH="203112" progId="Equation.3">
                  <p:embed/>
                  <p:pic>
                    <p:nvPicPr>
                      <p:cNvPr id="3482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688" y="1752603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Example: box f</a:t>
            </a:r>
            <a:r>
              <a:rPr lang="en-US" sz="36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ilter</a:t>
            </a:r>
            <a:endParaRPr lang="en-US" sz="36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15089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3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1247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371" name="Rectangle 251"/>
          <p:cNvSpPr>
            <a:spLocks noChangeArrowheads="1"/>
          </p:cNvSpPr>
          <p:nvPr/>
        </p:nvSpPr>
        <p:spPr bwMode="auto">
          <a:xfrm>
            <a:off x="6629403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1500" name="Group 380"/>
          <p:cNvGraphicFramePr>
            <a:graphicFrameLocks noGrp="1"/>
          </p:cNvGraphicFramePr>
          <p:nvPr/>
        </p:nvGraphicFramePr>
        <p:xfrm>
          <a:off x="2235200" y="2287591"/>
          <a:ext cx="3556000" cy="3471863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495" name="Rectangle 375"/>
          <p:cNvSpPr>
            <a:spLocks noChangeArrowheads="1"/>
          </p:cNvSpPr>
          <p:nvPr/>
        </p:nvSpPr>
        <p:spPr bwMode="auto">
          <a:xfrm>
            <a:off x="2209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6213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sp>
        <p:nvSpPr>
          <p:cNvPr id="261499" name="Rectangle 379"/>
          <p:cNvSpPr>
            <a:spLocks noChangeArrowheads="1"/>
          </p:cNvSpPr>
          <p:nvPr/>
        </p:nvSpPr>
        <p:spPr bwMode="auto">
          <a:xfrm>
            <a:off x="6705600" y="26670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6215" name="Object 381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70100" imgH="355600" progId="Equation.3">
                  <p:embed/>
                </p:oleObj>
              </mc:Choice>
              <mc:Fallback>
                <p:oleObj name="Equation" r:id="rId4" imgW="2070100" imgH="355600" progId="Equation.3">
                  <p:embed/>
                  <p:pic>
                    <p:nvPicPr>
                      <p:cNvPr id="36215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16" name="Object 3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0057" imgH="203112" progId="Equation.3">
                  <p:embed/>
                </p:oleObj>
              </mc:Choice>
              <mc:Fallback>
                <p:oleObj name="Equation" r:id="rId6" imgW="330057" imgH="203112" progId="Equation.3">
                  <p:embed/>
                  <p:pic>
                    <p:nvPicPr>
                      <p:cNvPr id="362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17" name="Object 4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5292" imgH="203024" progId="Equation.3">
                  <p:embed/>
                </p:oleObj>
              </mc:Choice>
              <mc:Fallback>
                <p:oleObj name="Equation" r:id="rId8" imgW="355292" imgH="203024" progId="Equation.3">
                  <p:embed/>
                  <p:pic>
                    <p:nvPicPr>
                      <p:cNvPr id="3621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36219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622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622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3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3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3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6222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6220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68140" imgH="203112" progId="Equation.3">
                  <p:embed/>
                </p:oleObj>
              </mc:Choice>
              <mc:Fallback>
                <p:oleObj name="Equation" r:id="rId11" imgW="368140" imgH="203112" progId="Equation.3">
                  <p:embed/>
                  <p:pic>
                    <p:nvPicPr>
                      <p:cNvPr id="3622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539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371" grpId="0" animBg="1"/>
      <p:bldP spid="261495" grpId="0" animBg="1"/>
      <p:bldP spid="26149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1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3295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112" name="Rectangle 251"/>
          <p:cNvSpPr>
            <a:spLocks noChangeArrowheads="1"/>
          </p:cNvSpPr>
          <p:nvPr/>
        </p:nvSpPr>
        <p:spPr bwMode="auto">
          <a:xfrm>
            <a:off x="6934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3420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236" name="Rectangle 375"/>
          <p:cNvSpPr>
            <a:spLocks noChangeArrowheads="1"/>
          </p:cNvSpPr>
          <p:nvPr/>
        </p:nvSpPr>
        <p:spPr bwMode="auto">
          <a:xfrm>
            <a:off x="2590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7237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37237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238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372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39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37240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7244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7246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47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48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49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0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1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2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3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4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5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6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7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8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9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60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61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62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7245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7241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37241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42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37243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372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19968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9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5343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136" name="Rectangle 251"/>
          <p:cNvSpPr>
            <a:spLocks noChangeArrowheads="1"/>
          </p:cNvSpPr>
          <p:nvPr/>
        </p:nvSpPr>
        <p:spPr bwMode="auto">
          <a:xfrm>
            <a:off x="7315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5468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260" name="Rectangle 375"/>
          <p:cNvSpPr>
            <a:spLocks noChangeArrowheads="1"/>
          </p:cNvSpPr>
          <p:nvPr/>
        </p:nvSpPr>
        <p:spPr bwMode="auto">
          <a:xfrm>
            <a:off x="2971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8261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38261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62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3826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63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38264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8268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827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8269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8265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38265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66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38267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3826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91920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67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7391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160" name="Rectangle 251"/>
          <p:cNvSpPr>
            <a:spLocks noChangeArrowheads="1"/>
          </p:cNvSpPr>
          <p:nvPr/>
        </p:nvSpPr>
        <p:spPr bwMode="auto">
          <a:xfrm>
            <a:off x="7696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7516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284" name="Rectangle 375"/>
          <p:cNvSpPr>
            <a:spLocks noChangeArrowheads="1"/>
          </p:cNvSpPr>
          <p:nvPr/>
        </p:nvSpPr>
        <p:spPr bwMode="auto">
          <a:xfrm>
            <a:off x="3276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9285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39285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286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3928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87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39288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929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929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1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293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9289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39289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90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39291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3929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53330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061" name="Rectangle 127"/>
          <p:cNvSpPr>
            <a:spLocks noChangeArrowheads="1"/>
          </p:cNvSpPr>
          <p:nvPr/>
        </p:nvSpPr>
        <p:spPr bwMode="auto">
          <a:xfrm>
            <a:off x="8001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185" name="Rectangle 252"/>
          <p:cNvSpPr>
            <a:spLocks noChangeArrowheads="1"/>
          </p:cNvSpPr>
          <p:nvPr/>
        </p:nvSpPr>
        <p:spPr bwMode="auto">
          <a:xfrm>
            <a:off x="3657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40186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0186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187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01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188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0189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4019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0195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6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7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8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9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0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1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2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3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4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5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6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7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8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9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10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11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0194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0190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019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191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40192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019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40724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1085" name="Rectangle 127"/>
          <p:cNvSpPr>
            <a:spLocks noChangeArrowheads="1"/>
          </p:cNvSpPr>
          <p:nvPr/>
        </p:nvSpPr>
        <p:spPr bwMode="auto">
          <a:xfrm>
            <a:off x="7696200" y="43434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1209" name="Rectangle 252"/>
          <p:cNvSpPr>
            <a:spLocks noChangeArrowheads="1"/>
          </p:cNvSpPr>
          <p:nvPr/>
        </p:nvSpPr>
        <p:spPr bwMode="auto">
          <a:xfrm>
            <a:off x="3336925" y="40259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41210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121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11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12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2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1213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41218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122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219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1214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1214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5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sp>
        <p:nvSpPr>
          <p:cNvPr id="41216" name="TextBox 31"/>
          <p:cNvSpPr txBox="1">
            <a:spLocks noChangeArrowheads="1"/>
          </p:cNvSpPr>
          <p:nvPr/>
        </p:nvSpPr>
        <p:spPr bwMode="auto">
          <a:xfrm>
            <a:off x="7740650" y="4351341"/>
            <a:ext cx="32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prstClr val="black"/>
                </a:solidFill>
              </a:rPr>
              <a:t>?</a:t>
            </a:r>
          </a:p>
        </p:txBody>
      </p:sp>
      <p:graphicFrame>
        <p:nvGraphicFramePr>
          <p:cNvPr id="41217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12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3579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19200"/>
          </a:xfrm>
        </p:spPr>
        <p:txBody>
          <a:bodyPr>
            <a:noAutofit/>
          </a:bodyPr>
          <a:lstStyle/>
          <a:p>
            <a:r>
              <a:rPr lang="en-US" sz="3200" dirty="0"/>
              <a:t>What do you need to make a camera from scratch?</a:t>
            </a:r>
          </a:p>
        </p:txBody>
      </p:sp>
      <p:pic>
        <p:nvPicPr>
          <p:cNvPr id="208898" name="Picture 2" descr="C:\Users\hays\Desktop\143 Computer Vision\slides\02\caveman_cu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7097" y="1524003"/>
            <a:ext cx="5357813" cy="3894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3233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109" name="Rectangle 127"/>
          <p:cNvSpPr>
            <a:spLocks noChangeArrowheads="1"/>
          </p:cNvSpPr>
          <p:nvPr/>
        </p:nvSpPr>
        <p:spPr bwMode="auto">
          <a:xfrm>
            <a:off x="8382000" y="36576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233" name="Rectangle 252"/>
          <p:cNvSpPr>
            <a:spLocks noChangeArrowheads="1"/>
          </p:cNvSpPr>
          <p:nvPr/>
        </p:nvSpPr>
        <p:spPr bwMode="auto">
          <a:xfrm>
            <a:off x="4038600" y="33528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42234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2234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235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22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36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2237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4224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224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6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243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2238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2238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39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sp>
        <p:nvSpPr>
          <p:cNvPr id="42240" name="TextBox 31"/>
          <p:cNvSpPr txBox="1">
            <a:spLocks noChangeArrowheads="1"/>
          </p:cNvSpPr>
          <p:nvPr/>
        </p:nvSpPr>
        <p:spPr bwMode="auto">
          <a:xfrm>
            <a:off x="8382000" y="3657600"/>
            <a:ext cx="32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prstClr val="black"/>
                </a:solidFill>
              </a:rPr>
              <a:t>?</a:t>
            </a:r>
          </a:p>
        </p:txBody>
      </p:sp>
      <p:graphicFrame>
        <p:nvGraphicFramePr>
          <p:cNvPr id="42241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22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99643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363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71488" name="Group 128"/>
          <p:cNvGraphicFramePr>
            <a:graphicFrameLocks noGrp="1"/>
          </p:cNvGraphicFramePr>
          <p:nvPr>
            <p:ph idx="1"/>
          </p:nvPr>
        </p:nvGraphicFramePr>
        <p:xfrm>
          <a:off x="6248400" y="2286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3256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3256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257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325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58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3259" name="Group 4"/>
          <p:cNvGrpSpPr>
            <a:grpSpLocks/>
          </p:cNvGrpSpPr>
          <p:nvPr/>
        </p:nvGrpSpPr>
        <p:grpSpPr bwMode="auto">
          <a:xfrm>
            <a:off x="8001000" y="304800"/>
            <a:ext cx="685800" cy="584200"/>
            <a:chOff x="3799" y="2064"/>
            <a:chExt cx="1433" cy="1136"/>
          </a:xfrm>
        </p:grpSpPr>
        <p:grpSp>
          <p:nvGrpSpPr>
            <p:cNvPr id="4326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3265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6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7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8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9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0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1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2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3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4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5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6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7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8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9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80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81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3264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3260" name="Object 26"/>
          <p:cNvGraphicFramePr>
            <a:graphicFrameLocks noChangeAspect="1"/>
          </p:cNvGraphicFramePr>
          <p:nvPr/>
        </p:nvGraphicFramePr>
        <p:xfrm>
          <a:off x="6846888" y="228603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326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6888" y="228603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61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43262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326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4948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057400" y="1981200"/>
            <a:ext cx="419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prstClr val="black"/>
                </a:solidFill>
              </a:rPr>
              <a:t>What does it do?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prstClr val="black"/>
                </a:solidFill>
              </a:rPr>
              <a:t>Replaces each pixel with an average of its neighborhood</a:t>
            </a:r>
            <a:endParaRPr lang="en-US" altLang="en-US" sz="2000">
              <a:solidFill>
                <a:prstClr val="black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000">
              <a:solidFill>
                <a:prstClr val="black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prstClr val="black"/>
                </a:solidFill>
              </a:rPr>
              <a:t>Achieve smoothing effect (remove sharp features)</a:t>
            </a:r>
          </a:p>
        </p:txBody>
      </p:sp>
      <p:grpSp>
        <p:nvGrpSpPr>
          <p:cNvPr id="44035" name="Group 4"/>
          <p:cNvGrpSpPr>
            <a:grpSpLocks/>
          </p:cNvGrpSpPr>
          <p:nvPr/>
        </p:nvGrpSpPr>
        <p:grpSpPr bwMode="auto">
          <a:xfrm>
            <a:off x="7010400" y="2514600"/>
            <a:ext cx="2274888" cy="1803400"/>
            <a:chOff x="3799" y="2064"/>
            <a:chExt cx="1433" cy="1136"/>
          </a:xfrm>
        </p:grpSpPr>
        <p:grpSp>
          <p:nvGrpSpPr>
            <p:cNvPr id="44039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4041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2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3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4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5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6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7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8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9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50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1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2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3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4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5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6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7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4040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6" name="Text Box 24"/>
          <p:cNvSpPr txBox="1">
            <a:spLocks noChangeArrowheads="1"/>
          </p:cNvSpPr>
          <p:nvPr/>
        </p:nvSpPr>
        <p:spPr bwMode="auto">
          <a:xfrm>
            <a:off x="7543803" y="6400800"/>
            <a:ext cx="3019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prstClr val="black"/>
                </a:solidFill>
              </a:rPr>
              <a:t>Slide credit: David Lowe (UBC)</a:t>
            </a:r>
          </a:p>
        </p:txBody>
      </p:sp>
      <p:graphicFrame>
        <p:nvGraphicFramePr>
          <p:cNvPr id="44037" name="Object 25"/>
          <p:cNvGraphicFramePr>
            <a:graphicFrameLocks noChangeAspect="1"/>
          </p:cNvGraphicFramePr>
          <p:nvPr/>
        </p:nvGraphicFramePr>
        <p:xfrm>
          <a:off x="7913688" y="1752603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140" imgH="203112" progId="Equation.3">
                  <p:embed/>
                </p:oleObj>
              </mc:Choice>
              <mc:Fallback>
                <p:oleObj name="Equation" r:id="rId4" imgW="368140" imgH="203112" progId="Equation.3">
                  <p:embed/>
                  <p:pic>
                    <p:nvPicPr>
                      <p:cNvPr id="44037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688" y="1752603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Box Filter</a:t>
            </a:r>
          </a:p>
        </p:txBody>
      </p:sp>
    </p:spTree>
    <p:extLst>
      <p:ext uri="{BB962C8B-B14F-4D97-AF65-F5344CB8AC3E}">
        <p14:creationId xmlns:p14="http://schemas.microsoft.com/office/powerpoint/2010/main" val="1369343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050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Smoothing with box filter</a:t>
            </a:r>
          </a:p>
        </p:txBody>
      </p:sp>
    </p:spTree>
    <p:extLst>
      <p:ext uri="{BB962C8B-B14F-4D97-AF65-F5344CB8AC3E}">
        <p14:creationId xmlns:p14="http://schemas.microsoft.com/office/powerpoint/2010/main" val="33191063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47107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47112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3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4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5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6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7117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8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9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20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21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2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3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4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5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6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7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8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108" name="Text Box 22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sp>
        <p:nvSpPr>
          <p:cNvPr id="47109" name="Text Box 23"/>
          <p:cNvSpPr txBox="1">
            <a:spLocks noChangeArrowheads="1"/>
          </p:cNvSpPr>
          <p:nvPr/>
        </p:nvSpPr>
        <p:spPr bwMode="auto">
          <a:xfrm>
            <a:off x="8382000" y="2971803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?</a:t>
            </a:r>
          </a:p>
        </p:txBody>
      </p:sp>
      <p:pic>
        <p:nvPicPr>
          <p:cNvPr id="47110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1" name="Text Box 25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5593869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48131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48137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38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39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0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1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8142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3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4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5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6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47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48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49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0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1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2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3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13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23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sp>
        <p:nvSpPr>
          <p:cNvPr id="48134" name="Text Box 24"/>
          <p:cNvSpPr txBox="1">
            <a:spLocks noChangeArrowheads="1"/>
          </p:cNvSpPr>
          <p:nvPr/>
        </p:nvSpPr>
        <p:spPr bwMode="auto">
          <a:xfrm>
            <a:off x="7848600" y="4724403"/>
            <a:ext cx="213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Filtered </a:t>
            </a:r>
          </a:p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(no change)</a:t>
            </a:r>
          </a:p>
        </p:txBody>
      </p:sp>
      <p:pic>
        <p:nvPicPr>
          <p:cNvPr id="48135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6" name="Text Box 2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8743519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49155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49160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1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2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3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9164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5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6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7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8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9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0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1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2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3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4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5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6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156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Text Box 22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sp>
        <p:nvSpPr>
          <p:cNvPr id="49158" name="Text Box 23"/>
          <p:cNvSpPr txBox="1">
            <a:spLocks noChangeArrowheads="1"/>
          </p:cNvSpPr>
          <p:nvPr/>
        </p:nvSpPr>
        <p:spPr bwMode="auto">
          <a:xfrm>
            <a:off x="8382000" y="2971803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?</a:t>
            </a:r>
          </a:p>
        </p:txBody>
      </p:sp>
      <p:sp>
        <p:nvSpPr>
          <p:cNvPr id="49159" name="Text Box 24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5892713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50186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87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88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89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0190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1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2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3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4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5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6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7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8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9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00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01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02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0180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22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pic>
        <p:nvPicPr>
          <p:cNvPr id="50182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/>
          <a:stretch>
            <a:fillRect/>
          </a:stretch>
        </p:blipFill>
        <p:spPr bwMode="auto">
          <a:xfrm>
            <a:off x="8001000" y="2667003"/>
            <a:ext cx="18288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ctangle 24"/>
          <p:cNvSpPr>
            <a:spLocks noChangeArrowheads="1"/>
          </p:cNvSpPr>
          <p:nvPr/>
        </p:nvSpPr>
        <p:spPr bwMode="auto">
          <a:xfrm>
            <a:off x="8001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0184" name="Text Box 25"/>
          <p:cNvSpPr txBox="1">
            <a:spLocks noChangeArrowheads="1"/>
          </p:cNvSpPr>
          <p:nvPr/>
        </p:nvSpPr>
        <p:spPr bwMode="auto">
          <a:xfrm>
            <a:off x="8077200" y="4724403"/>
            <a:ext cx="121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Shifted left</a:t>
            </a:r>
          </a:p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By 1 pixel</a:t>
            </a:r>
          </a:p>
        </p:txBody>
      </p:sp>
      <p:sp>
        <p:nvSpPr>
          <p:cNvPr id="50185" name="Text Box 2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7673986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3" y="25908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193928" y="46132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grpSp>
        <p:nvGrpSpPr>
          <p:cNvPr id="51205" name="Group 5"/>
          <p:cNvGrpSpPr>
            <a:grpSpLocks/>
          </p:cNvGrpSpPr>
          <p:nvPr/>
        </p:nvGrpSpPr>
        <p:grpSpPr bwMode="auto">
          <a:xfrm>
            <a:off x="6477000" y="2895600"/>
            <a:ext cx="1371600" cy="1066800"/>
            <a:chOff x="3799" y="2064"/>
            <a:chExt cx="1433" cy="1136"/>
          </a:xfrm>
        </p:grpSpPr>
        <p:grpSp>
          <p:nvGrpSpPr>
            <p:cNvPr id="51228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51230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1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2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3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4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5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6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7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8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9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0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1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2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3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4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5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6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1229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06" name="Group 25"/>
          <p:cNvGrpSpPr>
            <a:grpSpLocks/>
          </p:cNvGrpSpPr>
          <p:nvPr/>
        </p:nvGrpSpPr>
        <p:grpSpPr bwMode="auto">
          <a:xfrm>
            <a:off x="4495800" y="2895600"/>
            <a:ext cx="1149350" cy="1066800"/>
            <a:chOff x="144" y="144"/>
            <a:chExt cx="1152" cy="1136"/>
          </a:xfrm>
        </p:grpSpPr>
        <p:sp>
          <p:nvSpPr>
            <p:cNvPr id="51211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2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3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4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5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1216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7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8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9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20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1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2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3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4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5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6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7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207" name="Text Box 43"/>
          <p:cNvSpPr txBox="1">
            <a:spLocks noChangeArrowheads="1"/>
          </p:cNvSpPr>
          <p:nvPr/>
        </p:nvSpPr>
        <p:spPr bwMode="auto">
          <a:xfrm>
            <a:off x="5867400" y="2819403"/>
            <a:ext cx="438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-</a:t>
            </a:r>
          </a:p>
        </p:txBody>
      </p:sp>
      <p:sp>
        <p:nvSpPr>
          <p:cNvPr id="51208" name="Text Box 44"/>
          <p:cNvSpPr txBox="1">
            <a:spLocks noChangeArrowheads="1"/>
          </p:cNvSpPr>
          <p:nvPr/>
        </p:nvSpPr>
        <p:spPr bwMode="auto">
          <a:xfrm>
            <a:off x="8991600" y="2895603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?</a:t>
            </a:r>
          </a:p>
        </p:txBody>
      </p:sp>
      <p:sp>
        <p:nvSpPr>
          <p:cNvPr id="51209" name="Text Box 45"/>
          <p:cNvSpPr txBox="1">
            <a:spLocks noChangeArrowheads="1"/>
          </p:cNvSpPr>
          <p:nvPr/>
        </p:nvSpPr>
        <p:spPr bwMode="auto">
          <a:xfrm>
            <a:off x="4419600" y="4343400"/>
            <a:ext cx="365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(Note that filter sums to 1)</a:t>
            </a:r>
          </a:p>
        </p:txBody>
      </p:sp>
      <p:sp>
        <p:nvSpPr>
          <p:cNvPr id="51210" name="Text Box 4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955920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3" y="25908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193928" y="46132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grpSp>
        <p:nvGrpSpPr>
          <p:cNvPr id="52229" name="Group 5"/>
          <p:cNvGrpSpPr>
            <a:grpSpLocks/>
          </p:cNvGrpSpPr>
          <p:nvPr/>
        </p:nvGrpSpPr>
        <p:grpSpPr bwMode="auto">
          <a:xfrm>
            <a:off x="6477000" y="2895600"/>
            <a:ext cx="1371600" cy="1066800"/>
            <a:chOff x="3799" y="2064"/>
            <a:chExt cx="1433" cy="1136"/>
          </a:xfrm>
        </p:grpSpPr>
        <p:grpSp>
          <p:nvGrpSpPr>
            <p:cNvPr id="52252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52254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5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6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7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8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9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0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1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2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3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4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5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6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7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8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9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70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2253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0" name="Group 25"/>
          <p:cNvGrpSpPr>
            <a:grpSpLocks/>
          </p:cNvGrpSpPr>
          <p:nvPr/>
        </p:nvGrpSpPr>
        <p:grpSpPr bwMode="auto">
          <a:xfrm>
            <a:off x="4495800" y="2895600"/>
            <a:ext cx="1149350" cy="1066800"/>
            <a:chOff x="144" y="144"/>
            <a:chExt cx="1152" cy="1136"/>
          </a:xfrm>
        </p:grpSpPr>
        <p:sp>
          <p:nvSpPr>
            <p:cNvPr id="52235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6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7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8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9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2240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1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2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3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4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5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6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7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8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9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50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51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231" name="Text Box 43"/>
          <p:cNvSpPr txBox="1">
            <a:spLocks noChangeArrowheads="1"/>
          </p:cNvSpPr>
          <p:nvPr/>
        </p:nvSpPr>
        <p:spPr bwMode="auto">
          <a:xfrm>
            <a:off x="5867400" y="2819403"/>
            <a:ext cx="438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-</a:t>
            </a:r>
          </a:p>
        </p:txBody>
      </p:sp>
      <p:sp>
        <p:nvSpPr>
          <p:cNvPr id="52232" name="Text Box 44"/>
          <p:cNvSpPr txBox="1">
            <a:spLocks noChangeArrowheads="1"/>
          </p:cNvSpPr>
          <p:nvPr/>
        </p:nvSpPr>
        <p:spPr bwMode="auto">
          <a:xfrm>
            <a:off x="5943600" y="4724400"/>
            <a:ext cx="441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prstClr val="black"/>
                </a:solidFill>
              </a:rPr>
              <a:t>Sharpening filter</a:t>
            </a:r>
          </a:p>
          <a:p>
            <a:pPr lvl="1" eaLnBrk="1" hangingPunct="1">
              <a:buFontTx/>
              <a:buChar char="-"/>
            </a:pPr>
            <a:r>
              <a:rPr lang="en-US" altLang="en-US">
                <a:solidFill>
                  <a:prstClr val="black"/>
                </a:solidFill>
              </a:rPr>
              <a:t> Accentuates differences with local average</a:t>
            </a:r>
          </a:p>
        </p:txBody>
      </p:sp>
      <p:pic>
        <p:nvPicPr>
          <p:cNvPr id="52233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3" y="2514603"/>
            <a:ext cx="18764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Text Box 4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975996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5105400"/>
            <a:ext cx="7772400" cy="1295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Let’s design a camera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Idea 1:  put a piece of film in front of an object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Do we get a reasonable image?</a:t>
            </a:r>
          </a:p>
        </p:txBody>
      </p:sp>
      <p:pic>
        <p:nvPicPr>
          <p:cNvPr id="23556" name="Picture 4" descr="image-n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3" y="14478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962400" y="1981200"/>
            <a:ext cx="4724400" cy="1524000"/>
            <a:chOff x="1536" y="1248"/>
            <a:chExt cx="2976" cy="960"/>
          </a:xfrm>
        </p:grpSpPr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570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42730" name="Line 10"/>
          <p:cNvSpPr>
            <a:spLocks noChangeShapeType="1"/>
          </p:cNvSpPr>
          <p:nvPr/>
        </p:nvSpPr>
        <p:spPr bwMode="auto">
          <a:xfrm>
            <a:off x="3962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267200" y="2209800"/>
            <a:ext cx="4419600" cy="1295400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564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3560" name="Oval 18"/>
          <p:cNvSpPr>
            <a:spLocks noChangeArrowheads="1"/>
          </p:cNvSpPr>
          <p:nvPr/>
        </p:nvSpPr>
        <p:spPr bwMode="auto">
          <a:xfrm>
            <a:off x="3917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61" name="Oval 19"/>
          <p:cNvSpPr>
            <a:spLocks noChangeArrowheads="1"/>
          </p:cNvSpPr>
          <p:nvPr/>
        </p:nvSpPr>
        <p:spPr bwMode="auto">
          <a:xfrm>
            <a:off x="4235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62" name="TextBox 17"/>
          <p:cNvSpPr txBox="1">
            <a:spLocks noChangeArrowheads="1"/>
          </p:cNvSpPr>
          <p:nvPr/>
        </p:nvSpPr>
        <p:spPr bwMode="auto">
          <a:xfrm>
            <a:off x="1524000" y="6550028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933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/>
          <a:stretch>
            <a:fillRect/>
          </a:stretch>
        </p:blipFill>
        <p:spPr bwMode="auto">
          <a:xfrm>
            <a:off x="2286003" y="1676400"/>
            <a:ext cx="7586663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Sharpening</a:t>
            </a:r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6251897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filters</a:t>
            </a:r>
          </a:p>
        </p:txBody>
      </p:sp>
      <p:grpSp>
        <p:nvGrpSpPr>
          <p:cNvPr id="54275" name="Group 5"/>
          <p:cNvGrpSpPr>
            <a:grpSpLocks noChangeAspect="1"/>
          </p:cNvGrpSpPr>
          <p:nvPr/>
        </p:nvGrpSpPr>
        <p:grpSpPr bwMode="auto">
          <a:xfrm>
            <a:off x="5410200" y="3200400"/>
            <a:ext cx="1390650" cy="1371600"/>
            <a:chOff x="144" y="144"/>
            <a:chExt cx="1152" cy="1136"/>
          </a:xfrm>
        </p:grpSpPr>
        <p:sp>
          <p:nvSpPr>
            <p:cNvPr id="54280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1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2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3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4284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5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4286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7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8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9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0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1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2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3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4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5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6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4276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C:\Documents and Settings\Derek Hoiem\My Documents\Classes\Spring10 - Computer Vision\figs\einstein_sobel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8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8001003" y="6019803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Vertical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702300" y="46482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369595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filters</a:t>
            </a:r>
          </a:p>
        </p:txBody>
      </p:sp>
      <p:grpSp>
        <p:nvGrpSpPr>
          <p:cNvPr id="55299" name="Group 5"/>
          <p:cNvGrpSpPr>
            <a:grpSpLocks noChangeAspect="1"/>
          </p:cNvGrpSpPr>
          <p:nvPr/>
        </p:nvGrpSpPr>
        <p:grpSpPr bwMode="auto">
          <a:xfrm>
            <a:off x="5410200" y="3211513"/>
            <a:ext cx="1390650" cy="1371600"/>
            <a:chOff x="144" y="144"/>
            <a:chExt cx="1152" cy="1136"/>
          </a:xfrm>
        </p:grpSpPr>
        <p:sp>
          <p:nvSpPr>
            <p:cNvPr id="55304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5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5306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7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8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9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10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1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3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4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5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6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7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8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9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20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8001003" y="6019803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Horizontal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pic>
        <p:nvPicPr>
          <p:cNvPr id="55301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Picture 3" descr="C:\Documents and Settings\Derek Hoiem\My Documents\Classes\Spring10 - Computer Vision\figs\einstein_sobel_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8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702300" y="4659316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336858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Filtering vs. Convolution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678363"/>
          </a:xfrm>
        </p:spPr>
        <p:txBody>
          <a:bodyPr/>
          <a:lstStyle/>
          <a:p>
            <a:r>
              <a:rPr lang="en-US" altLang="en-US" dirty="0"/>
              <a:t>2d filtering</a:t>
            </a:r>
          </a:p>
          <a:p>
            <a:pPr lvl="1"/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endParaRPr lang="en-US" altLang="en-US" dirty="0"/>
          </a:p>
          <a:p>
            <a:r>
              <a:rPr lang="en-US" altLang="en-US" dirty="0"/>
              <a:t>2d convolution</a:t>
            </a:r>
          </a:p>
        </p:txBody>
      </p:sp>
      <p:graphicFrame>
        <p:nvGraphicFramePr>
          <p:cNvPr id="57348" name="Object 381"/>
          <p:cNvGraphicFramePr>
            <a:graphicFrameLocks noChangeAspect="1"/>
          </p:cNvGraphicFramePr>
          <p:nvPr/>
        </p:nvGraphicFramePr>
        <p:xfrm>
          <a:off x="3429000" y="4739765"/>
          <a:ext cx="49974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31840" imgH="355320" progId="Equation.3">
                  <p:embed/>
                </p:oleObj>
              </mc:Choice>
              <mc:Fallback>
                <p:oleObj name="Equation" r:id="rId3" imgW="2031840" imgH="355320" progId="Equation.3">
                  <p:embed/>
                  <p:pic>
                    <p:nvPicPr>
                      <p:cNvPr id="57348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4739765"/>
                        <a:ext cx="49974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6553200" y="1204692"/>
            <a:ext cx="2941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ea typeface="+mn-ea"/>
                <a:cs typeface="Arial" panose="020B0604020202020204" pitchFamily="34" charset="0"/>
              </a:rPr>
              <a:t>I=image,  size m x n</a:t>
            </a:r>
          </a:p>
        </p:txBody>
      </p:sp>
      <p:sp>
        <p:nvSpPr>
          <p:cNvPr id="57350" name="TextBox 6"/>
          <p:cNvSpPr txBox="1">
            <a:spLocks noChangeArrowheads="1"/>
          </p:cNvSpPr>
          <p:nvPr/>
        </p:nvSpPr>
        <p:spPr bwMode="auto">
          <a:xfrm>
            <a:off x="6553200" y="794822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ea typeface="+mn-ea"/>
                <a:cs typeface="Arial" panose="020B0604020202020204" pitchFamily="34" charset="0"/>
              </a:rPr>
              <a:t>f=filter, size k x l</a:t>
            </a:r>
          </a:p>
        </p:txBody>
      </p:sp>
      <p:graphicFrame>
        <p:nvGraphicFramePr>
          <p:cNvPr id="57353" name="Object 3"/>
          <p:cNvGraphicFramePr>
            <a:graphicFrameLocks noChangeAspect="1"/>
          </p:cNvGraphicFramePr>
          <p:nvPr/>
        </p:nvGraphicFramePr>
        <p:xfrm>
          <a:off x="3425952" y="2353358"/>
          <a:ext cx="499745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31840" imgH="355320" progId="Equation.3">
                  <p:embed/>
                </p:oleObj>
              </mc:Choice>
              <mc:Fallback>
                <p:oleObj name="Equation" r:id="rId5" imgW="2031840" imgH="355320" progId="Equation.3">
                  <p:embed/>
                  <p:pic>
                    <p:nvPicPr>
                      <p:cNvPr id="5735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5952" y="2353358"/>
                        <a:ext cx="4997450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609600" y="6416455"/>
            <a:ext cx="114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Python you can use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7"/>
              </a:rPr>
              <a:t>https://docs.scipy.org/doc/scipy/reference/generated/scipy.signal.convolve2d.html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1121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447800"/>
            <a:ext cx="8839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Weight contributions of neighboring pixels by nearness</a:t>
            </a:r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dirty="0">
              <a:latin typeface="Courier New" panose="02070309020205020404" pitchFamily="49" charset="0"/>
            </a:endParaRPr>
          </a:p>
        </p:txBody>
      </p:sp>
      <p:pic>
        <p:nvPicPr>
          <p:cNvPr id="60419" name="Picture 4" descr="realgauss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15573" b="4480"/>
          <a:stretch>
            <a:fillRect/>
          </a:stretch>
        </p:blipFill>
        <p:spPr bwMode="auto">
          <a:xfrm>
            <a:off x="1752603" y="2057403"/>
            <a:ext cx="294322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19603"/>
            <a:ext cx="25146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6961188" y="2343150"/>
            <a:ext cx="347821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0.003   0.013   0.022   0.013   0.003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0.013   0.059   0.097   0.059   0.013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0.022   0.097   0.159   0.097   0.022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0.013   0.059   0.097   0.059   0.013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0.003   0.013   0.022   0.013   0.003</a:t>
            </a:r>
          </a:p>
        </p:txBody>
      </p:sp>
      <p:sp>
        <p:nvSpPr>
          <p:cNvPr id="60423" name="Text Box 8"/>
          <p:cNvSpPr txBox="1">
            <a:spLocks noChangeArrowheads="1"/>
          </p:cNvSpPr>
          <p:nvPr/>
        </p:nvSpPr>
        <p:spPr bwMode="auto">
          <a:xfrm>
            <a:off x="8115300" y="3900488"/>
            <a:ext cx="1404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5 x 5,  = 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424" name="Rectangle 9"/>
          <p:cNvSpPr>
            <a:spLocks noChangeArrowheads="1"/>
          </p:cNvSpPr>
          <p:nvPr/>
        </p:nvSpPr>
        <p:spPr bwMode="auto">
          <a:xfrm>
            <a:off x="6934200" y="2057400"/>
            <a:ext cx="3505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85" name="Text Box 10"/>
          <p:cNvSpPr txBox="1">
            <a:spLocks noChangeArrowheads="1"/>
          </p:cNvSpPr>
          <p:nvPr/>
        </p:nvSpPr>
        <p:spPr bwMode="auto">
          <a:xfrm>
            <a:off x="7804150" y="6488116"/>
            <a:ext cx="286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" pitchFamily="18" charset="0"/>
                <a:ea typeface="+mn-ea"/>
                <a:cs typeface="Arial" panose="020B0604020202020204" pitchFamily="34" charset="0"/>
              </a:rPr>
              <a:t>Slide credit: Christopher Rasmussen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Important filter: Gaussian</a:t>
            </a:r>
          </a:p>
        </p:txBody>
      </p:sp>
    </p:spTree>
    <p:extLst>
      <p:ext uri="{BB962C8B-B14F-4D97-AF65-F5344CB8AC3E}">
        <p14:creationId xmlns:p14="http://schemas.microsoft.com/office/powerpoint/2010/main" val="511189761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288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Smoothing with Gaussian filter</a:t>
            </a:r>
          </a:p>
        </p:txBody>
      </p:sp>
    </p:spTree>
    <p:extLst>
      <p:ext uri="{BB962C8B-B14F-4D97-AF65-F5344CB8AC3E}">
        <p14:creationId xmlns:p14="http://schemas.microsoft.com/office/powerpoint/2010/main" val="3778472779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288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Smoothing with box filter</a:t>
            </a:r>
          </a:p>
        </p:txBody>
      </p:sp>
    </p:spTree>
    <p:extLst>
      <p:ext uri="{BB962C8B-B14F-4D97-AF65-F5344CB8AC3E}">
        <p14:creationId xmlns:p14="http://schemas.microsoft.com/office/powerpoint/2010/main" val="1713799563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Gaussian filters</a:t>
            </a:r>
          </a:p>
        </p:txBody>
      </p:sp>
      <p:sp>
        <p:nvSpPr>
          <p:cNvPr id="103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/>
              <a:t>Remove “high-frequency” components from the image (low-pass filter)</a:t>
            </a:r>
          </a:p>
          <a:p>
            <a:pPr lvl="1">
              <a:defRPr/>
            </a:pPr>
            <a:r>
              <a:rPr lang="en-US" dirty="0"/>
              <a:t>Images become more smooth</a:t>
            </a:r>
          </a:p>
          <a:p>
            <a:pPr>
              <a:buFontTx/>
              <a:buChar char="•"/>
              <a:defRPr/>
            </a:pPr>
            <a:r>
              <a:rPr lang="en-US" dirty="0"/>
              <a:t>Convolution with self is another Gaussian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So can smooth with small-width kernel, repeat, and get same result as larger-width kernel would have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Convolving two times with Gaussian kernel of width </a:t>
            </a:r>
            <a:r>
              <a:rPr lang="en-US" i="1" dirty="0"/>
              <a:t>σ</a:t>
            </a:r>
            <a:r>
              <a:rPr lang="en-US" dirty="0"/>
              <a:t> is same as convolving once with kernel of width  </a:t>
            </a:r>
            <a:r>
              <a:rPr lang="en-US" i="1" dirty="0"/>
              <a:t>σ</a:t>
            </a:r>
            <a:r>
              <a:rPr lang="en-US" dirty="0"/>
              <a:t>√2 </a:t>
            </a:r>
            <a:endParaRPr lang="en-US" i="1" dirty="0"/>
          </a:p>
          <a:p>
            <a:pPr>
              <a:buFontTx/>
              <a:buChar char="•"/>
              <a:defRPr/>
            </a:pPr>
            <a:r>
              <a:rPr lang="en-US" i="1" dirty="0"/>
              <a:t>Separable </a:t>
            </a:r>
            <a:r>
              <a:rPr lang="en-US" dirty="0"/>
              <a:t>kernel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Factors into product of two 1D Gaussians</a:t>
            </a:r>
          </a:p>
        </p:txBody>
      </p:sp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8839203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Source: K.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Grauman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79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7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762000"/>
          </a:xfrm>
        </p:spPr>
        <p:txBody>
          <a:bodyPr/>
          <a:lstStyle/>
          <a:p>
            <a:r>
              <a:rPr lang="en-US" altLang="en-US"/>
              <a:t>Separability of the Gaussian filter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8"/>
          <a:stretch>
            <a:fillRect/>
          </a:stretch>
        </p:blipFill>
        <p:spPr bwMode="auto">
          <a:xfrm>
            <a:off x="2286003" y="1295400"/>
            <a:ext cx="7542213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2144707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Separability example</a:t>
            </a:r>
          </a:p>
        </p:txBody>
      </p:sp>
      <p:pic>
        <p:nvPicPr>
          <p:cNvPr id="65539" name="Picture 6" descr="se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3" y="931866"/>
            <a:ext cx="4824413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054600" y="3876675"/>
            <a:ext cx="4241800" cy="2590800"/>
            <a:chOff x="1216" y="2442"/>
            <a:chExt cx="2672" cy="1632"/>
          </a:xfrm>
        </p:grpSpPr>
        <p:pic>
          <p:nvPicPr>
            <p:cNvPr id="65549" name="Picture 8" descr="sep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" y="2442"/>
              <a:ext cx="2672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50" name="Text Box 5"/>
            <p:cNvSpPr txBox="1">
              <a:spLocks noChangeArrowheads="1"/>
            </p:cNvSpPr>
            <p:nvPr/>
          </p:nvSpPr>
          <p:spPr bwMode="auto">
            <a:xfrm>
              <a:off x="2016" y="2688"/>
              <a:ext cx="2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65551" name="Text Box 9"/>
            <p:cNvSpPr txBox="1">
              <a:spLocks noChangeArrowheads="1"/>
            </p:cNvSpPr>
            <p:nvPr/>
          </p:nvSpPr>
          <p:spPr bwMode="auto">
            <a:xfrm>
              <a:off x="2016" y="3504"/>
              <a:ext cx="2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65552" name="Text Box 10"/>
            <p:cNvSpPr txBox="1">
              <a:spLocks noChangeArrowheads="1"/>
            </p:cNvSpPr>
            <p:nvPr/>
          </p:nvSpPr>
          <p:spPr bwMode="auto">
            <a:xfrm>
              <a:off x="2892" y="2688"/>
              <a:ext cx="20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65553" name="Text Box 11"/>
            <p:cNvSpPr txBox="1">
              <a:spLocks noChangeArrowheads="1"/>
            </p:cNvSpPr>
            <p:nvPr/>
          </p:nvSpPr>
          <p:spPr bwMode="auto">
            <a:xfrm>
              <a:off x="2892" y="3456"/>
              <a:ext cx="20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1037325" name="Rectangle 13"/>
          <p:cNvSpPr>
            <a:spLocks noChangeArrowheads="1"/>
          </p:cNvSpPr>
          <p:nvPr/>
        </p:nvSpPr>
        <p:spPr bwMode="auto">
          <a:xfrm>
            <a:off x="7848600" y="990600"/>
            <a:ext cx="2057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7319" name="Picture 7" descr="se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3" y="2438400"/>
            <a:ext cx="370522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Text Box 14"/>
          <p:cNvSpPr txBox="1">
            <a:spLocks noChangeArrowheads="1"/>
          </p:cNvSpPr>
          <p:nvPr/>
        </p:nvSpPr>
        <p:spPr bwMode="auto">
          <a:xfrm>
            <a:off x="2647950" y="1408113"/>
            <a:ext cx="2305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2D convolution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(center location only)</a:t>
            </a:r>
          </a:p>
        </p:txBody>
      </p:sp>
      <p:sp>
        <p:nvSpPr>
          <p:cNvPr id="53256" name="Text Box 16"/>
          <p:cNvSpPr txBox="1">
            <a:spLocks noChangeArrowheads="1"/>
          </p:cNvSpPr>
          <p:nvPr/>
        </p:nvSpPr>
        <p:spPr bwMode="auto">
          <a:xfrm>
            <a:off x="8763003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Source: K. Grauman</a:t>
            </a:r>
          </a:p>
        </p:txBody>
      </p:sp>
      <p:sp>
        <p:nvSpPr>
          <p:cNvPr id="1037329" name="Text Box 17"/>
          <p:cNvSpPr txBox="1">
            <a:spLocks noChangeArrowheads="1"/>
          </p:cNvSpPr>
          <p:nvPr/>
        </p:nvSpPr>
        <p:spPr bwMode="auto">
          <a:xfrm>
            <a:off x="2711450" y="2667000"/>
            <a:ext cx="21780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filter factors</a:t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into a product of 1D</a:t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filters:</a:t>
            </a:r>
          </a:p>
        </p:txBody>
      </p:sp>
      <p:sp>
        <p:nvSpPr>
          <p:cNvPr id="1037330" name="Text Box 18"/>
          <p:cNvSpPr txBox="1">
            <a:spLocks noChangeArrowheads="1"/>
          </p:cNvSpPr>
          <p:nvPr/>
        </p:nvSpPr>
        <p:spPr bwMode="auto">
          <a:xfrm>
            <a:off x="2679700" y="4159250"/>
            <a:ext cx="2216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Perform convolution</a:t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along rows:</a:t>
            </a:r>
          </a:p>
        </p:txBody>
      </p:sp>
      <p:sp>
        <p:nvSpPr>
          <p:cNvPr id="1037331" name="Text Box 19"/>
          <p:cNvSpPr txBox="1">
            <a:spLocks noChangeArrowheads="1"/>
          </p:cNvSpPr>
          <p:nvPr/>
        </p:nvSpPr>
        <p:spPr bwMode="auto">
          <a:xfrm>
            <a:off x="2279650" y="5454650"/>
            <a:ext cx="305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Followed by convolution</a:t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along the remaining column:</a:t>
            </a:r>
          </a:p>
        </p:txBody>
      </p:sp>
      <p:sp>
        <p:nvSpPr>
          <p:cNvPr id="1037332" name="Rectangle 20"/>
          <p:cNvSpPr>
            <a:spLocks noChangeArrowheads="1"/>
          </p:cNvSpPr>
          <p:nvPr/>
        </p:nvSpPr>
        <p:spPr bwMode="auto">
          <a:xfrm>
            <a:off x="5562600" y="5181600"/>
            <a:ext cx="36576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1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25" grpId="0" animBg="1"/>
      <p:bldP spid="1037329" grpId="0"/>
      <p:bldP spid="1037330" grpId="0"/>
      <p:bldP spid="1037331" grpId="0"/>
      <p:bldP spid="10373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22631</TotalTime>
  <Words>3882</Words>
  <Application>Microsoft Office PowerPoint</Application>
  <PresentationFormat>Widescreen</PresentationFormat>
  <Paragraphs>2046</Paragraphs>
  <Slides>104</Slides>
  <Notes>47</Notes>
  <HiddenSlides>9</HiddenSlides>
  <MMClips>2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104</vt:i4>
      </vt:variant>
    </vt:vector>
  </HeadingPairs>
  <TitlesOfParts>
    <vt:vector size="124" baseType="lpstr">
      <vt:lpstr>Arial</vt:lpstr>
      <vt:lpstr>Calibri</vt:lpstr>
      <vt:lpstr>Comic Sans MS</vt:lpstr>
      <vt:lpstr>Courier</vt:lpstr>
      <vt:lpstr>Courier New</vt:lpstr>
      <vt:lpstr>Futura Bk BT</vt:lpstr>
      <vt:lpstr>Gill Sans</vt:lpstr>
      <vt:lpstr>Helvetica</vt:lpstr>
      <vt:lpstr>Palatino Linotype</vt:lpstr>
      <vt:lpstr>Symbol</vt:lpstr>
      <vt:lpstr>Tahoma</vt:lpstr>
      <vt:lpstr>Times</vt:lpstr>
      <vt:lpstr>Times New Roman</vt:lpstr>
      <vt:lpstr>Wingdings</vt:lpstr>
      <vt:lpstr>Office Theme</vt:lpstr>
      <vt:lpstr>6_Office Theme</vt:lpstr>
      <vt:lpstr>1_Office Theme</vt:lpstr>
      <vt:lpstr>1_Blank Presentation</vt:lpstr>
      <vt:lpstr>Photo Editor Photo</vt:lpstr>
      <vt:lpstr>Equation</vt:lpstr>
      <vt:lpstr>PowerPoint Presentation</vt:lpstr>
      <vt:lpstr>PowerPoint Presentation</vt:lpstr>
      <vt:lpstr>PowerPoint Presentation</vt:lpstr>
      <vt:lpstr>PowerPoint Presentation</vt:lpstr>
      <vt:lpstr>Welcome back!</vt:lpstr>
      <vt:lpstr>PowerPoint Presentation</vt:lpstr>
      <vt:lpstr>The Geometry of Image Formation</vt:lpstr>
      <vt:lpstr>What do you need to make a camera from scratch?</vt:lpstr>
      <vt:lpstr>Image formation</vt:lpstr>
      <vt:lpstr>Pinhole camera</vt:lpstr>
      <vt:lpstr>Pinhole camera</vt:lpstr>
      <vt:lpstr>Camera obscura: the pre-camera</vt:lpstr>
      <vt:lpstr>Camera Obscura used for Tracing</vt:lpstr>
      <vt:lpstr>Accidental Cameras</vt:lpstr>
      <vt:lpstr>Accidental Cameras</vt:lpstr>
      <vt:lpstr>PowerPoint Presentation</vt:lpstr>
      <vt:lpstr>PowerPoint Presentation</vt:lpstr>
      <vt:lpstr>First Photograph</vt:lpstr>
      <vt:lpstr>PowerPoint Presentation</vt:lpstr>
      <vt:lpstr>PowerPoint Presentation</vt:lpstr>
      <vt:lpstr>PowerPoint Presentation</vt:lpstr>
      <vt:lpstr>PowerPoint Presentation</vt:lpstr>
      <vt:lpstr>Projective Geometry</vt:lpstr>
      <vt:lpstr>Length and area are not preserved</vt:lpstr>
      <vt:lpstr>Projective Geometry</vt:lpstr>
      <vt:lpstr>Projective Geometry</vt:lpstr>
      <vt:lpstr>PowerPoint Presentation</vt:lpstr>
      <vt:lpstr>Vanishing points and lines</vt:lpstr>
      <vt:lpstr>Vanishing points and lines</vt:lpstr>
      <vt:lpstr>Vanishing points and lines</vt:lpstr>
      <vt:lpstr>Projection: world coordinatesimage coordinates</vt:lpstr>
      <vt:lpstr>Projection: world coordinatesimage coordinates</vt:lpstr>
      <vt:lpstr>Interlude: why does this matter?</vt:lpstr>
      <vt:lpstr>Relating multiple views</vt:lpstr>
      <vt:lpstr>PowerPoint Presentation</vt:lpstr>
      <vt:lpstr>PowerPoint Presentation</vt:lpstr>
      <vt:lpstr>PowerPoint Presentation</vt:lpstr>
      <vt:lpstr>Projection: world coordinatesimage coordinates</vt:lpstr>
      <vt:lpstr>Homogeneous coordinates</vt:lpstr>
      <vt:lpstr>Homogeneous coordinates</vt:lpstr>
      <vt:lpstr>Basic geometry in homogeneous coordinates</vt:lpstr>
      <vt:lpstr>Another problem solved by homogeneous coordinates</vt:lpstr>
      <vt:lpstr>PowerPoint Presentation</vt:lpstr>
      <vt:lpstr>PowerPoint Presentation</vt:lpstr>
      <vt:lpstr>PowerPoint Presentation</vt:lpstr>
      <vt:lpstr>Pinhole Camera Model</vt:lpstr>
      <vt:lpstr>PowerPoint Presentation</vt:lpstr>
      <vt:lpstr>PowerPoint Presentation</vt:lpstr>
      <vt:lpstr>Remove assumption: center pixel is (0,0)</vt:lpstr>
      <vt:lpstr>Remove assumption: square pixels</vt:lpstr>
      <vt:lpstr>Remove assumption: non-skewed pixels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Vanishing Point = Projection from Infinity</vt:lpstr>
      <vt:lpstr>Orthographic Projection</vt:lpstr>
      <vt:lpstr>Scaled Orthographic Projection</vt:lpstr>
      <vt:lpstr>Field of View (Zoom, focal length)</vt:lpstr>
      <vt:lpstr>PowerPoint Presentation</vt:lpstr>
      <vt:lpstr>Beyond Pinholes: Radial Distortion</vt:lpstr>
      <vt:lpstr>Things to remember</vt:lpstr>
      <vt:lpstr>Reminder: read your book</vt:lpstr>
      <vt:lpstr>Image Filtering</vt:lpstr>
      <vt:lpstr>PowerPoint Presentation</vt:lpstr>
      <vt:lpstr>PowerPoint Presentation</vt:lpstr>
      <vt:lpstr>PowerPoint Presentation</vt:lpstr>
      <vt:lpstr>PowerPoint Presentation</vt:lpstr>
      <vt:lpstr>Hybrid Images</vt:lpstr>
      <vt:lpstr>Upcoming classes: two views of filtering</vt:lpstr>
      <vt:lpstr>Image filtering (or convolution)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Sharpening</vt:lpstr>
      <vt:lpstr>Other filters</vt:lpstr>
      <vt:lpstr>Other filters</vt:lpstr>
      <vt:lpstr>Filtering vs. Convolution</vt:lpstr>
      <vt:lpstr>PowerPoint Presentation</vt:lpstr>
      <vt:lpstr>PowerPoint Presentation</vt:lpstr>
      <vt:lpstr>PowerPoint Presentation</vt:lpstr>
      <vt:lpstr>Gaussian filters</vt:lpstr>
      <vt:lpstr>Separability of the Gaussian filter</vt:lpstr>
      <vt:lpstr>Separability example</vt:lpstr>
      <vt:lpstr>Separability</vt:lpstr>
      <vt:lpstr>Some practical matters</vt:lpstr>
      <vt:lpstr>Practical matters</vt:lpstr>
      <vt:lpstr>Practical matters</vt:lpstr>
      <vt:lpstr>Next class: Light and Color and                     Thinking in Frequency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Hays, James H</cp:lastModifiedBy>
  <cp:revision>156</cp:revision>
  <dcterms:created xsi:type="dcterms:W3CDTF">2009-12-16T02:55:56Z</dcterms:created>
  <dcterms:modified xsi:type="dcterms:W3CDTF">2025-08-21T14:40:30Z</dcterms:modified>
</cp:coreProperties>
</file>