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0" r:id="rId2"/>
    <p:sldMasterId id="2147483723" r:id="rId3"/>
  </p:sldMasterIdLst>
  <p:notesMasterIdLst>
    <p:notesMasterId r:id="rId68"/>
  </p:notesMasterIdLst>
  <p:sldIdLst>
    <p:sldId id="642" r:id="rId4"/>
    <p:sldId id="643" r:id="rId5"/>
    <p:sldId id="582" r:id="rId6"/>
    <p:sldId id="583" r:id="rId7"/>
    <p:sldId id="584" r:id="rId8"/>
    <p:sldId id="585" r:id="rId9"/>
    <p:sldId id="590" r:id="rId10"/>
    <p:sldId id="712" r:id="rId11"/>
    <p:sldId id="713" r:id="rId12"/>
    <p:sldId id="714" r:id="rId13"/>
    <p:sldId id="695" r:id="rId14"/>
    <p:sldId id="696" r:id="rId15"/>
    <p:sldId id="697" r:id="rId16"/>
    <p:sldId id="591" r:id="rId17"/>
    <p:sldId id="592" r:id="rId18"/>
    <p:sldId id="717" r:id="rId19"/>
    <p:sldId id="708" r:id="rId20"/>
    <p:sldId id="709" r:id="rId21"/>
    <p:sldId id="715" r:id="rId22"/>
    <p:sldId id="716" r:id="rId23"/>
    <p:sldId id="593" r:id="rId24"/>
    <p:sldId id="576" r:id="rId25"/>
    <p:sldId id="595" r:id="rId26"/>
    <p:sldId id="596" r:id="rId27"/>
    <p:sldId id="601" r:id="rId28"/>
    <p:sldId id="603" r:id="rId29"/>
    <p:sldId id="655" r:id="rId30"/>
    <p:sldId id="662" r:id="rId31"/>
    <p:sldId id="663" r:id="rId32"/>
    <p:sldId id="664" r:id="rId33"/>
    <p:sldId id="665" r:id="rId34"/>
    <p:sldId id="670" r:id="rId35"/>
    <p:sldId id="666" r:id="rId36"/>
    <p:sldId id="667" r:id="rId37"/>
    <p:sldId id="668" r:id="rId38"/>
    <p:sldId id="720" r:id="rId39"/>
    <p:sldId id="604" r:id="rId40"/>
    <p:sldId id="605" r:id="rId41"/>
    <p:sldId id="606" r:id="rId42"/>
    <p:sldId id="607" r:id="rId43"/>
    <p:sldId id="608" r:id="rId44"/>
    <p:sldId id="609" r:id="rId45"/>
    <p:sldId id="610" r:id="rId46"/>
    <p:sldId id="611" r:id="rId47"/>
    <p:sldId id="612" r:id="rId48"/>
    <p:sldId id="613" r:id="rId49"/>
    <p:sldId id="614" r:id="rId50"/>
    <p:sldId id="615" r:id="rId51"/>
    <p:sldId id="616" r:id="rId52"/>
    <p:sldId id="617" r:id="rId53"/>
    <p:sldId id="619" r:id="rId54"/>
    <p:sldId id="628" r:id="rId55"/>
    <p:sldId id="719" r:id="rId56"/>
    <p:sldId id="620" r:id="rId57"/>
    <p:sldId id="621" r:id="rId58"/>
    <p:sldId id="622" r:id="rId59"/>
    <p:sldId id="623" r:id="rId60"/>
    <p:sldId id="624" r:id="rId61"/>
    <p:sldId id="669" r:id="rId62"/>
    <p:sldId id="625" r:id="rId63"/>
    <p:sldId id="626" r:id="rId64"/>
    <p:sldId id="627" r:id="rId65"/>
    <p:sldId id="718" r:id="rId66"/>
    <p:sldId id="629"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84895" autoAdjust="0"/>
  </p:normalViewPr>
  <p:slideViewPr>
    <p:cSldViewPr>
      <p:cViewPr varScale="1">
        <p:scale>
          <a:sx n="78" d="100"/>
          <a:sy n="78" d="100"/>
        </p:scale>
        <p:origin x="51" y="384"/>
      </p:cViewPr>
      <p:guideLst>
        <p:guide orient="horz" pos="2160"/>
        <p:guide pos="3840"/>
      </p:guideLst>
    </p:cSldViewPr>
  </p:slideViewPr>
  <p:outlineViewPr>
    <p:cViewPr>
      <p:scale>
        <a:sx n="33" d="100"/>
        <a:sy n="33" d="100"/>
      </p:scale>
      <p:origin x="0" y="12933"/>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87195DA-C8D4-4D1F-AF20-C12BB6DD0220}" type="datetimeFigureOut">
              <a:rPr lang="en-US"/>
              <a:pPr>
                <a:defRPr/>
              </a:pPr>
              <a:t>8/26/2025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EBB0408-F7D0-4348-886E-24DD55A4A6FC}" type="slidenum">
              <a:rPr lang="en-US"/>
              <a:pPr>
                <a:defRPr/>
              </a:pPr>
              <a:t>‹#›</a:t>
            </a:fld>
            <a:endParaRPr lang="en-US"/>
          </a:p>
        </p:txBody>
      </p:sp>
    </p:spTree>
    <p:extLst>
      <p:ext uri="{BB962C8B-B14F-4D97-AF65-F5344CB8AC3E}">
        <p14:creationId xmlns:p14="http://schemas.microsoft.com/office/powerpoint/2010/main" val="3516145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F55BE4-7FA0-42EB-853C-1FBF3E22D63A}" type="slidenum">
              <a:rPr lang="en-US" altLang="en-US" smtClean="0">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319437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https://ieeexplore.ieee.org/document/996</a:t>
            </a:r>
          </a:p>
        </p:txBody>
      </p:sp>
      <p:sp>
        <p:nvSpPr>
          <p:cNvPr id="4" name="Slide Number Placeholder 3"/>
          <p:cNvSpPr>
            <a:spLocks noGrp="1"/>
          </p:cNvSpPr>
          <p:nvPr>
            <p:ph type="sldNum" sz="quarter" idx="5"/>
          </p:nvPr>
        </p:nvSpPr>
        <p:spPr/>
        <p:txBody>
          <a:bodyPr/>
          <a:lstStyle/>
          <a:p>
            <a:pPr>
              <a:defRPr/>
            </a:pPr>
            <a:fld id="{3EBB0408-F7D0-4348-886E-24DD55A4A6FC}" type="slidenum">
              <a:rPr lang="en-US" smtClean="0"/>
              <a:pPr>
                <a:defRPr/>
              </a:pPr>
              <a:t>19</a:t>
            </a:fld>
            <a:endParaRPr lang="en-US"/>
          </a:p>
        </p:txBody>
      </p:sp>
    </p:spTree>
    <p:extLst>
      <p:ext uri="{BB962C8B-B14F-4D97-AF65-F5344CB8AC3E}">
        <p14:creationId xmlns:p14="http://schemas.microsoft.com/office/powerpoint/2010/main" val="367035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nonlinear operations in typical edge detectors, so we can’t perform edge detection with a single filtering operation</a:t>
            </a:r>
          </a:p>
        </p:txBody>
      </p:sp>
      <p:sp>
        <p:nvSpPr>
          <p:cNvPr id="4" name="Slide Number Placeholder 3"/>
          <p:cNvSpPr>
            <a:spLocks noGrp="1"/>
          </p:cNvSpPr>
          <p:nvPr>
            <p:ph type="sldNum" sz="quarter" idx="5"/>
          </p:nvPr>
        </p:nvSpPr>
        <p:spPr/>
        <p:txBody>
          <a:bodyPr/>
          <a:lstStyle/>
          <a:p>
            <a:pPr>
              <a:defRPr/>
            </a:pPr>
            <a:fld id="{3EBB0408-F7D0-4348-886E-24DD55A4A6FC}" type="slidenum">
              <a:rPr lang="en-US" smtClean="0"/>
              <a:pPr>
                <a:defRPr/>
              </a:pPr>
              <a:t>20</a:t>
            </a:fld>
            <a:endParaRPr lang="en-US"/>
          </a:p>
        </p:txBody>
      </p:sp>
    </p:spTree>
    <p:extLst>
      <p:ext uri="{BB962C8B-B14F-4D97-AF65-F5344CB8AC3E}">
        <p14:creationId xmlns:p14="http://schemas.microsoft.com/office/powerpoint/2010/main" val="310153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[0 -1/4 0;</a:t>
            </a:r>
          </a:p>
          <a:p>
            <a:r>
              <a:rPr lang="en-US" altLang="en-US" dirty="0"/>
              <a:t>-1/4 1 -1/4;</a:t>
            </a:r>
          </a:p>
          <a:p>
            <a:r>
              <a:rPr lang="en-US" altLang="en-US" dirty="0"/>
              <a:t>0 -1/4 0]</a:t>
            </a:r>
          </a:p>
          <a:p>
            <a:endParaRPr lang="en-US" altLang="en-US" dirty="0"/>
          </a:p>
          <a:p>
            <a:r>
              <a:rPr lang="en-US" altLang="en-US" dirty="0"/>
              <a:t>[0 -1 1]</a:t>
            </a:r>
          </a:p>
          <a:p>
            <a:endParaRPr lang="en-US" altLang="en-US"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736F3F-053C-4B7B-81E2-DC8E20B371F8}" type="slidenum">
              <a:rPr lang="en-US" altLang="en-US" smtClean="0">
                <a:solidFill>
                  <a:prstClr val="black"/>
                </a:solidFill>
              </a:rPr>
              <a:pPr>
                <a:spcBef>
                  <a:spcPct val="0"/>
                </a:spcBef>
              </a:pPr>
              <a:t>21</a:t>
            </a:fld>
            <a:endParaRPr lang="en-US" altLang="en-US">
              <a:solidFill>
                <a:prstClr val="black"/>
              </a:solidFill>
            </a:endParaRPr>
          </a:p>
        </p:txBody>
      </p:sp>
    </p:spTree>
    <p:extLst>
      <p:ext uri="{BB962C8B-B14F-4D97-AF65-F5344CB8AC3E}">
        <p14:creationId xmlns:p14="http://schemas.microsoft.com/office/powerpoint/2010/main" val="428429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Things we can’t understand without thinking in frequency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A7F5F-D9CB-4FD8-9CE8-A77D8C2C2F3D}" type="slidenum">
              <a:rPr lang="en-US" altLang="en-US" smtClean="0">
                <a:solidFill>
                  <a:prstClr val="black"/>
                </a:solidFill>
              </a:rPr>
              <a:pPr>
                <a:spcBef>
                  <a:spcPct val="0"/>
                </a:spcBef>
              </a:pPr>
              <a:t>24</a:t>
            </a:fld>
            <a:endParaRPr lang="en-US" altLang="en-US">
              <a:solidFill>
                <a:prstClr val="black"/>
              </a:solidFill>
            </a:endParaRPr>
          </a:p>
        </p:txBody>
      </p:sp>
    </p:spTree>
    <p:extLst>
      <p:ext uri="{BB962C8B-B14F-4D97-AF65-F5344CB8AC3E}">
        <p14:creationId xmlns:p14="http://schemas.microsoft.com/office/powerpoint/2010/main" val="149593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a:t>
            </a:r>
            <a:r>
              <a:rPr lang="en-US" baseline="0" dirty="0"/>
              <a:t> there negative values, even for the DC/constant term? From Wikipedia: “</a:t>
            </a:r>
            <a:r>
              <a:rPr lang="en-US" dirty="0"/>
              <a:t>The midpoint of the range (in this case, the value 128) is subtracted from each entry to produce a data range that is centered on zero”</a:t>
            </a:r>
          </a:p>
        </p:txBody>
      </p:sp>
      <p:sp>
        <p:nvSpPr>
          <p:cNvPr id="4" name="Slide Number Placeholder 3"/>
          <p:cNvSpPr>
            <a:spLocks noGrp="1"/>
          </p:cNvSpPr>
          <p:nvPr>
            <p:ph type="sldNum" sz="quarter" idx="10"/>
          </p:nvPr>
        </p:nvSpPr>
        <p:spPr/>
        <p:txBody>
          <a:bodyPr/>
          <a:lstStyle/>
          <a:p>
            <a:pPr>
              <a:defRPr/>
            </a:pPr>
            <a:fld id="{3EBB0408-F7D0-4348-886E-24DD55A4A6FC}" type="slidenum">
              <a:rPr lang="en-US" smtClean="0"/>
              <a:pPr>
                <a:defRPr/>
              </a:pPr>
              <a:t>32</a:t>
            </a:fld>
            <a:endParaRPr lang="en-US"/>
          </a:p>
        </p:txBody>
      </p:sp>
    </p:spTree>
    <p:extLst>
      <p:ext uri="{BB962C8B-B14F-4D97-AF65-F5344CB8AC3E}">
        <p14:creationId xmlns:p14="http://schemas.microsoft.com/office/powerpoint/2010/main" val="92852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https://en.wikipedia.org/wiki/JPEG</a:t>
            </a:r>
          </a:p>
        </p:txBody>
      </p:sp>
      <p:sp>
        <p:nvSpPr>
          <p:cNvPr id="4" name="Slide Number Placeholder 3"/>
          <p:cNvSpPr>
            <a:spLocks noGrp="1"/>
          </p:cNvSpPr>
          <p:nvPr>
            <p:ph type="sldNum" sz="quarter" idx="10"/>
          </p:nvPr>
        </p:nvSpPr>
        <p:spPr/>
        <p:txBody>
          <a:bodyPr/>
          <a:lstStyle/>
          <a:p>
            <a:pPr>
              <a:defRPr/>
            </a:pPr>
            <a:fld id="{3EBB0408-F7D0-4348-886E-24DD55A4A6FC}" type="slidenum">
              <a:rPr lang="en-US" smtClean="0"/>
              <a:pPr>
                <a:defRPr/>
              </a:pPr>
              <a:t>33</a:t>
            </a:fld>
            <a:endParaRPr lang="en-US"/>
          </a:p>
        </p:txBody>
      </p:sp>
    </p:spTree>
    <p:extLst>
      <p:ext uri="{BB962C8B-B14F-4D97-AF65-F5344CB8AC3E}">
        <p14:creationId xmlns:p14="http://schemas.microsoft.com/office/powerpoint/2010/main" val="120649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BB0408-F7D0-4348-886E-24DD55A4A6FC}" type="slidenum">
              <a:rPr lang="en-US" smtClean="0"/>
              <a:pPr>
                <a:defRPr/>
              </a:pPr>
              <a:t>34</a:t>
            </a:fld>
            <a:endParaRPr lang="en-US"/>
          </a:p>
        </p:txBody>
      </p:sp>
    </p:spTree>
    <p:extLst>
      <p:ext uri="{BB962C8B-B14F-4D97-AF65-F5344CB8AC3E}">
        <p14:creationId xmlns:p14="http://schemas.microsoft.com/office/powerpoint/2010/main" val="249815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B97AA4-0F25-4711-91D4-A1BBE82FD726}" type="slidenum">
              <a:rPr lang="en-US" altLang="en-US" smtClean="0">
                <a:solidFill>
                  <a:prstClr val="black"/>
                </a:solidFill>
                <a:latin typeface="Calibri" panose="020F0502020204030204" pitchFamily="34" charset="0"/>
              </a:rPr>
              <a:pPr/>
              <a:t>38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9634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780FE3-9AC0-4B39-A7B2-F7C24CE2168C}" type="slidenum">
              <a:rPr lang="en-US" altLang="en-US" smtClean="0">
                <a:solidFill>
                  <a:prstClr val="black"/>
                </a:solidFill>
              </a:rPr>
              <a:pPr>
                <a:spcBef>
                  <a:spcPct val="0"/>
                </a:spcBef>
              </a:pPr>
              <a:t>3</a:t>
            </a:fld>
            <a:endParaRPr lang="en-US" altLang="en-US">
              <a:solidFill>
                <a:prstClr val="black"/>
              </a:solidFill>
            </a:endParaRPr>
          </a:p>
        </p:txBody>
      </p:sp>
    </p:spTree>
    <p:extLst>
      <p:ext uri="{BB962C8B-B14F-4D97-AF65-F5344CB8AC3E}">
        <p14:creationId xmlns:p14="http://schemas.microsoft.com/office/powerpoint/2010/main" val="362496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8C5D3-4E1C-425C-8B76-D149936DFB09}" type="slidenum">
              <a:rPr lang="en-US" altLang="en-US" smtClean="0">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428565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0BA99E-2DF0-4DED-8163-E72D2AD79A3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972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78433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5A99CD-316D-42E0-B3BC-2583C672A69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9830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 is image</a:t>
            </a:r>
            <a:endParaRPr lang="ru-RU" altLang="en-US"/>
          </a:p>
        </p:txBody>
      </p:sp>
    </p:spTree>
    <p:extLst>
      <p:ext uri="{BB962C8B-B14F-4D97-AF65-F5344CB8AC3E}">
        <p14:creationId xmlns:p14="http://schemas.microsoft.com/office/powerpoint/2010/main" val="395072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479727-4AF8-4073-94BB-00424CDB9EE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993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a:p>
        </p:txBody>
      </p:sp>
    </p:spTree>
    <p:extLst>
      <p:ext uri="{BB962C8B-B14F-4D97-AF65-F5344CB8AC3E}">
        <p14:creationId xmlns:p14="http://schemas.microsoft.com/office/powerpoint/2010/main" val="10179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14</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331788" y="67310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a:t>Better at salt’n’pepper noise</a:t>
            </a:r>
          </a:p>
          <a:p>
            <a:pPr eaLnBrk="1" hangingPunct="1"/>
            <a:r>
              <a:rPr lang="en-US" altLang="en-US"/>
              <a:t>Not convolution: try a region with 1’s and a 2, and then 1’s and a 3</a:t>
            </a:r>
          </a:p>
        </p:txBody>
      </p:sp>
    </p:spTree>
    <p:extLst>
      <p:ext uri="{BB962C8B-B14F-4D97-AF65-F5344CB8AC3E}">
        <p14:creationId xmlns:p14="http://schemas.microsoft.com/office/powerpoint/2010/main" val="6951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70F9E-42EB-46E2-A995-AD88C61CD3B9}" type="slidenum">
              <a:rPr lang="en-US" altLang="en-US">
                <a:solidFill>
                  <a:prstClr val="black"/>
                </a:solidFill>
                <a:latin typeface="Gill Sans" charset="0"/>
              </a:rPr>
              <a:pPr eaLnBrk="1" hangingPunct="1"/>
              <a:t>15</a:t>
            </a:fld>
            <a:endParaRPr lang="en-US" altLang="en-US">
              <a:solidFill>
                <a:prstClr val="black"/>
              </a:solidFill>
              <a:latin typeface="Gill Sans" charset="0"/>
            </a:endParaRPr>
          </a:p>
        </p:txBody>
      </p:sp>
      <p:sp>
        <p:nvSpPr>
          <p:cNvPr id="110595" name="Rectangle 2"/>
          <p:cNvSpPr>
            <a:spLocks noGrp="1" noRot="1" noChangeAspect="1" noChangeArrowheads="1" noTextEdit="1"/>
          </p:cNvSpPr>
          <p:nvPr>
            <p:ph type="sldImg"/>
          </p:nvPr>
        </p:nvSpPr>
        <p:spPr bwMode="auto">
          <a:xfrm>
            <a:off x="-1411288" y="382588"/>
            <a:ext cx="9688513"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a:p>
        </p:txBody>
      </p:sp>
    </p:spTree>
    <p:extLst>
      <p:ext uri="{BB962C8B-B14F-4D97-AF65-F5344CB8AC3E}">
        <p14:creationId xmlns:p14="http://schemas.microsoft.com/office/powerpoint/2010/main" val="236956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30585A-45D5-41B7-8D7C-4008065DEE6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8209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8B8F3-0C44-4587-B21E-CC277F8EDB28}"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63CEA2-B190-446E-988A-AE981FEDC081}" type="slidenum">
              <a:rPr lang="en-US" altLang="en-US"/>
              <a:pPr/>
              <a:t>‹#›</a:t>
            </a:fld>
            <a:endParaRPr lang="en-US" altLang="en-US"/>
          </a:p>
        </p:txBody>
      </p:sp>
    </p:spTree>
    <p:extLst>
      <p:ext uri="{BB962C8B-B14F-4D97-AF65-F5344CB8AC3E}">
        <p14:creationId xmlns:p14="http://schemas.microsoft.com/office/powerpoint/2010/main" val="23253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7A06A6-18BA-412A-8A9C-C1BE58B55C17}"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D2C121-53EC-41B7-A049-308DE65D1150}" type="slidenum">
              <a:rPr lang="en-US" altLang="en-US"/>
              <a:pPr/>
              <a:t>‹#›</a:t>
            </a:fld>
            <a:endParaRPr lang="en-US" altLang="en-US"/>
          </a:p>
        </p:txBody>
      </p:sp>
    </p:spTree>
    <p:extLst>
      <p:ext uri="{BB962C8B-B14F-4D97-AF65-F5344CB8AC3E}">
        <p14:creationId xmlns:p14="http://schemas.microsoft.com/office/powerpoint/2010/main" val="9155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35884D-EF1B-44DC-A077-D312C25A56E0}"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7E0C01E-DEA3-4B54-B84E-20F8A317AD9A}" type="slidenum">
              <a:rPr lang="en-US" altLang="en-US"/>
              <a:pPr/>
              <a:t>‹#›</a:t>
            </a:fld>
            <a:endParaRPr lang="en-US" altLang="en-US"/>
          </a:p>
        </p:txBody>
      </p:sp>
    </p:spTree>
    <p:extLst>
      <p:ext uri="{BB962C8B-B14F-4D97-AF65-F5344CB8AC3E}">
        <p14:creationId xmlns:p14="http://schemas.microsoft.com/office/powerpoint/2010/main" val="209489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C4A705-D313-4EFD-A6AB-F38D7C172FC4}"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1F604-D907-4814-A2FA-CAABD1F0572C}" type="slidenum">
              <a:rPr lang="en-US" altLang="en-US"/>
              <a:pPr>
                <a:defRPr/>
              </a:pPr>
              <a:t>‹#›</a:t>
            </a:fld>
            <a:endParaRPr lang="en-US" altLang="en-US"/>
          </a:p>
        </p:txBody>
      </p:sp>
    </p:spTree>
    <p:extLst>
      <p:ext uri="{BB962C8B-B14F-4D97-AF65-F5344CB8AC3E}">
        <p14:creationId xmlns:p14="http://schemas.microsoft.com/office/powerpoint/2010/main" val="342103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16119F1-8371-4628-BAB9-691764FF1C0C}"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03D575-D896-4DD7-9B23-6F4E8F41E272}" type="slidenum">
              <a:rPr lang="en-US" altLang="en-US"/>
              <a:pPr>
                <a:defRPr/>
              </a:pPr>
              <a:t>‹#›</a:t>
            </a:fld>
            <a:endParaRPr lang="en-US" altLang="en-US"/>
          </a:p>
        </p:txBody>
      </p:sp>
    </p:spTree>
    <p:extLst>
      <p:ext uri="{BB962C8B-B14F-4D97-AF65-F5344CB8AC3E}">
        <p14:creationId xmlns:p14="http://schemas.microsoft.com/office/powerpoint/2010/main" val="414634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2EA878-DEFB-4DB3-B543-3973160AA518}"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DAA57A-B08C-4631-9664-78F05E26C068}" type="slidenum">
              <a:rPr lang="en-US" altLang="en-US"/>
              <a:pPr>
                <a:defRPr/>
              </a:pPr>
              <a:t>‹#›</a:t>
            </a:fld>
            <a:endParaRPr lang="en-US" altLang="en-US"/>
          </a:p>
        </p:txBody>
      </p:sp>
    </p:spTree>
    <p:extLst>
      <p:ext uri="{BB962C8B-B14F-4D97-AF65-F5344CB8AC3E}">
        <p14:creationId xmlns:p14="http://schemas.microsoft.com/office/powerpoint/2010/main" val="250949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B45440-B17A-4F27-940B-69E5A8129907}"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5A927-46BB-4438-9EF7-0111C7C3AF52}" type="slidenum">
              <a:rPr lang="en-US" altLang="en-US"/>
              <a:pPr>
                <a:defRPr/>
              </a:pPr>
              <a:t>‹#›</a:t>
            </a:fld>
            <a:endParaRPr lang="en-US" altLang="en-US"/>
          </a:p>
        </p:txBody>
      </p:sp>
    </p:spTree>
    <p:extLst>
      <p:ext uri="{BB962C8B-B14F-4D97-AF65-F5344CB8AC3E}">
        <p14:creationId xmlns:p14="http://schemas.microsoft.com/office/powerpoint/2010/main" val="3838047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38035C-F054-40BE-AC2B-6041898D2FCA}" type="datetimeFigureOut">
              <a:rPr lang="en-US">
                <a:solidFill>
                  <a:prstClr val="black">
                    <a:tint val="75000"/>
                  </a:prstClr>
                </a:solidFill>
              </a:rPr>
              <a:pPr>
                <a:defRPr/>
              </a:pPr>
              <a:t>8/26/2025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1EFF9D5-2088-4BF5-982E-0DBC07C78417}" type="slidenum">
              <a:rPr lang="en-US" altLang="en-US"/>
              <a:pPr>
                <a:defRPr/>
              </a:pPr>
              <a:t>‹#›</a:t>
            </a:fld>
            <a:endParaRPr lang="en-US" altLang="en-US"/>
          </a:p>
        </p:txBody>
      </p:sp>
    </p:spTree>
    <p:extLst>
      <p:ext uri="{BB962C8B-B14F-4D97-AF65-F5344CB8AC3E}">
        <p14:creationId xmlns:p14="http://schemas.microsoft.com/office/powerpoint/2010/main" val="297935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12E9D5E-B77F-4EB0-95F9-6D34E3CA6C38}" type="datetimeFigureOut">
              <a:rPr lang="en-US">
                <a:solidFill>
                  <a:prstClr val="black">
                    <a:tint val="75000"/>
                  </a:prstClr>
                </a:solidFill>
              </a:rPr>
              <a:pPr>
                <a:defRPr/>
              </a:pPr>
              <a:t>8/26/2025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72601C-B815-4037-963E-16855F3DCB30}" type="slidenum">
              <a:rPr lang="en-US" altLang="en-US"/>
              <a:pPr>
                <a:defRPr/>
              </a:pPr>
              <a:t>‹#›</a:t>
            </a:fld>
            <a:endParaRPr lang="en-US" altLang="en-US"/>
          </a:p>
        </p:txBody>
      </p:sp>
    </p:spTree>
    <p:extLst>
      <p:ext uri="{BB962C8B-B14F-4D97-AF65-F5344CB8AC3E}">
        <p14:creationId xmlns:p14="http://schemas.microsoft.com/office/powerpoint/2010/main" val="225457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4DB54-72E6-486F-84D8-6DEEA903B485}" type="datetimeFigureOut">
              <a:rPr lang="en-US">
                <a:solidFill>
                  <a:prstClr val="black">
                    <a:tint val="75000"/>
                  </a:prstClr>
                </a:solidFill>
              </a:rPr>
              <a:pPr>
                <a:defRPr/>
              </a:pPr>
              <a:t>8/26/2025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F5221D-0DAF-447C-A187-EBAF4F7AEB52}" type="slidenum">
              <a:rPr lang="en-US" altLang="en-US"/>
              <a:pPr>
                <a:defRPr/>
              </a:pPr>
              <a:t>‹#›</a:t>
            </a:fld>
            <a:endParaRPr lang="en-US" altLang="en-US"/>
          </a:p>
        </p:txBody>
      </p:sp>
    </p:spTree>
    <p:extLst>
      <p:ext uri="{BB962C8B-B14F-4D97-AF65-F5344CB8AC3E}">
        <p14:creationId xmlns:p14="http://schemas.microsoft.com/office/powerpoint/2010/main" val="409532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C37-6C2F-4849-A2B6-E5EA6A9539DD}"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F8BF0-A685-48C1-8377-3A1B91467E9F}" type="slidenum">
              <a:rPr lang="en-US" altLang="en-US"/>
              <a:pPr>
                <a:defRPr/>
              </a:pPr>
              <a:t>‹#›</a:t>
            </a:fld>
            <a:endParaRPr lang="en-US" altLang="en-US"/>
          </a:p>
        </p:txBody>
      </p:sp>
    </p:spTree>
    <p:extLst>
      <p:ext uri="{BB962C8B-B14F-4D97-AF65-F5344CB8AC3E}">
        <p14:creationId xmlns:p14="http://schemas.microsoft.com/office/powerpoint/2010/main" val="234424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A87E897-9CCA-4650-89C9-FAE0562A6E16}"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3EFBBB-9496-4689-A798-1FE0B5178481}" type="slidenum">
              <a:rPr lang="en-US" altLang="en-US"/>
              <a:pPr/>
              <a:t>‹#›</a:t>
            </a:fld>
            <a:endParaRPr lang="en-US" altLang="en-US"/>
          </a:p>
        </p:txBody>
      </p:sp>
    </p:spTree>
    <p:extLst>
      <p:ext uri="{BB962C8B-B14F-4D97-AF65-F5344CB8AC3E}">
        <p14:creationId xmlns:p14="http://schemas.microsoft.com/office/powerpoint/2010/main" val="264816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6618-B17D-4506-9C85-E6B6813E7695}"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F22266-52AA-4A33-84E9-45B28D9DBFD8}" type="slidenum">
              <a:rPr lang="en-US" altLang="en-US"/>
              <a:pPr>
                <a:defRPr/>
              </a:pPr>
              <a:t>‹#›</a:t>
            </a:fld>
            <a:endParaRPr lang="en-US" altLang="en-US"/>
          </a:p>
        </p:txBody>
      </p:sp>
    </p:spTree>
    <p:extLst>
      <p:ext uri="{BB962C8B-B14F-4D97-AF65-F5344CB8AC3E}">
        <p14:creationId xmlns:p14="http://schemas.microsoft.com/office/powerpoint/2010/main" val="2217250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7C2CEA-4109-47DA-9EC3-C0B08EB625DF}"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D67FEB-CFF4-4C23-9F36-FBEF47197C62}" type="slidenum">
              <a:rPr lang="en-US" altLang="en-US"/>
              <a:pPr>
                <a:defRPr/>
              </a:pPr>
              <a:t>‹#›</a:t>
            </a:fld>
            <a:endParaRPr lang="en-US" altLang="en-US"/>
          </a:p>
        </p:txBody>
      </p:sp>
    </p:spTree>
    <p:extLst>
      <p:ext uri="{BB962C8B-B14F-4D97-AF65-F5344CB8AC3E}">
        <p14:creationId xmlns:p14="http://schemas.microsoft.com/office/powerpoint/2010/main" val="784602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304BA2-4198-40E8-BC6A-175F3AEA0779}"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B98B2A-C2ED-4DA2-A997-0232188A7854}" type="slidenum">
              <a:rPr lang="en-US" altLang="en-US"/>
              <a:pPr>
                <a:defRPr/>
              </a:pPr>
              <a:t>‹#›</a:t>
            </a:fld>
            <a:endParaRPr lang="en-US" altLang="en-US"/>
          </a:p>
        </p:txBody>
      </p:sp>
    </p:spTree>
    <p:extLst>
      <p:ext uri="{BB962C8B-B14F-4D97-AF65-F5344CB8AC3E}">
        <p14:creationId xmlns:p14="http://schemas.microsoft.com/office/powerpoint/2010/main" val="3699811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A89821F-FA92-4B9E-8D8F-DAEF5024B752}" type="slidenum">
              <a:rPr lang="en-US" altLang="en-US"/>
              <a:pPr>
                <a:defRPr/>
              </a:pPr>
              <a:t>‹#›</a:t>
            </a:fld>
            <a:endParaRPr lang="en-US" altLang="en-US"/>
          </a:p>
        </p:txBody>
      </p:sp>
    </p:spTree>
    <p:extLst>
      <p:ext uri="{BB962C8B-B14F-4D97-AF65-F5344CB8AC3E}">
        <p14:creationId xmlns:p14="http://schemas.microsoft.com/office/powerpoint/2010/main" val="1780274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C4A705-D313-4EFD-A6AB-F38D7C172FC4}"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1F604-D907-4814-A2FA-CAABD1F0572C}" type="slidenum">
              <a:rPr lang="en-US" altLang="en-US"/>
              <a:pPr>
                <a:defRPr/>
              </a:pPr>
              <a:t>‹#›</a:t>
            </a:fld>
            <a:endParaRPr lang="en-US" altLang="en-US"/>
          </a:p>
        </p:txBody>
      </p:sp>
    </p:spTree>
    <p:extLst>
      <p:ext uri="{BB962C8B-B14F-4D97-AF65-F5344CB8AC3E}">
        <p14:creationId xmlns:p14="http://schemas.microsoft.com/office/powerpoint/2010/main" val="287395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16119F1-8371-4628-BAB9-691764FF1C0C}"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03D575-D896-4DD7-9B23-6F4E8F41E272}" type="slidenum">
              <a:rPr lang="en-US" altLang="en-US"/>
              <a:pPr>
                <a:defRPr/>
              </a:pPr>
              <a:t>‹#›</a:t>
            </a:fld>
            <a:endParaRPr lang="en-US" altLang="en-US"/>
          </a:p>
        </p:txBody>
      </p:sp>
    </p:spTree>
    <p:extLst>
      <p:ext uri="{BB962C8B-B14F-4D97-AF65-F5344CB8AC3E}">
        <p14:creationId xmlns:p14="http://schemas.microsoft.com/office/powerpoint/2010/main" val="1956060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2EA878-DEFB-4DB3-B543-3973160AA518}"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DAA57A-B08C-4631-9664-78F05E26C068}" type="slidenum">
              <a:rPr lang="en-US" altLang="en-US"/>
              <a:pPr>
                <a:defRPr/>
              </a:pPr>
              <a:t>‹#›</a:t>
            </a:fld>
            <a:endParaRPr lang="en-US" altLang="en-US"/>
          </a:p>
        </p:txBody>
      </p:sp>
    </p:spTree>
    <p:extLst>
      <p:ext uri="{BB962C8B-B14F-4D97-AF65-F5344CB8AC3E}">
        <p14:creationId xmlns:p14="http://schemas.microsoft.com/office/powerpoint/2010/main" val="46304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B45440-B17A-4F27-940B-69E5A8129907}"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5A927-46BB-4438-9EF7-0111C7C3AF52}" type="slidenum">
              <a:rPr lang="en-US" altLang="en-US"/>
              <a:pPr>
                <a:defRPr/>
              </a:pPr>
              <a:t>‹#›</a:t>
            </a:fld>
            <a:endParaRPr lang="en-US" altLang="en-US"/>
          </a:p>
        </p:txBody>
      </p:sp>
    </p:spTree>
    <p:extLst>
      <p:ext uri="{BB962C8B-B14F-4D97-AF65-F5344CB8AC3E}">
        <p14:creationId xmlns:p14="http://schemas.microsoft.com/office/powerpoint/2010/main" val="1392744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38035C-F054-40BE-AC2B-6041898D2FCA}" type="datetimeFigureOut">
              <a:rPr lang="en-US">
                <a:solidFill>
                  <a:prstClr val="black">
                    <a:tint val="75000"/>
                  </a:prstClr>
                </a:solidFill>
              </a:rPr>
              <a:pPr>
                <a:defRPr/>
              </a:pPr>
              <a:t>8/26/2025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1EFF9D5-2088-4BF5-982E-0DBC07C78417}" type="slidenum">
              <a:rPr lang="en-US" altLang="en-US"/>
              <a:pPr>
                <a:defRPr/>
              </a:pPr>
              <a:t>‹#›</a:t>
            </a:fld>
            <a:endParaRPr lang="en-US" altLang="en-US"/>
          </a:p>
        </p:txBody>
      </p:sp>
    </p:spTree>
    <p:extLst>
      <p:ext uri="{BB962C8B-B14F-4D97-AF65-F5344CB8AC3E}">
        <p14:creationId xmlns:p14="http://schemas.microsoft.com/office/powerpoint/2010/main" val="1087826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12E9D5E-B77F-4EB0-95F9-6D34E3CA6C38}" type="datetimeFigureOut">
              <a:rPr lang="en-US">
                <a:solidFill>
                  <a:prstClr val="black">
                    <a:tint val="75000"/>
                  </a:prstClr>
                </a:solidFill>
              </a:rPr>
              <a:pPr>
                <a:defRPr/>
              </a:pPr>
              <a:t>8/26/2025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72601C-B815-4037-963E-16855F3DCB30}" type="slidenum">
              <a:rPr lang="en-US" altLang="en-US"/>
              <a:pPr>
                <a:defRPr/>
              </a:pPr>
              <a:t>‹#›</a:t>
            </a:fld>
            <a:endParaRPr lang="en-US" altLang="en-US"/>
          </a:p>
        </p:txBody>
      </p:sp>
    </p:spTree>
    <p:extLst>
      <p:ext uri="{BB962C8B-B14F-4D97-AF65-F5344CB8AC3E}">
        <p14:creationId xmlns:p14="http://schemas.microsoft.com/office/powerpoint/2010/main" val="195771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E1D7C7-5066-48FA-AA0C-2B39BB915435}"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F06351-61C5-46BF-9AE3-3FBF1811A770}" type="slidenum">
              <a:rPr lang="en-US" altLang="en-US"/>
              <a:pPr/>
              <a:t>‹#›</a:t>
            </a:fld>
            <a:endParaRPr lang="en-US" altLang="en-US"/>
          </a:p>
        </p:txBody>
      </p:sp>
    </p:spTree>
    <p:extLst>
      <p:ext uri="{BB962C8B-B14F-4D97-AF65-F5344CB8AC3E}">
        <p14:creationId xmlns:p14="http://schemas.microsoft.com/office/powerpoint/2010/main" val="2353606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4DB54-72E6-486F-84D8-6DEEA903B485}" type="datetimeFigureOut">
              <a:rPr lang="en-US">
                <a:solidFill>
                  <a:prstClr val="black">
                    <a:tint val="75000"/>
                  </a:prstClr>
                </a:solidFill>
              </a:rPr>
              <a:pPr>
                <a:defRPr/>
              </a:pPr>
              <a:t>8/26/2025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F5221D-0DAF-447C-A187-EBAF4F7AEB52}" type="slidenum">
              <a:rPr lang="en-US" altLang="en-US"/>
              <a:pPr>
                <a:defRPr/>
              </a:pPr>
              <a:t>‹#›</a:t>
            </a:fld>
            <a:endParaRPr lang="en-US" altLang="en-US"/>
          </a:p>
        </p:txBody>
      </p:sp>
    </p:spTree>
    <p:extLst>
      <p:ext uri="{BB962C8B-B14F-4D97-AF65-F5344CB8AC3E}">
        <p14:creationId xmlns:p14="http://schemas.microsoft.com/office/powerpoint/2010/main" val="988660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C37-6C2F-4849-A2B6-E5EA6A9539DD}"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F8BF0-A685-48C1-8377-3A1B91467E9F}" type="slidenum">
              <a:rPr lang="en-US" altLang="en-US"/>
              <a:pPr>
                <a:defRPr/>
              </a:pPr>
              <a:t>‹#›</a:t>
            </a:fld>
            <a:endParaRPr lang="en-US" altLang="en-US"/>
          </a:p>
        </p:txBody>
      </p:sp>
    </p:spTree>
    <p:extLst>
      <p:ext uri="{BB962C8B-B14F-4D97-AF65-F5344CB8AC3E}">
        <p14:creationId xmlns:p14="http://schemas.microsoft.com/office/powerpoint/2010/main" val="2249830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6618-B17D-4506-9C85-E6B6813E7695}"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F22266-52AA-4A33-84E9-45B28D9DBFD8}" type="slidenum">
              <a:rPr lang="en-US" altLang="en-US"/>
              <a:pPr>
                <a:defRPr/>
              </a:pPr>
              <a:t>‹#›</a:t>
            </a:fld>
            <a:endParaRPr lang="en-US" altLang="en-US"/>
          </a:p>
        </p:txBody>
      </p:sp>
    </p:spTree>
    <p:extLst>
      <p:ext uri="{BB962C8B-B14F-4D97-AF65-F5344CB8AC3E}">
        <p14:creationId xmlns:p14="http://schemas.microsoft.com/office/powerpoint/2010/main" val="1267632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7C2CEA-4109-47DA-9EC3-C0B08EB625DF}"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D67FEB-CFF4-4C23-9F36-FBEF47197C62}" type="slidenum">
              <a:rPr lang="en-US" altLang="en-US"/>
              <a:pPr>
                <a:defRPr/>
              </a:pPr>
              <a:t>‹#›</a:t>
            </a:fld>
            <a:endParaRPr lang="en-US" altLang="en-US"/>
          </a:p>
        </p:txBody>
      </p:sp>
    </p:spTree>
    <p:extLst>
      <p:ext uri="{BB962C8B-B14F-4D97-AF65-F5344CB8AC3E}">
        <p14:creationId xmlns:p14="http://schemas.microsoft.com/office/powerpoint/2010/main" val="4098457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304BA2-4198-40E8-BC6A-175F3AEA0779}"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B98B2A-C2ED-4DA2-A997-0232188A7854}" type="slidenum">
              <a:rPr lang="en-US" altLang="en-US"/>
              <a:pPr>
                <a:defRPr/>
              </a:pPr>
              <a:t>‹#›</a:t>
            </a:fld>
            <a:endParaRPr lang="en-US" altLang="en-US"/>
          </a:p>
        </p:txBody>
      </p:sp>
    </p:spTree>
    <p:extLst>
      <p:ext uri="{BB962C8B-B14F-4D97-AF65-F5344CB8AC3E}">
        <p14:creationId xmlns:p14="http://schemas.microsoft.com/office/powerpoint/2010/main" val="1991052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A89821F-FA92-4B9E-8D8F-DAEF5024B752}" type="slidenum">
              <a:rPr lang="en-US" altLang="en-US"/>
              <a:pPr>
                <a:defRPr/>
              </a:pPr>
              <a:t>‹#›</a:t>
            </a:fld>
            <a:endParaRPr lang="en-US" altLang="en-US"/>
          </a:p>
        </p:txBody>
      </p:sp>
    </p:spTree>
    <p:extLst>
      <p:ext uri="{BB962C8B-B14F-4D97-AF65-F5344CB8AC3E}">
        <p14:creationId xmlns:p14="http://schemas.microsoft.com/office/powerpoint/2010/main" val="215149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FB917B-204E-4F2F-80D3-9C12800F5A41}"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8FDDBF-4B84-4967-980E-EED8B883E4E4}" type="slidenum">
              <a:rPr lang="en-US" altLang="en-US"/>
              <a:pPr/>
              <a:t>‹#›</a:t>
            </a:fld>
            <a:endParaRPr lang="en-US" altLang="en-US"/>
          </a:p>
        </p:txBody>
      </p:sp>
    </p:spTree>
    <p:extLst>
      <p:ext uri="{BB962C8B-B14F-4D97-AF65-F5344CB8AC3E}">
        <p14:creationId xmlns:p14="http://schemas.microsoft.com/office/powerpoint/2010/main" val="235251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ED6BFC8-0E75-4BA2-BF2D-C612EF4AAE53}" type="datetimeFigureOut">
              <a:rPr lang="en-US">
                <a:solidFill>
                  <a:prstClr val="black">
                    <a:tint val="75000"/>
                  </a:prstClr>
                </a:solidFill>
              </a:rPr>
              <a:pPr>
                <a:defRPr/>
              </a:pPr>
              <a:t>8/26/2025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8C9683B-BFA9-4003-8396-2DCC26D0EAD5}" type="slidenum">
              <a:rPr lang="en-US" altLang="en-US"/>
              <a:pPr/>
              <a:t>‹#›</a:t>
            </a:fld>
            <a:endParaRPr lang="en-US" altLang="en-US"/>
          </a:p>
        </p:txBody>
      </p:sp>
    </p:spTree>
    <p:extLst>
      <p:ext uri="{BB962C8B-B14F-4D97-AF65-F5344CB8AC3E}">
        <p14:creationId xmlns:p14="http://schemas.microsoft.com/office/powerpoint/2010/main" val="155016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D7E43F4-6FAD-49F5-9427-CBFD431BF9EC}" type="datetimeFigureOut">
              <a:rPr lang="en-US">
                <a:solidFill>
                  <a:prstClr val="black">
                    <a:tint val="75000"/>
                  </a:prstClr>
                </a:solidFill>
              </a:rPr>
              <a:pPr>
                <a:defRPr/>
              </a:pPr>
              <a:t>8/26/2025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131EB63-D90E-4B3B-8FDE-8AFE84F9ED8F}" type="slidenum">
              <a:rPr lang="en-US" altLang="en-US"/>
              <a:pPr/>
              <a:t>‹#›</a:t>
            </a:fld>
            <a:endParaRPr lang="en-US" altLang="en-US"/>
          </a:p>
        </p:txBody>
      </p:sp>
    </p:spTree>
    <p:extLst>
      <p:ext uri="{BB962C8B-B14F-4D97-AF65-F5344CB8AC3E}">
        <p14:creationId xmlns:p14="http://schemas.microsoft.com/office/powerpoint/2010/main" val="205420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54EB79-7650-4B89-B247-F08B0E34FB92}" type="datetimeFigureOut">
              <a:rPr lang="en-US">
                <a:solidFill>
                  <a:prstClr val="black">
                    <a:tint val="75000"/>
                  </a:prstClr>
                </a:solidFill>
              </a:rPr>
              <a:pPr>
                <a:defRPr/>
              </a:pPr>
              <a:t>8/26/2025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AE80E203-517A-4EB6-847D-277D58442AFB}" type="slidenum">
              <a:rPr lang="en-US" altLang="en-US"/>
              <a:pPr/>
              <a:t>‹#›</a:t>
            </a:fld>
            <a:endParaRPr lang="en-US" altLang="en-US"/>
          </a:p>
        </p:txBody>
      </p:sp>
    </p:spTree>
    <p:extLst>
      <p:ext uri="{BB962C8B-B14F-4D97-AF65-F5344CB8AC3E}">
        <p14:creationId xmlns:p14="http://schemas.microsoft.com/office/powerpoint/2010/main" val="304203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7A33FD-F194-4EDD-B575-A24E7FDF05DC}"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E388BF-3C66-491E-8EA9-9B587CD980AC}" type="slidenum">
              <a:rPr lang="en-US" altLang="en-US"/>
              <a:pPr/>
              <a:t>‹#›</a:t>
            </a:fld>
            <a:endParaRPr lang="en-US" altLang="en-US"/>
          </a:p>
        </p:txBody>
      </p:sp>
    </p:spTree>
    <p:extLst>
      <p:ext uri="{BB962C8B-B14F-4D97-AF65-F5344CB8AC3E}">
        <p14:creationId xmlns:p14="http://schemas.microsoft.com/office/powerpoint/2010/main" val="39124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A8CC3-BB52-412E-B4DE-E25DAE597D8C}" type="datetimeFigureOut">
              <a:rPr lang="en-US">
                <a:solidFill>
                  <a:prstClr val="black">
                    <a:tint val="75000"/>
                  </a:prstClr>
                </a:solidFill>
              </a:rPr>
              <a:pPr>
                <a:defRPr/>
              </a:pPr>
              <a:t>8/26/2025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40D8B-DAD9-42B1-AFCB-2F403B2648F1}" type="slidenum">
              <a:rPr lang="en-US" altLang="en-US"/>
              <a:pPr/>
              <a:t>‹#›</a:t>
            </a:fld>
            <a:endParaRPr lang="en-US" altLang="en-US"/>
          </a:p>
        </p:txBody>
      </p:sp>
    </p:spTree>
    <p:extLst>
      <p:ext uri="{BB962C8B-B14F-4D97-AF65-F5344CB8AC3E}">
        <p14:creationId xmlns:p14="http://schemas.microsoft.com/office/powerpoint/2010/main" val="261584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A063CE-8F5D-440E-AAFD-C83F54B973C4}"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2FC848-B0EC-48B9-AB81-515881DF4BD9}" type="slidenum">
              <a:rPr lang="en-US" altLang="en-US" smtClean="0">
                <a:cs typeface="Arial" panose="020B0604020202020204" pitchFamily="34" charset="0"/>
              </a:rPr>
              <a:pPr/>
              <a:t>‹#›</a:t>
            </a:fld>
            <a:endParaRPr lang="en-US" altLang="en-US">
              <a:cs typeface="Arial" panose="020B0604020202020204" pitchFamily="34" charset="0"/>
            </a:endParaRPr>
          </a:p>
        </p:txBody>
      </p:sp>
    </p:spTree>
    <p:extLst>
      <p:ext uri="{BB962C8B-B14F-4D97-AF65-F5344CB8AC3E}">
        <p14:creationId xmlns:p14="http://schemas.microsoft.com/office/powerpoint/2010/main" val="2075081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C3EB54-3B01-4734-B8FA-7B52A81912EB}"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ADDFC9-9522-423D-AF71-66FCB416E213}"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7007042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C3EB54-3B01-4734-B8FA-7B52A81912EB}" type="datetimeFigureOut">
              <a:rPr lang="en-US">
                <a:solidFill>
                  <a:prstClr val="black">
                    <a:tint val="75000"/>
                  </a:prstClr>
                </a:solidFill>
              </a:rPr>
              <a:pPr>
                <a:def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ADDFC9-9522-423D-AF71-66FCB416E213}"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76921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s://docs.scipy.org/doc/scipy/reference/generated/scipy.signal.convolve2d.html"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7.wmf"/><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cvcl.mit.edu/hybridimage.ht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5.bin"/><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YCbCr"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hyperlink" Target="http://en.wikipedia.org/wiki/JPE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5.xml"/><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47.gi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48.png"/><Relationship Id="rId1" Type="http://schemas.openxmlformats.org/officeDocument/2006/relationships/slideLayout" Target="../slideLayouts/slideLayout35.xml"/><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64.png"/><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65.wmf"/></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8.bin"/><Relationship Id="rId1" Type="http://schemas.openxmlformats.org/officeDocument/2006/relationships/slideLayout" Target="../slideLayouts/slideLayout25.xml"/><Relationship Id="rId5" Type="http://schemas.openxmlformats.org/officeDocument/2006/relationships/image" Target="../media/image75.w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5.xml"/><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36.pn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10.bin"/><Relationship Id="rId1" Type="http://schemas.openxmlformats.org/officeDocument/2006/relationships/slideLayout" Target="../slideLayouts/slideLayout27.xml"/><Relationship Id="rId5" Type="http://schemas.openxmlformats.org/officeDocument/2006/relationships/image" Target="../media/image92.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hays\Desktop\143 Computer Vision\slides\07\colo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p:cNvSpPr txBox="1">
            <a:spLocks noChangeArrowheads="1"/>
          </p:cNvSpPr>
          <p:nvPr/>
        </p:nvSpPr>
        <p:spPr bwMode="auto">
          <a:xfrm>
            <a:off x="4343401" y="6477001"/>
            <a:ext cx="366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cs typeface="Arial" panose="020B0604020202020204" pitchFamily="34" charset="0"/>
              </a:rPr>
              <a:t>The blue and green colors are actually the same</a:t>
            </a:r>
          </a:p>
        </p:txBody>
      </p:sp>
    </p:spTree>
    <p:extLst>
      <p:ext uri="{BB962C8B-B14F-4D97-AF65-F5344CB8AC3E}">
        <p14:creationId xmlns:p14="http://schemas.microsoft.com/office/powerpoint/2010/main" val="102303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412C-067D-B1FE-A5FA-6AC3A2D00D49}"/>
              </a:ext>
            </a:extLst>
          </p:cNvPr>
          <p:cNvSpPr>
            <a:spLocks noGrp="1"/>
          </p:cNvSpPr>
          <p:nvPr>
            <p:ph type="title"/>
          </p:nvPr>
        </p:nvSpPr>
        <p:spPr/>
        <p:txBody>
          <a:bodyPr/>
          <a:lstStyle/>
          <a:p>
            <a:r>
              <a:rPr lang="en-US" dirty="0"/>
              <a:t>Alternative to Filtering – Non-overlapping Patches</a:t>
            </a:r>
          </a:p>
        </p:txBody>
      </p:sp>
      <p:pic>
        <p:nvPicPr>
          <p:cNvPr id="5" name="Picture 4">
            <a:extLst>
              <a:ext uri="{FF2B5EF4-FFF2-40B4-BE49-F238E27FC236}">
                <a16:creationId xmlns:a16="http://schemas.microsoft.com/office/drawing/2014/main" id="{3987206B-3516-9388-0A6E-0C910EEBC66C}"/>
              </a:ext>
            </a:extLst>
          </p:cNvPr>
          <p:cNvPicPr>
            <a:picLocks noChangeAspect="1"/>
          </p:cNvPicPr>
          <p:nvPr/>
        </p:nvPicPr>
        <p:blipFill>
          <a:blip r:embed="rId2"/>
          <a:stretch>
            <a:fillRect/>
          </a:stretch>
        </p:blipFill>
        <p:spPr>
          <a:xfrm>
            <a:off x="1371600" y="914400"/>
            <a:ext cx="9127793" cy="4817708"/>
          </a:xfrm>
          <a:prstGeom prst="rect">
            <a:avLst/>
          </a:prstGeom>
        </p:spPr>
      </p:pic>
      <p:sp>
        <p:nvSpPr>
          <p:cNvPr id="9" name="TextBox 8">
            <a:extLst>
              <a:ext uri="{FF2B5EF4-FFF2-40B4-BE49-F238E27FC236}">
                <a16:creationId xmlns:a16="http://schemas.microsoft.com/office/drawing/2014/main" id="{7E452DAB-C9E9-E0EE-612F-3157E12B7B59}"/>
              </a:ext>
            </a:extLst>
          </p:cNvPr>
          <p:cNvSpPr txBox="1"/>
          <p:nvPr/>
        </p:nvSpPr>
        <p:spPr>
          <a:xfrm>
            <a:off x="381000" y="5753328"/>
            <a:ext cx="11734800" cy="923330"/>
          </a:xfrm>
          <a:prstGeom prst="rect">
            <a:avLst/>
          </a:prstGeom>
          <a:noFill/>
        </p:spPr>
        <p:txBody>
          <a:bodyPr wrap="square">
            <a:spAutoFit/>
          </a:bodyPr>
          <a:lstStyle/>
          <a:p>
            <a:r>
              <a:rPr lang="en-US" b="1" dirty="0"/>
              <a:t>An Image is Worth 16x16 Words: Transformers for Image Recognition at Scale</a:t>
            </a:r>
          </a:p>
          <a:p>
            <a:r>
              <a:rPr lang="en-US" dirty="0"/>
              <a:t>A. </a:t>
            </a:r>
            <a:r>
              <a:rPr lang="en-US" dirty="0" err="1"/>
              <a:t>Dosovitskiy</a:t>
            </a:r>
            <a:r>
              <a:rPr lang="en-US" dirty="0"/>
              <a:t>, L. Beyer, A. Kolesnikov, D. </a:t>
            </a:r>
            <a:r>
              <a:rPr lang="en-US" dirty="0" err="1"/>
              <a:t>Weissenborn</a:t>
            </a:r>
            <a:r>
              <a:rPr lang="en-US" dirty="0"/>
              <a:t>, X. Zhai, T. </a:t>
            </a:r>
            <a:r>
              <a:rPr lang="en-US" dirty="0" err="1"/>
              <a:t>Unterthiner</a:t>
            </a:r>
            <a:r>
              <a:rPr lang="en-US" dirty="0"/>
              <a:t>, M. Dehghani, M. </a:t>
            </a:r>
            <a:r>
              <a:rPr lang="en-US" dirty="0" err="1"/>
              <a:t>Minderer</a:t>
            </a:r>
            <a:r>
              <a:rPr lang="en-US" dirty="0"/>
              <a:t>, G. </a:t>
            </a:r>
            <a:r>
              <a:rPr lang="en-US" dirty="0" err="1"/>
              <a:t>Heigold</a:t>
            </a:r>
            <a:r>
              <a:rPr lang="en-US" dirty="0"/>
              <a:t>, S. </a:t>
            </a:r>
            <a:r>
              <a:rPr lang="en-US" dirty="0" err="1"/>
              <a:t>Gelly</a:t>
            </a:r>
            <a:r>
              <a:rPr lang="en-US" dirty="0"/>
              <a:t>, J. </a:t>
            </a:r>
            <a:r>
              <a:rPr lang="en-US" dirty="0" err="1"/>
              <a:t>Uszkoreit</a:t>
            </a:r>
            <a:r>
              <a:rPr lang="en-US" dirty="0"/>
              <a:t>, and N. </a:t>
            </a:r>
            <a:r>
              <a:rPr lang="en-US" dirty="0" err="1"/>
              <a:t>Houlsby</a:t>
            </a:r>
            <a:r>
              <a:rPr lang="en-US" dirty="0"/>
              <a:t>. International Conference on Learning Representations, (2021)</a:t>
            </a:r>
          </a:p>
        </p:txBody>
      </p:sp>
    </p:spTree>
    <p:extLst>
      <p:ext uri="{BB962C8B-B14F-4D97-AF65-F5344CB8AC3E}">
        <p14:creationId xmlns:p14="http://schemas.microsoft.com/office/powerpoint/2010/main" val="398034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t>Filtering vs. Convolution</a:t>
            </a:r>
          </a:p>
        </p:txBody>
      </p:sp>
      <p:sp>
        <p:nvSpPr>
          <p:cNvPr id="57347" name="Content Placeholder 2"/>
          <p:cNvSpPr>
            <a:spLocks noGrp="1"/>
          </p:cNvSpPr>
          <p:nvPr>
            <p:ph idx="1"/>
          </p:nvPr>
        </p:nvSpPr>
        <p:spPr>
          <a:xfrm>
            <a:off x="609600" y="1447800"/>
            <a:ext cx="10972800" cy="4678363"/>
          </a:xfrm>
        </p:spPr>
        <p:txBody>
          <a:bodyPr/>
          <a:lstStyle/>
          <a:p>
            <a:r>
              <a:rPr lang="en-US" altLang="en-US" dirty="0"/>
              <a:t>2d filtering</a:t>
            </a:r>
          </a:p>
          <a:p>
            <a:pPr lvl="1"/>
            <a:endParaRPr lang="en-US" altLang="en-US" dirty="0"/>
          </a:p>
          <a:p>
            <a:pPr>
              <a:buFont typeface="Arial" panose="020B0604020202020204" pitchFamily="34" charset="0"/>
              <a:buNone/>
            </a:pPr>
            <a:endParaRPr lang="en-US" altLang="en-US" dirty="0"/>
          </a:p>
          <a:p>
            <a:pPr>
              <a:buFont typeface="Arial" panose="020B0604020202020204" pitchFamily="34" charset="0"/>
              <a:buNone/>
            </a:pPr>
            <a:endParaRPr lang="en-US" altLang="en-US" dirty="0"/>
          </a:p>
          <a:p>
            <a:r>
              <a:rPr lang="en-US" altLang="en-US" dirty="0"/>
              <a:t>2d convolution</a:t>
            </a:r>
          </a:p>
        </p:txBody>
      </p:sp>
      <p:graphicFrame>
        <p:nvGraphicFramePr>
          <p:cNvPr id="57348" name="Object 381"/>
          <p:cNvGraphicFramePr>
            <a:graphicFrameLocks noChangeAspect="1"/>
          </p:cNvGraphicFramePr>
          <p:nvPr/>
        </p:nvGraphicFramePr>
        <p:xfrm>
          <a:off x="3429000" y="4739765"/>
          <a:ext cx="4997450" cy="874712"/>
        </p:xfrm>
        <a:graphic>
          <a:graphicData uri="http://schemas.openxmlformats.org/presentationml/2006/ole">
            <mc:AlternateContent xmlns:mc="http://schemas.openxmlformats.org/markup-compatibility/2006">
              <mc:Choice xmlns:v="urn:schemas-microsoft-com:vml" Requires="v">
                <p:oleObj name="Equation" r:id="rId3" imgW="2031840" imgH="355320" progId="Equation.3">
                  <p:embed/>
                </p:oleObj>
              </mc:Choice>
              <mc:Fallback>
                <p:oleObj name="Equation" r:id="rId3" imgW="2031840" imgH="355320" progId="Equation.3">
                  <p:embed/>
                  <p:pic>
                    <p:nvPicPr>
                      <p:cNvPr id="57348" name="Object 381"/>
                      <p:cNvPicPr>
                        <a:picLocks noChangeAspect="1" noChangeArrowheads="1"/>
                      </p:cNvPicPr>
                      <p:nvPr/>
                    </p:nvPicPr>
                    <p:blipFill>
                      <a:blip r:embed="rId4"/>
                      <a:srcRect/>
                      <a:stretch>
                        <a:fillRect/>
                      </a:stretch>
                    </p:blipFill>
                    <p:spPr bwMode="auto">
                      <a:xfrm>
                        <a:off x="3429000" y="4739765"/>
                        <a:ext cx="49974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TextBox 5"/>
          <p:cNvSpPr txBox="1">
            <a:spLocks noChangeArrowheads="1"/>
          </p:cNvSpPr>
          <p:nvPr/>
        </p:nvSpPr>
        <p:spPr bwMode="auto">
          <a:xfrm>
            <a:off x="6553200" y="849868"/>
            <a:ext cx="2941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prstClr val="black"/>
                </a:solidFill>
                <a:latin typeface="Courier"/>
              </a:rPr>
              <a:t>I=image,  size m x n</a:t>
            </a:r>
          </a:p>
        </p:txBody>
      </p:sp>
      <p:sp>
        <p:nvSpPr>
          <p:cNvPr id="57350" name="TextBox 6"/>
          <p:cNvSpPr txBox="1">
            <a:spLocks noChangeArrowheads="1"/>
          </p:cNvSpPr>
          <p:nvPr/>
        </p:nvSpPr>
        <p:spPr bwMode="auto">
          <a:xfrm>
            <a:off x="6553200" y="439998"/>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prstClr val="black"/>
                </a:solidFill>
                <a:latin typeface="Courier"/>
              </a:rPr>
              <a:t>f=filter, size k x l</a:t>
            </a:r>
          </a:p>
        </p:txBody>
      </p:sp>
      <p:graphicFrame>
        <p:nvGraphicFramePr>
          <p:cNvPr id="57353" name="Object 3"/>
          <p:cNvGraphicFramePr>
            <a:graphicFrameLocks noChangeAspect="1"/>
          </p:cNvGraphicFramePr>
          <p:nvPr/>
        </p:nvGraphicFramePr>
        <p:xfrm>
          <a:off x="3425825" y="2352675"/>
          <a:ext cx="4997450" cy="874713"/>
        </p:xfrm>
        <a:graphic>
          <a:graphicData uri="http://schemas.openxmlformats.org/presentationml/2006/ole">
            <mc:AlternateContent xmlns:mc="http://schemas.openxmlformats.org/markup-compatibility/2006">
              <mc:Choice xmlns:v="urn:schemas-microsoft-com:vml" Requires="v">
                <p:oleObj name="Equation" r:id="rId5" imgW="2031840" imgH="355320" progId="Equation.3">
                  <p:embed/>
                </p:oleObj>
              </mc:Choice>
              <mc:Fallback>
                <p:oleObj name="Equation" r:id="rId5" imgW="2031840" imgH="355320" progId="Equation.3">
                  <p:embed/>
                  <p:pic>
                    <p:nvPicPr>
                      <p:cNvPr id="57353" name="Object 3"/>
                      <p:cNvPicPr>
                        <a:picLocks noChangeAspect="1" noChangeArrowheads="1"/>
                      </p:cNvPicPr>
                      <p:nvPr/>
                    </p:nvPicPr>
                    <p:blipFill>
                      <a:blip r:embed="rId6"/>
                      <a:srcRect/>
                      <a:stretch>
                        <a:fillRect/>
                      </a:stretch>
                    </p:blipFill>
                    <p:spPr bwMode="auto">
                      <a:xfrm>
                        <a:off x="3425825" y="2352675"/>
                        <a:ext cx="49974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609600" y="6416455"/>
            <a:ext cx="11430000" cy="646331"/>
          </a:xfrm>
          <a:prstGeom prst="rect">
            <a:avLst/>
          </a:prstGeom>
        </p:spPr>
        <p:txBody>
          <a:bodyPr wrap="square">
            <a:spAutoFit/>
          </a:bodyPr>
          <a:lstStyle/>
          <a:p>
            <a:pPr eaLnBrk="1" hangingPunct="1"/>
            <a:r>
              <a:rPr lang="en-US" altLang="en-US" dirty="0"/>
              <a:t>In Python you can use </a:t>
            </a:r>
            <a:r>
              <a:rPr lang="en-US" altLang="en-US" dirty="0">
                <a:hlinkClick r:id="rId7"/>
              </a:rPr>
              <a:t>https://docs.scipy.org/doc/scipy/reference/generated/scipy.signal.convolve2d.html</a:t>
            </a:r>
            <a:endParaRPr lang="en-US" altLang="en-US" dirty="0"/>
          </a:p>
          <a:p>
            <a:pPr eaLnBrk="1" hangingPunct="1"/>
            <a:endParaRPr lang="en-US" altLang="en-US" dirty="0"/>
          </a:p>
        </p:txBody>
      </p:sp>
      <p:sp>
        <p:nvSpPr>
          <p:cNvPr id="3" name="TextBox 5">
            <a:extLst>
              <a:ext uri="{FF2B5EF4-FFF2-40B4-BE49-F238E27FC236}">
                <a16:creationId xmlns:a16="http://schemas.microsoft.com/office/drawing/2014/main" id="{0179FFCA-9D3E-3D9A-5FD1-D209D123A4F0}"/>
              </a:ext>
            </a:extLst>
          </p:cNvPr>
          <p:cNvSpPr txBox="1">
            <a:spLocks noChangeArrowheads="1"/>
          </p:cNvSpPr>
          <p:nvPr/>
        </p:nvSpPr>
        <p:spPr bwMode="auto">
          <a:xfrm>
            <a:off x="6553200" y="1259738"/>
            <a:ext cx="2941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prstClr val="black"/>
                </a:solidFill>
                <a:latin typeface="Courier"/>
              </a:rPr>
              <a:t>h=output, size m x n</a:t>
            </a:r>
          </a:p>
        </p:txBody>
      </p:sp>
    </p:spTree>
    <p:extLst>
      <p:ext uri="{BB962C8B-B14F-4D97-AF65-F5344CB8AC3E}">
        <p14:creationId xmlns:p14="http://schemas.microsoft.com/office/powerpoint/2010/main" val="147696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Key properties of linear filters</a:t>
            </a:r>
          </a:p>
        </p:txBody>
      </p:sp>
      <p:sp>
        <p:nvSpPr>
          <p:cNvPr id="834563" name="Rectangle 3"/>
          <p:cNvSpPr>
            <a:spLocks noGrp="1" noChangeArrowheads="1"/>
          </p:cNvSpPr>
          <p:nvPr>
            <p:ph type="body" idx="1"/>
          </p:nvPr>
        </p:nvSpPr>
        <p:spPr>
          <a:xfrm>
            <a:off x="2286000" y="914400"/>
            <a:ext cx="8153400" cy="5791200"/>
          </a:xfrm>
        </p:spPr>
        <p:txBody>
          <a:bodyPr>
            <a:normAutofit lnSpcReduction="10000"/>
          </a:bodyPr>
          <a:lstStyle/>
          <a:p>
            <a:pPr marL="0">
              <a:buNone/>
              <a:defRPr/>
            </a:pPr>
            <a:endParaRPr lang="en-US" b="1" dirty="0"/>
          </a:p>
          <a:p>
            <a:pPr marL="0">
              <a:buNone/>
              <a:defRPr/>
            </a:pPr>
            <a:r>
              <a:rPr lang="en-US" b="1" dirty="0"/>
              <a:t>Linearity:</a:t>
            </a:r>
            <a:r>
              <a:rPr lang="en-US" dirty="0"/>
              <a:t> </a:t>
            </a:r>
          </a:p>
          <a:p>
            <a:pPr marL="0">
              <a:buNone/>
              <a:defRPr/>
            </a:pP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(I, f</a:t>
            </a:r>
            <a:r>
              <a:rPr lang="en-US" sz="2400" baseline="-25000" dirty="0">
                <a:latin typeface="Courier New" pitchFamily="49" charset="0"/>
                <a:cs typeface="Courier New" pitchFamily="49" charset="0"/>
              </a:rPr>
              <a:t>1</a:t>
            </a:r>
            <a:r>
              <a:rPr lang="en-US" sz="2400" dirty="0">
                <a:latin typeface="Courier New" pitchFamily="49" charset="0"/>
                <a:cs typeface="Courier New" pitchFamily="49" charset="0"/>
              </a:rPr>
              <a:t> + f</a:t>
            </a:r>
            <a:r>
              <a:rPr lang="en-US" sz="2400" baseline="-25000" dirty="0">
                <a:latin typeface="Courier New" pitchFamily="49" charset="0"/>
                <a:cs typeface="Courier New" pitchFamily="49" charset="0"/>
              </a:rPr>
              <a:t>2</a:t>
            </a:r>
            <a:r>
              <a:rPr lang="en-US" sz="2400" dirty="0">
                <a:latin typeface="Courier New" pitchFamily="49" charset="0"/>
                <a:cs typeface="Courier New" pitchFamily="49" charset="0"/>
              </a:rPr>
              <a:t>) = </a:t>
            </a:r>
          </a:p>
          <a:p>
            <a:pPr marL="0">
              <a:buNone/>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(I,f</a:t>
            </a:r>
            <a:r>
              <a:rPr lang="en-US" sz="2400" baseline="-25000" dirty="0">
                <a:latin typeface="Courier New" pitchFamily="49" charset="0"/>
                <a:cs typeface="Courier New" pitchFamily="49" charset="0"/>
              </a:rPr>
              <a:t>1</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(I,f</a:t>
            </a:r>
            <a:r>
              <a:rPr lang="en-US" sz="2400" baseline="-25000" dirty="0">
                <a:latin typeface="Courier New" pitchFamily="49" charset="0"/>
                <a:cs typeface="Courier New" pitchFamily="49" charset="0"/>
              </a:rPr>
              <a:t>2</a:t>
            </a:r>
            <a:r>
              <a:rPr lang="en-US" sz="2400" dirty="0">
                <a:latin typeface="Courier New" pitchFamily="49" charset="0"/>
                <a:cs typeface="Courier New" pitchFamily="49" charset="0"/>
              </a:rPr>
              <a:t>)</a:t>
            </a:r>
            <a:endParaRPr lang="en-US" sz="3600" dirty="0">
              <a:latin typeface="Courier New" pitchFamily="49" charset="0"/>
              <a:cs typeface="Courier New" pitchFamily="49" charset="0"/>
            </a:endParaRPr>
          </a:p>
          <a:p>
            <a:pPr marL="0">
              <a:buNone/>
              <a:defRPr/>
            </a:pPr>
            <a:endParaRPr lang="en-US" b="1" dirty="0"/>
          </a:p>
          <a:p>
            <a:pPr marL="0">
              <a:buNone/>
              <a:defRPr/>
            </a:pPr>
            <a:r>
              <a:rPr lang="en-US" b="1" dirty="0"/>
              <a:t>Shift invariance:</a:t>
            </a:r>
            <a:r>
              <a:rPr lang="en-US" dirty="0"/>
              <a:t> same behavior regardless of pixel location</a:t>
            </a:r>
          </a:p>
          <a:p>
            <a:pPr marL="0">
              <a:buNone/>
              <a:defRPr/>
            </a:pP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I,shift</a:t>
            </a:r>
            <a:r>
              <a:rPr lang="en-US" sz="2400" dirty="0">
                <a:latin typeface="Courier New" pitchFamily="49" charset="0"/>
                <a:cs typeface="Courier New" pitchFamily="49" charset="0"/>
              </a:rPr>
              <a:t>(f)) = shift(</a:t>
            </a: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I,f</a:t>
            </a:r>
            <a:r>
              <a:rPr lang="en-US" sz="2400" dirty="0">
                <a:latin typeface="Courier New" pitchFamily="49" charset="0"/>
                <a:cs typeface="Courier New" pitchFamily="49" charset="0"/>
              </a:rPr>
              <a:t>))</a:t>
            </a:r>
          </a:p>
          <a:p>
            <a:pPr marL="0">
              <a:buNone/>
              <a:defRPr/>
            </a:pPr>
            <a:endParaRPr lang="en-US" dirty="0"/>
          </a:p>
          <a:p>
            <a:pPr marL="0">
              <a:buNone/>
              <a:defRPr/>
            </a:pPr>
            <a:r>
              <a:rPr lang="en-US" dirty="0"/>
              <a:t>Any linear, shift-invariant operator can be represented as a convolution</a:t>
            </a:r>
          </a:p>
          <a:p>
            <a:pPr>
              <a:buFontTx/>
              <a:buChar char="•"/>
              <a:defRPr/>
            </a:pPr>
            <a:endParaRPr lang="en-US" dirty="0"/>
          </a:p>
        </p:txBody>
      </p:sp>
      <p:sp>
        <p:nvSpPr>
          <p:cNvPr id="58372" name="TextBox 3"/>
          <p:cNvSpPr txBox="1">
            <a:spLocks noChangeArrowheads="1"/>
          </p:cNvSpPr>
          <p:nvPr/>
        </p:nvSpPr>
        <p:spPr bwMode="auto">
          <a:xfrm>
            <a:off x="8880478" y="6550028"/>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S. Lazebnik</a:t>
            </a:r>
          </a:p>
        </p:txBody>
      </p:sp>
    </p:spTree>
    <p:extLst>
      <p:ext uri="{BB962C8B-B14F-4D97-AF65-F5344CB8AC3E}">
        <p14:creationId xmlns:p14="http://schemas.microsoft.com/office/powerpoint/2010/main" val="1396033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45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45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45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456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456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4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More properties</a:t>
            </a:r>
          </a:p>
        </p:txBody>
      </p:sp>
      <p:sp>
        <p:nvSpPr>
          <p:cNvPr id="1057795" name="Rectangle 3"/>
          <p:cNvSpPr>
            <a:spLocks noGrp="1" noChangeArrowheads="1"/>
          </p:cNvSpPr>
          <p:nvPr>
            <p:ph type="body" idx="1"/>
          </p:nvPr>
        </p:nvSpPr>
        <p:spPr>
          <a:xfrm>
            <a:off x="1752600" y="914400"/>
            <a:ext cx="8915400" cy="5943600"/>
          </a:xfrm>
        </p:spPr>
        <p:txBody>
          <a:bodyPr>
            <a:normAutofit fontScale="92500" lnSpcReduction="10000"/>
          </a:bodyPr>
          <a:lstStyle/>
          <a:p>
            <a:pPr>
              <a:buFontTx/>
              <a:buChar char="•"/>
              <a:defRPr/>
            </a:pPr>
            <a:r>
              <a:rPr lang="en-US" sz="2800" dirty="0"/>
              <a:t>Commutative: </a:t>
            </a:r>
            <a:r>
              <a:rPr lang="en-US" sz="2800" i="1" dirty="0"/>
              <a:t>a</a:t>
            </a:r>
            <a:r>
              <a:rPr lang="en-US" sz="2800" dirty="0"/>
              <a:t> * </a:t>
            </a:r>
            <a:r>
              <a:rPr lang="en-US" sz="2800" i="1" dirty="0"/>
              <a:t>b</a:t>
            </a:r>
            <a:r>
              <a:rPr lang="en-US" sz="2800" dirty="0"/>
              <a:t> = </a:t>
            </a:r>
            <a:r>
              <a:rPr lang="en-US" sz="2800" i="1" dirty="0"/>
              <a:t>b</a:t>
            </a:r>
            <a:r>
              <a:rPr lang="en-US" sz="2800" dirty="0"/>
              <a:t> * </a:t>
            </a:r>
            <a:r>
              <a:rPr lang="en-US" sz="2800" i="1" dirty="0"/>
              <a:t>a</a:t>
            </a:r>
          </a:p>
          <a:p>
            <a:pPr lvl="1">
              <a:defRPr/>
            </a:pPr>
            <a:r>
              <a:rPr lang="en-US" sz="2400" dirty="0"/>
              <a:t>Conceptually no difference between filter and signal</a:t>
            </a:r>
          </a:p>
          <a:p>
            <a:pPr lvl="1">
              <a:defRPr/>
            </a:pPr>
            <a:r>
              <a:rPr lang="en-US" sz="2400" dirty="0"/>
              <a:t>But particular filtering implementations might break this equality</a:t>
            </a:r>
          </a:p>
          <a:p>
            <a:pPr>
              <a:buFontTx/>
              <a:buChar char="•"/>
              <a:defRPr/>
            </a:pPr>
            <a:endParaRPr lang="en-US" sz="2800" dirty="0"/>
          </a:p>
          <a:p>
            <a:pPr>
              <a:buFontTx/>
              <a:buChar char="•"/>
              <a:defRPr/>
            </a:pPr>
            <a:r>
              <a:rPr lang="en-US" sz="2800" dirty="0"/>
              <a:t>Associative: </a:t>
            </a:r>
            <a:r>
              <a:rPr lang="en-US" sz="2800" i="1" dirty="0"/>
              <a:t>a</a:t>
            </a:r>
            <a:r>
              <a:rPr lang="en-US" sz="2800" dirty="0"/>
              <a:t> * (</a:t>
            </a:r>
            <a:r>
              <a:rPr lang="en-US" sz="2800" i="1" dirty="0"/>
              <a:t>b</a:t>
            </a:r>
            <a:r>
              <a:rPr lang="en-US" sz="2800" dirty="0"/>
              <a:t> * </a:t>
            </a:r>
            <a:r>
              <a:rPr lang="en-US" sz="2800" i="1" dirty="0"/>
              <a:t>c</a:t>
            </a:r>
            <a:r>
              <a:rPr lang="en-US" sz="2800" dirty="0"/>
              <a:t>) = (</a:t>
            </a:r>
            <a:r>
              <a:rPr lang="en-US" sz="2800" i="1" dirty="0"/>
              <a:t>a</a:t>
            </a:r>
            <a:r>
              <a:rPr lang="en-US" sz="2800" dirty="0"/>
              <a:t> * </a:t>
            </a:r>
            <a:r>
              <a:rPr lang="en-US" sz="2800" i="1" dirty="0"/>
              <a:t>b</a:t>
            </a:r>
            <a:r>
              <a:rPr lang="en-US" sz="2800" dirty="0"/>
              <a:t>) * </a:t>
            </a:r>
            <a:r>
              <a:rPr lang="en-US" sz="2800" i="1" dirty="0"/>
              <a:t>c</a:t>
            </a:r>
          </a:p>
          <a:p>
            <a:pPr lvl="1">
              <a:defRPr/>
            </a:pPr>
            <a:r>
              <a:rPr lang="en-US" sz="2400" dirty="0"/>
              <a:t>Often apply several filters one after another: (((</a:t>
            </a:r>
            <a:r>
              <a:rPr lang="en-US" sz="2400" i="1" dirty="0"/>
              <a:t>a</a:t>
            </a:r>
            <a:r>
              <a:rPr lang="en-US" sz="2400" dirty="0"/>
              <a:t> * </a:t>
            </a:r>
            <a:r>
              <a:rPr lang="en-US" sz="2400" i="1" dirty="0"/>
              <a:t>b</a:t>
            </a:r>
            <a:r>
              <a:rPr lang="en-US" sz="2400" baseline="-25000" dirty="0"/>
              <a:t>1</a:t>
            </a:r>
            <a:r>
              <a:rPr lang="en-US" sz="2400" dirty="0"/>
              <a:t>) * </a:t>
            </a:r>
            <a:r>
              <a:rPr lang="en-US" sz="2400" i="1" dirty="0"/>
              <a:t>b</a:t>
            </a:r>
            <a:r>
              <a:rPr lang="en-US" sz="2400" baseline="-25000" dirty="0"/>
              <a:t>2</a:t>
            </a:r>
            <a:r>
              <a:rPr lang="en-US" sz="2400" dirty="0"/>
              <a:t>) * </a:t>
            </a:r>
            <a:r>
              <a:rPr lang="en-US" sz="2400" i="1" dirty="0"/>
              <a:t>b</a:t>
            </a:r>
            <a:r>
              <a:rPr lang="en-US" sz="2400" baseline="-25000" dirty="0"/>
              <a:t>3</a:t>
            </a:r>
            <a:r>
              <a:rPr lang="en-US" sz="2400" dirty="0"/>
              <a:t>)</a:t>
            </a:r>
          </a:p>
          <a:p>
            <a:pPr lvl="1">
              <a:defRPr/>
            </a:pPr>
            <a:r>
              <a:rPr lang="en-US" sz="2400" dirty="0"/>
              <a:t>This is equivalent to applying one filter: a * (</a:t>
            </a:r>
            <a:r>
              <a:rPr lang="en-US" sz="2400" i="1" dirty="0"/>
              <a:t>b</a:t>
            </a:r>
            <a:r>
              <a:rPr lang="en-US" sz="2400" baseline="-25000" dirty="0"/>
              <a:t>1</a:t>
            </a:r>
            <a:r>
              <a:rPr lang="en-US" sz="2400" dirty="0"/>
              <a:t> * </a:t>
            </a:r>
            <a:r>
              <a:rPr lang="en-US" sz="2400" i="1" dirty="0"/>
              <a:t>b</a:t>
            </a:r>
            <a:r>
              <a:rPr lang="en-US" sz="2400" baseline="-25000" dirty="0"/>
              <a:t>2</a:t>
            </a:r>
            <a:r>
              <a:rPr lang="en-US" sz="2400" dirty="0"/>
              <a:t> * </a:t>
            </a:r>
            <a:r>
              <a:rPr lang="en-US" sz="2400" i="1" dirty="0"/>
              <a:t>b</a:t>
            </a:r>
            <a:r>
              <a:rPr lang="en-US" sz="2400" baseline="-25000" dirty="0"/>
              <a:t>3</a:t>
            </a:r>
            <a:r>
              <a:rPr lang="en-US" sz="2400" dirty="0"/>
              <a:t>)</a:t>
            </a:r>
          </a:p>
          <a:p>
            <a:pPr>
              <a:buFontTx/>
              <a:buChar char="•"/>
              <a:defRPr/>
            </a:pPr>
            <a:endParaRPr lang="en-US" sz="2800" dirty="0"/>
          </a:p>
          <a:p>
            <a:pPr>
              <a:buFontTx/>
              <a:buChar char="•"/>
              <a:defRPr/>
            </a:pPr>
            <a:r>
              <a:rPr lang="en-US" sz="2800" dirty="0"/>
              <a:t>Distributes over addition: </a:t>
            </a:r>
            <a:r>
              <a:rPr lang="en-US" sz="2800" i="1" dirty="0"/>
              <a:t>a</a:t>
            </a:r>
            <a:r>
              <a:rPr lang="en-US" sz="2800" dirty="0"/>
              <a:t> * (</a:t>
            </a:r>
            <a:r>
              <a:rPr lang="en-US" sz="2800" i="1" dirty="0"/>
              <a:t>b</a:t>
            </a:r>
            <a:r>
              <a:rPr lang="en-US" sz="2800" dirty="0"/>
              <a:t> + </a:t>
            </a:r>
            <a:r>
              <a:rPr lang="en-US" sz="2800" i="1" dirty="0"/>
              <a:t>c</a:t>
            </a:r>
            <a:r>
              <a:rPr lang="en-US" sz="2800" dirty="0"/>
              <a:t>) = (</a:t>
            </a:r>
            <a:r>
              <a:rPr lang="en-US" sz="2800" i="1" dirty="0"/>
              <a:t>a</a:t>
            </a:r>
            <a:r>
              <a:rPr lang="en-US" sz="2800" dirty="0"/>
              <a:t> * </a:t>
            </a:r>
            <a:r>
              <a:rPr lang="en-US" sz="2800" i="1" dirty="0"/>
              <a:t>b</a:t>
            </a:r>
            <a:r>
              <a:rPr lang="en-US" sz="2800" dirty="0"/>
              <a:t>) + (</a:t>
            </a:r>
            <a:r>
              <a:rPr lang="en-US" sz="2800" i="1" dirty="0"/>
              <a:t>a</a:t>
            </a:r>
            <a:r>
              <a:rPr lang="en-US" sz="2800" dirty="0"/>
              <a:t> * </a:t>
            </a:r>
            <a:r>
              <a:rPr lang="en-US" sz="2800" i="1" dirty="0"/>
              <a:t>c</a:t>
            </a:r>
            <a:r>
              <a:rPr lang="en-US" sz="2800" dirty="0"/>
              <a:t>)</a:t>
            </a:r>
          </a:p>
          <a:p>
            <a:pPr>
              <a:buFontTx/>
              <a:buChar char="•"/>
              <a:defRPr/>
            </a:pPr>
            <a:endParaRPr lang="en-US" sz="2800" dirty="0"/>
          </a:p>
          <a:p>
            <a:pPr>
              <a:buFontTx/>
              <a:buChar char="•"/>
              <a:defRPr/>
            </a:pPr>
            <a:r>
              <a:rPr lang="en-US" sz="2800" dirty="0"/>
              <a:t>Scalars factor out: </a:t>
            </a:r>
            <a:r>
              <a:rPr lang="en-US" sz="2800" i="1" dirty="0"/>
              <a:t>ka * b = a * kb = k </a:t>
            </a:r>
            <a:r>
              <a:rPr lang="en-US" sz="2800" dirty="0"/>
              <a:t>(</a:t>
            </a:r>
            <a:r>
              <a:rPr lang="en-US" sz="2800" i="1" dirty="0"/>
              <a:t>a</a:t>
            </a:r>
            <a:r>
              <a:rPr lang="en-US" sz="2800" dirty="0"/>
              <a:t> * </a:t>
            </a:r>
            <a:r>
              <a:rPr lang="en-US" sz="2800" i="1" dirty="0"/>
              <a:t>b</a:t>
            </a:r>
            <a:r>
              <a:rPr lang="en-US" sz="2800" dirty="0"/>
              <a:t>)</a:t>
            </a:r>
          </a:p>
          <a:p>
            <a:pPr>
              <a:buFontTx/>
              <a:buChar char="•"/>
              <a:defRPr/>
            </a:pPr>
            <a:endParaRPr lang="en-US" sz="2800" dirty="0"/>
          </a:p>
          <a:p>
            <a:pPr>
              <a:buFontTx/>
              <a:buChar char="•"/>
              <a:defRPr/>
            </a:pPr>
            <a:r>
              <a:rPr lang="en-US" sz="2800" dirty="0"/>
              <a:t>Identity: unit impulse </a:t>
            </a:r>
            <a:r>
              <a:rPr lang="en-US" sz="2800" i="1" dirty="0"/>
              <a:t>e</a:t>
            </a:r>
            <a:r>
              <a:rPr lang="en-US" sz="2800" dirty="0"/>
              <a:t> = [0, 0, 1, 0, 0],</a:t>
            </a:r>
            <a:br>
              <a:rPr lang="en-US" sz="2800" dirty="0"/>
            </a:br>
            <a:r>
              <a:rPr lang="en-US" sz="2800" i="1" dirty="0"/>
              <a:t>a</a:t>
            </a:r>
            <a:r>
              <a:rPr lang="en-US" sz="2800" dirty="0"/>
              <a:t> * </a:t>
            </a:r>
            <a:r>
              <a:rPr lang="en-US" sz="2800" i="1" dirty="0"/>
              <a:t>e</a:t>
            </a:r>
            <a:r>
              <a:rPr lang="en-US" sz="2800" dirty="0"/>
              <a:t> = </a:t>
            </a:r>
            <a:r>
              <a:rPr lang="en-US" sz="2800" i="1" dirty="0"/>
              <a:t>a</a:t>
            </a:r>
          </a:p>
          <a:p>
            <a:pPr lvl="1">
              <a:buFontTx/>
              <a:buNone/>
              <a:defRPr/>
            </a:pPr>
            <a:endParaRPr lang="en-US" sz="2400" dirty="0"/>
          </a:p>
        </p:txBody>
      </p:sp>
      <p:sp>
        <p:nvSpPr>
          <p:cNvPr id="59396" name="TextBox 3"/>
          <p:cNvSpPr txBox="1">
            <a:spLocks noChangeArrowheads="1"/>
          </p:cNvSpPr>
          <p:nvPr/>
        </p:nvSpPr>
        <p:spPr bwMode="auto">
          <a:xfrm>
            <a:off x="8880478" y="6550028"/>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S. Lazebnik</a:t>
            </a:r>
          </a:p>
        </p:txBody>
      </p:sp>
    </p:spTree>
    <p:extLst>
      <p:ext uri="{BB962C8B-B14F-4D97-AF65-F5344CB8AC3E}">
        <p14:creationId xmlns:p14="http://schemas.microsoft.com/office/powerpoint/2010/main" val="1909262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77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77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779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7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1"/>
          </p:nvPr>
        </p:nvSpPr>
        <p:spPr>
          <a:xfrm>
            <a:off x="1981200" y="6386514"/>
            <a:ext cx="2514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a:solidFill>
                  <a:prstClr val="black"/>
                </a:solidFill>
                <a:latin typeface="Gill Sans" charset="0"/>
              </a:rPr>
              <a:t>© 2006 Steve Marschner • </a:t>
            </a:r>
            <a:fld id="{3AE7C433-F137-4E4F-88B6-171194EBCF5B}" type="slidenum">
              <a:rPr lang="en-US" altLang="en-US" smtClean="0">
                <a:solidFill>
                  <a:prstClr val="black"/>
                </a:solidFill>
                <a:latin typeface="Gill Sans" charset="0"/>
              </a:rPr>
              <a:pPr algn="l" eaLnBrk="1" fontAlgn="base" hangingPunct="1">
                <a:spcBef>
                  <a:spcPct val="0"/>
                </a:spcBef>
                <a:spcAft>
                  <a:spcPct val="0"/>
                </a:spcAft>
              </a:pPr>
              <a:t>14</a:t>
            </a:fld>
            <a:endParaRPr lang="en-US" altLang="en-US">
              <a:solidFill>
                <a:prstClr val="black"/>
              </a:solidFill>
              <a:latin typeface="Gill Sans" charset="0"/>
            </a:endParaRPr>
          </a:p>
        </p:txBody>
      </p:sp>
      <p:sp>
        <p:nvSpPr>
          <p:cNvPr id="72707" name="Rectangle 2"/>
          <p:cNvSpPr>
            <a:spLocks noGrp="1" noChangeArrowheads="1"/>
          </p:cNvSpPr>
          <p:nvPr>
            <p:ph type="title"/>
          </p:nvPr>
        </p:nvSpPr>
        <p:spPr/>
        <p:txBody>
          <a:bodyPr/>
          <a:lstStyle/>
          <a:p>
            <a:pPr eaLnBrk="1" hangingPunct="1"/>
            <a:r>
              <a:rPr lang="en-US" altLang="en-US"/>
              <a:t>Median filters</a:t>
            </a:r>
          </a:p>
        </p:txBody>
      </p:sp>
      <p:graphicFrame>
        <p:nvGraphicFramePr>
          <p:cNvPr id="72708" name="Object 3"/>
          <p:cNvGraphicFramePr>
            <a:graphicFrameLocks noChangeAspect="1"/>
          </p:cNvGraphicFramePr>
          <p:nvPr/>
        </p:nvGraphicFramePr>
        <p:xfrm>
          <a:off x="1531938" y="1"/>
          <a:ext cx="1219200" cy="149225"/>
        </p:xfrm>
        <a:graphic>
          <a:graphicData uri="http://schemas.openxmlformats.org/presentationml/2006/ole">
            <mc:AlternateContent xmlns:mc="http://schemas.openxmlformats.org/markup-compatibility/2006">
              <mc:Choice xmlns:v="urn:schemas-microsoft-com:vml" Requires="v">
                <p:oleObj name="Equation" r:id="rId3" imgW="435285" imgH="677109" progId="Equation.DSMT4">
                  <p:embed/>
                </p:oleObj>
              </mc:Choice>
              <mc:Fallback>
                <p:oleObj name="Equation" r:id="rId3" imgW="435285" imgH="67710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1981200" y="1473200"/>
            <a:ext cx="8534400" cy="4649788"/>
          </a:xfrm>
          <a:noFill/>
        </p:spPr>
        <p:txBody>
          <a:bodyPr/>
          <a:lstStyle/>
          <a:p>
            <a:pPr eaLnBrk="1" hangingPunct="1"/>
            <a:r>
              <a:rPr lang="en-US" altLang="en-US"/>
              <a:t>A </a:t>
            </a:r>
            <a:r>
              <a:rPr lang="en-US" altLang="en-US" b="1"/>
              <a:t>Median Filter</a:t>
            </a:r>
            <a:r>
              <a:rPr lang="en-US" altLang="en-US"/>
              <a:t> operates over a window by selecting the median intensity in the window.</a:t>
            </a:r>
          </a:p>
          <a:p>
            <a:pPr eaLnBrk="1" hangingPunct="1"/>
            <a:r>
              <a:rPr lang="en-US" altLang="en-US"/>
              <a:t>What advantage does a median filter have over a mean filter?</a:t>
            </a:r>
          </a:p>
          <a:p>
            <a:pPr eaLnBrk="1" hangingPunct="1"/>
            <a:r>
              <a:rPr lang="en-US" altLang="en-US"/>
              <a:t>Is a median filter a kind of convolution?</a:t>
            </a:r>
          </a:p>
          <a:p>
            <a:pPr eaLnBrk="1" hangingPunct="1"/>
            <a:endParaRPr lang="en-US" altLang="en-US"/>
          </a:p>
        </p:txBody>
      </p:sp>
      <p:sp>
        <p:nvSpPr>
          <p:cNvPr id="72710" name="Text Box 5"/>
          <p:cNvSpPr txBox="1">
            <a:spLocks noChangeArrowheads="1"/>
          </p:cNvSpPr>
          <p:nvPr/>
        </p:nvSpPr>
        <p:spPr bwMode="auto">
          <a:xfrm>
            <a:off x="8216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prstClr val="black"/>
                </a:solidFill>
              </a:rPr>
              <a:t>Slide by Steve Seitz</a:t>
            </a:r>
          </a:p>
        </p:txBody>
      </p:sp>
    </p:spTree>
    <p:extLst>
      <p:ext uri="{BB962C8B-B14F-4D97-AF65-F5344CB8AC3E}">
        <p14:creationId xmlns:p14="http://schemas.microsoft.com/office/powerpoint/2010/main" val="322925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xfrm>
            <a:off x="1981200" y="6376989"/>
            <a:ext cx="2286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a:solidFill>
                  <a:prstClr val="black"/>
                </a:solidFill>
                <a:latin typeface="Gill Sans" charset="0"/>
              </a:rPr>
              <a:t>© 2006 Steve Marschner • </a:t>
            </a:r>
            <a:fld id="{532DF987-B42B-48D6-9ABD-128887809D38}" type="slidenum">
              <a:rPr lang="en-US" altLang="en-US" smtClean="0">
                <a:solidFill>
                  <a:prstClr val="black"/>
                </a:solidFill>
                <a:latin typeface="Gill Sans" charset="0"/>
              </a:rPr>
              <a:pPr algn="l" eaLnBrk="1" fontAlgn="base" hangingPunct="1">
                <a:spcBef>
                  <a:spcPct val="0"/>
                </a:spcBef>
                <a:spcAft>
                  <a:spcPct val="0"/>
                </a:spcAft>
              </a:pPr>
              <a:t>15</a:t>
            </a:fld>
            <a:endParaRPr lang="en-US" altLang="en-US">
              <a:solidFill>
                <a:prstClr val="black"/>
              </a:solidFill>
              <a:latin typeface="Gill Sans" charset="0"/>
            </a:endParaRPr>
          </a:p>
        </p:txBody>
      </p:sp>
      <p:sp>
        <p:nvSpPr>
          <p:cNvPr id="2052" name="Rectangle 2"/>
          <p:cNvSpPr>
            <a:spLocks noGrp="1" noChangeArrowheads="1"/>
          </p:cNvSpPr>
          <p:nvPr>
            <p:ph type="title"/>
          </p:nvPr>
        </p:nvSpPr>
        <p:spPr>
          <a:xfrm>
            <a:off x="2209800" y="171450"/>
            <a:ext cx="8458200" cy="571500"/>
          </a:xfrm>
        </p:spPr>
        <p:txBody>
          <a:bodyPr>
            <a:normAutofit fontScale="90000"/>
          </a:bodyPr>
          <a:lstStyle/>
          <a:p>
            <a:pPr eaLnBrk="1" hangingPunct="1">
              <a:defRPr/>
            </a:pPr>
            <a:r>
              <a:rPr lang="en-US"/>
              <a:t>Comparison: salt and pepper noise</a:t>
            </a:r>
          </a:p>
        </p:txBody>
      </p:sp>
      <p:graphicFrame>
        <p:nvGraphicFramePr>
          <p:cNvPr id="73732" name="Object 3"/>
          <p:cNvGraphicFramePr>
            <a:graphicFrameLocks noChangeAspect="1"/>
          </p:cNvGraphicFramePr>
          <p:nvPr/>
        </p:nvGraphicFramePr>
        <p:xfrm>
          <a:off x="1531938" y="1"/>
          <a:ext cx="1219200" cy="149225"/>
        </p:xfrm>
        <a:graphic>
          <a:graphicData uri="http://schemas.openxmlformats.org/presentationml/2006/ole">
            <mc:AlternateContent xmlns:mc="http://schemas.openxmlformats.org/markup-compatibility/2006">
              <mc:Choice xmlns:v="urn:schemas-microsoft-com:vml" Requires="v">
                <p:oleObj name="Equation" r:id="rId3" imgW="435285" imgH="677109" progId="Equation.DSMT4">
                  <p:embed/>
                </p:oleObj>
              </mc:Choice>
              <mc:Fallback>
                <p:oleObj name="Equation" r:id="rId3" imgW="435285" imgH="67710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3733" name="Picture 4" descr="s_and_p_noise_comp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971551"/>
            <a:ext cx="72390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p:cNvSpPr txBox="1">
            <a:spLocks noChangeArrowheads="1"/>
          </p:cNvSpPr>
          <p:nvPr/>
        </p:nvSpPr>
        <p:spPr bwMode="auto">
          <a:xfrm>
            <a:off x="8216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prstClr val="black"/>
                </a:solidFill>
              </a:rPr>
              <a:t>Slide by Steve Seitz</a:t>
            </a:r>
          </a:p>
        </p:txBody>
      </p:sp>
    </p:spTree>
    <p:extLst>
      <p:ext uri="{BB962C8B-B14F-4D97-AF65-F5344CB8AC3E}">
        <p14:creationId xmlns:p14="http://schemas.microsoft.com/office/powerpoint/2010/main" val="213526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5CB7-3C7C-DDB1-213F-B1A671E401E6}"/>
              </a:ext>
            </a:extLst>
          </p:cNvPr>
          <p:cNvSpPr>
            <a:spLocks noGrp="1"/>
          </p:cNvSpPr>
          <p:nvPr>
            <p:ph type="title"/>
          </p:nvPr>
        </p:nvSpPr>
        <p:spPr/>
        <p:txBody>
          <a:bodyPr/>
          <a:lstStyle/>
          <a:p>
            <a:r>
              <a:rPr lang="en-US" dirty="0"/>
              <a:t>Can we do edge detection in a single filtering step?</a:t>
            </a:r>
          </a:p>
        </p:txBody>
      </p:sp>
      <p:sp>
        <p:nvSpPr>
          <p:cNvPr id="3" name="Content Placeholder 2">
            <a:extLst>
              <a:ext uri="{FF2B5EF4-FFF2-40B4-BE49-F238E27FC236}">
                <a16:creationId xmlns:a16="http://schemas.microsoft.com/office/drawing/2014/main" id="{537D4290-CB23-897A-DB1C-C56ADEDE07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8070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Sobel filters</a:t>
            </a:r>
          </a:p>
        </p:txBody>
      </p:sp>
      <p:grpSp>
        <p:nvGrpSpPr>
          <p:cNvPr id="54275" name="Group 5"/>
          <p:cNvGrpSpPr>
            <a:grpSpLocks noChangeAspect="1"/>
          </p:cNvGrpSpPr>
          <p:nvPr/>
        </p:nvGrpSpPr>
        <p:grpSpPr bwMode="auto">
          <a:xfrm>
            <a:off x="5410200" y="3200400"/>
            <a:ext cx="1390650" cy="1371600"/>
            <a:chOff x="144" y="144"/>
            <a:chExt cx="1152" cy="1136"/>
          </a:xfrm>
        </p:grpSpPr>
        <p:sp>
          <p:nvSpPr>
            <p:cNvPr id="5428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428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428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428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428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428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54276" name="Picture 4" descr="C:\Documents and Settings\Derek Hoiem\My Documents\Classes\Spring10 - Computer Vision\figs\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Documents and Settings\Derek Hoiem\My Documents\Classes\Spring10 - Computer Vision\figs\einstein_sobel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78"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a:spLocks noChangeArrowheads="1"/>
          </p:cNvSpPr>
          <p:nvPr/>
        </p:nvSpPr>
        <p:spPr bwMode="auto">
          <a:xfrm>
            <a:off x="8001003" y="6019803"/>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Vertical Edge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(absolute value)</a:t>
            </a:r>
          </a:p>
        </p:txBody>
      </p:sp>
      <p:sp>
        <p:nvSpPr>
          <p:cNvPr id="69" name="TextBox 68"/>
          <p:cNvSpPr txBox="1">
            <a:spLocks noChangeArrowheads="1"/>
          </p:cNvSpPr>
          <p:nvPr/>
        </p:nvSpPr>
        <p:spPr bwMode="auto">
          <a:xfrm>
            <a:off x="5702300" y="46482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Sobel</a:t>
            </a:r>
          </a:p>
        </p:txBody>
      </p:sp>
    </p:spTree>
    <p:extLst>
      <p:ext uri="{BB962C8B-B14F-4D97-AF65-F5344CB8AC3E}">
        <p14:creationId xmlns:p14="http://schemas.microsoft.com/office/powerpoint/2010/main" val="378520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Sobel filters</a:t>
            </a:r>
          </a:p>
        </p:txBody>
      </p:sp>
      <p:grpSp>
        <p:nvGrpSpPr>
          <p:cNvPr id="55299" name="Group 5"/>
          <p:cNvGrpSpPr>
            <a:grpSpLocks noChangeAspect="1"/>
          </p:cNvGrpSpPr>
          <p:nvPr/>
        </p:nvGrpSpPr>
        <p:grpSpPr bwMode="auto">
          <a:xfrm>
            <a:off x="5410200" y="3211513"/>
            <a:ext cx="1390650" cy="1371600"/>
            <a:chOff x="144" y="144"/>
            <a:chExt cx="1152" cy="1136"/>
          </a:xfrm>
        </p:grpSpPr>
        <p:sp>
          <p:nvSpPr>
            <p:cNvPr id="5530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0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530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0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530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530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531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1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531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1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2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7" name="TextBox 66"/>
          <p:cNvSpPr txBox="1">
            <a:spLocks noChangeArrowheads="1"/>
          </p:cNvSpPr>
          <p:nvPr/>
        </p:nvSpPr>
        <p:spPr bwMode="auto">
          <a:xfrm>
            <a:off x="8001003" y="6019803"/>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Horizontal Edge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(absolute value)</a:t>
            </a:r>
          </a:p>
        </p:txBody>
      </p:sp>
      <p:pic>
        <p:nvPicPr>
          <p:cNvPr id="55301" name="Picture 4" descr="C:\Documents and Settings\Derek Hoiem\My Documents\Classes\Spring10 - Computer Vision\figs\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3"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descr="C:\Documents and Settings\Derek Hoiem\My Documents\Classes\Spring10 - Computer Vision\figs\einstein_sobel_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8"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5702300" y="4659316"/>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Sobel</a:t>
            </a:r>
          </a:p>
        </p:txBody>
      </p:sp>
    </p:spTree>
    <p:extLst>
      <p:ext uri="{BB962C8B-B14F-4D97-AF65-F5344CB8AC3E}">
        <p14:creationId xmlns:p14="http://schemas.microsoft.com/office/powerpoint/2010/main" val="166240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5BE4-A919-E05E-9C17-1826428BC0D8}"/>
              </a:ext>
            </a:extLst>
          </p:cNvPr>
          <p:cNvSpPr>
            <a:spLocks noGrp="1"/>
          </p:cNvSpPr>
          <p:nvPr>
            <p:ph type="title"/>
          </p:nvPr>
        </p:nvSpPr>
        <p:spPr/>
        <p:txBody>
          <a:bodyPr/>
          <a:lstStyle/>
          <a:p>
            <a:r>
              <a:rPr lang="en-US" dirty="0"/>
              <a:t>Sobel Filters for Edge Detection</a:t>
            </a:r>
          </a:p>
        </p:txBody>
      </p:sp>
      <p:pic>
        <p:nvPicPr>
          <p:cNvPr id="5" name="Picture 4">
            <a:extLst>
              <a:ext uri="{FF2B5EF4-FFF2-40B4-BE49-F238E27FC236}">
                <a16:creationId xmlns:a16="http://schemas.microsoft.com/office/drawing/2014/main" id="{54F0E953-C3DF-D9BE-87A6-F22B9E353143}"/>
              </a:ext>
            </a:extLst>
          </p:cNvPr>
          <p:cNvPicPr>
            <a:picLocks noChangeAspect="1"/>
          </p:cNvPicPr>
          <p:nvPr/>
        </p:nvPicPr>
        <p:blipFill>
          <a:blip r:embed="rId3"/>
          <a:stretch>
            <a:fillRect/>
          </a:stretch>
        </p:blipFill>
        <p:spPr>
          <a:xfrm>
            <a:off x="2212071" y="914400"/>
            <a:ext cx="7767858" cy="5466867"/>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AB94ECB-A252-3616-B54B-370A52C38772}"/>
              </a:ext>
            </a:extLst>
          </p:cNvPr>
          <p:cNvSpPr txBox="1"/>
          <p:nvPr/>
        </p:nvSpPr>
        <p:spPr>
          <a:xfrm>
            <a:off x="7772400" y="6457814"/>
            <a:ext cx="6095064" cy="369332"/>
          </a:xfrm>
          <a:prstGeom prst="rect">
            <a:avLst/>
          </a:prstGeom>
          <a:noFill/>
        </p:spPr>
        <p:txBody>
          <a:bodyPr wrap="square">
            <a:spAutoFit/>
          </a:bodyPr>
          <a:lstStyle/>
          <a:p>
            <a:r>
              <a:rPr lang="en-US" dirty="0"/>
              <a:t>https://ieeexplore.ieee.org/document/996</a:t>
            </a:r>
          </a:p>
        </p:txBody>
      </p:sp>
    </p:spTree>
    <p:extLst>
      <p:ext uri="{BB962C8B-B14F-4D97-AF65-F5344CB8AC3E}">
        <p14:creationId xmlns:p14="http://schemas.microsoft.com/office/powerpoint/2010/main" val="369247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ays\Desktop\143 Computer Vision\slides\07\Q2NM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76200"/>
            <a:ext cx="6248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22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3256-DF1B-75CF-6C9B-7A9AF2995C1D}"/>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528460D1-E3D6-FD6B-E5EA-BE81775B56B3}"/>
              </a:ext>
            </a:extLst>
          </p:cNvPr>
          <p:cNvPicPr>
            <a:picLocks noGrp="1" noChangeAspect="1"/>
          </p:cNvPicPr>
          <p:nvPr>
            <p:ph idx="1"/>
          </p:nvPr>
        </p:nvPicPr>
        <p:blipFill>
          <a:blip r:embed="rId3"/>
          <a:stretch>
            <a:fillRect/>
          </a:stretch>
        </p:blipFill>
        <p:spPr>
          <a:xfrm>
            <a:off x="6934200" y="937774"/>
            <a:ext cx="4820319" cy="2669586"/>
          </a:xfr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B8987EB-F84B-7602-77F9-3993A977646B}"/>
              </a:ext>
            </a:extLst>
          </p:cNvPr>
          <p:cNvPicPr>
            <a:picLocks noChangeAspect="1"/>
          </p:cNvPicPr>
          <p:nvPr/>
        </p:nvPicPr>
        <p:blipFill>
          <a:blip r:embed="rId4"/>
          <a:stretch>
            <a:fillRect/>
          </a:stretch>
        </p:blipFill>
        <p:spPr>
          <a:xfrm>
            <a:off x="504206" y="914400"/>
            <a:ext cx="5558507" cy="319600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ACDA998-1AC1-A8AF-CCD7-FD00D6E03ABE}"/>
              </a:ext>
            </a:extLst>
          </p:cNvPr>
          <p:cNvPicPr>
            <a:picLocks noChangeAspect="1"/>
          </p:cNvPicPr>
          <p:nvPr/>
        </p:nvPicPr>
        <p:blipFill>
          <a:blip r:embed="rId5"/>
          <a:stretch>
            <a:fillRect/>
          </a:stretch>
        </p:blipFill>
        <p:spPr>
          <a:xfrm>
            <a:off x="402037" y="4849611"/>
            <a:ext cx="5715000" cy="144146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41F3D63-8B89-1EE4-534D-DF553FF84719}"/>
              </a:ext>
            </a:extLst>
          </p:cNvPr>
          <p:cNvPicPr>
            <a:picLocks noChangeAspect="1"/>
          </p:cNvPicPr>
          <p:nvPr/>
        </p:nvPicPr>
        <p:blipFill>
          <a:blip r:embed="rId6"/>
          <a:stretch>
            <a:fillRect/>
          </a:stretch>
        </p:blipFill>
        <p:spPr>
          <a:xfrm>
            <a:off x="6442077" y="4130585"/>
            <a:ext cx="5500179" cy="21651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005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Review: questions</a:t>
            </a:r>
          </a:p>
        </p:txBody>
      </p:sp>
      <p:sp>
        <p:nvSpPr>
          <p:cNvPr id="25603"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en-US" dirty="0"/>
              <a:t>Write down a 3x3 filter that returns a positive value if the average value of the 4-adjacent neighbors is less than the center and a negative value otherwise (and zero if they are the same)</a:t>
            </a:r>
          </a:p>
          <a:p>
            <a:pPr marL="514350" indent="-514350">
              <a:buFont typeface="Calibri" panose="020F0502020204030204" pitchFamily="34" charset="0"/>
              <a:buAutoNum type="arabicPeriod"/>
            </a:pPr>
            <a:endParaRPr lang="en-US" altLang="en-US" dirty="0"/>
          </a:p>
          <a:p>
            <a:pPr marL="514350" indent="-514350">
              <a:buFont typeface="Calibri" panose="020F0502020204030204" pitchFamily="34" charset="0"/>
              <a:buAutoNum type="arabicPeriod"/>
            </a:pPr>
            <a:r>
              <a:rPr lang="en-US" altLang="en-US" dirty="0"/>
              <a:t>Write down a filter that will compute the gradient in the x-direction:</a:t>
            </a:r>
          </a:p>
          <a:p>
            <a:pPr marL="514350" indent="-514350">
              <a:buNone/>
            </a:pPr>
            <a:r>
              <a:rPr lang="en-US" altLang="en-US" dirty="0"/>
              <a:t>	</a:t>
            </a:r>
            <a:r>
              <a:rPr lang="en-US" altLang="en-US" sz="2000" dirty="0" err="1">
                <a:latin typeface="Courier New" panose="02070309020205020404" pitchFamily="49" charset="0"/>
                <a:cs typeface="Courier New" panose="02070309020205020404" pitchFamily="49" charset="0"/>
              </a:rPr>
              <a:t>gradx</a:t>
            </a:r>
            <a:r>
              <a:rPr lang="en-US" altLang="en-US" sz="2000" dirty="0">
                <a:latin typeface="Courier New" panose="02070309020205020404" pitchFamily="49" charset="0"/>
                <a:cs typeface="Courier New" panose="02070309020205020404" pitchFamily="49" charset="0"/>
              </a:rPr>
              <a:t>(</a:t>
            </a:r>
            <a:r>
              <a:rPr lang="en-US" altLang="en-US" sz="2000" dirty="0" err="1">
                <a:latin typeface="Courier New" panose="02070309020205020404" pitchFamily="49" charset="0"/>
                <a:cs typeface="Courier New" panose="02070309020205020404" pitchFamily="49" charset="0"/>
              </a:rPr>
              <a:t>y,x</a:t>
            </a:r>
            <a:r>
              <a:rPr lang="en-US" altLang="en-US" sz="2000" dirty="0">
                <a:latin typeface="Courier New" panose="02070309020205020404" pitchFamily="49" charset="0"/>
                <a:cs typeface="Courier New" panose="02070309020205020404" pitchFamily="49" charset="0"/>
              </a:rPr>
              <a:t>) = </a:t>
            </a:r>
            <a:r>
              <a:rPr lang="en-US" altLang="en-US" sz="2000" dirty="0" err="1">
                <a:latin typeface="Courier New" panose="02070309020205020404" pitchFamily="49" charset="0"/>
                <a:cs typeface="Courier New" panose="02070309020205020404" pitchFamily="49" charset="0"/>
              </a:rPr>
              <a:t>im</a:t>
            </a:r>
            <a:r>
              <a:rPr lang="en-US" altLang="en-US" sz="2000" dirty="0">
                <a:latin typeface="Courier New" panose="02070309020205020404" pitchFamily="49" charset="0"/>
                <a:cs typeface="Courier New" panose="02070309020205020404" pitchFamily="49" charset="0"/>
              </a:rPr>
              <a:t>(y,x+1)-</a:t>
            </a:r>
            <a:r>
              <a:rPr lang="en-US" altLang="en-US" sz="2000" dirty="0" err="1">
                <a:latin typeface="Courier New" panose="02070309020205020404" pitchFamily="49" charset="0"/>
                <a:cs typeface="Courier New" panose="02070309020205020404" pitchFamily="49" charset="0"/>
              </a:rPr>
              <a:t>im</a:t>
            </a:r>
            <a:r>
              <a:rPr lang="en-US" altLang="en-US" sz="2000" dirty="0">
                <a:latin typeface="Courier New" panose="02070309020205020404" pitchFamily="49" charset="0"/>
                <a:cs typeface="Courier New" panose="02070309020205020404" pitchFamily="49" charset="0"/>
              </a:rPr>
              <a:t>(</a:t>
            </a:r>
            <a:r>
              <a:rPr lang="en-US" altLang="en-US" sz="2000" dirty="0" err="1">
                <a:latin typeface="Courier New" panose="02070309020205020404" pitchFamily="49" charset="0"/>
                <a:cs typeface="Courier New" panose="02070309020205020404" pitchFamily="49" charset="0"/>
              </a:rPr>
              <a:t>y,x</a:t>
            </a:r>
            <a:r>
              <a:rPr lang="en-US" altLang="en-US" sz="2000" dirty="0">
                <a:latin typeface="Courier New" panose="02070309020205020404" pitchFamily="49" charset="0"/>
                <a:cs typeface="Courier New" panose="02070309020205020404" pitchFamily="49" charset="0"/>
              </a:rPr>
              <a:t>) for each x, y</a:t>
            </a:r>
          </a:p>
          <a:p>
            <a:pPr marL="514350" indent="-514350">
              <a:buNone/>
            </a:pPr>
            <a:r>
              <a:rPr lang="en-US" altLang="en-US" sz="2000" dirty="0">
                <a:latin typeface="Courier New" panose="02070309020205020404" pitchFamily="49" charset="0"/>
                <a:cs typeface="Courier New" panose="02070309020205020404" pitchFamily="49" charset="0"/>
              </a:rPr>
              <a:t>	</a:t>
            </a:r>
            <a:endParaRPr lang="en-US" altLang="en-US" dirty="0"/>
          </a:p>
        </p:txBody>
      </p:sp>
      <p:sp>
        <p:nvSpPr>
          <p:cNvPr id="4" name="TextBox 3"/>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424494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t>Thinking in Frequency</a:t>
            </a:r>
          </a:p>
        </p:txBody>
      </p:sp>
      <p:sp>
        <p:nvSpPr>
          <p:cNvPr id="78851" name="Content Placeholder 2"/>
          <p:cNvSpPr>
            <a:spLocks noGrp="1"/>
          </p:cNvSpPr>
          <p:nvPr>
            <p:ph idx="1"/>
          </p:nvPr>
        </p:nvSpPr>
        <p:spPr/>
        <p:txBody>
          <a:bodyPr/>
          <a:lstStyle/>
          <a:p>
            <a:endParaRPr lang="en-US" altLang="en-US"/>
          </a:p>
        </p:txBody>
      </p:sp>
      <p:pic>
        <p:nvPicPr>
          <p:cNvPr id="78852" name="Picture 6" descr="http://www.cs.brown.edu/courses/csci1950-g/results/final/spotaszn/images/d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19400"/>
            <a:ext cx="13843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24800" y="6550026"/>
            <a:ext cx="2743200"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Slides: </a:t>
            </a:r>
            <a:r>
              <a:rPr lang="en-US" sz="1400" dirty="0" err="1">
                <a:solidFill>
                  <a:prstClr val="white">
                    <a:lumMod val="50000"/>
                  </a:prstClr>
                </a:solidFill>
                <a:cs typeface="Arial" panose="020B0604020202020204" pitchFamily="34" charset="0"/>
              </a:rPr>
              <a:t>Hoiem</a:t>
            </a:r>
            <a:r>
              <a:rPr lang="en-US" sz="1400" dirty="0">
                <a:solidFill>
                  <a:prstClr val="white">
                    <a:lumMod val="50000"/>
                  </a:prstClr>
                </a:solidFill>
                <a:cs typeface="Arial" panose="020B0604020202020204" pitchFamily="34" charset="0"/>
              </a:rPr>
              <a:t>, </a:t>
            </a:r>
            <a:r>
              <a:rPr lang="en-US" sz="1400" dirty="0" err="1">
                <a:solidFill>
                  <a:prstClr val="white">
                    <a:lumMod val="50000"/>
                  </a:prstClr>
                </a:solidFill>
                <a:cs typeface="Arial" panose="020B0604020202020204" pitchFamily="34" charset="0"/>
              </a:rPr>
              <a:t>Efros</a:t>
            </a:r>
            <a:r>
              <a:rPr lang="en-US" sz="1400" dirty="0">
                <a:solidFill>
                  <a:prstClr val="white">
                    <a:lumMod val="50000"/>
                  </a:prstClr>
                </a:solidFill>
                <a:cs typeface="Arial" panose="020B0604020202020204" pitchFamily="34" charset="0"/>
              </a:rPr>
              <a:t>, and others</a:t>
            </a:r>
          </a:p>
        </p:txBody>
      </p:sp>
    </p:spTree>
    <p:extLst>
      <p:ext uri="{BB962C8B-B14F-4D97-AF65-F5344CB8AC3E}">
        <p14:creationId xmlns:p14="http://schemas.microsoft.com/office/powerpoint/2010/main" val="39606515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This section</a:t>
            </a:r>
          </a:p>
        </p:txBody>
      </p:sp>
      <p:sp>
        <p:nvSpPr>
          <p:cNvPr id="29699" name="Content Placeholder 2"/>
          <p:cNvSpPr>
            <a:spLocks noGrp="1"/>
          </p:cNvSpPr>
          <p:nvPr>
            <p:ph idx="1"/>
          </p:nvPr>
        </p:nvSpPr>
        <p:spPr/>
        <p:txBody>
          <a:bodyPr/>
          <a:lstStyle/>
          <a:p>
            <a:endParaRPr lang="en-US" altLang="en-US" dirty="0"/>
          </a:p>
          <a:p>
            <a:r>
              <a:rPr lang="en-US" altLang="en-US" dirty="0"/>
              <a:t>Fourier transform and frequency domain</a:t>
            </a:r>
          </a:p>
          <a:p>
            <a:pPr lvl="1"/>
            <a:r>
              <a:rPr lang="en-US" altLang="en-US" dirty="0"/>
              <a:t>Frequency view of filtering</a:t>
            </a:r>
          </a:p>
          <a:p>
            <a:r>
              <a:rPr lang="en-US" altLang="en-US" dirty="0"/>
              <a:t>Reminder: Read your textbook</a:t>
            </a:r>
          </a:p>
          <a:p>
            <a:pPr lvl="1"/>
            <a:r>
              <a:rPr lang="en-US" altLang="en-US" dirty="0"/>
              <a:t>Today’s lecture covers material in 3.4</a:t>
            </a:r>
          </a:p>
        </p:txBody>
      </p:sp>
      <p:sp>
        <p:nvSpPr>
          <p:cNvPr id="4" name="TextBox 3"/>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26582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135563"/>
          </a:xfrm>
        </p:spPr>
        <p:txBody>
          <a:bodyPr/>
          <a:lstStyle/>
          <a:p>
            <a:pPr marL="0">
              <a:buNone/>
              <a:defRPr/>
            </a:pPr>
            <a:r>
              <a:rPr lang="en-US" b="1" dirty="0">
                <a:solidFill>
                  <a:schemeClr val="tx2">
                    <a:lumMod val="75000"/>
                  </a:schemeClr>
                </a:solidFill>
              </a:rPr>
              <a:t>Why does the Gaussian give a nice smooth image, but the square filter give edgy artifacts?</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7"/>
          <p:cNvSpPr txBox="1">
            <a:spLocks noChangeArrowheads="1"/>
          </p:cNvSpPr>
          <p:nvPr/>
        </p:nvSpPr>
        <p:spPr bwMode="auto">
          <a:xfrm>
            <a:off x="1524001"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Gaussian</a:t>
            </a:r>
          </a:p>
        </p:txBody>
      </p:sp>
      <p:sp>
        <p:nvSpPr>
          <p:cNvPr id="30728" name="TextBox 8"/>
          <p:cNvSpPr txBox="1">
            <a:spLocks noChangeArrowheads="1"/>
          </p:cNvSpPr>
          <p:nvPr/>
        </p:nvSpPr>
        <p:spPr bwMode="auto">
          <a:xfrm>
            <a:off x="6172201"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Box filter</a:t>
            </a:r>
          </a:p>
        </p:txBody>
      </p:sp>
    </p:spTree>
    <p:extLst>
      <p:ext uri="{BB962C8B-B14F-4D97-AF65-F5344CB8AC3E}">
        <p14:creationId xmlns:p14="http://schemas.microsoft.com/office/powerpoint/2010/main" val="61739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4906963"/>
          </a:xfrm>
        </p:spPr>
        <p:txBody>
          <a:bodyPr/>
          <a:lstStyle/>
          <a:p>
            <a:pPr marL="0">
              <a:buNone/>
              <a:defRPr/>
            </a:pPr>
            <a:r>
              <a:rPr lang="en-US" b="1" dirty="0">
                <a:solidFill>
                  <a:schemeClr val="tx2">
                    <a:lumMod val="75000"/>
                  </a:schemeClr>
                </a:solidFill>
              </a:rPr>
              <a:t>Why does a lower resolution image still make sense to us?  What do we lose?</a:t>
            </a:r>
          </a:p>
        </p:txBody>
      </p:sp>
      <p:sp>
        <p:nvSpPr>
          <p:cNvPr id="17" name="Right Arrow 16"/>
          <p:cNvSpPr/>
          <p:nvPr/>
        </p:nvSpPr>
        <p:spPr>
          <a:xfrm>
            <a:off x="7010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892" name="TextBox 18"/>
          <p:cNvSpPr txBox="1">
            <a:spLocks noChangeArrowheads="1"/>
          </p:cNvSpPr>
          <p:nvPr/>
        </p:nvSpPr>
        <p:spPr bwMode="auto">
          <a:xfrm>
            <a:off x="4495801" y="6550026"/>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prstClr val="black"/>
                </a:solidFill>
                <a:latin typeface="Arial" panose="020B0604020202020204" pitchFamily="34" charset="0"/>
                <a:cs typeface="Arial" panose="020B0604020202020204" pitchFamily="34" charset="0"/>
              </a:rPr>
              <a:t>Image: </a:t>
            </a:r>
            <a:r>
              <a:rPr lang="en-US" altLang="en-US" sz="1400">
                <a:solidFill>
                  <a:prstClr val="black"/>
                </a:solidFill>
                <a:latin typeface="Arial" panose="020B0604020202020204" pitchFamily="34" charset="0"/>
                <a:cs typeface="Arial" panose="020B0604020202020204" pitchFamily="34" charset="0"/>
                <a:hlinkClick r:id="rId2"/>
              </a:rPr>
              <a:t>http://www.flickr.com/photos/igorms/136916757/ </a:t>
            </a:r>
            <a:endParaRPr lang="en-US" altLang="en-US" sz="1400">
              <a:solidFill>
                <a:prstClr val="black"/>
              </a:solidFill>
              <a:latin typeface="Arial" panose="020B0604020202020204" pitchFamily="34" charset="0"/>
              <a:cs typeface="Arial" panose="020B0604020202020204" pitchFamily="34" charset="0"/>
            </a:endParaRPr>
          </a:p>
        </p:txBody>
      </p:sp>
      <p:pic>
        <p:nvPicPr>
          <p:cNvPr id="37893"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4848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Thinking in terms of frequency</a:t>
            </a:r>
          </a:p>
        </p:txBody>
      </p:sp>
      <p:sp>
        <p:nvSpPr>
          <p:cNvPr id="39939" name="Content Placeholder 2"/>
          <p:cNvSpPr>
            <a:spLocks noGrp="1"/>
          </p:cNvSpPr>
          <p:nvPr>
            <p:ph idx="1"/>
          </p:nvPr>
        </p:nvSpPr>
        <p:spPr/>
        <p:txBody>
          <a:bodyPr/>
          <a:lstStyle/>
          <a:p>
            <a:pPr>
              <a:buFont typeface="Arial" panose="020B0604020202020204" pitchFamily="34" charset="0"/>
              <a:buNone/>
            </a:pPr>
            <a:endParaRPr lang="en-US" altLang="en-US"/>
          </a:p>
        </p:txBody>
      </p:sp>
    </p:spTree>
    <p:extLst>
      <p:ext uri="{BB962C8B-B14F-4D97-AF65-F5344CB8AC3E}">
        <p14:creationId xmlns:p14="http://schemas.microsoft.com/office/powerpoint/2010/main" val="20001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Change of Basis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00023" y="914400"/>
            <a:ext cx="6991953" cy="5929300"/>
          </a:xfrm>
          <a:prstGeom prst="rect">
            <a:avLst/>
          </a:prstGeom>
        </p:spPr>
      </p:pic>
    </p:spTree>
    <p:extLst>
      <p:ext uri="{BB962C8B-B14F-4D97-AF65-F5344CB8AC3E}">
        <p14:creationId xmlns:p14="http://schemas.microsoft.com/office/powerpoint/2010/main" val="213290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Change of Basis</a:t>
            </a:r>
          </a:p>
        </p:txBody>
      </p:sp>
      <p:sp>
        <p:nvSpPr>
          <p:cNvPr id="5" name="Content Placeholder 2"/>
          <p:cNvSpPr>
            <a:spLocks noGrp="1"/>
          </p:cNvSpPr>
          <p:nvPr>
            <p:ph idx="1"/>
          </p:nvPr>
        </p:nvSpPr>
        <p:spPr>
          <a:xfrm>
            <a:off x="990600" y="917713"/>
            <a:ext cx="8229600" cy="4373563"/>
          </a:xfrm>
        </p:spPr>
        <p:txBody>
          <a:bodyPr/>
          <a:lstStyle/>
          <a:p>
            <a:pPr marL="0" eaLnBrk="1" hangingPunct="1">
              <a:buNone/>
              <a:defRPr/>
            </a:pPr>
            <a:r>
              <a:rPr lang="en-US" b="1" dirty="0">
                <a:solidFill>
                  <a:schemeClr val="tx2">
                    <a:lumMod val="75000"/>
                  </a:schemeClr>
                </a:solidFill>
              </a:rPr>
              <a:t>For vectors and for image patches</a:t>
            </a:r>
          </a:p>
        </p:txBody>
      </p:sp>
    </p:spTree>
    <p:extLst>
      <p:ext uri="{BB962C8B-B14F-4D97-AF65-F5344CB8AC3E}">
        <p14:creationId xmlns:p14="http://schemas.microsoft.com/office/powerpoint/2010/main" val="236083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4373563"/>
          </a:xfrm>
        </p:spPr>
        <p:txBody>
          <a:bodyPr/>
          <a:lstStyle/>
          <a:p>
            <a:pPr marL="0" eaLnBrk="1" hangingPunct="1">
              <a:buNone/>
              <a:defRPr/>
            </a:pPr>
            <a:r>
              <a:rPr lang="en-US" b="1" dirty="0">
                <a:solidFill>
                  <a:schemeClr val="tx2">
                    <a:lumMod val="75000"/>
                  </a:schemeClr>
                </a:solidFill>
              </a:rPr>
              <a:t>How is it that a 4MP image can be compressed to a few hundred KB without a noticeable change?</a:t>
            </a:r>
          </a:p>
        </p:txBody>
      </p:sp>
      <p:sp>
        <p:nvSpPr>
          <p:cNvPr id="50179" name="Title 4"/>
          <p:cNvSpPr>
            <a:spLocks noGrp="1"/>
          </p:cNvSpPr>
          <p:nvPr>
            <p:ph type="title"/>
          </p:nvPr>
        </p:nvSpPr>
        <p:spPr/>
        <p:txBody>
          <a:bodyPr/>
          <a:lstStyle/>
          <a:p>
            <a:pPr eaLnBrk="1" hangingPunct="1"/>
            <a:r>
              <a:rPr lang="en-US" altLang="en-US" dirty="0"/>
              <a:t>Related concept: Image Compression</a:t>
            </a:r>
          </a:p>
        </p:txBody>
      </p:sp>
    </p:spTree>
    <p:extLst>
      <p:ext uri="{BB962C8B-B14F-4D97-AF65-F5344CB8AC3E}">
        <p14:creationId xmlns:p14="http://schemas.microsoft.com/office/powerpoint/2010/main" val="22377192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Hybrid Images</a:t>
            </a:r>
          </a:p>
        </p:txBody>
      </p:sp>
      <p:sp>
        <p:nvSpPr>
          <p:cNvPr id="44035" name="Content Placeholder 2"/>
          <p:cNvSpPr>
            <a:spLocks noGrp="1"/>
          </p:cNvSpPr>
          <p:nvPr>
            <p:ph idx="1"/>
          </p:nvPr>
        </p:nvSpPr>
        <p:spPr>
          <a:xfrm>
            <a:off x="2057400" y="5791200"/>
            <a:ext cx="7772400" cy="914400"/>
          </a:xfrm>
        </p:spPr>
        <p:txBody>
          <a:bodyPr>
            <a:normAutofit fontScale="92500" lnSpcReduction="10000"/>
          </a:bodyPr>
          <a:lstStyle/>
          <a:p>
            <a:pPr algn="ctr">
              <a:buFont typeface="Arial" charset="0"/>
              <a:buChar char="•"/>
              <a:defRPr/>
            </a:pPr>
            <a:r>
              <a:rPr lang="en-US"/>
              <a:t>A. Oliva, A. Torralba, P.G. Schyns, </a:t>
            </a:r>
            <a:br>
              <a:rPr lang="en-US"/>
            </a:br>
            <a:r>
              <a:rPr lang="en-US">
                <a:hlinkClick r:id="rId3"/>
              </a:rPr>
              <a:t>“Hybrid Images,”</a:t>
            </a:r>
            <a:r>
              <a:rPr lang="en-US"/>
              <a:t> SIGGRAPH 2006</a:t>
            </a:r>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57389"/>
            <a:ext cx="8991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41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76200"/>
            <a:ext cx="8229600" cy="838200"/>
          </a:xfrm>
        </p:spPr>
        <p:txBody>
          <a:bodyPr/>
          <a:lstStyle/>
          <a:p>
            <a:pPr eaLnBrk="1" hangingPunct="1"/>
            <a:r>
              <a:rPr lang="en-US" altLang="en-US" dirty="0" err="1"/>
              <a:t>Lossy</a:t>
            </a:r>
            <a:r>
              <a:rPr lang="en-US" altLang="en-US" dirty="0"/>
              <a:t> Image Compression (JPEG)</a:t>
            </a:r>
          </a:p>
        </p:txBody>
      </p:sp>
      <p:graphicFrame>
        <p:nvGraphicFramePr>
          <p:cNvPr id="51203" name="Object 4"/>
          <p:cNvGraphicFramePr>
            <a:graphicFrameLocks noChangeAspect="1"/>
          </p:cNvGraphicFramePr>
          <p:nvPr/>
        </p:nvGraphicFramePr>
        <p:xfrm>
          <a:off x="6553200" y="1240631"/>
          <a:ext cx="4572000" cy="4529138"/>
        </p:xfrm>
        <a:graphic>
          <a:graphicData uri="http://schemas.openxmlformats.org/presentationml/2006/ole">
            <mc:AlternateContent xmlns:mc="http://schemas.openxmlformats.org/markup-compatibility/2006">
              <mc:Choice xmlns:v="urn:schemas-microsoft-com:vml" Requires="v">
                <p:oleObj name="Bitmap Image" r:id="rId2" imgW="4990476" imgH="4944165" progId="PBrush">
                  <p:embed/>
                </p:oleObj>
              </mc:Choice>
              <mc:Fallback>
                <p:oleObj name="Bitmap Image" r:id="rId2" imgW="4990476" imgH="4944165" progId="PBrush">
                  <p:embed/>
                  <p:pic>
                    <p:nvPicPr>
                      <p:cNvPr id="5120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40631"/>
                        <a:ext cx="4572000"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Rectangle 6"/>
          <p:cNvSpPr>
            <a:spLocks noChangeArrowheads="1"/>
          </p:cNvSpPr>
          <p:nvPr/>
        </p:nvSpPr>
        <p:spPr bwMode="auto">
          <a:xfrm>
            <a:off x="4038600" y="6096000"/>
            <a:ext cx="494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chemeClr val="tx2"/>
                </a:solidFill>
                <a:latin typeface="Arial" panose="020B0604020202020204" pitchFamily="34" charset="0"/>
              </a:rPr>
              <a:t>Block-based Discrete Cosine Transform (DCT)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185381"/>
            <a:ext cx="3971227" cy="4591014"/>
          </a:xfrm>
          <a:prstGeom prst="rect">
            <a:avLst/>
          </a:prstGeom>
        </p:spPr>
      </p:pic>
      <p:sp>
        <p:nvSpPr>
          <p:cNvPr id="3" name="Rectangle 2"/>
          <p:cNvSpPr/>
          <p:nvPr/>
        </p:nvSpPr>
        <p:spPr>
          <a:xfrm>
            <a:off x="8532024" y="6452672"/>
            <a:ext cx="3659976" cy="369332"/>
          </a:xfrm>
          <a:prstGeom prst="rect">
            <a:avLst/>
          </a:prstGeom>
        </p:spPr>
        <p:txBody>
          <a:bodyPr wrap="none">
            <a:spAutoFit/>
          </a:bodyPr>
          <a:lstStyle/>
          <a:p>
            <a:r>
              <a:rPr lang="en-US" dirty="0"/>
              <a:t>https://en.wikipedia.org/wiki/JPEG</a:t>
            </a:r>
          </a:p>
        </p:txBody>
      </p:sp>
    </p:spTree>
    <p:extLst>
      <p:ext uri="{BB962C8B-B14F-4D97-AF65-F5344CB8AC3E}">
        <p14:creationId xmlns:p14="http://schemas.microsoft.com/office/powerpoint/2010/main" val="22587739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Using DCT in JPEG </a:t>
            </a:r>
            <a:r>
              <a:rPr lang="en-US" altLang="en-US">
                <a:solidFill>
                  <a:schemeClr val="accent2"/>
                </a:solidFill>
                <a:latin typeface="Comic Sans MS" panose="030F0702030302020204" pitchFamily="66" charset="0"/>
              </a:rPr>
              <a:t>  </a:t>
            </a:r>
          </a:p>
        </p:txBody>
      </p:sp>
      <p:sp>
        <p:nvSpPr>
          <p:cNvPr id="52227" name="Rectangle 3"/>
          <p:cNvSpPr>
            <a:spLocks noGrp="1" noChangeArrowheads="1"/>
          </p:cNvSpPr>
          <p:nvPr>
            <p:ph type="body" idx="1"/>
          </p:nvPr>
        </p:nvSpPr>
        <p:spPr/>
        <p:txBody>
          <a:bodyPr/>
          <a:lstStyle/>
          <a:p>
            <a:pPr eaLnBrk="1" hangingPunct="1"/>
            <a:r>
              <a:rPr lang="en-US" altLang="en-US" dirty="0"/>
              <a:t>The first coefficient </a:t>
            </a:r>
            <a:r>
              <a:rPr lang="en-US" altLang="en-US" dirty="0">
                <a:latin typeface="Times New Roman" panose="02020603050405020304" pitchFamily="18" charset="0"/>
                <a:cs typeface="Times New Roman" panose="02020603050405020304" pitchFamily="18" charset="0"/>
              </a:rPr>
              <a:t>B(0,0)</a:t>
            </a:r>
            <a:r>
              <a:rPr lang="en-US" altLang="en-US" dirty="0"/>
              <a:t> is the DC component, the average intensity</a:t>
            </a:r>
          </a:p>
          <a:p>
            <a:pPr eaLnBrk="1" hangingPunct="1"/>
            <a:r>
              <a:rPr lang="en-US" altLang="en-US" dirty="0"/>
              <a:t>The top-left </a:t>
            </a:r>
            <a:r>
              <a:rPr lang="en-US" altLang="en-US" dirty="0" err="1"/>
              <a:t>coeffs</a:t>
            </a:r>
            <a:r>
              <a:rPr lang="en-US" altLang="en-US" dirty="0"/>
              <a:t> represent low frequencies, the bottom right – high frequencies</a:t>
            </a:r>
          </a:p>
          <a:p>
            <a:pPr eaLnBrk="1" hangingPunct="1"/>
            <a:endParaRPr lang="en-US" altLang="en-US" dirty="0"/>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81401"/>
            <a:ext cx="26670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1"/>
            <a:ext cx="28194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6702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23256"/>
            <a:ext cx="328101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2743200"/>
            <a:ext cx="48990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38400"/>
            <a:ext cx="2004876" cy="2004876"/>
          </a:xfrm>
          <a:prstGeom prst="rect">
            <a:avLst/>
          </a:prstGeom>
        </p:spPr>
      </p:pic>
      <p:sp>
        <p:nvSpPr>
          <p:cNvPr id="4" name="TextBox 3"/>
          <p:cNvSpPr txBox="1"/>
          <p:nvPr/>
        </p:nvSpPr>
        <p:spPr>
          <a:xfrm>
            <a:off x="460513" y="4648200"/>
            <a:ext cx="2057400" cy="369332"/>
          </a:xfrm>
          <a:prstGeom prst="rect">
            <a:avLst/>
          </a:prstGeom>
          <a:noFill/>
        </p:spPr>
        <p:txBody>
          <a:bodyPr wrap="square" rtlCol="0">
            <a:spAutoFit/>
          </a:bodyPr>
          <a:lstStyle/>
          <a:p>
            <a:r>
              <a:rPr lang="en-US" dirty="0"/>
              <a:t>8x8 image patch</a:t>
            </a:r>
          </a:p>
        </p:txBody>
      </p:sp>
      <p:sp>
        <p:nvSpPr>
          <p:cNvPr id="10" name="TextBox 9"/>
          <p:cNvSpPr txBox="1"/>
          <p:nvPr/>
        </p:nvSpPr>
        <p:spPr>
          <a:xfrm>
            <a:off x="3736008" y="5157508"/>
            <a:ext cx="2057400" cy="369332"/>
          </a:xfrm>
          <a:prstGeom prst="rect">
            <a:avLst/>
          </a:prstGeom>
          <a:noFill/>
        </p:spPr>
        <p:txBody>
          <a:bodyPr wrap="square" rtlCol="0">
            <a:spAutoFit/>
          </a:bodyPr>
          <a:lstStyle/>
          <a:p>
            <a:r>
              <a:rPr lang="en-US" dirty="0"/>
              <a:t>DCT bases</a:t>
            </a:r>
          </a:p>
        </p:txBody>
      </p:sp>
      <p:sp>
        <p:nvSpPr>
          <p:cNvPr id="11" name="TextBox 10"/>
          <p:cNvSpPr txBox="1"/>
          <p:nvPr/>
        </p:nvSpPr>
        <p:spPr>
          <a:xfrm>
            <a:off x="7543800" y="4562979"/>
            <a:ext cx="3351696" cy="646331"/>
          </a:xfrm>
          <a:prstGeom prst="rect">
            <a:avLst/>
          </a:prstGeom>
          <a:noFill/>
        </p:spPr>
        <p:txBody>
          <a:bodyPr wrap="square" rtlCol="0">
            <a:spAutoFit/>
          </a:bodyPr>
          <a:lstStyle/>
          <a:p>
            <a:r>
              <a:rPr lang="en-US" dirty="0"/>
              <a:t>Patch representation after projecting on to DCT bases</a:t>
            </a:r>
          </a:p>
        </p:txBody>
      </p:sp>
      <p:sp>
        <p:nvSpPr>
          <p:cNvPr id="9" name="Rectangle 2"/>
          <p:cNvSpPr txBox="1">
            <a:spLocks noChangeArrowheads="1"/>
          </p:cNvSpPr>
          <p:nvPr/>
        </p:nvSpPr>
        <p:spPr bwMode="auto">
          <a:xfrm>
            <a:off x="2209800" y="76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eaLnBrk="1" hangingPunct="1"/>
            <a:r>
              <a:rPr lang="en-US" altLang="en-US"/>
              <a:t>Lossy Image Compression (JPEG)</a:t>
            </a:r>
            <a:endParaRPr lang="en-US" altLang="en-US" dirty="0"/>
          </a:p>
        </p:txBody>
      </p:sp>
    </p:spTree>
    <p:extLst>
      <p:ext uri="{BB962C8B-B14F-4D97-AF65-F5344CB8AC3E}">
        <p14:creationId xmlns:p14="http://schemas.microsoft.com/office/powerpoint/2010/main" val="15467684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Image compression using DCT</a:t>
            </a:r>
            <a:endParaRPr lang="en-US" altLang="en-US">
              <a:solidFill>
                <a:schemeClr val="accent2"/>
              </a:solidFill>
              <a:latin typeface="Comic Sans MS" panose="030F0702030302020204" pitchFamily="66" charset="0"/>
            </a:endParaRPr>
          </a:p>
        </p:txBody>
      </p:sp>
      <p:sp>
        <p:nvSpPr>
          <p:cNvPr id="53251" name="Rectangle 3"/>
          <p:cNvSpPr>
            <a:spLocks noGrp="1" noChangeArrowheads="1"/>
          </p:cNvSpPr>
          <p:nvPr>
            <p:ph type="body" idx="1"/>
          </p:nvPr>
        </p:nvSpPr>
        <p:spPr/>
        <p:txBody>
          <a:bodyPr/>
          <a:lstStyle/>
          <a:p>
            <a:pPr eaLnBrk="1" hangingPunct="1"/>
            <a:r>
              <a:rPr lang="en-US" altLang="en-US" sz="2400">
                <a:sym typeface="Wingdings" panose="05000000000000000000" pitchFamily="2" charset="2"/>
              </a:rPr>
              <a:t>Quantize </a:t>
            </a:r>
          </a:p>
          <a:p>
            <a:pPr lvl="1" eaLnBrk="1" hangingPunct="1"/>
            <a:r>
              <a:rPr lang="en-US" altLang="en-US" sz="2000">
                <a:sym typeface="Wingdings" panose="05000000000000000000" pitchFamily="2" charset="2"/>
              </a:rPr>
              <a:t>More coarsely for high frequencies (which also tend to have smaller values)</a:t>
            </a:r>
          </a:p>
          <a:p>
            <a:pPr lvl="1" eaLnBrk="1" hangingPunct="1"/>
            <a:r>
              <a:rPr lang="en-US" altLang="en-US" sz="2000">
                <a:sym typeface="Wingdings" panose="05000000000000000000" pitchFamily="2" charset="2"/>
              </a:rPr>
              <a:t>Many quantized high frequency values will be zero</a:t>
            </a:r>
          </a:p>
          <a:p>
            <a:pPr eaLnBrk="1" hangingPunct="1"/>
            <a:r>
              <a:rPr lang="en-US" altLang="en-US" sz="2400">
                <a:sym typeface="Wingdings" panose="05000000000000000000" pitchFamily="2" charset="2"/>
              </a:rPr>
              <a:t>Encode</a:t>
            </a:r>
          </a:p>
          <a:p>
            <a:pPr lvl="1" eaLnBrk="1" hangingPunct="1"/>
            <a:r>
              <a:rPr lang="en-US" altLang="en-US" sz="2000">
                <a:sym typeface="Wingdings" panose="05000000000000000000" pitchFamily="2" charset="2"/>
              </a:rPr>
              <a:t>Can decode with inverse dct</a:t>
            </a:r>
          </a:p>
        </p:txBody>
      </p:sp>
      <p:pic>
        <p:nvPicPr>
          <p:cNvPr id="53252" name="Picture 8"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343276"/>
            <a:ext cx="48990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0" descr="Q=&#10;\begin{bmatrix}&#10; 16 &amp; 11 &amp; 10 &amp; 16 &amp; 24 &amp; 40 &amp; 51 &amp; 61 \\&#10; 12 &amp; 12 &amp; 14 &amp; 19 &amp; 26 &amp; 58 &amp; 60 &amp; 55 \\&#10; 14 &amp; 13 &amp; 16 &amp; 24 &amp; 40 &amp; 57 &amp; 69 &amp; 56 \\&#10; 14 &amp; 17 &amp; 22 &amp; 29 &amp; 51 &amp; 87 &amp; 80 &amp; 62 \\&#10; 18 &amp; 22 &amp; 37 &amp; 56 &amp; 68 &amp; 109 &amp; 103 &amp; 77 \\&#10; 24 &amp; 35 &amp; 55 &amp; 64 &amp; 81 &amp; 104 &amp; 113 &amp; 92 \\&#10; 49 &amp; 64 &amp; 78 &amp; 87 &amp; 103 &amp; 121 &amp; 120 &amp; 101 \\&#10; 72 &amp; 92 &amp; 95 &amp; 98 &amp; 112 &amp; 100 &amp; 103 &amp; 99&#1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343401"/>
            <a:ext cx="3200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2" descr="B=&#10;\left[&#10;\begin{array}{rrrrrrrr}&#10; -26 &amp; -3 &amp; -6 &amp; 2 &amp; 2 &amp; -1 &amp; 0 &amp; 0 \\&#10; 0 &amp; -2 &amp; -4 &amp; 1 &amp; 1 &amp; 0 &amp; 0 &amp; 0 \\&#10; -3 &amp; 1 &amp; 5 &amp; -1 &amp; -1 &amp; 0 &amp; 0 &amp; 0 \\&#10; -3 &amp; 1 &amp; 2 &amp; -1 &amp; 0 &amp; 0 &amp; 0 &amp; 0 \\&#10; 1 &amp; 0 &amp; 0 &amp; 0 &amp; 0 &amp; 0 &amp; 0 &amp; 0 \\&#10; 0 &amp; 0 &amp; 0 &amp; 0 &amp; 0 &amp; 0 &amp; 0 &amp; 0 \\&#10; 0 &amp; 0 &amp; 0 &amp; 0 &amp; 0 &amp; 0 &amp; 0 &amp; 0 \\&#10; 0 &amp; 0 &amp; 0 &amp; 0 &amp; 0 &amp; 0 &amp; 0 &amp; 0&#10;\end{array}&#10;\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535614"/>
            <a:ext cx="2590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14"/>
          <p:cNvSpPr/>
          <p:nvPr/>
        </p:nvSpPr>
        <p:spPr>
          <a:xfrm>
            <a:off x="3886200" y="4953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6" name="TextBox 15"/>
          <p:cNvSpPr txBox="1">
            <a:spLocks noChangeArrowheads="1"/>
          </p:cNvSpPr>
          <p:nvPr/>
        </p:nvSpPr>
        <p:spPr bwMode="auto">
          <a:xfrm>
            <a:off x="7696200" y="38862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Quantization table</a:t>
            </a:r>
          </a:p>
        </p:txBody>
      </p:sp>
      <p:sp>
        <p:nvSpPr>
          <p:cNvPr id="53257" name="TextBox 16"/>
          <p:cNvSpPr txBox="1">
            <a:spLocks noChangeArrowheads="1"/>
          </p:cNvSpPr>
          <p:nvPr/>
        </p:nvSpPr>
        <p:spPr bwMode="auto">
          <a:xfrm>
            <a:off x="1524001" y="3211514"/>
            <a:ext cx="182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Filter responses</a:t>
            </a:r>
          </a:p>
        </p:txBody>
      </p:sp>
      <p:sp>
        <p:nvSpPr>
          <p:cNvPr id="53258" name="TextBox 17"/>
          <p:cNvSpPr txBox="1">
            <a:spLocks noChangeArrowheads="1"/>
          </p:cNvSpPr>
          <p:nvPr/>
        </p:nvSpPr>
        <p:spPr bwMode="auto">
          <a:xfrm>
            <a:off x="1524001" y="51816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Quantized values</a:t>
            </a:r>
          </a:p>
        </p:txBody>
      </p:sp>
    </p:spTree>
    <p:extLst>
      <p:ext uri="{BB962C8B-B14F-4D97-AF65-F5344CB8AC3E}">
        <p14:creationId xmlns:p14="http://schemas.microsoft.com/office/powerpoint/2010/main" val="18014441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a:t>JPEG Compression Summary</a:t>
            </a:r>
          </a:p>
        </p:txBody>
      </p:sp>
      <p:sp>
        <p:nvSpPr>
          <p:cNvPr id="3" name="Content Placeholder 2"/>
          <p:cNvSpPr>
            <a:spLocks noGrp="1"/>
          </p:cNvSpPr>
          <p:nvPr>
            <p:ph idx="1"/>
          </p:nvPr>
        </p:nvSpPr>
        <p:spPr/>
        <p:txBody>
          <a:bodyPr>
            <a:normAutofit lnSpcReduction="10000"/>
          </a:bodyPr>
          <a:lstStyle/>
          <a:p>
            <a:pPr marL="514350" indent="-514350" eaLnBrk="1" hangingPunct="1">
              <a:buFont typeface="Calibri" panose="020F0502020204030204" pitchFamily="34" charset="0"/>
              <a:buAutoNum type="arabicPeriod"/>
            </a:pPr>
            <a:r>
              <a:rPr lang="en-US" altLang="en-US" dirty="0"/>
              <a:t>Convert image to </a:t>
            </a:r>
            <a:r>
              <a:rPr lang="en-US" altLang="en-US" dirty="0" err="1"/>
              <a:t>YCrCb</a:t>
            </a:r>
            <a:endParaRPr lang="en-US" altLang="en-US" dirty="0"/>
          </a:p>
          <a:p>
            <a:pPr marL="514350" indent="-514350" eaLnBrk="1" hangingPunct="1">
              <a:buFont typeface="Calibri" panose="020F0502020204030204" pitchFamily="34" charset="0"/>
              <a:buAutoNum type="arabicPeriod"/>
            </a:pPr>
            <a:r>
              <a:rPr lang="en-US" altLang="en-US" dirty="0"/>
              <a:t>Subsample color</a:t>
            </a:r>
          </a:p>
          <a:p>
            <a:pPr marL="914400" lvl="1" indent="-514350" eaLnBrk="1" hangingPunct="1"/>
            <a:r>
              <a:rPr lang="en-US" altLang="en-US" dirty="0"/>
              <a:t>People have bad spatial sensitivity for color</a:t>
            </a:r>
          </a:p>
          <a:p>
            <a:pPr marL="514350" indent="-514350" eaLnBrk="1" hangingPunct="1">
              <a:buFont typeface="Calibri" panose="020F0502020204030204" pitchFamily="34" charset="0"/>
              <a:buAutoNum type="arabicPeriod"/>
            </a:pPr>
            <a:r>
              <a:rPr lang="en-US" altLang="en-US" dirty="0"/>
              <a:t>Split into blocks (8x8, typically), subtract 128</a:t>
            </a:r>
          </a:p>
          <a:p>
            <a:pPr marL="514350" indent="-514350" eaLnBrk="1" hangingPunct="1">
              <a:buFont typeface="Calibri" panose="020F0502020204030204" pitchFamily="34" charset="0"/>
              <a:buAutoNum type="arabicPeriod"/>
            </a:pPr>
            <a:r>
              <a:rPr lang="en-US" altLang="en-US" dirty="0"/>
              <a:t>For each block</a:t>
            </a:r>
          </a:p>
          <a:p>
            <a:pPr marL="914400" lvl="1" indent="-514350" eaLnBrk="1" hangingPunct="1">
              <a:buFont typeface="Calibri" panose="020F0502020204030204" pitchFamily="34" charset="0"/>
              <a:buAutoNum type="alphaLcPeriod"/>
            </a:pPr>
            <a:r>
              <a:rPr lang="en-US" altLang="en-US" dirty="0"/>
              <a:t>Compute DCT coefficients</a:t>
            </a:r>
          </a:p>
          <a:p>
            <a:pPr marL="914400" lvl="1" indent="-514350" eaLnBrk="1" hangingPunct="1">
              <a:buFont typeface="Calibri" panose="020F0502020204030204" pitchFamily="34" charset="0"/>
              <a:buAutoNum type="alphaLcPeriod"/>
            </a:pPr>
            <a:r>
              <a:rPr lang="en-US" altLang="en-US" dirty="0"/>
              <a:t>Coarsely quantize</a:t>
            </a:r>
          </a:p>
          <a:p>
            <a:pPr marL="1314450" lvl="2" indent="-514350" eaLnBrk="1" hangingPunct="1"/>
            <a:r>
              <a:rPr lang="en-US" altLang="en-US" dirty="0"/>
              <a:t>Many high frequency components will become zero</a:t>
            </a:r>
          </a:p>
          <a:p>
            <a:pPr marL="514350" indent="-514350" eaLnBrk="1" hangingPunct="1">
              <a:buAutoNum type="arabicPeriod" startAt="5"/>
            </a:pPr>
            <a:r>
              <a:rPr lang="en-US" altLang="en-US" dirty="0"/>
              <a:t>Use run-length encoding to take advantage of runs of zeros</a:t>
            </a:r>
          </a:p>
          <a:p>
            <a:pPr marL="514350" indent="-514350" eaLnBrk="1" hangingPunct="1">
              <a:buAutoNum type="arabicPeriod" startAt="5"/>
            </a:pPr>
            <a:r>
              <a:rPr lang="en-US" altLang="en-US" dirty="0"/>
              <a:t>Use Huffman Coding to take advantage of frequent tokens</a:t>
            </a:r>
          </a:p>
          <a:p>
            <a:pPr marL="514350" indent="-514350" eaLnBrk="1" hangingPunct="1">
              <a:buFont typeface="Calibri" panose="020F0502020204030204" pitchFamily="34" charset="0"/>
              <a:buAutoNum type="arabicPeriod"/>
            </a:pPr>
            <a:endParaRPr lang="en-US" altLang="en-US" dirty="0"/>
          </a:p>
        </p:txBody>
      </p:sp>
      <p:sp>
        <p:nvSpPr>
          <p:cNvPr id="54276" name="TextBox 3"/>
          <p:cNvSpPr txBox="1">
            <a:spLocks noChangeArrowheads="1"/>
          </p:cNvSpPr>
          <p:nvPr/>
        </p:nvSpPr>
        <p:spPr bwMode="auto">
          <a:xfrm>
            <a:off x="7034214" y="6211888"/>
            <a:ext cx="363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hlinkClick r:id="rId3"/>
              </a:rPr>
              <a:t>http://en.wikipedia.org/wiki/YCbCr</a:t>
            </a: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hlinkClick r:id="rId4"/>
              </a:rPr>
              <a:t>http://en.wikipedia.org/wiki/JPEG</a:t>
            </a:r>
            <a:endParaRPr lang="en-US" altLang="en-US" sz="1800">
              <a:latin typeface="Arial" panose="020B0604020202020204" pitchFamily="34" charset="0"/>
            </a:endParaRPr>
          </a:p>
        </p:txBody>
      </p:sp>
    </p:spTree>
    <p:extLst>
      <p:ext uri="{BB962C8B-B14F-4D97-AF65-F5344CB8AC3E}">
        <p14:creationId xmlns:p14="http://schemas.microsoft.com/office/powerpoint/2010/main" val="3818093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a:t>Lossless compression (PNG)</a:t>
            </a:r>
          </a:p>
        </p:txBody>
      </p:sp>
      <p:sp>
        <p:nvSpPr>
          <p:cNvPr id="3" name="Content Placeholder 2"/>
          <p:cNvSpPr>
            <a:spLocks noGrp="1"/>
          </p:cNvSpPr>
          <p:nvPr>
            <p:ph idx="1"/>
          </p:nvPr>
        </p:nvSpPr>
        <p:spPr>
          <a:xfrm>
            <a:off x="1981200" y="990601"/>
            <a:ext cx="6705600" cy="5135563"/>
          </a:xfrm>
        </p:spPr>
        <p:txBody>
          <a:bodyPr/>
          <a:lstStyle/>
          <a:p>
            <a:pPr eaLnBrk="1" hangingPunct="1">
              <a:buFont typeface="Arial" charset="0"/>
              <a:buChar char="•"/>
              <a:defRPr/>
            </a:pPr>
            <a:endParaRPr lang="en-US" dirty="0"/>
          </a:p>
          <a:p>
            <a:pPr marL="514350" indent="-514350" eaLnBrk="1" hangingPunct="1">
              <a:buFont typeface="+mj-lt"/>
              <a:buAutoNum type="arabicPeriod"/>
              <a:defRPr/>
            </a:pPr>
            <a:r>
              <a:rPr lang="en-US" dirty="0"/>
              <a:t>Predict that a pixel’s value based on its upper-left neighborhood</a:t>
            </a:r>
          </a:p>
          <a:p>
            <a:pPr marL="514350" indent="-514350" eaLnBrk="1" hangingPunct="1">
              <a:buFont typeface="+mj-lt"/>
              <a:buAutoNum type="arabicPeriod"/>
              <a:defRPr/>
            </a:pPr>
            <a:r>
              <a:rPr lang="en-US" dirty="0"/>
              <a:t>Store difference of predicted and actual value</a:t>
            </a:r>
          </a:p>
          <a:p>
            <a:pPr marL="514350" indent="-514350" eaLnBrk="1" hangingPunct="1">
              <a:buFont typeface="+mj-lt"/>
              <a:buAutoNum type="arabicPeriod"/>
              <a:defRPr/>
            </a:pPr>
            <a:r>
              <a:rPr lang="en-US" dirty="0" err="1"/>
              <a:t>Pkzip</a:t>
            </a:r>
            <a:r>
              <a:rPr lang="en-US" dirty="0"/>
              <a:t> it (DEFLATE algorithm)</a:t>
            </a:r>
          </a:p>
          <a:p>
            <a:pPr eaLnBrk="1" hangingPunct="1">
              <a:buFont typeface="Arial" charset="0"/>
              <a:buChar char="•"/>
              <a:defRPr/>
            </a:pPr>
            <a:endParaRPr lang="en-US" dirty="0"/>
          </a:p>
          <a:p>
            <a:pPr marL="971550" lvl="1" indent="-514350" eaLnBrk="1" hangingPunct="1">
              <a:buFont typeface="+mj-lt"/>
              <a:buAutoNum type="arabicPeriod"/>
              <a:defRPr/>
            </a:pPr>
            <a:endParaRPr lang="en-US" dirty="0"/>
          </a:p>
          <a:p>
            <a:pPr marL="971550" lvl="1" indent="-514350" eaLnBrk="1" hangingPunct="1">
              <a:buFont typeface="+mj-lt"/>
              <a:buAutoNum type="arabicPeriod"/>
              <a:defRPr/>
            </a:pPr>
            <a:endParaRPr lang="en-US" dirty="0"/>
          </a:p>
        </p:txBody>
      </p:sp>
      <p:pic>
        <p:nvPicPr>
          <p:cNvPr id="55300" name="Picture 4" descr="http://upload.wikimedia.org/wikipedia/commons/thumb/3/39/Pixel-prediction.svg/161px-Pixel-predi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1" y="1447801"/>
            <a:ext cx="1533525" cy="1495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44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CEFF0-B5C9-FA47-FE17-489B25C2D999}"/>
              </a:ext>
            </a:extLst>
          </p:cNvPr>
          <p:cNvSpPr>
            <a:spLocks noGrp="1"/>
          </p:cNvSpPr>
          <p:nvPr>
            <p:ph idx="1"/>
          </p:nvPr>
        </p:nvSpPr>
        <p:spPr>
          <a:xfrm>
            <a:off x="2514600" y="2438400"/>
            <a:ext cx="7696200" cy="2163763"/>
          </a:xfrm>
        </p:spPr>
        <p:txBody>
          <a:bodyPr>
            <a:normAutofit/>
          </a:bodyPr>
          <a:lstStyle/>
          <a:p>
            <a:pPr marL="0" indent="0" algn="ctr">
              <a:buNone/>
            </a:pPr>
            <a:r>
              <a:rPr lang="en-US" sz="5400" dirty="0"/>
              <a:t>The Fourier Transform</a:t>
            </a:r>
          </a:p>
        </p:txBody>
      </p:sp>
    </p:spTree>
    <p:extLst>
      <p:ext uri="{BB962C8B-B14F-4D97-AF65-F5344CB8AC3E}">
        <p14:creationId xmlns:p14="http://schemas.microsoft.com/office/powerpoint/2010/main" val="1971305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76200"/>
            <a:ext cx="8458200" cy="838200"/>
          </a:xfrm>
        </p:spPr>
        <p:txBody>
          <a:bodyPr>
            <a:normAutofit fontScale="90000"/>
          </a:bodyPr>
          <a:lstStyle/>
          <a:p>
            <a:pPr>
              <a:defRPr/>
            </a:pPr>
            <a:r>
              <a:rPr lang="en-US" dirty="0"/>
              <a:t>Jean </a:t>
            </a:r>
            <a:r>
              <a:rPr lang="en-US" dirty="0" err="1"/>
              <a:t>Baptiste</a:t>
            </a:r>
            <a:r>
              <a:rPr lang="en-US" dirty="0"/>
              <a:t> Joseph Fourier (1768-1830)</a:t>
            </a:r>
          </a:p>
        </p:txBody>
      </p:sp>
      <p:sp>
        <p:nvSpPr>
          <p:cNvPr id="25603" name="Rectangle 3"/>
          <p:cNvSpPr>
            <a:spLocks noGrp="1" noChangeArrowheads="1"/>
          </p:cNvSpPr>
          <p:nvPr>
            <p:ph type="body" idx="1"/>
          </p:nvPr>
        </p:nvSpPr>
        <p:spPr>
          <a:xfrm>
            <a:off x="1981200" y="914400"/>
            <a:ext cx="3810000" cy="5943600"/>
          </a:xfrm>
        </p:spPr>
        <p:txBody>
          <a:bodyPr>
            <a:normAutofit lnSpcReduction="10000"/>
          </a:bodyPr>
          <a:lstStyle/>
          <a:p>
            <a:pPr>
              <a:buFont typeface="Arial" charset="0"/>
              <a:buNone/>
              <a:defRPr/>
            </a:pPr>
            <a:r>
              <a:rPr lang="en-US" sz="2800" dirty="0"/>
              <a:t>had crazy idea (1807):</a:t>
            </a:r>
          </a:p>
          <a:p>
            <a:pPr>
              <a:buFont typeface="Arial" charset="0"/>
              <a:buNone/>
              <a:defRPr/>
            </a:pPr>
            <a:r>
              <a:rPr lang="en-US" sz="2000" i="1" dirty="0"/>
              <a:t>	</a:t>
            </a:r>
            <a:r>
              <a:rPr lang="en-US" sz="2000" b="1" i="1" dirty="0"/>
              <a:t>Any</a:t>
            </a:r>
            <a:r>
              <a:rPr lang="en-US" sz="2000" i="1" dirty="0"/>
              <a:t> </a:t>
            </a:r>
            <a:r>
              <a:rPr lang="en-US" sz="2000" i="1" dirty="0" err="1"/>
              <a:t>univariate</a:t>
            </a:r>
            <a:r>
              <a:rPr lang="en-US" sz="2000" i="1" dirty="0"/>
              <a:t> function can be rewritten as a weighted sum of </a:t>
            </a:r>
            <a:r>
              <a:rPr lang="en-US" sz="2000" i="1" dirty="0" err="1"/>
              <a:t>sines</a:t>
            </a:r>
            <a:r>
              <a:rPr lang="en-US" sz="2000" i="1" dirty="0"/>
              <a:t> and cosines of different frequencies. </a:t>
            </a:r>
          </a:p>
          <a:p>
            <a:pPr>
              <a:buFont typeface="Arial" charset="0"/>
              <a:buChar char="•"/>
              <a:defRPr/>
            </a:pPr>
            <a:r>
              <a:rPr lang="en-US" sz="2800" dirty="0"/>
              <a:t>Don’t believe it?  </a:t>
            </a:r>
          </a:p>
          <a:p>
            <a:pPr lvl="1">
              <a:buFont typeface="Arial" charset="0"/>
              <a:buChar char="–"/>
              <a:defRPr/>
            </a:pPr>
            <a:r>
              <a:rPr lang="en-US" sz="2400" dirty="0"/>
              <a:t>Neither did Lagrange, Laplace, Poisson and other big wigs</a:t>
            </a:r>
          </a:p>
          <a:p>
            <a:pPr lvl="1">
              <a:buFont typeface="Arial" charset="0"/>
              <a:buChar char="–"/>
              <a:defRPr/>
            </a:pPr>
            <a:r>
              <a:rPr lang="en-US" sz="2400" dirty="0"/>
              <a:t>Not translated into English until 1878!</a:t>
            </a:r>
          </a:p>
          <a:p>
            <a:pPr>
              <a:buFont typeface="Arial" charset="0"/>
              <a:buChar char="•"/>
              <a:defRPr/>
            </a:pPr>
            <a:r>
              <a:rPr lang="en-US" sz="2800" dirty="0"/>
              <a:t> But it’s (mostly) true!</a:t>
            </a:r>
          </a:p>
          <a:p>
            <a:pPr lvl="1">
              <a:buFont typeface="Arial" charset="0"/>
              <a:buChar char="–"/>
              <a:defRPr/>
            </a:pPr>
            <a:r>
              <a:rPr lang="en-US" sz="2400" dirty="0"/>
              <a:t>called Fourier Series</a:t>
            </a:r>
          </a:p>
          <a:p>
            <a:pPr lvl="1">
              <a:buFont typeface="Arial" charset="0"/>
              <a:buChar char="–"/>
              <a:defRPr/>
            </a:pPr>
            <a:r>
              <a:rPr lang="en-US" sz="2400" dirty="0"/>
              <a:t>there are some subtle restrictions</a:t>
            </a:r>
          </a:p>
          <a:p>
            <a:pPr lvl="1">
              <a:buFont typeface="Arial" charset="0"/>
              <a:buChar char="–"/>
              <a:defRPr/>
            </a:pPr>
            <a:endParaRPr lang="en-US" sz="2400" dirty="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276601"/>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1"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5334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prstClr val="black"/>
                </a:solidFill>
              </a:rPr>
              <a:t>...the manner in which the author arrives at these equations is not exempt of difficulties and...his analysis to integrate them still leaves something to be desired on the score of generality and even </a:t>
            </a:r>
            <a:r>
              <a:rPr lang="en-US" i="1" dirty="0" err="1">
                <a:solidFill>
                  <a:prstClr val="black"/>
                </a:solidFill>
              </a:rPr>
              <a:t>rigour</a:t>
            </a:r>
            <a:r>
              <a:rPr lang="en-US" dirty="0">
                <a:solidFill>
                  <a:prstClr val="black"/>
                </a:solidFill>
              </a:rPr>
              <a:t>.</a:t>
            </a:r>
          </a:p>
          <a:p>
            <a:pPr algn="ctr">
              <a:defRPr/>
            </a:pPr>
            <a:endParaRPr lang="en-US" dirty="0">
              <a:solidFill>
                <a:prstClr val="white"/>
              </a:solidFill>
            </a:endParaRPr>
          </a:p>
        </p:txBody>
      </p:sp>
      <p:sp>
        <p:nvSpPr>
          <p:cNvPr id="11" name="TextBox 10"/>
          <p:cNvSpPr txBox="1">
            <a:spLocks noChangeArrowheads="1"/>
          </p:cNvSpPr>
          <p:nvPr/>
        </p:nvSpPr>
        <p:spPr bwMode="auto">
          <a:xfrm>
            <a:off x="6172201"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prstClr val="black"/>
                </a:solidFill>
                <a:latin typeface="Arial" panose="020B0604020202020204" pitchFamily="34" charset="0"/>
                <a:cs typeface="Arial" panose="020B0604020202020204" pitchFamily="34" charset="0"/>
              </a:rPr>
              <a:t>Laplace</a:t>
            </a:r>
          </a:p>
        </p:txBody>
      </p:sp>
      <p:sp>
        <p:nvSpPr>
          <p:cNvPr id="12" name="TextBox 11"/>
          <p:cNvSpPr txBox="1">
            <a:spLocks noChangeArrowheads="1"/>
          </p:cNvSpPr>
          <p:nvPr/>
        </p:nvSpPr>
        <p:spPr bwMode="auto">
          <a:xfrm>
            <a:off x="7620001"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prstClr val="white"/>
                </a:solidFill>
                <a:latin typeface="Arial" panose="020B0604020202020204" pitchFamily="34" charset="0"/>
                <a:cs typeface="Arial" panose="020B0604020202020204" pitchFamily="34" charset="0"/>
              </a:rPr>
              <a:t>Lagrange</a:t>
            </a:r>
          </a:p>
        </p:txBody>
      </p:sp>
      <p:sp>
        <p:nvSpPr>
          <p:cNvPr id="13" name="TextBox 12"/>
          <p:cNvSpPr txBox="1">
            <a:spLocks noChangeArrowheads="1"/>
          </p:cNvSpPr>
          <p:nvPr/>
        </p:nvSpPr>
        <p:spPr bwMode="auto">
          <a:xfrm>
            <a:off x="9583738" y="5278439"/>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prstClr val="black"/>
                </a:solidFill>
                <a:latin typeface="Arial" panose="020B0604020202020204" pitchFamily="34" charset="0"/>
                <a:cs typeface="Arial" panose="020B0604020202020204" pitchFamily="34" charset="0"/>
              </a:rPr>
              <a:t>Legendre</a:t>
            </a:r>
          </a:p>
        </p:txBody>
      </p:sp>
    </p:spTree>
    <p:extLst>
      <p:ext uri="{BB962C8B-B14F-4D97-AF65-F5344CB8AC3E}">
        <p14:creationId xmlns:p14="http://schemas.microsoft.com/office/powerpoint/2010/main" val="380827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a:p>
        </p:txBody>
      </p:sp>
      <p:pic>
        <p:nvPicPr>
          <p:cNvPr id="41987" name="Picture 6"/>
          <p:cNvPicPr>
            <a:picLocks noChangeAspect="1"/>
          </p:cNvPicPr>
          <p:nvPr/>
        </p:nvPicPr>
        <p:blipFill>
          <a:blip r:embed="rId3">
            <a:extLst>
              <a:ext uri="{28A0092B-C50C-407E-A947-70E740481C1C}">
                <a14:useLocalDpi xmlns:a14="http://schemas.microsoft.com/office/drawing/2010/main" val="0"/>
              </a:ext>
            </a:extLst>
          </a:blip>
          <a:srcRect l="12500" t="12889" r="35001" b="41779"/>
          <a:stretch>
            <a:fillRect/>
          </a:stretch>
        </p:blipFill>
        <p:spPr bwMode="auto">
          <a:xfrm>
            <a:off x="1524000" y="0"/>
            <a:ext cx="91440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962150" y="5029200"/>
            <a:ext cx="2990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prstClr val="black"/>
                </a:solidFill>
                <a:latin typeface="Arial" panose="020B0604020202020204" pitchFamily="34" charset="0"/>
                <a:cs typeface="Arial" panose="020B0604020202020204" pitchFamily="34" charset="0"/>
              </a:rPr>
              <a:t>How would math have changed if the Slanket or Snuggie had been invented?</a:t>
            </a:r>
          </a:p>
        </p:txBody>
      </p:sp>
    </p:spTree>
    <p:extLst>
      <p:ext uri="{BB962C8B-B14F-4D97-AF65-F5344CB8AC3E}">
        <p14:creationId xmlns:p14="http://schemas.microsoft.com/office/powerpoint/2010/main" val="246191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A sum of sines</a:t>
            </a:r>
          </a:p>
        </p:txBody>
      </p:sp>
      <p:sp>
        <p:nvSpPr>
          <p:cNvPr id="44035" name="Rectangle 3"/>
          <p:cNvSpPr>
            <a:spLocks noGrp="1" noChangeArrowheads="1"/>
          </p:cNvSpPr>
          <p:nvPr>
            <p:ph type="body" sz="half" idx="1"/>
          </p:nvPr>
        </p:nvSpPr>
        <p:spPr>
          <a:xfrm>
            <a:off x="2209800" y="914400"/>
            <a:ext cx="3810000" cy="5943600"/>
          </a:xfrm>
        </p:spPr>
        <p:txBody>
          <a:bodyPr/>
          <a:lstStyle/>
          <a:p>
            <a:pPr marL="0" indent="0">
              <a:buNone/>
            </a:pPr>
            <a:r>
              <a:rPr lang="en-US" altLang="en-US" sz="2400"/>
              <a:t>Our building block:</a:t>
            </a:r>
          </a:p>
          <a:p>
            <a:pPr marL="0" indent="0">
              <a:buNone/>
            </a:pPr>
            <a:r>
              <a:rPr lang="en-US" altLang="en-US" sz="2400"/>
              <a:t>	</a:t>
            </a:r>
          </a:p>
          <a:p>
            <a:pPr marL="0" indent="0"/>
            <a:endParaRPr lang="en-US" altLang="en-US" sz="2400"/>
          </a:p>
          <a:p>
            <a:pPr marL="0" indent="0">
              <a:buNone/>
            </a:pPr>
            <a:r>
              <a:rPr lang="en-US" altLang="en-US" sz="2400"/>
              <a:t>Add enough of them to get any signal </a:t>
            </a:r>
            <a:r>
              <a:rPr lang="en-US" altLang="en-US" sz="2400" i="1"/>
              <a:t>g(x)</a:t>
            </a:r>
            <a:r>
              <a:rPr lang="en-US" altLang="en-US" sz="2400"/>
              <a:t> you want!</a:t>
            </a:r>
          </a:p>
          <a:p>
            <a:pPr marL="0" indent="0">
              <a:buNone/>
            </a:pPr>
            <a:endParaRPr lang="en-US" altLang="en-US" sz="2400"/>
          </a:p>
        </p:txBody>
      </p:sp>
      <p:pic>
        <p:nvPicPr>
          <p:cNvPr id="44036" name="Picture 4" descr="The image “http://mcdb.colorado.edu/courses/3280/images/crystal/fourier.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t="2469" b="1234"/>
          <a:stretch>
            <a:fillRect/>
          </a:stretch>
        </p:blipFill>
        <p:spPr bwMode="auto">
          <a:xfrm>
            <a:off x="6191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7" name="Object 5"/>
          <p:cNvGraphicFramePr>
            <a:graphicFrameLocks noGrp="1" noChangeAspect="1"/>
          </p:cNvGraphicFramePr>
          <p:nvPr>
            <p:ph sz="half" idx="2"/>
          </p:nvPr>
        </p:nvGraphicFramePr>
        <p:xfrm>
          <a:off x="2819400" y="1443038"/>
          <a:ext cx="2514600" cy="609600"/>
        </p:xfrm>
        <a:graphic>
          <a:graphicData uri="http://schemas.openxmlformats.org/presentationml/2006/ole">
            <mc:AlternateContent xmlns:mc="http://schemas.openxmlformats.org/markup-compatibility/2006">
              <mc:Choice xmlns:v="urn:schemas-microsoft-com:vml" Requires="v">
                <p:oleObj name="Equation" r:id="rId3" imgW="837836" imgH="203112" progId="Equation.3">
                  <p:embed/>
                </p:oleObj>
              </mc:Choice>
              <mc:Fallback>
                <p:oleObj name="Equation" r:id="rId3" imgW="837836"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43038"/>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636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533401"/>
            <a:ext cx="8229600" cy="4983163"/>
          </a:xfrm>
        </p:spPr>
        <p:txBody>
          <a:bodyPr/>
          <a:lstStyle/>
          <a:p>
            <a:pPr marL="0">
              <a:buNone/>
              <a:defRPr/>
            </a:pPr>
            <a:r>
              <a:rPr lang="en-US" b="1" dirty="0">
                <a:solidFill>
                  <a:schemeClr val="tx2">
                    <a:lumMod val="75000"/>
                  </a:schemeClr>
                </a:solidFill>
              </a:rPr>
              <a:t>Why do we get different, distance-dependent interpretations of hybrid images?</a:t>
            </a:r>
          </a:p>
        </p:txBody>
      </p:sp>
      <p:pic>
        <p:nvPicPr>
          <p:cNvPr id="3481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2459038" y="2378075"/>
            <a:ext cx="34226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8077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8153400" y="4800601"/>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2"/>
          <p:cNvSpPr txBox="1">
            <a:spLocks noChangeArrowheads="1"/>
          </p:cNvSpPr>
          <p:nvPr/>
        </p:nvSpPr>
        <p:spPr bwMode="auto">
          <a:xfrm>
            <a:off x="6705601"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200" b="1">
                <a:solidFill>
                  <a:prstClr val="black"/>
                </a:solidFill>
                <a:latin typeface="Arial" panose="020B0604020202020204" pitchFamily="34" charset="0"/>
                <a:cs typeface="Arial" panose="020B0604020202020204" pitchFamily="34" charset="0"/>
              </a:rPr>
              <a:t>?</a:t>
            </a:r>
          </a:p>
        </p:txBody>
      </p:sp>
      <p:cxnSp>
        <p:nvCxnSpPr>
          <p:cNvPr id="15" name="Straight Arrow Connector 14"/>
          <p:cNvCxnSpPr/>
          <p:nvPr/>
        </p:nvCxnSpPr>
        <p:spPr>
          <a:xfrm flipV="1">
            <a:off x="6172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48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9228493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Frequency Spectra</a:t>
            </a:r>
          </a:p>
        </p:txBody>
      </p:sp>
      <p:sp>
        <p:nvSpPr>
          <p:cNvPr id="45059" name="Rectangle 3"/>
          <p:cNvSpPr>
            <a:spLocks noGrp="1" noChangeArrowheads="1"/>
          </p:cNvSpPr>
          <p:nvPr>
            <p:ph type="body" idx="1"/>
          </p:nvPr>
        </p:nvSpPr>
        <p:spPr/>
        <p:txBody>
          <a:bodyPr/>
          <a:lstStyle/>
          <a:p>
            <a:r>
              <a:rPr lang="en-US" altLang="en-US">
                <a:latin typeface="Arial Unicode MS" panose="020B0604020202020204" pitchFamily="34" charset="-128"/>
                <a:ea typeface="Arial Unicode MS" panose="020B0604020202020204" pitchFamily="34" charset="-128"/>
                <a:cs typeface="Arial Unicode MS" panose="020B0604020202020204" pitchFamily="34" charset="-128"/>
              </a:rPr>
              <a:t>example : </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g</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f </a:t>
            </a:r>
            <a:r>
              <a:rPr lang="en-US" altLang="en-US" i="1">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1/3</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3f</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i="1">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p>
        </p:txBody>
      </p:sp>
      <p:pic>
        <p:nvPicPr>
          <p:cNvPr id="45060"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3352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362201"/>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2360614"/>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p:cNvSpPr txBox="1">
            <a:spLocks noChangeArrowheads="1"/>
          </p:cNvSpPr>
          <p:nvPr/>
        </p:nvSpPr>
        <p:spPr bwMode="auto">
          <a:xfrm>
            <a:off x="4381500" y="31242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5064" name="Text Box 8"/>
          <p:cNvSpPr txBox="1">
            <a:spLocks noChangeArrowheads="1"/>
          </p:cNvSpPr>
          <p:nvPr/>
        </p:nvSpPr>
        <p:spPr bwMode="auto">
          <a:xfrm>
            <a:off x="73533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5065"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77376" y="6550026"/>
            <a:ext cx="1190625"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Slides: Efros</a:t>
            </a:r>
          </a:p>
        </p:txBody>
      </p:sp>
    </p:spTree>
    <p:extLst>
      <p:ext uri="{BB962C8B-B14F-4D97-AF65-F5344CB8AC3E}">
        <p14:creationId xmlns:p14="http://schemas.microsoft.com/office/powerpoint/2010/main" val="1118633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Frequency Spectra</a:t>
            </a:r>
          </a:p>
        </p:txBody>
      </p:sp>
      <p:sp>
        <p:nvSpPr>
          <p:cNvPr id="46083" name="Rectangle 3"/>
          <p:cNvSpPr>
            <a:spLocks noGrp="1" noChangeArrowheads="1"/>
          </p:cNvSpPr>
          <p:nvPr>
            <p:ph type="body" idx="1"/>
          </p:nvPr>
        </p:nvSpPr>
        <p:spPr/>
        <p:txBody>
          <a:bodyPr/>
          <a:lstStyle/>
          <a:p>
            <a:endParaRPr lang="en-US" altLang="en-US" sz="2400">
              <a:ea typeface="Arial Unicode MS" panose="020B0604020202020204" pitchFamily="34" charset="-128"/>
              <a:cs typeface="Times New Roman" panose="02020603050405020304" pitchFamily="18" charset="0"/>
            </a:endParaRPr>
          </a:p>
        </p:txBody>
      </p:sp>
      <p:pic>
        <p:nvPicPr>
          <p:cNvPr id="46084"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966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52676"/>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51089"/>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7"/>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09" name="Text Box 8"/>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7110"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84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10"/>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12" name="Rectangle 13"/>
          <p:cNvSpPr>
            <a:spLocks noGrp="1" noChangeArrowheads="1"/>
          </p:cNvSpPr>
          <p:nvPr>
            <p:ph type="title"/>
          </p:nvPr>
        </p:nvSpPr>
        <p:spPr/>
        <p:txBody>
          <a:bodyPr/>
          <a:lstStyle/>
          <a:p>
            <a:r>
              <a:rPr lang="en-US" altLang="en-US"/>
              <a:t>Frequency Spectra</a:t>
            </a:r>
          </a:p>
        </p:txBody>
      </p:sp>
      <p:pic>
        <p:nvPicPr>
          <p:cNvPr id="471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295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2"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8133"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98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3"/>
          <p:cNvSpPr>
            <a:spLocks noGrp="1" noChangeArrowheads="1"/>
          </p:cNvSpPr>
          <p:nvPr>
            <p:ph type="title"/>
          </p:nvPr>
        </p:nvSpPr>
        <p:spPr/>
        <p:txBody>
          <a:bodyPr/>
          <a:lstStyle/>
          <a:p>
            <a:r>
              <a:rPr lang="en-US" altLang="en-US"/>
              <a:t>Frequency Spectra</a:t>
            </a:r>
          </a:p>
        </p:txBody>
      </p:sp>
      <p:pic>
        <p:nvPicPr>
          <p:cNvPr id="481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05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5"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6"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9157"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1"/>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65664"/>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51460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13"/>
          <p:cNvSpPr>
            <a:spLocks noGrp="1" noChangeArrowheads="1"/>
          </p:cNvSpPr>
          <p:nvPr>
            <p:ph type="title"/>
          </p:nvPr>
        </p:nvSpPr>
        <p:spPr/>
        <p:txBody>
          <a:bodyPr/>
          <a:lstStyle/>
          <a:p>
            <a:r>
              <a:rPr lang="en-US" altLang="en-US"/>
              <a:t>Frequency Spectra</a:t>
            </a:r>
          </a:p>
        </p:txBody>
      </p:sp>
      <p:pic>
        <p:nvPicPr>
          <p:cNvPr id="491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35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79"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80"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0181"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438401"/>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668839"/>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4"/>
          <p:cNvSpPr>
            <a:spLocks noGrp="1" noChangeArrowheads="1"/>
          </p:cNvSpPr>
          <p:nvPr>
            <p:ph type="title"/>
          </p:nvPr>
        </p:nvSpPr>
        <p:spPr/>
        <p:txBody>
          <a:bodyPr/>
          <a:lstStyle/>
          <a:p>
            <a:r>
              <a:rPr lang="en-US" altLang="en-US"/>
              <a:t>Frequency Spectra</a:t>
            </a:r>
          </a:p>
        </p:txBody>
      </p:sp>
      <p:pic>
        <p:nvPicPr>
          <p:cNvPr id="5018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18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3"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4" name="Text Box 7"/>
          <p:cNvSpPr txBox="1">
            <a:spLocks noChangeArrowheads="1"/>
          </p:cNvSpPr>
          <p:nvPr/>
        </p:nvSpPr>
        <p:spPr bwMode="auto">
          <a:xfrm>
            <a:off x="4610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1205"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446339"/>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12"/>
          <p:cNvSpPr>
            <a:spLocks noGrp="1" noChangeArrowheads="1"/>
          </p:cNvSpPr>
          <p:nvPr>
            <p:ph type="body" idx="1"/>
          </p:nvPr>
        </p:nvSpPr>
        <p:spPr/>
        <p:txBody>
          <a:bodyPr/>
          <a:lstStyle/>
          <a:p>
            <a:pPr>
              <a:buFont typeface="Arial" panose="020B0604020202020204" pitchFamily="34" charset="0"/>
              <a:buNone/>
            </a:pPr>
            <a:endParaRPr lang="ru-RU" altLang="en-US"/>
          </a:p>
        </p:txBody>
      </p:sp>
      <p:sp>
        <p:nvSpPr>
          <p:cNvPr id="51209" name="Rectangle 14"/>
          <p:cNvSpPr>
            <a:spLocks noGrp="1" noChangeArrowheads="1"/>
          </p:cNvSpPr>
          <p:nvPr>
            <p:ph type="title"/>
          </p:nvPr>
        </p:nvSpPr>
        <p:spPr/>
        <p:txBody>
          <a:bodyPr/>
          <a:lstStyle/>
          <a:p>
            <a:r>
              <a:rPr lang="en-US" altLang="en-US"/>
              <a:t>Frequency Spectra</a:t>
            </a:r>
          </a:p>
        </p:txBody>
      </p:sp>
      <p:pic>
        <p:nvPicPr>
          <p:cNvPr id="51210"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7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2227" name="Picture 6" desc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28" name="Object 8"/>
          <p:cNvGraphicFramePr>
            <a:graphicFrameLocks noChangeAspect="1"/>
          </p:cNvGraphicFramePr>
          <p:nvPr/>
        </p:nvGraphicFramePr>
        <p:xfrm>
          <a:off x="5076826" y="2870201"/>
          <a:ext cx="2352675" cy="989013"/>
        </p:xfrm>
        <a:graphic>
          <a:graphicData uri="http://schemas.openxmlformats.org/presentationml/2006/ole">
            <mc:AlternateContent xmlns:mc="http://schemas.openxmlformats.org/markup-compatibility/2006">
              <mc:Choice xmlns:v="urn:schemas-microsoft-com:vml" Requires="v">
                <p:oleObj name="Equation" r:id="rId3" imgW="1028254" imgH="431613" progId="">
                  <p:embed/>
                </p:oleObj>
              </mc:Choice>
              <mc:Fallback>
                <p:oleObj name="Equation" r:id="rId3" imgW="1028254" imgH="4316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6" y="2870201"/>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Rectangle 10"/>
          <p:cNvSpPr>
            <a:spLocks noGrp="1" noChangeArrowheads="1"/>
          </p:cNvSpPr>
          <p:nvPr>
            <p:ph type="title"/>
          </p:nvPr>
        </p:nvSpPr>
        <p:spPr/>
        <p:txBody>
          <a:bodyPr/>
          <a:lstStyle/>
          <a:p>
            <a:r>
              <a:rPr lang="en-US" altLang="en-US"/>
              <a:t>Frequency Spectra</a:t>
            </a:r>
          </a:p>
        </p:txBody>
      </p:sp>
      <p:sp>
        <p:nvSpPr>
          <p:cNvPr id="52230" name="Rectangle 11"/>
          <p:cNvSpPr>
            <a:spLocks noGrp="1" noChangeArrowheads="1"/>
          </p:cNvSpPr>
          <p:nvPr>
            <p:ph type="body" idx="1"/>
          </p:nvPr>
        </p:nvSpPr>
        <p:spPr/>
        <p:txBody>
          <a:bodyPr/>
          <a:lstStyle/>
          <a:p>
            <a:endParaRPr lang="ru-RU" altLang="en-US"/>
          </a:p>
        </p:txBody>
      </p:sp>
      <p:pic>
        <p:nvPicPr>
          <p:cNvPr id="5223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74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Example: Music</a:t>
            </a:r>
          </a:p>
        </p:txBody>
      </p:sp>
      <p:sp>
        <p:nvSpPr>
          <p:cNvPr id="53251" name="Content Placeholder 2"/>
          <p:cNvSpPr>
            <a:spLocks noGrp="1"/>
          </p:cNvSpPr>
          <p:nvPr>
            <p:ph idx="1"/>
          </p:nvPr>
        </p:nvSpPr>
        <p:spPr/>
        <p:txBody>
          <a:bodyPr/>
          <a:lstStyle/>
          <a:p>
            <a:r>
              <a:rPr lang="en-US" altLang="en-US"/>
              <a:t>We think of music in terms of frequencies at different magnitudes</a:t>
            </a:r>
          </a:p>
        </p:txBody>
      </p:sp>
      <p:pic>
        <p:nvPicPr>
          <p:cNvPr id="53252"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901075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Other signals</a:t>
            </a:r>
          </a:p>
        </p:txBody>
      </p:sp>
      <p:sp>
        <p:nvSpPr>
          <p:cNvPr id="54275" name="Content Placeholder 2"/>
          <p:cNvSpPr>
            <a:spLocks noGrp="1"/>
          </p:cNvSpPr>
          <p:nvPr>
            <p:ph idx="1"/>
          </p:nvPr>
        </p:nvSpPr>
        <p:spPr/>
        <p:txBody>
          <a:bodyPr/>
          <a:lstStyle/>
          <a:p>
            <a:r>
              <a:rPr lang="en-US" altLang="en-US"/>
              <a:t>We can also think of all kinds of other signals the same way</a:t>
            </a:r>
          </a:p>
        </p:txBody>
      </p:sp>
      <p:pic>
        <p:nvPicPr>
          <p:cNvPr id="54276"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19401"/>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5"/>
          <p:cNvSpPr txBox="1">
            <a:spLocks noChangeArrowheads="1"/>
          </p:cNvSpPr>
          <p:nvPr/>
        </p:nvSpPr>
        <p:spPr bwMode="auto">
          <a:xfrm>
            <a:off x="6019801"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xkcd.com</a:t>
            </a:r>
          </a:p>
        </p:txBody>
      </p:sp>
    </p:spTree>
    <p:extLst>
      <p:ext uri="{BB962C8B-B14F-4D97-AF65-F5344CB8AC3E}">
        <p14:creationId xmlns:p14="http://schemas.microsoft.com/office/powerpoint/2010/main" val="339225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6324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447" t="22408"/>
          <a:stretch>
            <a:fillRect/>
          </a:stretch>
        </p:blipFill>
        <p:spPr bwMode="auto">
          <a:xfrm>
            <a:off x="4724400" y="3124200"/>
            <a:ext cx="66055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419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Fourier analysis in images</a:t>
            </a:r>
          </a:p>
        </p:txBody>
      </p:sp>
      <p:grpSp>
        <p:nvGrpSpPr>
          <p:cNvPr id="2" name="Group 1"/>
          <p:cNvGrpSpPr/>
          <p:nvPr/>
        </p:nvGrpSpPr>
        <p:grpSpPr>
          <a:xfrm>
            <a:off x="914400" y="1447800"/>
            <a:ext cx="10363199" cy="4495800"/>
            <a:chOff x="762000" y="1981200"/>
            <a:chExt cx="6400800" cy="251460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5" name="TextBox 11"/>
            <p:cNvSpPr txBox="1">
              <a:spLocks noChangeArrowheads="1"/>
            </p:cNvSpPr>
            <p:nvPr/>
          </p:nvSpPr>
          <p:spPr bwMode="auto">
            <a:xfrm>
              <a:off x="762000" y="2362200"/>
              <a:ext cx="1254859" cy="26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Intensity Image</a:t>
              </a:r>
            </a:p>
          </p:txBody>
        </p:sp>
        <p:sp>
          <p:nvSpPr>
            <p:cNvPr id="55306" name="TextBox 12"/>
            <p:cNvSpPr txBox="1">
              <a:spLocks noChangeArrowheads="1"/>
            </p:cNvSpPr>
            <p:nvPr/>
          </p:nvSpPr>
          <p:spPr bwMode="auto">
            <a:xfrm>
              <a:off x="838200" y="3733800"/>
              <a:ext cx="1162860" cy="26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Fourier Image</a:t>
              </a:r>
            </a:p>
          </p:txBody>
        </p:sp>
      </p:grpSp>
      <p:sp>
        <p:nvSpPr>
          <p:cNvPr id="55307" name="TextBox 13"/>
          <p:cNvSpPr txBox="1">
            <a:spLocks noChangeArrowheads="1"/>
          </p:cNvSpPr>
          <p:nvPr/>
        </p:nvSpPr>
        <p:spPr bwMode="auto">
          <a:xfrm>
            <a:off x="4937126" y="6488114"/>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http://sharp.bu.edu/~slehar/fourier/fourier.html#filtering</a:t>
            </a:r>
          </a:p>
        </p:txBody>
      </p:sp>
    </p:spTree>
    <p:extLst>
      <p:ext uri="{BB962C8B-B14F-4D97-AF65-F5344CB8AC3E}">
        <p14:creationId xmlns:p14="http://schemas.microsoft.com/office/powerpoint/2010/main" val="204373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Fourier Transform</a:t>
            </a:r>
          </a:p>
        </p:txBody>
      </p:sp>
      <p:sp>
        <p:nvSpPr>
          <p:cNvPr id="56323" name="Content Placeholder 2"/>
          <p:cNvSpPr>
            <a:spLocks noGrp="1"/>
          </p:cNvSpPr>
          <p:nvPr>
            <p:ph idx="1"/>
          </p:nvPr>
        </p:nvSpPr>
        <p:spPr/>
        <p:txBody>
          <a:bodyPr/>
          <a:lstStyle/>
          <a:p>
            <a:r>
              <a:rPr lang="en-US" altLang="en-US" sz="2400" dirty="0"/>
              <a:t>Fourier transform stores the magnitude and phase at each frequency</a:t>
            </a:r>
          </a:p>
          <a:p>
            <a:pPr lvl="1"/>
            <a:r>
              <a:rPr lang="en-US" altLang="en-US" sz="2000" dirty="0"/>
              <a:t>Magnitude encodes how much signal there is at a particular frequency</a:t>
            </a:r>
          </a:p>
          <a:p>
            <a:pPr lvl="1"/>
            <a:r>
              <a:rPr lang="en-US" altLang="en-US" sz="2000" dirty="0"/>
              <a:t>Phase encodes spatial information (indirectly)</a:t>
            </a:r>
          </a:p>
          <a:p>
            <a:pPr lvl="1"/>
            <a:r>
              <a:rPr lang="en-US" altLang="en-US" sz="2000" dirty="0"/>
              <a:t>This is often notated in terms of real and complex numbers</a:t>
            </a:r>
          </a:p>
          <a:p>
            <a:endParaRPr lang="en-US" altLang="en-US" sz="2400" dirty="0"/>
          </a:p>
          <a:p>
            <a:endParaRPr lang="en-US" altLang="en-US" sz="2400" dirty="0"/>
          </a:p>
          <a:p>
            <a:endParaRPr lang="en-US" altLang="en-US" sz="2400" dirty="0"/>
          </a:p>
        </p:txBody>
      </p:sp>
      <p:graphicFrame>
        <p:nvGraphicFramePr>
          <p:cNvPr id="14350" name="Object 27"/>
          <p:cNvGraphicFramePr>
            <a:graphicFrameLocks noChangeAspect="1"/>
          </p:cNvGraphicFramePr>
          <p:nvPr/>
        </p:nvGraphicFramePr>
        <p:xfrm>
          <a:off x="3429000" y="3830638"/>
          <a:ext cx="2933700" cy="596900"/>
        </p:xfrm>
        <a:graphic>
          <a:graphicData uri="http://schemas.openxmlformats.org/presentationml/2006/ole">
            <mc:AlternateContent xmlns:mc="http://schemas.openxmlformats.org/markup-compatibility/2006">
              <mc:Choice xmlns:v="urn:schemas-microsoft-com:vml" Requires="v">
                <p:oleObj name="Equation" r:id="rId2" imgW="1371600" imgH="279400" progId="Equation.3">
                  <p:embed/>
                </p:oleObj>
              </mc:Choice>
              <mc:Fallback>
                <p:oleObj name="Equation" r:id="rId2" imgW="1371600" imgH="279400" progId="Equation.3">
                  <p:embed/>
                  <p:pic>
                    <p:nvPicPr>
                      <p:cNvPr id="14350"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30638"/>
                        <a:ext cx="2933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1" name="Object 28"/>
          <p:cNvGraphicFramePr>
            <a:graphicFrameLocks noChangeAspect="1"/>
          </p:cNvGraphicFramePr>
          <p:nvPr/>
        </p:nvGraphicFramePr>
        <p:xfrm>
          <a:off x="8140700" y="3733800"/>
          <a:ext cx="2070100" cy="935038"/>
        </p:xfrm>
        <a:graphic>
          <a:graphicData uri="http://schemas.openxmlformats.org/presentationml/2006/ole">
            <mc:AlternateContent xmlns:mc="http://schemas.openxmlformats.org/markup-compatibility/2006">
              <mc:Choice xmlns:v="urn:schemas-microsoft-com:vml" Requires="v">
                <p:oleObj name="Equation" r:id="rId4" imgW="927100" imgH="419100" progId="Equation.3">
                  <p:embed/>
                </p:oleObj>
              </mc:Choice>
              <mc:Fallback>
                <p:oleObj name="Equation" r:id="rId4" imgW="927100" imgH="419100" progId="Equation.3">
                  <p:embed/>
                  <p:pic>
                    <p:nvPicPr>
                      <p:cNvPr id="14351"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3733800"/>
                        <a:ext cx="20701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a:spLocks noChangeArrowheads="1"/>
          </p:cNvSpPr>
          <p:nvPr/>
        </p:nvSpPr>
        <p:spPr bwMode="auto">
          <a:xfrm>
            <a:off x="2057400" y="4049714"/>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Amplitude:</a:t>
            </a:r>
          </a:p>
        </p:txBody>
      </p:sp>
      <p:sp>
        <p:nvSpPr>
          <p:cNvPr id="16" name="TextBox 15"/>
          <p:cNvSpPr txBox="1">
            <a:spLocks noChangeArrowheads="1"/>
          </p:cNvSpPr>
          <p:nvPr/>
        </p:nvSpPr>
        <p:spPr bwMode="auto">
          <a:xfrm>
            <a:off x="7239000" y="4049714"/>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a:t>
            </a:r>
          </a:p>
        </p:txBody>
      </p:sp>
    </p:spTree>
    <p:extLst>
      <p:ext uri="{BB962C8B-B14F-4D97-AF65-F5344CB8AC3E}">
        <p14:creationId xmlns:p14="http://schemas.microsoft.com/office/powerpoint/2010/main" val="2539788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Computing the Fourier Transform</a:t>
            </a:r>
          </a:p>
        </p:txBody>
      </p:sp>
      <p:sp>
        <p:nvSpPr>
          <p:cNvPr id="66563" name="TextBox 4"/>
          <p:cNvSpPr txBox="1">
            <a:spLocks noChangeArrowheads="1"/>
          </p:cNvSpPr>
          <p:nvPr/>
        </p:nvSpPr>
        <p:spPr bwMode="auto">
          <a:xfrm>
            <a:off x="2209801" y="2133599"/>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Continuous</a:t>
            </a:r>
          </a:p>
        </p:txBody>
      </p:sp>
      <p:pic>
        <p:nvPicPr>
          <p:cNvPr id="6656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14599"/>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386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7"/>
          <p:cNvSpPr txBox="1">
            <a:spLocks noChangeArrowheads="1"/>
          </p:cNvSpPr>
          <p:nvPr/>
        </p:nvSpPr>
        <p:spPr bwMode="auto">
          <a:xfrm>
            <a:off x="2133600" y="3809999"/>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Discrete</a:t>
            </a:r>
          </a:p>
        </p:txBody>
      </p:sp>
      <p:sp>
        <p:nvSpPr>
          <p:cNvPr id="66567" name="TextBox 8"/>
          <p:cNvSpPr txBox="1">
            <a:spLocks noChangeArrowheads="1"/>
          </p:cNvSpPr>
          <p:nvPr/>
        </p:nvSpPr>
        <p:spPr bwMode="auto">
          <a:xfrm>
            <a:off x="2224549" y="5252884"/>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 = -N/2..N/2</a:t>
            </a:r>
          </a:p>
        </p:txBody>
      </p:sp>
      <p:pic>
        <p:nvPicPr>
          <p:cNvPr id="665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906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Box 11"/>
          <p:cNvSpPr txBox="1">
            <a:spLocks noChangeArrowheads="1"/>
          </p:cNvSpPr>
          <p:nvPr/>
        </p:nvSpPr>
        <p:spPr bwMode="auto">
          <a:xfrm>
            <a:off x="1371600" y="5915024"/>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Fourier Transform (FFT): </a:t>
            </a:r>
            <a:r>
              <a:rPr kumimoji="0" lang="en-US" alt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NlogN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0" y="990600"/>
            <a:ext cx="2514600" cy="2514600"/>
          </a:xfrm>
          <a:prstGeom prst="rect">
            <a:avLst/>
          </a:prstGeom>
        </p:spPr>
      </p:pic>
      <p:sp>
        <p:nvSpPr>
          <p:cNvPr id="12" name="TextBox 11"/>
          <p:cNvSpPr txBox="1">
            <a:spLocks noChangeArrowheads="1"/>
          </p:cNvSpPr>
          <p:nvPr/>
        </p:nvSpPr>
        <p:spPr bwMode="auto">
          <a:xfrm>
            <a:off x="9067800" y="3550053"/>
            <a:ext cx="1804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Euler’s Formula</a:t>
            </a:r>
          </a:p>
        </p:txBody>
      </p:sp>
    </p:spTree>
    <p:extLst>
      <p:ext uri="{BB962C8B-B14F-4D97-AF65-F5344CB8AC3E}">
        <p14:creationId xmlns:p14="http://schemas.microsoft.com/office/powerpoint/2010/main" val="193151618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1A178-57C9-2238-678C-563333599787}"/>
              </a:ext>
            </a:extLst>
          </p:cNvPr>
          <p:cNvPicPr>
            <a:picLocks noChangeAspect="1"/>
          </p:cNvPicPr>
          <p:nvPr/>
        </p:nvPicPr>
        <p:blipFill>
          <a:blip r:embed="rId2"/>
          <a:stretch>
            <a:fillRect/>
          </a:stretch>
        </p:blipFill>
        <p:spPr>
          <a:xfrm>
            <a:off x="1371600" y="228600"/>
            <a:ext cx="9163024" cy="5954341"/>
          </a:xfrm>
          <a:prstGeom prst="rect">
            <a:avLst/>
          </a:prstGeom>
        </p:spPr>
      </p:pic>
      <p:sp>
        <p:nvSpPr>
          <p:cNvPr id="7" name="TextBox 6">
            <a:extLst>
              <a:ext uri="{FF2B5EF4-FFF2-40B4-BE49-F238E27FC236}">
                <a16:creationId xmlns:a16="http://schemas.microsoft.com/office/drawing/2014/main" id="{41204E81-8E55-1241-C3A8-C8E3526454C3}"/>
              </a:ext>
            </a:extLst>
          </p:cNvPr>
          <p:cNvSpPr txBox="1"/>
          <p:nvPr/>
        </p:nvSpPr>
        <p:spPr>
          <a:xfrm>
            <a:off x="3048000" y="6400800"/>
            <a:ext cx="6096000"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https://youtu.be/spUNpyF58BY?si=93x8YxT5n45OA3CD</a:t>
            </a:r>
          </a:p>
        </p:txBody>
      </p:sp>
    </p:spTree>
    <p:extLst>
      <p:ext uri="{BB962C8B-B14F-4D97-AF65-F5344CB8AC3E}">
        <p14:creationId xmlns:p14="http://schemas.microsoft.com/office/powerpoint/2010/main" val="1898671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ChangeArrowheads="1"/>
          </p:cNvSpPr>
          <p:nvPr/>
        </p:nvSpPr>
        <p:spPr bwMode="auto">
          <a:xfrm>
            <a:off x="1981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538" y="0"/>
            <a:ext cx="5097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4" name="Text Box 12"/>
          <p:cNvSpPr txBox="1">
            <a:spLocks noChangeArrowheads="1"/>
          </p:cNvSpPr>
          <p:nvPr/>
        </p:nvSpPr>
        <p:spPr bwMode="auto">
          <a:xfrm>
            <a:off x="1524001" y="3200401"/>
            <a:ext cx="3497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Salvador Dali invented Hybrid Images?</a:t>
            </a:r>
            <a:endParaRPr kumimoji="0" lang="ru-RU"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 Box 12"/>
          <p:cNvSpPr txBox="1">
            <a:spLocks noChangeArrowheads="1"/>
          </p:cNvSpPr>
          <p:nvPr/>
        </p:nvSpPr>
        <p:spPr bwMode="auto">
          <a:xfrm>
            <a:off x="1524001" y="5915026"/>
            <a:ext cx="37946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Salvador Dali</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“Gala Contemplating the Mediterranean Sea,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at 20 meters becomes the portrait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Abraham Lincoln</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1976</a:t>
            </a:r>
            <a:endParaRPr kumimoji="0" lang="ru-RU"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6837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981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395" name="Rectangle 4"/>
          <p:cNvSpPr>
            <a:spLocks noGrp="1" noChangeArrowheads="1"/>
          </p:cNvSpPr>
          <p:nvPr>
            <p:ph type="title"/>
          </p:nvPr>
        </p:nvSpPr>
        <p:spPr/>
        <p:txBody>
          <a:bodyPr/>
          <a:lstStyle/>
          <a:p>
            <a:endParaRPr lang="ru-RU" altLang="en-US"/>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238" y="0"/>
            <a:ext cx="5084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995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81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419" name="Rectangle 3"/>
          <p:cNvSpPr>
            <a:spLocks noGrp="1" noChangeArrowheads="1"/>
          </p:cNvSpPr>
          <p:nvPr>
            <p:ph type="title"/>
          </p:nvPr>
        </p:nvSpPr>
        <p:spPr/>
        <p:txBody>
          <a:bodyPr/>
          <a:lstStyle/>
          <a:p>
            <a:endParaRPr lang="ru-RU" altLang="en-US"/>
          </a:p>
        </p:txBody>
      </p:sp>
      <p:pic>
        <p:nvPicPr>
          <p:cNvPr id="60420" name="Picture 8"/>
          <p:cNvPicPr>
            <a:picLocks noChangeAspect="1" noChangeArrowheads="1"/>
          </p:cNvPicPr>
          <p:nvPr/>
        </p:nvPicPr>
        <p:blipFill>
          <a:blip r:embed="rId2">
            <a:extLst>
              <a:ext uri="{28A0092B-C50C-407E-A947-70E740481C1C}">
                <a14:useLocalDpi xmlns:a14="http://schemas.microsoft.com/office/drawing/2010/main" val="0"/>
              </a:ext>
            </a:extLst>
          </a:blip>
          <a:srcRect l="12402" t="7170" r="10422" b="11575"/>
          <a:stretch>
            <a:fillRect/>
          </a:stretch>
        </p:blipFill>
        <p:spPr bwMode="auto">
          <a:xfrm>
            <a:off x="5562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124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Fourier Bases</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l="8858" t="19524" r="7715" b="18698"/>
          <a:stretch>
            <a:fillRect/>
          </a:stretch>
        </p:blipFill>
        <p:spPr bwMode="auto">
          <a:xfrm>
            <a:off x="1752600" y="1371601"/>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5"/>
          <p:cNvSpPr>
            <a:spLocks noChangeArrowheads="1"/>
          </p:cNvSpPr>
          <p:nvPr/>
        </p:nvSpPr>
        <p:spPr bwMode="auto">
          <a:xfrm>
            <a:off x="6096000" y="2895600"/>
            <a:ext cx="4419600"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4422" name="Text Box 6"/>
          <p:cNvSpPr txBox="1">
            <a:spLocks noChangeArrowheads="1"/>
          </p:cNvSpPr>
          <p:nvPr/>
        </p:nvSpPr>
        <p:spPr bwMode="auto">
          <a:xfrm>
            <a:off x="2992438" y="6248401"/>
            <a:ext cx="6361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change of basis is the Fourier Transform</a:t>
            </a:r>
          </a:p>
        </p:txBody>
      </p:sp>
      <p:sp>
        <p:nvSpPr>
          <p:cNvPr id="61446" name="Text Box 10"/>
          <p:cNvSpPr txBox="1">
            <a:spLocks noChangeArrowheads="1"/>
          </p:cNvSpPr>
          <p:nvPr/>
        </p:nvSpPr>
        <p:spPr bwMode="auto">
          <a:xfrm>
            <a:off x="2819401" y="990600"/>
            <a:ext cx="679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Teases away fast vs. slow changes in the image.</a:t>
            </a:r>
          </a:p>
        </p:txBody>
      </p:sp>
      <p:pic>
        <p:nvPicPr>
          <p:cNvPr id="614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3124200"/>
            <a:ext cx="21510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17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4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Fourier Bases</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l="8858" t="19524" r="7715" b="18698"/>
          <a:stretch>
            <a:fillRect/>
          </a:stretch>
        </p:blipFill>
        <p:spPr bwMode="auto">
          <a:xfrm>
            <a:off x="1752600" y="1371601"/>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21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This looks a lot like DCT in JPEG compression</a:t>
            </a:r>
            <a:endParaRPr lang="en-US" altLang="en-US" dirty="0">
              <a:solidFill>
                <a:schemeClr val="accent2"/>
              </a:solidFill>
              <a:latin typeface="Comic Sans MS" panose="030F0702030302020204" pitchFamily="66" charset="0"/>
            </a:endParaRPr>
          </a:p>
        </p:txBody>
      </p:sp>
      <p:pic>
        <p:nvPicPr>
          <p:cNvPr id="522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23256"/>
            <a:ext cx="328101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2743200"/>
            <a:ext cx="48990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38400"/>
            <a:ext cx="2004876" cy="2004876"/>
          </a:xfrm>
          <a:prstGeom prst="rect">
            <a:avLst/>
          </a:prstGeom>
        </p:spPr>
      </p:pic>
      <p:sp>
        <p:nvSpPr>
          <p:cNvPr id="4" name="TextBox 3"/>
          <p:cNvSpPr txBox="1"/>
          <p:nvPr/>
        </p:nvSpPr>
        <p:spPr>
          <a:xfrm>
            <a:off x="460513" y="4648200"/>
            <a:ext cx="2057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8x8 image patch</a:t>
            </a:r>
          </a:p>
        </p:txBody>
      </p:sp>
      <p:sp>
        <p:nvSpPr>
          <p:cNvPr id="10" name="TextBox 9"/>
          <p:cNvSpPr txBox="1"/>
          <p:nvPr/>
        </p:nvSpPr>
        <p:spPr>
          <a:xfrm>
            <a:off x="3736008" y="5157508"/>
            <a:ext cx="2057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DCT bases</a:t>
            </a:r>
          </a:p>
        </p:txBody>
      </p:sp>
      <p:sp>
        <p:nvSpPr>
          <p:cNvPr id="11" name="TextBox 10"/>
          <p:cNvSpPr txBox="1"/>
          <p:nvPr/>
        </p:nvSpPr>
        <p:spPr>
          <a:xfrm>
            <a:off x="7543800" y="4562979"/>
            <a:ext cx="3351696"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Patch representation after projecting on to DCT bases</a:t>
            </a:r>
          </a:p>
        </p:txBody>
      </p:sp>
    </p:spTree>
    <p:extLst>
      <p:ext uri="{BB962C8B-B14F-4D97-AF65-F5344CB8AC3E}">
        <p14:creationId xmlns:p14="http://schemas.microsoft.com/office/powerpoint/2010/main" val="11421055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a:p>
        </p:txBody>
      </p:sp>
      <p:sp>
        <p:nvSpPr>
          <p:cNvPr id="36867" name="Content Placeholder 2"/>
          <p:cNvSpPr>
            <a:spLocks noGrp="1"/>
          </p:cNvSpPr>
          <p:nvPr>
            <p:ph idx="1"/>
          </p:nvPr>
        </p:nvSpPr>
        <p:spPr/>
        <p:txBody>
          <a:bodyPr/>
          <a:lstStyle/>
          <a:p>
            <a:endParaRPr lang="en-US" alt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381000"/>
            <a:ext cx="90852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565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altLang="en-US"/>
              <a:t>Man-made Scene</a:t>
            </a:r>
          </a:p>
        </p:txBody>
      </p:sp>
      <p:pic>
        <p:nvPicPr>
          <p:cNvPr id="63491" name="Picture 7"/>
          <p:cNvPicPr>
            <a:picLocks noChangeAspect="1" noChangeArrowheads="1"/>
          </p:cNvPicPr>
          <p:nvPr/>
        </p:nvPicPr>
        <p:blipFill>
          <a:blip r:embed="rId2">
            <a:extLst>
              <a:ext uri="{28A0092B-C50C-407E-A947-70E740481C1C}">
                <a14:useLocalDpi xmlns:a14="http://schemas.microsoft.com/office/drawing/2010/main" val="0"/>
              </a:ext>
            </a:extLst>
          </a:blip>
          <a:srcRect l="12000" t="6476" r="9428" b="11046"/>
          <a:stretch>
            <a:fillRect/>
          </a:stretch>
        </p:blipFill>
        <p:spPr bwMode="auto">
          <a:xfrm>
            <a:off x="6400801" y="2209800"/>
            <a:ext cx="3775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51076"/>
            <a:ext cx="38862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588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981200" y="152400"/>
            <a:ext cx="8229600" cy="914400"/>
          </a:xfrm>
        </p:spPr>
        <p:txBody>
          <a:bodyPr>
            <a:normAutofit fontScale="90000"/>
          </a:bodyPr>
          <a:lstStyle/>
          <a:p>
            <a:pPr>
              <a:defRPr/>
            </a:pPr>
            <a:r>
              <a:rPr lang="en-US" altLang="en-US" dirty="0"/>
              <a:t>Can change spectrum, then reconstruct</a:t>
            </a:r>
          </a:p>
        </p:txBody>
      </p:sp>
      <p:pic>
        <p:nvPicPr>
          <p:cNvPr id="645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11314"/>
            <a:ext cx="85344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343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Low and High Pass filtering</a:t>
            </a:r>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20776"/>
            <a:ext cx="7391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98914"/>
            <a:ext cx="73914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341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p:txBody>
          <a:bodyPr/>
          <a:lstStyle/>
          <a:p>
            <a:r>
              <a:rPr lang="en-US" dirty="0"/>
              <a:t>The Fourier transform can be thought of as a change of basis onto which “building blocks”?</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666" t="6731" r="6666" b="5765"/>
          <a:stretch/>
        </p:blipFill>
        <p:spPr bwMode="auto">
          <a:xfrm>
            <a:off x="1947708" y="2819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58" t="19524" r="48697" b="23598"/>
          <a:stretch/>
        </p:blipFill>
        <p:spPr bwMode="auto">
          <a:xfrm>
            <a:off x="5050554" y="2813669"/>
            <a:ext cx="2286000" cy="229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srcRect l="25424" r="23729" b="43784"/>
          <a:stretch/>
        </p:blipFill>
        <p:spPr>
          <a:xfrm>
            <a:off x="8153400" y="2773567"/>
            <a:ext cx="2377666" cy="2377666"/>
          </a:xfrm>
          <a:prstGeom prst="rect">
            <a:avLst/>
          </a:prstGeom>
        </p:spPr>
      </p:pic>
    </p:spTree>
    <p:extLst>
      <p:ext uri="{BB962C8B-B14F-4D97-AF65-F5344CB8AC3E}">
        <p14:creationId xmlns:p14="http://schemas.microsoft.com/office/powerpoint/2010/main" val="2331285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The Convolution Theorem</a:t>
            </a:r>
          </a:p>
        </p:txBody>
      </p:sp>
      <p:sp>
        <p:nvSpPr>
          <p:cNvPr id="488451" name="Rectangle 3"/>
          <p:cNvSpPr>
            <a:spLocks noGrp="1" noChangeArrowheads="1"/>
          </p:cNvSpPr>
          <p:nvPr>
            <p:ph type="body" sz="half" idx="2"/>
          </p:nvPr>
        </p:nvSpPr>
        <p:spPr>
          <a:xfrm>
            <a:off x="2057400" y="914400"/>
            <a:ext cx="7924800" cy="5257800"/>
          </a:xfrm>
        </p:spPr>
        <p:txBody>
          <a:bodyPr/>
          <a:lstStyle/>
          <a:p>
            <a:pPr>
              <a:lnSpc>
                <a:spcPct val="90000"/>
              </a:lnSpc>
            </a:pPr>
            <a:r>
              <a:rPr lang="en-US" altLang="en-US" dirty="0"/>
              <a:t>The Fourier transform of the convolution of two functions is the product of their Fourier transforms</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b="1" dirty="0"/>
              <a:t>Convolution</a:t>
            </a:r>
            <a:r>
              <a:rPr lang="en-US" altLang="en-US" dirty="0"/>
              <a:t> in spatial domain is equivalent to </a:t>
            </a:r>
            <a:r>
              <a:rPr lang="en-US" altLang="en-US" b="1" dirty="0"/>
              <a:t>multiplication</a:t>
            </a:r>
            <a:r>
              <a:rPr lang="en-US" altLang="en-US" dirty="0"/>
              <a:t> in frequency domain!</a:t>
            </a:r>
          </a:p>
          <a:p>
            <a:pPr>
              <a:lnSpc>
                <a:spcPct val="90000"/>
              </a:lnSpc>
            </a:pPr>
            <a:endParaRPr lang="en-US" altLang="en-US" dirty="0"/>
          </a:p>
        </p:txBody>
      </p:sp>
      <p:graphicFrame>
        <p:nvGraphicFramePr>
          <p:cNvPr id="67588" name="Object 4"/>
          <p:cNvGraphicFramePr>
            <a:graphicFrameLocks noChangeAspect="1"/>
          </p:cNvGraphicFramePr>
          <p:nvPr/>
        </p:nvGraphicFramePr>
        <p:xfrm>
          <a:off x="3921126" y="2051050"/>
          <a:ext cx="4003675" cy="615950"/>
        </p:xfrm>
        <a:graphic>
          <a:graphicData uri="http://schemas.openxmlformats.org/presentationml/2006/ole">
            <mc:AlternateContent xmlns:mc="http://schemas.openxmlformats.org/markup-compatibility/2006">
              <mc:Choice xmlns:v="urn:schemas-microsoft-com:vml" Requires="v">
                <p:oleObj name="Equation" r:id="rId2" imgW="1231366" imgH="203112" progId="Equation.3">
                  <p:embed/>
                </p:oleObj>
              </mc:Choice>
              <mc:Fallback>
                <p:oleObj name="Equation" r:id="rId2" imgW="1231366" imgH="203112" progId="Equation.3">
                  <p:embed/>
                  <p:pic>
                    <p:nvPicPr>
                      <p:cNvPr id="6758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6" y="2051050"/>
                        <a:ext cx="4003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4521200" y="4267201"/>
          <a:ext cx="4470400" cy="720725"/>
        </p:xfrm>
        <a:graphic>
          <a:graphicData uri="http://schemas.openxmlformats.org/presentationml/2006/ole">
            <mc:AlternateContent xmlns:mc="http://schemas.openxmlformats.org/markup-compatibility/2006">
              <mc:Choice xmlns:v="urn:schemas-microsoft-com:vml" Requires="v">
                <p:oleObj name="Equation" r:id="rId4" imgW="1320800" imgH="228600" progId="Equation.3">
                  <p:embed/>
                </p:oleObj>
              </mc:Choice>
              <mc:Fallback>
                <p:oleObj name="Equation" r:id="rId4" imgW="1320800" imgH="22860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4267201"/>
                        <a:ext cx="447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6926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Recap of Filtering Discussion from Previous Lecture</a:t>
            </a:r>
          </a:p>
        </p:txBody>
      </p:sp>
      <p:sp>
        <p:nvSpPr>
          <p:cNvPr id="23555" name="Content Placeholder 2"/>
          <p:cNvSpPr>
            <a:spLocks noGrp="1"/>
          </p:cNvSpPr>
          <p:nvPr>
            <p:ph idx="1"/>
          </p:nvPr>
        </p:nvSpPr>
        <p:spPr>
          <a:xfrm>
            <a:off x="1295400" y="990600"/>
            <a:ext cx="6172200" cy="5638800"/>
          </a:xfrm>
        </p:spPr>
        <p:txBody>
          <a:bodyPr>
            <a:normAutofit/>
          </a:bodyPr>
          <a:lstStyle/>
          <a:p>
            <a:endParaRPr lang="en-US" altLang="en-US" sz="2800" dirty="0"/>
          </a:p>
          <a:p>
            <a:r>
              <a:rPr lang="en-US" altLang="en-US" sz="2800" dirty="0"/>
              <a:t>Linear filtering is dot product at each position</a:t>
            </a:r>
          </a:p>
          <a:p>
            <a:pPr lvl="1"/>
            <a:r>
              <a:rPr lang="en-US" altLang="en-US" sz="2400" dirty="0"/>
              <a:t>Not a matrix multiplication</a:t>
            </a:r>
          </a:p>
          <a:p>
            <a:pPr lvl="1"/>
            <a:r>
              <a:rPr lang="en-US" altLang="en-US" sz="2400" dirty="0"/>
              <a:t>Can smooth, sharpen, translate (among many other uses)</a:t>
            </a:r>
          </a:p>
          <a:p>
            <a:pPr lvl="1"/>
            <a:r>
              <a:rPr lang="en-US" altLang="en-US" sz="2400" dirty="0"/>
              <a:t>Linear filters “</a:t>
            </a:r>
            <a:r>
              <a:rPr lang="en-US" altLang="en-US" sz="2400" i="1" dirty="0"/>
              <a:t>look for” features that resemble the filter itself</a:t>
            </a:r>
          </a:p>
          <a:p>
            <a:pPr lvl="1"/>
            <a:endParaRPr lang="en-US" altLang="en-US" sz="2400" i="1" dirty="0"/>
          </a:p>
          <a:p>
            <a:r>
              <a:rPr lang="en-US" altLang="en-US" sz="2800" dirty="0"/>
              <a:t>Be aware of details for filter size, extrapolation, cropping</a:t>
            </a:r>
          </a:p>
          <a:p>
            <a:pPr>
              <a:buFont typeface="Arial" panose="020B0604020202020204" pitchFamily="34" charset="0"/>
              <a:buNone/>
            </a:pPr>
            <a:endParaRPr lang="en-US" altLang="en-US" sz="2800" dirty="0"/>
          </a:p>
        </p:txBody>
      </p:sp>
      <p:pic>
        <p:nvPicPr>
          <p:cNvPr id="2355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752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00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5"/>
          <p:cNvGrpSpPr>
            <a:grpSpLocks noChangeAspect="1"/>
          </p:cNvGrpSpPr>
          <p:nvPr/>
        </p:nvGrpSpPr>
        <p:grpSpPr bwMode="auto">
          <a:xfrm>
            <a:off x="9327621" y="1822483"/>
            <a:ext cx="1004358" cy="990600"/>
            <a:chOff x="144" y="144"/>
            <a:chExt cx="1152" cy="1136"/>
          </a:xfrm>
        </p:grpSpPr>
        <p:sp>
          <p:nvSpPr>
            <p:cNvPr id="27"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8"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9"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30"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31"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32"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33"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34"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35"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36"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44" name="Picture 5" descr="C:\Documents and Settings\Derek Hoiem\My Documents\Classes\Spring10 - Computer Vision\figs\einstein_sobel_v.png"/>
          <p:cNvPicPr>
            <a:picLocks noChangeAspect="1" noChangeArrowheads="1"/>
          </p:cNvPicPr>
          <p:nvPr/>
        </p:nvPicPr>
        <p:blipFill rotWithShape="1">
          <a:blip r:embed="rId5">
            <a:extLst>
              <a:ext uri="{28A0092B-C50C-407E-A947-70E740481C1C}">
                <a14:useLocalDpi xmlns:a14="http://schemas.microsoft.com/office/drawing/2010/main" val="0"/>
              </a:ext>
            </a:extLst>
          </a:blip>
          <a:srcRect l="25197" t="37705" r="58005" b="49180"/>
          <a:stretch/>
        </p:blipFill>
        <p:spPr bwMode="auto">
          <a:xfrm>
            <a:off x="10820400" y="1822483"/>
            <a:ext cx="1061354" cy="106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1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990600"/>
            <a:ext cx="5486400" cy="5135563"/>
          </a:xfrm>
        </p:spPr>
        <p:txBody>
          <a:bodyPr>
            <a:normAutofit fontScale="92500" lnSpcReduction="20000"/>
          </a:bodyPr>
          <a:lstStyle/>
          <a:p>
            <a:pPr marL="0" indent="0">
              <a:buNone/>
            </a:pPr>
            <a:r>
              <a:rPr lang="en-US" altLang="en-US" dirty="0"/>
              <a:t>Why do we care so much about filtering/convolution? </a:t>
            </a:r>
          </a:p>
          <a:p>
            <a:r>
              <a:rPr lang="en-US" altLang="en-US" dirty="0"/>
              <a:t>Pixels are individually weak and noisy signals. Reasoning over neighborhoods helps.</a:t>
            </a:r>
          </a:p>
          <a:p>
            <a:pPr marL="0" indent="0">
              <a:buNone/>
            </a:pPr>
            <a:endParaRPr lang="en-US" altLang="en-US" dirty="0"/>
          </a:p>
          <a:p>
            <a:pPr marL="0" indent="0">
              <a:buNone/>
            </a:pPr>
            <a:r>
              <a:rPr lang="en-US" altLang="en-US" dirty="0"/>
              <a:t>Surely there are other ways to extract information from images?</a:t>
            </a:r>
          </a:p>
          <a:p>
            <a:r>
              <a:rPr lang="en-US" altLang="en-US" dirty="0"/>
              <a:t>Yes, but they may be more brittle, slower to compute, or less easy to plug into machine learning tools.</a:t>
            </a:r>
          </a:p>
        </p:txBody>
      </p:sp>
      <p:pic>
        <p:nvPicPr>
          <p:cNvPr id="4"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858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95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to Filtering - Viola Jones Face Detection</a:t>
            </a:r>
          </a:p>
        </p:txBody>
      </p:sp>
      <p:sp>
        <p:nvSpPr>
          <p:cNvPr id="3" name="Content Placeholder 2"/>
          <p:cNvSpPr>
            <a:spLocks noGrp="1"/>
          </p:cNvSpPr>
          <p:nvPr>
            <p:ph idx="1"/>
          </p:nvPr>
        </p:nvSpPr>
        <p:spPr>
          <a:xfrm>
            <a:off x="685800" y="6248400"/>
            <a:ext cx="10972800" cy="487362"/>
          </a:xfrm>
        </p:spPr>
        <p:txBody>
          <a:bodyPr>
            <a:normAutofit/>
          </a:bodyPr>
          <a:lstStyle/>
          <a:p>
            <a:pPr marL="0" indent="0" algn="ctr">
              <a:buNone/>
            </a:pPr>
            <a:r>
              <a:rPr lang="en-US" sz="1800" dirty="0"/>
              <a:t>Viola, Jones. Rapid object detection using a boosted cascade of simple features. CVPR 2001. </a:t>
            </a:r>
          </a:p>
        </p:txBody>
      </p:sp>
      <p:pic>
        <p:nvPicPr>
          <p:cNvPr id="4" name="Picture 3"/>
          <p:cNvPicPr>
            <a:picLocks noChangeAspect="1"/>
          </p:cNvPicPr>
          <p:nvPr/>
        </p:nvPicPr>
        <p:blipFill>
          <a:blip r:embed="rId2"/>
          <a:stretch>
            <a:fillRect/>
          </a:stretch>
        </p:blipFill>
        <p:spPr>
          <a:xfrm>
            <a:off x="990600" y="1371600"/>
            <a:ext cx="4495800" cy="4066460"/>
          </a:xfrm>
          <a:prstGeom prst="rect">
            <a:avLst/>
          </a:prstGeom>
        </p:spPr>
      </p:pic>
      <p:pic>
        <p:nvPicPr>
          <p:cNvPr id="5" name="Picture 4"/>
          <p:cNvPicPr>
            <a:picLocks noChangeAspect="1"/>
          </p:cNvPicPr>
          <p:nvPr/>
        </p:nvPicPr>
        <p:blipFill>
          <a:blip r:embed="rId3"/>
          <a:stretch>
            <a:fillRect/>
          </a:stretch>
        </p:blipFill>
        <p:spPr>
          <a:xfrm>
            <a:off x="6705600" y="1123066"/>
            <a:ext cx="4233006" cy="4715927"/>
          </a:xfrm>
          <a:prstGeom prst="rect">
            <a:avLst/>
          </a:prstGeom>
        </p:spPr>
      </p:pic>
    </p:spTree>
    <p:extLst>
      <p:ext uri="{BB962C8B-B14F-4D97-AF65-F5344CB8AC3E}">
        <p14:creationId xmlns:p14="http://schemas.microsoft.com/office/powerpoint/2010/main" val="39965168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25180</TotalTime>
  <Words>1791</Words>
  <Application>Microsoft Office PowerPoint</Application>
  <PresentationFormat>Widescreen</PresentationFormat>
  <Paragraphs>300</Paragraphs>
  <Slides>64</Slides>
  <Notes>17</Notes>
  <HiddenSlides>2</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64</vt:i4>
      </vt:variant>
    </vt:vector>
  </HeadingPairs>
  <TitlesOfParts>
    <vt:vector size="78" baseType="lpstr">
      <vt:lpstr>Arial</vt:lpstr>
      <vt:lpstr>Arial Unicode MS</vt:lpstr>
      <vt:lpstr>Calibri</vt:lpstr>
      <vt:lpstr>Comic Sans MS</vt:lpstr>
      <vt:lpstr>Courier</vt:lpstr>
      <vt:lpstr>Courier New</vt:lpstr>
      <vt:lpstr>Gill Sans</vt:lpstr>
      <vt:lpstr>Times New Roman</vt:lpstr>
      <vt:lpstr>Wingdings</vt:lpstr>
      <vt:lpstr>1_Office Theme</vt:lpstr>
      <vt:lpstr>3_Office Theme</vt:lpstr>
      <vt:lpstr>Office Theme</vt:lpstr>
      <vt:lpstr>Equation</vt:lpstr>
      <vt:lpstr>Bitmap Image</vt:lpstr>
      <vt:lpstr>PowerPoint Presentation</vt:lpstr>
      <vt:lpstr>PowerPoint Presentation</vt:lpstr>
      <vt:lpstr>Hybrid Images</vt:lpstr>
      <vt:lpstr>PowerPoint Presentation</vt:lpstr>
      <vt:lpstr>PowerPoint Presentation</vt:lpstr>
      <vt:lpstr>PowerPoint Presentation</vt:lpstr>
      <vt:lpstr>Recap of Filtering Discussion from Previous Lecture</vt:lpstr>
      <vt:lpstr>PowerPoint Presentation</vt:lpstr>
      <vt:lpstr>Alternative to Filtering - Viola Jones Face Detection</vt:lpstr>
      <vt:lpstr>Alternative to Filtering – Non-overlapping Patches</vt:lpstr>
      <vt:lpstr>Filtering vs. Convolution</vt:lpstr>
      <vt:lpstr>Key properties of linear filters</vt:lpstr>
      <vt:lpstr>More properties</vt:lpstr>
      <vt:lpstr>Median filters</vt:lpstr>
      <vt:lpstr>Comparison: salt and pepper noise</vt:lpstr>
      <vt:lpstr>Can we do edge detection in a single filtering step?</vt:lpstr>
      <vt:lpstr>Sobel filters</vt:lpstr>
      <vt:lpstr>Sobel filters</vt:lpstr>
      <vt:lpstr>Sobel Filters for Edge Detection</vt:lpstr>
      <vt:lpstr>PowerPoint Presentation</vt:lpstr>
      <vt:lpstr>Review: questions</vt:lpstr>
      <vt:lpstr>Thinking in Frequency</vt:lpstr>
      <vt:lpstr>This section</vt:lpstr>
      <vt:lpstr>PowerPoint Presentation</vt:lpstr>
      <vt:lpstr>PowerPoint Presentation</vt:lpstr>
      <vt:lpstr>Thinking in terms of frequency</vt:lpstr>
      <vt:lpstr>Background: Change of Basis</vt:lpstr>
      <vt:lpstr>Background: Change of Basis</vt:lpstr>
      <vt:lpstr>Related concept: Image Compression</vt:lpstr>
      <vt:lpstr>Lossy Image Compression (JPEG)</vt:lpstr>
      <vt:lpstr>Using DCT in JPEG   </vt:lpstr>
      <vt:lpstr>PowerPoint Presentation</vt:lpstr>
      <vt:lpstr>Image compression using DCT</vt:lpstr>
      <vt:lpstr>JPEG Compression Summary</vt:lpstr>
      <vt:lpstr>Lossless compression (PNG)</vt:lpstr>
      <vt:lpstr>PowerPoint Presentation</vt:lpstr>
      <vt:lpstr>Jean Baptiste Joseph Fourier (1768-1830)</vt:lpstr>
      <vt:lpstr>PowerPoint Presentation</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Fourier Transform</vt:lpstr>
      <vt:lpstr>Computing the Fourier Transform</vt:lpstr>
      <vt:lpstr>PowerPoint Presentation</vt:lpstr>
      <vt:lpstr>PowerPoint Presentation</vt:lpstr>
      <vt:lpstr>PowerPoint Presentation</vt:lpstr>
      <vt:lpstr>PowerPoint Presentation</vt:lpstr>
      <vt:lpstr>Fourier Bases</vt:lpstr>
      <vt:lpstr>Fourier Bases</vt:lpstr>
      <vt:lpstr>This looks a lot like DCT in JPEG compression</vt:lpstr>
      <vt:lpstr>Man-made Scene</vt:lpstr>
      <vt:lpstr>Can change spectrum, then reconstruct</vt:lpstr>
      <vt:lpstr>Low and High Pass filtering</vt:lpstr>
      <vt:lpstr>Reminder</vt:lpstr>
      <vt:lpstr>The Convolution Theorem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Hays, James H</cp:lastModifiedBy>
  <cp:revision>161</cp:revision>
  <dcterms:created xsi:type="dcterms:W3CDTF">2009-12-16T02:55:56Z</dcterms:created>
  <dcterms:modified xsi:type="dcterms:W3CDTF">2025-08-26T14:24:20Z</dcterms:modified>
</cp:coreProperties>
</file>