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5"/>
  </p:notesMasterIdLst>
  <p:sldIdLst>
    <p:sldId id="770" r:id="rId4"/>
    <p:sldId id="678" r:id="rId5"/>
    <p:sldId id="679" r:id="rId6"/>
    <p:sldId id="716" r:id="rId7"/>
    <p:sldId id="771" r:id="rId8"/>
    <p:sldId id="772" r:id="rId9"/>
    <p:sldId id="779" r:id="rId10"/>
    <p:sldId id="773" r:id="rId11"/>
    <p:sldId id="774" r:id="rId12"/>
    <p:sldId id="775" r:id="rId13"/>
    <p:sldId id="776" r:id="rId14"/>
    <p:sldId id="777" r:id="rId15"/>
    <p:sldId id="638" r:id="rId16"/>
    <p:sldId id="639" r:id="rId17"/>
    <p:sldId id="640" r:id="rId18"/>
    <p:sldId id="641" r:id="rId19"/>
    <p:sldId id="644" r:id="rId20"/>
    <p:sldId id="645" r:id="rId21"/>
    <p:sldId id="646" r:id="rId22"/>
    <p:sldId id="647" r:id="rId23"/>
    <p:sldId id="648" r:id="rId24"/>
    <p:sldId id="649" r:id="rId25"/>
    <p:sldId id="650" r:id="rId26"/>
    <p:sldId id="651" r:id="rId27"/>
    <p:sldId id="652" r:id="rId28"/>
    <p:sldId id="653" r:id="rId29"/>
    <p:sldId id="654" r:id="rId30"/>
    <p:sldId id="594" r:id="rId31"/>
    <p:sldId id="778" r:id="rId32"/>
    <p:sldId id="674" r:id="rId33"/>
    <p:sldId id="676" r:id="rId34"/>
    <p:sldId id="612" r:id="rId35"/>
    <p:sldId id="763" r:id="rId36"/>
    <p:sldId id="613" r:id="rId37"/>
    <p:sldId id="614" r:id="rId38"/>
    <p:sldId id="615" r:id="rId39"/>
    <p:sldId id="616" r:id="rId40"/>
    <p:sldId id="617" r:id="rId41"/>
    <p:sldId id="618" r:id="rId42"/>
    <p:sldId id="766" r:id="rId43"/>
    <p:sldId id="619" r:id="rId44"/>
    <p:sldId id="764" r:id="rId45"/>
    <p:sldId id="620" r:id="rId46"/>
    <p:sldId id="765" r:id="rId47"/>
    <p:sldId id="621" r:id="rId48"/>
    <p:sldId id="767" r:id="rId49"/>
    <p:sldId id="623" r:id="rId50"/>
    <p:sldId id="768" r:id="rId51"/>
    <p:sldId id="624" r:id="rId52"/>
    <p:sldId id="625" r:id="rId53"/>
    <p:sldId id="626" r:id="rId54"/>
    <p:sldId id="627" r:id="rId55"/>
    <p:sldId id="628" r:id="rId56"/>
    <p:sldId id="629" r:id="rId57"/>
    <p:sldId id="769" r:id="rId58"/>
    <p:sldId id="630" r:id="rId59"/>
    <p:sldId id="636" r:id="rId60"/>
    <p:sldId id="667" r:id="rId61"/>
    <p:sldId id="668" r:id="rId62"/>
    <p:sldId id="672" r:id="rId63"/>
    <p:sldId id="673" r:id="rId6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2" d="100"/>
          <a:sy n="92" d="100"/>
        </p:scale>
        <p:origin x="69" y="8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8C5D3-4E1C-425C-8B76-D149936DFB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6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7577-2637-4D99-BDF4-BF55D71270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5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86616-772A-48C6-9053-A43813ECC3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31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https://en.wikipedia.org/wiki/Refraction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https://en.wikipedia.org/wiki/Subsurface_scattering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2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56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98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58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1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Animals with Tapetum Lucidum also have RPE, just not in the same part of the eye.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9DD66-4D31-41D9-8A6C-1383686514DF}" type="slidenum">
              <a:rPr lang="en-US" altLang="en-US" sz="1200">
                <a:solidFill>
                  <a:prstClr val="black"/>
                </a:solidFill>
              </a:rPr>
              <a:pPr/>
              <a:t>59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and you can see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5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Things we can’t understand without thinking in frequency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AC94-5B3A-4F8F-B3D0-C8AA702D27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3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57577-2637-4D99-BDF4-BF55D71270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2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2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works… if everything is double</a:t>
            </a:r>
            <a:r>
              <a:rPr lang="en-US" baseline="0" dirty="0"/>
              <a:t> precision with no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74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41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5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filter is easier to invert / </a:t>
            </a:r>
            <a:r>
              <a:rPr lang="en-US" dirty="0" err="1"/>
              <a:t>deconvolve</a:t>
            </a:r>
            <a:r>
              <a:rPr lang="en-US" dirty="0"/>
              <a:t>. The inversion</a:t>
            </a:r>
            <a:r>
              <a:rPr lang="en-US" baseline="0" dirty="0"/>
              <a:t> isn’t perfect, still.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724F-377A-42A1-BD28-C2898AAE58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74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E07BD334-9FC8-4DD2-8E17-FF81602F4C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2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0CE1A45F-0E9F-463F-8ED1-538290CA1F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2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7CA58D8-FF85-48BF-89B9-A7AF08F78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93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87E9F93-A8E5-4579-969B-6CA0B57FCD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1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A809E69-345E-4BE1-900F-787734F955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BEF107C-F523-4CB8-9CDA-7AF3077B49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6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8034EF46-BB8F-43DE-A11C-D666791AD8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7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13C3E5C7-CDA5-4345-9585-8932558883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B2F6F84C-DBA6-4E4C-8848-6F583E8F35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95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D969A45F-2180-43DD-9439-70B2A5D510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30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C5B5A232-7A82-4F11-8E35-5DFF31E738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86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A705-D313-4EFD-A6AB-F38D7C172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604-D907-4814-A2FA-CAABD1F05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859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19F1-8371-4628-BAB9-691764FF1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575-D896-4DD7-9B23-6F4E8F41E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972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A878-DEFB-4DB3-B543-3973160AA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A57A-B08C-4631-9664-78F05E26C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835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5440-B17A-4F27-940B-69E5A81299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A927-46BB-4438-9EF7-0111C7C3A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885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035C-F054-40BE-AC2B-6041898D2F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F9D5-2088-4BF5-982E-0DBC07C78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090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9D5E-B77F-4EB0-95F9-6D34E3CA6C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601C-B815-4037-963E-16855F3DC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72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B54-72E6-486F-84D8-6DEEA903B4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221D-0DAF-447C-A187-EBAF4F7AE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90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C37-6C2F-4849-A2B6-E5EA6A9539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8BF0-A685-48C1-8377-3A1B91467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75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618-B17D-4506-9C85-E6B6813E7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2266-52AA-4A33-84E9-45B28D9D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680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2CEA-4109-47DA-9EC3-C0B08EB625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7FEB-CFF4-4C23-9F36-FBEF47197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2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4BA2-4198-40E8-BC6A-175F3AEA07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8B2A-C2ED-4DA2-A997-0232188A7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7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BF1F4F-4701-4EE3-B4F0-9965CE4BDF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3EB54-3B01-4734-B8FA-7B52A8191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ADDFC9-9522-423D-AF71-66FCB416E213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4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xis.com/products/video/camera/progressive_scan.htm" TargetMode="Externa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youtu.be/3BJU2drrtCM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W-IXqoxH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comp_photo\rotsn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9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 of Fourier Transforms</a:t>
            </a:r>
          </a:p>
        </p:txBody>
      </p:sp>
      <p:sp>
        <p:nvSpPr>
          <p:cNvPr id="68611" name="Content Placeholder 5"/>
          <p:cNvSpPr>
            <a:spLocks noGrp="1"/>
          </p:cNvSpPr>
          <p:nvPr>
            <p:ph idx="1"/>
          </p:nvPr>
        </p:nvSpPr>
        <p:spPr>
          <a:xfrm>
            <a:off x="2057400" y="1066801"/>
            <a:ext cx="8229600" cy="5135563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Linearity</a:t>
            </a:r>
          </a:p>
          <a:p>
            <a:endParaRPr lang="en-US" altLang="en-US"/>
          </a:p>
          <a:p>
            <a:r>
              <a:rPr lang="en-US" altLang="en-US"/>
              <a:t>Fourier transform of a real signal is symmetric about the origin</a:t>
            </a:r>
          </a:p>
          <a:p>
            <a:endParaRPr lang="en-US" altLang="en-US"/>
          </a:p>
          <a:p>
            <a:r>
              <a:rPr lang="en-US" altLang="en-US"/>
              <a:t>The energy of the signal is the same as the energy of its Fourier transform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8612" name="Picture 2" descr="\begin{displaymath}{\cal F}[a x(t)+b y(t)]=a{\cal F}[x(t)]+b{\cal F}[y(t)] \end{displaymath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/>
          <a:stretch>
            <a:fillRect/>
          </a:stretch>
        </p:blipFill>
        <p:spPr bwMode="auto">
          <a:xfrm>
            <a:off x="4191001" y="1600200"/>
            <a:ext cx="5789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8097838" y="6488114"/>
            <a:ext cx="257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Szeliski Book (3.4)</a:t>
            </a:r>
          </a:p>
        </p:txBody>
      </p:sp>
    </p:spTree>
    <p:extLst>
      <p:ext uri="{BB962C8B-B14F-4D97-AF65-F5344CB8AC3E}">
        <p14:creationId xmlns:p14="http://schemas.microsoft.com/office/powerpoint/2010/main" val="288273798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Filtering in spatial domain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9" t="12923" r="12308" b="45232"/>
          <a:stretch>
            <a:fillRect/>
          </a:stretch>
        </p:blipFill>
        <p:spPr bwMode="auto">
          <a:xfrm>
            <a:off x="5486400" y="3733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oup 5"/>
          <p:cNvGrpSpPr>
            <a:grpSpLocks noChangeAspect="1"/>
          </p:cNvGrpSpPr>
          <p:nvPr/>
        </p:nvGrpSpPr>
        <p:grpSpPr bwMode="auto">
          <a:xfrm>
            <a:off x="8382000" y="422787"/>
            <a:ext cx="1390650" cy="1371600"/>
            <a:chOff x="144" y="144"/>
            <a:chExt cx="1152" cy="1136"/>
          </a:xfrm>
        </p:grpSpPr>
        <p:sp>
          <p:nvSpPr>
            <p:cNvPr id="6964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6964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964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6964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64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6964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965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65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6997700" y="2743200"/>
            <a:ext cx="3670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1524000" y="2667000"/>
            <a:ext cx="33528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876800" y="3581401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4601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7831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Filtering in frequency domain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9067800" y="53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8001000" y="2514600"/>
            <a:ext cx="2286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1524000" y="4867276"/>
            <a:ext cx="2819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62222" r="14815" b="8148"/>
          <a:stretch>
            <a:fillRect/>
          </a:stretch>
        </p:blipFill>
        <p:spPr bwMode="auto">
          <a:xfrm>
            <a:off x="6248400" y="4789488"/>
            <a:ext cx="2895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14815" r="9259" b="46667"/>
          <a:stretch>
            <a:fillRect/>
          </a:stretch>
        </p:blipFill>
        <p:spPr bwMode="auto">
          <a:xfrm>
            <a:off x="5029200" y="2362201"/>
            <a:ext cx="24384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1524000" y="2286001"/>
            <a:ext cx="28194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5400000">
            <a:off x="8953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419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7543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4800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9" name="TextBox 34"/>
          <p:cNvSpPr txBox="1">
            <a:spLocks noChangeArrowheads="1"/>
          </p:cNvSpPr>
          <p:nvPr/>
        </p:nvSpPr>
        <p:spPr bwMode="auto">
          <a:xfrm>
            <a:off x="4419601" y="27432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70670" name="TextBox 35"/>
          <p:cNvSpPr txBox="1">
            <a:spLocks noChangeArrowheads="1"/>
          </p:cNvSpPr>
          <p:nvPr/>
        </p:nvSpPr>
        <p:spPr bwMode="auto">
          <a:xfrm>
            <a:off x="8839201" y="17526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70671" name="TextBox 37"/>
          <p:cNvSpPr txBox="1">
            <a:spLocks noChangeArrowheads="1"/>
          </p:cNvSpPr>
          <p:nvPr/>
        </p:nvSpPr>
        <p:spPr bwMode="auto">
          <a:xfrm>
            <a:off x="4572000" y="533400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7430294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66264" y="6550026"/>
            <a:ext cx="1201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3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51355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74760" name="TextBox 8"/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Box filter</a:t>
            </a:r>
          </a:p>
        </p:txBody>
      </p:sp>
      <p:sp>
        <p:nvSpPr>
          <p:cNvPr id="74761" name="TextBox 9"/>
          <p:cNvSpPr txBox="1">
            <a:spLocks noChangeArrowheads="1"/>
          </p:cNvSpPr>
          <p:nvPr/>
        </p:nvSpPr>
        <p:spPr bwMode="auto">
          <a:xfrm>
            <a:off x="4876801" y="0"/>
            <a:ext cx="164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34863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999"/>
          <a:stretch>
            <a:fillRect/>
          </a:stretch>
        </p:blipFill>
        <p:spPr bwMode="auto">
          <a:xfrm>
            <a:off x="1371600" y="2163764"/>
            <a:ext cx="929394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5181600" y="1524001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76804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12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9814" r="3384" b="5122"/>
          <a:stretch>
            <a:fillRect/>
          </a:stretch>
        </p:blipFill>
        <p:spPr bwMode="auto">
          <a:xfrm>
            <a:off x="1752600" y="2133600"/>
            <a:ext cx="8686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7"/>
          <p:cNvSpPr txBox="1">
            <a:spLocks noChangeArrowheads="1"/>
          </p:cNvSpPr>
          <p:nvPr/>
        </p:nvSpPr>
        <p:spPr bwMode="auto">
          <a:xfrm>
            <a:off x="5181601" y="1524001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Box Filter</a:t>
            </a:r>
          </a:p>
        </p:txBody>
      </p:sp>
      <p:sp>
        <p:nvSpPr>
          <p:cNvPr id="77828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442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convolution invertible?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convolution is just multiplication in the Fourier domain, isn’t deconvolution just division?</a:t>
            </a:r>
          </a:p>
          <a:p>
            <a:r>
              <a:rPr lang="en-US" dirty="0"/>
              <a:t>Sometimes, it clearly is invertible (e.g. a convolution with an identity filter)</a:t>
            </a:r>
          </a:p>
          <a:p>
            <a:r>
              <a:rPr lang="en-US" dirty="0"/>
              <a:t>In one case, it clearly isn’t invertible (e.g. convolution with an all zero filter)</a:t>
            </a:r>
          </a:p>
          <a:p>
            <a:r>
              <a:rPr lang="en-US" dirty="0"/>
              <a:t>What about for common filters like a Gaussian?</a:t>
            </a:r>
          </a:p>
        </p:txBody>
      </p:sp>
    </p:spTree>
    <p:extLst>
      <p:ext uri="{BB962C8B-B14F-4D97-AF65-F5344CB8AC3E}">
        <p14:creationId xmlns:p14="http://schemas.microsoft.com/office/powerpoint/2010/main" val="14932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you can’t invert multiplication by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it’s not quite zero, is it…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0002" r="2409" b="4319"/>
          <a:stretch/>
        </p:blipFill>
        <p:spPr bwMode="auto">
          <a:xfrm>
            <a:off x="1676400" y="1981200"/>
            <a:ext cx="8915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68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experiment on Novak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1"/>
            <a:ext cx="9144000" cy="5147187"/>
          </a:xfrm>
        </p:spPr>
      </p:pic>
    </p:spTree>
    <p:extLst>
      <p:ext uri="{BB962C8B-B14F-4D97-AF65-F5344CB8AC3E}">
        <p14:creationId xmlns:p14="http://schemas.microsoft.com/office/powerpoint/2010/main" val="2126284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1159" r="22734" b="34714"/>
          <a:stretch/>
        </p:blipFill>
        <p:spPr>
          <a:xfrm>
            <a:off x="1661663" y="1350371"/>
            <a:ext cx="2971800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3373" y="1905001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3045" y="1811173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4148" y="463135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3562" y="4554049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0800000"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27563" y="3679962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563" y="3679962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336925" y="4881562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4881562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4572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3388" y="1141224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1615886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0957" y="2736767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6499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Deconvolution?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1159" r="22734" b="34714"/>
          <a:stretch/>
        </p:blipFill>
        <p:spPr>
          <a:xfrm>
            <a:off x="1735443" y="1267956"/>
            <a:ext cx="3217557" cy="18975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noise, .000001 magnitude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1111" r="23137" b="35556"/>
          <a:stretch/>
        </p:blipFill>
        <p:spPr>
          <a:xfrm>
            <a:off x="1676400" y="1248320"/>
            <a:ext cx="3352800" cy="18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noise, .0001 magnitude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31112" r="23136" b="34444"/>
          <a:stretch/>
        </p:blipFill>
        <p:spPr>
          <a:xfrm>
            <a:off x="1694228" y="1212244"/>
            <a:ext cx="3334973" cy="19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noise, .001 magnitude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1112" r="23137" b="34444"/>
          <a:stretch/>
        </p:blipFill>
        <p:spPr>
          <a:xfrm>
            <a:off x="1615133" y="1152184"/>
            <a:ext cx="3414068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87998"/>
            <a:ext cx="3390400" cy="254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42" y="4024537"/>
            <a:ext cx="3200400" cy="2400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58" y="4058989"/>
            <a:ext cx="3112457" cy="2334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random filter…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Down Arrow 13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noise, .001 magnitude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22" y="1470504"/>
            <a:ext cx="1949956" cy="1462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30000" r="21070" b="33333"/>
          <a:stretch/>
        </p:blipFill>
        <p:spPr>
          <a:xfrm>
            <a:off x="7391400" y="1294576"/>
            <a:ext cx="3048000" cy="18626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0000" r="22104" b="34444"/>
          <a:stretch/>
        </p:blipFill>
        <p:spPr>
          <a:xfrm>
            <a:off x="1684556" y="1193518"/>
            <a:ext cx="3344644" cy="19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Deconvolution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research area.</a:t>
            </a:r>
          </a:p>
          <a:p>
            <a:r>
              <a:rPr lang="en-US" dirty="0"/>
              <a:t>Even if you know the filter (non-blind deconvolution), it is still very hard and requires strong </a:t>
            </a:r>
            <a:r>
              <a:rPr lang="en-US" i="1" dirty="0"/>
              <a:t>regularization.</a:t>
            </a:r>
          </a:p>
          <a:p>
            <a:r>
              <a:rPr lang="en-US" dirty="0"/>
              <a:t>If you don’t know the filter (blind deconvolution) it is harder still. </a:t>
            </a:r>
          </a:p>
        </p:txBody>
      </p:sp>
    </p:spTree>
    <p:extLst>
      <p:ext uri="{BB962C8B-B14F-4D97-AF65-F5344CB8AC3E}">
        <p14:creationId xmlns:p14="http://schemas.microsoft.com/office/powerpoint/2010/main" val="1762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Deconvolution 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79607"/>
            <a:ext cx="4953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Edge-based Blur Kernel Estimation Using Patch Priors.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Libin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Sun,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Sunghyun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Cho,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Wang, and James Hays.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IEEE International Conference on  Computational Photography 2013.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6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90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90493"/>
            <a:ext cx="4953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Edge-based Blur Kernel Estimation Using Patch Priors.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Libin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Sun,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Sunghyun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Cho,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Wang, and James Hays.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IEEE International Conference on  Computational Photography 2013.</a:t>
            </a:r>
          </a:p>
        </p:txBody>
      </p:sp>
    </p:spTree>
    <p:extLst>
      <p:ext uri="{BB962C8B-B14F-4D97-AF65-F5344CB8AC3E}">
        <p14:creationId xmlns:p14="http://schemas.microsoft.com/office/powerpoint/2010/main" val="3958703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Canvas Quiz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609600"/>
          </a:xfrm>
        </p:spPr>
        <p:txBody>
          <a:bodyPr/>
          <a:lstStyle/>
          <a:p>
            <a:pPr marL="514350" indent="-514350">
              <a:buNone/>
            </a:pPr>
            <a:r>
              <a:rPr lang="en-US" altLang="en-US" dirty="0"/>
              <a:t>Fill in the blanks:</a:t>
            </a:r>
          </a:p>
        </p:txBody>
      </p:sp>
      <p:pic>
        <p:nvPicPr>
          <p:cNvPr id="27652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10" r="14474" b="3510"/>
          <a:stretch>
            <a:fillRect/>
          </a:stretch>
        </p:blipFill>
        <p:spPr bwMode="auto">
          <a:xfrm>
            <a:off x="8639057" y="106708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167" r="13542" b="4167"/>
          <a:stretch>
            <a:fillRect/>
          </a:stretch>
        </p:blipFill>
        <p:spPr bwMode="auto">
          <a:xfrm>
            <a:off x="8939331" y="2693603"/>
            <a:ext cx="5905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5556" r="16667" b="6944"/>
          <a:stretch>
            <a:fillRect/>
          </a:stretch>
        </p:blipFill>
        <p:spPr bwMode="auto">
          <a:xfrm>
            <a:off x="8705390" y="3616326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3314930"/>
            <a:ext cx="2389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46" y="4922840"/>
            <a:ext cx="2551850" cy="162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5562601" y="838200"/>
            <a:ext cx="258115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1) _ = D * 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2) A = _ * 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3) F = D * 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4) _ = D * 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8" name="TextBox 12"/>
          <p:cNvSpPr txBox="1">
            <a:spLocks noChangeArrowheads="1"/>
          </p:cNvSpPr>
          <p:nvPr/>
        </p:nvSpPr>
        <p:spPr bwMode="auto">
          <a:xfrm>
            <a:off x="8382000" y="9906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9" name="TextBox 13"/>
          <p:cNvSpPr txBox="1">
            <a:spLocks noChangeArrowheads="1"/>
          </p:cNvSpPr>
          <p:nvPr/>
        </p:nvSpPr>
        <p:spPr bwMode="auto">
          <a:xfrm>
            <a:off x="8686800" y="26670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660" name="TextBox 14"/>
          <p:cNvSpPr txBox="1">
            <a:spLocks noChangeArrowheads="1"/>
          </p:cNvSpPr>
          <p:nvPr/>
        </p:nvSpPr>
        <p:spPr bwMode="auto">
          <a:xfrm>
            <a:off x="8305800" y="3733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661" name="TextBox 15"/>
          <p:cNvSpPr txBox="1">
            <a:spLocks noChangeArrowheads="1"/>
          </p:cNvSpPr>
          <p:nvPr/>
        </p:nvSpPr>
        <p:spPr bwMode="auto">
          <a:xfrm>
            <a:off x="7848600" y="5181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7662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1667" r="7292" b="41666"/>
          <a:stretch>
            <a:fillRect/>
          </a:stretch>
        </p:blipFill>
        <p:spPr bwMode="auto">
          <a:xfrm>
            <a:off x="1181101" y="2659473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Box 17"/>
          <p:cNvSpPr txBox="1">
            <a:spLocks noChangeArrowheads="1"/>
          </p:cNvSpPr>
          <p:nvPr/>
        </p:nvSpPr>
        <p:spPr bwMode="auto">
          <a:xfrm>
            <a:off x="876301" y="2615022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27664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6" y="5129262"/>
            <a:ext cx="1911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5" name="TextBox 19"/>
          <p:cNvSpPr txBox="1">
            <a:spLocks noChangeArrowheads="1"/>
          </p:cNvSpPr>
          <p:nvPr/>
        </p:nvSpPr>
        <p:spPr bwMode="auto">
          <a:xfrm>
            <a:off x="833439" y="346733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7666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889" r="8333" b="13889"/>
          <a:stretch>
            <a:fillRect/>
          </a:stretch>
        </p:blipFill>
        <p:spPr bwMode="auto">
          <a:xfrm>
            <a:off x="4594977" y="2671883"/>
            <a:ext cx="2549981" cy="16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TextBox 21"/>
          <p:cNvSpPr txBox="1">
            <a:spLocks noChangeArrowheads="1"/>
          </p:cNvSpPr>
          <p:nvPr/>
        </p:nvSpPr>
        <p:spPr bwMode="auto">
          <a:xfrm>
            <a:off x="4216691" y="2932752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668" name="TextBox 22"/>
          <p:cNvSpPr txBox="1">
            <a:spLocks noChangeArrowheads="1"/>
          </p:cNvSpPr>
          <p:nvPr/>
        </p:nvSpPr>
        <p:spPr bwMode="auto">
          <a:xfrm>
            <a:off x="769936" y="512926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27669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2500" r="7292" b="12500"/>
          <a:stretch>
            <a:fillRect/>
          </a:stretch>
        </p:blipFill>
        <p:spPr bwMode="auto">
          <a:xfrm>
            <a:off x="4334741" y="4724400"/>
            <a:ext cx="324080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0" name="TextBox 24"/>
          <p:cNvSpPr txBox="1">
            <a:spLocks noChangeArrowheads="1"/>
          </p:cNvSpPr>
          <p:nvPr/>
        </p:nvSpPr>
        <p:spPr bwMode="auto">
          <a:xfrm>
            <a:off x="4111804" y="4759374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27" name="Straight Arrow Connector 26"/>
          <p:cNvCxnSpPr>
            <a:stCxn id="27672" idx="1"/>
          </p:cNvCxnSpPr>
          <p:nvPr/>
        </p:nvCxnSpPr>
        <p:spPr>
          <a:xfrm rot="10800000" flipV="1">
            <a:off x="7391400" y="795338"/>
            <a:ext cx="381000" cy="119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2" name="TextBox 27"/>
          <p:cNvSpPr txBox="1">
            <a:spLocks noChangeArrowheads="1"/>
          </p:cNvSpPr>
          <p:nvPr/>
        </p:nvSpPr>
        <p:spPr bwMode="auto">
          <a:xfrm>
            <a:off x="7772401" y="609600"/>
            <a:ext cx="197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Filtering Operator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66264" y="6550026"/>
            <a:ext cx="1201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48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083BE-6DEA-0CE2-09D2-FC0FE3E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309" y="0"/>
            <a:ext cx="846938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53837A-E220-F96D-A6FF-B447CD16AEE7}"/>
              </a:ext>
            </a:extLst>
          </p:cNvPr>
          <p:cNvSpPr/>
          <p:nvPr/>
        </p:nvSpPr>
        <p:spPr>
          <a:xfrm>
            <a:off x="5334000" y="9906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81200"/>
            <a:ext cx="8915400" cy="3094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6477001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Figure Credit: Bundler: Structure from Motion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SfM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for Unordered Image Collections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9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Topics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Image Formation</a:t>
            </a:r>
          </a:p>
          <a:p>
            <a:pPr>
              <a:defRPr/>
            </a:pPr>
            <a:r>
              <a:rPr lang="en-US" dirty="0"/>
              <a:t>Biological Vision</a:t>
            </a:r>
          </a:p>
          <a:p>
            <a:pPr>
              <a:defRPr/>
            </a:pPr>
            <a:r>
              <a:rPr lang="en-US" dirty="0"/>
              <a:t>Light and Color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62000" y="-314326"/>
            <a:ext cx="10363200" cy="838200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1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E7231-7D14-4167-95A8-05C427734CC7}"/>
              </a:ext>
            </a:extLst>
          </p:cNvPr>
          <p:cNvSpPr/>
          <p:nvPr/>
        </p:nvSpPr>
        <p:spPr bwMode="auto">
          <a:xfrm>
            <a:off x="5562600" y="4724400"/>
            <a:ext cx="44958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21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7722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D96A-CF8F-5527-75E9-E603D8F8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914400"/>
          </a:xfrm>
        </p:spPr>
        <p:txBody>
          <a:bodyPr/>
          <a:lstStyle/>
          <a:p>
            <a:r>
              <a:rPr lang="en-US" dirty="0"/>
              <a:t>Vision is so biologically </a:t>
            </a:r>
            <a:r>
              <a:rPr lang="en-US" dirty="0" err="1"/>
              <a:t>ubiquitious</a:t>
            </a:r>
            <a:r>
              <a:rPr lang="en-US" dirty="0"/>
              <a:t> that it is interesting when it is not present, e.g. the blind cava tetra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66163-FD7D-C724-FD16-D11FDB8F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6742955" cy="54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26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Phosphorescence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6553200" y="1828800"/>
            <a:ext cx="3810000" cy="342900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64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</p:spTree>
    <p:extLst>
      <p:ext uri="{BB962C8B-B14F-4D97-AF65-F5344CB8AC3E}">
        <p14:creationId xmlns:p14="http://schemas.microsoft.com/office/powerpoint/2010/main" val="428522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Diffuse Reflection (e.g. matte surface)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001000" y="41148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78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Reflection (e.g. specular surface)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7239000" y="3886201"/>
            <a:ext cx="742950" cy="5826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79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27107" y="4722019"/>
            <a:ext cx="595312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0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7184232" y="465375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7731125" y="450373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7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Recap of Filtering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5715000" cy="5638800"/>
          </a:xfrm>
        </p:spPr>
        <p:txBody>
          <a:bodyPr>
            <a:normAutofit lnSpcReduction="10000"/>
          </a:bodyPr>
          <a:lstStyle/>
          <a:p>
            <a:endParaRPr lang="en-US" altLang="en-US" sz="2800" dirty="0"/>
          </a:p>
          <a:p>
            <a:r>
              <a:rPr lang="en-US" altLang="en-US" sz="2800" dirty="0"/>
              <a:t>Linear filtering is dot product at each position</a:t>
            </a:r>
          </a:p>
          <a:p>
            <a:pPr lvl="1"/>
            <a:r>
              <a:rPr lang="en-US" altLang="en-US" sz="2400" dirty="0"/>
              <a:t>Not a matrix multiplication</a:t>
            </a:r>
          </a:p>
          <a:p>
            <a:pPr lvl="1"/>
            <a:r>
              <a:rPr lang="en-US" altLang="en-US" sz="2400" dirty="0"/>
              <a:t>Can smooth, sharpen, translate (among many other uses)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r>
              <a:rPr lang="en-US" altLang="en-US" sz="2800" dirty="0"/>
              <a:t>We can use the Fourier transform to represent images in the frequency domain. </a:t>
            </a:r>
          </a:p>
          <a:p>
            <a:pPr lvl="1"/>
            <a:r>
              <a:rPr lang="en-US" altLang="en-US" sz="2400" dirty="0"/>
              <a:t>Filtering in the spatial domain is multiplication in the frequency domain.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pic>
        <p:nvPicPr>
          <p:cNvPr id="2355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4"/>
          <p:cNvGrpSpPr>
            <a:grpSpLocks noChangeAspect="1"/>
          </p:cNvGrpSpPr>
          <p:nvPr/>
        </p:nvGrpSpPr>
        <p:grpSpPr bwMode="auto">
          <a:xfrm>
            <a:off x="8991600" y="1890714"/>
            <a:ext cx="1143000" cy="973137"/>
            <a:chOff x="3799" y="2064"/>
            <a:chExt cx="1433" cy="1136"/>
          </a:xfrm>
        </p:grpSpPr>
        <p:grpSp>
          <p:nvGrpSpPr>
            <p:cNvPr id="2355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356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7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57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56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8BBFA0D8-C9AE-4989-B0D1-B3855E80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9740155" y="4150659"/>
            <a:ext cx="1842245" cy="14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2804EE86-FA27-483D-82D1-03E15B2A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158346"/>
            <a:ext cx="1896475" cy="14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50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EDAB-373A-F464-B4FB-1BC94614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rism with a rainbow light&#10;&#10;Description automatically generated">
            <a:extLst>
              <a:ext uri="{FF2B5EF4-FFF2-40B4-BE49-F238E27FC236}">
                <a16:creationId xmlns:a16="http://schemas.microsoft.com/office/drawing/2014/main" id="{1F08BC1C-78FD-42A0-6DCD-96CC1B8C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8582525" cy="6858000"/>
          </a:xfrm>
        </p:spPr>
      </p:pic>
    </p:spTree>
    <p:extLst>
      <p:ext uri="{BB962C8B-B14F-4D97-AF65-F5344CB8AC3E}">
        <p14:creationId xmlns:p14="http://schemas.microsoft.com/office/powerpoint/2010/main" val="974061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8704264" y="2563814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01013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7162801" y="33528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9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AFD1-066B-EC7D-8848-85D193F0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ith fluorescent paint on her face&#10;&#10;Description automatically generated">
            <a:extLst>
              <a:ext uri="{FF2B5EF4-FFF2-40B4-BE49-F238E27FC236}">
                <a16:creationId xmlns:a16="http://schemas.microsoft.com/office/drawing/2014/main" id="{5ED8026A-7B36-EB22-4F9C-73D445C36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"/>
            <a:ext cx="10363200" cy="6839712"/>
          </a:xfrm>
        </p:spPr>
      </p:pic>
    </p:spTree>
    <p:extLst>
      <p:ext uri="{BB962C8B-B14F-4D97-AF65-F5344CB8AC3E}">
        <p14:creationId xmlns:p14="http://schemas.microsoft.com/office/powerpoint/2010/main" val="4118251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41382" y="390922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4770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534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7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6C24-6177-AE3D-0F1B-3D5AEC41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hand&#10;&#10;Description automatically generated">
            <a:extLst>
              <a:ext uri="{FF2B5EF4-FFF2-40B4-BE49-F238E27FC236}">
                <a16:creationId xmlns:a16="http://schemas.microsoft.com/office/drawing/2014/main" id="{0040245D-F685-6E61-6DFD-2AFA9E20B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69" y="0"/>
            <a:ext cx="8448261" cy="6858000"/>
          </a:xfrm>
        </p:spPr>
      </p:pic>
    </p:spTree>
    <p:extLst>
      <p:ext uri="{BB962C8B-B14F-4D97-AF65-F5344CB8AC3E}">
        <p14:creationId xmlns:p14="http://schemas.microsoft.com/office/powerpoint/2010/main" val="1398021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Phosphorescence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8785226" y="2563814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84245" y="3848895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98658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3273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7391401" y="34290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</p:spTree>
    <p:extLst>
      <p:ext uri="{BB962C8B-B14F-4D97-AF65-F5344CB8AC3E}">
        <p14:creationId xmlns:p14="http://schemas.microsoft.com/office/powerpoint/2010/main" val="720673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4D0E-4573-F5CF-84F5-A505BF5A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character in a room&#10;&#10;Description automatically generated">
            <a:extLst>
              <a:ext uri="{FF2B5EF4-FFF2-40B4-BE49-F238E27FC236}">
                <a16:creationId xmlns:a16="http://schemas.microsoft.com/office/drawing/2014/main" id="{F9A3B213-D7B7-A6AE-E6C8-F89E1E4E1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71800"/>
            <a:ext cx="6096000" cy="3400425"/>
          </a:xfrm>
        </p:spPr>
      </p:pic>
      <p:pic>
        <p:nvPicPr>
          <p:cNvPr id="7" name="Picture 6" descr="A sticker with a cartoon animal and stars&#10;&#10;Description automatically generated">
            <a:extLst>
              <a:ext uri="{FF2B5EF4-FFF2-40B4-BE49-F238E27FC236}">
                <a16:creationId xmlns:a16="http://schemas.microsoft.com/office/drawing/2014/main" id="{17CA5FDC-E30E-DDD8-2958-A0AFF975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5716302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15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Lambertian Reflectance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computer vision, the complexity of light transport is mostly ignored.</a:t>
            </a:r>
          </a:p>
          <a:p>
            <a:r>
              <a:rPr lang="en-US" altLang="en-US" dirty="0"/>
              <a:t>Surfaces are often assumed to be ideal diffuse reflectors with no dependence on viewing direction.</a:t>
            </a:r>
          </a:p>
        </p:txBody>
      </p:sp>
      <p:pic>
        <p:nvPicPr>
          <p:cNvPr id="3" name="Picture 2" descr="A diagram of a light&#10;&#10;Description automatically generated">
            <a:extLst>
              <a:ext uri="{FF2B5EF4-FFF2-40B4-BE49-F238E27FC236}">
                <a16:creationId xmlns:a16="http://schemas.microsoft.com/office/drawing/2014/main" id="{8F778D96-F3A7-E8DD-8D75-364E276A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31421"/>
            <a:ext cx="4035768" cy="3164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E2929-E89B-65DA-2A22-EAD5743F95E7}"/>
              </a:ext>
            </a:extLst>
          </p:cNvPr>
          <p:cNvSpPr txBox="1"/>
          <p:nvPr/>
        </p:nvSpPr>
        <p:spPr>
          <a:xfrm>
            <a:off x="6705600" y="64008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https://en.wikipedia.org/wiki/Lambertian_reflectance</a:t>
            </a:r>
          </a:p>
        </p:txBody>
      </p:sp>
    </p:spTree>
    <p:extLst>
      <p:ext uri="{BB962C8B-B14F-4D97-AF65-F5344CB8AC3E}">
        <p14:creationId xmlns:p14="http://schemas.microsoft.com/office/powerpoint/2010/main" val="2234461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D5CF9-5551-D3E9-33A3-660EBF98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F8FA4BF-0869-285A-FE6D-D19DE173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19F63DA2-BCAD-2388-8C88-FD5C3B1F3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>
            <a:extLst>
              <a:ext uri="{FF2B5EF4-FFF2-40B4-BE49-F238E27FC236}">
                <a16:creationId xmlns:a16="http://schemas.microsoft.com/office/drawing/2014/main" id="{CE3F244A-3B44-7EDB-8633-08245A70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>
            <a:extLst>
              <a:ext uri="{FF2B5EF4-FFF2-40B4-BE49-F238E27FC236}">
                <a16:creationId xmlns:a16="http://schemas.microsoft.com/office/drawing/2014/main" id="{6B75BA11-FAB0-DAEC-F4D1-8CC44647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>
            <a:extLst>
              <a:ext uri="{FF2B5EF4-FFF2-40B4-BE49-F238E27FC236}">
                <a16:creationId xmlns:a16="http://schemas.microsoft.com/office/drawing/2014/main" id="{ED27EEBD-5752-24FE-EBF9-D083513E7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>
            <a:extLst>
              <a:ext uri="{FF2B5EF4-FFF2-40B4-BE49-F238E27FC236}">
                <a16:creationId xmlns:a16="http://schemas.microsoft.com/office/drawing/2014/main" id="{204FAF05-2C7D-C879-A21D-9D20A806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>
            <a:extLst>
              <a:ext uri="{FF2B5EF4-FFF2-40B4-BE49-F238E27FC236}">
                <a16:creationId xmlns:a16="http://schemas.microsoft.com/office/drawing/2014/main" id="{EC8C40F0-EF91-A43D-BFBA-ED16AE8CE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837530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810000"/>
            <a:ext cx="80010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Two common types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Charge Coupled Device (CCD)</a:t>
            </a:r>
            <a:r>
              <a:rPr lang="en-US" altLang="en-US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1600">
                <a:hlinkClick r:id="rId2"/>
              </a:rPr>
              <a:t>http://electronics.howstuffworks.com/digital-camera.htm</a:t>
            </a:r>
            <a:r>
              <a:rPr lang="en-US" altLang="en-US" sz="1600"/>
              <a:t> </a:t>
            </a:r>
          </a:p>
          <a:p>
            <a:pPr lvl="2"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47108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33450"/>
            <a:ext cx="66976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8351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6096000" y="28956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2992438" y="6248401"/>
            <a:ext cx="636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change of basis is the Fourier Transform</a:t>
            </a:r>
          </a:p>
        </p:txBody>
      </p:sp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819401" y="990600"/>
            <a:ext cx="679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Teases away fast vs. slow changes in the image.</a:t>
            </a:r>
          </a:p>
        </p:txBody>
      </p:sp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124200"/>
            <a:ext cx="21510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1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229601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538628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333057049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Interlace vs. progressive scan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1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3626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5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979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Progressive scan or Global shutter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1204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0683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120125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Interlaced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2228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008063"/>
            <a:ext cx="7085012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2585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36EE-75D1-166E-9CDB-2AA831B6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2715-3840-F4C8-1FB8-BD0F5C0C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Slow </a:t>
            </a:r>
            <a:r>
              <a:rPr lang="en-US" dirty="0" err="1"/>
              <a:t>mo</a:t>
            </a:r>
            <a:r>
              <a:rPr lang="en-US" dirty="0"/>
              <a:t> guys – CRTs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53C2-2CF9-6F11-C8EF-C980D8715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80318"/>
            <a:ext cx="8229600" cy="42973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https://youtu.be/3BJU2drrtCM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054E6-E184-8762-2353-0C3666DE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133600"/>
            <a:ext cx="7848600" cy="43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2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95489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46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34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2895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62601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1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458200" cy="838200"/>
          </a:xfrm>
        </p:spPr>
        <p:txBody>
          <a:bodyPr/>
          <a:lstStyle/>
          <a:p>
            <a:r>
              <a:rPr lang="en-US" altLang="en-US" dirty="0"/>
              <a:t>What humans don’t have: </a:t>
            </a:r>
            <a:r>
              <a:rPr lang="en-US" altLang="en-US" dirty="0" err="1"/>
              <a:t>tapetum</a:t>
            </a:r>
            <a:r>
              <a:rPr lang="en-US" altLang="en-US" dirty="0"/>
              <a:t> </a:t>
            </a:r>
            <a:r>
              <a:rPr lang="en-US" altLang="en-US" dirty="0" err="1"/>
              <a:t>lucidum</a:t>
            </a:r>
            <a:r>
              <a:rPr lang="en-US" altLang="en-US" dirty="0"/>
              <a:t> </a:t>
            </a:r>
          </a:p>
        </p:txBody>
      </p:sp>
      <p:pic>
        <p:nvPicPr>
          <p:cNvPr id="59395" name="Picture 2" descr="C:\Documents and Settings\James\Desktop\comp_photo\hays_slides_2011\3\Lepilemur_randrianasoli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42798"/>
            <a:ext cx="2667000" cy="349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C:\Documents and Settings\James\Desktop\comp_photo\hays_slides_2011\3\Animaleyesligh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1246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James\Desktop\comp_photo\hays_slides_2011\3\Aye-aye_(Daubentonia_madagascariensis)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0463"/>
            <a:ext cx="3536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8555" r="8606" b="40486"/>
          <a:stretch/>
        </p:blipFill>
        <p:spPr>
          <a:xfrm>
            <a:off x="2209800" y="4800600"/>
            <a:ext cx="335280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Human eyes can reflect a tiny bit and blood in the retina makes this reflection red.</a:t>
            </a:r>
          </a:p>
        </p:txBody>
      </p:sp>
    </p:spTree>
    <p:extLst>
      <p:ext uri="{BB962C8B-B14F-4D97-AF65-F5344CB8AC3E}">
        <p14:creationId xmlns:p14="http://schemas.microsoft.com/office/powerpoint/2010/main" val="12804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21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/>
          <a:lstStyle/>
          <a:p>
            <a:r>
              <a:rPr lang="en-US" dirty="0"/>
              <a:t>Wait, the blood vessels are in front of the photoreceptors??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0" y="6248401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hlinkClick r:id="rId3"/>
              </a:rPr>
              <a:t>https://www.youtube.com/watch?v=L_W-IXqoxHA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82" y="1752600"/>
            <a:ext cx="4968236" cy="41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9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FFD8-D194-B8AE-A59D-C2D471D3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llage of images of a person&#10;&#10;AI-generated content may be incorrect.">
            <a:extLst>
              <a:ext uri="{FF2B5EF4-FFF2-40B4-BE49-F238E27FC236}">
                <a16:creationId xmlns:a16="http://schemas.microsoft.com/office/drawing/2014/main" id="{F60A176B-0483-E8BD-0EE3-89D67878F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0" y="0"/>
            <a:ext cx="1011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9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and High Pass filtering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0776"/>
            <a:ext cx="73914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98914"/>
            <a:ext cx="739140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34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Convolution Theorem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57400" y="914400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The Fourier transform of the convolution of two functions is the product of their Fourier transforms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Convolution</a:t>
            </a:r>
            <a:r>
              <a:rPr lang="en-US" altLang="en-US" dirty="0"/>
              <a:t> in spatial domain is equivalent to </a:t>
            </a:r>
            <a:r>
              <a:rPr lang="en-US" altLang="en-US" b="1" dirty="0"/>
              <a:t>multiplication</a:t>
            </a:r>
            <a:r>
              <a:rPr lang="en-US" altLang="en-US" dirty="0"/>
              <a:t> in frequency domain!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3921126" y="2051050"/>
          <a:ext cx="40036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366" imgH="203112" progId="Equation.3">
                  <p:embed/>
                </p:oleObj>
              </mc:Choice>
              <mc:Fallback>
                <p:oleObj name="Equation" r:id="rId2" imgW="1231366" imgH="203112" progId="Equation.3">
                  <p:embed/>
                  <p:pic>
                    <p:nvPicPr>
                      <p:cNvPr id="675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6" y="2051050"/>
                        <a:ext cx="40036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521200" y="4267201"/>
          <a:ext cx="447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800" imgH="228600" progId="Equation.3">
                  <p:embed/>
                </p:oleObj>
              </mc:Choice>
              <mc:Fallback>
                <p:oleObj name="Equation" r:id="rId4" imgW="1320800" imgH="2286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4267201"/>
                        <a:ext cx="4470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9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22282</TotalTime>
  <Words>1147</Words>
  <Application>Microsoft Office PowerPoint</Application>
  <PresentationFormat>Widescreen</PresentationFormat>
  <Paragraphs>321</Paragraphs>
  <Slides>61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Courier New</vt:lpstr>
      <vt:lpstr>Gill Sans</vt:lpstr>
      <vt:lpstr>Times New Roman</vt:lpstr>
      <vt:lpstr>Office Theme</vt:lpstr>
      <vt:lpstr>1_Blank Presentation</vt:lpstr>
      <vt:lpstr>1_Office Theme</vt:lpstr>
      <vt:lpstr>Equation</vt:lpstr>
      <vt:lpstr>PowerPoint Presentation</vt:lpstr>
      <vt:lpstr>Recap: projection</vt:lpstr>
      <vt:lpstr>Relating multiple views</vt:lpstr>
      <vt:lpstr>Recap of Filtering</vt:lpstr>
      <vt:lpstr>Fourier Bases</vt:lpstr>
      <vt:lpstr>Fourier Bases</vt:lpstr>
      <vt:lpstr>PowerPoint Presentation</vt:lpstr>
      <vt:lpstr>Low and High Pass filtering</vt:lpstr>
      <vt:lpstr>The Convolution Theorem</vt:lpstr>
      <vt:lpstr>Properties of Fourier Transforms</vt:lpstr>
      <vt:lpstr>Filtering in spatial domain</vt:lpstr>
      <vt:lpstr>Filtering in frequency domain</vt:lpstr>
      <vt:lpstr>PowerPoint Presentation</vt:lpstr>
      <vt:lpstr>PowerPoint Presentation</vt:lpstr>
      <vt:lpstr>PowerPoint Presentation</vt:lpstr>
      <vt:lpstr>Is convolution invertible?</vt:lpstr>
      <vt:lpstr>But you can’t invert multiplication by 0</vt:lpstr>
      <vt:lpstr>Let’s experiment on Novak</vt:lpstr>
      <vt:lpstr>Convolution</vt:lpstr>
      <vt:lpstr>Deconvolution?</vt:lpstr>
      <vt:lpstr>But under more realistic conditions</vt:lpstr>
      <vt:lpstr>But under more realistic conditions</vt:lpstr>
      <vt:lpstr>But under more realistic conditions</vt:lpstr>
      <vt:lpstr>With a random filter…</vt:lpstr>
      <vt:lpstr>Deconvolution is hard</vt:lpstr>
      <vt:lpstr>Blind Deconvolution Example</vt:lpstr>
      <vt:lpstr>PowerPoint Presentation</vt:lpstr>
      <vt:lpstr>Canvas Quiz</vt:lpstr>
      <vt:lpstr>PowerPoint Presentation</vt:lpstr>
      <vt:lpstr>Next Topics</vt:lpstr>
      <vt:lpstr>PowerPoint Presentation</vt:lpstr>
      <vt:lpstr>Image Formation</vt:lpstr>
      <vt:lpstr>Vision is so biologically ubiquitious that it is interesting when it is not present, e.g. the blind cava tetra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PowerPoint Presentation</vt:lpstr>
      <vt:lpstr>A photon’s life choices</vt:lpstr>
      <vt:lpstr>PowerPoint Presentation</vt:lpstr>
      <vt:lpstr>A photon’s life choices</vt:lpstr>
      <vt:lpstr>PowerPoint Presentation</vt:lpstr>
      <vt:lpstr>A photon’s life choices</vt:lpstr>
      <vt:lpstr>PowerPoint Presentation</vt:lpstr>
      <vt:lpstr>Lambertian Reflectance</vt:lpstr>
      <vt:lpstr>Image Formation</vt:lpstr>
      <vt:lpstr>Digital camera</vt:lpstr>
      <vt:lpstr>Sensor Array</vt:lpstr>
      <vt:lpstr>Sampling and Quantization</vt:lpstr>
      <vt:lpstr>Interlace vs. progressive scan</vt:lpstr>
      <vt:lpstr>Progressive scan or Global shutter</vt:lpstr>
      <vt:lpstr>Interlaced</vt:lpstr>
      <vt:lpstr>Slow mo guys – CRTs</vt:lpstr>
      <vt:lpstr>Rolling Shutter</vt:lpstr>
      <vt:lpstr>The Retina</vt:lpstr>
      <vt:lpstr>Retina up-close</vt:lpstr>
      <vt:lpstr>What humans don’t have: tapetum lucidum </vt:lpstr>
      <vt:lpstr>Wait, the blood vessels are in front of the photoreceptors??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158</cp:revision>
  <dcterms:created xsi:type="dcterms:W3CDTF">2009-12-16T02:55:56Z</dcterms:created>
  <dcterms:modified xsi:type="dcterms:W3CDTF">2025-09-02T16:52:45Z</dcterms:modified>
</cp:coreProperties>
</file>