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9" r:id="rId2"/>
    <p:sldMasterId id="2147483752" r:id="rId3"/>
    <p:sldMasterId id="2147483764" r:id="rId4"/>
    <p:sldMasterId id="2147483776" r:id="rId5"/>
  </p:sldMasterIdLst>
  <p:notesMasterIdLst>
    <p:notesMasterId r:id="rId88"/>
  </p:notesMasterIdLst>
  <p:handoutMasterIdLst>
    <p:handoutMasterId r:id="rId89"/>
  </p:handoutMasterIdLst>
  <p:sldIdLst>
    <p:sldId id="437" r:id="rId6"/>
    <p:sldId id="438" r:id="rId7"/>
    <p:sldId id="439" r:id="rId8"/>
    <p:sldId id="501" r:id="rId9"/>
    <p:sldId id="502" r:id="rId10"/>
    <p:sldId id="725" r:id="rId11"/>
    <p:sldId id="513" r:id="rId12"/>
    <p:sldId id="733" r:id="rId13"/>
    <p:sldId id="734" r:id="rId14"/>
    <p:sldId id="724" r:id="rId15"/>
    <p:sldId id="505" r:id="rId16"/>
    <p:sldId id="717" r:id="rId17"/>
    <p:sldId id="718" r:id="rId18"/>
    <p:sldId id="719" r:id="rId19"/>
    <p:sldId id="720" r:id="rId20"/>
    <p:sldId id="721" r:id="rId21"/>
    <p:sldId id="722" r:id="rId22"/>
    <p:sldId id="742" r:id="rId23"/>
    <p:sldId id="743" r:id="rId24"/>
    <p:sldId id="509" r:id="rId25"/>
    <p:sldId id="510" r:id="rId26"/>
    <p:sldId id="512" r:id="rId27"/>
    <p:sldId id="511" r:id="rId28"/>
    <p:sldId id="441" r:id="rId29"/>
    <p:sldId id="444" r:id="rId30"/>
    <p:sldId id="445" r:id="rId31"/>
    <p:sldId id="446" r:id="rId32"/>
    <p:sldId id="447" r:id="rId33"/>
    <p:sldId id="448" r:id="rId34"/>
    <p:sldId id="449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461" r:id="rId47"/>
    <p:sldId id="462" r:id="rId48"/>
    <p:sldId id="463" r:id="rId49"/>
    <p:sldId id="737" r:id="rId50"/>
    <p:sldId id="464" r:id="rId51"/>
    <p:sldId id="465" r:id="rId52"/>
    <p:sldId id="467" r:id="rId53"/>
    <p:sldId id="468" r:id="rId54"/>
    <p:sldId id="469" r:id="rId55"/>
    <p:sldId id="470" r:id="rId56"/>
    <p:sldId id="471" r:id="rId57"/>
    <p:sldId id="472" r:id="rId58"/>
    <p:sldId id="473" r:id="rId59"/>
    <p:sldId id="474" r:id="rId60"/>
    <p:sldId id="475" r:id="rId61"/>
    <p:sldId id="476" r:id="rId62"/>
    <p:sldId id="738" r:id="rId63"/>
    <p:sldId id="739" r:id="rId64"/>
    <p:sldId id="740" r:id="rId65"/>
    <p:sldId id="477" r:id="rId66"/>
    <p:sldId id="478" r:id="rId67"/>
    <p:sldId id="479" r:id="rId68"/>
    <p:sldId id="480" r:id="rId69"/>
    <p:sldId id="481" r:id="rId70"/>
    <p:sldId id="482" r:id="rId71"/>
    <p:sldId id="483" r:id="rId72"/>
    <p:sldId id="484" r:id="rId73"/>
    <p:sldId id="723" r:id="rId74"/>
    <p:sldId id="485" r:id="rId75"/>
    <p:sldId id="486" r:id="rId76"/>
    <p:sldId id="498" r:id="rId77"/>
    <p:sldId id="487" r:id="rId78"/>
    <p:sldId id="488" r:id="rId79"/>
    <p:sldId id="489" r:id="rId80"/>
    <p:sldId id="490" r:id="rId81"/>
    <p:sldId id="491" r:id="rId82"/>
    <p:sldId id="495" r:id="rId83"/>
    <p:sldId id="496" r:id="rId84"/>
    <p:sldId id="497" r:id="rId85"/>
    <p:sldId id="499" r:id="rId86"/>
    <p:sldId id="741" r:id="rId87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9EDF4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8" autoAdjust="0"/>
    <p:restoredTop sz="80109" autoAdjust="0"/>
  </p:normalViewPr>
  <p:slideViewPr>
    <p:cSldViewPr>
      <p:cViewPr varScale="1">
        <p:scale>
          <a:sx n="88" d="100"/>
          <a:sy n="88" d="100"/>
        </p:scale>
        <p:origin x="69" y="5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BD0E4E-7D79-4D0E-B273-C0558DD84CDE}" type="slidenum">
              <a:rPr lang="en-US" altLang="en-US" sz="1200" smtClean="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64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https://www.reddit.com/r/catpictures/comments/1n7mqs6/cat_bros_3_pumpkin_and_peanut/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8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0452F-0C49-A4EC-0348-38B19EC38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1C74E-A30E-76EA-0E25-37DB45606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C939A-3DCE-FD92-D4F9-1C0CBB142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https://www.reddit.com/r/catpictures/comments/1n7mqs6/cat_bros_3_pumpkin_and_peanut/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9A93E-0088-2F6E-BA2F-C069A88F1E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60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305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125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03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675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264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693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37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81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146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578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635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0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528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09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234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/>
              <a:t>Blob</a:t>
            </a:r>
            <a:r>
              <a:rPr lang="de-DE" baseline="0" dirty="0"/>
              <a:t> detector is distinct from harris corner detector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816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860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Gradient in left is something like [1 1]</a:t>
            </a:r>
          </a:p>
          <a:p>
            <a:r>
              <a:rPr lang="en-US" dirty="0"/>
              <a:t>Gradient</a:t>
            </a:r>
            <a:r>
              <a:rPr lang="en-US" baseline="0" dirty="0"/>
              <a:t> in center is something like [1 0]</a:t>
            </a:r>
          </a:p>
          <a:p>
            <a:r>
              <a:rPr lang="en-US" baseline="0" dirty="0"/>
              <a:t>Gradient in right is something like [1 0] in places and [0 1] in other places.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1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6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42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49DBBC-1520-4CCA-AD04-B7469784C38E}" type="slidenum">
              <a:rPr lang="en-US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39323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82BA2B-11DB-4B6E-BE15-FD0E66A6E898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6445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7C77E-BDB4-4B71-89A3-BC02893D8999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4190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94948-84A0-4C58-89D5-654AE01197B1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504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557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643562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paper doesn’t use the ratio test for matching.</a:t>
            </a:r>
          </a:p>
          <a:p>
            <a:r>
              <a:rPr lang="en-US" dirty="0"/>
              <a:t>The better descriptors use the log polar binning instead of the square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9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293624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26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8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4E35-A5E6-40AF-94F9-68E386E0D3A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38984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C0456-EC56-423A-B3FC-4CA51C8161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1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70A5-262F-4F3A-8273-242ED64DFD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9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2377-0780-4609-8A80-F0843A74F5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4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CA453-17A8-4F58-B41D-34CF85A08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E4B74-2455-49DB-820C-3DD91062EB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9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1405-F9D1-4F14-AA7A-63C0AAE05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02FB-B09C-40CB-B473-14CB38B3F3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8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3B73E-A9E3-4D7A-9EBD-87B9E7960F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85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E5D51-2F75-4210-9F7C-FA0B37D62B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6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AC1C-7529-4A9A-9B10-00D8630CC3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2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758C-C01A-4AA7-B6BD-91DDBA34BC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12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DD53-D84A-4B58-B4E3-DEB36C6708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34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A36C-BF20-47C8-AFDA-F15DBD9F3C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BE7D3-8517-4C5A-BB68-21AE023DF1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37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86BE-2034-4A01-A8B7-4E8696F72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19B1E-F8B4-4837-AC34-51B072527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17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957F-1478-4650-96DD-2A1673C1CE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4684-9CC9-4810-90F1-6C426C44E8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23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26D4-5FC1-4136-8494-A2484A1898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649A-8075-4A0C-8C3D-85C2C7FCC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98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9BE98-CAEF-4087-9DE0-D9FD90A634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7618-6F59-4889-B673-8D37AE136B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4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F2A2-ACEE-409F-BB3E-7F9F30A563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E07E-775F-4086-9DFF-187388710B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46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B2D7D-B9AC-4097-80A2-5749D90A3A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55FAA-6FA8-4C65-8E93-389526CAF2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3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DA07D-2599-4C02-8946-C014926841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7464-6FB3-4BC7-A4C7-3E7D81810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57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3353-F247-472E-B029-56C67D2F8E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6E316-F2A5-470D-A49E-E661477FAE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61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74B4-E980-4D0A-8CF4-61F8CFD4E1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75A9-D850-4EDC-B5D8-96275783D1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24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96F45-B18A-4B79-8771-107EEBA7E6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3A391-EE52-47CA-8F1A-A3AF212831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66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1281-88FF-4EDD-B9FA-F4C608E4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899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B00-17EA-42AB-86D1-6700AF4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997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BA35-3EE1-4A64-B926-A9A343E7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8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225-C006-4C88-8BD3-283AAAC1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63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3430-5B48-4131-9C51-C79BF930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185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9B28-5197-4AF7-A459-D6F2ACDD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96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A213-FBEE-45C2-BE51-C6C44341B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590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0596-61E3-45FD-9B50-B966DDBB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307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68AF-E83C-49D9-A73F-7DC0BE19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5781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482C-24DF-4AAC-A3AF-5E7794E8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469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ED3A-EA5D-4A2C-AC18-A50044E20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050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D613-FE25-4BDC-932F-76E0182B4298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2112-EB3D-441D-BBF6-FE8472B9D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2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3370-A711-47C5-87A7-0200448E4047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8A19-95A3-47B6-A309-A5AEA0391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46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499D-DE38-454B-839A-5CFF12D609D1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A9A62-7CB7-4D7B-ACC0-EFF0BDBB8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E0B0-57D9-44CE-8FC6-17AAC5A43271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D35F-69CE-4B06-8B6C-6DBE58A64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9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830E-3741-4839-9C90-9621DCC056EF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DED47-F3CB-47BD-A15A-A551F3D59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CB36C-FE95-41C4-B75A-1AA83C38BEC1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1DA7-AA41-42AD-ACEE-E9D9CCA6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7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86A4-7531-4F6A-96D9-0828B17CB6AD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6253-EAF6-4F45-920B-C1C89BBED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0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9591-3AA6-4D57-983D-BACDA48DC93B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09F0-003A-4061-9A2A-3DF6148DD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73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8E396-B110-46BA-9A5E-BF99AE4AD8BE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F6FC-3784-4019-B3E7-F0E34B41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72BE-1510-4F7D-984C-7811AD27E6A8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0FB3-206D-4C9E-BE8D-A1BF91CF2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7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898D-1F88-431A-9A09-3CBA2C4DF705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5FF0-20E5-4DC6-881A-E949B8DF9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3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45F3-3AA0-40CF-8403-F0D3EF6560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8440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23FF1A-9C67-4E98-A099-A9DA9D90FF1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B9A571-0154-41C9-8AB8-1AECB0CFC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AB0B7B-7CDE-4713-A5A9-3A866D27B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imes New Roman" pitchFamily="18" charset="0"/>
              </a:rPr>
              <a:t>Second level</a:t>
            </a:r>
          </a:p>
          <a:p>
            <a:pPr lvl="2"/>
            <a:r>
              <a:rPr lang="en-US" altLang="en-US">
                <a:sym typeface="Times New Roman" pitchFamily="18" charset="0"/>
              </a:rPr>
              <a:t>Third level</a:t>
            </a:r>
          </a:p>
          <a:p>
            <a:pPr lvl="3"/>
            <a:r>
              <a:rPr lang="en-US" altLang="en-US">
                <a:sym typeface="Times New Roman" pitchFamily="18" charset="0"/>
              </a:rPr>
              <a:t>Fourth level</a:t>
            </a:r>
          </a:p>
          <a:p>
            <a:pPr lvl="4"/>
            <a:r>
              <a:rPr lang="en-US" altLang="en-US">
                <a:sym typeface="Times New Roman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812867" y="6248400"/>
            <a:ext cx="38946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>
              <a:defRPr/>
            </a:pPr>
            <a:fld id="{0B37DE7D-021F-448C-B273-56F5F43A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D7A14A6-CA62-46AD-9BB5-D756AA61F106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7C11075-C1B9-4323-8CA2-8F06E02E3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w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oleObject" Target="../embeddings/oleObject9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5.png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st_Illusion_of_the_Year_Contest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1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5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48.png"/><Relationship Id="rId10" Type="http://schemas.openxmlformats.org/officeDocument/2006/relationships/image" Target="../media/image58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1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0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2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2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2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jpeg"/><Relationship Id="rId7" Type="http://schemas.openxmlformats.org/officeDocument/2006/relationships/image" Target="../media/image111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7" Type="http://schemas.openxmlformats.org/officeDocument/2006/relationships/image" Target="../media/image123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28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people.eecs.berkeley.edu/~malik/cs294/lowe-ijcv04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://matthewalunbrown.com/papers/cvpr2007b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matthewalunbrown.com/papers/cvpr2007b.pdf" TargetMode="External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jpeg"/><Relationship Id="rId7" Type="http://schemas.openxmlformats.org/officeDocument/2006/relationships/image" Target="../media/image111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eecs.berkeley.edu/~malik/cs294/lowe-ijcv04.pdf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Image Features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057400" y="6488113"/>
            <a:ext cx="83693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Acknowledgment: Many slides from Derek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Hoiem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and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Grauman&amp;Leibe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896540" y="609601"/>
            <a:ext cx="4691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C00000"/>
                </a:solidFill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7.1.2 and 7.1.3</a:t>
            </a:r>
          </a:p>
        </p:txBody>
      </p:sp>
    </p:spTree>
    <p:extLst>
      <p:ext uri="{BB962C8B-B14F-4D97-AF65-F5344CB8AC3E}">
        <p14:creationId xmlns:p14="http://schemas.microsoft.com/office/powerpoint/2010/main" val="376931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If you’re not comfortable with Eigenvalues and Eigenvectors, 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homepage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6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79700" imgH="254000" progId="Equation.3">
                  <p:embed/>
                </p:oleObj>
              </mc:Choice>
              <mc:Fallback>
                <p:oleObj name="Equation" r:id="rId15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806700" imgH="228600" progId="Equation.3">
                  <p:embed/>
                </p:oleObj>
              </mc:Choice>
              <mc:Fallback>
                <p:oleObj name="Equation" r:id="rId17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66800" imgH="457200" progId="Equation.DSMT4">
                  <p:embed/>
                </p:oleObj>
              </mc:Choice>
              <mc:Fallback>
                <p:oleObj name="Equation" r:id="rId19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2263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/>
              <a:t>Invariance:</a:t>
            </a:r>
            <a:r>
              <a:rPr lang="en-US" altLang="en-US"/>
              <a:t> image is transformed and corner locations do not change</a:t>
            </a:r>
          </a:p>
          <a:p>
            <a:pPr lvl="1"/>
            <a:r>
              <a:rPr lang="en-US" altLang="en-US" b="1"/>
              <a:t>Covariance: </a:t>
            </a:r>
            <a:r>
              <a:rPr lang="en-US" altLang="en-US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4343400" cy="281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3EB0-C5BD-316D-EF70-328A65C7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Classifier – we want invariance</a:t>
            </a:r>
          </a:p>
        </p:txBody>
      </p:sp>
      <p:pic>
        <p:nvPicPr>
          <p:cNvPr id="5" name="Content Placeholder 4" descr="Two cats lying in a cat house&#10;&#10;AI-generated content may be incorrect.">
            <a:extLst>
              <a:ext uri="{FF2B5EF4-FFF2-40B4-BE49-F238E27FC236}">
                <a16:creationId xmlns:a16="http://schemas.microsoft.com/office/drawing/2014/main" id="{23860E6D-151E-1238-0D1A-EBBC2DE07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28" y="1166018"/>
            <a:ext cx="3851672" cy="5135563"/>
          </a:xfrm>
        </p:spPr>
      </p:pic>
      <p:pic>
        <p:nvPicPr>
          <p:cNvPr id="7" name="Picture 6" descr="Two cats lying on a bed&#10;&#10;AI-generated content may be incorrect.">
            <a:extLst>
              <a:ext uri="{FF2B5EF4-FFF2-40B4-BE49-F238E27FC236}">
                <a16:creationId xmlns:a16="http://schemas.microsoft.com/office/drawing/2014/main" id="{E766F5E3-38D4-18E1-D192-8A4C29532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" y="990600"/>
            <a:ext cx="3936176" cy="5638800"/>
          </a:xfrm>
          <a:prstGeom prst="rect">
            <a:avLst/>
          </a:prstGeom>
        </p:spPr>
      </p:pic>
      <p:pic>
        <p:nvPicPr>
          <p:cNvPr id="9" name="Picture 8" descr="A close up of a cat's face&#10;&#10;AI-generated content may be incorrect.">
            <a:extLst>
              <a:ext uri="{FF2B5EF4-FFF2-40B4-BE49-F238E27FC236}">
                <a16:creationId xmlns:a16="http://schemas.microsoft.com/office/drawing/2014/main" id="{E58E5A7B-8D25-9890-95D8-AB7B75732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03" y="990600"/>
            <a:ext cx="3940440" cy="56388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F9D787C-7973-82FC-9470-8C4496580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4773433"/>
            <a:ext cx="1905000" cy="19050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6825370-044E-2885-0A4C-5313E3683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5800" y="4396582"/>
            <a:ext cx="1905000" cy="19050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3F00298-C57E-1C48-CEDF-DFBD06493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1421" y="477409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BDA7D-3AEC-BC25-A43C-139BDFC51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AC73-273E-CE9F-B790-12DA3FA2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Detector – we want covariance</a:t>
            </a:r>
          </a:p>
        </p:txBody>
      </p:sp>
      <p:pic>
        <p:nvPicPr>
          <p:cNvPr id="5" name="Content Placeholder 4" descr="Two cats lying in a cat house&#10;&#10;AI-generated content may be incorrect.">
            <a:extLst>
              <a:ext uri="{FF2B5EF4-FFF2-40B4-BE49-F238E27FC236}">
                <a16:creationId xmlns:a16="http://schemas.microsoft.com/office/drawing/2014/main" id="{49C9EB6D-C9D3-2295-7B81-62BA5630B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28" y="1166018"/>
            <a:ext cx="3851672" cy="5135563"/>
          </a:xfrm>
        </p:spPr>
      </p:pic>
      <p:pic>
        <p:nvPicPr>
          <p:cNvPr id="7" name="Picture 6" descr="Two cats lying on a bed&#10;&#10;AI-generated content may be incorrect.">
            <a:extLst>
              <a:ext uri="{FF2B5EF4-FFF2-40B4-BE49-F238E27FC236}">
                <a16:creationId xmlns:a16="http://schemas.microsoft.com/office/drawing/2014/main" id="{E9C8E51A-EEAF-26A1-3BA1-AB43C9B80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" y="990600"/>
            <a:ext cx="3936176" cy="5638800"/>
          </a:xfrm>
          <a:prstGeom prst="rect">
            <a:avLst/>
          </a:prstGeom>
        </p:spPr>
      </p:pic>
      <p:pic>
        <p:nvPicPr>
          <p:cNvPr id="9" name="Picture 8" descr="A close up of a cat's face&#10;&#10;AI-generated content may be incorrect.">
            <a:extLst>
              <a:ext uri="{FF2B5EF4-FFF2-40B4-BE49-F238E27FC236}">
                <a16:creationId xmlns:a16="http://schemas.microsoft.com/office/drawing/2014/main" id="{26FF3CB4-9D96-FF60-F973-C173EDF4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03" y="990600"/>
            <a:ext cx="3940440" cy="563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F5A457-688E-4CB4-A40E-ED3FBC07D88B}"/>
              </a:ext>
            </a:extLst>
          </p:cNvPr>
          <p:cNvSpPr/>
          <p:nvPr/>
        </p:nvSpPr>
        <p:spPr>
          <a:xfrm>
            <a:off x="533400" y="2971800"/>
            <a:ext cx="3048000" cy="1295400"/>
          </a:xfrm>
          <a:prstGeom prst="rect">
            <a:avLst/>
          </a:prstGeom>
          <a:noFill/>
          <a:ln w="4445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B76114-F565-BBD5-B18A-486910A68E1A}"/>
              </a:ext>
            </a:extLst>
          </p:cNvPr>
          <p:cNvSpPr/>
          <p:nvPr/>
        </p:nvSpPr>
        <p:spPr>
          <a:xfrm>
            <a:off x="955477" y="3162300"/>
            <a:ext cx="3048000" cy="1790700"/>
          </a:xfrm>
          <a:prstGeom prst="rect">
            <a:avLst/>
          </a:prstGeom>
          <a:noFill/>
          <a:ln w="4445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9BD06-7DAE-3552-2F1B-452F1C28A811}"/>
              </a:ext>
            </a:extLst>
          </p:cNvPr>
          <p:cNvSpPr/>
          <p:nvPr/>
        </p:nvSpPr>
        <p:spPr>
          <a:xfrm>
            <a:off x="4267200" y="2533650"/>
            <a:ext cx="1981200" cy="2571750"/>
          </a:xfrm>
          <a:prstGeom prst="rect">
            <a:avLst/>
          </a:prstGeom>
          <a:noFill/>
          <a:ln w="4445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4D040A-7338-A11C-ABF7-CD1C6243003C}"/>
              </a:ext>
            </a:extLst>
          </p:cNvPr>
          <p:cNvSpPr/>
          <p:nvPr/>
        </p:nvSpPr>
        <p:spPr>
          <a:xfrm>
            <a:off x="5486400" y="1876425"/>
            <a:ext cx="2514600" cy="3228976"/>
          </a:xfrm>
          <a:prstGeom prst="rect">
            <a:avLst/>
          </a:prstGeom>
          <a:noFill/>
          <a:ln w="4445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3413F7-750E-0807-4CDA-3619C903069A}"/>
              </a:ext>
            </a:extLst>
          </p:cNvPr>
          <p:cNvSpPr/>
          <p:nvPr/>
        </p:nvSpPr>
        <p:spPr>
          <a:xfrm>
            <a:off x="8162090" y="1357312"/>
            <a:ext cx="3725109" cy="5272088"/>
          </a:xfrm>
          <a:prstGeom prst="rect">
            <a:avLst/>
          </a:prstGeom>
          <a:noFill/>
          <a:ln w="4445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3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92126"/>
            <a:ext cx="6858000" cy="3857625"/>
          </a:xfrm>
        </p:spPr>
      </p:pic>
      <p:sp>
        <p:nvSpPr>
          <p:cNvPr id="273412" name="TextBox 2"/>
          <p:cNvSpPr txBox="1">
            <a:spLocks noChangeArrowheads="1"/>
          </p:cNvSpPr>
          <p:nvPr/>
        </p:nvSpPr>
        <p:spPr bwMode="auto">
          <a:xfrm>
            <a:off x="4038600" y="4419601"/>
            <a:ext cx="5181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“Flashed Face Distortion”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2nd Place in the 8th Annual 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  <a:hlinkClick r:id="rId3" tooltip="Best Illusion of the Year Contest"/>
              </a:rPr>
              <a:t>Best Illusion of the Year Contest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 , VSS 2012</a:t>
            </a:r>
          </a:p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04800" y="76200"/>
            <a:ext cx="4724400" cy="434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7578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 intensity change</a:t>
            </a:r>
            <a:endParaRPr lang="ru-RU" altLang="en-US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prstClr val="black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 dirty="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 dirty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translation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Spatial Scaling / Zoom</a:t>
            </a:r>
            <a:endParaRPr lang="ru-RU" altLang="en-US" dirty="0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9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rotation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Overview of Keypoint Matching</a:t>
            </a:r>
            <a:endParaRPr lang="de-CH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335" imgH="215713" progId="Equation.3">
                    <p:embed/>
                  </p:oleObj>
                </mc:Choice>
                <mc:Fallback>
                  <p:oleObj name="Equation" r:id="rId4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335" imgH="215713" progId="Equation.3">
                    <p:embed/>
                  </p:oleObj>
                </mc:Choice>
                <mc:Fallback>
                  <p:oleObj name="Equation" r:id="rId6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63225" imgH="215806" progId="Equation.3">
                  <p:embed/>
                </p:oleObj>
              </mc:Choice>
              <mc:Fallback>
                <p:oleObj name="Equation" r:id="rId10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78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</a:rPr>
              <a:t>So far: can localize in x-y, but not scale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2743200" y="1295400"/>
            <a:ext cx="6553200" cy="5259388"/>
          </a:xfrm>
        </p:spPr>
      </p:pic>
    </p:spTree>
    <p:extLst>
      <p:ext uri="{BB962C8B-B14F-4D97-AF65-F5344CB8AC3E}">
        <p14:creationId xmlns:p14="http://schemas.microsoft.com/office/powerpoint/2010/main" val="2590405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988" y="1439864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9739" y="1476376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3395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7175501" y="1728789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7345364" y="1881189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3467101" y="2124076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3503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7140576" y="2160589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4532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20900" imgH="241300" progId="Equation.3">
                  <p:embed/>
                </p:oleObj>
              </mc:Choice>
              <mc:Fallback>
                <p:oleObj name="Equation" r:id="rId5" imgW="2120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2063751" y="5124451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br>
              <a:rPr lang="pl-PL" sz="2400">
                <a:solidFill>
                  <a:prstClr val="black"/>
                </a:solidFill>
              </a:rPr>
            </a:br>
            <a:r>
              <a:rPr lang="pl-PL" sz="2400">
                <a:solidFill>
                  <a:prstClr val="black"/>
                </a:solidFill>
              </a:rPr>
              <a:t>How to find corresponding patch sizes?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46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41195" progId="Equation.3">
                  <p:embed/>
                </p:oleObj>
              </mc:Choice>
              <mc:Fallback>
                <p:oleObj name="Equation" r:id="rId3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926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6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9739" y="1804989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430588" y="2417764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7345364" y="2209801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3467101" y="2452689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1651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6996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392" imgH="241195" progId="Equation.3">
                  <p:embed/>
                </p:oleObj>
              </mc:Choice>
              <mc:Fallback>
                <p:oleObj name="Equation" r:id="rId9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3035300" y="4767264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3108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7310438" y="2174876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7067551" y="2344739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3035301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7067551" y="56578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09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41195" progId="Equation.3">
                  <p:embed/>
                </p:oleObj>
              </mc:Choice>
              <mc:Fallback>
                <p:oleObj name="Equation" r:id="rId3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3395663" y="2387601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392" imgH="241195" progId="Equation.3">
                  <p:embed/>
                </p:oleObj>
              </mc:Choice>
              <mc:Fallback>
                <p:oleObj name="Equation" r:id="rId9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3143251" y="2630489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7275513" y="2144714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7212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99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41195" progId="Equation.3">
                  <p:embed/>
                </p:oleObj>
              </mc:Choice>
              <mc:Fallback>
                <p:oleObj name="Equation" r:id="rId3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3367088" y="2349501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392" imgH="241195" progId="Equation.3">
                  <p:embed/>
                </p:oleObj>
              </mc:Choice>
              <mc:Fallback>
                <p:oleObj name="Equation" r:id="rId9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3287713" y="2630489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7246938" y="2106614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7319963" y="2343151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44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4700" y="1219201"/>
            <a:ext cx="8102600" cy="4557713"/>
          </a:xfrm>
        </p:spPr>
      </p:pic>
    </p:spTree>
    <p:extLst>
      <p:ext uri="{BB962C8B-B14F-4D97-AF65-F5344CB8AC3E}">
        <p14:creationId xmlns:p14="http://schemas.microsoft.com/office/powerpoint/2010/main" val="325090584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41195" progId="Equation.3">
                  <p:embed/>
                </p:oleObj>
              </mc:Choice>
              <mc:Fallback>
                <p:oleObj name="Equation" r:id="rId3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3328989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392" imgH="241195" progId="Equation.3">
                  <p:embed/>
                </p:oleObj>
              </mc:Choice>
              <mc:Fallback>
                <p:oleObj name="Equation" r:id="rId9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3432175" y="2630489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7208839" y="2068514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7427914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73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41195" progId="Equation.3">
                  <p:embed/>
                </p:oleObj>
              </mc:Choice>
              <mc:Fallback>
                <p:oleObj name="Equation" r:id="rId3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3005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392" imgH="241195" progId="Equation.3">
                  <p:embed/>
                </p:oleObj>
              </mc:Choice>
              <mc:Fallback>
                <p:oleObj name="Equation" r:id="rId9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3503614" y="2630489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6884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7427914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99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41195" progId="Equation.3">
                  <p:embed/>
                </p:oleObj>
              </mc:Choice>
              <mc:Fallback>
                <p:oleObj name="Equation" r:id="rId3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3357564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7459664" y="6153151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200" imgH="241300" progId="Equation.3">
                  <p:embed/>
                </p:oleObj>
              </mc:Choice>
              <mc:Fallback>
                <p:oleObj name="Equation" r:id="rId9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4" y="6153151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3251201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7156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7427914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2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What Is A Useful Signature Function?</a:t>
            </a:r>
            <a:endParaRPr lang="de-CH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Difference-of-Gaussian = “blob” detector</a:t>
            </a:r>
            <a:endParaRPr lang="de-CH" dirty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627313" y="1822451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3105151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3260726" y="5035551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814638" y="3063876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2809876" y="3684588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35501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146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172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446964" y="5619751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83219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030776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6424618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13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Difference-of-Gaussian (DoG)</a:t>
            </a:r>
            <a:endParaRPr lang="de-CH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0181" name="Group 5"/>
          <p:cNvGrpSpPr>
            <a:grpSpLocks/>
          </p:cNvGrpSpPr>
          <p:nvPr/>
        </p:nvGrpSpPr>
        <p:grpSpPr bwMode="auto">
          <a:xfrm>
            <a:off x="2293937" y="2138363"/>
            <a:ext cx="7715251" cy="4176713"/>
            <a:chOff x="565150" y="2420938"/>
            <a:chExt cx="7715250" cy="4176712"/>
          </a:xfrm>
        </p:grpSpPr>
        <p:pic>
          <p:nvPicPr>
            <p:cNvPr id="50182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3" name="Group 11"/>
            <p:cNvGrpSpPr>
              <a:grpSpLocks/>
            </p:cNvGrpSpPr>
            <p:nvPr/>
          </p:nvGrpSpPr>
          <p:grpSpPr bwMode="auto">
            <a:xfrm>
              <a:off x="565150" y="4897438"/>
              <a:ext cx="7715250" cy="1700212"/>
              <a:chOff x="565150" y="4897438"/>
              <a:chExt cx="7715250" cy="1700212"/>
            </a:xfrm>
          </p:grpSpPr>
          <p:pic>
            <p:nvPicPr>
              <p:cNvPr id="50184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56177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5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515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6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0187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-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188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=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3748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DoG</a:t>
            </a:r>
            <a:r>
              <a:rPr lang="en-US" dirty="0"/>
              <a:t> – Efficient Computation</a:t>
            </a:r>
            <a:endParaRPr lang="de-CH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Computation in Gaussian scale pyramid</a:t>
            </a:r>
            <a:endParaRPr lang="de-CH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1933576" y="1676400"/>
            <a:ext cx="8397875" cy="4483100"/>
            <a:chOff x="299979" y="1611314"/>
            <a:chExt cx="8397990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>
                  <a:solidFill>
                    <a:prstClr val="black"/>
                  </a:solidFill>
                </a:rPr>
                <a:t>Original image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endParaRPr lang="en-US" sz="1600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Microsoft Equation 3.0" r:id="rId6" imgW="444114" imgH="304536" progId="Equation.3">
                      <p:embed/>
                    </p:oleObj>
                  </mc:Choice>
                  <mc:Fallback>
                    <p:oleObj name="Microsoft Equation 3.0" r:id="rId6" imgW="444114" imgH="3045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>
                  <a:solidFill>
                    <a:prstClr val="black"/>
                  </a:solidFill>
                </a:rPr>
                <a:t>S</a:t>
              </a:r>
              <a:r>
                <a:rPr lang="pl-PL" sz="1600" b="1" i="1">
                  <a:solidFill>
                    <a:prstClr val="black"/>
                  </a:solidFill>
                </a:rPr>
                <a:t>ampling with</a:t>
              </a:r>
              <a:br>
                <a:rPr lang="en-US" sz="1600" b="1" i="1">
                  <a:solidFill>
                    <a:prstClr val="black"/>
                  </a:solidFill>
                </a:rPr>
              </a:br>
              <a:r>
                <a:rPr lang="pl-PL" sz="1600" b="1" i="1">
                  <a:solidFill>
                    <a:prstClr val="black"/>
                  </a:solidFill>
                </a:rPr>
                <a:t>step 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sz="1600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r>
                <a:rPr lang="pl-PL" sz="1600" b="1" i="1">
                  <a:solidFill>
                    <a:prstClr val="black"/>
                  </a:solidFill>
                </a:rPr>
                <a:t>=2</a:t>
              </a:r>
              <a:endParaRPr lang="en-US" sz="1600" b="1" i="1">
                <a:solidFill>
                  <a:prstClr val="black"/>
                </a:solidFill>
              </a:endParaRPr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997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local maxima in position-scale space 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0276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4008439" y="1163639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990170" imgH="241195" progId="Equation.3">
                    <p:embed/>
                  </p:oleObj>
                </mc:Choice>
                <mc:Fallback>
                  <p:oleObj name="Equation" r:id="rId9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endParaRPr lang="en-US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2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3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5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7664451" y="1560514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8596314" y="5010151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solidFill>
                  <a:prstClr val="black"/>
                </a:solidFill>
                <a:latin typeface="Calibri"/>
                <a:sym typeface="Symbol"/>
              </a:rPr>
              <a:t></a:t>
            </a:r>
            <a:r>
              <a:rPr lang="en-US" b="1" dirty="0">
                <a:solidFill>
                  <a:prstClr val="black"/>
                </a:solidFill>
                <a:latin typeface="Calibri"/>
                <a:sym typeface="Symbol"/>
              </a:rPr>
              <a:t> L</a:t>
            </a:r>
            <a:r>
              <a:rPr lang="pl-PL" b="1" dirty="0">
                <a:solidFill>
                  <a:prstClr val="black"/>
                </a:solidFill>
                <a:latin typeface="Calibri"/>
              </a:rPr>
              <a:t>ist of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      </a:t>
            </a:r>
            <a:br>
              <a:rPr lang="en-US" b="1" dirty="0">
                <a:solidFill>
                  <a:prstClr val="black"/>
                </a:solidFill>
                <a:latin typeface="Calibri"/>
              </a:rPr>
            </a:br>
            <a:r>
              <a:rPr lang="en-US" b="1" i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pl-PL" b="1" i="1" dirty="0">
                <a:solidFill>
                  <a:prstClr val="black"/>
                </a:solidFill>
                <a:latin typeface="Calibri"/>
              </a:rPr>
              <a:t>(x, y, s)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2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468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Difference-of-Gaussian</a:t>
            </a:r>
            <a:endParaRPr lang="de-CH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175" y="1238250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207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78314" y="4054476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6456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5394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3287713" y="3429001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Compute orientation histogram</a:t>
            </a:r>
          </a:p>
          <a:p>
            <a:pPr eaLnBrk="1" hangingPunct="1"/>
            <a:r>
              <a:rPr lang="en-US"/>
              <a:t>Select dominant orientation</a:t>
            </a:r>
          </a:p>
          <a:p>
            <a:pPr eaLnBrk="1" hangingPunct="1"/>
            <a:r>
              <a:rPr lang="en-US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608888" y="4652963"/>
            <a:ext cx="2609849" cy="1693862"/>
            <a:chOff x="3787" y="2931"/>
            <a:chExt cx="1644" cy="1067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8132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8183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4961732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4117976" y="4076701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8478839" y="1233489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[Lowe, SIFT, 1999]</a:t>
            </a:r>
          </a:p>
        </p:txBody>
      </p:sp>
    </p:spTree>
    <p:extLst>
      <p:ext uri="{BB962C8B-B14F-4D97-AF65-F5344CB8AC3E}">
        <p14:creationId xmlns:p14="http://schemas.microsoft.com/office/powerpoint/2010/main" val="5166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42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139" y="3465513"/>
            <a:ext cx="1584325" cy="1270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839" y="5283201"/>
            <a:ext cx="1449387" cy="1135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363" y="413226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363" y="2979739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6363" y="182721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5915025" y="5794375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endParaRPr lang="en-US" sz="1600" b="1" i="1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15025" y="4786313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2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040689" y="5554663"/>
            <a:ext cx="2268537" cy="787400"/>
            <a:chOff x="6516688" y="5554663"/>
            <a:chExt cx="2268537" cy="787400"/>
          </a:xfrm>
        </p:grpSpPr>
        <p:pic>
          <p:nvPicPr>
            <p:cNvPr id="54303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16688" y="5554663"/>
              <a:ext cx="2268537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4" name="Group 34"/>
            <p:cNvGrpSpPr>
              <a:grpSpLocks/>
            </p:cNvGrpSpPr>
            <p:nvPr/>
          </p:nvGrpSpPr>
          <p:grpSpPr bwMode="auto">
            <a:xfrm>
              <a:off x="7602538" y="5949950"/>
              <a:ext cx="180975" cy="88900"/>
              <a:chOff x="7602538" y="5949950"/>
              <a:chExt cx="180975" cy="88900"/>
            </a:xfrm>
          </p:grpSpPr>
          <p:sp>
            <p:nvSpPr>
              <p:cNvPr id="54305" name="Line 11"/>
              <p:cNvSpPr>
                <a:spLocks noChangeShapeType="1"/>
              </p:cNvSpPr>
              <p:nvPr/>
            </p:nvSpPr>
            <p:spPr bwMode="auto">
              <a:xfrm>
                <a:off x="7669213" y="5949950"/>
                <a:ext cx="71437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6" name="Line 12"/>
              <p:cNvSpPr>
                <a:spLocks noChangeShapeType="1"/>
              </p:cNvSpPr>
              <p:nvPr/>
            </p:nvSpPr>
            <p:spPr bwMode="auto">
              <a:xfrm flipV="1">
                <a:off x="7602538" y="596582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8112125" y="4370388"/>
            <a:ext cx="2268538" cy="787400"/>
            <a:chOff x="6588125" y="4370388"/>
            <a:chExt cx="2268538" cy="787400"/>
          </a:xfrm>
        </p:grpSpPr>
        <p:pic>
          <p:nvPicPr>
            <p:cNvPr id="5429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4370388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0" name="Group 35"/>
            <p:cNvGrpSpPr>
              <a:grpSpLocks/>
            </p:cNvGrpSpPr>
            <p:nvPr/>
          </p:nvGrpSpPr>
          <p:grpSpPr bwMode="auto">
            <a:xfrm>
              <a:off x="7673975" y="4765675"/>
              <a:ext cx="180975" cy="88900"/>
              <a:chOff x="7673975" y="4765675"/>
              <a:chExt cx="180975" cy="88900"/>
            </a:xfrm>
          </p:grpSpPr>
          <p:sp>
            <p:nvSpPr>
              <p:cNvPr id="54301" name="Line 14"/>
              <p:cNvSpPr>
                <a:spLocks noChangeShapeType="1"/>
              </p:cNvSpPr>
              <p:nvPr/>
            </p:nvSpPr>
            <p:spPr bwMode="auto">
              <a:xfrm>
                <a:off x="7740650" y="4765675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2" name="Line 15"/>
              <p:cNvSpPr>
                <a:spLocks noChangeShapeType="1"/>
              </p:cNvSpPr>
              <p:nvPr/>
            </p:nvSpPr>
            <p:spPr bwMode="auto">
              <a:xfrm flipV="1">
                <a:off x="7673975" y="4781550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8112125" y="3178175"/>
            <a:ext cx="2268538" cy="787400"/>
            <a:chOff x="6588125" y="3178175"/>
            <a:chExt cx="2268538" cy="787400"/>
          </a:xfrm>
        </p:grpSpPr>
        <p:pic>
          <p:nvPicPr>
            <p:cNvPr id="54295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3178175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6" name="Group 36"/>
            <p:cNvGrpSpPr>
              <a:grpSpLocks/>
            </p:cNvGrpSpPr>
            <p:nvPr/>
          </p:nvGrpSpPr>
          <p:grpSpPr bwMode="auto">
            <a:xfrm>
              <a:off x="7673975" y="3573463"/>
              <a:ext cx="180975" cy="88900"/>
              <a:chOff x="7673975" y="3573463"/>
              <a:chExt cx="180975" cy="88900"/>
            </a:xfrm>
          </p:grpSpPr>
          <p:sp>
            <p:nvSpPr>
              <p:cNvPr id="54297" name="Line 17"/>
              <p:cNvSpPr>
                <a:spLocks noChangeShapeType="1"/>
              </p:cNvSpPr>
              <p:nvPr/>
            </p:nvSpPr>
            <p:spPr bwMode="auto">
              <a:xfrm>
                <a:off x="7740650" y="3573463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8" name="Line 18"/>
              <p:cNvSpPr>
                <a:spLocks noChangeShapeType="1"/>
              </p:cNvSpPr>
              <p:nvPr/>
            </p:nvSpPr>
            <p:spPr bwMode="auto">
              <a:xfrm flipV="1">
                <a:off x="7673975" y="3589338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8112125" y="2030413"/>
            <a:ext cx="2268538" cy="787400"/>
            <a:chOff x="6588125" y="2030413"/>
            <a:chExt cx="2268538" cy="787400"/>
          </a:xfrm>
        </p:grpSpPr>
        <p:pic>
          <p:nvPicPr>
            <p:cNvPr id="54291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2030413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2" name="Group 37"/>
            <p:cNvGrpSpPr>
              <a:grpSpLocks/>
            </p:cNvGrpSpPr>
            <p:nvPr/>
          </p:nvGrpSpPr>
          <p:grpSpPr bwMode="auto">
            <a:xfrm>
              <a:off x="7673975" y="2425700"/>
              <a:ext cx="180975" cy="88900"/>
              <a:chOff x="7673975" y="2425700"/>
              <a:chExt cx="180975" cy="88900"/>
            </a:xfrm>
          </p:grpSpPr>
          <p:sp>
            <p:nvSpPr>
              <p:cNvPr id="54293" name="Line 20"/>
              <p:cNvSpPr>
                <a:spLocks noChangeShapeType="1"/>
              </p:cNvSpPr>
              <p:nvPr/>
            </p:nvSpPr>
            <p:spPr bwMode="auto">
              <a:xfrm>
                <a:off x="7740650" y="2425700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4" name="Line 21"/>
              <p:cNvSpPr>
                <a:spLocks noChangeShapeType="1"/>
              </p:cNvSpPr>
              <p:nvPr/>
            </p:nvSpPr>
            <p:spPr bwMode="auto">
              <a:xfrm flipV="1">
                <a:off x="7673975" y="244157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951539" y="3573463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3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5986464" y="2565400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4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54289" name="Text Box 24"/>
          <p:cNvSpPr txBox="1">
            <a:spLocks noChangeArrowheads="1"/>
          </p:cNvSpPr>
          <p:nvPr/>
        </p:nvSpPr>
        <p:spPr bwMode="auto">
          <a:xfrm>
            <a:off x="5292726" y="6450014"/>
            <a:ext cx="30956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Computing Harris function</a:t>
            </a: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7994651" y="6450014"/>
            <a:ext cx="24479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Detecting local maxima</a:t>
            </a:r>
            <a:endParaRPr lang="en-US" sz="16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82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31017"/>
          <a:stretch/>
        </p:blipFill>
        <p:spPr bwMode="auto">
          <a:xfrm>
            <a:off x="2286000" y="914400"/>
            <a:ext cx="798285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2335824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Scale selection based on Laplacian</a:t>
            </a:r>
            <a:br>
              <a:rPr lang="en-US" sz="2800"/>
            </a:br>
            <a:r>
              <a:rPr lang="en-US" sz="2800"/>
              <a:t>(same procedure with Hessian </a:t>
            </a:r>
            <a:r>
              <a:rPr lang="en-US" sz="2800">
                <a:sym typeface="Symbol" pitchFamily="18" charset="2"/>
              </a:rPr>
              <a:t> </a:t>
            </a:r>
            <a:r>
              <a:rPr lang="en-US" sz="2800"/>
              <a:t>Hessian-Laplace)</a:t>
            </a:r>
            <a:endParaRPr lang="de-CH" sz="2800"/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3349625"/>
            <a:ext cx="8294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4911725" y="2917825"/>
            <a:ext cx="26289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 points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55303" name="Text Box 5"/>
          <p:cNvSpPr txBox="1">
            <a:spLocks noChangeArrowheads="1"/>
          </p:cNvSpPr>
          <p:nvPr/>
        </p:nvSpPr>
        <p:spPr bwMode="auto">
          <a:xfrm>
            <a:off x="4695825" y="6049964"/>
            <a:ext cx="30607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Harris-Laplace points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484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897938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Maximally Stable Extremal Regions</a:t>
            </a:r>
            <a:endParaRPr lang="de-CH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Based on Watershed segmentation algorithm</a:t>
            </a:r>
          </a:p>
          <a:p>
            <a:pPr eaLnBrk="1" hangingPunct="1"/>
            <a:r>
              <a:rPr lang="en-US" dirty="0"/>
              <a:t>Select regions that stay stable over a large parameter range</a:t>
            </a:r>
            <a:endParaRPr lang="de-CH" dirty="0"/>
          </a:p>
          <a:p>
            <a:pPr eaLnBrk="1" hangingPunct="1"/>
            <a:endParaRPr lang="de-CH" dirty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6325" name="Picture 4" descr="g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6276" y="2781301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 descr="g1a_35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563" y="2781301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7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5" descr="g1a_340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9" name="Picture 5" descr="g1a_330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7" name="Picture 5" descr="g1a_320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5" name="Picture 5" descr="g1a_310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216275" y="2781300"/>
            <a:ext cx="5327650" cy="2527300"/>
            <a:chOff x="1692275" y="2781300"/>
            <a:chExt cx="5327650" cy="2527300"/>
          </a:xfrm>
        </p:grpSpPr>
        <p:pic>
          <p:nvPicPr>
            <p:cNvPr id="56362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3" name="Picture 5" descr="g1a_300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98975" y="278765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1" name="Picture 5" descr="g1a_290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9" name="Picture 5" descr="g1a_280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7" name="Picture 5" descr="g1a_270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5" name="Picture 5" descr="g1a_260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3216275" y="2781300"/>
            <a:ext cx="5327650" cy="2520950"/>
            <a:chOff x="1692275" y="2781300"/>
            <a:chExt cx="5327650" cy="2520950"/>
          </a:xfrm>
        </p:grpSpPr>
        <p:pic>
          <p:nvPicPr>
            <p:cNvPr id="56352" name="Picture 4" descr="g1a_250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8975" y="278130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3" name="Picture 5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1" name="Picture 5" descr="g1a_240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9" name="Picture 5" descr="g1a_230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7" name="Picture 5" descr="g1a_2200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Picture 5" descr="g1a_2100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2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3" name="Picture 5" descr="g1a_2000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2362200" y="5433021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"Robust Wide Baseline Stereo from Maximally Stable Extremal Regions", </a:t>
            </a:r>
            <a:r>
              <a:rPr lang="en-US" dirty="0" err="1"/>
              <a:t>Matas</a:t>
            </a:r>
            <a:r>
              <a:rPr lang="en-US" dirty="0"/>
              <a:t>, Chum, Urban, and </a:t>
            </a:r>
            <a:r>
              <a:rPr lang="en-US" dirty="0" err="1"/>
              <a:t>Pajdla</a:t>
            </a:r>
            <a:r>
              <a:rPr lang="en-US" dirty="0"/>
              <a:t>, BMVC 2002</a:t>
            </a:r>
            <a:br>
              <a:rPr lang="en-US" dirty="0"/>
            </a:br>
            <a:r>
              <a:rPr lang="en-US" dirty="0"/>
              <a:t>6k+ citations</a:t>
            </a:r>
          </a:p>
        </p:txBody>
      </p:sp>
    </p:spTree>
    <p:extLst>
      <p:ext uri="{BB962C8B-B14F-4D97-AF65-F5344CB8AC3E}">
        <p14:creationId xmlns:p14="http://schemas.microsoft.com/office/powerpoint/2010/main" val="34316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Example Results: MSER</a:t>
            </a:r>
            <a:endParaRPr lang="de-CH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algn="l">
              <a:defRPr/>
            </a:pPr>
            <a:fld id="{9B34A58F-610F-430F-A04D-DB1053A6061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algn="l">
                <a:defRPr/>
              </a:pPr>
              <a:t>42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print"/>
          <a:srcRect r="56670" b="7520"/>
          <a:stretch>
            <a:fillRect/>
          </a:stretch>
        </p:blipFill>
        <p:spPr bwMode="auto">
          <a:xfrm>
            <a:off x="2528888" y="1238250"/>
            <a:ext cx="3713162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50" name="Picture 3" descr="matas_nesqui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81464" y="4414839"/>
            <a:ext cx="2160587" cy="2160587"/>
          </a:xfrm>
        </p:spPr>
      </p:pic>
      <p:pic>
        <p:nvPicPr>
          <p:cNvPr id="57351" name="Picture 4" descr="matas_nesqui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751" y="4414838"/>
            <a:ext cx="2232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08751" y="123825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82984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53201" y="375920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 r="53581" b="33736"/>
          <a:stretch>
            <a:fillRect/>
          </a:stretch>
        </p:blipFill>
        <p:spPr bwMode="auto">
          <a:xfrm>
            <a:off x="2362200" y="37338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953001" y="45720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LoG</a:t>
            </a:r>
          </a:p>
        </p:txBody>
      </p:sp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 cstate="print"/>
          <a:srcRect l="13226" t="6660" r="47676" b="44778"/>
          <a:stretch>
            <a:fillRect/>
          </a:stretch>
        </p:blipFill>
        <p:spPr bwMode="auto">
          <a:xfrm>
            <a:off x="6934200" y="533400"/>
            <a:ext cx="33162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7924800" y="228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Hessian</a:t>
            </a: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7924800" y="3516314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MSER</a:t>
            </a:r>
          </a:p>
        </p:txBody>
      </p:sp>
      <p:pic>
        <p:nvPicPr>
          <p:cNvPr id="58378" name="Picture 4"/>
          <p:cNvPicPr>
            <a:picLocks noChangeAspect="1" noChangeArrowheads="1"/>
          </p:cNvPicPr>
          <p:nvPr/>
        </p:nvPicPr>
        <p:blipFill>
          <a:blip r:embed="rId5" cstate="print"/>
          <a:srcRect l="13028" t="6926" r="48698" b="49718"/>
          <a:stretch>
            <a:fillRect/>
          </a:stretch>
        </p:blipFill>
        <p:spPr bwMode="auto">
          <a:xfrm>
            <a:off x="2057401" y="914401"/>
            <a:ext cx="3241675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Box 10"/>
          <p:cNvSpPr txBox="1">
            <a:spLocks noChangeArrowheads="1"/>
          </p:cNvSpPr>
          <p:nvPr/>
        </p:nvSpPr>
        <p:spPr bwMode="auto">
          <a:xfrm>
            <a:off x="5257800" y="9906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Harris</a:t>
            </a:r>
          </a:p>
        </p:txBody>
      </p:sp>
    </p:spTree>
    <p:extLst>
      <p:ext uri="{BB962C8B-B14F-4D97-AF65-F5344CB8AC3E}">
        <p14:creationId xmlns:p14="http://schemas.microsoft.com/office/powerpoint/2010/main" val="295721215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Available at a web site near you…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290679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4943008" y="1284714"/>
            <a:ext cx="1106983" cy="11069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01209" y="2679631"/>
            <a:ext cx="1106983" cy="11069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Quiz: Are these Harris Corners?</a:t>
            </a:r>
          </a:p>
        </p:txBody>
      </p:sp>
      <p:sp>
        <p:nvSpPr>
          <p:cNvPr id="4" name="Rectangle 3"/>
          <p:cNvSpPr/>
          <p:nvPr/>
        </p:nvSpPr>
        <p:spPr>
          <a:xfrm rot="8179075">
            <a:off x="2042450" y="1090664"/>
            <a:ext cx="1573460" cy="29579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1116" y="21183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3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392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4785" y="417680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819" y="2806479"/>
            <a:ext cx="1874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[  0  0</a:t>
            </a:r>
          </a:p>
          <a:p>
            <a:r>
              <a:rPr lang="en-US" dirty="0">
                <a:latin typeface="Consolas" panose="020B0609020204030204" pitchFamily="49" charset="0"/>
              </a:rPr>
              <a:t>  -1  1</a:t>
            </a:r>
          </a:p>
          <a:p>
            <a:r>
              <a:rPr lang="en-US" dirty="0">
                <a:latin typeface="Consolas" panose="020B0609020204030204" pitchFamily="49" charset="0"/>
              </a:rPr>
              <a:t> -.6 .6</a:t>
            </a:r>
          </a:p>
          <a:p>
            <a:r>
              <a:rPr lang="en-US" dirty="0">
                <a:latin typeface="Consolas" panose="020B0609020204030204" pitchFamily="49" charset="0"/>
              </a:rPr>
              <a:t>   0  0</a:t>
            </a:r>
          </a:p>
          <a:p>
            <a:r>
              <a:rPr lang="en-US" dirty="0">
                <a:latin typeface="Consolas" panose="020B0609020204030204" pitchFamily="49" charset="0"/>
              </a:rPr>
              <a:t>   0  0</a:t>
            </a:r>
          </a:p>
          <a:p>
            <a:r>
              <a:rPr lang="en-US" dirty="0">
                <a:latin typeface="Consolas" panose="020B0609020204030204" pitchFamily="49" charset="0"/>
              </a:rPr>
              <a:t> -.3 .3</a:t>
            </a:r>
          </a:p>
          <a:p>
            <a:r>
              <a:rPr lang="en-US" dirty="0">
                <a:latin typeface="Consolas" panose="020B0609020204030204" pitchFamily="49" charset="0"/>
              </a:rPr>
              <a:t>   0  0</a:t>
            </a:r>
          </a:p>
          <a:p>
            <a:r>
              <a:rPr lang="en-US" dirty="0">
                <a:latin typeface="Consolas" panose="020B0609020204030204" pitchFamily="49" charset="0"/>
              </a:rPr>
              <a:t> -.1 .1</a:t>
            </a:r>
          </a:p>
          <a:p>
            <a:r>
              <a:rPr lang="en-US" dirty="0">
                <a:latin typeface="Consolas" panose="020B0609020204030204" pitchFamily="49" charset="0"/>
              </a:rPr>
              <a:t>    …  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326" y="5709187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Matrix contains pairs of (</a:t>
            </a:r>
            <a:r>
              <a:rPr lang="en-US" dirty="0" err="1"/>
              <a:t>x,y</a:t>
            </a:r>
            <a:r>
              <a:rPr lang="en-US" dirty="0"/>
              <a:t>) gradients at pixels in the patch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142846" y="2286000"/>
            <a:ext cx="381154" cy="990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154497" y="2806479"/>
            <a:ext cx="813896" cy="7537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134514" y="3444241"/>
            <a:ext cx="1383688" cy="922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154497" y="3914362"/>
            <a:ext cx="1854374" cy="994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834838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374423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914008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453593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831372" y="2982238"/>
            <a:ext cx="1898991" cy="287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828830" y="2393616"/>
            <a:ext cx="1898991" cy="287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828829" y="1848904"/>
            <a:ext cx="1898991" cy="287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9182911" y="3444241"/>
            <a:ext cx="608789" cy="10348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064502" y="4585544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and dark regions are a single pixel in width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0873" y="91071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08149" y="79099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514285" y="8785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841927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66800" imgH="241300" progId="Equation.3">
                    <p:embed/>
                  </p:oleObj>
                </mc:Choice>
                <mc:Fallback>
                  <p:oleObj name="Equation" r:id="rId4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117600" imgH="241300" progId="Equation.3">
                      <p:embed/>
                    </p:oleObj>
                  </mc:Choice>
                  <mc:Fallback>
                    <p:oleObj name="Equation" r:id="rId6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396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074635" cy="5486400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Templates</a:t>
            </a:r>
          </a:p>
          <a:p>
            <a:pPr lvl="1"/>
            <a:r>
              <a:rPr lang="en-US" altLang="en-US" dirty="0"/>
              <a:t>Intensity, color, gradients, etc.</a:t>
            </a:r>
          </a:p>
          <a:p>
            <a:pPr lvl="1"/>
            <a:r>
              <a:rPr lang="en-US" altLang="en-US" dirty="0"/>
              <a:t>Keeps spatial layout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Histograms</a:t>
            </a:r>
          </a:p>
          <a:p>
            <a:pPr lvl="1"/>
            <a:r>
              <a:rPr lang="en-US" altLang="en-US" dirty="0"/>
              <a:t>Distribution of intensity, color, texture, SIFT descriptors, etc.</a:t>
            </a:r>
          </a:p>
          <a:p>
            <a:pPr lvl="1"/>
            <a:r>
              <a:rPr lang="en-US" altLang="en-US" dirty="0"/>
              <a:t>Discards spatial layout</a:t>
            </a:r>
          </a:p>
          <a:p>
            <a:endParaRPr lang="en-US" altLang="en-US" dirty="0"/>
          </a:p>
        </p:txBody>
      </p:sp>
      <p:pic>
        <p:nvPicPr>
          <p:cNvPr id="5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6" y="2438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19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eagull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337" y="4038600"/>
            <a:ext cx="2392362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24308"/>
              </p:ext>
            </p:extLst>
          </p:nvPr>
        </p:nvGraphicFramePr>
        <p:xfrm>
          <a:off x="9372600" y="1219199"/>
          <a:ext cx="2209800" cy="220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5">
                  <a:extLst>
                    <a:ext uri="{9D8B030D-6E8A-4147-A177-3AD203B41FA5}">
                      <a16:colId xmlns:a16="http://schemas.microsoft.com/office/drawing/2014/main" val="1047534154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8285637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6673354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542078245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3194006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94069058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4747586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171249432"/>
                    </a:ext>
                  </a:extLst>
                </a:gridCol>
              </a:tblGrid>
              <a:tr h="307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22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80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170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38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9925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42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8373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88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30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29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34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83371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79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92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112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181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157492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19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76230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68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106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98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86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184179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52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89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19818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155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196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180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183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183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197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201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212</a:t>
                      </a:r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23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0229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9426" y="5410200"/>
            <a:ext cx="3609975" cy="121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/>
              <a:t>Joint histogram</a:t>
            </a:r>
          </a:p>
          <a:p>
            <a:pPr lvl="1">
              <a:defRPr/>
            </a:pPr>
            <a:r>
              <a:rPr lang="en-US" sz="1500"/>
              <a:t>Requires lots of data</a:t>
            </a:r>
          </a:p>
          <a:p>
            <a:pPr lvl="1">
              <a:defRPr/>
            </a:pPr>
            <a:r>
              <a:rPr lang="en-US" sz="1500"/>
              <a:t>Loss of resolution to </a:t>
            </a:r>
            <a:br>
              <a:rPr lang="en-US" sz="1500"/>
            </a:br>
            <a:r>
              <a:rPr lang="en-US" sz="1500"/>
              <a:t>avoid empty bins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59397" name="Picture 5" descr="marg-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 bwMode="auto">
          <a:xfrm>
            <a:off x="7239000" y="1600201"/>
            <a:ext cx="3009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marg-b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>
            <a:fillRect/>
          </a:stretch>
        </p:blipFill>
        <p:spPr bwMode="auto">
          <a:xfrm>
            <a:off x="7239000" y="33655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normal-b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/>
          <a:stretch>
            <a:fillRect/>
          </a:stretch>
        </p:blipFill>
        <p:spPr bwMode="auto">
          <a:xfrm>
            <a:off x="2895600" y="3400426"/>
            <a:ext cx="3352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781800" y="5410200"/>
            <a:ext cx="3625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prstClr val="black"/>
                </a:solidFill>
                <a:cs typeface="Arial" pitchFamily="34" charset="0"/>
              </a:rPr>
              <a:t>Marginal histogram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Requires independent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More data/bin than </a:t>
            </a:r>
            <a:br>
              <a:rPr lang="en-US" altLang="en-US" sz="150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joint histogram</a:t>
            </a:r>
            <a:endParaRPr lang="en-US" altLang="en-US" sz="20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2438400" y="990601"/>
            <a:ext cx="699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Histogram: Probability or count of data in each bin</a:t>
            </a:r>
          </a:p>
        </p:txBody>
      </p:sp>
    </p:spTree>
    <p:extLst>
      <p:ext uri="{BB962C8B-B14F-4D97-AF65-F5344CB8AC3E}">
        <p14:creationId xmlns:p14="http://schemas.microsoft.com/office/powerpoint/2010/main" val="312798352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232026" y="3878264"/>
            <a:ext cx="1654175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EASE Truss </a:t>
            </a:r>
            <a:b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Assembly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772400" y="5778501"/>
            <a:ext cx="2438400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4800601" y="1447800"/>
            <a:ext cx="203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prstClr val="black"/>
                </a:solidFill>
              </a:rPr>
              <a:t>Clustering</a:t>
            </a:r>
          </a:p>
        </p:txBody>
      </p:sp>
      <p:sp>
        <p:nvSpPr>
          <p:cNvPr id="60425" name="TextBox 9"/>
          <p:cNvSpPr txBox="1">
            <a:spLocks noChangeArrowheads="1"/>
          </p:cNvSpPr>
          <p:nvPr/>
        </p:nvSpPr>
        <p:spPr bwMode="auto">
          <a:xfrm>
            <a:off x="2895601" y="5334001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Use the same cluster centers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8145202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section: correspondence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Correspondence: matching points, patches, edges, or regions across images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250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19" b="6260"/>
          <a:stretch/>
        </p:blipFill>
        <p:spPr bwMode="auto">
          <a:xfrm>
            <a:off x="2717292" y="2927445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92" y="3168874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/>
        </p:blipFill>
        <p:spPr bwMode="auto">
          <a:xfrm>
            <a:off x="5079492" y="3845531"/>
            <a:ext cx="502768" cy="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32785" r="29762" b="42061"/>
          <a:stretch/>
        </p:blipFill>
        <p:spPr bwMode="auto">
          <a:xfrm>
            <a:off x="5880354" y="3803903"/>
            <a:ext cx="476250" cy="6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457956" y="3475517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5388" y="3803904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6692" y="38516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≈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756" y="3919285"/>
            <a:ext cx="783336" cy="18500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604" y="4190857"/>
            <a:ext cx="93878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33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76201"/>
            <a:ext cx="8202613" cy="987425"/>
          </a:xfrm>
        </p:spPr>
        <p:txBody>
          <a:bodyPr/>
          <a:lstStyle/>
          <a:p>
            <a:r>
              <a:rPr lang="en-US" altLang="en-US"/>
              <a:t>Computing histogram distance</a:t>
            </a:r>
          </a:p>
        </p:txBody>
      </p:sp>
      <p:pic>
        <p:nvPicPr>
          <p:cNvPr id="859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66121"/>
          <a:stretch>
            <a:fillRect/>
          </a:stretch>
        </p:blipFill>
        <p:spPr bwMode="auto">
          <a:xfrm>
            <a:off x="2438400" y="4906964"/>
            <a:ext cx="68580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9141" name="Text Box 5"/>
          <p:cNvSpPr txBox="1">
            <a:spLocks noChangeArrowheads="1"/>
          </p:cNvSpPr>
          <p:nvPr/>
        </p:nvSpPr>
        <p:spPr bwMode="auto">
          <a:xfrm>
            <a:off x="3505201" y="4038600"/>
            <a:ext cx="447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Chi-squared Histogram matching distance</a:t>
            </a:r>
            <a:endParaRPr lang="ru-RU" alt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124201" y="3048000"/>
          <a:ext cx="43846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82600" imgH="482400" progId="Equation.3">
                  <p:embed/>
                </p:oleObj>
              </mc:Choice>
              <mc:Fallback>
                <p:oleObj name="Equation" r:id="rId4" imgW="2082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3048000"/>
                        <a:ext cx="43846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00400" y="1219200"/>
          <a:ext cx="50815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720" imgH="431640" progId="Equation.3">
                  <p:embed/>
                </p:oleObj>
              </mc:Choice>
              <mc:Fallback>
                <p:oleObj name="Equation" r:id="rId6" imgW="2412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19200"/>
                        <a:ext cx="508158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3048000" y="2133600"/>
            <a:ext cx="607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Histogram intersection (assuming normalized histograms)</a:t>
            </a:r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43200" y="6488114"/>
            <a:ext cx="614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Cars found by color histogram matching using chi-squared</a:t>
            </a:r>
          </a:p>
        </p:txBody>
      </p:sp>
    </p:spTree>
    <p:extLst>
      <p:ext uri="{BB962C8B-B14F-4D97-AF65-F5344CB8AC3E}">
        <p14:creationId xmlns:p14="http://schemas.microsoft.com/office/powerpoint/2010/main" val="941215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1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Histograms: Implementation issues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05000" y="2590800"/>
            <a:ext cx="8229600" cy="1701800"/>
            <a:chOff x="228600" y="1219200"/>
            <a:chExt cx="8229600" cy="1701463"/>
          </a:xfrm>
        </p:grpSpPr>
        <p:sp>
          <p:nvSpPr>
            <p:cNvPr id="4" name="Left-Right Arrow 3"/>
            <p:cNvSpPr/>
            <p:nvPr/>
          </p:nvSpPr>
          <p:spPr>
            <a:xfrm>
              <a:off x="609600" y="1219200"/>
              <a:ext cx="7848600" cy="609479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446" name="TextBox 4"/>
            <p:cNvSpPr txBox="1">
              <a:spLocks noChangeArrowheads="1"/>
            </p:cNvSpPr>
            <p:nvPr/>
          </p:nvSpPr>
          <p:spPr bwMode="auto">
            <a:xfrm>
              <a:off x="228600" y="1828800"/>
              <a:ext cx="254428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Few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less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Coarser representation</a:t>
              </a:r>
            </a:p>
          </p:txBody>
        </p:sp>
        <p:sp>
          <p:nvSpPr>
            <p:cNvPr id="61447" name="TextBox 5"/>
            <p:cNvSpPr txBox="1">
              <a:spLocks noChangeArrowheads="1"/>
            </p:cNvSpPr>
            <p:nvPr/>
          </p:nvSpPr>
          <p:spPr bwMode="auto">
            <a:xfrm>
              <a:off x="6019800" y="1905000"/>
              <a:ext cx="224933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Many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more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Finer representation</a:t>
              </a:r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Quantization</a:t>
            </a:r>
          </a:p>
          <a:p>
            <a:pPr lvl="1">
              <a:defRPr/>
            </a:pPr>
            <a:r>
              <a:rPr lang="en-US" dirty="0"/>
              <a:t>Grids: fast but applicable only with few dimensions</a:t>
            </a:r>
          </a:p>
          <a:p>
            <a:pPr lvl="1">
              <a:defRPr/>
            </a:pPr>
            <a:r>
              <a:rPr lang="en-US" dirty="0"/>
              <a:t>Clustering: slower but can quantize data in higher dimensions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Matching</a:t>
            </a:r>
          </a:p>
          <a:p>
            <a:pPr lvl="1">
              <a:defRPr/>
            </a:pPr>
            <a:r>
              <a:rPr lang="en-US" dirty="0"/>
              <a:t>Histogram intersection or Euclidean may be faster</a:t>
            </a:r>
          </a:p>
          <a:p>
            <a:pPr lvl="1">
              <a:defRPr/>
            </a:pPr>
            <a:r>
              <a:rPr lang="en-US" dirty="0"/>
              <a:t>Chi-squared often works better</a:t>
            </a:r>
          </a:p>
          <a:p>
            <a:pPr lvl="1">
              <a:defRPr/>
            </a:pPr>
            <a:r>
              <a:rPr lang="en-US" dirty="0"/>
              <a:t>Earth mover’s distance is good for when nearby bins represent similar values</a:t>
            </a:r>
          </a:p>
        </p:txBody>
      </p:sp>
    </p:spTree>
    <p:extLst>
      <p:ext uri="{BB962C8B-B14F-4D97-AF65-F5344CB8AC3E}">
        <p14:creationId xmlns:p14="http://schemas.microsoft.com/office/powerpoint/2010/main" val="419855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3314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Color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Texture (filter banks or HOG over regions)</a:t>
            </a: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2895600" y="48768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L*a*b* color space 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1"/>
            <a:ext cx="31242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7162801" y="48768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HSV color space </a:t>
            </a:r>
          </a:p>
        </p:txBody>
      </p:sp>
    </p:spTree>
    <p:extLst>
      <p:ext uri="{BB962C8B-B14F-4D97-AF65-F5344CB8AC3E}">
        <p14:creationId xmlns:p14="http://schemas.microsoft.com/office/powerpoint/2010/main" val="2921866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676401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Histograms of oriented gradients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4543426" y="40386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9217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8810"/>
          <a:stretch>
            <a:fillRect/>
          </a:stretch>
        </p:blipFill>
        <p:spPr bwMode="auto">
          <a:xfrm>
            <a:off x="4548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/>
              <a:t>Computed on rotated and scaled version of window according to computed orientation &amp; scale</a:t>
            </a:r>
          </a:p>
          <a:p>
            <a:pPr marL="782638" lvl="1" eaLnBrk="1" hangingPunct="1"/>
            <a:r>
              <a:rPr lang="en-US" altLang="en-US"/>
              <a:t>resample the window</a:t>
            </a:r>
          </a:p>
          <a:p>
            <a:pPr eaLnBrk="1" hangingPunct="1"/>
            <a:r>
              <a:rPr lang="en-US" altLang="en-US" sz="2800"/>
              <a:t>Based on gradients weighted by a Gaussian of variance half the window (for smooth falloff)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7132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/>
              <a:t>8 orientations x 4x4 array = 128 dimensions</a:t>
            </a:r>
          </a:p>
          <a:p>
            <a:pPr eaLnBrk="1" hangingPunct="1"/>
            <a:r>
              <a:rPr lang="en-US" altLang="en-US" sz="2800" dirty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7010400" y="6403340"/>
            <a:ext cx="50058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here, but typical feature would be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923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Ensure smoothness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Gaussian weight </a:t>
            </a:r>
          </a:p>
          <a:p>
            <a:pPr eaLnBrk="1" hangingPunct="1"/>
            <a:r>
              <a:rPr lang="en-US" altLang="en-US" dirty="0"/>
              <a:t>Interpolation </a:t>
            </a:r>
          </a:p>
          <a:p>
            <a:pPr marL="782638" lvl="1" eaLnBrk="1" hangingPunct="1"/>
            <a:r>
              <a:rPr lang="en-US" altLang="en-US" dirty="0"/>
              <a:t>a given gradient contributes to 8 bins: </a:t>
            </a:r>
            <a:br>
              <a:rPr lang="en-US" altLang="en-US" dirty="0"/>
            </a:br>
            <a:r>
              <a:rPr lang="en-US" altLang="en-US" dirty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5291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8618539" y="51958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8618539" y="42179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9571039" y="5265739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9609139" y="4089401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9598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9572626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8607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8607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4230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5329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Reduce effect of illumination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8194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128-dim vector normalized to 1 </a:t>
            </a:r>
          </a:p>
          <a:p>
            <a:pPr eaLnBrk="1" hangingPunct="1"/>
            <a:r>
              <a:rPr lang="en-US" altLang="en-US" sz="2800" dirty="0"/>
              <a:t>Optionally, threshold gradient magnitudes to avoid excessive influence of high gradients</a:t>
            </a:r>
          </a:p>
          <a:p>
            <a:pPr marL="782638" lvl="1" eaLnBrk="1" hangingPunct="1"/>
            <a:r>
              <a:rPr lang="en-US" altLang="en-US" dirty="0"/>
              <a:t>after normalization, clamp gradients &gt;0.2</a:t>
            </a:r>
          </a:p>
          <a:p>
            <a:pPr marL="782638" lvl="1" eaLnBrk="1" hangingPunct="1"/>
            <a:r>
              <a:rPr lang="en-US" altLang="en-US" dirty="0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4515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5383280"/>
            <a:ext cx="7306854" cy="1392174"/>
          </a:xfrm>
          <a:prstGeom prst="rect">
            <a:avLst/>
          </a:prstGeom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363200" cy="1600200"/>
          </a:xfrm>
        </p:spPr>
        <p:txBody>
          <a:bodyPr/>
          <a:lstStyle/>
          <a:p>
            <a:r>
              <a:rPr lang="en-US" dirty="0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6819900" cy="455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4777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1" y="1676401"/>
            <a:ext cx="7345363" cy="4881563"/>
          </a:xfrm>
          <a:noFill/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1605FB-605E-103F-47A6-0935DE84DD22}"/>
              </a:ext>
            </a:extLst>
          </p:cNvPr>
          <p:cNvSpPr txBox="1">
            <a:spLocks/>
          </p:cNvSpPr>
          <p:nvPr/>
        </p:nvSpPr>
        <p:spPr bwMode="auto">
          <a:xfrm>
            <a:off x="914400" y="-228600"/>
            <a:ext cx="1036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 pitchFamily="18" charset="0"/>
              </a:defRPr>
            </a:lvl1pPr>
            <a:lvl2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2pPr>
            <a:lvl3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3pPr>
            <a:lvl4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4pPr>
            <a:lvl5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r>
              <a:rPr lang="en-US" kern="0"/>
              <a:t>SIFT Repeatability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1200730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335" imgH="215713" progId="Equation.3">
                    <p:embed/>
                  </p:oleObj>
                </mc:Choice>
                <mc:Fallback>
                  <p:oleObj name="Equation" r:id="rId4" imgW="190335" imgH="215713" progId="Equation.3">
                    <p:embed/>
                    <p:pic>
                      <p:nvPicPr>
                        <p:cNvPr id="14958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335" imgH="215713" progId="Equation.3">
                    <p:embed/>
                  </p:oleObj>
                </mc:Choice>
                <mc:Fallback>
                  <p:oleObj name="Equation" r:id="rId6" imgW="190335" imgH="215713" progId="Equation.3">
                    <p:embed/>
                    <p:pic>
                      <p:nvPicPr>
                        <p:cNvPr id="14957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63225" imgH="215806" progId="Equation.3">
                  <p:embed/>
                </p:oleObj>
              </mc:Choice>
              <mc:Fallback>
                <p:oleObj name="Equation" r:id="rId10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distinctive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Compute a local descriptor from the region around each 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Match local    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00200"/>
            <a:ext cx="6419850" cy="43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F81E74-B5FA-A2C4-3881-87D00896B064}"/>
              </a:ext>
            </a:extLst>
          </p:cNvPr>
          <p:cNvSpPr txBox="1">
            <a:spLocks/>
          </p:cNvSpPr>
          <p:nvPr/>
        </p:nvSpPr>
        <p:spPr bwMode="auto">
          <a:xfrm>
            <a:off x="914400" y="-228600"/>
            <a:ext cx="1036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 pitchFamily="18" charset="0"/>
              </a:defRPr>
            </a:lvl1pPr>
            <a:lvl2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2pPr>
            <a:lvl3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3pPr>
            <a:lvl4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4pPr>
            <a:lvl5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r>
              <a:rPr lang="en-US" kern="0"/>
              <a:t>SIFT Repeatability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6412109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Descriptors: SURF</a:t>
            </a:r>
            <a:endParaRPr lang="de-CH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72400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1" y="3286126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402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Efficient computation by 2D box filters &amp; integral images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  <a:sym typeface="Symbol" pitchFamily="18" charset="2"/>
              </a:rPr>
              <a:t> 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897064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5402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Feature extraction @ 200Hz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(detector + descriptor, 640×480 </a:t>
            </a:r>
            <a:r>
              <a:rPr kumimoji="1" lang="en-US" b="1" kern="0" dirty="0" err="1">
                <a:solidFill>
                  <a:prstClr val="black"/>
                </a:solidFill>
                <a:latin typeface="Calibri"/>
              </a:rPr>
              <a:t>img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prstClr val="black"/>
                </a:solidFill>
                <a:latin typeface="Arial" pitchFamily="34" charset="0"/>
              </a:rPr>
              <a:t>http://www.vision.ee.ethz.ch/~surf</a:t>
            </a:r>
            <a:endParaRPr kumimoji="1" lang="en-US" b="1" kern="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7137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prstClr val="black"/>
                </a:solidFill>
              </a:rPr>
              <a:t>Local Descriptors: Shape Context</a:t>
            </a:r>
          </a:p>
        </p:txBody>
      </p:sp>
      <p:sp>
        <p:nvSpPr>
          <p:cNvPr id="68612" name="Rectangle 26"/>
          <p:cNvSpPr>
            <a:spLocks noChangeArrowheads="1"/>
          </p:cNvSpPr>
          <p:nvPr/>
        </p:nvSpPr>
        <p:spPr bwMode="auto">
          <a:xfrm>
            <a:off x="1905000" y="1066800"/>
            <a:ext cx="41910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en-US" sz="2100" b="1">
              <a:solidFill>
                <a:srgbClr val="EEECE1"/>
              </a:solidFill>
            </a:endParaRPr>
          </a:p>
        </p:txBody>
      </p:sp>
      <p:pic>
        <p:nvPicPr>
          <p:cNvPr id="68613" name="Picture 27" descr="sampl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8"/>
          <p:cNvGrpSpPr>
            <a:grpSpLocks/>
          </p:cNvGrpSpPr>
          <p:nvPr/>
        </p:nvGrpSpPr>
        <p:grpSpPr bwMode="auto">
          <a:xfrm>
            <a:off x="2133600" y="1219200"/>
            <a:ext cx="3810000" cy="3733800"/>
            <a:chOff x="1200" y="1152"/>
            <a:chExt cx="2400" cy="2352"/>
          </a:xfrm>
        </p:grpSpPr>
        <p:sp>
          <p:nvSpPr>
            <p:cNvPr id="68624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5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6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7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8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9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0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1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2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3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4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8615" name="Text Box 40"/>
          <p:cNvSpPr txBox="1">
            <a:spLocks noChangeArrowheads="1"/>
          </p:cNvSpPr>
          <p:nvPr/>
        </p:nvSpPr>
        <p:spPr bwMode="auto">
          <a:xfrm>
            <a:off x="6361113" y="1543051"/>
            <a:ext cx="41640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the number of points inside each bin, e.g.:</a:t>
            </a:r>
          </a:p>
        </p:txBody>
      </p:sp>
      <p:sp>
        <p:nvSpPr>
          <p:cNvPr id="68616" name="Text Box 41"/>
          <p:cNvSpPr txBox="1">
            <a:spLocks noChangeArrowheads="1"/>
          </p:cNvSpPr>
          <p:nvPr/>
        </p:nvSpPr>
        <p:spPr bwMode="auto">
          <a:xfrm>
            <a:off x="6553200" y="2667000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4</a:t>
            </a:r>
          </a:p>
        </p:txBody>
      </p:sp>
      <p:sp>
        <p:nvSpPr>
          <p:cNvPr id="68617" name="Text Box 42"/>
          <p:cNvSpPr txBox="1">
            <a:spLocks noChangeArrowheads="1"/>
          </p:cNvSpPr>
          <p:nvPr/>
        </p:nvSpPr>
        <p:spPr bwMode="auto">
          <a:xfrm>
            <a:off x="6553200" y="3357563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10</a:t>
            </a:r>
          </a:p>
        </p:txBody>
      </p:sp>
      <p:sp>
        <p:nvSpPr>
          <p:cNvPr id="68618" name="Line 43"/>
          <p:cNvSpPr>
            <a:spLocks noChangeShapeType="1"/>
          </p:cNvSpPr>
          <p:nvPr/>
        </p:nvSpPr>
        <p:spPr bwMode="auto">
          <a:xfrm flipH="1" flipV="1">
            <a:off x="5486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9" name="Line 44"/>
          <p:cNvSpPr>
            <a:spLocks noChangeShapeType="1"/>
          </p:cNvSpPr>
          <p:nvPr/>
        </p:nvSpPr>
        <p:spPr bwMode="auto">
          <a:xfrm flipH="1">
            <a:off x="5257801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20" name="Text Box 45"/>
          <p:cNvSpPr txBox="1">
            <a:spLocks noChangeArrowheads="1"/>
          </p:cNvSpPr>
          <p:nvPr/>
        </p:nvSpPr>
        <p:spPr bwMode="auto">
          <a:xfrm rot="5400000">
            <a:off x="6880225" y="3055938"/>
            <a:ext cx="45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68621" name="Text Box 46"/>
          <p:cNvSpPr txBox="1">
            <a:spLocks noChangeArrowheads="1"/>
          </p:cNvSpPr>
          <p:nvPr/>
        </p:nvSpPr>
        <p:spPr bwMode="auto">
          <a:xfrm>
            <a:off x="6456363" y="4210051"/>
            <a:ext cx="3708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ZapfDingbats"/>
              <a:buNone/>
            </a:pPr>
            <a:r>
              <a:rPr lang="en-US" altLang="en-US" sz="2100" b="1">
                <a:solidFill>
                  <a:prstClr val="black"/>
                </a:solidFill>
              </a:rPr>
              <a:t>Log-polar binning: more precision for nearby points, more flexibility for farther points.</a:t>
            </a:r>
          </a:p>
        </p:txBody>
      </p:sp>
      <p:sp>
        <p:nvSpPr>
          <p:cNvPr id="68622" name="Text Box 47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</a:rPr>
              <a:t>Belongie &amp; Malik, ICCV 2001</a:t>
            </a:r>
          </a:p>
        </p:txBody>
      </p:sp>
      <p:sp>
        <p:nvSpPr>
          <p:cNvPr id="68623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EEECE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7571937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Shape Context Descriptor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6" name="Picture 2" descr="C:\Users\hays\Desktop\143 Computer Vision\slides\16\shape_context_sc_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946150"/>
            <a:ext cx="72866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814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srgbClr val="000000"/>
                </a:solidFill>
              </a:rPr>
              <a:t>Local Descriptors: Geometric Blur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668" r="53844" b="5482"/>
          <a:stretch>
            <a:fillRect/>
          </a:stretch>
        </p:blipFill>
        <p:spPr bwMode="auto">
          <a:xfrm>
            <a:off x="1935164" y="1630363"/>
            <a:ext cx="28225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2044700" y="2265363"/>
            <a:ext cx="781050" cy="781050"/>
            <a:chOff x="385" y="2062"/>
            <a:chExt cx="492" cy="492"/>
          </a:xfrm>
        </p:grpSpPr>
        <p:sp>
          <p:nvSpPr>
            <p:cNvPr id="70697" name="Oval 7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6408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70698" name="Oval 8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27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0661" name="Group 9"/>
          <p:cNvGrpSpPr>
            <a:grpSpLocks/>
          </p:cNvGrpSpPr>
          <p:nvPr/>
        </p:nvGrpSpPr>
        <p:grpSpPr bwMode="auto">
          <a:xfrm>
            <a:off x="2316163" y="4117976"/>
            <a:ext cx="1289050" cy="1255713"/>
            <a:chOff x="556" y="3229"/>
            <a:chExt cx="812" cy="791"/>
          </a:xfrm>
        </p:grpSpPr>
        <p:pic>
          <p:nvPicPr>
            <p:cNvPr id="70695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30"/>
            <a:stretch>
              <a:fillRect/>
            </a:stretch>
          </p:blipFill>
          <p:spPr bwMode="auto">
            <a:xfrm>
              <a:off x="609" y="3261"/>
              <a:ext cx="760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96" name="AutoShape 11"/>
            <p:cNvSpPr>
              <a:spLocks noChangeArrowheads="1"/>
            </p:cNvSpPr>
            <p:nvPr/>
          </p:nvSpPr>
          <p:spPr bwMode="auto">
            <a:xfrm>
              <a:off x="556" y="3229"/>
              <a:ext cx="800" cy="792"/>
            </a:xfrm>
            <a:prstGeom prst="roundRect">
              <a:avLst>
                <a:gd name="adj" fmla="val 125"/>
              </a:avLst>
            </a:prstGeom>
            <a:noFill/>
            <a:ln w="936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sp>
        <p:nvSpPr>
          <p:cNvPr id="70662" name="Freeform 12"/>
          <p:cNvSpPr>
            <a:spLocks/>
          </p:cNvSpPr>
          <p:nvPr/>
        </p:nvSpPr>
        <p:spPr bwMode="auto">
          <a:xfrm>
            <a:off x="2355850" y="2674939"/>
            <a:ext cx="293688" cy="1387475"/>
          </a:xfrm>
          <a:custGeom>
            <a:avLst/>
            <a:gdLst>
              <a:gd name="T0" fmla="*/ 2147483647 w 817"/>
              <a:gd name="T1" fmla="*/ 0 h 3854"/>
              <a:gd name="T2" fmla="*/ 2147483647 w 817"/>
              <a:gd name="T3" fmla="*/ 2147483647 h 3854"/>
              <a:gd name="T4" fmla="*/ 0 60000 65536"/>
              <a:gd name="T5" fmla="*/ 0 60000 65536"/>
              <a:gd name="T6" fmla="*/ 0 w 817"/>
              <a:gd name="T7" fmla="*/ 0 h 3854"/>
              <a:gd name="T8" fmla="*/ 817 w 817"/>
              <a:gd name="T9" fmla="*/ 3854 h 38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7" h="3854">
                <a:moveTo>
                  <a:pt x="56" y="0"/>
                </a:moveTo>
                <a:cubicBezTo>
                  <a:pt x="0" y="3060"/>
                  <a:pt x="816" y="3853"/>
                  <a:pt x="816" y="3853"/>
                </a:cubicBez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1987551" y="5338764"/>
            <a:ext cx="205422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Example descriptor</a:t>
            </a:r>
          </a:p>
        </p:txBody>
      </p:sp>
      <p:sp>
        <p:nvSpPr>
          <p:cNvPr id="70664" name="AutoShape 14"/>
          <p:cNvSpPr>
            <a:spLocks noChangeArrowheads="1"/>
          </p:cNvSpPr>
          <p:nvPr/>
        </p:nvSpPr>
        <p:spPr bwMode="auto">
          <a:xfrm>
            <a:off x="5260975" y="4179888"/>
            <a:ext cx="277320" cy="714042"/>
          </a:xfrm>
          <a:prstGeom prst="roundRect">
            <a:avLst>
              <a:gd name="adj" fmla="val 5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4000">
                <a:solidFill>
                  <a:srgbClr val="000000"/>
                </a:solidFill>
                <a:latin typeface="Times New Roman" pitchFamily="18" charset="0"/>
              </a:rPr>
              <a:t>~</a:t>
            </a:r>
          </a:p>
        </p:txBody>
      </p:sp>
      <p:grpSp>
        <p:nvGrpSpPr>
          <p:cNvPr id="70665" name="Group 15"/>
          <p:cNvGrpSpPr>
            <a:grpSpLocks/>
          </p:cNvGrpSpPr>
          <p:nvPr/>
        </p:nvGrpSpPr>
        <p:grpSpPr bwMode="auto">
          <a:xfrm>
            <a:off x="5556251" y="1628776"/>
            <a:ext cx="2976563" cy="2003425"/>
            <a:chOff x="2597" y="1661"/>
            <a:chExt cx="1875" cy="1262"/>
          </a:xfrm>
        </p:grpSpPr>
        <p:grpSp>
          <p:nvGrpSpPr>
            <p:cNvPr id="70678" name="Group 16"/>
            <p:cNvGrpSpPr>
              <a:grpSpLocks/>
            </p:cNvGrpSpPr>
            <p:nvPr/>
          </p:nvGrpSpPr>
          <p:grpSpPr bwMode="auto">
            <a:xfrm>
              <a:off x="2597" y="1661"/>
              <a:ext cx="1875" cy="1262"/>
              <a:chOff x="2597" y="1661"/>
              <a:chExt cx="1875" cy="1262"/>
            </a:xfrm>
          </p:grpSpPr>
          <p:pic>
            <p:nvPicPr>
              <p:cNvPr id="70691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16" b="45901"/>
              <a:stretch>
                <a:fillRect/>
              </a:stretch>
            </p:blipFill>
            <p:spPr bwMode="auto">
              <a:xfrm>
                <a:off x="2605" y="1662"/>
                <a:ext cx="1860" cy="1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92" name="AutoShape 18"/>
              <p:cNvSpPr>
                <a:spLocks noChangeArrowheads="1"/>
              </p:cNvSpPr>
              <p:nvPr/>
            </p:nvSpPr>
            <p:spPr bwMode="auto">
              <a:xfrm>
                <a:off x="2597" y="1661"/>
                <a:ext cx="1876" cy="1263"/>
              </a:xfrm>
              <a:prstGeom prst="roundRect">
                <a:avLst>
                  <a:gd name="adj" fmla="val 79"/>
                </a:avLst>
              </a:prstGeom>
              <a:noFill/>
              <a:ln w="3672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3" name="Line 19"/>
              <p:cNvSpPr>
                <a:spLocks noChangeShapeType="1"/>
              </p:cNvSpPr>
              <p:nvPr/>
            </p:nvSpPr>
            <p:spPr bwMode="auto">
              <a:xfrm>
                <a:off x="3534" y="1671"/>
                <a:ext cx="1" cy="1238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0694" name="Line 20"/>
              <p:cNvSpPr>
                <a:spLocks noChangeShapeType="1"/>
              </p:cNvSpPr>
              <p:nvPr/>
            </p:nvSpPr>
            <p:spPr bwMode="auto">
              <a:xfrm flipH="1">
                <a:off x="2596" y="2313"/>
                <a:ext cx="1872" cy="1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0679" name="Group 21"/>
            <p:cNvGrpSpPr>
              <a:grpSpLocks/>
            </p:cNvGrpSpPr>
            <p:nvPr/>
          </p:nvGrpSpPr>
          <p:grpSpPr bwMode="auto">
            <a:xfrm>
              <a:off x="3604" y="2512"/>
              <a:ext cx="225" cy="225"/>
              <a:chOff x="3604" y="2512"/>
              <a:chExt cx="225" cy="225"/>
            </a:xfrm>
          </p:grpSpPr>
          <p:sp>
            <p:nvSpPr>
              <p:cNvPr id="70689" name="Oval 22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0" name="Oval 23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0" name="Group 24"/>
            <p:cNvGrpSpPr>
              <a:grpSpLocks/>
            </p:cNvGrpSpPr>
            <p:nvPr/>
          </p:nvGrpSpPr>
          <p:grpSpPr bwMode="auto">
            <a:xfrm>
              <a:off x="2659" y="2512"/>
              <a:ext cx="226" cy="225"/>
              <a:chOff x="2659" y="2512"/>
              <a:chExt cx="226" cy="225"/>
            </a:xfrm>
          </p:grpSpPr>
          <p:sp>
            <p:nvSpPr>
              <p:cNvPr id="70687" name="Oval 25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8" name="Oval 26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1" name="Group 27"/>
            <p:cNvGrpSpPr>
              <a:grpSpLocks/>
            </p:cNvGrpSpPr>
            <p:nvPr/>
          </p:nvGrpSpPr>
          <p:grpSpPr bwMode="auto">
            <a:xfrm>
              <a:off x="3604" y="1957"/>
              <a:ext cx="225" cy="225"/>
              <a:chOff x="3604" y="1957"/>
              <a:chExt cx="225" cy="225"/>
            </a:xfrm>
          </p:grpSpPr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2" name="Group 30"/>
            <p:cNvGrpSpPr>
              <a:grpSpLocks/>
            </p:cNvGrpSpPr>
            <p:nvPr/>
          </p:nvGrpSpPr>
          <p:grpSpPr bwMode="auto">
            <a:xfrm>
              <a:off x="2647" y="1957"/>
              <a:ext cx="225" cy="225"/>
              <a:chOff x="2647" y="1957"/>
              <a:chExt cx="225" cy="225"/>
            </a:xfrm>
          </p:grpSpPr>
          <p:sp>
            <p:nvSpPr>
              <p:cNvPr id="70683" name="Oval 31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4" name="Oval 32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5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70666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9"/>
          <a:stretch>
            <a:fillRect/>
          </a:stretch>
        </p:blipFill>
        <p:spPr bwMode="auto">
          <a:xfrm>
            <a:off x="6356351" y="4276725"/>
            <a:ext cx="152876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/>
          <a:stretch>
            <a:fillRect/>
          </a:stretch>
        </p:blipFill>
        <p:spPr bwMode="auto">
          <a:xfrm>
            <a:off x="4265613" y="4284664"/>
            <a:ext cx="1528762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Line 35"/>
          <p:cNvSpPr>
            <a:spLocks noChangeShapeType="1"/>
          </p:cNvSpPr>
          <p:nvPr/>
        </p:nvSpPr>
        <p:spPr bwMode="auto">
          <a:xfrm>
            <a:off x="4878389" y="2655889"/>
            <a:ext cx="592137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9" name="Line 36"/>
          <p:cNvSpPr>
            <a:spLocks noChangeShapeType="1"/>
          </p:cNvSpPr>
          <p:nvPr/>
        </p:nvSpPr>
        <p:spPr bwMode="auto">
          <a:xfrm flipH="1">
            <a:off x="5818188" y="491013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0" name="Line 37"/>
          <p:cNvSpPr>
            <a:spLocks noChangeShapeType="1"/>
          </p:cNvSpPr>
          <p:nvPr/>
        </p:nvSpPr>
        <p:spPr bwMode="auto">
          <a:xfrm flipH="1">
            <a:off x="3722688" y="487838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1" name="Line 38"/>
          <p:cNvSpPr>
            <a:spLocks noChangeShapeType="1"/>
          </p:cNvSpPr>
          <p:nvPr/>
        </p:nvSpPr>
        <p:spPr bwMode="auto">
          <a:xfrm>
            <a:off x="7053264" y="3690938"/>
            <a:ext cx="1587" cy="519112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2" name="AutoShape 39"/>
          <p:cNvSpPr>
            <a:spLocks noChangeArrowheads="1"/>
          </p:cNvSpPr>
          <p:nvPr/>
        </p:nvSpPr>
        <p:spPr bwMode="auto">
          <a:xfrm>
            <a:off x="8653463" y="1663700"/>
            <a:ext cx="1835150" cy="1077218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Compute edges at four orientations</a:t>
            </a:r>
          </a:p>
        </p:txBody>
      </p:sp>
      <p:sp>
        <p:nvSpPr>
          <p:cNvPr id="70673" name="AutoShape 40"/>
          <p:cNvSpPr>
            <a:spLocks noChangeArrowheads="1"/>
          </p:cNvSpPr>
          <p:nvPr/>
        </p:nvSpPr>
        <p:spPr bwMode="auto">
          <a:xfrm>
            <a:off x="8651876" y="2901951"/>
            <a:ext cx="1880323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Extract a patch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in each channel</a:t>
            </a:r>
          </a:p>
        </p:txBody>
      </p:sp>
      <p:sp>
        <p:nvSpPr>
          <p:cNvPr id="70674" name="AutoShape 41"/>
          <p:cNvSpPr>
            <a:spLocks noChangeArrowheads="1"/>
          </p:cNvSpPr>
          <p:nvPr/>
        </p:nvSpPr>
        <p:spPr bwMode="auto">
          <a:xfrm>
            <a:off x="7788276" y="4702176"/>
            <a:ext cx="2790829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Apply spatially varying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blur and sub-sample </a:t>
            </a:r>
          </a:p>
        </p:txBody>
      </p:sp>
      <p:sp>
        <p:nvSpPr>
          <p:cNvPr id="70675" name="AutoShape 42"/>
          <p:cNvSpPr>
            <a:spLocks noChangeArrowheads="1"/>
          </p:cNvSpPr>
          <p:nvPr/>
        </p:nvSpPr>
        <p:spPr bwMode="auto">
          <a:xfrm>
            <a:off x="6643688" y="5546726"/>
            <a:ext cx="1157368" cy="359073"/>
          </a:xfrm>
          <a:prstGeom prst="roundRect">
            <a:avLst>
              <a:gd name="adj" fmla="val 37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(Idealized signal)</a:t>
            </a:r>
          </a:p>
        </p:txBody>
      </p:sp>
      <p:sp>
        <p:nvSpPr>
          <p:cNvPr id="70676" name="Text Box 45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Berg &amp; Malik, CVPR 2001</a:t>
            </a:r>
          </a:p>
        </p:txBody>
      </p:sp>
      <p:sp>
        <p:nvSpPr>
          <p:cNvPr id="70677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3945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1684" name="Picture 2" descr="C:\Users\hays\Desktop\143 Computer Vision\slides\16\ssim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3" y="1152768"/>
            <a:ext cx="10565113" cy="42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7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2708" name="Picture 2" descr="C:\Users\hays\Desktop\143 Computer Vision\slides\16\ssim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10867821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01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Users\hays\Desktop\143 Computer Vision\slides\16\ssim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914400"/>
            <a:ext cx="68484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3732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</p:spTree>
    <p:extLst>
      <p:ext uri="{BB962C8B-B14F-4D97-AF65-F5344CB8AC3E}">
        <p14:creationId xmlns:p14="http://schemas.microsoft.com/office/powerpoint/2010/main" val="1814838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Learning Local Image Descriptors, Winder and Brown, CVPR 2007</a:t>
            </a:r>
            <a:endParaRPr lang="en-US" dirty="0"/>
          </a:p>
        </p:txBody>
      </p:sp>
      <p:pic>
        <p:nvPicPr>
          <p:cNvPr id="74755" name="Picture 2" descr="C:\Users\hays\Desktop\143 Computer Vision\slides\16\winder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1358900"/>
            <a:ext cx="83137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 descr="C:\Users\hays\Desktop\143 Computer Vision\slides\16\winder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776664"/>
            <a:ext cx="845661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076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AE35E-8A41-4CEC-8484-5D3B72CE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0" y="1482135"/>
            <a:ext cx="5430375" cy="4766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CE0A8-6CF1-4806-9C8A-0F99DFEB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0"/>
          <a:stretch/>
        </p:blipFill>
        <p:spPr>
          <a:xfrm>
            <a:off x="6400800" y="2093296"/>
            <a:ext cx="5456862" cy="31125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B62232-D5D5-4FAF-A913-88B155203693}"/>
              </a:ext>
            </a:extLst>
          </p:cNvPr>
          <p:cNvSpPr txBox="1">
            <a:spLocks/>
          </p:cNvSpPr>
          <p:nvPr/>
        </p:nvSpPr>
        <p:spPr bwMode="auto"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>
                <a:hlinkClick r:id="rId5"/>
              </a:rPr>
              <a:t>Learning Local Image Descriptors, Winder and Brown, CVPR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1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086600" cy="541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Define distinctiveness by local auto-correlation.</a:t>
            </a:r>
          </a:p>
          <a:p>
            <a:r>
              <a:rPr lang="en-US" dirty="0"/>
              <a:t>Approximate local auto-correlation by  second moment matrix</a:t>
            </a:r>
          </a:p>
          <a:p>
            <a:r>
              <a:rPr lang="en-US" dirty="0"/>
              <a:t>Quantify distinctiveness (or </a:t>
            </a:r>
            <a:r>
              <a:rPr lang="en-US" dirty="0" err="1"/>
              <a:t>cornerness</a:t>
            </a:r>
            <a:r>
              <a:rPr lang="en-US" dirty="0"/>
              <a:t>) as function of the eigenvalues of the second moment matrix.</a:t>
            </a:r>
          </a:p>
          <a:p>
            <a:r>
              <a:rPr lang="en-US" dirty="0"/>
              <a:t>But we don’t actually need to </a:t>
            </a:r>
            <a:br>
              <a:rPr lang="en-US" dirty="0"/>
            </a:br>
            <a:r>
              <a:rPr lang="en-US" dirty="0"/>
              <a:t>compute the eigenvalues. Instead, we</a:t>
            </a:r>
            <a:br>
              <a:rPr lang="en-US" dirty="0"/>
            </a:br>
            <a:r>
              <a:rPr lang="en-US" dirty="0"/>
              <a:t>use the determinant and trace</a:t>
            </a:r>
            <a:br>
              <a:rPr lang="en-US" dirty="0"/>
            </a:br>
            <a:r>
              <a:rPr lang="en-US" dirty="0"/>
              <a:t>of the second moment matrix.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296400" y="403553"/>
            <a:ext cx="990600" cy="1349048"/>
            <a:chOff x="5715000" y="3487078"/>
            <a:chExt cx="1971675" cy="2685122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191000"/>
              <a:ext cx="1971675" cy="1981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6003124" y="3487078"/>
              <a:ext cx="1337497" cy="61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92" y="2133600"/>
            <a:ext cx="143560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9029700" y="4114800"/>
            <a:ext cx="2514600" cy="1610659"/>
            <a:chOff x="2438400" y="4368800"/>
            <a:chExt cx="3886200" cy="2489200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20493121">
              <a:off x="2438400" y="4645025"/>
              <a:ext cx="3886200" cy="193198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1280297" flipV="1">
              <a:off x="2916238" y="4368800"/>
              <a:ext cx="2976563" cy="2489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280297" flipH="1" flipV="1">
              <a:off x="3771900" y="4856163"/>
              <a:ext cx="1266825" cy="149225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AutoShape 14"/>
            <p:cNvSpPr>
              <a:spLocks/>
            </p:cNvSpPr>
            <p:nvPr/>
          </p:nvSpPr>
          <p:spPr bwMode="auto">
            <a:xfrm rot="15103514">
              <a:off x="5268913" y="4621213"/>
              <a:ext cx="184150" cy="1738313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AutoShape 15"/>
            <p:cNvSpPr>
              <a:spLocks/>
            </p:cNvSpPr>
            <p:nvPr/>
          </p:nvSpPr>
          <p:spPr bwMode="auto">
            <a:xfrm rot="20421326">
              <a:off x="3959225" y="4792663"/>
              <a:ext cx="222250" cy="814387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56164" y="4856020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498975" y="5580062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6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Right features depend on what you want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Shape: scene-scale, object-scale, detail-scale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2D form, shading, shadows, texture, linear perspective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Material properties: </a:t>
            </a:r>
            <a:r>
              <a:rPr lang="en-US" dirty="0" err="1"/>
              <a:t>albedo</a:t>
            </a:r>
            <a:r>
              <a:rPr lang="en-US" dirty="0"/>
              <a:t>, feel, hardness, …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Color, texture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Motion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Optical flow, tracked points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Distance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Stereo, position, occlusion, scene shape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If known object: size, other objects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69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dirty="0"/>
              <a:t>Most features can be thought of as templates, histograms (counts), or combinations</a:t>
            </a: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Efficient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Color rarely used</a:t>
            </a:r>
            <a:endParaRPr lang="de-CH" dirty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893484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descriptor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Again, need not stick to one</a:t>
            </a:r>
          </a:p>
          <a:p>
            <a:endParaRPr lang="en-US" dirty="0"/>
          </a:p>
          <a:p>
            <a:r>
              <a:rPr lang="en-US" dirty="0"/>
              <a:t>For object instance recognition or stitching, SIFT or variant is a good choice</a:t>
            </a:r>
          </a:p>
          <a:p>
            <a:endParaRPr lang="en-US" dirty="0"/>
          </a:p>
          <a:p>
            <a:r>
              <a:rPr lang="en-US" dirty="0"/>
              <a:t>Learning-based methods are taking over this space, although not as quickly as one might expect.</a:t>
            </a:r>
          </a:p>
        </p:txBody>
      </p:sp>
    </p:spTree>
    <p:extLst>
      <p:ext uri="{BB962C8B-B14F-4D97-AF65-F5344CB8AC3E}">
        <p14:creationId xmlns:p14="http://schemas.microsoft.com/office/powerpoint/2010/main" val="376700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66800" imgH="241300" progId="Equation.3">
                    <p:embed/>
                  </p:oleObj>
                </mc:Choice>
                <mc:Fallback>
                  <p:oleObj name="Equation" r:id="rId4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117600" imgH="241300" progId="Equation.3">
                      <p:embed/>
                    </p:oleObj>
                  </mc:Choice>
                  <mc:Fallback>
                    <p:oleObj name="Equation" r:id="rId6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50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approach: Pick the nearest neighbor. Threshold on absolute distance</a:t>
            </a:r>
          </a:p>
          <a:p>
            <a:r>
              <a:rPr lang="en-US" dirty="0"/>
              <a:t>Problem: Lots of self similarity in many photos</a:t>
            </a:r>
          </a:p>
        </p:txBody>
      </p:sp>
    </p:spTree>
    <p:extLst>
      <p:ext uri="{BB962C8B-B14F-4D97-AF65-F5344CB8AC3E}">
        <p14:creationId xmlns:p14="http://schemas.microsoft.com/office/powerpoint/2010/main" val="1216951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72" y="1"/>
            <a:ext cx="4506428" cy="600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1"/>
            <a:ext cx="4495800" cy="599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3759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4200" y="414978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72600" y="414221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34400" y="4136163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5488" y="3045648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5800" y="3302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6058065"/>
            <a:ext cx="60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Distance: 0.34, 0.30, 0.40    </a:t>
            </a:r>
            <a:r>
              <a:rPr lang="en-US" sz="2400" dirty="0">
                <a:solidFill>
                  <a:srgbClr val="00FF00"/>
                </a:solidFill>
              </a:rPr>
              <a:t>Distance: 0.61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38792" y="3048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5708" y="6378168"/>
            <a:ext cx="314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Distance: 1.22</a:t>
            </a:r>
          </a:p>
        </p:txBody>
      </p:sp>
    </p:spTree>
    <p:extLst>
      <p:ext uri="{BB962C8B-B14F-4D97-AF65-F5344CB8AC3E}">
        <p14:creationId xmlns:p14="http://schemas.microsoft.com/office/powerpoint/2010/main" val="20697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Distance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where NN1 is the distance to the first nearest neighbor and NN2 is the distance to the second nearest neighbor.</a:t>
                </a:r>
              </a:p>
              <a:p>
                <a:r>
                  <a:rPr lang="en-US" dirty="0"/>
                  <a:t>Sorting by this ratio (into ascending order) puts matches in order of confidence (in descending order of confidence).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Local Features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Nearest neighbor (Euclidean distance)</a:t>
            </a:r>
          </a:p>
          <a:p>
            <a:r>
              <a:rPr lang="en-US" sz="2800" dirty="0"/>
              <a:t>Threshold ratio of nearest to 2</a:t>
            </a:r>
            <a:r>
              <a:rPr lang="en-US" sz="2800" baseline="30000" dirty="0"/>
              <a:t>nd</a:t>
            </a:r>
            <a:r>
              <a:rPr lang="en-US" sz="2800" dirty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903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7475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197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What do you want it for?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Precise localization in x-y: Harris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Good localization in scale: Difference of Gaussian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Flexible region shape: MSER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Best choice often application dependent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Harris-/Hessian-Laplace/</a:t>
            </a:r>
            <a:r>
              <a:rPr lang="en-US" dirty="0" err="1"/>
              <a:t>DoG</a:t>
            </a:r>
            <a:r>
              <a:rPr lang="en-US" dirty="0"/>
              <a:t> work well for many natural categories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MSER works well for buildings and printed things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Why choose?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Get more points with more detectors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/>
              <a:t>There have been extensive evaluations/comparisons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[Mikolajczyk et al., IJCV’05, PAMI’05]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All detectors/descriptors shown here work well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8077200" cy="5410200"/>
          </a:xfrm>
        </p:spPr>
        <p:txBody>
          <a:bodyPr>
            <a:normAutofit/>
          </a:bodyPr>
          <a:lstStyle/>
          <a:p>
            <a:r>
              <a:rPr lang="en-US" dirty="0"/>
              <a:t>We want to find </a:t>
            </a:r>
            <a:r>
              <a:rPr lang="en-US" i="1" dirty="0"/>
              <a:t>distinctive</a:t>
            </a:r>
            <a:r>
              <a:rPr lang="en-US" dirty="0"/>
              <a:t> patches that don’t look self-similar to neighboring patches</a:t>
            </a:r>
          </a:p>
          <a:p>
            <a:r>
              <a:rPr lang="en-US" dirty="0"/>
              <a:t>If there are </a:t>
            </a:r>
            <a:r>
              <a:rPr lang="en-US" i="1" dirty="0"/>
              <a:t>gradients</a:t>
            </a:r>
            <a:r>
              <a:rPr lang="en-US" dirty="0"/>
              <a:t> in a patch, those gradients indicate distinctiveness in a particular direction.</a:t>
            </a:r>
          </a:p>
          <a:p>
            <a:r>
              <a:rPr lang="en-US" dirty="0"/>
              <a:t>We want to check that we have strong, independent gradients in all directions.</a:t>
            </a:r>
          </a:p>
          <a:p>
            <a:r>
              <a:rPr lang="en-US" dirty="0"/>
              <a:t>The eigenvalues of a collection of gradients in a patch tell us this.</a:t>
            </a:r>
          </a:p>
        </p:txBody>
      </p:sp>
    </p:spTree>
    <p:extLst>
      <p:ext uri="{BB962C8B-B14F-4D97-AF65-F5344CB8AC3E}">
        <p14:creationId xmlns:p14="http://schemas.microsoft.com/office/powerpoint/2010/main" val="340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7593014" y="6488114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373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10200" cy="5135563"/>
          </a:xfrm>
        </p:spPr>
        <p:txBody>
          <a:bodyPr/>
          <a:lstStyle/>
          <a:p>
            <a:endParaRPr lang="en-US" sz="2800"/>
          </a:p>
          <a:p>
            <a:r>
              <a:rPr lang="en-US" sz="2800"/>
              <a:t>Keypoint detection: repeatable and distinctive</a:t>
            </a:r>
          </a:p>
          <a:p>
            <a:pPr lvl="1"/>
            <a:r>
              <a:rPr lang="en-US" sz="2400"/>
              <a:t>Corners, blobs, stable regions</a:t>
            </a:r>
          </a:p>
          <a:p>
            <a:pPr lvl="1"/>
            <a:r>
              <a:rPr lang="en-US" sz="2400"/>
              <a:t>Harris, DoG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Descriptors: robust and selective</a:t>
            </a:r>
          </a:p>
          <a:p>
            <a:pPr lvl="1"/>
            <a:r>
              <a:rPr lang="en-US" sz="2400"/>
              <a:t>spatial histograms of orientation</a:t>
            </a:r>
          </a:p>
          <a:p>
            <a:pPr lvl="1"/>
            <a:r>
              <a:rPr lang="en-US" sz="2400"/>
              <a:t>SIFT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44958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8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 Quizlet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9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 gradients / structure matrix look like?</a:t>
            </a:r>
          </a:p>
        </p:txBody>
      </p:sp>
      <p:sp>
        <p:nvSpPr>
          <p:cNvPr id="4" name="Rectangle 3"/>
          <p:cNvSpPr/>
          <p:nvPr/>
        </p:nvSpPr>
        <p:spPr>
          <a:xfrm rot="8179075">
            <a:off x="2022080" y="868176"/>
            <a:ext cx="1573460" cy="349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5449" y="21183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3300" y="1234399"/>
            <a:ext cx="1573460" cy="3267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3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9261271" y="1385426"/>
            <a:ext cx="476658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03768" y="1325048"/>
            <a:ext cx="44789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7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1045" y="108050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797224"/>
              </p:ext>
            </p:extLst>
          </p:nvPr>
        </p:nvGraphicFramePr>
        <p:xfrm>
          <a:off x="8769350" y="5047861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160" imgH="457200" progId="Equation.3">
                  <p:embed/>
                </p:oleObj>
              </mc:Choice>
              <mc:Fallback>
                <p:oleObj name="Equation" r:id="rId3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9350" y="5047861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241021"/>
              </p:ext>
            </p:extLst>
          </p:nvPr>
        </p:nvGraphicFramePr>
        <p:xfrm>
          <a:off x="5411787" y="5047861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5000" imgH="457200" progId="Equation.3">
                  <p:embed/>
                </p:oleObj>
              </mc:Choice>
              <mc:Fallback>
                <p:oleObj name="Equation" r:id="rId5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7" y="5047861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027348"/>
              </p:ext>
            </p:extLst>
          </p:nvPr>
        </p:nvGraphicFramePr>
        <p:xfrm>
          <a:off x="1707219" y="5047860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61760" imgH="457200" progId="Equation.3">
                  <p:embed/>
                </p:oleObj>
              </mc:Choice>
              <mc:Fallback>
                <p:oleObj name="Equation" r:id="rId7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219" y="5047860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3043" y="2868355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[ 0 0</a:t>
            </a:r>
          </a:p>
          <a:p>
            <a:r>
              <a:rPr lang="en-US" dirty="0">
                <a:latin typeface="Consolas" panose="020B0609020204030204" pitchFamily="49" charset="0"/>
              </a:rPr>
              <a:t> -1 1</a:t>
            </a:r>
          </a:p>
          <a:p>
            <a:r>
              <a:rPr lang="en-US" dirty="0">
                <a:latin typeface="Consolas" panose="020B0609020204030204" pitchFamily="49" charset="0"/>
              </a:rPr>
              <a:t> -1 1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-1 1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 …  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56557" y="2933006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[ 0 0</a:t>
            </a:r>
          </a:p>
          <a:p>
            <a:r>
              <a:rPr lang="en-US" dirty="0">
                <a:latin typeface="Consolas" panose="020B0609020204030204" pitchFamily="49" charset="0"/>
              </a:rPr>
              <a:t> -1 0</a:t>
            </a:r>
          </a:p>
          <a:p>
            <a:r>
              <a:rPr lang="en-US" dirty="0">
                <a:latin typeface="Consolas" panose="020B0609020204030204" pitchFamily="49" charset="0"/>
              </a:rPr>
              <a:t> -1 0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 0 1</a:t>
            </a:r>
          </a:p>
          <a:p>
            <a:r>
              <a:rPr lang="en-US" dirty="0">
                <a:latin typeface="Consolas" panose="020B0609020204030204" pitchFamily="49" charset="0"/>
              </a:rPr>
              <a:t>  1 0</a:t>
            </a:r>
          </a:p>
          <a:p>
            <a:r>
              <a:rPr lang="en-US" dirty="0">
                <a:latin typeface="Consolas" panose="020B0609020204030204" pitchFamily="49" charset="0"/>
              </a:rPr>
              <a:t>  …  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4819" y="2914903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[ 0 0</a:t>
            </a:r>
          </a:p>
          <a:p>
            <a:r>
              <a:rPr lang="en-US" dirty="0">
                <a:latin typeface="Consolas" panose="020B0609020204030204" pitchFamily="49" charset="0"/>
              </a:rPr>
              <a:t>  1 0</a:t>
            </a:r>
          </a:p>
          <a:p>
            <a:r>
              <a:rPr lang="en-US" dirty="0">
                <a:latin typeface="Consolas" panose="020B0609020204030204" pitchFamily="49" charset="0"/>
              </a:rPr>
              <a:t>  1 0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 0 0</a:t>
            </a:r>
          </a:p>
          <a:p>
            <a:r>
              <a:rPr lang="en-US" dirty="0">
                <a:latin typeface="Consolas" panose="020B0609020204030204" pitchFamily="49" charset="0"/>
              </a:rPr>
              <a:t>  1 0</a:t>
            </a:r>
          </a:p>
          <a:p>
            <a:r>
              <a:rPr lang="en-US" dirty="0">
                <a:latin typeface="Consolas" panose="020B0609020204030204" pitchFamily="49" charset="0"/>
              </a:rPr>
              <a:t>  …  ]</a:t>
            </a:r>
          </a:p>
        </p:txBody>
      </p:sp>
    </p:spTree>
    <p:extLst>
      <p:ext uri="{BB962C8B-B14F-4D97-AF65-F5344CB8AC3E}">
        <p14:creationId xmlns:p14="http://schemas.microsoft.com/office/powerpoint/2010/main" val="42029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37595</TotalTime>
  <Words>2571</Words>
  <Application>Microsoft Office PowerPoint</Application>
  <PresentationFormat>Widescreen</PresentationFormat>
  <Paragraphs>562</Paragraphs>
  <Slides>82</Slides>
  <Notes>41</Notes>
  <HiddenSlides>20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102" baseType="lpstr">
      <vt:lpstr>Arial</vt:lpstr>
      <vt:lpstr>AvantGarde Bk BT</vt:lpstr>
      <vt:lpstr>Calibri</vt:lpstr>
      <vt:lpstr>Cambria Math</vt:lpstr>
      <vt:lpstr>Consolas</vt:lpstr>
      <vt:lpstr>StarSymbol</vt:lpstr>
      <vt:lpstr>Symbol</vt:lpstr>
      <vt:lpstr>Tahoma</vt:lpstr>
      <vt:lpstr>Times New Roman</vt:lpstr>
      <vt:lpstr>Trebuchet MS</vt:lpstr>
      <vt:lpstr>Wingdings</vt:lpstr>
      <vt:lpstr>ZapfDingbats</vt:lpstr>
      <vt:lpstr>ヒラギノ明朝 ProN W6</vt:lpstr>
      <vt:lpstr>Office Theme</vt:lpstr>
      <vt:lpstr>Blank Presentation</vt:lpstr>
      <vt:lpstr>2_Office Theme</vt:lpstr>
      <vt:lpstr>Оформление по умолчанию</vt:lpstr>
      <vt:lpstr>3_Office Theme</vt:lpstr>
      <vt:lpstr>Equation</vt:lpstr>
      <vt:lpstr>Microsoft Equation 3.0</vt:lpstr>
      <vt:lpstr>Local Image Features</vt:lpstr>
      <vt:lpstr>PowerPoint Presentation</vt:lpstr>
      <vt:lpstr>PowerPoint Presentation</vt:lpstr>
      <vt:lpstr>Project 2</vt:lpstr>
      <vt:lpstr>This section: correspondence and alignment</vt:lpstr>
      <vt:lpstr>Overview of Keypoint Matching</vt:lpstr>
      <vt:lpstr>Review: Harris corner detector</vt:lpstr>
      <vt:lpstr>Review: Harris corner detector</vt:lpstr>
      <vt:lpstr>What do the gradients / structure matrix look like?</vt:lpstr>
      <vt:lpstr>If you’re not comfortable with Eigenvalues and Eigenvectors, Gilbert Strang’s linear algebra lectures are linked from the course homepage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Cat Classifier – we want invariance</vt:lpstr>
      <vt:lpstr>Cat Detector – we want covariance</vt:lpstr>
      <vt:lpstr>Affine intensity change</vt:lpstr>
      <vt:lpstr>Image translation</vt:lpstr>
      <vt:lpstr>Spatial Scaling / Zoom</vt:lpstr>
      <vt:lpstr>Image rotation</vt:lpstr>
      <vt:lpstr>Overview of Keypoint Matching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Find local maxima in position-scale space of Difference-of-Gaussian</vt:lpstr>
      <vt:lpstr>Results: Difference-of-Gaussian</vt:lpstr>
      <vt:lpstr>Orientation Normalization</vt:lpstr>
      <vt:lpstr>Harris-Laplace [Mikolajczyk ‘01]</vt:lpstr>
      <vt:lpstr>Harris-Laplace [Mikolajczyk ‘01]</vt:lpstr>
      <vt:lpstr>Maximally Stable Extremal Regions</vt:lpstr>
      <vt:lpstr>Example Results: MSER</vt:lpstr>
      <vt:lpstr>Comparison</vt:lpstr>
      <vt:lpstr>Available at a web site near you…</vt:lpstr>
      <vt:lpstr>Recap Quiz: Are these Harris Corners?</vt:lpstr>
      <vt:lpstr>Local features: main components</vt:lpstr>
      <vt:lpstr>Image representations</vt:lpstr>
      <vt:lpstr>Image Representations: Histograms</vt:lpstr>
      <vt:lpstr>Image Representations: Histograms</vt:lpstr>
      <vt:lpstr>Computing histogram distance</vt:lpstr>
      <vt:lpstr>Histograms: Implementation issues</vt:lpstr>
      <vt:lpstr>What kind of things do we compute histograms of?</vt:lpstr>
      <vt:lpstr>What kind of things do we compute histograms of?</vt:lpstr>
      <vt:lpstr>SIFT vector formation</vt:lpstr>
      <vt:lpstr>SIFT vector formation</vt:lpstr>
      <vt:lpstr>Ensure smoothness</vt:lpstr>
      <vt:lpstr>Reduce effect of illumination</vt:lpstr>
      <vt:lpstr>SIFT Repeatability</vt:lpstr>
      <vt:lpstr>PowerPoint Presentation</vt:lpstr>
      <vt:lpstr>PowerPoint Presentation</vt:lpstr>
      <vt:lpstr>Local Descriptors: SURF</vt:lpstr>
      <vt:lpstr>PowerPoint Presentation</vt:lpstr>
      <vt:lpstr>Shape Context Descriptor</vt:lpstr>
      <vt:lpstr>PowerPoint Presentation</vt:lpstr>
      <vt:lpstr>Self-similarity Descriptor</vt:lpstr>
      <vt:lpstr>Self-similarity Descriptor</vt:lpstr>
      <vt:lpstr>Self-similarity Descriptor</vt:lpstr>
      <vt:lpstr>Learning Local Image Descriptors, Winder and Brown, CVPR 2007</vt:lpstr>
      <vt:lpstr>PowerPoint Presentation</vt:lpstr>
      <vt:lpstr>Right features depend on what you want to know</vt:lpstr>
      <vt:lpstr>Local Descriptors</vt:lpstr>
      <vt:lpstr>Choosing a descriptor</vt:lpstr>
      <vt:lpstr>Local features: main components</vt:lpstr>
      <vt:lpstr>Matching</vt:lpstr>
      <vt:lpstr>PowerPoint Presentation</vt:lpstr>
      <vt:lpstr>Nearest Neighbor Distance Ratio</vt:lpstr>
      <vt:lpstr>Matching Local Features</vt:lpstr>
      <vt:lpstr>SIFT Repeatability</vt:lpstr>
      <vt:lpstr>Choosing a detector</vt:lpstr>
      <vt:lpstr>Comparison of Keypoint Detectors</vt:lpstr>
      <vt:lpstr>Things to remember</vt:lpstr>
      <vt:lpstr>Canvas Quizlet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197</cp:revision>
  <dcterms:created xsi:type="dcterms:W3CDTF">2009-12-16T02:55:56Z</dcterms:created>
  <dcterms:modified xsi:type="dcterms:W3CDTF">2025-09-09T16:19:12Z</dcterms:modified>
</cp:coreProperties>
</file>