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2" r:id="rId2"/>
    <p:sldMasterId id="2147483725" r:id="rId3"/>
    <p:sldMasterId id="2147483738" r:id="rId4"/>
    <p:sldMasterId id="2147483750" r:id="rId5"/>
  </p:sldMasterIdLst>
  <p:notesMasterIdLst>
    <p:notesMasterId r:id="rId90"/>
  </p:notesMasterIdLst>
  <p:handoutMasterIdLst>
    <p:handoutMasterId r:id="rId91"/>
  </p:handoutMasterIdLst>
  <p:sldIdLst>
    <p:sldId id="457" r:id="rId6"/>
    <p:sldId id="458" r:id="rId7"/>
    <p:sldId id="459" r:id="rId8"/>
    <p:sldId id="256" r:id="rId9"/>
    <p:sldId id="351" r:id="rId10"/>
    <p:sldId id="349" r:id="rId11"/>
    <p:sldId id="299" r:id="rId12"/>
    <p:sldId id="750" r:id="rId13"/>
    <p:sldId id="478" r:id="rId14"/>
    <p:sldId id="479" r:id="rId15"/>
    <p:sldId id="480" r:id="rId16"/>
    <p:sldId id="481" r:id="rId17"/>
    <p:sldId id="482" r:id="rId18"/>
    <p:sldId id="483" r:id="rId19"/>
    <p:sldId id="484" r:id="rId20"/>
    <p:sldId id="723" r:id="rId21"/>
    <p:sldId id="744" r:id="rId22"/>
    <p:sldId id="743" r:id="rId23"/>
    <p:sldId id="742" r:id="rId24"/>
    <p:sldId id="726" r:id="rId25"/>
    <p:sldId id="727" r:id="rId26"/>
    <p:sldId id="749" r:id="rId27"/>
    <p:sldId id="729" r:id="rId28"/>
    <p:sldId id="730" r:id="rId29"/>
    <p:sldId id="731" r:id="rId30"/>
    <p:sldId id="732" r:id="rId31"/>
    <p:sldId id="735" r:id="rId32"/>
    <p:sldId id="736" r:id="rId33"/>
    <p:sldId id="461" r:id="rId34"/>
    <p:sldId id="746" r:id="rId35"/>
    <p:sldId id="488" r:id="rId36"/>
    <p:sldId id="489" r:id="rId37"/>
    <p:sldId id="490" r:id="rId38"/>
    <p:sldId id="491" r:id="rId39"/>
    <p:sldId id="405" r:id="rId40"/>
    <p:sldId id="747" r:id="rId41"/>
    <p:sldId id="463" r:id="rId42"/>
    <p:sldId id="464" r:id="rId43"/>
    <p:sldId id="745" r:id="rId44"/>
    <p:sldId id="356" r:id="rId45"/>
    <p:sldId id="358" r:id="rId46"/>
    <p:sldId id="359" r:id="rId47"/>
    <p:sldId id="456" r:id="rId48"/>
    <p:sldId id="360" r:id="rId49"/>
    <p:sldId id="361" r:id="rId50"/>
    <p:sldId id="362" r:id="rId51"/>
    <p:sldId id="363" r:id="rId52"/>
    <p:sldId id="364" r:id="rId53"/>
    <p:sldId id="365" r:id="rId54"/>
    <p:sldId id="366" r:id="rId55"/>
    <p:sldId id="367" r:id="rId56"/>
    <p:sldId id="411" r:id="rId57"/>
    <p:sldId id="412" r:id="rId58"/>
    <p:sldId id="434" r:id="rId59"/>
    <p:sldId id="368" r:id="rId60"/>
    <p:sldId id="413" r:id="rId61"/>
    <p:sldId id="414" r:id="rId62"/>
    <p:sldId id="415" r:id="rId63"/>
    <p:sldId id="416" r:id="rId64"/>
    <p:sldId id="455" r:id="rId65"/>
    <p:sldId id="371" r:id="rId66"/>
    <p:sldId id="436" r:id="rId67"/>
    <p:sldId id="372" r:id="rId68"/>
    <p:sldId id="435" r:id="rId69"/>
    <p:sldId id="373" r:id="rId70"/>
    <p:sldId id="374" r:id="rId71"/>
    <p:sldId id="375" r:id="rId72"/>
    <p:sldId id="460" r:id="rId73"/>
    <p:sldId id="376" r:id="rId74"/>
    <p:sldId id="377" r:id="rId75"/>
    <p:sldId id="378" r:id="rId76"/>
    <p:sldId id="379" r:id="rId77"/>
    <p:sldId id="380" r:id="rId78"/>
    <p:sldId id="381" r:id="rId79"/>
    <p:sldId id="382" r:id="rId80"/>
    <p:sldId id="383" r:id="rId81"/>
    <p:sldId id="417" r:id="rId82"/>
    <p:sldId id="384" r:id="rId83"/>
    <p:sldId id="429" r:id="rId84"/>
    <p:sldId id="440" r:id="rId85"/>
    <p:sldId id="441" r:id="rId86"/>
    <p:sldId id="442" r:id="rId87"/>
    <p:sldId id="443" r:id="rId88"/>
    <p:sldId id="748" r:id="rId89"/>
  </p:sldIdLst>
  <p:sldSz cx="12192000" cy="6858000"/>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7" autoAdjust="0"/>
    <p:restoredTop sz="88505" autoAdjust="0"/>
  </p:normalViewPr>
  <p:slideViewPr>
    <p:cSldViewPr>
      <p:cViewPr varScale="1">
        <p:scale>
          <a:sx n="89" d="100"/>
          <a:sy n="89" d="100"/>
        </p:scale>
        <p:origin x="54" y="216"/>
      </p:cViewPr>
      <p:guideLst>
        <p:guide orient="horz"/>
        <p:guide/>
      </p:guideLst>
    </p:cSldViewPr>
  </p:slideViewPr>
  <p:notesTextViewPr>
    <p:cViewPr>
      <p:scale>
        <a:sx n="100" d="100"/>
        <a:sy n="100" d="100"/>
      </p:scale>
      <p:origin x="0" y="0"/>
    </p:cViewPr>
  </p:notesTextViewPr>
  <p:sorterViewPr>
    <p:cViewPr>
      <p:scale>
        <a:sx n="66" d="100"/>
        <a:sy n="66" d="100"/>
      </p:scale>
      <p:origin x="0" y="71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5.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A0450A14-1984-4078-9E10-83FDC85EC0C0}" type="datetimeFigureOut">
              <a:rPr lang="en-US"/>
              <a:pPr>
                <a:defRPr/>
              </a:pPr>
              <a:t>9/11/2025</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1550F79F-EF92-4013-8754-5DC0A7245BD8}" type="slidenum">
              <a:rPr lang="en-US"/>
              <a:pPr>
                <a:defRPr/>
              </a:pPr>
              <a:t>‹#›</a:t>
            </a:fld>
            <a:endParaRPr lang="en-US"/>
          </a:p>
        </p:txBody>
      </p:sp>
    </p:spTree>
    <p:extLst>
      <p:ext uri="{BB962C8B-B14F-4D97-AF65-F5344CB8AC3E}">
        <p14:creationId xmlns:p14="http://schemas.microsoft.com/office/powerpoint/2010/main" val="1358346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DB36E14-FA26-4874-9D32-5FFCA3E43F60}" type="datetimeFigureOut">
              <a:rPr lang="en-US"/>
              <a:pPr>
                <a:defRPr/>
              </a:pPr>
              <a:t>9/11/2025</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279503E-BF1B-43C0-B836-0C9F9F6E2B04}" type="slidenum">
              <a:rPr lang="en-US"/>
              <a:pPr>
                <a:defRPr/>
              </a:pPr>
              <a:t>‹#›</a:t>
            </a:fld>
            <a:endParaRPr lang="en-US"/>
          </a:p>
        </p:txBody>
      </p:sp>
    </p:spTree>
    <p:extLst>
      <p:ext uri="{BB962C8B-B14F-4D97-AF65-F5344CB8AC3E}">
        <p14:creationId xmlns:p14="http://schemas.microsoft.com/office/powerpoint/2010/main" val="3069543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2021 poll results </a:t>
            </a:r>
          </a:p>
          <a:p>
            <a:r>
              <a:rPr lang="en-US" dirty="0"/>
              <a:t>https://linkto.run/p/2VGXTJD3  </a:t>
            </a:r>
            <a:br>
              <a:rPr lang="en-US" dirty="0"/>
            </a:br>
            <a:r>
              <a:rPr lang="en-US" dirty="0"/>
              <a:t>Surprisingly many people</a:t>
            </a:r>
            <a:r>
              <a:rPr lang="en-US" baseline="0" dirty="0"/>
              <a:t> could see it rotating either way, hypothesizing that the low framerate on </a:t>
            </a:r>
            <a:r>
              <a:rPr lang="en-US" baseline="0" dirty="0" err="1"/>
              <a:t>Bluejeans</a:t>
            </a:r>
            <a:r>
              <a:rPr lang="en-US" baseline="0" dirty="0"/>
              <a:t> made it easier</a:t>
            </a:r>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2</a:t>
            </a:fld>
            <a:endParaRPr lang="en-US"/>
          </a:p>
        </p:txBody>
      </p:sp>
    </p:spTree>
    <p:extLst>
      <p:ext uri="{BB962C8B-B14F-4D97-AF65-F5344CB8AC3E}">
        <p14:creationId xmlns:p14="http://schemas.microsoft.com/office/powerpoint/2010/main" val="547363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Colmap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0759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Colmap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2381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Colmap</a:t>
            </a:r>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29</a:t>
            </a:fld>
            <a:endParaRPr lang="en-US"/>
          </a:p>
        </p:txBody>
      </p:sp>
    </p:spTree>
    <p:extLst>
      <p:ext uri="{BB962C8B-B14F-4D97-AF65-F5344CB8AC3E}">
        <p14:creationId xmlns:p14="http://schemas.microsoft.com/office/powerpoint/2010/main" val="239461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CF06C-8F4B-5B0B-484B-C594273671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53CF6-A38A-EF9F-6290-A05DADB62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4ABE92-56C8-20CE-3C87-85420CF95EB2}"/>
              </a:ext>
            </a:extLst>
          </p:cNvPr>
          <p:cNvSpPr>
            <a:spLocks noGrp="1"/>
          </p:cNvSpPr>
          <p:nvPr>
            <p:ph type="body" idx="1"/>
          </p:nvPr>
        </p:nvSpPr>
        <p:spPr/>
        <p:txBody>
          <a:bodyPr/>
          <a:lstStyle/>
          <a:p>
            <a:r>
              <a:rPr lang="en-US" dirty="0" err="1"/>
              <a:t>Colmap</a:t>
            </a:r>
            <a:endParaRPr lang="en-US" dirty="0"/>
          </a:p>
        </p:txBody>
      </p:sp>
      <p:sp>
        <p:nvSpPr>
          <p:cNvPr id="4" name="Slide Number Placeholder 3">
            <a:extLst>
              <a:ext uri="{FF2B5EF4-FFF2-40B4-BE49-F238E27FC236}">
                <a16:creationId xmlns:a16="http://schemas.microsoft.com/office/drawing/2014/main" id="{59A855A8-4B85-BF47-3D54-A8630520CE5E}"/>
              </a:ext>
            </a:extLst>
          </p:cNvPr>
          <p:cNvSpPr>
            <a:spLocks noGrp="1"/>
          </p:cNvSpPr>
          <p:nvPr>
            <p:ph type="sldNum" sz="quarter" idx="10"/>
          </p:nvPr>
        </p:nvSpPr>
        <p:spPr/>
        <p:txBody>
          <a:bodyPr/>
          <a:lstStyle/>
          <a:p>
            <a:pPr>
              <a:defRPr/>
            </a:pPr>
            <a:fld id="{F279503E-BF1B-43C0-B836-0C9F9F6E2B04}" type="slidenum">
              <a:rPr lang="en-US" smtClean="0"/>
              <a:pPr>
                <a:defRPr/>
              </a:pPr>
              <a:t>30</a:t>
            </a:fld>
            <a:endParaRPr lang="en-US"/>
          </a:p>
        </p:txBody>
      </p:sp>
    </p:spTree>
    <p:extLst>
      <p:ext uri="{BB962C8B-B14F-4D97-AF65-F5344CB8AC3E}">
        <p14:creationId xmlns:p14="http://schemas.microsoft.com/office/powerpoint/2010/main" val="2479255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79503E-BF1B-43C0-B836-0C9F9F6E2B04}" type="slidenum">
              <a:rPr lang="en-US" smtClean="0"/>
              <a:pPr>
                <a:defRPr/>
              </a:pPr>
              <a:t>35</a:t>
            </a:fld>
            <a:endParaRPr lang="en-US"/>
          </a:p>
        </p:txBody>
      </p:sp>
    </p:spTree>
    <p:extLst>
      <p:ext uri="{BB962C8B-B14F-4D97-AF65-F5344CB8AC3E}">
        <p14:creationId xmlns:p14="http://schemas.microsoft.com/office/powerpoint/2010/main" val="536927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37</a:t>
            </a:fld>
            <a:endParaRPr lang="en-US"/>
          </a:p>
        </p:txBody>
      </p:sp>
    </p:spTree>
    <p:extLst>
      <p:ext uri="{BB962C8B-B14F-4D97-AF65-F5344CB8AC3E}">
        <p14:creationId xmlns:p14="http://schemas.microsoft.com/office/powerpoint/2010/main" val="345716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38</a:t>
            </a:fld>
            <a:endParaRPr lang="en-US"/>
          </a:p>
        </p:txBody>
      </p:sp>
    </p:spTree>
    <p:extLst>
      <p:ext uri="{BB962C8B-B14F-4D97-AF65-F5344CB8AC3E}">
        <p14:creationId xmlns:p14="http://schemas.microsoft.com/office/powerpoint/2010/main" val="2521598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scene is static</a:t>
            </a:r>
          </a:p>
          <a:p>
            <a:r>
              <a:rPr lang="en-US" dirty="0"/>
              <a:t>If we have a pinhole camera</a:t>
            </a:r>
          </a:p>
        </p:txBody>
      </p:sp>
      <p:sp>
        <p:nvSpPr>
          <p:cNvPr id="4" name="Slide Number Placeholder 3"/>
          <p:cNvSpPr>
            <a:spLocks noGrp="1"/>
          </p:cNvSpPr>
          <p:nvPr>
            <p:ph type="sldNum" sz="quarter" idx="5"/>
          </p:nvPr>
        </p:nvSpPr>
        <p:spPr/>
        <p:txBody>
          <a:bodyPr/>
          <a:lstStyle/>
          <a:p>
            <a:pPr>
              <a:defRPr/>
            </a:pPr>
            <a:fld id="{F279503E-BF1B-43C0-B836-0C9F9F6E2B04}" type="slidenum">
              <a:rPr lang="en-US" smtClean="0"/>
              <a:pPr>
                <a:defRPr/>
              </a:pPr>
              <a:t>39</a:t>
            </a:fld>
            <a:endParaRPr lang="en-US"/>
          </a:p>
        </p:txBody>
      </p:sp>
    </p:spTree>
    <p:extLst>
      <p:ext uri="{BB962C8B-B14F-4D97-AF65-F5344CB8AC3E}">
        <p14:creationId xmlns:p14="http://schemas.microsoft.com/office/powerpoint/2010/main" val="2567933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A5893F9-9E6E-47B4-B8FE-0A59E02EFF9B}" type="slidenum">
              <a:rPr lang="en-US" smtClean="0">
                <a:solidFill>
                  <a:prstClr val="black"/>
                </a:solidFill>
              </a:rPr>
              <a:pPr/>
              <a:t>45</a:t>
            </a:fld>
            <a:endParaRPr lang="en-US">
              <a:solidFill>
                <a:prstClr val="black"/>
              </a:solidFill>
            </a:endParaRPr>
          </a:p>
        </p:txBody>
      </p:sp>
      <p:sp>
        <p:nvSpPr>
          <p:cNvPr id="45059" name="Rectangle 2"/>
          <p:cNvSpPr>
            <a:spLocks noGrp="1" noRot="1" noChangeAspect="1" noChangeArrowheads="1" noTextEdit="1"/>
          </p:cNvSpPr>
          <p:nvPr>
            <p:ph type="sldImg"/>
          </p:nvPr>
        </p:nvSpPr>
        <p:spPr>
          <a:xfrm>
            <a:off x="2286000" y="514350"/>
            <a:ext cx="4572000" cy="2571750"/>
          </a:xfrm>
          <a:ln/>
        </p:spPr>
      </p:sp>
      <p:sp>
        <p:nvSpPr>
          <p:cNvPr id="45060" name="Rectangle 3"/>
          <p:cNvSpPr>
            <a:spLocks noGrp="1" noChangeArrowheads="1"/>
          </p:cNvSpPr>
          <p:nvPr>
            <p:ph type="body" idx="1"/>
          </p:nvPr>
        </p:nvSpPr>
        <p:spPr>
          <a:xfrm>
            <a:off x="1218407" y="3257778"/>
            <a:ext cx="6707188" cy="3085419"/>
          </a:xfrm>
          <a:noFill/>
          <a:ln/>
        </p:spPr>
        <p:txBody>
          <a:bodyPr/>
          <a:lstStyle/>
          <a:p>
            <a:pPr eaLnBrk="1" hangingPunct="1"/>
            <a:endParaRPr lang="en-US"/>
          </a:p>
        </p:txBody>
      </p:sp>
    </p:spTree>
    <p:extLst>
      <p:ext uri="{BB962C8B-B14F-4D97-AF65-F5344CB8AC3E}">
        <p14:creationId xmlns:p14="http://schemas.microsoft.com/office/powerpoint/2010/main" val="646218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C00CF905-B841-496A-B875-C57F48F094A9}" type="slidenum">
              <a:rPr lang="en-US" smtClean="0">
                <a:solidFill>
                  <a:prstClr val="black"/>
                </a:solidFill>
              </a:rPr>
              <a:pPr/>
              <a:t>46</a:t>
            </a:fld>
            <a:endParaRPr lang="en-US">
              <a:solidFill>
                <a:prstClr val="black"/>
              </a:solidFill>
            </a:endParaRPr>
          </a:p>
        </p:txBody>
      </p:sp>
      <p:sp>
        <p:nvSpPr>
          <p:cNvPr id="46083" name="Rectangle 2"/>
          <p:cNvSpPr>
            <a:spLocks noGrp="1" noRot="1" noChangeAspect="1" noChangeArrowheads="1" noTextEdit="1"/>
          </p:cNvSpPr>
          <p:nvPr>
            <p:ph type="sldImg"/>
          </p:nvPr>
        </p:nvSpPr>
        <p:spPr>
          <a:xfrm>
            <a:off x="2286000" y="514350"/>
            <a:ext cx="4572000" cy="2571750"/>
          </a:xfrm>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060030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4</a:t>
            </a:fld>
            <a:endParaRPr lang="en-US"/>
          </a:p>
        </p:txBody>
      </p:sp>
    </p:spTree>
    <p:extLst>
      <p:ext uri="{BB962C8B-B14F-4D97-AF65-F5344CB8AC3E}">
        <p14:creationId xmlns:p14="http://schemas.microsoft.com/office/powerpoint/2010/main" val="14354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E9EA0B85-EA4F-45E7-BE3E-08F52E0DBB03}" type="slidenum">
              <a:rPr lang="en-US" smtClean="0">
                <a:solidFill>
                  <a:prstClr val="black"/>
                </a:solidFill>
              </a:rPr>
              <a:pPr/>
              <a:t>47</a:t>
            </a:fld>
            <a:endParaRPr lang="en-US">
              <a:solidFill>
                <a:prstClr val="black"/>
              </a:solidFill>
            </a:endParaRPr>
          </a:p>
        </p:txBody>
      </p:sp>
      <p:sp>
        <p:nvSpPr>
          <p:cNvPr id="47107" name="Rectangle 2"/>
          <p:cNvSpPr>
            <a:spLocks noGrp="1" noRot="1" noChangeAspect="1" noChangeArrowheads="1" noTextEdit="1"/>
          </p:cNvSpPr>
          <p:nvPr>
            <p:ph type="sldImg"/>
          </p:nvPr>
        </p:nvSpPr>
        <p:spPr>
          <a:xfrm>
            <a:off x="2286000" y="514350"/>
            <a:ext cx="4572000" cy="2571750"/>
          </a:xfrm>
          <a:ln/>
        </p:spPr>
      </p:sp>
      <p:sp>
        <p:nvSpPr>
          <p:cNvPr id="4710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617815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975F3BC5-00F7-4DAC-A736-B2A3AE200196}" type="slidenum">
              <a:rPr lang="en-US" smtClean="0">
                <a:solidFill>
                  <a:prstClr val="black"/>
                </a:solidFill>
              </a:rPr>
              <a:pPr/>
              <a:t>48</a:t>
            </a:fld>
            <a:endParaRPr lang="en-US">
              <a:solidFill>
                <a:prstClr val="black"/>
              </a:solidFill>
            </a:endParaRPr>
          </a:p>
        </p:txBody>
      </p:sp>
      <p:sp>
        <p:nvSpPr>
          <p:cNvPr id="48131" name="Rectangle 2"/>
          <p:cNvSpPr>
            <a:spLocks noGrp="1" noRot="1" noChangeAspect="1" noChangeArrowheads="1" noTextEdit="1"/>
          </p:cNvSpPr>
          <p:nvPr>
            <p:ph type="sldImg"/>
          </p:nvPr>
        </p:nvSpPr>
        <p:spPr>
          <a:xfrm>
            <a:off x="2286000" y="514350"/>
            <a:ext cx="4572000" cy="2571750"/>
          </a:xfrm>
          <a:ln/>
        </p:spPr>
      </p:sp>
      <p:sp>
        <p:nvSpPr>
          <p:cNvPr id="481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769259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C9426615-B5F7-48FA-B3E6-C728F086742C}" type="slidenum">
              <a:rPr lang="en-US" smtClean="0">
                <a:solidFill>
                  <a:prstClr val="black"/>
                </a:solidFill>
              </a:rPr>
              <a:pPr/>
              <a:t>49</a:t>
            </a:fld>
            <a:endParaRPr lang="en-US">
              <a:solidFill>
                <a:prstClr val="black"/>
              </a:solidFill>
            </a:endParaRPr>
          </a:p>
        </p:txBody>
      </p:sp>
      <p:sp>
        <p:nvSpPr>
          <p:cNvPr id="49155" name="Rectangle 2"/>
          <p:cNvSpPr>
            <a:spLocks noGrp="1" noRot="1" noChangeAspect="1" noChangeArrowheads="1" noTextEdit="1"/>
          </p:cNvSpPr>
          <p:nvPr>
            <p:ph type="sldImg"/>
          </p:nvPr>
        </p:nvSpPr>
        <p:spPr>
          <a:xfrm>
            <a:off x="2286000" y="514350"/>
            <a:ext cx="4572000" cy="2571750"/>
          </a:xfrm>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00431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49E7AD6-EB1A-47D4-99FC-95330ECF7A85}" type="slidenum">
              <a:rPr lang="en-US" smtClean="0"/>
              <a:pPr/>
              <a:t>52</a:t>
            </a:fld>
            <a:endParaRPr lang="en-US"/>
          </a:p>
        </p:txBody>
      </p:sp>
      <p:sp>
        <p:nvSpPr>
          <p:cNvPr id="57347" name="Rectangle 2"/>
          <p:cNvSpPr>
            <a:spLocks noGrp="1" noRot="1" noChangeAspect="1" noChangeArrowheads="1" noTextEdit="1"/>
          </p:cNvSpPr>
          <p:nvPr>
            <p:ph type="sldImg"/>
          </p:nvPr>
        </p:nvSpPr>
        <p:spPr>
          <a:xfrm>
            <a:off x="2286000" y="514350"/>
            <a:ext cx="4572000" cy="2571750"/>
          </a:xfrm>
          <a:ln/>
        </p:spPr>
      </p:sp>
      <p:sp>
        <p:nvSpPr>
          <p:cNvPr id="5734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20498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3EEBF6F-8A88-45E6-B0A8-FAB2F2278B44}" type="slidenum">
              <a:rPr lang="en-US" smtClean="0"/>
              <a:pPr/>
              <a:t>53</a:t>
            </a:fld>
            <a:endParaRPr lang="en-US"/>
          </a:p>
        </p:txBody>
      </p:sp>
      <p:sp>
        <p:nvSpPr>
          <p:cNvPr id="58371" name="Rectangle 2"/>
          <p:cNvSpPr>
            <a:spLocks noGrp="1" noRot="1" noChangeAspect="1" noChangeArrowheads="1" noTextEdit="1"/>
          </p:cNvSpPr>
          <p:nvPr>
            <p:ph type="sldImg"/>
          </p:nvPr>
        </p:nvSpPr>
        <p:spPr>
          <a:xfrm>
            <a:off x="2286000" y="514350"/>
            <a:ext cx="4572000" cy="2571750"/>
          </a:xfrm>
          <a:ln/>
        </p:spPr>
      </p:sp>
      <p:sp>
        <p:nvSpPr>
          <p:cNvPr id="583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9376196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096F29-F946-436A-8460-9ABE207C5C60}" type="slidenum">
              <a:rPr lang="en-US">
                <a:solidFill>
                  <a:prstClr val="black"/>
                </a:solidFill>
              </a:rPr>
              <a:pPr/>
              <a:t>55</a:t>
            </a:fld>
            <a:endParaRPr lang="en-US">
              <a:solidFill>
                <a:prstClr val="black"/>
              </a:solidFill>
            </a:endParaRPr>
          </a:p>
        </p:txBody>
      </p:sp>
      <p:sp>
        <p:nvSpPr>
          <p:cNvPr id="81922" name="Rectangle 2"/>
          <p:cNvSpPr>
            <a:spLocks noGrp="1" noRot="1" noChangeAspect="1" noChangeArrowheads="1" noTextEdit="1"/>
          </p:cNvSpPr>
          <p:nvPr>
            <p:ph type="sldImg"/>
          </p:nvPr>
        </p:nvSpPr>
        <p:spPr>
          <a:xfrm>
            <a:off x="2287588" y="514350"/>
            <a:ext cx="4572000" cy="2571750"/>
          </a:xfrm>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2464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AA961044-AB6B-4990-9FC1-2395A1101F2A}" type="slidenum">
              <a:rPr lang="en-US" smtClean="0"/>
              <a:pPr/>
              <a:t>56</a:t>
            </a:fld>
            <a:endParaRPr lang="en-US"/>
          </a:p>
        </p:txBody>
      </p:sp>
      <p:sp>
        <p:nvSpPr>
          <p:cNvPr id="60419" name="Rectangle 2"/>
          <p:cNvSpPr>
            <a:spLocks noGrp="1" noRot="1" noChangeAspect="1" noChangeArrowheads="1" noTextEdit="1"/>
          </p:cNvSpPr>
          <p:nvPr>
            <p:ph type="sldImg"/>
          </p:nvPr>
        </p:nvSpPr>
        <p:spPr>
          <a:xfrm>
            <a:off x="2286000" y="514350"/>
            <a:ext cx="4572000" cy="2571750"/>
          </a:xfrm>
          <a:ln/>
        </p:spPr>
      </p:sp>
      <p:sp>
        <p:nvSpPr>
          <p:cNvPr id="60420" name="Rectangle 3"/>
          <p:cNvSpPr>
            <a:spLocks noGrp="1" noChangeArrowheads="1"/>
          </p:cNvSpPr>
          <p:nvPr>
            <p:ph type="body" idx="1"/>
          </p:nvPr>
        </p:nvSpPr>
        <p:spPr>
          <a:xfrm>
            <a:off x="974725" y="4560888"/>
            <a:ext cx="5365750" cy="4319587"/>
          </a:xfrm>
          <a:noFill/>
          <a:ln/>
        </p:spPr>
        <p:txBody>
          <a:bodyPr/>
          <a:lstStyle/>
          <a:p>
            <a:pPr eaLnBrk="1" hangingPunct="1"/>
            <a:r>
              <a:rPr lang="en-US"/>
              <a:t>Fit to earlier data with an appropriate choice of s</a:t>
            </a:r>
          </a:p>
        </p:txBody>
      </p:sp>
    </p:spTree>
    <p:extLst>
      <p:ext uri="{BB962C8B-B14F-4D97-AF65-F5344CB8AC3E}">
        <p14:creationId xmlns:p14="http://schemas.microsoft.com/office/powerpoint/2010/main" val="30849358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39953AA-7609-4F7A-8036-A3D5CEFC3ECC}" type="slidenum">
              <a:rPr lang="en-US" smtClean="0"/>
              <a:pPr/>
              <a:t>57</a:t>
            </a:fld>
            <a:endParaRPr lang="en-US"/>
          </a:p>
        </p:txBody>
      </p:sp>
      <p:sp>
        <p:nvSpPr>
          <p:cNvPr id="61443" name="Rectangle 2"/>
          <p:cNvSpPr>
            <a:spLocks noGrp="1" noRot="1" noChangeAspect="1" noChangeArrowheads="1" noTextEdit="1"/>
          </p:cNvSpPr>
          <p:nvPr>
            <p:ph type="sldImg"/>
          </p:nvPr>
        </p:nvSpPr>
        <p:spPr>
          <a:xfrm>
            <a:off x="2286000" y="514350"/>
            <a:ext cx="4572000" cy="2571750"/>
          </a:xfrm>
          <a:ln/>
        </p:spPr>
      </p:sp>
      <p:sp>
        <p:nvSpPr>
          <p:cNvPr id="61444"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17613904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CED9A9A-3E1E-493A-9C50-276CC760CBA5}" type="slidenum">
              <a:rPr lang="en-US" smtClean="0"/>
              <a:pPr/>
              <a:t>58</a:t>
            </a:fld>
            <a:endParaRPr lang="en-US"/>
          </a:p>
        </p:txBody>
      </p:sp>
      <p:sp>
        <p:nvSpPr>
          <p:cNvPr id="62467" name="Rectangle 2"/>
          <p:cNvSpPr>
            <a:spLocks noGrp="1" noRot="1" noChangeAspect="1" noChangeArrowheads="1" noTextEdit="1"/>
          </p:cNvSpPr>
          <p:nvPr>
            <p:ph type="sldImg"/>
          </p:nvPr>
        </p:nvSpPr>
        <p:spPr>
          <a:xfrm>
            <a:off x="2286000" y="514350"/>
            <a:ext cx="4572000" cy="2571750"/>
          </a:xfrm>
          <a:ln/>
        </p:spPr>
      </p:sp>
      <p:sp>
        <p:nvSpPr>
          <p:cNvPr id="62468" name="Rectangle 3"/>
          <p:cNvSpPr>
            <a:spLocks noGrp="1" noChangeArrowheads="1"/>
          </p:cNvSpPr>
          <p:nvPr>
            <p:ph type="body" idx="1"/>
          </p:nvPr>
        </p:nvSpPr>
        <p:spPr>
          <a:xfrm>
            <a:off x="974725" y="4560888"/>
            <a:ext cx="5365750" cy="4319587"/>
          </a:xfrm>
          <a:noFill/>
          <a:ln/>
        </p:spPr>
        <p:txBody>
          <a:bodyPr/>
          <a:lstStyle/>
          <a:p>
            <a:pPr eaLnBrk="1" hangingPunct="1"/>
            <a:endParaRPr lang="en-US"/>
          </a:p>
        </p:txBody>
      </p:sp>
    </p:spTree>
    <p:extLst>
      <p:ext uri="{BB962C8B-B14F-4D97-AF65-F5344CB8AC3E}">
        <p14:creationId xmlns:p14="http://schemas.microsoft.com/office/powerpoint/2010/main" val="37044693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A38D2D09-EA91-41FC-8DB9-953599CBB162}" type="slidenum">
              <a:rPr lang="en-US" smtClean="0"/>
              <a:pPr/>
              <a:t>59</a:t>
            </a:fld>
            <a:endParaRPr lang="en-US"/>
          </a:p>
        </p:txBody>
      </p:sp>
      <p:sp>
        <p:nvSpPr>
          <p:cNvPr id="63491" name="Rectangle 2"/>
          <p:cNvSpPr>
            <a:spLocks noGrp="1" noRot="1" noChangeAspect="1" noChangeArrowheads="1" noTextEdit="1"/>
          </p:cNvSpPr>
          <p:nvPr>
            <p:ph type="sldImg"/>
          </p:nvPr>
        </p:nvSpPr>
        <p:spPr>
          <a:xfrm>
            <a:off x="2286000" y="514350"/>
            <a:ext cx="4572000" cy="257175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17986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17AE7C-562B-4A6A-8F4A-8E41B6A8D52A}" type="slidenum">
              <a:rPr lang="en-US" smtClean="0"/>
              <a:pPr>
                <a:defRPr/>
              </a:pPr>
              <a:t>7</a:t>
            </a:fld>
            <a:endParaRPr lang="en-US"/>
          </a:p>
        </p:txBody>
      </p:sp>
    </p:spTree>
    <p:extLst>
      <p:ext uri="{BB962C8B-B14F-4D97-AF65-F5344CB8AC3E}">
        <p14:creationId xmlns:p14="http://schemas.microsoft.com/office/powerpoint/2010/main" val="827406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279503E-BF1B-43C0-B836-0C9F9F6E2B04}" type="slidenum">
              <a:rPr lang="en-US" smtClean="0"/>
              <a:pPr>
                <a:defRPr/>
              </a:pPr>
              <a:t>65</a:t>
            </a:fld>
            <a:endParaRPr lang="en-US"/>
          </a:p>
        </p:txBody>
      </p:sp>
    </p:spTree>
    <p:extLst>
      <p:ext uri="{BB962C8B-B14F-4D97-AF65-F5344CB8AC3E}">
        <p14:creationId xmlns:p14="http://schemas.microsoft.com/office/powerpoint/2010/main" val="1012988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78068-ED93-4428-9CEE-9C213D6868CA}" type="slidenum">
              <a:rPr lang="en-US">
                <a:solidFill>
                  <a:prstClr val="black"/>
                </a:solidFill>
              </a:rPr>
              <a:pPr/>
              <a:t>66</a:t>
            </a:fld>
            <a:endParaRPr lang="en-US">
              <a:solidFill>
                <a:prstClr val="black"/>
              </a:solidFill>
            </a:endParaRPr>
          </a:p>
        </p:txBody>
      </p:sp>
      <p:sp>
        <p:nvSpPr>
          <p:cNvPr id="21506" name="Rectangle 2"/>
          <p:cNvSpPr>
            <a:spLocks noGrp="1" noRot="1" noChangeAspect="1" noChangeArrowheads="1" noTextEdit="1"/>
          </p:cNvSpPr>
          <p:nvPr>
            <p:ph type="sldImg"/>
          </p:nvPr>
        </p:nvSpPr>
        <p:spPr>
          <a:xfrm>
            <a:off x="2286000" y="514350"/>
            <a:ext cx="4572000" cy="2571750"/>
          </a:xfrm>
          <a:ln/>
        </p:spPr>
      </p:sp>
      <p:sp>
        <p:nvSpPr>
          <p:cNvPr id="21507" name="Rectangle 3"/>
          <p:cNvSpPr>
            <a:spLocks noGrp="1" noChangeArrowheads="1"/>
          </p:cNvSpPr>
          <p:nvPr>
            <p:ph type="body" idx="1"/>
          </p:nvPr>
        </p:nvSpPr>
        <p:spPr/>
        <p:txBody>
          <a:bodyPr/>
          <a:lstStyle/>
          <a:p>
            <a:r>
              <a:rPr lang="en-US"/>
              <a:t>􀁑 Basic ideas</a:t>
            </a:r>
          </a:p>
          <a:p>
            <a:r>
              <a:rPr lang="en-US"/>
              <a:t>• A line is represented as . Every line in the image corresponds</a:t>
            </a:r>
          </a:p>
          <a:p>
            <a:r>
              <a:rPr lang="en-US"/>
              <a:t>to a point in the parameter space</a:t>
            </a:r>
          </a:p>
          <a:p>
            <a:r>
              <a:rPr lang="en-US"/>
              <a:t>• Every point in the image domain corresponds to a line in the parameter</a:t>
            </a:r>
          </a:p>
          <a:p>
            <a:r>
              <a:rPr lang="en-US"/>
              <a:t>space (why ? Fix (x,y), (m,n) can change on the line . In other</a:t>
            </a:r>
          </a:p>
          <a:p>
            <a:r>
              <a:rPr lang="en-US"/>
              <a:t>words, for all the lines passing through (x,y) in the image space, their</a:t>
            </a:r>
          </a:p>
          <a:p>
            <a:r>
              <a:rPr lang="en-US"/>
              <a:t>parameters form a line in the parameter space)</a:t>
            </a:r>
          </a:p>
          <a:p>
            <a:r>
              <a:rPr lang="en-US"/>
              <a:t>• Points along a line in the space correspond to lines passing through the</a:t>
            </a:r>
          </a:p>
          <a:p>
            <a:r>
              <a:rPr lang="en-US"/>
              <a:t>same point in the parameter space (why ?)</a:t>
            </a:r>
          </a:p>
          <a:p>
            <a:endParaRPr lang="en-US"/>
          </a:p>
        </p:txBody>
      </p:sp>
    </p:spTree>
    <p:extLst>
      <p:ext uri="{BB962C8B-B14F-4D97-AF65-F5344CB8AC3E}">
        <p14:creationId xmlns:p14="http://schemas.microsoft.com/office/powerpoint/2010/main" val="14033243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C833BA-FE9C-4849-B1DD-792FC6F09BFA}" type="slidenum">
              <a:rPr lang="en-US">
                <a:solidFill>
                  <a:prstClr val="black"/>
                </a:solidFill>
              </a:rPr>
              <a:pPr/>
              <a:t>67</a:t>
            </a:fld>
            <a:endParaRPr lang="en-US">
              <a:solidFill>
                <a:prstClr val="black"/>
              </a:solidFill>
            </a:endParaRPr>
          </a:p>
        </p:txBody>
      </p:sp>
      <p:sp>
        <p:nvSpPr>
          <p:cNvPr id="23554" name="Rectangle 2"/>
          <p:cNvSpPr>
            <a:spLocks noGrp="1" noRot="1" noChangeAspect="1" noChangeArrowheads="1" noTextEdit="1"/>
          </p:cNvSpPr>
          <p:nvPr>
            <p:ph type="sldImg"/>
          </p:nvPr>
        </p:nvSpPr>
        <p:spPr>
          <a:xfrm>
            <a:off x="2286000" y="514350"/>
            <a:ext cx="4572000" cy="2571750"/>
          </a:xfrm>
          <a:ln/>
        </p:spPr>
      </p:sp>
      <p:sp>
        <p:nvSpPr>
          <p:cNvPr id="23555" name="Rectangle 3"/>
          <p:cNvSpPr>
            <a:spLocks noGrp="1" noChangeArrowheads="1"/>
          </p:cNvSpPr>
          <p:nvPr>
            <p:ph type="body" idx="1"/>
          </p:nvPr>
        </p:nvSpPr>
        <p:spPr/>
        <p:txBody>
          <a:bodyPr/>
          <a:lstStyle/>
          <a:p>
            <a:r>
              <a:rPr lang="en-US"/>
              <a:t>􀁑 Basic ideas</a:t>
            </a:r>
          </a:p>
          <a:p>
            <a:r>
              <a:rPr lang="en-US"/>
              <a:t>• A line is represented as . Every line in the image corresponds</a:t>
            </a:r>
          </a:p>
          <a:p>
            <a:r>
              <a:rPr lang="en-US"/>
              <a:t>to a point in the parameter space</a:t>
            </a:r>
          </a:p>
          <a:p>
            <a:r>
              <a:rPr lang="en-US"/>
              <a:t>• Every point in the image domain corresponds to a line in the parameter</a:t>
            </a:r>
          </a:p>
          <a:p>
            <a:r>
              <a:rPr lang="en-US"/>
              <a:t>space (why ? Fix (x,y), (m,n) can change on the line . In other</a:t>
            </a:r>
          </a:p>
          <a:p>
            <a:r>
              <a:rPr lang="en-US"/>
              <a:t>words, for all the lines passing through (x,y) in the image space, their</a:t>
            </a:r>
          </a:p>
          <a:p>
            <a:r>
              <a:rPr lang="en-US"/>
              <a:t>parameters form a line in the parameter space)</a:t>
            </a:r>
          </a:p>
          <a:p>
            <a:r>
              <a:rPr lang="en-US"/>
              <a:t>• Points along a line in the space correspond to lines passing through the</a:t>
            </a:r>
          </a:p>
          <a:p>
            <a:r>
              <a:rPr lang="en-US"/>
              <a:t>same point in the parameter space (why ?)</a:t>
            </a:r>
          </a:p>
          <a:p>
            <a:endParaRPr lang="en-US"/>
          </a:p>
        </p:txBody>
      </p:sp>
    </p:spTree>
    <p:extLst>
      <p:ext uri="{BB962C8B-B14F-4D97-AF65-F5344CB8AC3E}">
        <p14:creationId xmlns:p14="http://schemas.microsoft.com/office/powerpoint/2010/main" val="18824813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AB9DD-3AB1-4AB0-A8A3-1E278AB587F4}" type="slidenum">
              <a:rPr lang="en-US">
                <a:solidFill>
                  <a:prstClr val="black"/>
                </a:solidFill>
              </a:rPr>
              <a:pPr/>
              <a:t>68</a:t>
            </a:fld>
            <a:endParaRPr lang="en-US">
              <a:solidFill>
                <a:prstClr val="black"/>
              </a:solidFill>
            </a:endParaRPr>
          </a:p>
        </p:txBody>
      </p:sp>
      <p:sp>
        <p:nvSpPr>
          <p:cNvPr id="227330" name="Rectangle 2"/>
          <p:cNvSpPr>
            <a:spLocks noGrp="1" noRot="1" noChangeAspect="1" noChangeArrowheads="1" noTextEdit="1"/>
          </p:cNvSpPr>
          <p:nvPr>
            <p:ph type="sldImg"/>
          </p:nvPr>
        </p:nvSpPr>
        <p:spPr>
          <a:xfrm>
            <a:off x="2286000" y="514350"/>
            <a:ext cx="4572000" cy="2571750"/>
          </a:xfrm>
          <a:ln/>
        </p:spPr>
      </p:sp>
      <p:sp>
        <p:nvSpPr>
          <p:cNvPr id="227331" name="Rectangle 3"/>
          <p:cNvSpPr>
            <a:spLocks noGrp="1" noChangeArrowheads="1"/>
          </p:cNvSpPr>
          <p:nvPr>
            <p:ph type="body" idx="1"/>
          </p:nvPr>
        </p:nvSpPr>
        <p:spPr/>
        <p:txBody>
          <a:bodyPr/>
          <a:lstStyle/>
          <a:p>
            <a:r>
              <a:rPr lang="en-US"/>
              <a:t>􀁑 Basic ideas</a:t>
            </a:r>
          </a:p>
          <a:p>
            <a:r>
              <a:rPr lang="en-US"/>
              <a:t>• A line is represented as . Every line in the image corresponds</a:t>
            </a:r>
          </a:p>
          <a:p>
            <a:r>
              <a:rPr lang="en-US"/>
              <a:t>to a point in the parameter space</a:t>
            </a:r>
          </a:p>
          <a:p>
            <a:r>
              <a:rPr lang="en-US"/>
              <a:t>• Every point in the image domain corresponds to a line in the parameter</a:t>
            </a:r>
          </a:p>
          <a:p>
            <a:r>
              <a:rPr lang="en-US"/>
              <a:t>space (why ? Fix (x,y), (m,n) can change on the line . In other</a:t>
            </a:r>
          </a:p>
          <a:p>
            <a:r>
              <a:rPr lang="en-US"/>
              <a:t>words, for all the lines passing through (x,y) in the image space, their</a:t>
            </a:r>
          </a:p>
          <a:p>
            <a:r>
              <a:rPr lang="en-US"/>
              <a:t>parameters form a line in the parameter space)</a:t>
            </a:r>
          </a:p>
          <a:p>
            <a:r>
              <a:rPr lang="en-US"/>
              <a:t>• Points along a line in the space correspond to lines passing through the</a:t>
            </a:r>
          </a:p>
          <a:p>
            <a:r>
              <a:rPr lang="en-US"/>
              <a:t>same point in the parameter space (why ?)</a:t>
            </a:r>
          </a:p>
          <a:p>
            <a:endParaRPr lang="en-US"/>
          </a:p>
        </p:txBody>
      </p:sp>
    </p:spTree>
    <p:extLst>
      <p:ext uri="{BB962C8B-B14F-4D97-AF65-F5344CB8AC3E}">
        <p14:creationId xmlns:p14="http://schemas.microsoft.com/office/powerpoint/2010/main" val="18612474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BAB9DD-3AB1-4AB0-A8A3-1E278AB587F4}" type="slidenum">
              <a:rPr lang="en-US">
                <a:solidFill>
                  <a:prstClr val="black"/>
                </a:solidFill>
              </a:rPr>
              <a:pPr/>
              <a:t>69</a:t>
            </a:fld>
            <a:endParaRPr lang="en-US">
              <a:solidFill>
                <a:prstClr val="black"/>
              </a:solidFill>
            </a:endParaRPr>
          </a:p>
        </p:txBody>
      </p:sp>
      <p:sp>
        <p:nvSpPr>
          <p:cNvPr id="227330" name="Rectangle 2"/>
          <p:cNvSpPr>
            <a:spLocks noGrp="1" noRot="1" noChangeAspect="1" noChangeArrowheads="1" noTextEdit="1"/>
          </p:cNvSpPr>
          <p:nvPr>
            <p:ph type="sldImg"/>
          </p:nvPr>
        </p:nvSpPr>
        <p:spPr>
          <a:xfrm>
            <a:off x="2286000" y="514350"/>
            <a:ext cx="4572000" cy="2571750"/>
          </a:xfrm>
          <a:ln/>
        </p:spPr>
      </p:sp>
      <p:sp>
        <p:nvSpPr>
          <p:cNvPr id="227331" name="Rectangle 3"/>
          <p:cNvSpPr>
            <a:spLocks noGrp="1" noChangeArrowheads="1"/>
          </p:cNvSpPr>
          <p:nvPr>
            <p:ph type="body" idx="1"/>
          </p:nvPr>
        </p:nvSpPr>
        <p:spPr/>
        <p:txBody>
          <a:bodyPr/>
          <a:lstStyle/>
          <a:p>
            <a:r>
              <a:rPr lang="en-US" dirty="0"/>
              <a:t>􀁑 Basic ideas</a:t>
            </a:r>
          </a:p>
          <a:p>
            <a:r>
              <a:rPr lang="en-US" dirty="0"/>
              <a:t>• A line is represented as . Every line in the image corresponds</a:t>
            </a:r>
          </a:p>
          <a:p>
            <a:r>
              <a:rPr lang="en-US" dirty="0"/>
              <a:t>to a point in the parameter space</a:t>
            </a:r>
          </a:p>
          <a:p>
            <a:r>
              <a:rPr lang="en-US" dirty="0"/>
              <a:t>• Every point in the image domain corresponds to a line in the parameter</a:t>
            </a:r>
          </a:p>
          <a:p>
            <a:r>
              <a:rPr lang="en-US" dirty="0"/>
              <a:t>space (why ? Fix (</a:t>
            </a:r>
            <a:r>
              <a:rPr lang="en-US" dirty="0" err="1"/>
              <a:t>x,y</a:t>
            </a:r>
            <a:r>
              <a:rPr lang="en-US" dirty="0"/>
              <a:t>), (</a:t>
            </a:r>
            <a:r>
              <a:rPr lang="en-US" dirty="0" err="1"/>
              <a:t>m,n</a:t>
            </a:r>
            <a:r>
              <a:rPr lang="en-US" dirty="0"/>
              <a:t>) can change on the line . In other</a:t>
            </a:r>
          </a:p>
          <a:p>
            <a:r>
              <a:rPr lang="en-US" dirty="0"/>
              <a:t>words, for all the lines passing through (</a:t>
            </a:r>
            <a:r>
              <a:rPr lang="en-US" dirty="0" err="1"/>
              <a:t>x,y</a:t>
            </a:r>
            <a:r>
              <a:rPr lang="en-US" dirty="0"/>
              <a:t>) in the image space, their</a:t>
            </a:r>
          </a:p>
          <a:p>
            <a:r>
              <a:rPr lang="en-US" dirty="0"/>
              <a:t>parameters form a line in the parameter space)</a:t>
            </a:r>
          </a:p>
          <a:p>
            <a:r>
              <a:rPr lang="en-US" dirty="0"/>
              <a:t>• Points along a line in the space correspond to lines passing through the</a:t>
            </a:r>
          </a:p>
          <a:p>
            <a:r>
              <a:rPr lang="en-US" dirty="0"/>
              <a:t>same point in the parameter space (why ?)</a:t>
            </a:r>
          </a:p>
          <a:p>
            <a:endParaRPr lang="en-US" dirty="0"/>
          </a:p>
        </p:txBody>
      </p:sp>
    </p:spTree>
    <p:extLst>
      <p:ext uri="{BB962C8B-B14F-4D97-AF65-F5344CB8AC3E}">
        <p14:creationId xmlns:p14="http://schemas.microsoft.com/office/powerpoint/2010/main" val="4273196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C52745-2203-4836-98DA-E8D8D3C18AD1}" type="slidenum">
              <a:rPr lang="en-US">
                <a:solidFill>
                  <a:prstClr val="black"/>
                </a:solidFill>
              </a:rPr>
              <a:pPr/>
              <a:t>70</a:t>
            </a:fld>
            <a:endParaRPr lang="en-US">
              <a:solidFill>
                <a:prstClr val="black"/>
              </a:solidFill>
            </a:endParaRPr>
          </a:p>
        </p:txBody>
      </p:sp>
      <p:sp>
        <p:nvSpPr>
          <p:cNvPr id="233474" name="Rectangle 2"/>
          <p:cNvSpPr>
            <a:spLocks noGrp="1" noRot="1" noChangeAspect="1" noChangeArrowheads="1" noTextEdit="1"/>
          </p:cNvSpPr>
          <p:nvPr>
            <p:ph type="sldImg"/>
          </p:nvPr>
        </p:nvSpPr>
        <p:spPr>
          <a:xfrm>
            <a:off x="2287588" y="514350"/>
            <a:ext cx="4572000" cy="2571750"/>
          </a:xfrm>
          <a:ln/>
        </p:spPr>
      </p:sp>
      <p:sp>
        <p:nvSpPr>
          <p:cNvPr id="233475" name="Rectangle 3"/>
          <p:cNvSpPr>
            <a:spLocks noGrp="1" noChangeArrowheads="1"/>
          </p:cNvSpPr>
          <p:nvPr>
            <p:ph type="body" idx="1"/>
          </p:nvPr>
        </p:nvSpPr>
        <p:spPr>
          <a:xfrm>
            <a:off x="1219200" y="3257550"/>
            <a:ext cx="6705600" cy="3086100"/>
          </a:xfrm>
        </p:spPr>
        <p:txBody>
          <a:bodyPr/>
          <a:lstStyle/>
          <a:p>
            <a:r>
              <a:rPr lang="en-US"/>
              <a:t>Figure 15.1, top half.  Note that most points in the vote array are very dark, because they</a:t>
            </a:r>
          </a:p>
          <a:p>
            <a:r>
              <a:rPr lang="en-US"/>
              <a:t>get only one vote.</a:t>
            </a:r>
          </a:p>
        </p:txBody>
      </p:sp>
    </p:spTree>
    <p:extLst>
      <p:ext uri="{BB962C8B-B14F-4D97-AF65-F5344CB8AC3E}">
        <p14:creationId xmlns:p14="http://schemas.microsoft.com/office/powerpoint/2010/main" val="15850618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48BAB5-E73D-4B86-ABF4-67E76C87BFF0}" type="slidenum">
              <a:rPr lang="en-US">
                <a:solidFill>
                  <a:prstClr val="black"/>
                </a:solidFill>
              </a:rPr>
              <a:pPr/>
              <a:t>71</a:t>
            </a:fld>
            <a:endParaRPr lang="en-US">
              <a:solidFill>
                <a:prstClr val="black"/>
              </a:solidFill>
            </a:endParaRPr>
          </a:p>
        </p:txBody>
      </p:sp>
      <p:sp>
        <p:nvSpPr>
          <p:cNvPr id="235522" name="Rectangle 2"/>
          <p:cNvSpPr>
            <a:spLocks noGrp="1" noRot="1" noChangeAspect="1" noChangeArrowheads="1" noTextEdit="1"/>
          </p:cNvSpPr>
          <p:nvPr>
            <p:ph type="sldImg"/>
          </p:nvPr>
        </p:nvSpPr>
        <p:spPr>
          <a:xfrm>
            <a:off x="2287588" y="514350"/>
            <a:ext cx="4572000" cy="2571750"/>
          </a:xfrm>
          <a:ln/>
        </p:spPr>
      </p:sp>
      <p:sp>
        <p:nvSpPr>
          <p:cNvPr id="235523" name="Rectangle 3"/>
          <p:cNvSpPr>
            <a:spLocks noGrp="1" noChangeArrowheads="1"/>
          </p:cNvSpPr>
          <p:nvPr>
            <p:ph type="body" idx="1"/>
          </p:nvPr>
        </p:nvSpPr>
        <p:spPr>
          <a:xfrm>
            <a:off x="1219200" y="3257550"/>
            <a:ext cx="6705600" cy="3086100"/>
          </a:xfrm>
        </p:spPr>
        <p:txBody>
          <a:bodyPr/>
          <a:lstStyle/>
          <a:p>
            <a:r>
              <a:rPr lang="en-US"/>
              <a:t>This is 15.1 lower half</a:t>
            </a:r>
          </a:p>
        </p:txBody>
      </p:sp>
    </p:spTree>
    <p:extLst>
      <p:ext uri="{BB962C8B-B14F-4D97-AF65-F5344CB8AC3E}">
        <p14:creationId xmlns:p14="http://schemas.microsoft.com/office/powerpoint/2010/main" val="231153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393315-43C0-4A35-AA55-A6E520376B19}" type="slidenum">
              <a:rPr lang="en-US">
                <a:solidFill>
                  <a:prstClr val="black"/>
                </a:solidFill>
              </a:rPr>
              <a:pPr/>
              <a:t>72</a:t>
            </a:fld>
            <a:endParaRPr lang="en-US">
              <a:solidFill>
                <a:prstClr val="black"/>
              </a:solidFill>
            </a:endParaRPr>
          </a:p>
        </p:txBody>
      </p:sp>
      <p:sp>
        <p:nvSpPr>
          <p:cNvPr id="242690" name="Rectangle 2"/>
          <p:cNvSpPr>
            <a:spLocks noGrp="1" noRot="1" noChangeAspect="1" noChangeArrowheads="1" noTextEdit="1"/>
          </p:cNvSpPr>
          <p:nvPr>
            <p:ph type="sldImg"/>
          </p:nvPr>
        </p:nvSpPr>
        <p:spPr>
          <a:xfrm>
            <a:off x="2287588" y="514350"/>
            <a:ext cx="4572000" cy="2571750"/>
          </a:xfrm>
          <a:ln/>
        </p:spPr>
      </p:sp>
      <p:sp>
        <p:nvSpPr>
          <p:cNvPr id="242691" name="Rectangle 3"/>
          <p:cNvSpPr>
            <a:spLocks noGrp="1" noChangeArrowheads="1"/>
          </p:cNvSpPr>
          <p:nvPr>
            <p:ph type="body" idx="1"/>
          </p:nvPr>
        </p:nvSpPr>
        <p:spPr>
          <a:xfrm>
            <a:off x="1219200" y="3257550"/>
            <a:ext cx="6705600" cy="3086100"/>
          </a:xfrm>
        </p:spPr>
        <p:txBody>
          <a:bodyPr/>
          <a:lstStyle/>
          <a:p>
            <a:r>
              <a:rPr lang="en-US"/>
              <a:t>15.2; main point is that lots of noise can lead to large peaks in the array</a:t>
            </a:r>
          </a:p>
        </p:txBody>
      </p:sp>
    </p:spTree>
    <p:extLst>
      <p:ext uri="{BB962C8B-B14F-4D97-AF65-F5344CB8AC3E}">
        <p14:creationId xmlns:p14="http://schemas.microsoft.com/office/powerpoint/2010/main" val="5033453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6A852F9D-87D8-45CE-813A-2C5D2C79CB12}" type="slidenum">
              <a:rPr lang="en-US" smtClean="0"/>
              <a:pPr/>
              <a:t>77</a:t>
            </a:fld>
            <a:endParaRPr lang="en-US"/>
          </a:p>
        </p:txBody>
      </p:sp>
      <p:sp>
        <p:nvSpPr>
          <p:cNvPr id="63491" name="Rectangle 2"/>
          <p:cNvSpPr>
            <a:spLocks noGrp="1" noRot="1" noChangeAspect="1" noChangeArrowheads="1" noTextEdit="1"/>
          </p:cNvSpPr>
          <p:nvPr>
            <p:ph type="sldImg"/>
          </p:nvPr>
        </p:nvSpPr>
        <p:spPr>
          <a:xfrm>
            <a:off x="2286000" y="514350"/>
            <a:ext cx="4572000" cy="2571750"/>
          </a:xfrm>
          <a:ln/>
        </p:spPr>
      </p:sp>
      <p:sp>
        <p:nvSpPr>
          <p:cNvPr id="6349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560746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xfrm>
            <a:off x="2286000" y="514350"/>
            <a:ext cx="4572000" cy="2571750"/>
          </a:xfrm>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853EC27-4799-4246-B816-967455E51E7F}" type="slidenum">
              <a:rPr lang="en-US" smtClean="0">
                <a:solidFill>
                  <a:prstClr val="black"/>
                </a:solidFill>
              </a:rPr>
              <a:pPr>
                <a:defRPr/>
              </a:pPr>
              <a:t>78</a:t>
            </a:fld>
            <a:endParaRPr lang="en-US">
              <a:solidFill>
                <a:prstClr val="black"/>
              </a:solidFill>
            </a:endParaRPr>
          </a:p>
        </p:txBody>
      </p:sp>
    </p:spTree>
    <p:extLst>
      <p:ext uri="{BB962C8B-B14F-4D97-AF65-F5344CB8AC3E}">
        <p14:creationId xmlns:p14="http://schemas.microsoft.com/office/powerpoint/2010/main" val="119261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2995572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5B40B258-9A09-4AA1-A355-95F22493D87A}" type="slidenum">
              <a:rPr lang="en-US" smtClean="0">
                <a:solidFill>
                  <a:prstClr val="black"/>
                </a:solidFill>
              </a:rPr>
              <a:pPr/>
              <a:t>80</a:t>
            </a:fld>
            <a:endParaRPr lang="en-US">
              <a:solidFill>
                <a:prstClr val="black"/>
              </a:solidFill>
            </a:endParaRPr>
          </a:p>
        </p:txBody>
      </p:sp>
      <p:sp>
        <p:nvSpPr>
          <p:cNvPr id="66563" name="Rectangle 2"/>
          <p:cNvSpPr>
            <a:spLocks noGrp="1" noRot="1" noChangeAspect="1" noChangeArrowheads="1" noTextEdit="1"/>
          </p:cNvSpPr>
          <p:nvPr>
            <p:ph type="sldImg"/>
          </p:nvPr>
        </p:nvSpPr>
        <p:spPr>
          <a:xfrm>
            <a:off x="2286000" y="514350"/>
            <a:ext cx="4572000" cy="2571750"/>
          </a:xfrm>
          <a:ln/>
        </p:spPr>
      </p:sp>
      <p:sp>
        <p:nvSpPr>
          <p:cNvPr id="6656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6344768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16EEB05E-A0CC-4E66-8606-6F8667A0A54E}" type="slidenum">
              <a:rPr lang="en-US" smtClean="0">
                <a:solidFill>
                  <a:prstClr val="black"/>
                </a:solidFill>
              </a:rPr>
              <a:pPr/>
              <a:t>82</a:t>
            </a:fld>
            <a:endParaRPr lang="en-US">
              <a:solidFill>
                <a:prstClr val="black"/>
              </a:solidFill>
            </a:endParaRPr>
          </a:p>
        </p:txBody>
      </p:sp>
      <p:sp>
        <p:nvSpPr>
          <p:cNvPr id="65539" name="Rectangle 2"/>
          <p:cNvSpPr>
            <a:spLocks noGrp="1" noRot="1" noChangeAspect="1" noChangeArrowheads="1" noTextEdit="1"/>
          </p:cNvSpPr>
          <p:nvPr>
            <p:ph type="sldImg"/>
          </p:nvPr>
        </p:nvSpPr>
        <p:spPr>
          <a:xfrm>
            <a:off x="2286000" y="514350"/>
            <a:ext cx="4572000" cy="2571750"/>
          </a:xfrm>
          <a:ln/>
        </p:spPr>
      </p:sp>
      <p:sp>
        <p:nvSpPr>
          <p:cNvPr id="655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103901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xfrm>
            <a:off x="2286000" y="514350"/>
            <a:ext cx="4572000" cy="25717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p:txBody>
      </p:sp>
    </p:spTree>
    <p:extLst>
      <p:ext uri="{BB962C8B-B14F-4D97-AF65-F5344CB8AC3E}">
        <p14:creationId xmlns:p14="http://schemas.microsoft.com/office/powerpoint/2010/main" val="464356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paper doesn’t use the ratio test for matching.</a:t>
            </a:r>
          </a:p>
          <a:p>
            <a:r>
              <a:rPr lang="en-US" dirty="0"/>
              <a:t>The better descriptors use the log polar binning instead of the square grid.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209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one year, this work has 5000 citations and 16.9k</a:t>
            </a:r>
            <a:r>
              <a:rPr lang="en-US" baseline="0" dirty="0"/>
              <a:t> stars on Github</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261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Colmap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5806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Colmap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9503E-BF1B-43C0-B836-0C9F9F6E2B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22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634B09C-5FE3-4E5C-947F-62A8A654A6B6}"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68880D-8C14-414F-9A2C-CAC4CEB7120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9242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73598400-A51E-47C6-AB6E-9D2F0FEB444A}"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B8387C5-D1BA-4E64-9B6E-A01CF3A7D9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85434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91AFC77-476A-4B65-AEF2-B88090E8601D}"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F399DFD-7A6B-421E-91AE-F1416F30A79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7101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3747BA-49B7-4E32-A9B2-44A226F32216}"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FA32093-982A-4E29-84CD-21505EE1816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5635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13BBE94-D788-474D-8EEB-6F58D1472041}" type="datetimeFigureOut">
              <a:rPr lang="en-US">
                <a:solidFill>
                  <a:prstClr val="black">
                    <a:tint val="75000"/>
                  </a:prstClr>
                </a:solidFill>
              </a:rPr>
              <a:pPr>
                <a:defRPr/>
              </a:pPr>
              <a:t>9/11/2025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5D8F99F-4257-47F7-B137-92F5C330B8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76046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4295DB7-2A11-4E6C-9567-D57EA333CE6B}" type="datetimeFigureOut">
              <a:rPr lang="en-US">
                <a:solidFill>
                  <a:prstClr val="black">
                    <a:tint val="75000"/>
                  </a:prstClr>
                </a:solidFill>
              </a:rPr>
              <a:pPr>
                <a:defRPr/>
              </a:pPr>
              <a:t>9/11/2025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EF2DBDE-828A-4ED8-BAC3-0183760B6D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2275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92282A0-E074-4D1F-9892-A88D1283A735}" type="datetimeFigureOut">
              <a:rPr lang="en-US">
                <a:solidFill>
                  <a:prstClr val="black">
                    <a:tint val="75000"/>
                  </a:prstClr>
                </a:solidFill>
              </a:rPr>
              <a:pPr>
                <a:defRPr/>
              </a:pPr>
              <a:t>9/11/2025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FA4E828-8872-429C-B31F-81F3904DB6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502227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87B5463-834F-40F6-B8E3-F026FE73268E}"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E464F8D-F56C-469B-8A33-F67E89A087F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21756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7BB97F0-D666-463A-99C4-716878AAB3F2}"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D1FFF3-B466-42C5-A286-E06D02714B7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85599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E5714B-483C-45C3-99E0-9DDFC1306F6E}"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434E0C-7D9E-4F01-AF55-2FE14BA758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7069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C089D8F-1676-4F18-A19A-1DC9780C6F79}"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EA49CCE-778B-4371-A03A-FDCD62BA792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6473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19500"/>
            <a:ext cx="5080000" cy="2552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56F9DED-C3AA-40F6-ACE9-AC54436C1C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6117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202281-60AA-4CF2-AA75-49D60852FF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8401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73E6BCB-2EF7-479A-9162-D2528BAE13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0834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519E97A-744F-4044-973F-1B212DBED46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53774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15B8F5-A411-4768-860B-8D8B631808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24268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043CDC2-9C99-4179-8227-6CFCBA8A98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2958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2E5B504-35FB-4966-A949-862367A2FD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1869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B8F119D-79C3-40E4-AE72-1E2398486F2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83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E645CA3-E2A7-4841-8461-ACC6688C0D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4677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52350F7-3815-4440-A6A9-3C2B961E8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89657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02B64A5-FA29-4A63-985A-F9E122871A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321415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CD49608-6C8C-4189-85FB-CE13A0D0AF7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79357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fld id="{D8C073F4-E016-47F5-A5CA-E7A1D0BA00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2383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E4A36C-BF20-47C8-AFDA-F15DBD9F3CDC}"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3BE7D3-8517-4C5A-BB68-21AE023DF1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408229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E4786BE-2034-4A01-A8B7-4E8696F728D3}"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419B1E-F8B4-4837-AC34-51B0725274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581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5A957F-1478-4650-96DD-2A1673C1CED3}"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54684-9CC9-4810-90F1-6C426C44E8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60816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76526D4-5FC1-4136-8494-A2484A18985D}"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C3649A-8075-4A0C-8C3D-85C2C7FCC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2400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pPr>
                <a:defRPr/>
              </a:pPr>
              <a:t>9/11/2025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449BE98-CAEF-4087-9DE0-D9FD90A6343B}" type="datetimeFigureOut">
              <a:rPr lang="en-US">
                <a:solidFill>
                  <a:prstClr val="black">
                    <a:tint val="75000"/>
                  </a:prstClr>
                </a:solidFill>
              </a:rPr>
              <a:pPr>
                <a:defRPr/>
              </a:pPr>
              <a:t>9/11/2025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E7618-6F59-4889-B673-8D37AE136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76487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A33F2A2-ACEE-409F-BB3E-7F9F30A5630A}" type="datetimeFigureOut">
              <a:rPr lang="en-US">
                <a:solidFill>
                  <a:prstClr val="black">
                    <a:tint val="75000"/>
                  </a:prstClr>
                </a:solidFill>
              </a:rPr>
              <a:pPr>
                <a:defRPr/>
              </a:pPr>
              <a:t>9/11/2025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511E07E-775F-4086-9DFF-187388710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84686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2D7D-B9AC-4097-80A2-5749D90A3AAD}" type="datetimeFigureOut">
              <a:rPr lang="en-US">
                <a:solidFill>
                  <a:prstClr val="black">
                    <a:tint val="75000"/>
                  </a:prstClr>
                </a:solidFill>
              </a:rPr>
              <a:pPr>
                <a:defRPr/>
              </a:pPr>
              <a:t>9/11/2025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A55FAA-6FA8-4C65-8E93-389526CAF2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1875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BDA07D-2599-4C02-8946-C0149268413B}"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CA57464-6FB3-4BC7-A4C7-3E7D818100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079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D43353-F247-472E-B029-56C67D2F8EE7}" type="datetimeFigureOut">
              <a:rPr lang="en-US">
                <a:solidFill>
                  <a:prstClr val="black">
                    <a:tint val="75000"/>
                  </a:prstClr>
                </a:solidFill>
              </a:rPr>
              <a:pPr>
                <a:defRPr/>
              </a:pPr>
              <a:t>9/11/2025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86E316-F2A5-470D-A49E-E661477FAE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7813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E74B4-E980-4D0A-8CF4-61F8CFD4E1F1}"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DC75A9-D850-4EDC-B5D8-96275783D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1930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96F45-B18A-4B79-8771-107EEBA7E672}"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03A391-EE52-47CA-8F1A-A3AF212831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528225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0DD613-FE25-4BDC-932F-76E0182B4298}"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E2112-EB3D-441D-BBF6-FE8472B9DB98}" type="slidenum">
              <a:rPr lang="en-US"/>
              <a:pPr>
                <a:defRPr/>
              </a:pPr>
              <a:t>‹#›</a:t>
            </a:fld>
            <a:endParaRPr lang="en-US"/>
          </a:p>
        </p:txBody>
      </p:sp>
    </p:spTree>
    <p:extLst>
      <p:ext uri="{BB962C8B-B14F-4D97-AF65-F5344CB8AC3E}">
        <p14:creationId xmlns:p14="http://schemas.microsoft.com/office/powerpoint/2010/main" val="21483989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833370-A711-47C5-87A7-0200448E4047}"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A48A19-95A3-47B6-A309-A5AEA0391D46}" type="slidenum">
              <a:rPr lang="en-US"/>
              <a:pPr>
                <a:defRPr/>
              </a:pPr>
              <a:t>‹#›</a:t>
            </a:fld>
            <a:endParaRPr lang="en-US"/>
          </a:p>
        </p:txBody>
      </p:sp>
    </p:spTree>
    <p:extLst>
      <p:ext uri="{BB962C8B-B14F-4D97-AF65-F5344CB8AC3E}">
        <p14:creationId xmlns:p14="http://schemas.microsoft.com/office/powerpoint/2010/main" val="12141038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C34499D-DE38-454B-839A-5CFF12D609D1}"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A9A62-7CB7-4D7B-ACC0-EFF0BDBB85F5}" type="slidenum">
              <a:rPr lang="en-US"/>
              <a:pPr>
                <a:defRPr/>
              </a:pPr>
              <a:t>‹#›</a:t>
            </a:fld>
            <a:endParaRPr lang="en-US"/>
          </a:p>
        </p:txBody>
      </p:sp>
    </p:spTree>
    <p:extLst>
      <p:ext uri="{BB962C8B-B14F-4D97-AF65-F5344CB8AC3E}">
        <p14:creationId xmlns:p14="http://schemas.microsoft.com/office/powerpoint/2010/main" val="588475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pPr>
                <a:defRPr/>
              </a:pPr>
              <a:t>9/11/2025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645E0B0-57D9-44CE-8FC6-17AAC5A43271}" type="datetimeFigureOut">
              <a:rPr lang="en-US"/>
              <a:pPr>
                <a:defRPr/>
              </a:pPr>
              <a:t>9/11/2025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34D35F-69CE-4B06-8B6C-6DBE58A64542}" type="slidenum">
              <a:rPr lang="en-US"/>
              <a:pPr>
                <a:defRPr/>
              </a:pPr>
              <a:t>‹#›</a:t>
            </a:fld>
            <a:endParaRPr lang="en-US"/>
          </a:p>
        </p:txBody>
      </p:sp>
    </p:spTree>
    <p:extLst>
      <p:ext uri="{BB962C8B-B14F-4D97-AF65-F5344CB8AC3E}">
        <p14:creationId xmlns:p14="http://schemas.microsoft.com/office/powerpoint/2010/main" val="2163142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06830E-3741-4839-9C90-9621DCC056EF}" type="datetimeFigureOut">
              <a:rPr lang="en-US"/>
              <a:pPr>
                <a:defRPr/>
              </a:pPr>
              <a:t>9/11/2025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BDED47-F3CB-47BD-A15A-A551F3D594E0}" type="slidenum">
              <a:rPr lang="en-US"/>
              <a:pPr>
                <a:defRPr/>
              </a:pPr>
              <a:t>‹#›</a:t>
            </a:fld>
            <a:endParaRPr lang="en-US"/>
          </a:p>
        </p:txBody>
      </p:sp>
    </p:spTree>
    <p:extLst>
      <p:ext uri="{BB962C8B-B14F-4D97-AF65-F5344CB8AC3E}">
        <p14:creationId xmlns:p14="http://schemas.microsoft.com/office/powerpoint/2010/main" val="25569444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90CB36C-FE95-41C4-B75A-1AA83C38BEC1}" type="datetimeFigureOut">
              <a:rPr lang="en-US"/>
              <a:pPr>
                <a:defRPr/>
              </a:pPr>
              <a:t>9/11/2025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941DA7-AA41-42AD-ACEE-E9D9CCA6B523}" type="slidenum">
              <a:rPr lang="en-US"/>
              <a:pPr>
                <a:defRPr/>
              </a:pPr>
              <a:t>‹#›</a:t>
            </a:fld>
            <a:endParaRPr lang="en-US"/>
          </a:p>
        </p:txBody>
      </p:sp>
    </p:spTree>
    <p:extLst>
      <p:ext uri="{BB962C8B-B14F-4D97-AF65-F5344CB8AC3E}">
        <p14:creationId xmlns:p14="http://schemas.microsoft.com/office/powerpoint/2010/main" val="34752635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2386A4-7531-4F6A-96D9-0828B17CB6AD}" type="datetimeFigureOut">
              <a:rPr lang="en-US"/>
              <a:pPr>
                <a:defRPr/>
              </a:pPr>
              <a:t>9/11/2025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E06253-EAF6-4F45-920B-C1C89BBEDF95}" type="slidenum">
              <a:rPr lang="en-US"/>
              <a:pPr>
                <a:defRPr/>
              </a:pPr>
              <a:t>‹#›</a:t>
            </a:fld>
            <a:endParaRPr lang="en-US"/>
          </a:p>
        </p:txBody>
      </p:sp>
    </p:spTree>
    <p:extLst>
      <p:ext uri="{BB962C8B-B14F-4D97-AF65-F5344CB8AC3E}">
        <p14:creationId xmlns:p14="http://schemas.microsoft.com/office/powerpoint/2010/main" val="1756483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199591-3AA6-4D57-983D-BACDA48DC93B}" type="datetimeFigureOut">
              <a:rPr lang="en-US"/>
              <a:pPr>
                <a:defRPr/>
              </a:pPr>
              <a:t>9/11/2025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A509F0-003A-4061-9A2A-3DF6148DD91D}" type="slidenum">
              <a:rPr lang="en-US"/>
              <a:pPr>
                <a:defRPr/>
              </a:pPr>
              <a:t>‹#›</a:t>
            </a:fld>
            <a:endParaRPr lang="en-US"/>
          </a:p>
        </p:txBody>
      </p:sp>
    </p:spTree>
    <p:extLst>
      <p:ext uri="{BB962C8B-B14F-4D97-AF65-F5344CB8AC3E}">
        <p14:creationId xmlns:p14="http://schemas.microsoft.com/office/powerpoint/2010/main" val="4066785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68E396-B110-46BA-9A5E-BF99AE4AD8BE}" type="datetimeFigureOut">
              <a:rPr lang="en-US"/>
              <a:pPr>
                <a:defRPr/>
              </a:pPr>
              <a:t>9/11/2025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C3F6FC-3784-4019-B3E7-F0E34B4155B3}" type="slidenum">
              <a:rPr lang="en-US"/>
              <a:pPr>
                <a:defRPr/>
              </a:pPr>
              <a:t>‹#›</a:t>
            </a:fld>
            <a:endParaRPr lang="en-US"/>
          </a:p>
        </p:txBody>
      </p:sp>
    </p:spTree>
    <p:extLst>
      <p:ext uri="{BB962C8B-B14F-4D97-AF65-F5344CB8AC3E}">
        <p14:creationId xmlns:p14="http://schemas.microsoft.com/office/powerpoint/2010/main" val="29233534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B72BE-1510-4F7D-984C-7811AD27E6A8}"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20FB3-206D-4C9E-BE8D-A1BF91CF2C2D}" type="slidenum">
              <a:rPr lang="en-US"/>
              <a:pPr>
                <a:defRPr/>
              </a:pPr>
              <a:t>‹#›</a:t>
            </a:fld>
            <a:endParaRPr lang="en-US"/>
          </a:p>
        </p:txBody>
      </p:sp>
    </p:spTree>
    <p:extLst>
      <p:ext uri="{BB962C8B-B14F-4D97-AF65-F5344CB8AC3E}">
        <p14:creationId xmlns:p14="http://schemas.microsoft.com/office/powerpoint/2010/main" val="1666891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B898D-1F88-431A-9A09-3CBA2C4DF705}" type="datetimeFigureOut">
              <a:rPr lang="en-US"/>
              <a:pPr>
                <a:defRPr/>
              </a:pPr>
              <a:t>9/11/2025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2D5FF0-20E5-4DC6-881A-E949B8DF97A3}" type="slidenum">
              <a:rPr lang="en-US"/>
              <a:pPr>
                <a:defRPr/>
              </a:pPr>
              <a:t>‹#›</a:t>
            </a:fld>
            <a:endParaRPr lang="en-US"/>
          </a:p>
        </p:txBody>
      </p:sp>
    </p:spTree>
    <p:extLst>
      <p:ext uri="{BB962C8B-B14F-4D97-AF65-F5344CB8AC3E}">
        <p14:creationId xmlns:p14="http://schemas.microsoft.com/office/powerpoint/2010/main" val="38448912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9753600" cy="609600"/>
          </a:xfrm>
        </p:spPr>
        <p:txBody>
          <a:bodyPr/>
          <a:lstStyle/>
          <a:p>
            <a:r>
              <a:rPr lang="en-US"/>
              <a:t>Click to edit Master title style</a:t>
            </a:r>
            <a:endParaRPr lang="de-CH"/>
          </a:p>
        </p:txBody>
      </p:sp>
      <p:sp>
        <p:nvSpPr>
          <p:cNvPr id="3" name="Text Placeholder 2"/>
          <p:cNvSpPr>
            <a:spLocks noGrp="1"/>
          </p:cNvSpPr>
          <p:nvPr>
            <p:ph type="body" sz="half" idx="1"/>
          </p:nvPr>
        </p:nvSpPr>
        <p:spPr>
          <a:xfrm>
            <a:off x="609600" y="12192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quarter" idx="2"/>
          </p:nvPr>
        </p:nvSpPr>
        <p:spPr>
          <a:xfrm>
            <a:off x="6502400" y="12192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Content Placeholder 4"/>
          <p:cNvSpPr>
            <a:spLocks noGrp="1"/>
          </p:cNvSpPr>
          <p:nvPr>
            <p:ph sz="quarter" idx="3"/>
          </p:nvPr>
        </p:nvSpPr>
        <p:spPr>
          <a:xfrm>
            <a:off x="6502400" y="35433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Rectangle 4"/>
          <p:cNvSpPr>
            <a:spLocks noGrp="1" noChangeArrowheads="1"/>
          </p:cNvSpPr>
          <p:nvPr>
            <p:ph type="sldNum" sz="quarter" idx="10"/>
          </p:nvPr>
        </p:nvSpPr>
        <p:spPr/>
        <p:txBody>
          <a:bodyPr/>
          <a:lstStyle>
            <a:lvl1pPr>
              <a:defRPr/>
            </a:lvl1pPr>
          </a:lstStyle>
          <a:p>
            <a:pPr>
              <a:defRPr/>
            </a:pPr>
            <a:fld id="{356A45F3-3AA0-40CF-8403-F0D3EF656021}" type="slidenum">
              <a:rPr lang="de-DE"/>
              <a:pPr>
                <a:defRPr/>
              </a:pPr>
              <a:t>‹#›</a:t>
            </a:fld>
            <a:endParaRPr lang="de-DE"/>
          </a:p>
        </p:txBody>
      </p:sp>
      <p:sp>
        <p:nvSpPr>
          <p:cNvPr id="7" name="Rectangle 6"/>
          <p:cNvSpPr>
            <a:spLocks noGrp="1" noChangeArrowheads="1"/>
          </p:cNvSpPr>
          <p:nvPr>
            <p:ph type="ftr" sz="quarter" idx="11"/>
          </p:nvPr>
        </p:nvSpPr>
        <p:spPr/>
        <p:txBody>
          <a:bodyPr/>
          <a:lstStyle>
            <a:lvl1pPr>
              <a:defRPr/>
            </a:lvl1pPr>
          </a:lstStyle>
          <a:p>
            <a:pPr>
              <a:defRPr/>
            </a:pPr>
            <a:r>
              <a:rPr lang="de-DE"/>
              <a:t>K. Grauman, B. Leibe</a:t>
            </a:r>
          </a:p>
        </p:txBody>
      </p:sp>
    </p:spTree>
    <p:extLst>
      <p:ext uri="{BB962C8B-B14F-4D97-AF65-F5344CB8AC3E}">
        <p14:creationId xmlns:p14="http://schemas.microsoft.com/office/powerpoint/2010/main" val="2544663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pPr>
                <a:defRPr/>
              </a:pPr>
              <a:t>9/11/2025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pPr>
                <a:defRPr/>
              </a:pPr>
              <a:t>9/11/2025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pPr>
                <a:defRPr/>
              </a:pPr>
              <a:t>9/11/2025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pPr>
                <a:defRPr/>
              </a:pPr>
              <a:t>9/11/2025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pPr>
                <a:defRPr/>
              </a:pPr>
              <a:t>9/11/2025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0F0A01C-ECC0-4966-AD27-2E8B22F3BDB1}"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2F44228-A715-4D35-A686-68263BBDC7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6857361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solidFill>
                <a:srgbClr val="000000"/>
              </a:solidFill>
              <a:latin typeface="Futura Bk BT" pitchFamily="34"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solidFill>
                <a:srgbClr val="000000"/>
              </a:solidFill>
              <a:latin typeface="Futura Bk BT" pitchFamily="34"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EDF5AE6-8A69-4042-BE13-937D50248441}" type="slidenum">
              <a:rPr lang="en-US" smtClean="0">
                <a:solidFill>
                  <a:srgbClr val="000000"/>
                </a:solidFill>
                <a:latin typeface="Futura Bk BT" pitchFamily="34" charset="0"/>
              </a:rPr>
              <a:pPr/>
              <a:t>‹#›</a:t>
            </a:fld>
            <a:endParaRPr lang="en-US">
              <a:solidFill>
                <a:srgbClr val="000000"/>
              </a:solidFill>
              <a:latin typeface="Futura Bk BT" pitchFamily="34" charset="0"/>
            </a:endParaRPr>
          </a:p>
        </p:txBody>
      </p:sp>
    </p:spTree>
    <p:extLst>
      <p:ext uri="{BB962C8B-B14F-4D97-AF65-F5344CB8AC3E}">
        <p14:creationId xmlns:p14="http://schemas.microsoft.com/office/powerpoint/2010/main" val="37824145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Futura Bk BT" pitchFamily="34" charset="0"/>
        </a:defRPr>
      </a:lvl2pPr>
      <a:lvl3pPr algn="ctr" rtl="0" fontAlgn="base">
        <a:spcBef>
          <a:spcPct val="0"/>
        </a:spcBef>
        <a:spcAft>
          <a:spcPct val="0"/>
        </a:spcAft>
        <a:defRPr sz="4400">
          <a:solidFill>
            <a:schemeClr val="tx2"/>
          </a:solidFill>
          <a:latin typeface="Futura Bk BT" pitchFamily="34" charset="0"/>
        </a:defRPr>
      </a:lvl3pPr>
      <a:lvl4pPr algn="ctr" rtl="0" fontAlgn="base">
        <a:spcBef>
          <a:spcPct val="0"/>
        </a:spcBef>
        <a:spcAft>
          <a:spcPct val="0"/>
        </a:spcAft>
        <a:defRPr sz="4400">
          <a:solidFill>
            <a:schemeClr val="tx2"/>
          </a:solidFill>
          <a:latin typeface="Futura Bk BT" pitchFamily="34" charset="0"/>
        </a:defRPr>
      </a:lvl4pPr>
      <a:lvl5pPr algn="ctr" rtl="0" fontAlgn="base">
        <a:spcBef>
          <a:spcPct val="0"/>
        </a:spcBef>
        <a:spcAft>
          <a:spcPct val="0"/>
        </a:spcAft>
        <a:defRPr sz="4400">
          <a:solidFill>
            <a:schemeClr val="tx2"/>
          </a:solidFill>
          <a:latin typeface="Futura Bk BT" pitchFamily="34" charset="0"/>
        </a:defRPr>
      </a:lvl5pPr>
      <a:lvl6pPr marL="457200" algn="ctr" rtl="0" fontAlgn="base">
        <a:spcBef>
          <a:spcPct val="0"/>
        </a:spcBef>
        <a:spcAft>
          <a:spcPct val="0"/>
        </a:spcAft>
        <a:defRPr sz="4400">
          <a:solidFill>
            <a:schemeClr val="tx2"/>
          </a:solidFill>
          <a:latin typeface="Futura Bk BT" pitchFamily="34" charset="0"/>
        </a:defRPr>
      </a:lvl6pPr>
      <a:lvl7pPr marL="914400" algn="ctr" rtl="0" fontAlgn="base">
        <a:spcBef>
          <a:spcPct val="0"/>
        </a:spcBef>
        <a:spcAft>
          <a:spcPct val="0"/>
        </a:spcAft>
        <a:defRPr sz="4400">
          <a:solidFill>
            <a:schemeClr val="tx2"/>
          </a:solidFill>
          <a:latin typeface="Futura Bk BT" pitchFamily="34" charset="0"/>
        </a:defRPr>
      </a:lvl7pPr>
      <a:lvl8pPr marL="1371600" algn="ctr" rtl="0" fontAlgn="base">
        <a:spcBef>
          <a:spcPct val="0"/>
        </a:spcBef>
        <a:spcAft>
          <a:spcPct val="0"/>
        </a:spcAft>
        <a:defRPr sz="4400">
          <a:solidFill>
            <a:schemeClr val="tx2"/>
          </a:solidFill>
          <a:latin typeface="Futura Bk BT" pitchFamily="34" charset="0"/>
        </a:defRPr>
      </a:lvl8pPr>
      <a:lvl9pPr marL="1828800" algn="ctr" rtl="0" fontAlgn="base">
        <a:spcBef>
          <a:spcPct val="0"/>
        </a:spcBef>
        <a:spcAft>
          <a:spcPct val="0"/>
        </a:spcAft>
        <a:defRPr sz="4400">
          <a:solidFill>
            <a:schemeClr val="tx2"/>
          </a:solidFill>
          <a:latin typeface="Futura Bk BT"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B9A571-0154-41C9-8AB8-1AECB0CFC685}" type="datetimeFigureOut">
              <a:rPr lang="en-US">
                <a:solidFill>
                  <a:prstClr val="black">
                    <a:tint val="75000"/>
                  </a:prstClr>
                </a:solidFill>
              </a:rPr>
              <a:pPr>
                <a:defRPr/>
              </a:pPr>
              <a:t>9/11/2025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AB0B7B-7CDE-4713-A5A9-3A866D27B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5554646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D7A14A6-CA62-46AD-9BB5-D756AA61F106}" type="datetimeFigureOut">
              <a:rPr lang="en-US"/>
              <a:pPr>
                <a:defRPr/>
              </a:pPr>
              <a:t>9/11/2025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E7C11075-C1B9-4323-8CA2-8F06E02E341D}" type="slidenum">
              <a:rPr lang="en-US"/>
              <a:pPr>
                <a:defRPr/>
              </a:pPr>
              <a:t>‹#›</a:t>
            </a:fld>
            <a:endParaRPr lang="en-US"/>
          </a:p>
        </p:txBody>
      </p:sp>
    </p:spTree>
    <p:extLst>
      <p:ext uri="{BB962C8B-B14F-4D97-AF65-F5344CB8AC3E}">
        <p14:creationId xmlns:p14="http://schemas.microsoft.com/office/powerpoint/2010/main" val="251028074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matthewalunbrown.com/papers/cvpr2007b.pdf" TargetMode="External"/><Relationship Id="rId1" Type="http://schemas.openxmlformats.org/officeDocument/2006/relationships/slideLayout" Target="../slideLayouts/slideLayout3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7.xml"/><Relationship Id="rId5" Type="http://schemas.openxmlformats.org/officeDocument/2006/relationships/hyperlink" Target="http://matthewalunbrown.com/papers/cvpr2007b.pdf"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2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3.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2.gif"/><Relationship Id="rId4" Type="http://schemas.openxmlformats.org/officeDocument/2006/relationships/image" Target="../media/image31.gif"/></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3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people.eecs.berkeley.edu/~malik/cs294/lowe-ijcv04.pdf"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47.png"/><Relationship Id="rId7" Type="http://schemas.openxmlformats.org/officeDocument/2006/relationships/image" Target="../media/image49.wmf"/><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oleObject" Target="../embeddings/oleObject2.bin"/><Relationship Id="rId11" Type="http://schemas.openxmlformats.org/officeDocument/2006/relationships/image" Target="../media/image51.wmf"/><Relationship Id="rId5" Type="http://schemas.openxmlformats.org/officeDocument/2006/relationships/image" Target="../media/image48.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0.wmf"/></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hyperlink" Target="http://mathworld.wolfram.com/Point-LineDistance2-Dimensional.html" TargetMode="External"/><Relationship Id="rId5" Type="http://schemas.openxmlformats.org/officeDocument/2006/relationships/image" Target="../media/image53.png"/><Relationship Id="rId4" Type="http://schemas.openxmlformats.org/officeDocument/2006/relationships/image" Target="../media/image52.wmf"/></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54.wmf"/><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oleObject" Target="../embeddings/oleObject7.bin"/><Relationship Id="rId5" Type="http://schemas.openxmlformats.org/officeDocument/2006/relationships/image" Target="../media/image53.png"/><Relationship Id="rId4" Type="http://schemas.openxmlformats.org/officeDocument/2006/relationships/image" Target="../media/image52.wmf"/></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8.wmf"/><Relationship Id="rId3" Type="http://schemas.openxmlformats.org/officeDocument/2006/relationships/oleObject" Target="../embeddings/oleObject8.bin"/><Relationship Id="rId7" Type="http://schemas.openxmlformats.org/officeDocument/2006/relationships/image" Target="../media/image55.wmf"/><Relationship Id="rId12" Type="http://schemas.openxmlformats.org/officeDocument/2006/relationships/oleObject" Target="../embeddings/oleObject12.bin"/><Relationship Id="rId2" Type="http://schemas.openxmlformats.org/officeDocument/2006/relationships/notesSlide" Target="../notesSlides/notesSlide22.xml"/><Relationship Id="rId16" Type="http://schemas.openxmlformats.org/officeDocument/2006/relationships/image" Target="../media/image59.wmf"/><Relationship Id="rId1" Type="http://schemas.openxmlformats.org/officeDocument/2006/relationships/slideLayout" Target="../slideLayouts/slideLayout23.xml"/><Relationship Id="rId6" Type="http://schemas.openxmlformats.org/officeDocument/2006/relationships/oleObject" Target="../embeddings/oleObject9.bin"/><Relationship Id="rId11" Type="http://schemas.openxmlformats.org/officeDocument/2006/relationships/image" Target="../media/image57.wmf"/><Relationship Id="rId5" Type="http://schemas.openxmlformats.org/officeDocument/2006/relationships/image" Target="../media/image53.png"/><Relationship Id="rId15" Type="http://schemas.openxmlformats.org/officeDocument/2006/relationships/oleObject" Target="../embeddings/oleObject13.bin"/><Relationship Id="rId10" Type="http://schemas.openxmlformats.org/officeDocument/2006/relationships/oleObject" Target="../embeddings/oleObject11.bin"/><Relationship Id="rId4" Type="http://schemas.openxmlformats.org/officeDocument/2006/relationships/image" Target="../media/image52.wmf"/><Relationship Id="rId9" Type="http://schemas.openxmlformats.org/officeDocument/2006/relationships/image" Target="../media/image56.wmf"/><Relationship Id="rId14" Type="http://schemas.openxmlformats.org/officeDocument/2006/relationships/hyperlink" Target="http://en.wikipedia.org/wiki/Rayleigh_quotien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2.wmf"/><Relationship Id="rId12" Type="http://schemas.openxmlformats.org/officeDocument/2006/relationships/oleObject" Target="../embeddings/oleObject19.bin"/><Relationship Id="rId17" Type="http://schemas.openxmlformats.org/officeDocument/2006/relationships/image" Target="../media/image67.wmf"/><Relationship Id="rId2" Type="http://schemas.openxmlformats.org/officeDocument/2006/relationships/oleObject" Target="../embeddings/oleObject14.bin"/><Relationship Id="rId16" Type="http://schemas.openxmlformats.org/officeDocument/2006/relationships/oleObject" Target="../embeddings/oleObject21.bin"/><Relationship Id="rId1" Type="http://schemas.openxmlformats.org/officeDocument/2006/relationships/slideLayout" Target="../slideLayouts/slideLayout15.xml"/><Relationship Id="rId6" Type="http://schemas.openxmlformats.org/officeDocument/2006/relationships/oleObject" Target="../embeddings/oleObject16.bin"/><Relationship Id="rId11" Type="http://schemas.openxmlformats.org/officeDocument/2006/relationships/image" Target="../media/image64.wmf"/><Relationship Id="rId5" Type="http://schemas.openxmlformats.org/officeDocument/2006/relationships/image" Target="../media/image61.wmf"/><Relationship Id="rId15" Type="http://schemas.openxmlformats.org/officeDocument/2006/relationships/image" Target="../media/image66.w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63.wmf"/><Relationship Id="rId14" Type="http://schemas.openxmlformats.org/officeDocument/2006/relationships/oleObject" Target="../embeddings/oleObject20.bin"/></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73.wmf"/><Relationship Id="rId3" Type="http://schemas.openxmlformats.org/officeDocument/2006/relationships/oleObject" Target="../embeddings/oleObject22.bin"/><Relationship Id="rId7" Type="http://schemas.openxmlformats.org/officeDocument/2006/relationships/oleObject" Target="../embeddings/oleObject23.bin"/><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wmf"/></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notesSlide" Target="../notesSlides/notesSlide34.xml"/><Relationship Id="rId1" Type="http://schemas.openxmlformats.org/officeDocument/2006/relationships/slideLayout" Target="../slideLayouts/slideLayout30.xml"/><Relationship Id="rId6" Type="http://schemas.openxmlformats.org/officeDocument/2006/relationships/image" Target="../media/image78.wmf"/><Relationship Id="rId5" Type="http://schemas.openxmlformats.org/officeDocument/2006/relationships/oleObject" Target="../embeddings/oleObject25.bin"/><Relationship Id="rId10" Type="http://schemas.openxmlformats.org/officeDocument/2006/relationships/oleObject" Target="../embeddings/oleObject28.bin"/><Relationship Id="rId4" Type="http://schemas.openxmlformats.org/officeDocument/2006/relationships/image" Target="../media/image77.wmf"/><Relationship Id="rId9" Type="http://schemas.openxmlformats.org/officeDocument/2006/relationships/oleObject" Target="../embeddings/oleObject27.bin"/></Relationships>
</file>

<file path=ppt/slides/_rels/slide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79.wmf"/><Relationship Id="rId5" Type="http://schemas.openxmlformats.org/officeDocument/2006/relationships/oleObject" Target="../embeddings/oleObject28.bin"/><Relationship Id="rId4" Type="http://schemas.openxmlformats.org/officeDocument/2006/relationships/image" Target="../media/image78.wmf"/></Relationships>
</file>

<file path=ppt/slides/_rels/slide7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tags" Target="../tags/tag3.xml"/><Relationship Id="rId7" Type="http://schemas.openxmlformats.org/officeDocument/2006/relationships/image" Target="../media/image8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88.png"/><Relationship Id="rId5" Type="http://schemas.openxmlformats.org/officeDocument/2006/relationships/notesSlide" Target="../notesSlides/notesSlide38.xml"/><Relationship Id="rId4"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notesSlide" Target="../notesSlides/notesSlide40.xml"/><Relationship Id="rId1" Type="http://schemas.openxmlformats.org/officeDocument/2006/relationships/slideLayout" Target="../slideLayouts/slideLayout25.xml"/><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notesSlide" Target="../notesSlides/notesSlide41.xml"/><Relationship Id="rId1" Type="http://schemas.openxmlformats.org/officeDocument/2006/relationships/slideLayout" Target="../slideLayouts/slideLayout27.xml"/><Relationship Id="rId6" Type="http://schemas.openxmlformats.org/officeDocument/2006/relationships/image" Target="../media/image93.wmf"/><Relationship Id="rId5" Type="http://schemas.openxmlformats.org/officeDocument/2006/relationships/oleObject" Target="../embeddings/oleObject31.bin"/><Relationship Id="rId4" Type="http://schemas.openxmlformats.org/officeDocument/2006/relationships/image" Target="../media/image92.w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Multi-stable Perception</a:t>
            </a:r>
          </a:p>
        </p:txBody>
      </p:sp>
      <p:sp>
        <p:nvSpPr>
          <p:cNvPr id="4" name="TextBox 3"/>
          <p:cNvSpPr txBox="1"/>
          <p:nvPr/>
        </p:nvSpPr>
        <p:spPr>
          <a:xfrm>
            <a:off x="4262910" y="4343401"/>
            <a:ext cx="3733800" cy="584775"/>
          </a:xfrm>
          <a:prstGeom prst="rect">
            <a:avLst/>
          </a:prstGeom>
          <a:noFill/>
        </p:spPr>
        <p:txBody>
          <a:bodyPr wrap="square" rtlCol="0">
            <a:spAutoFit/>
          </a:bodyPr>
          <a:lstStyle/>
          <a:p>
            <a:pPr algn="ctr"/>
            <a:r>
              <a:rPr lang="en-US" sz="3200" dirty="0">
                <a:solidFill>
                  <a:prstClr val="black"/>
                </a:solidFill>
              </a:rPr>
              <a:t>Necker Cube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6762" y="762000"/>
            <a:ext cx="4191000" cy="37719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0149" y="4504127"/>
            <a:ext cx="2734998" cy="228123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4506651"/>
            <a:ext cx="2734998" cy="2278713"/>
          </a:xfrm>
          <a:prstGeom prst="rect">
            <a:avLst/>
          </a:prstGeom>
        </p:spPr>
      </p:pic>
    </p:spTree>
    <p:extLst>
      <p:ext uri="{BB962C8B-B14F-4D97-AF65-F5344CB8AC3E}">
        <p14:creationId xmlns:p14="http://schemas.microsoft.com/office/powerpoint/2010/main" val="26194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Shape Context Descriptor</a:t>
            </a:r>
          </a:p>
        </p:txBody>
      </p:sp>
      <p:sp>
        <p:nvSpPr>
          <p:cNvPr id="69635" name="Content Placeholder 2"/>
          <p:cNvSpPr>
            <a:spLocks noGrp="1"/>
          </p:cNvSpPr>
          <p:nvPr>
            <p:ph idx="1"/>
          </p:nvPr>
        </p:nvSpPr>
        <p:spPr/>
        <p:txBody>
          <a:bodyPr/>
          <a:lstStyle/>
          <a:p>
            <a:endParaRPr lang="en-US" altLang="en-US"/>
          </a:p>
        </p:txBody>
      </p:sp>
      <p:pic>
        <p:nvPicPr>
          <p:cNvPr id="69636" name="Picture 2" descr="C:\Users\hays\Desktop\143 Computer Vision\slides\16\shape_context_sc_exam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946150"/>
            <a:ext cx="72866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1814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1981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000000"/>
                </a:solidFill>
                <a:effectLst/>
                <a:uLnTx/>
                <a:uFillTx/>
                <a:latin typeface="Arial" pitchFamily="34" charset="0"/>
                <a:ea typeface="+mn-ea"/>
                <a:cs typeface="+mn-cs"/>
              </a:rPr>
              <a:t>Local Descriptors: Geometric Blur</a:t>
            </a:r>
          </a:p>
        </p:txBody>
      </p:sp>
      <p:pic>
        <p:nvPicPr>
          <p:cNvPr id="70659" name="Picture 5"/>
          <p:cNvPicPr>
            <a:picLocks noChangeAspect="1" noChangeArrowheads="1"/>
          </p:cNvPicPr>
          <p:nvPr/>
        </p:nvPicPr>
        <p:blipFill>
          <a:blip r:embed="rId3">
            <a:extLst>
              <a:ext uri="{28A0092B-C50C-407E-A947-70E740481C1C}">
                <a14:useLocalDpi xmlns:a14="http://schemas.microsoft.com/office/drawing/2010/main" val="0"/>
              </a:ext>
            </a:extLst>
          </a:blip>
          <a:srcRect l="1189" t="3668" r="53844" b="5482"/>
          <a:stretch>
            <a:fillRect/>
          </a:stretch>
        </p:blipFill>
        <p:spPr bwMode="auto">
          <a:xfrm>
            <a:off x="1935164" y="1630363"/>
            <a:ext cx="28225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6"/>
          <p:cNvGrpSpPr>
            <a:grpSpLocks/>
          </p:cNvGrpSpPr>
          <p:nvPr/>
        </p:nvGrpSpPr>
        <p:grpSpPr bwMode="auto">
          <a:xfrm>
            <a:off x="2044700" y="2265363"/>
            <a:ext cx="781050" cy="781050"/>
            <a:chOff x="385" y="2062"/>
            <a:chExt cx="492" cy="492"/>
          </a:xfrm>
        </p:grpSpPr>
        <p:sp>
          <p:nvSpPr>
            <p:cNvPr id="70697" name="Oval 7"/>
            <p:cNvSpPr>
              <a:spLocks noChangeArrowheads="1"/>
            </p:cNvSpPr>
            <p:nvPr/>
          </p:nvSpPr>
          <p:spPr bwMode="auto">
            <a:xfrm>
              <a:off x="385" y="2062"/>
              <a:ext cx="493" cy="493"/>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98" name="Oval 8"/>
            <p:cNvSpPr>
              <a:spLocks noChangeArrowheads="1"/>
            </p:cNvSpPr>
            <p:nvPr/>
          </p:nvSpPr>
          <p:spPr bwMode="auto">
            <a:xfrm>
              <a:off x="385" y="2062"/>
              <a:ext cx="493" cy="493"/>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70661" name="Group 9"/>
          <p:cNvGrpSpPr>
            <a:grpSpLocks/>
          </p:cNvGrpSpPr>
          <p:nvPr/>
        </p:nvGrpSpPr>
        <p:grpSpPr bwMode="auto">
          <a:xfrm>
            <a:off x="2316163" y="4117976"/>
            <a:ext cx="1289050" cy="1255713"/>
            <a:chOff x="556" y="3229"/>
            <a:chExt cx="812" cy="791"/>
          </a:xfrm>
        </p:grpSpPr>
        <p:pic>
          <p:nvPicPr>
            <p:cNvPr id="70695" name="Picture 10"/>
            <p:cNvPicPr>
              <a:picLocks noChangeAspect="1" noChangeArrowheads="1"/>
            </p:cNvPicPr>
            <p:nvPr/>
          </p:nvPicPr>
          <p:blipFill>
            <a:blip r:embed="rId4">
              <a:extLst>
                <a:ext uri="{28A0092B-C50C-407E-A947-70E740481C1C}">
                  <a14:useLocalDpi xmlns:a14="http://schemas.microsoft.com/office/drawing/2010/main" val="0"/>
                </a:ext>
              </a:extLst>
            </a:blip>
            <a:srcRect r="50130"/>
            <a:stretch>
              <a:fillRect/>
            </a:stretch>
          </p:blipFill>
          <p:spPr bwMode="auto">
            <a:xfrm>
              <a:off x="609" y="3261"/>
              <a:ext cx="760"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6" name="AutoShape 11"/>
            <p:cNvSpPr>
              <a:spLocks noChangeArrowheads="1"/>
            </p:cNvSpPr>
            <p:nvPr/>
          </p:nvSpPr>
          <p:spPr bwMode="auto">
            <a:xfrm>
              <a:off x="556" y="3229"/>
              <a:ext cx="800" cy="792"/>
            </a:xfrm>
            <a:prstGeom prst="roundRect">
              <a:avLst>
                <a:gd name="adj" fmla="val 125"/>
              </a:avLst>
            </a:prstGeom>
            <a:noFill/>
            <a:ln w="9360">
              <a:solidFill>
                <a:srgbClr val="C0C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70662" name="Freeform 12"/>
          <p:cNvSpPr>
            <a:spLocks/>
          </p:cNvSpPr>
          <p:nvPr/>
        </p:nvSpPr>
        <p:spPr bwMode="auto">
          <a:xfrm>
            <a:off x="2355850" y="2674939"/>
            <a:ext cx="293688" cy="1387475"/>
          </a:xfrm>
          <a:custGeom>
            <a:avLst/>
            <a:gdLst>
              <a:gd name="T0" fmla="*/ 2147483647 w 817"/>
              <a:gd name="T1" fmla="*/ 0 h 3854"/>
              <a:gd name="T2" fmla="*/ 2147483647 w 817"/>
              <a:gd name="T3" fmla="*/ 2147483647 h 3854"/>
              <a:gd name="T4" fmla="*/ 0 60000 65536"/>
              <a:gd name="T5" fmla="*/ 0 60000 65536"/>
              <a:gd name="T6" fmla="*/ 0 w 817"/>
              <a:gd name="T7" fmla="*/ 0 h 3854"/>
              <a:gd name="T8" fmla="*/ 817 w 817"/>
              <a:gd name="T9" fmla="*/ 3854 h 3854"/>
            </a:gdLst>
            <a:ahLst/>
            <a:cxnLst>
              <a:cxn ang="T4">
                <a:pos x="T0" y="T1"/>
              </a:cxn>
              <a:cxn ang="T5">
                <a:pos x="T2" y="T3"/>
              </a:cxn>
            </a:cxnLst>
            <a:rect l="T6" t="T7" r="T8" b="T9"/>
            <a:pathLst>
              <a:path w="817" h="3854">
                <a:moveTo>
                  <a:pt x="56" y="0"/>
                </a:moveTo>
                <a:cubicBezTo>
                  <a:pt x="0" y="3060"/>
                  <a:pt x="816" y="3853"/>
                  <a:pt x="816" y="3853"/>
                </a:cubicBezTo>
              </a:path>
            </a:pathLst>
          </a:custGeom>
          <a:noFill/>
          <a:ln w="3672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0663" name="Text Box 13"/>
          <p:cNvSpPr txBox="1">
            <a:spLocks noChangeArrowheads="1"/>
          </p:cNvSpPr>
          <p:nvPr/>
        </p:nvSpPr>
        <p:spPr bwMode="auto">
          <a:xfrm>
            <a:off x="1987551" y="5338764"/>
            <a:ext cx="2054225"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0" marR="0" lvl="0" indent="0" algn="ctr"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mn-cs"/>
              </a:rPr>
              <a:t>Example descriptor</a:t>
            </a:r>
          </a:p>
        </p:txBody>
      </p:sp>
      <p:sp>
        <p:nvSpPr>
          <p:cNvPr id="70664" name="AutoShape 14"/>
          <p:cNvSpPr>
            <a:spLocks noChangeArrowheads="1"/>
          </p:cNvSpPr>
          <p:nvPr/>
        </p:nvSpPr>
        <p:spPr bwMode="auto">
          <a:xfrm>
            <a:off x="5260975" y="4179888"/>
            <a:ext cx="277320" cy="714042"/>
          </a:xfrm>
          <a:prstGeom prst="roundRect">
            <a:avLst>
              <a:gd name="adj" fmla="val 5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0" marR="0" lvl="0" indent="0" algn="l" defTabSz="914400" rtl="0" eaLnBrk="1" fontAlgn="base" latinLnBrk="0" hangingPunct="0">
              <a:lnSpc>
                <a:spcPct val="116000"/>
              </a:lnSpc>
              <a:spcBef>
                <a:spcPct val="0"/>
              </a:spcBef>
              <a:spcAft>
                <a:spcPct val="0"/>
              </a:spcAft>
              <a:buClr>
                <a:srgbClr val="000000"/>
              </a:buClr>
              <a:buSzPct val="45000"/>
              <a:buFont typeface="StarSymbol"/>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4000" b="0" i="0" u="none" strike="noStrike" kern="1200" cap="none" spc="0" normalizeH="0" baseline="0" noProof="0">
                <a:ln>
                  <a:noFill/>
                </a:ln>
                <a:solidFill>
                  <a:srgbClr val="000000"/>
                </a:solidFill>
                <a:effectLst/>
                <a:uLnTx/>
                <a:uFillTx/>
                <a:latin typeface="Times New Roman" pitchFamily="18" charset="0"/>
                <a:ea typeface="+mn-ea"/>
                <a:cs typeface="+mn-cs"/>
              </a:rPr>
              <a:t>~</a:t>
            </a:r>
          </a:p>
        </p:txBody>
      </p:sp>
      <p:grpSp>
        <p:nvGrpSpPr>
          <p:cNvPr id="70665" name="Group 15"/>
          <p:cNvGrpSpPr>
            <a:grpSpLocks/>
          </p:cNvGrpSpPr>
          <p:nvPr/>
        </p:nvGrpSpPr>
        <p:grpSpPr bwMode="auto">
          <a:xfrm>
            <a:off x="5556251" y="1628776"/>
            <a:ext cx="2976563" cy="2003425"/>
            <a:chOff x="2597" y="1661"/>
            <a:chExt cx="1875" cy="1262"/>
          </a:xfrm>
        </p:grpSpPr>
        <p:grpSp>
          <p:nvGrpSpPr>
            <p:cNvPr id="70678" name="Group 16"/>
            <p:cNvGrpSpPr>
              <a:grpSpLocks/>
            </p:cNvGrpSpPr>
            <p:nvPr/>
          </p:nvGrpSpPr>
          <p:grpSpPr bwMode="auto">
            <a:xfrm>
              <a:off x="2597" y="1661"/>
              <a:ext cx="1875" cy="1262"/>
              <a:chOff x="2597" y="1661"/>
              <a:chExt cx="1875" cy="1262"/>
            </a:xfrm>
          </p:grpSpPr>
          <p:pic>
            <p:nvPicPr>
              <p:cNvPr id="70691" name="Picture 17"/>
              <p:cNvPicPr>
                <a:picLocks noChangeAspect="1" noChangeArrowheads="1"/>
              </p:cNvPicPr>
              <p:nvPr/>
            </p:nvPicPr>
            <p:blipFill>
              <a:blip r:embed="rId5">
                <a:extLst>
                  <a:ext uri="{28A0092B-C50C-407E-A947-70E740481C1C}">
                    <a14:useLocalDpi xmlns:a14="http://schemas.microsoft.com/office/drawing/2010/main" val="0"/>
                  </a:ext>
                </a:extLst>
              </a:blip>
              <a:srcRect l="51616" b="45901"/>
              <a:stretch>
                <a:fillRect/>
              </a:stretch>
            </p:blipFill>
            <p:spPr bwMode="auto">
              <a:xfrm>
                <a:off x="2605" y="1662"/>
                <a:ext cx="1860"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2" name="AutoShape 18"/>
              <p:cNvSpPr>
                <a:spLocks noChangeArrowheads="1"/>
              </p:cNvSpPr>
              <p:nvPr/>
            </p:nvSpPr>
            <p:spPr bwMode="auto">
              <a:xfrm>
                <a:off x="2597" y="1661"/>
                <a:ext cx="1876" cy="1263"/>
              </a:xfrm>
              <a:prstGeom prst="roundRect">
                <a:avLst>
                  <a:gd name="adj" fmla="val 79"/>
                </a:avLst>
              </a:prstGeom>
              <a:noFill/>
              <a:ln w="3672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93" name="Line 19"/>
              <p:cNvSpPr>
                <a:spLocks noChangeShapeType="1"/>
              </p:cNvSpPr>
              <p:nvPr/>
            </p:nvSpPr>
            <p:spPr bwMode="auto">
              <a:xfrm>
                <a:off x="3534" y="1671"/>
                <a:ext cx="1" cy="1238"/>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0694" name="Line 20"/>
              <p:cNvSpPr>
                <a:spLocks noChangeShapeType="1"/>
              </p:cNvSpPr>
              <p:nvPr/>
            </p:nvSpPr>
            <p:spPr bwMode="auto">
              <a:xfrm flipH="1">
                <a:off x="2596" y="2313"/>
                <a:ext cx="1872" cy="1"/>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grpSp>
          <p:nvGrpSpPr>
            <p:cNvPr id="70679" name="Group 21"/>
            <p:cNvGrpSpPr>
              <a:grpSpLocks/>
            </p:cNvGrpSpPr>
            <p:nvPr/>
          </p:nvGrpSpPr>
          <p:grpSpPr bwMode="auto">
            <a:xfrm>
              <a:off x="3604" y="2512"/>
              <a:ext cx="225" cy="225"/>
              <a:chOff x="3604" y="2512"/>
              <a:chExt cx="225" cy="225"/>
            </a:xfrm>
          </p:grpSpPr>
          <p:sp>
            <p:nvSpPr>
              <p:cNvPr id="70689" name="Oval 22"/>
              <p:cNvSpPr>
                <a:spLocks noChangeArrowheads="1"/>
              </p:cNvSpPr>
              <p:nvPr/>
            </p:nvSpPr>
            <p:spPr bwMode="auto">
              <a:xfrm>
                <a:off x="3604"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90" name="Oval 23"/>
              <p:cNvSpPr>
                <a:spLocks noChangeArrowheads="1"/>
              </p:cNvSpPr>
              <p:nvPr/>
            </p:nvSpPr>
            <p:spPr bwMode="auto">
              <a:xfrm>
                <a:off x="3604"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70680" name="Group 24"/>
            <p:cNvGrpSpPr>
              <a:grpSpLocks/>
            </p:cNvGrpSpPr>
            <p:nvPr/>
          </p:nvGrpSpPr>
          <p:grpSpPr bwMode="auto">
            <a:xfrm>
              <a:off x="2659" y="2512"/>
              <a:ext cx="226" cy="225"/>
              <a:chOff x="2659" y="2512"/>
              <a:chExt cx="226" cy="225"/>
            </a:xfrm>
          </p:grpSpPr>
          <p:sp>
            <p:nvSpPr>
              <p:cNvPr id="70687" name="Oval 25"/>
              <p:cNvSpPr>
                <a:spLocks noChangeArrowheads="1"/>
              </p:cNvSpPr>
              <p:nvPr/>
            </p:nvSpPr>
            <p:spPr bwMode="auto">
              <a:xfrm>
                <a:off x="2659"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88" name="Oval 26"/>
              <p:cNvSpPr>
                <a:spLocks noChangeArrowheads="1"/>
              </p:cNvSpPr>
              <p:nvPr/>
            </p:nvSpPr>
            <p:spPr bwMode="auto">
              <a:xfrm>
                <a:off x="2659"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70681" name="Group 27"/>
            <p:cNvGrpSpPr>
              <a:grpSpLocks/>
            </p:cNvGrpSpPr>
            <p:nvPr/>
          </p:nvGrpSpPr>
          <p:grpSpPr bwMode="auto">
            <a:xfrm>
              <a:off x="3604" y="1957"/>
              <a:ext cx="225" cy="225"/>
              <a:chOff x="3604" y="1957"/>
              <a:chExt cx="225" cy="225"/>
            </a:xfrm>
          </p:grpSpPr>
          <p:sp>
            <p:nvSpPr>
              <p:cNvPr id="70685" name="Oval 28"/>
              <p:cNvSpPr>
                <a:spLocks noChangeArrowheads="1"/>
              </p:cNvSpPr>
              <p:nvPr/>
            </p:nvSpPr>
            <p:spPr bwMode="auto">
              <a:xfrm>
                <a:off x="3604"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86" name="Oval 29"/>
              <p:cNvSpPr>
                <a:spLocks noChangeArrowheads="1"/>
              </p:cNvSpPr>
              <p:nvPr/>
            </p:nvSpPr>
            <p:spPr bwMode="auto">
              <a:xfrm>
                <a:off x="3604" y="1957"/>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70682" name="Group 30"/>
            <p:cNvGrpSpPr>
              <a:grpSpLocks/>
            </p:cNvGrpSpPr>
            <p:nvPr/>
          </p:nvGrpSpPr>
          <p:grpSpPr bwMode="auto">
            <a:xfrm>
              <a:off x="2647" y="1957"/>
              <a:ext cx="225" cy="225"/>
              <a:chOff x="2647" y="1957"/>
              <a:chExt cx="225" cy="225"/>
            </a:xfrm>
          </p:grpSpPr>
          <p:sp>
            <p:nvSpPr>
              <p:cNvPr id="70683" name="Oval 31"/>
              <p:cNvSpPr>
                <a:spLocks noChangeArrowheads="1"/>
              </p:cNvSpPr>
              <p:nvPr/>
            </p:nvSpPr>
            <p:spPr bwMode="auto">
              <a:xfrm>
                <a:off x="2647"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684" name="Oval 32"/>
              <p:cNvSpPr>
                <a:spLocks noChangeArrowheads="1"/>
              </p:cNvSpPr>
              <p:nvPr/>
            </p:nvSpPr>
            <p:spPr bwMode="auto">
              <a:xfrm>
                <a:off x="2647" y="1957"/>
                <a:ext cx="226" cy="225"/>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pic>
        <p:nvPicPr>
          <p:cNvPr id="70666"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r="50459"/>
          <a:stretch>
            <a:fillRect/>
          </a:stretch>
        </p:blipFill>
        <p:spPr bwMode="auto">
          <a:xfrm>
            <a:off x="6356351" y="4276725"/>
            <a:ext cx="152876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l="50459"/>
          <a:stretch>
            <a:fillRect/>
          </a:stretch>
        </p:blipFill>
        <p:spPr bwMode="auto">
          <a:xfrm>
            <a:off x="4265613" y="4284664"/>
            <a:ext cx="152876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Line 35"/>
          <p:cNvSpPr>
            <a:spLocks noChangeShapeType="1"/>
          </p:cNvSpPr>
          <p:nvPr/>
        </p:nvSpPr>
        <p:spPr bwMode="auto">
          <a:xfrm>
            <a:off x="4878389" y="2655889"/>
            <a:ext cx="592137"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0669" name="Line 36"/>
          <p:cNvSpPr>
            <a:spLocks noChangeShapeType="1"/>
          </p:cNvSpPr>
          <p:nvPr/>
        </p:nvSpPr>
        <p:spPr bwMode="auto">
          <a:xfrm flipH="1">
            <a:off x="5818188" y="4910139"/>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0670" name="Line 37"/>
          <p:cNvSpPr>
            <a:spLocks noChangeShapeType="1"/>
          </p:cNvSpPr>
          <p:nvPr/>
        </p:nvSpPr>
        <p:spPr bwMode="auto">
          <a:xfrm flipH="1">
            <a:off x="3722688" y="4878389"/>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0671" name="Line 38"/>
          <p:cNvSpPr>
            <a:spLocks noChangeShapeType="1"/>
          </p:cNvSpPr>
          <p:nvPr/>
        </p:nvSpPr>
        <p:spPr bwMode="auto">
          <a:xfrm>
            <a:off x="7053264" y="3690938"/>
            <a:ext cx="1587" cy="519112"/>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70672" name="AutoShape 39"/>
          <p:cNvSpPr>
            <a:spLocks noChangeArrowheads="1"/>
          </p:cNvSpPr>
          <p:nvPr/>
        </p:nvSpPr>
        <p:spPr bwMode="auto">
          <a:xfrm>
            <a:off x="8653463" y="1663700"/>
            <a:ext cx="1835150" cy="107721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0" marR="0" lvl="0" indent="0" algn="l"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2100" b="0" i="0" u="none" strike="noStrike" kern="1200" cap="none" spc="0" normalizeH="0" baseline="0" noProof="0">
                <a:ln>
                  <a:noFill/>
                </a:ln>
                <a:solidFill>
                  <a:srgbClr val="000000"/>
                </a:solidFill>
                <a:effectLst/>
                <a:uLnTx/>
                <a:uFillTx/>
                <a:latin typeface="Arial" pitchFamily="34" charset="0"/>
                <a:ea typeface="+mn-ea"/>
                <a:cs typeface="+mn-cs"/>
              </a:rPr>
              <a:t>Compute edges at four orientations</a:t>
            </a:r>
          </a:p>
        </p:txBody>
      </p:sp>
      <p:sp>
        <p:nvSpPr>
          <p:cNvPr id="70673" name="AutoShape 40"/>
          <p:cNvSpPr>
            <a:spLocks noChangeArrowheads="1"/>
          </p:cNvSpPr>
          <p:nvPr/>
        </p:nvSpPr>
        <p:spPr bwMode="auto">
          <a:xfrm>
            <a:off x="8651876" y="2901951"/>
            <a:ext cx="1880323" cy="718145"/>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0" marR="0" lvl="0" indent="0" algn="l"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2100" b="0" i="0" u="none" strike="noStrike" kern="1200" cap="none" spc="0" normalizeH="0" baseline="0" noProof="0">
                <a:ln>
                  <a:noFill/>
                </a:ln>
                <a:solidFill>
                  <a:srgbClr val="000000"/>
                </a:solidFill>
                <a:effectLst/>
                <a:uLnTx/>
                <a:uFillTx/>
                <a:latin typeface="Arial" pitchFamily="34" charset="0"/>
                <a:ea typeface="+mn-ea"/>
                <a:cs typeface="+mn-cs"/>
              </a:rPr>
              <a:t>Extract a patch</a:t>
            </a:r>
          </a:p>
          <a:p>
            <a:pPr marL="0" marR="0" lvl="0" indent="0" algn="l"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2100" b="0" i="0" u="none" strike="noStrike" kern="1200" cap="none" spc="0" normalizeH="0" baseline="0" noProof="0">
                <a:ln>
                  <a:noFill/>
                </a:ln>
                <a:solidFill>
                  <a:srgbClr val="000000"/>
                </a:solidFill>
                <a:effectLst/>
                <a:uLnTx/>
                <a:uFillTx/>
                <a:latin typeface="Arial" pitchFamily="34" charset="0"/>
                <a:ea typeface="+mn-ea"/>
                <a:cs typeface="+mn-cs"/>
              </a:rPr>
              <a:t>in each channel</a:t>
            </a:r>
          </a:p>
        </p:txBody>
      </p:sp>
      <p:sp>
        <p:nvSpPr>
          <p:cNvPr id="70674" name="AutoShape 41"/>
          <p:cNvSpPr>
            <a:spLocks noChangeArrowheads="1"/>
          </p:cNvSpPr>
          <p:nvPr/>
        </p:nvSpPr>
        <p:spPr bwMode="auto">
          <a:xfrm>
            <a:off x="7788276" y="4702176"/>
            <a:ext cx="2790829" cy="718145"/>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0" marR="0" lvl="0" indent="0" algn="l"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2000" b="1" i="0" u="none" strike="noStrike" kern="1200" cap="none" spc="0" normalizeH="0" baseline="0" noProof="0">
                <a:ln>
                  <a:noFill/>
                </a:ln>
                <a:solidFill>
                  <a:srgbClr val="000000"/>
                </a:solidFill>
                <a:effectLst/>
                <a:uLnTx/>
                <a:uFillTx/>
                <a:latin typeface="Arial" pitchFamily="34" charset="0"/>
                <a:ea typeface="+mn-ea"/>
                <a:cs typeface="+mn-cs"/>
              </a:rPr>
              <a:t>Apply spatially varying</a:t>
            </a:r>
          </a:p>
          <a:p>
            <a:pPr marL="0" marR="0" lvl="0" indent="0" algn="l"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2000" b="1" i="0" u="none" strike="noStrike" kern="1200" cap="none" spc="0" normalizeH="0" baseline="0" noProof="0">
                <a:ln>
                  <a:noFill/>
                </a:ln>
                <a:solidFill>
                  <a:srgbClr val="000000"/>
                </a:solidFill>
                <a:effectLst/>
                <a:uLnTx/>
                <a:uFillTx/>
                <a:latin typeface="Arial" pitchFamily="34" charset="0"/>
                <a:ea typeface="+mn-ea"/>
                <a:cs typeface="+mn-cs"/>
              </a:rPr>
              <a:t>blur and sub-sample </a:t>
            </a:r>
          </a:p>
        </p:txBody>
      </p:sp>
      <p:sp>
        <p:nvSpPr>
          <p:cNvPr id="70675" name="AutoShape 42"/>
          <p:cNvSpPr>
            <a:spLocks noChangeArrowheads="1"/>
          </p:cNvSpPr>
          <p:nvPr/>
        </p:nvSpPr>
        <p:spPr bwMode="auto">
          <a:xfrm>
            <a:off x="6643688" y="5546726"/>
            <a:ext cx="1157368" cy="359073"/>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marL="0" marR="0" lvl="0" indent="0" algn="l" defTabSz="914400" rtl="0" eaLnBrk="1" fontAlgn="base" latinLnBrk="0" hangingPunct="0">
              <a:lnSpc>
                <a:spcPts val="2775"/>
              </a:lnSpc>
              <a:spcBef>
                <a:spcPct val="0"/>
              </a:spcBef>
              <a:spcAft>
                <a:spcPct val="0"/>
              </a:spcAft>
              <a:buClr>
                <a:srgbClr val="000000"/>
              </a:buClr>
              <a:buSzPct val="45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GB" altLang="en-US" sz="1200" b="0" i="0" u="none" strike="noStrike" kern="1200" cap="none" spc="0" normalizeH="0" baseline="0" noProof="0">
                <a:ln>
                  <a:noFill/>
                </a:ln>
                <a:solidFill>
                  <a:srgbClr val="000000"/>
                </a:solidFill>
                <a:effectLst/>
                <a:uLnTx/>
                <a:uFillTx/>
                <a:latin typeface="Arial" pitchFamily="34" charset="0"/>
                <a:ea typeface="+mn-ea"/>
                <a:cs typeface="+mn-cs"/>
              </a:rPr>
              <a:t>(Idealized signal)</a:t>
            </a:r>
          </a:p>
        </p:txBody>
      </p:sp>
      <p:sp>
        <p:nvSpPr>
          <p:cNvPr id="70676" name="Text Box 45"/>
          <p:cNvSpPr txBox="1">
            <a:spLocks noChangeArrowheads="1"/>
          </p:cNvSpPr>
          <p:nvPr/>
        </p:nvSpPr>
        <p:spPr bwMode="auto">
          <a:xfrm>
            <a:off x="2135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itchFamily="34" charset="0"/>
                <a:ea typeface="+mn-ea"/>
                <a:cs typeface="+mn-cs"/>
              </a:rPr>
              <a:t>Berg &amp; Malik, CVPR 2001</a:t>
            </a:r>
          </a:p>
        </p:txBody>
      </p:sp>
      <p:sp>
        <p:nvSpPr>
          <p:cNvPr id="70677"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srgbClr val="000000"/>
                </a:solidFill>
                <a:effectLst/>
                <a:uLnTx/>
                <a:uFillTx/>
                <a:latin typeface="Arial" pitchFamily="34" charset="0"/>
                <a:ea typeface="+mn-ea"/>
                <a:cs typeface="+mn-cs"/>
              </a:rPr>
              <a:t>K. Grauman, B. Leibe</a:t>
            </a:r>
          </a:p>
        </p:txBody>
      </p:sp>
    </p:spTree>
    <p:extLst>
      <p:ext uri="{BB962C8B-B14F-4D97-AF65-F5344CB8AC3E}">
        <p14:creationId xmlns:p14="http://schemas.microsoft.com/office/powerpoint/2010/main" val="803945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Self-similarity Descriptor</a:t>
            </a:r>
          </a:p>
        </p:txBody>
      </p:sp>
      <p:sp>
        <p:nvSpPr>
          <p:cNvPr id="71683" name="Content Placeholder 2"/>
          <p:cNvSpPr>
            <a:spLocks noGrp="1"/>
          </p:cNvSpPr>
          <p:nvPr>
            <p:ph idx="1"/>
          </p:nvPr>
        </p:nvSpPr>
        <p:spPr>
          <a:xfrm>
            <a:off x="2133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1684" name="Picture 2" descr="C:\Users\hays\Desktop\143 Computer Vision\slides\16\ssi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443" y="1152768"/>
            <a:ext cx="10565113" cy="4257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2527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Self-similarity Descriptor</a:t>
            </a:r>
          </a:p>
        </p:txBody>
      </p:sp>
      <p:sp>
        <p:nvSpPr>
          <p:cNvPr id="72707" name="Content Placeholder 2"/>
          <p:cNvSpPr>
            <a:spLocks noGrp="1"/>
          </p:cNvSpPr>
          <p:nvPr>
            <p:ph idx="1"/>
          </p:nvPr>
        </p:nvSpPr>
        <p:spPr>
          <a:xfrm>
            <a:off x="2133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2708" name="Picture 2" descr="C:\Users\hays\Desktop\143 Computer Vision\slides\16\ssim-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47800"/>
            <a:ext cx="10867821" cy="3657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3001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C:\Users\hays\Desktop\143 Computer Vision\slides\16\ssim-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6" y="914400"/>
            <a:ext cx="684847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p:txBody>
          <a:bodyPr/>
          <a:lstStyle/>
          <a:p>
            <a:r>
              <a:rPr lang="en-US" altLang="en-US"/>
              <a:t>Self-similarity Descriptor</a:t>
            </a:r>
          </a:p>
        </p:txBody>
      </p:sp>
      <p:sp>
        <p:nvSpPr>
          <p:cNvPr id="73732" name="Content Placeholder 2"/>
          <p:cNvSpPr>
            <a:spLocks noGrp="1"/>
          </p:cNvSpPr>
          <p:nvPr>
            <p:ph idx="1"/>
          </p:nvPr>
        </p:nvSpPr>
        <p:spPr>
          <a:xfrm>
            <a:off x="2133600" y="5410200"/>
            <a:ext cx="8229600" cy="1066800"/>
          </a:xfrm>
        </p:spPr>
        <p:txBody>
          <a:bodyPr/>
          <a:lstStyle/>
          <a:p>
            <a:pPr>
              <a:buFont typeface="Arial" pitchFamily="34" charset="0"/>
              <a:buNone/>
            </a:pPr>
            <a:r>
              <a:rPr lang="en-US" altLang="en-US"/>
              <a:t>Matching Local Self-Similarities across Images and Videos, Shechtman and Irani, 2007</a:t>
            </a:r>
          </a:p>
        </p:txBody>
      </p:sp>
    </p:spTree>
    <p:extLst>
      <p:ext uri="{BB962C8B-B14F-4D97-AF65-F5344CB8AC3E}">
        <p14:creationId xmlns:p14="http://schemas.microsoft.com/office/powerpoint/2010/main" val="18148381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0"/>
            <a:ext cx="8229600" cy="914400"/>
          </a:xfrm>
        </p:spPr>
        <p:txBody>
          <a:bodyPr>
            <a:normAutofit fontScale="90000"/>
          </a:bodyPr>
          <a:lstStyle/>
          <a:p>
            <a:pPr>
              <a:defRPr/>
            </a:pPr>
            <a:r>
              <a:rPr lang="en-US" dirty="0">
                <a:hlinkClick r:id="rId2"/>
              </a:rPr>
              <a:t>Learning Local Image Descriptors, Winder and Brown, CVPR 2007</a:t>
            </a:r>
            <a:endParaRPr lang="en-US" dirty="0"/>
          </a:p>
        </p:txBody>
      </p:sp>
      <p:pic>
        <p:nvPicPr>
          <p:cNvPr id="74755" name="Picture 2" descr="C:\Users\hays\Desktop\143 Computer Vision\slides\16\winder-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39" y="1358900"/>
            <a:ext cx="831373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C:\Users\hays\Desktop\143 Computer Vision\slides\16\winder-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3776664"/>
            <a:ext cx="8456613"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0760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FAE35E-8A41-4CEC-8484-5D3B72CE511F}"/>
              </a:ext>
            </a:extLst>
          </p:cNvPr>
          <p:cNvPicPr>
            <a:picLocks noChangeAspect="1"/>
          </p:cNvPicPr>
          <p:nvPr/>
        </p:nvPicPr>
        <p:blipFill>
          <a:blip r:embed="rId3"/>
          <a:stretch>
            <a:fillRect/>
          </a:stretch>
        </p:blipFill>
        <p:spPr>
          <a:xfrm>
            <a:off x="707270" y="1482135"/>
            <a:ext cx="5430375" cy="4766761"/>
          </a:xfrm>
          <a:prstGeom prst="rect">
            <a:avLst/>
          </a:prstGeom>
        </p:spPr>
      </p:pic>
      <p:pic>
        <p:nvPicPr>
          <p:cNvPr id="7" name="Picture 6">
            <a:extLst>
              <a:ext uri="{FF2B5EF4-FFF2-40B4-BE49-F238E27FC236}">
                <a16:creationId xmlns:a16="http://schemas.microsoft.com/office/drawing/2014/main" id="{1ACCE0A8-6CF1-4806-9C8A-0F99DFEB2DDA}"/>
              </a:ext>
            </a:extLst>
          </p:cNvPr>
          <p:cNvPicPr>
            <a:picLocks noChangeAspect="1"/>
          </p:cNvPicPr>
          <p:nvPr/>
        </p:nvPicPr>
        <p:blipFill rotWithShape="1">
          <a:blip r:embed="rId4"/>
          <a:srcRect t="1140"/>
          <a:stretch/>
        </p:blipFill>
        <p:spPr>
          <a:xfrm>
            <a:off x="6400800" y="2093296"/>
            <a:ext cx="5456862" cy="3112502"/>
          </a:xfrm>
          <a:prstGeom prst="rect">
            <a:avLst/>
          </a:prstGeom>
        </p:spPr>
      </p:pic>
      <p:sp>
        <p:nvSpPr>
          <p:cNvPr id="8" name="Title 1">
            <a:extLst>
              <a:ext uri="{FF2B5EF4-FFF2-40B4-BE49-F238E27FC236}">
                <a16:creationId xmlns:a16="http://schemas.microsoft.com/office/drawing/2014/main" id="{2CB62232-D5D5-4FAF-A913-88B155203693}"/>
              </a:ext>
            </a:extLst>
          </p:cNvPr>
          <p:cNvSpPr txBox="1">
            <a:spLocks/>
          </p:cNvSpPr>
          <p:nvPr/>
        </p:nvSpPr>
        <p:spPr bwMode="auto">
          <a:xfrm>
            <a:off x="1981200" y="30480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82500" lnSpcReduction="2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hlinkClick r:id="rId5"/>
              </a:rPr>
              <a:t>Learning Local Image Descriptors, Winder and Brown, CVPR 2007</a:t>
            </a:r>
            <a:endParaRPr kumimoji="0" lang="en-US" sz="40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8172147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6120E-C6A7-55F4-D0D7-C9868E1B0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06720B-FD1D-85B1-3BBE-5653129938F2}"/>
              </a:ext>
            </a:extLst>
          </p:cNvPr>
          <p:cNvSpPr>
            <a:spLocks noGrp="1"/>
          </p:cNvSpPr>
          <p:nvPr>
            <p:ph type="title"/>
          </p:nvPr>
        </p:nvSpPr>
        <p:spPr/>
        <p:txBody>
          <a:bodyPr/>
          <a:lstStyle/>
          <a:p>
            <a:r>
              <a:rPr lang="en-US" dirty="0"/>
              <a:t>How lossy is this? Can we invert SIFT descriptors?</a:t>
            </a:r>
          </a:p>
        </p:txBody>
      </p:sp>
      <p:pic>
        <p:nvPicPr>
          <p:cNvPr id="4" name="Picture 6">
            <a:extLst>
              <a:ext uri="{FF2B5EF4-FFF2-40B4-BE49-F238E27FC236}">
                <a16:creationId xmlns:a16="http://schemas.microsoft.com/office/drawing/2014/main" id="{28F4C3E2-B00B-C778-B992-8EC6395FF5A9}"/>
              </a:ext>
            </a:extLst>
          </p:cNvPr>
          <p:cNvPicPr>
            <a:picLocks noChangeAspect="1" noChangeArrowheads="1"/>
          </p:cNvPicPr>
          <p:nvPr/>
        </p:nvPicPr>
        <p:blipFill>
          <a:blip r:embed="rId2" cstate="print"/>
          <a:srcRect/>
          <a:stretch>
            <a:fillRect/>
          </a:stretch>
        </p:blipFill>
        <p:spPr bwMode="auto">
          <a:xfrm>
            <a:off x="2362200" y="1752600"/>
            <a:ext cx="8030536" cy="3505200"/>
          </a:xfrm>
          <a:prstGeom prst="rect">
            <a:avLst/>
          </a:prstGeom>
          <a:noFill/>
          <a:ln w="9525">
            <a:noFill/>
            <a:miter lim="800000"/>
            <a:headEnd/>
            <a:tailEnd/>
          </a:ln>
        </p:spPr>
      </p:pic>
    </p:spTree>
    <p:extLst>
      <p:ext uri="{BB962C8B-B14F-4D97-AF65-F5344CB8AC3E}">
        <p14:creationId xmlns:p14="http://schemas.microsoft.com/office/powerpoint/2010/main" val="1906508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invert SIFT descriptors?</a:t>
            </a:r>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1828800" y="840045"/>
            <a:ext cx="8778790" cy="6017955"/>
          </a:xfrm>
          <a:prstGeom prst="rect">
            <a:avLst/>
          </a:prstGeom>
        </p:spPr>
      </p:pic>
    </p:spTree>
    <p:extLst>
      <p:ext uri="{BB962C8B-B14F-4D97-AF65-F5344CB8AC3E}">
        <p14:creationId xmlns:p14="http://schemas.microsoft.com/office/powerpoint/2010/main" val="3978661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Can we invert SIFT descriptors?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5062" y="1006598"/>
            <a:ext cx="11841876" cy="5623352"/>
          </a:xfrm>
          <a:prstGeom prst="rect">
            <a:avLst/>
          </a:prstGeom>
        </p:spPr>
      </p:pic>
    </p:spTree>
    <p:extLst>
      <p:ext uri="{BB962C8B-B14F-4D97-AF65-F5344CB8AC3E}">
        <p14:creationId xmlns:p14="http://schemas.microsoft.com/office/powerpoint/2010/main" val="201940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1393" y="228601"/>
            <a:ext cx="4189214" cy="5585619"/>
          </a:xfrm>
        </p:spPr>
      </p:pic>
      <p:sp>
        <p:nvSpPr>
          <p:cNvPr id="5" name="TextBox 4"/>
          <p:cNvSpPr txBox="1"/>
          <p:nvPr/>
        </p:nvSpPr>
        <p:spPr>
          <a:xfrm>
            <a:off x="3886200" y="6351213"/>
            <a:ext cx="4953000" cy="369332"/>
          </a:xfrm>
          <a:prstGeom prst="rect">
            <a:avLst/>
          </a:prstGeom>
          <a:noFill/>
        </p:spPr>
        <p:txBody>
          <a:bodyPr wrap="square" rtlCol="0">
            <a:spAutoFit/>
          </a:bodyPr>
          <a:lstStyle/>
          <a:p>
            <a:r>
              <a:rPr lang="en-US" dirty="0">
                <a:solidFill>
                  <a:prstClr val="black"/>
                </a:solidFill>
              </a:rPr>
              <a:t>Spinning dancer illusion, Nobuyuki </a:t>
            </a:r>
            <a:r>
              <a:rPr lang="en-US" dirty="0" err="1">
                <a:solidFill>
                  <a:prstClr val="black"/>
                </a:solidFill>
              </a:rPr>
              <a:t>Kayahara</a:t>
            </a:r>
            <a:endParaRPr lang="en-US" dirty="0">
              <a:solidFill>
                <a:prstClr val="black"/>
              </a:solidFill>
            </a:endParaRPr>
          </a:p>
        </p:txBody>
      </p:sp>
    </p:spTree>
    <p:extLst>
      <p:ext uri="{BB962C8B-B14F-4D97-AF65-F5344CB8AC3E}">
        <p14:creationId xmlns:p14="http://schemas.microsoft.com/office/powerpoint/2010/main" val="2616725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is 20+ years old. Is it still useful?</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665318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is 20+ years old. Is it still useful?</a:t>
            </a:r>
          </a:p>
        </p:txBody>
      </p:sp>
      <p:sp>
        <p:nvSpPr>
          <p:cNvPr id="3" name="Content Placeholder 2"/>
          <p:cNvSpPr>
            <a:spLocks noGrp="1"/>
          </p:cNvSpPr>
          <p:nvPr>
            <p:ph idx="1"/>
          </p:nvPr>
        </p:nvSpPr>
        <p:spPr>
          <a:xfrm>
            <a:off x="625867" y="990600"/>
            <a:ext cx="3444982" cy="5135563"/>
          </a:xfrm>
        </p:spPr>
        <p:txBody>
          <a:bodyPr/>
          <a:lstStyle/>
          <a:p>
            <a:r>
              <a:rPr lang="en-US" dirty="0"/>
              <a:t>Let’s look at some trendy research on Neural Radiance Fields (</a:t>
            </a:r>
            <a:r>
              <a:rPr lang="en-US" dirty="0" err="1"/>
              <a:t>NeRF</a:t>
            </a:r>
            <a:r>
              <a:rPr lang="en-US" dirty="0"/>
              <a:t>)</a:t>
            </a:r>
          </a:p>
        </p:txBody>
      </p:sp>
      <p:pic>
        <p:nvPicPr>
          <p:cNvPr id="4" name="Picture 3"/>
          <p:cNvPicPr>
            <a:picLocks noChangeAspect="1"/>
          </p:cNvPicPr>
          <p:nvPr/>
        </p:nvPicPr>
        <p:blipFill>
          <a:blip r:embed="rId3"/>
          <a:stretch>
            <a:fillRect/>
          </a:stretch>
        </p:blipFill>
        <p:spPr>
          <a:xfrm>
            <a:off x="4267200" y="914400"/>
            <a:ext cx="7102582" cy="5791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1981200"/>
            <a:ext cx="3581400" cy="2693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762" y="1992330"/>
            <a:ext cx="2682402" cy="2682402"/>
          </a:xfrm>
          <a:prstGeom prst="rect">
            <a:avLst/>
          </a:prstGeom>
        </p:spPr>
      </p:pic>
    </p:spTree>
    <p:extLst>
      <p:ext uri="{BB962C8B-B14F-4D97-AF65-F5344CB8AC3E}">
        <p14:creationId xmlns:p14="http://schemas.microsoft.com/office/powerpoint/2010/main" val="253684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A524-0303-40D2-24F2-8C0B6EF99A5C}"/>
              </a:ext>
            </a:extLst>
          </p:cNvPr>
          <p:cNvSpPr>
            <a:spLocks noGrp="1"/>
          </p:cNvSpPr>
          <p:nvPr>
            <p:ph type="title"/>
          </p:nvPr>
        </p:nvSpPr>
        <p:spPr/>
        <p:txBody>
          <a:bodyPr/>
          <a:lstStyle/>
          <a:p>
            <a:r>
              <a:rPr lang="en-US" dirty="0" err="1"/>
              <a:t>NeRFs</a:t>
            </a:r>
            <a:r>
              <a:rPr lang="en-US" dirty="0"/>
              <a:t> optimized with </a:t>
            </a:r>
            <a:r>
              <a:rPr lang="en-US" dirty="0" err="1"/>
              <a:t>InstantNGP</a:t>
            </a:r>
            <a:endParaRPr lang="en-US" dirty="0"/>
          </a:p>
        </p:txBody>
      </p:sp>
      <p:pic>
        <p:nvPicPr>
          <p:cNvPr id="4" name="modsynth">
            <a:hlinkClick r:id="" action="ppaction://media"/>
            <a:extLst>
              <a:ext uri="{FF2B5EF4-FFF2-40B4-BE49-F238E27FC236}">
                <a16:creationId xmlns:a16="http://schemas.microsoft.com/office/drawing/2014/main" id="{B838F216-666A-EBB7-5707-825CBD84CA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324600" y="1752600"/>
            <a:ext cx="5689490" cy="3200400"/>
          </a:xfrm>
        </p:spPr>
      </p:pic>
      <p:pic>
        <p:nvPicPr>
          <p:cNvPr id="5" name="robot">
            <a:hlinkClick r:id="" action="ppaction://media"/>
            <a:extLst>
              <a:ext uri="{FF2B5EF4-FFF2-40B4-BE49-F238E27FC236}">
                <a16:creationId xmlns:a16="http://schemas.microsoft.com/office/drawing/2014/main" id="{51E45853-C0FB-B9BE-3E51-70FBD322537F}"/>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63623" y="1752600"/>
            <a:ext cx="5767827" cy="3244403"/>
          </a:xfrm>
          <a:prstGeom prst="rect">
            <a:avLst/>
          </a:prstGeom>
        </p:spPr>
      </p:pic>
      <p:sp>
        <p:nvSpPr>
          <p:cNvPr id="8" name="TextBox 7">
            <a:extLst>
              <a:ext uri="{FF2B5EF4-FFF2-40B4-BE49-F238E27FC236}">
                <a16:creationId xmlns:a16="http://schemas.microsoft.com/office/drawing/2014/main" id="{DE601019-FBC1-7677-28BC-CB8845B67624}"/>
              </a:ext>
            </a:extLst>
          </p:cNvPr>
          <p:cNvSpPr txBox="1"/>
          <p:nvPr/>
        </p:nvSpPr>
        <p:spPr>
          <a:xfrm>
            <a:off x="990600" y="5235038"/>
            <a:ext cx="10591800" cy="1200329"/>
          </a:xfrm>
          <a:prstGeom prst="rect">
            <a:avLst/>
          </a:prstGeom>
          <a:noFill/>
        </p:spPr>
        <p:txBody>
          <a:bodyPr wrap="square">
            <a:spAutoFit/>
          </a:bodyPr>
          <a:lstStyle/>
          <a:p>
            <a:r>
              <a:rPr lang="en-US" dirty="0"/>
              <a:t>Fly-throughs of trained real-world </a:t>
            </a:r>
            <a:r>
              <a:rPr lang="en-US" dirty="0" err="1"/>
              <a:t>NeRFs</a:t>
            </a:r>
            <a:r>
              <a:rPr lang="en-US" dirty="0"/>
              <a:t>. Large, natural 360 scenes (left) as well as complex scenes with many disocclusions and specular surfaces (right) are well supported. Both models can be rendered in real time and were trained in under 5 minutes from casually captured data: the left one from an iPhone video and the right one from 34 photographs. </a:t>
            </a:r>
          </a:p>
        </p:txBody>
      </p:sp>
    </p:spTree>
    <p:extLst>
      <p:ext uri="{BB962C8B-B14F-4D97-AF65-F5344CB8AC3E}">
        <p14:creationId xmlns:p14="http://schemas.microsoft.com/office/powerpoint/2010/main" val="85926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is 20+ years old. Is it still useful?</a:t>
            </a:r>
          </a:p>
        </p:txBody>
      </p:sp>
      <p:sp>
        <p:nvSpPr>
          <p:cNvPr id="3" name="Content Placeholder 2"/>
          <p:cNvSpPr>
            <a:spLocks noGrp="1"/>
          </p:cNvSpPr>
          <p:nvPr>
            <p:ph idx="1"/>
          </p:nvPr>
        </p:nvSpPr>
        <p:spPr>
          <a:xfrm>
            <a:off x="625867" y="990600"/>
            <a:ext cx="3444982" cy="5135563"/>
          </a:xfrm>
        </p:spPr>
        <p:txBody>
          <a:bodyPr/>
          <a:lstStyle/>
          <a:p>
            <a:r>
              <a:rPr lang="en-US" dirty="0"/>
              <a:t>Let’s look at some trendy research on Neural Radiance Fields (</a:t>
            </a:r>
            <a:r>
              <a:rPr lang="en-US" dirty="0" err="1"/>
              <a:t>NeRF</a:t>
            </a:r>
            <a:r>
              <a:rPr lang="en-US" dirty="0"/>
              <a:t>)</a:t>
            </a:r>
          </a:p>
          <a:p>
            <a:r>
              <a:rPr lang="en-US" dirty="0"/>
              <a:t>Let’s look under the hood</a:t>
            </a:r>
          </a:p>
        </p:txBody>
      </p:sp>
      <p:pic>
        <p:nvPicPr>
          <p:cNvPr id="4" name="Picture 3"/>
          <p:cNvPicPr>
            <a:picLocks noChangeAspect="1"/>
          </p:cNvPicPr>
          <p:nvPr/>
        </p:nvPicPr>
        <p:blipFill>
          <a:blip r:embed="rId3"/>
          <a:stretch>
            <a:fillRect/>
          </a:stretch>
        </p:blipFill>
        <p:spPr>
          <a:xfrm>
            <a:off x="4267200" y="914400"/>
            <a:ext cx="7102582" cy="57912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39000" y="1981200"/>
            <a:ext cx="3581400" cy="269353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7762" y="1992330"/>
            <a:ext cx="2682402" cy="2682402"/>
          </a:xfrm>
          <a:prstGeom prst="rect">
            <a:avLst/>
          </a:prstGeom>
        </p:spPr>
      </p:pic>
      <p:pic>
        <p:nvPicPr>
          <p:cNvPr id="5" name="Picture 4"/>
          <p:cNvPicPr>
            <a:picLocks noChangeAspect="1"/>
          </p:cNvPicPr>
          <p:nvPr/>
        </p:nvPicPr>
        <p:blipFill>
          <a:blip r:embed="rId6"/>
          <a:stretch>
            <a:fillRect/>
          </a:stretch>
        </p:blipFill>
        <p:spPr>
          <a:xfrm>
            <a:off x="1016289" y="5199440"/>
            <a:ext cx="10566111" cy="1527631"/>
          </a:xfrm>
          <a:prstGeom prst="rect">
            <a:avLst/>
          </a:prstGeom>
        </p:spPr>
      </p:pic>
    </p:spTree>
    <p:extLst>
      <p:ext uri="{BB962C8B-B14F-4D97-AF65-F5344CB8AC3E}">
        <p14:creationId xmlns:p14="http://schemas.microsoft.com/office/powerpoint/2010/main" val="15770492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is 20+ years old. Is it still useful?</a:t>
            </a:r>
          </a:p>
        </p:txBody>
      </p:sp>
      <p:sp>
        <p:nvSpPr>
          <p:cNvPr id="3" name="Content Placeholder 2"/>
          <p:cNvSpPr>
            <a:spLocks noGrp="1"/>
          </p:cNvSpPr>
          <p:nvPr>
            <p:ph idx="1"/>
          </p:nvPr>
        </p:nvSpPr>
        <p:spPr>
          <a:xfrm>
            <a:off x="625867" y="990600"/>
            <a:ext cx="3444982" cy="5135563"/>
          </a:xfrm>
        </p:spPr>
        <p:txBody>
          <a:bodyPr/>
          <a:lstStyle/>
          <a:p>
            <a:r>
              <a:rPr lang="en-US" dirty="0"/>
              <a:t>COLMAP is the “standard” way to do structure from motion these days</a:t>
            </a:r>
          </a:p>
        </p:txBody>
      </p:sp>
      <p:pic>
        <p:nvPicPr>
          <p:cNvPr id="7" name="Picture 6"/>
          <p:cNvPicPr>
            <a:picLocks noChangeAspect="1"/>
          </p:cNvPicPr>
          <p:nvPr/>
        </p:nvPicPr>
        <p:blipFill>
          <a:blip r:embed="rId3"/>
          <a:stretch>
            <a:fillRect/>
          </a:stretch>
        </p:blipFill>
        <p:spPr>
          <a:xfrm>
            <a:off x="4191000" y="914400"/>
            <a:ext cx="7326428" cy="4981514"/>
          </a:xfrm>
          <a:prstGeom prst="rect">
            <a:avLst/>
          </a:prstGeom>
        </p:spPr>
      </p:pic>
      <p:sp>
        <p:nvSpPr>
          <p:cNvPr id="8" name="Rectangle 7"/>
          <p:cNvSpPr/>
          <p:nvPr/>
        </p:nvSpPr>
        <p:spPr>
          <a:xfrm>
            <a:off x="838200" y="6096000"/>
            <a:ext cx="112014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“Structure-From-Motion Revisited”. Johannes 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Schonberger</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Jan-Michael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Frahm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CVPR 2016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5k+ citations</a:t>
            </a:r>
          </a:p>
        </p:txBody>
      </p:sp>
    </p:spTree>
    <p:extLst>
      <p:ext uri="{BB962C8B-B14F-4D97-AF65-F5344CB8AC3E}">
        <p14:creationId xmlns:p14="http://schemas.microsoft.com/office/powerpoint/2010/main" val="3505041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is 20+ years old. Is it still useful?</a:t>
            </a:r>
          </a:p>
        </p:txBody>
      </p:sp>
      <p:sp>
        <p:nvSpPr>
          <p:cNvPr id="3" name="Content Placeholder 2"/>
          <p:cNvSpPr>
            <a:spLocks noGrp="1"/>
          </p:cNvSpPr>
          <p:nvPr>
            <p:ph idx="1"/>
          </p:nvPr>
        </p:nvSpPr>
        <p:spPr>
          <a:xfrm>
            <a:off x="625867" y="990600"/>
            <a:ext cx="3444982" cy="5135563"/>
          </a:xfrm>
        </p:spPr>
        <p:txBody>
          <a:bodyPr/>
          <a:lstStyle/>
          <a:p>
            <a:r>
              <a:rPr lang="en-US" dirty="0"/>
              <a:t>COLMAP is the “standard” way to do structure from motion these days</a:t>
            </a:r>
          </a:p>
        </p:txBody>
      </p:sp>
      <p:sp>
        <p:nvSpPr>
          <p:cNvPr id="8" name="Rectangle 7"/>
          <p:cNvSpPr/>
          <p:nvPr/>
        </p:nvSpPr>
        <p:spPr>
          <a:xfrm>
            <a:off x="838200" y="6096000"/>
            <a:ext cx="112014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“Structure-From-Motion Revisited”. Johannes 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Schonberger</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Jan-Michael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Frahm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CVPR 2016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5k+ citations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57600"/>
            <a:ext cx="11830050" cy="2238375"/>
          </a:xfrm>
          <a:prstGeom prst="rect">
            <a:avLst/>
          </a:prstGeom>
        </p:spPr>
      </p:pic>
    </p:spTree>
    <p:extLst>
      <p:ext uri="{BB962C8B-B14F-4D97-AF65-F5344CB8AC3E}">
        <p14:creationId xmlns:p14="http://schemas.microsoft.com/office/powerpoint/2010/main" val="3211353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is 20+ years old. Is it still useful?</a:t>
            </a:r>
          </a:p>
        </p:txBody>
      </p:sp>
      <p:sp>
        <p:nvSpPr>
          <p:cNvPr id="3" name="Content Placeholder 2"/>
          <p:cNvSpPr>
            <a:spLocks noGrp="1"/>
          </p:cNvSpPr>
          <p:nvPr>
            <p:ph idx="1"/>
          </p:nvPr>
        </p:nvSpPr>
        <p:spPr>
          <a:xfrm>
            <a:off x="625867" y="990600"/>
            <a:ext cx="3444982" cy="5135563"/>
          </a:xfrm>
        </p:spPr>
        <p:txBody>
          <a:bodyPr/>
          <a:lstStyle/>
          <a:p>
            <a:r>
              <a:rPr lang="en-US" dirty="0"/>
              <a:t>COLMAP is the “standard” way to do structure from motion these days</a:t>
            </a:r>
          </a:p>
        </p:txBody>
      </p:sp>
      <p:sp>
        <p:nvSpPr>
          <p:cNvPr id="8" name="Rectangle 7"/>
          <p:cNvSpPr/>
          <p:nvPr/>
        </p:nvSpPr>
        <p:spPr>
          <a:xfrm>
            <a:off x="838200" y="6096000"/>
            <a:ext cx="112014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“Structure-From-Motion Revisited”. Johannes 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Schonberger</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Jan-Michael </a:t>
            </a:r>
            <a:r>
              <a:rPr kumimoji="0" lang="en-US" sz="1800" b="0" i="0" u="none" strike="noStrike" kern="1200" cap="none" spc="0" normalizeH="0" baseline="0" noProof="0" dirty="0" err="1">
                <a:ln>
                  <a:noFill/>
                </a:ln>
                <a:solidFill>
                  <a:prstClr val="black"/>
                </a:solidFill>
                <a:effectLst/>
                <a:uLnTx/>
                <a:uFillTx/>
                <a:latin typeface="Arial" charset="0"/>
                <a:ea typeface="+mn-ea"/>
                <a:cs typeface="+mn-cs"/>
              </a:rPr>
              <a:t>Frahm</a:t>
            </a:r>
            <a:r>
              <a:rPr kumimoji="0" lang="en-US" sz="1800" b="0" i="0" u="none" strike="noStrike" kern="1200" cap="none" spc="0" normalizeH="0" baseline="0" noProof="0" dirty="0">
                <a:ln>
                  <a:noFill/>
                </a:ln>
                <a:solidFill>
                  <a:prstClr val="black"/>
                </a:solidFill>
                <a:effectLst/>
                <a:uLnTx/>
                <a:uFillTx/>
                <a:latin typeface="Arial" charset="0"/>
                <a:ea typeface="+mn-ea"/>
                <a:cs typeface="+mn-cs"/>
              </a:rPr>
              <a:t>; CVPR 2016</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5k+ citations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57600"/>
            <a:ext cx="11830050" cy="2238375"/>
          </a:xfrm>
          <a:prstGeom prst="rect">
            <a:avLst/>
          </a:prstGeom>
        </p:spPr>
      </p:pic>
      <p:pic>
        <p:nvPicPr>
          <p:cNvPr id="5" name="Picture 4"/>
          <p:cNvPicPr>
            <a:picLocks noChangeAspect="1"/>
          </p:cNvPicPr>
          <p:nvPr/>
        </p:nvPicPr>
        <p:blipFill>
          <a:blip r:embed="rId4"/>
          <a:stretch>
            <a:fillRect/>
          </a:stretch>
        </p:blipFill>
        <p:spPr>
          <a:xfrm>
            <a:off x="4474889" y="1028069"/>
            <a:ext cx="7082672" cy="28826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41005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14500" y="-10886"/>
            <a:ext cx="8763000" cy="6871236"/>
          </a:xfrm>
          <a:prstGeom prst="rect">
            <a:avLst/>
          </a:prstGeom>
        </p:spPr>
      </p:pic>
    </p:spTree>
    <p:extLst>
      <p:ext uri="{BB962C8B-B14F-4D97-AF65-F5344CB8AC3E}">
        <p14:creationId xmlns:p14="http://schemas.microsoft.com/office/powerpoint/2010/main" val="2361971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09600" y="0"/>
            <a:ext cx="11201400" cy="6871936"/>
          </a:xfrm>
          <a:prstGeom prst="rect">
            <a:avLst/>
          </a:prstGeom>
        </p:spPr>
      </p:pic>
      <p:pic>
        <p:nvPicPr>
          <p:cNvPr id="5" name="Picture 4"/>
          <p:cNvPicPr>
            <a:picLocks noChangeAspect="1"/>
          </p:cNvPicPr>
          <p:nvPr/>
        </p:nvPicPr>
        <p:blipFill>
          <a:blip r:embed="rId3"/>
          <a:stretch>
            <a:fillRect/>
          </a:stretch>
        </p:blipFill>
        <p:spPr>
          <a:xfrm>
            <a:off x="7280020" y="5062060"/>
            <a:ext cx="4901094" cy="1886076"/>
          </a:xfrm>
          <a:prstGeom prst="rect">
            <a:avLst/>
          </a:prstGeom>
        </p:spPr>
      </p:pic>
    </p:spTree>
    <p:extLst>
      <p:ext uri="{BB962C8B-B14F-4D97-AF65-F5344CB8AC3E}">
        <p14:creationId xmlns:p14="http://schemas.microsoft.com/office/powerpoint/2010/main" val="1683589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“Geometric Verification”?</a:t>
            </a:r>
          </a:p>
        </p:txBody>
      </p:sp>
      <p:sp>
        <p:nvSpPr>
          <p:cNvPr id="3" name="Content Placeholder 2"/>
          <p:cNvSpPr>
            <a:spLocks noGrp="1"/>
          </p:cNvSpPr>
          <p:nvPr>
            <p:ph idx="1"/>
          </p:nvPr>
        </p:nvSpPr>
        <p:spPr>
          <a:xfrm>
            <a:off x="625867" y="990600"/>
            <a:ext cx="3444982" cy="5135563"/>
          </a:xfrm>
        </p:spPr>
        <p:txBody>
          <a:bodyPr/>
          <a:lstStyle/>
          <a:p>
            <a:r>
              <a:rPr lang="en-US" dirty="0"/>
              <a:t>COLMAP is the standard way to do structure from motion these days</a:t>
            </a:r>
          </a:p>
        </p:txBody>
      </p:sp>
      <p:sp>
        <p:nvSpPr>
          <p:cNvPr id="8" name="Rectangle 7"/>
          <p:cNvSpPr/>
          <p:nvPr/>
        </p:nvSpPr>
        <p:spPr>
          <a:xfrm>
            <a:off x="838200" y="6096000"/>
            <a:ext cx="11201400" cy="646331"/>
          </a:xfrm>
          <a:prstGeom prst="rect">
            <a:avLst/>
          </a:prstGeom>
        </p:spPr>
        <p:txBody>
          <a:bodyPr wrap="square">
            <a:spAutoFit/>
          </a:bodyPr>
          <a:lstStyle/>
          <a:p>
            <a:r>
              <a:rPr lang="en-US" dirty="0"/>
              <a:t>“Structure-From-Motion Revisited”. Johannes L. </a:t>
            </a:r>
            <a:r>
              <a:rPr lang="en-US" dirty="0" err="1"/>
              <a:t>Schonberger</a:t>
            </a:r>
            <a:r>
              <a:rPr lang="en-US" dirty="0"/>
              <a:t>, Jan-Michael </a:t>
            </a:r>
            <a:r>
              <a:rPr lang="en-US" dirty="0" err="1"/>
              <a:t>Frahm</a:t>
            </a:r>
            <a:r>
              <a:rPr lang="en-US" dirty="0"/>
              <a:t>; CVPR 2016</a:t>
            </a:r>
          </a:p>
          <a:p>
            <a:r>
              <a:rPr lang="en-US" dirty="0"/>
              <a:t>5k+ citations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57600"/>
            <a:ext cx="11830050" cy="2238375"/>
          </a:xfrm>
          <a:prstGeom prst="rect">
            <a:avLst/>
          </a:prstGeom>
        </p:spPr>
      </p:pic>
    </p:spTree>
    <p:extLst>
      <p:ext uri="{BB962C8B-B14F-4D97-AF65-F5344CB8AC3E}">
        <p14:creationId xmlns:p14="http://schemas.microsoft.com/office/powerpoint/2010/main" val="598752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1" y="1338606"/>
            <a:ext cx="9144000" cy="4059936"/>
          </a:xfrm>
        </p:spPr>
      </p:pic>
    </p:spTree>
    <p:extLst>
      <p:ext uri="{BB962C8B-B14F-4D97-AF65-F5344CB8AC3E}">
        <p14:creationId xmlns:p14="http://schemas.microsoft.com/office/powerpoint/2010/main" val="2460371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A56C5-D0DE-2AAD-4D45-FFCF6C0C6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ACE0F0-A995-04FB-04FB-AC38C669B3FD}"/>
              </a:ext>
            </a:extLst>
          </p:cNvPr>
          <p:cNvSpPr>
            <a:spLocks noGrp="1"/>
          </p:cNvSpPr>
          <p:nvPr>
            <p:ph type="title"/>
          </p:nvPr>
        </p:nvSpPr>
        <p:spPr/>
        <p:txBody>
          <a:bodyPr/>
          <a:lstStyle/>
          <a:p>
            <a:r>
              <a:rPr lang="en-US" dirty="0"/>
              <a:t>What is “Geometric Verification”?</a:t>
            </a:r>
          </a:p>
        </p:txBody>
      </p:sp>
      <p:sp>
        <p:nvSpPr>
          <p:cNvPr id="3" name="Content Placeholder 2">
            <a:extLst>
              <a:ext uri="{FF2B5EF4-FFF2-40B4-BE49-F238E27FC236}">
                <a16:creationId xmlns:a16="http://schemas.microsoft.com/office/drawing/2014/main" id="{C1F3581E-9D58-F072-4AFD-126D95C4766B}"/>
              </a:ext>
            </a:extLst>
          </p:cNvPr>
          <p:cNvSpPr>
            <a:spLocks noGrp="1"/>
          </p:cNvSpPr>
          <p:nvPr>
            <p:ph idx="1"/>
          </p:nvPr>
        </p:nvSpPr>
        <p:spPr>
          <a:xfrm>
            <a:off x="625867" y="990600"/>
            <a:ext cx="3444982" cy="5135563"/>
          </a:xfrm>
        </p:spPr>
        <p:txBody>
          <a:bodyPr/>
          <a:lstStyle/>
          <a:p>
            <a:r>
              <a:rPr lang="en-US" dirty="0"/>
              <a:t>COLMAP is the standard way to do structure from motion these days</a:t>
            </a:r>
          </a:p>
        </p:txBody>
      </p:sp>
      <p:sp>
        <p:nvSpPr>
          <p:cNvPr id="8" name="Rectangle 7">
            <a:extLst>
              <a:ext uri="{FF2B5EF4-FFF2-40B4-BE49-F238E27FC236}">
                <a16:creationId xmlns:a16="http://schemas.microsoft.com/office/drawing/2014/main" id="{908902F5-9D87-7301-703C-BDC5CB9666EC}"/>
              </a:ext>
            </a:extLst>
          </p:cNvPr>
          <p:cNvSpPr/>
          <p:nvPr/>
        </p:nvSpPr>
        <p:spPr>
          <a:xfrm>
            <a:off x="838200" y="6096000"/>
            <a:ext cx="11201400" cy="646331"/>
          </a:xfrm>
          <a:prstGeom prst="rect">
            <a:avLst/>
          </a:prstGeom>
        </p:spPr>
        <p:txBody>
          <a:bodyPr wrap="square">
            <a:spAutoFit/>
          </a:bodyPr>
          <a:lstStyle/>
          <a:p>
            <a:r>
              <a:rPr lang="en-US" dirty="0"/>
              <a:t>“Structure-From-Motion Revisited”. Johannes L. </a:t>
            </a:r>
            <a:r>
              <a:rPr lang="en-US" dirty="0" err="1"/>
              <a:t>Schonberger</a:t>
            </a:r>
            <a:r>
              <a:rPr lang="en-US" dirty="0"/>
              <a:t>, Jan-Michael </a:t>
            </a:r>
            <a:r>
              <a:rPr lang="en-US" dirty="0" err="1"/>
              <a:t>Frahm</a:t>
            </a:r>
            <a:r>
              <a:rPr lang="en-US" dirty="0"/>
              <a:t>; CVPR 2016</a:t>
            </a:r>
          </a:p>
          <a:p>
            <a:r>
              <a:rPr lang="en-US" dirty="0"/>
              <a:t>5k+ citations</a:t>
            </a:r>
          </a:p>
        </p:txBody>
      </p:sp>
      <p:pic>
        <p:nvPicPr>
          <p:cNvPr id="4" name="Picture 3">
            <a:extLst>
              <a:ext uri="{FF2B5EF4-FFF2-40B4-BE49-F238E27FC236}">
                <a16:creationId xmlns:a16="http://schemas.microsoft.com/office/drawing/2014/main" id="{B7B78373-5FAB-C038-9BA2-8C764CF520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3657600"/>
            <a:ext cx="11830050" cy="2238375"/>
          </a:xfrm>
          <a:prstGeom prst="rect">
            <a:avLst/>
          </a:prstGeom>
        </p:spPr>
      </p:pic>
      <p:pic>
        <p:nvPicPr>
          <p:cNvPr id="7" name="Picture 6">
            <a:extLst>
              <a:ext uri="{FF2B5EF4-FFF2-40B4-BE49-F238E27FC236}">
                <a16:creationId xmlns:a16="http://schemas.microsoft.com/office/drawing/2014/main" id="{6ADAB751-ED05-A70F-7A6A-F2F1E96D3E3C}"/>
              </a:ext>
            </a:extLst>
          </p:cNvPr>
          <p:cNvPicPr>
            <a:picLocks noChangeAspect="1"/>
          </p:cNvPicPr>
          <p:nvPr/>
        </p:nvPicPr>
        <p:blipFill>
          <a:blip r:embed="rId4"/>
          <a:stretch>
            <a:fillRect/>
          </a:stretch>
        </p:blipFill>
        <p:spPr>
          <a:xfrm>
            <a:off x="4724400" y="762000"/>
            <a:ext cx="5093686" cy="3405311"/>
          </a:xfrm>
          <a:prstGeom prst="rect">
            <a:avLst/>
          </a:prstGeom>
          <a:effectLst>
            <a:outerShdw blurRad="63500" sx="102000" sy="102000" algn="ctr" rotWithShape="0">
              <a:prstClr val="black">
                <a:alpha val="40000"/>
              </a:prstClr>
            </a:outerShdw>
          </a:effectLst>
        </p:spPr>
      </p:pic>
      <p:cxnSp>
        <p:nvCxnSpPr>
          <p:cNvPr id="9" name="Straight Arrow Connector 8">
            <a:extLst>
              <a:ext uri="{FF2B5EF4-FFF2-40B4-BE49-F238E27FC236}">
                <a16:creationId xmlns:a16="http://schemas.microsoft.com/office/drawing/2014/main" id="{FAFB0C01-4E1C-F1A0-9643-E42D7D93BAD4}"/>
              </a:ext>
            </a:extLst>
          </p:cNvPr>
          <p:cNvCxnSpPr>
            <a:cxnSpLocks/>
          </p:cNvCxnSpPr>
          <p:nvPr/>
        </p:nvCxnSpPr>
        <p:spPr>
          <a:xfrm flipV="1">
            <a:off x="4070849" y="1676400"/>
            <a:ext cx="958351" cy="2490911"/>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5A6CCE3-E581-6365-B3F0-7B165AA71E1C}"/>
              </a:ext>
            </a:extLst>
          </p:cNvPr>
          <p:cNvCxnSpPr>
            <a:cxnSpLocks/>
          </p:cNvCxnSpPr>
          <p:nvPr/>
        </p:nvCxnSpPr>
        <p:spPr>
          <a:xfrm flipV="1">
            <a:off x="4191000" y="2362200"/>
            <a:ext cx="838200" cy="1805111"/>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51EB27D-912C-65A8-5D7A-E99B08329290}"/>
              </a:ext>
            </a:extLst>
          </p:cNvPr>
          <p:cNvCxnSpPr>
            <a:cxnSpLocks/>
          </p:cNvCxnSpPr>
          <p:nvPr/>
        </p:nvCxnSpPr>
        <p:spPr>
          <a:xfrm flipV="1">
            <a:off x="4343400" y="3276600"/>
            <a:ext cx="762000" cy="1600200"/>
          </a:xfrm>
          <a:prstGeom prst="straightConnector1">
            <a:avLst/>
          </a:prstGeom>
          <a:ln w="38100">
            <a:solidFill>
              <a:srgbClr val="0070C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1776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a:t>
            </a:r>
          </a:p>
        </p:txBody>
      </p:sp>
      <p:sp>
        <p:nvSpPr>
          <p:cNvPr id="3" name="Content Placeholder 2"/>
          <p:cNvSpPr>
            <a:spLocks noGrp="1"/>
          </p:cNvSpPr>
          <p:nvPr>
            <p:ph idx="1"/>
          </p:nvPr>
        </p:nvSpPr>
        <p:spPr/>
        <p:txBody>
          <a:bodyPr/>
          <a:lstStyle/>
          <a:p>
            <a:r>
              <a:rPr lang="en-US" dirty="0"/>
              <a:t>Simplest approach: Pick the nearest neighbor. Threshold on absolute distance</a:t>
            </a:r>
          </a:p>
          <a:p>
            <a:r>
              <a:rPr lang="en-US" dirty="0"/>
              <a:t>Problem: Lots of self similarity in many photos</a:t>
            </a:r>
          </a:p>
        </p:txBody>
      </p:sp>
    </p:spTree>
    <p:extLst>
      <p:ext uri="{BB962C8B-B14F-4D97-AF65-F5344CB8AC3E}">
        <p14:creationId xmlns:p14="http://schemas.microsoft.com/office/powerpoint/2010/main" val="121695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61572" y="1"/>
            <a:ext cx="4506428" cy="60085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4171"/>
            <a:ext cx="4495800" cy="5994400"/>
          </a:xfrm>
          <a:prstGeom prst="rect">
            <a:avLst/>
          </a:prstGeom>
        </p:spPr>
      </p:pic>
      <p:sp>
        <p:nvSpPr>
          <p:cNvPr id="6" name="Rectangle 5"/>
          <p:cNvSpPr/>
          <p:nvPr/>
        </p:nvSpPr>
        <p:spPr>
          <a:xfrm>
            <a:off x="2514600" y="3759200"/>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6934200" y="4149788"/>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9372600" y="4142218"/>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8534400" y="4136163"/>
            <a:ext cx="304800"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3645488" y="3045648"/>
            <a:ext cx="304800" cy="3048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305800" y="3302000"/>
            <a:ext cx="304800" cy="3048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971800" y="6058065"/>
            <a:ext cx="6014754" cy="461665"/>
          </a:xfrm>
          <a:prstGeom prst="rect">
            <a:avLst/>
          </a:prstGeom>
          <a:noFill/>
        </p:spPr>
        <p:txBody>
          <a:bodyPr wrap="square" rtlCol="0">
            <a:spAutoFit/>
          </a:bodyPr>
          <a:lstStyle/>
          <a:p>
            <a:pPr algn="ctr"/>
            <a:r>
              <a:rPr lang="en-US" sz="2400" dirty="0">
                <a:solidFill>
                  <a:srgbClr val="FF0000"/>
                </a:solidFill>
              </a:rPr>
              <a:t>Distance: 0.34, 0.30, 0.40    </a:t>
            </a:r>
            <a:r>
              <a:rPr lang="en-US" sz="2400" dirty="0">
                <a:solidFill>
                  <a:srgbClr val="00FF00"/>
                </a:solidFill>
              </a:rPr>
              <a:t>Distance: 0.61</a:t>
            </a:r>
          </a:p>
        </p:txBody>
      </p:sp>
      <p:sp>
        <p:nvSpPr>
          <p:cNvPr id="14" name="Rectangle 13"/>
          <p:cNvSpPr/>
          <p:nvPr/>
        </p:nvSpPr>
        <p:spPr>
          <a:xfrm>
            <a:off x="9338792" y="3048000"/>
            <a:ext cx="304800" cy="304800"/>
          </a:xfrm>
          <a:prstGeom prst="rect">
            <a:avLst/>
          </a:prstGeom>
          <a:no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305708" y="6378168"/>
            <a:ext cx="3149149" cy="461665"/>
          </a:xfrm>
          <a:prstGeom prst="rect">
            <a:avLst/>
          </a:prstGeom>
          <a:noFill/>
        </p:spPr>
        <p:txBody>
          <a:bodyPr wrap="square" rtlCol="0">
            <a:spAutoFit/>
          </a:bodyPr>
          <a:lstStyle/>
          <a:p>
            <a:pPr algn="ctr"/>
            <a:r>
              <a:rPr lang="en-US" sz="2400" dirty="0">
                <a:solidFill>
                  <a:srgbClr val="00FF00"/>
                </a:solidFill>
              </a:rPr>
              <a:t>Distance: 1.22</a:t>
            </a:r>
          </a:p>
        </p:txBody>
      </p:sp>
    </p:spTree>
    <p:extLst>
      <p:ext uri="{BB962C8B-B14F-4D97-AF65-F5344CB8AC3E}">
        <p14:creationId xmlns:p14="http://schemas.microsoft.com/office/powerpoint/2010/main" val="206977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animBg="1"/>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Distance Ratio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f>
                      <m:fPr>
                        <m:ctrlPr>
                          <a:rPr lang="en-US" b="0" i="1" smtClean="0">
                            <a:latin typeface="Cambria Math" panose="02040503050406030204" pitchFamily="18" charset="0"/>
                          </a:rPr>
                        </m:ctrlPr>
                      </m:fPr>
                      <m:num>
                        <m:r>
                          <a:rPr lang="en-US" i="1">
                            <a:latin typeface="Cambria Math" panose="02040503050406030204" pitchFamily="18" charset="0"/>
                          </a:rPr>
                          <m:t>𝑁𝑁</m:t>
                        </m:r>
                        <m:r>
                          <a:rPr lang="en-US" i="1">
                            <a:latin typeface="Cambria Math" panose="02040503050406030204" pitchFamily="18" charset="0"/>
                          </a:rPr>
                          <m:t>1</m:t>
                        </m:r>
                      </m:num>
                      <m:den>
                        <m:r>
                          <a:rPr lang="en-US" i="1">
                            <a:latin typeface="Cambria Math" panose="02040503050406030204" pitchFamily="18" charset="0"/>
                          </a:rPr>
                          <m:t>𝑁𝑁</m:t>
                        </m:r>
                        <m:r>
                          <a:rPr lang="en-US" i="1">
                            <a:latin typeface="Cambria Math" panose="02040503050406030204" pitchFamily="18" charset="0"/>
                          </a:rPr>
                          <m:t>2</m:t>
                        </m:r>
                      </m:den>
                    </m:f>
                  </m:oMath>
                </a14:m>
                <a:r>
                  <a:rPr lang="en-US" dirty="0"/>
                  <a:t> where NN1 is the distance to the first nearest neighbor and NN2 is the distance to the second nearest neighbor.</a:t>
                </a:r>
              </a:p>
              <a:p>
                <a:r>
                  <a:rPr lang="en-US" dirty="0"/>
                  <a:t>Sorting by this ratio (into ascending order) puts matches in order of confidence (in descending order of confidence).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78"/>
                </a:stretch>
              </a:blipFill>
            </p:spPr>
            <p:txBody>
              <a:bodyPr/>
              <a:lstStyle/>
              <a:p>
                <a:r>
                  <a:rPr lang="en-US">
                    <a:noFill/>
                  </a:rPr>
                  <a:t> </a:t>
                </a:r>
              </a:p>
            </p:txBody>
          </p:sp>
        </mc:Fallback>
      </mc:AlternateContent>
    </p:spTree>
    <p:extLst>
      <p:ext uri="{BB962C8B-B14F-4D97-AF65-F5344CB8AC3E}">
        <p14:creationId xmlns:p14="http://schemas.microsoft.com/office/powerpoint/2010/main" val="4891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t>Matching Local Features</a:t>
            </a:r>
          </a:p>
        </p:txBody>
      </p:sp>
      <p:sp>
        <p:nvSpPr>
          <p:cNvPr id="63491" name="Content Placeholder 4"/>
          <p:cNvSpPr>
            <a:spLocks noGrp="1"/>
          </p:cNvSpPr>
          <p:nvPr>
            <p:ph idx="1"/>
          </p:nvPr>
        </p:nvSpPr>
        <p:spPr/>
        <p:txBody>
          <a:bodyPr/>
          <a:lstStyle/>
          <a:p>
            <a:r>
              <a:rPr lang="en-US" sz="2800" dirty="0"/>
              <a:t>Nearest neighbor (Euclidean distance)</a:t>
            </a:r>
          </a:p>
          <a:p>
            <a:r>
              <a:rPr lang="en-US" sz="2800" dirty="0"/>
              <a:t>Threshold ratio of nearest to 2</a:t>
            </a:r>
            <a:r>
              <a:rPr lang="en-US" sz="2800" baseline="30000" dirty="0"/>
              <a:t>nd</a:t>
            </a:r>
            <a:r>
              <a:rPr lang="en-US" sz="2800" dirty="0"/>
              <a:t> nearest descriptor</a:t>
            </a:r>
          </a:p>
        </p:txBody>
      </p:sp>
      <p:pic>
        <p:nvPicPr>
          <p:cNvPr id="63492" name="Picture 2"/>
          <p:cNvPicPr>
            <a:picLocks noChangeAspect="1" noChangeArrowheads="1"/>
          </p:cNvPicPr>
          <p:nvPr/>
        </p:nvPicPr>
        <p:blipFill>
          <a:blip r:embed="rId2" cstate="print"/>
          <a:srcRect/>
          <a:stretch>
            <a:fillRect/>
          </a:stretch>
        </p:blipFill>
        <p:spPr bwMode="auto">
          <a:xfrm>
            <a:off x="2362201" y="2286000"/>
            <a:ext cx="6353175" cy="4572000"/>
          </a:xfrm>
          <a:prstGeom prst="rect">
            <a:avLst/>
          </a:prstGeom>
          <a:noFill/>
          <a:ln w="9525">
            <a:noFill/>
            <a:miter lim="800000"/>
            <a:headEnd/>
            <a:tailEnd/>
          </a:ln>
        </p:spPr>
      </p:pic>
      <p:sp>
        <p:nvSpPr>
          <p:cNvPr id="63493" name="TextBox 5"/>
          <p:cNvSpPr txBox="1">
            <a:spLocks noChangeArrowheads="1"/>
          </p:cNvSpPr>
          <p:nvPr/>
        </p:nvSpPr>
        <p:spPr bwMode="auto">
          <a:xfrm>
            <a:off x="8789988" y="6488114"/>
            <a:ext cx="1878012" cy="369887"/>
          </a:xfrm>
          <a:prstGeom prst="rect">
            <a:avLst/>
          </a:prstGeom>
          <a:noFill/>
          <a:ln w="9525">
            <a:noFill/>
            <a:miter lim="800000"/>
            <a:headEnd/>
            <a:tailEnd/>
          </a:ln>
        </p:spPr>
        <p:txBody>
          <a:bodyPr wrap="none">
            <a:spAutoFit/>
          </a:bodyPr>
          <a:lstStyle/>
          <a:p>
            <a:r>
              <a:rPr lang="en-US" dirty="0">
                <a:solidFill>
                  <a:prstClr val="black"/>
                </a:solidFill>
                <a:hlinkClick r:id="rId3"/>
              </a:rPr>
              <a:t>Lowe IJCV 2004</a:t>
            </a:r>
            <a:endParaRPr lang="en-US" dirty="0">
              <a:solidFill>
                <a:prstClr val="black"/>
              </a:solidFill>
            </a:endParaRPr>
          </a:p>
        </p:txBody>
      </p:sp>
    </p:spTree>
    <p:extLst>
      <p:ext uri="{BB962C8B-B14F-4D97-AF65-F5344CB8AC3E}">
        <p14:creationId xmlns:p14="http://schemas.microsoft.com/office/powerpoint/2010/main" val="879090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we refine this further?</a:t>
            </a:r>
          </a:p>
        </p:txBody>
      </p:sp>
      <p:sp>
        <p:nvSpPr>
          <p:cNvPr id="3" name="Content Placeholder 2"/>
          <p:cNvSpPr>
            <a:spLocks noGrp="1"/>
          </p:cNvSpPr>
          <p:nvPr>
            <p:ph idx="1"/>
          </p:nvPr>
        </p:nvSpPr>
        <p:spPr/>
        <p:txBody>
          <a:bodyPr/>
          <a:lstStyle/>
          <a:p>
            <a:endParaRPr lang="en-US"/>
          </a:p>
        </p:txBody>
      </p:sp>
      <p:pic>
        <p:nvPicPr>
          <p:cNvPr id="62466" name="Picture 2" descr="C:\Users\James\Dropbox\cs143 fall 2013\cs 143 fall 2013 projects\Local features\www\mat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990601"/>
            <a:ext cx="8905875"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3444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06F09-17B0-10BA-5433-FD7BA67B44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563E4F-6DA1-29DC-BDFD-CCB68D9B9FAE}"/>
              </a:ext>
            </a:extLst>
          </p:cNvPr>
          <p:cNvSpPr>
            <a:spLocks noGrp="1"/>
          </p:cNvSpPr>
          <p:nvPr>
            <p:ph type="title"/>
          </p:nvPr>
        </p:nvSpPr>
        <p:spPr/>
        <p:txBody>
          <a:bodyPr>
            <a:normAutofit/>
          </a:bodyPr>
          <a:lstStyle/>
          <a:p>
            <a:r>
              <a:rPr lang="en-US" dirty="0"/>
              <a:t>Can we refine this further?</a:t>
            </a:r>
          </a:p>
        </p:txBody>
      </p:sp>
      <p:sp>
        <p:nvSpPr>
          <p:cNvPr id="3" name="Content Placeholder 2">
            <a:extLst>
              <a:ext uri="{FF2B5EF4-FFF2-40B4-BE49-F238E27FC236}">
                <a16:creationId xmlns:a16="http://schemas.microsoft.com/office/drawing/2014/main" id="{227446F1-7A8A-EE60-7E8C-1A3A7DEF3085}"/>
              </a:ext>
            </a:extLst>
          </p:cNvPr>
          <p:cNvSpPr>
            <a:spLocks noGrp="1"/>
          </p:cNvSpPr>
          <p:nvPr>
            <p:ph idx="1"/>
          </p:nvPr>
        </p:nvSpPr>
        <p:spPr/>
        <p:txBody>
          <a:bodyPr/>
          <a:lstStyle/>
          <a:p>
            <a:endParaRPr lang="en-US"/>
          </a:p>
        </p:txBody>
      </p:sp>
      <p:pic>
        <p:nvPicPr>
          <p:cNvPr id="62466" name="Picture 2" descr="C:\Users\James\Dropbox\cs143 fall 2013\cs 143 fall 2013 projects\Local features\www\matches.jpg">
            <a:extLst>
              <a:ext uri="{FF2B5EF4-FFF2-40B4-BE49-F238E27FC236}">
                <a16:creationId xmlns:a16="http://schemas.microsoft.com/office/drawing/2014/main" id="{1F3057AF-60F2-753A-A0DE-448D1F63EC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26" y="990601"/>
            <a:ext cx="8905875" cy="5762625"/>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9EAFE671-4587-FEF0-EEC8-1D40D5AAD4FC}"/>
              </a:ext>
            </a:extLst>
          </p:cNvPr>
          <p:cNvCxnSpPr>
            <a:cxnSpLocks/>
          </p:cNvCxnSpPr>
          <p:nvPr/>
        </p:nvCxnSpPr>
        <p:spPr>
          <a:xfrm flipV="1">
            <a:off x="3505200" y="4724400"/>
            <a:ext cx="4114800" cy="381000"/>
          </a:xfrm>
          <a:prstGeom prst="straightConnector1">
            <a:avLst/>
          </a:prstGeom>
          <a:ln w="38100">
            <a:solidFill>
              <a:srgbClr val="FF000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1097548-704D-5C7D-FB73-7488BF585778}"/>
              </a:ext>
            </a:extLst>
          </p:cNvPr>
          <p:cNvCxnSpPr>
            <a:cxnSpLocks/>
          </p:cNvCxnSpPr>
          <p:nvPr/>
        </p:nvCxnSpPr>
        <p:spPr>
          <a:xfrm flipV="1">
            <a:off x="4419600" y="5410200"/>
            <a:ext cx="5410200" cy="546819"/>
          </a:xfrm>
          <a:prstGeom prst="straightConnector1">
            <a:avLst/>
          </a:prstGeom>
          <a:ln w="38100">
            <a:solidFill>
              <a:srgbClr val="FF000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8C37C3B-4751-AC3F-4D7B-145820A99A45}"/>
              </a:ext>
            </a:extLst>
          </p:cNvPr>
          <p:cNvCxnSpPr>
            <a:cxnSpLocks/>
          </p:cNvCxnSpPr>
          <p:nvPr/>
        </p:nvCxnSpPr>
        <p:spPr>
          <a:xfrm flipV="1">
            <a:off x="5410200" y="2895600"/>
            <a:ext cx="2590800" cy="76200"/>
          </a:xfrm>
          <a:prstGeom prst="straightConnector1">
            <a:avLst/>
          </a:prstGeom>
          <a:ln w="38100">
            <a:solidFill>
              <a:srgbClr val="FF000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3AA509-0E84-AD1C-64D7-D35C31610A0B}"/>
              </a:ext>
            </a:extLst>
          </p:cNvPr>
          <p:cNvCxnSpPr>
            <a:cxnSpLocks/>
          </p:cNvCxnSpPr>
          <p:nvPr/>
        </p:nvCxnSpPr>
        <p:spPr>
          <a:xfrm flipV="1">
            <a:off x="4914901" y="5562600"/>
            <a:ext cx="2628899" cy="449384"/>
          </a:xfrm>
          <a:prstGeom prst="straightConnector1">
            <a:avLst/>
          </a:prstGeom>
          <a:ln w="38100">
            <a:solidFill>
              <a:srgbClr val="FF000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2655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we refine this further?</a:t>
            </a:r>
          </a:p>
        </p:txBody>
      </p:sp>
      <p:pic>
        <p:nvPicPr>
          <p:cNvPr id="62466" name="Picture 2" descr="C:\Users\James\Dropbox\cs143 fall 2013\cs 143 fall 2013 projects\Local features\www\mat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990601"/>
            <a:ext cx="8905875" cy="57626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905000" y="1524000"/>
            <a:ext cx="3758023" cy="4862513"/>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0" y="1828800"/>
            <a:ext cx="3200400" cy="4038600"/>
          </a:xfrm>
          <a:prstGeom prst="rect">
            <a:avLst/>
          </a:prstGeom>
          <a:solidFill>
            <a:schemeClr val="accent1">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a:off x="1905000" y="1524000"/>
            <a:ext cx="49530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626185" y="1524000"/>
            <a:ext cx="4432215"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663023" y="5867400"/>
            <a:ext cx="4471577" cy="5191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05000" y="5867400"/>
            <a:ext cx="4953000" cy="5127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3819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Can we refine this further?</a:t>
            </a:r>
          </a:p>
        </p:txBody>
      </p:sp>
      <p:pic>
        <p:nvPicPr>
          <p:cNvPr id="62466" name="Picture 2" descr="C:\Users\James\Dropbox\cs143 fall 2013\cs 143 fall 2013 projects\Local features\www\match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990601"/>
            <a:ext cx="8905875" cy="5762625"/>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a:off x="2362200" y="1533374"/>
            <a:ext cx="4648200" cy="3716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17644" y="1524000"/>
            <a:ext cx="4359756" cy="2302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910799" y="5791200"/>
            <a:ext cx="4350214" cy="6991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752600" y="5941995"/>
            <a:ext cx="5029200" cy="5083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rapezoid 2"/>
          <p:cNvSpPr/>
          <p:nvPr/>
        </p:nvSpPr>
        <p:spPr>
          <a:xfrm>
            <a:off x="1752600" y="1524000"/>
            <a:ext cx="4191000" cy="4953000"/>
          </a:xfrm>
          <a:prstGeom prst="trapezoid">
            <a:avLst>
              <a:gd name="adj" fmla="val 15198"/>
            </a:avLst>
          </a:prstGeom>
          <a:solidFill>
            <a:schemeClr val="accent1">
              <a:alpha val="4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p:cNvSpPr/>
          <p:nvPr/>
        </p:nvSpPr>
        <p:spPr>
          <a:xfrm rot="21446336">
            <a:off x="6707871" y="1828800"/>
            <a:ext cx="3429000" cy="4038600"/>
          </a:xfrm>
          <a:prstGeom prst="trapezoid">
            <a:avLst>
              <a:gd name="adj" fmla="val 11658"/>
            </a:avLst>
          </a:prstGeom>
          <a:solidFill>
            <a:schemeClr val="accent1">
              <a:alpha val="48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2080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AA2F-8363-9BA0-B778-5B0BBD9812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83688E-961F-4FCA-2BB3-358951401F4A}"/>
              </a:ext>
            </a:extLst>
          </p:cNvPr>
          <p:cNvSpPr>
            <a:spLocks noGrp="1"/>
          </p:cNvSpPr>
          <p:nvPr>
            <p:ph type="title"/>
          </p:nvPr>
        </p:nvSpPr>
        <p:spPr/>
        <p:txBody>
          <a:bodyPr>
            <a:normAutofit/>
          </a:bodyPr>
          <a:lstStyle/>
          <a:p>
            <a:r>
              <a:rPr lang="en-US" dirty="0"/>
              <a:t>What is the space of allowable correspondences?</a:t>
            </a:r>
          </a:p>
        </p:txBody>
      </p:sp>
      <p:pic>
        <p:nvPicPr>
          <p:cNvPr id="62466" name="Picture 2" descr="C:\Users\James\Dropbox\cs143 fall 2013\cs 143 fall 2013 projects\Local features\www\matches.jpg">
            <a:extLst>
              <a:ext uri="{FF2B5EF4-FFF2-40B4-BE49-F238E27FC236}">
                <a16:creationId xmlns:a16="http://schemas.microsoft.com/office/drawing/2014/main" id="{F8228DF2-995E-B6DE-21EF-0F01F494E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5926" y="990601"/>
            <a:ext cx="8905875" cy="576262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D5228CC4-0E13-4668-C2B1-64F97CE904C7}"/>
              </a:ext>
            </a:extLst>
          </p:cNvPr>
          <p:cNvCxnSpPr/>
          <p:nvPr/>
        </p:nvCxnSpPr>
        <p:spPr>
          <a:xfrm>
            <a:off x="2895600" y="2514600"/>
            <a:ext cx="4572000" cy="7620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5DA14D6-6774-C666-6C8F-3122DF4194A0}"/>
              </a:ext>
            </a:extLst>
          </p:cNvPr>
          <p:cNvCxnSpPr>
            <a:cxnSpLocks/>
          </p:cNvCxnSpPr>
          <p:nvPr/>
        </p:nvCxnSpPr>
        <p:spPr>
          <a:xfrm flipV="1">
            <a:off x="2971800" y="3505200"/>
            <a:ext cx="4495800" cy="7620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49E6FEA-8EF2-AE21-01EF-6A58E92C1BD8}"/>
              </a:ext>
            </a:extLst>
          </p:cNvPr>
          <p:cNvCxnSpPr>
            <a:cxnSpLocks/>
          </p:cNvCxnSpPr>
          <p:nvPr/>
        </p:nvCxnSpPr>
        <p:spPr>
          <a:xfrm>
            <a:off x="2868495" y="4800600"/>
            <a:ext cx="4675305" cy="83820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E82D1A-5771-6D52-4F49-BF5F711DEBF2}"/>
              </a:ext>
            </a:extLst>
          </p:cNvPr>
          <p:cNvCxnSpPr>
            <a:cxnSpLocks/>
          </p:cNvCxnSpPr>
          <p:nvPr/>
        </p:nvCxnSpPr>
        <p:spPr>
          <a:xfrm flipV="1">
            <a:off x="2177838" y="2286000"/>
            <a:ext cx="6661362" cy="118110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8A8BCEB-6FBA-DD1F-EC61-0DC34D5FD389}"/>
              </a:ext>
            </a:extLst>
          </p:cNvPr>
          <p:cNvCxnSpPr>
            <a:cxnSpLocks/>
          </p:cNvCxnSpPr>
          <p:nvPr/>
        </p:nvCxnSpPr>
        <p:spPr>
          <a:xfrm>
            <a:off x="4572000" y="2247900"/>
            <a:ext cx="4724400" cy="419101"/>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F19EE98-D4BA-C731-0A10-9517CA975A54}"/>
              </a:ext>
            </a:extLst>
          </p:cNvPr>
          <p:cNvCxnSpPr>
            <a:cxnSpLocks/>
          </p:cNvCxnSpPr>
          <p:nvPr/>
        </p:nvCxnSpPr>
        <p:spPr>
          <a:xfrm flipV="1">
            <a:off x="2971800" y="4271964"/>
            <a:ext cx="6324600" cy="1747836"/>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91ADC9-1FAE-9724-78F2-D967B562C849}"/>
              </a:ext>
            </a:extLst>
          </p:cNvPr>
          <p:cNvCxnSpPr/>
          <p:nvPr/>
        </p:nvCxnSpPr>
        <p:spPr>
          <a:xfrm>
            <a:off x="2514600" y="1907382"/>
            <a:ext cx="4572000" cy="7620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6C4887E7-0702-EFC7-9E3F-1AD22D4952DD}"/>
              </a:ext>
            </a:extLst>
          </p:cNvPr>
          <p:cNvCxnSpPr>
            <a:cxnSpLocks/>
          </p:cNvCxnSpPr>
          <p:nvPr/>
        </p:nvCxnSpPr>
        <p:spPr>
          <a:xfrm>
            <a:off x="2376008" y="2595755"/>
            <a:ext cx="7148992" cy="1023745"/>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A869B48-3A9B-A7FE-50FB-E318EB77A165}"/>
              </a:ext>
            </a:extLst>
          </p:cNvPr>
          <p:cNvCxnSpPr>
            <a:cxnSpLocks/>
          </p:cNvCxnSpPr>
          <p:nvPr/>
        </p:nvCxnSpPr>
        <p:spPr>
          <a:xfrm flipV="1">
            <a:off x="2743200" y="2133600"/>
            <a:ext cx="6477000" cy="1969855"/>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BFE34B0-FED2-D790-B675-F0A597A36934}"/>
              </a:ext>
            </a:extLst>
          </p:cNvPr>
          <p:cNvCxnSpPr>
            <a:cxnSpLocks/>
          </p:cNvCxnSpPr>
          <p:nvPr/>
        </p:nvCxnSpPr>
        <p:spPr>
          <a:xfrm>
            <a:off x="4343400" y="2324022"/>
            <a:ext cx="3048000" cy="1866978"/>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299D50F-7330-B07B-C5DD-F03F20C1B43C}"/>
              </a:ext>
            </a:extLst>
          </p:cNvPr>
          <p:cNvCxnSpPr>
            <a:cxnSpLocks/>
          </p:cNvCxnSpPr>
          <p:nvPr/>
        </p:nvCxnSpPr>
        <p:spPr>
          <a:xfrm flipV="1">
            <a:off x="2198806" y="5390240"/>
            <a:ext cx="7478594" cy="17236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4F2F0E3-3AB7-8AA6-7423-9672E86033E5}"/>
              </a:ext>
            </a:extLst>
          </p:cNvPr>
          <p:cNvCxnSpPr>
            <a:cxnSpLocks/>
          </p:cNvCxnSpPr>
          <p:nvPr/>
        </p:nvCxnSpPr>
        <p:spPr>
          <a:xfrm>
            <a:off x="3429000" y="4337010"/>
            <a:ext cx="6324600" cy="59603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3903FFAE-7546-E5FC-EF8D-6948890A8E73}"/>
              </a:ext>
            </a:extLst>
          </p:cNvPr>
          <p:cNvCxnSpPr>
            <a:cxnSpLocks/>
          </p:cNvCxnSpPr>
          <p:nvPr/>
        </p:nvCxnSpPr>
        <p:spPr>
          <a:xfrm flipV="1">
            <a:off x="2331003" y="3054390"/>
            <a:ext cx="7117797" cy="1221880"/>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2C1CBE5-1F4E-FAE3-95E8-A0BB92AC793F}"/>
              </a:ext>
            </a:extLst>
          </p:cNvPr>
          <p:cNvCxnSpPr>
            <a:cxnSpLocks/>
          </p:cNvCxnSpPr>
          <p:nvPr/>
        </p:nvCxnSpPr>
        <p:spPr>
          <a:xfrm>
            <a:off x="4376642" y="3439261"/>
            <a:ext cx="5270328" cy="724934"/>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D9CE929-D00F-7854-4E6E-FA4C3334589B}"/>
              </a:ext>
            </a:extLst>
          </p:cNvPr>
          <p:cNvCxnSpPr>
            <a:cxnSpLocks/>
          </p:cNvCxnSpPr>
          <p:nvPr/>
        </p:nvCxnSpPr>
        <p:spPr>
          <a:xfrm>
            <a:off x="2423185" y="2886206"/>
            <a:ext cx="6339815" cy="52449"/>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765647C-0D63-DFD8-9253-0006E36F0BD2}"/>
              </a:ext>
            </a:extLst>
          </p:cNvPr>
          <p:cNvCxnSpPr>
            <a:cxnSpLocks/>
          </p:cNvCxnSpPr>
          <p:nvPr/>
        </p:nvCxnSpPr>
        <p:spPr>
          <a:xfrm>
            <a:off x="3317513" y="2555895"/>
            <a:ext cx="4641999" cy="1171374"/>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6E97CA36-5D9C-B987-6BE0-04E2A9FC6CC4}"/>
              </a:ext>
            </a:extLst>
          </p:cNvPr>
          <p:cNvCxnSpPr>
            <a:cxnSpLocks/>
          </p:cNvCxnSpPr>
          <p:nvPr/>
        </p:nvCxnSpPr>
        <p:spPr>
          <a:xfrm>
            <a:off x="5181600" y="6016228"/>
            <a:ext cx="2057400" cy="560785"/>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9E503A9E-FD71-9191-F21F-81E1C9FB23C2}"/>
              </a:ext>
            </a:extLst>
          </p:cNvPr>
          <p:cNvCxnSpPr>
            <a:cxnSpLocks/>
          </p:cNvCxnSpPr>
          <p:nvPr/>
        </p:nvCxnSpPr>
        <p:spPr>
          <a:xfrm flipV="1">
            <a:off x="3848100" y="2065130"/>
            <a:ext cx="3771900" cy="4397583"/>
          </a:xfrm>
          <a:prstGeom prst="straightConnector1">
            <a:avLst/>
          </a:prstGeom>
          <a:ln w="25400">
            <a:solidFill>
              <a:srgbClr val="00B0F0"/>
            </a:solidFill>
            <a:headEnd type="triangle"/>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354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p:txBody>
          <a:bodyPr/>
          <a:lstStyle/>
          <a:p>
            <a:pPr eaLnBrk="1" hangingPunct="1"/>
            <a:r>
              <a:rPr lang="en-US" dirty="0"/>
              <a:t>Feature Matching and Robust Fitting</a:t>
            </a:r>
          </a:p>
        </p:txBody>
      </p:sp>
      <p:sp>
        <p:nvSpPr>
          <p:cNvPr id="3075" name="Subtitle 2"/>
          <p:cNvSpPr>
            <a:spLocks noGrp="1"/>
          </p:cNvSpPr>
          <p:nvPr>
            <p:ph type="subTitle" idx="1"/>
          </p:nvPr>
        </p:nvSpPr>
        <p:spPr>
          <a:xfrm>
            <a:off x="2971800" y="3352800"/>
            <a:ext cx="6400800" cy="2971800"/>
          </a:xfrm>
        </p:spPr>
        <p:txBody>
          <a:bodyPr/>
          <a:lstStyle/>
          <a:p>
            <a:pPr eaLnBrk="1" hangingPunct="1"/>
            <a:r>
              <a:rPr lang="en-US" dirty="0">
                <a:solidFill>
                  <a:schemeClr val="tx1"/>
                </a:solidFill>
              </a:rPr>
              <a:t>Computer Vision</a:t>
            </a:r>
          </a:p>
          <a:p>
            <a:pPr eaLnBrk="1" hangingPunct="1"/>
            <a:endParaRPr lang="en-US" dirty="0">
              <a:solidFill>
                <a:schemeClr val="tx1"/>
              </a:solidFill>
            </a:endParaRPr>
          </a:p>
          <a:p>
            <a:pPr eaLnBrk="1" hangingPunct="1"/>
            <a:r>
              <a:rPr lang="en-US" dirty="0">
                <a:solidFill>
                  <a:schemeClr val="tx1"/>
                </a:solidFill>
              </a:rPr>
              <a:t>James Hays</a:t>
            </a:r>
          </a:p>
        </p:txBody>
      </p:sp>
      <p:sp>
        <p:nvSpPr>
          <p:cNvPr id="3077" name="TextBox 4"/>
          <p:cNvSpPr txBox="1">
            <a:spLocks noChangeArrowheads="1"/>
          </p:cNvSpPr>
          <p:nvPr/>
        </p:nvSpPr>
        <p:spPr bwMode="auto">
          <a:xfrm>
            <a:off x="2057400" y="6488113"/>
            <a:ext cx="8369342" cy="338554"/>
          </a:xfrm>
          <a:prstGeom prst="rect">
            <a:avLst/>
          </a:prstGeom>
          <a:noFill/>
          <a:ln w="9525">
            <a:noFill/>
            <a:miter lim="800000"/>
            <a:headEnd/>
            <a:tailEnd/>
          </a:ln>
        </p:spPr>
        <p:txBody>
          <a:bodyPr wrap="none">
            <a:spAutoFit/>
          </a:bodyPr>
          <a:lstStyle/>
          <a:p>
            <a:r>
              <a:rPr lang="en-US" sz="1600" dirty="0">
                <a:solidFill>
                  <a:schemeClr val="bg1">
                    <a:lumMod val="75000"/>
                  </a:schemeClr>
                </a:solidFill>
              </a:rPr>
              <a:t>Acknowledgment: Many slides from Derek </a:t>
            </a:r>
            <a:r>
              <a:rPr lang="en-US" sz="1600" dirty="0" err="1">
                <a:solidFill>
                  <a:schemeClr val="bg1">
                    <a:lumMod val="75000"/>
                  </a:schemeClr>
                </a:solidFill>
              </a:rPr>
              <a:t>Hoiem</a:t>
            </a:r>
            <a:r>
              <a:rPr lang="en-US" sz="1600" dirty="0">
                <a:solidFill>
                  <a:schemeClr val="bg1">
                    <a:lumMod val="75000"/>
                  </a:schemeClr>
                </a:solidFill>
              </a:rPr>
              <a:t> and </a:t>
            </a:r>
            <a:r>
              <a:rPr lang="en-US" sz="1600" dirty="0" err="1">
                <a:solidFill>
                  <a:schemeClr val="bg1">
                    <a:lumMod val="75000"/>
                  </a:schemeClr>
                </a:solidFill>
              </a:rPr>
              <a:t>Grauman&amp;Leibe</a:t>
            </a:r>
            <a:r>
              <a:rPr lang="en-US" sz="1600" dirty="0">
                <a:solidFill>
                  <a:schemeClr val="bg1">
                    <a:lumMod val="75000"/>
                  </a:schemeClr>
                </a:solidFill>
              </a:rPr>
              <a:t> 2008 AAAI Tutorial</a:t>
            </a:r>
          </a:p>
        </p:txBody>
      </p:sp>
      <p:sp>
        <p:nvSpPr>
          <p:cNvPr id="6" name="TextBox 1"/>
          <p:cNvSpPr txBox="1">
            <a:spLocks noChangeArrowheads="1"/>
          </p:cNvSpPr>
          <p:nvPr/>
        </p:nvSpPr>
        <p:spPr bwMode="auto">
          <a:xfrm>
            <a:off x="6324600" y="2727623"/>
            <a:ext cx="396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Arial" pitchFamily="34" charset="0"/>
                <a:cs typeface="Arial" pitchFamily="34" charset="0"/>
              </a:defRPr>
            </a:lvl1pPr>
            <a:lvl2pPr marL="742950" indent="-285750" eaLnBrk="0" hangingPunct="0">
              <a:defRPr sz="2800">
                <a:solidFill>
                  <a:schemeClr val="tx1"/>
                </a:solidFill>
                <a:latin typeface="Arial" pitchFamily="34" charset="0"/>
                <a:cs typeface="Arial" pitchFamily="34" charset="0"/>
              </a:defRPr>
            </a:lvl2pPr>
            <a:lvl3pPr marL="1143000" indent="-228600" eaLnBrk="0" hangingPunct="0">
              <a:defRPr sz="2800">
                <a:solidFill>
                  <a:schemeClr val="tx1"/>
                </a:solidFill>
                <a:latin typeface="Arial" pitchFamily="34" charset="0"/>
                <a:cs typeface="Arial" pitchFamily="34" charset="0"/>
              </a:defRPr>
            </a:lvl3pPr>
            <a:lvl4pPr marL="1600200" indent="-228600" eaLnBrk="0" hangingPunct="0">
              <a:defRPr sz="2800">
                <a:solidFill>
                  <a:schemeClr val="tx1"/>
                </a:solidFill>
                <a:latin typeface="Arial" pitchFamily="34" charset="0"/>
                <a:cs typeface="Arial" pitchFamily="34" charset="0"/>
              </a:defRPr>
            </a:lvl4pPr>
            <a:lvl5pPr marL="2057400" indent="-228600" eaLnBrk="0" hangingPunct="0">
              <a:defRPr sz="2800">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a:solidFill>
                  <a:schemeClr val="tx1"/>
                </a:solidFill>
                <a:latin typeface="Arial" pitchFamily="34" charset="0"/>
                <a:cs typeface="Arial" pitchFamily="34" charset="0"/>
              </a:defRPr>
            </a:lvl9pPr>
          </a:lstStyle>
          <a:p>
            <a:pPr eaLnBrk="1" hangingPunct="1"/>
            <a:r>
              <a:rPr lang="en-US" altLang="en-US" sz="2400" dirty="0">
                <a:solidFill>
                  <a:srgbClr val="C00000"/>
                </a:solidFill>
              </a:rPr>
              <a:t>Read </a:t>
            </a:r>
            <a:r>
              <a:rPr lang="en-US" altLang="en-US" sz="2400" dirty="0" err="1">
                <a:solidFill>
                  <a:srgbClr val="C00000"/>
                </a:solidFill>
              </a:rPr>
              <a:t>Szeliski</a:t>
            </a:r>
            <a:r>
              <a:rPr lang="en-US" altLang="en-US" sz="2400" dirty="0">
                <a:solidFill>
                  <a:srgbClr val="C00000"/>
                </a:solidFill>
              </a:rPr>
              <a:t> 7.4.2 and 2.1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532188"/>
            <a:ext cx="10972800" cy="2901950"/>
          </a:xfrm>
        </p:spPr>
        <p:txBody>
          <a:bodyPr>
            <a:normAutofit fontScale="92500" lnSpcReduction="20000"/>
          </a:bodyPr>
          <a:lstStyle/>
          <a:p>
            <a:pPr>
              <a:buNone/>
            </a:pPr>
            <a:r>
              <a:rPr lang="en-US" dirty="0"/>
              <a:t>	</a:t>
            </a:r>
          </a:p>
          <a:p>
            <a:pPr>
              <a:buNone/>
            </a:pPr>
            <a:r>
              <a:rPr lang="en-US" dirty="0"/>
              <a:t>	Fitting: find the parameters of a model that best fit the data</a:t>
            </a:r>
          </a:p>
          <a:p>
            <a:pPr>
              <a:buNone/>
            </a:pPr>
            <a:endParaRPr lang="en-US" dirty="0"/>
          </a:p>
          <a:p>
            <a:pPr>
              <a:buNone/>
            </a:pPr>
            <a:endParaRPr lang="en-US" dirty="0"/>
          </a:p>
          <a:p>
            <a:pPr>
              <a:buNone/>
            </a:pPr>
            <a:r>
              <a:rPr lang="en-US" dirty="0"/>
              <a:t>	Alignment: find the parameters of the transformation that best align matched points</a:t>
            </a:r>
          </a:p>
          <a:p>
            <a:pPr lvl="1">
              <a:buNone/>
            </a:pPr>
            <a:endParaRPr lang="en-US" dirty="0"/>
          </a:p>
          <a:p>
            <a:pPr lvl="2"/>
            <a:endParaRPr lang="en-US" dirty="0"/>
          </a:p>
        </p:txBody>
      </p:sp>
      <p:sp>
        <p:nvSpPr>
          <p:cNvPr id="4" name="Title 3"/>
          <p:cNvSpPr>
            <a:spLocks noGrp="1"/>
          </p:cNvSpPr>
          <p:nvPr>
            <p:ph type="title"/>
          </p:nvPr>
        </p:nvSpPr>
        <p:spPr>
          <a:xfrm>
            <a:off x="457200" y="99911"/>
            <a:ext cx="10972800" cy="914400"/>
          </a:xfrm>
        </p:spPr>
        <p:txBody>
          <a:bodyPr/>
          <a:lstStyle/>
          <a:p>
            <a:endParaRPr lang="en-US"/>
          </a:p>
        </p:txBody>
      </p:sp>
      <p:pic>
        <p:nvPicPr>
          <p:cNvPr id="2" name="Picture 2">
            <a:extLst>
              <a:ext uri="{FF2B5EF4-FFF2-40B4-BE49-F238E27FC236}">
                <a16:creationId xmlns:a16="http://schemas.microsoft.com/office/drawing/2014/main" id="{B3C5FAA1-988A-6DE4-AB0D-7BA2B9B6BFDF}"/>
              </a:ext>
            </a:extLst>
          </p:cNvPr>
          <p:cNvPicPr>
            <a:picLocks noChangeAspect="1" noChangeArrowheads="1"/>
          </p:cNvPicPr>
          <p:nvPr/>
        </p:nvPicPr>
        <p:blipFill>
          <a:blip r:embed="rId2" cstate="print"/>
          <a:srcRect/>
          <a:stretch>
            <a:fillRect/>
          </a:stretch>
        </p:blipFill>
        <p:spPr bwMode="auto">
          <a:xfrm>
            <a:off x="4876800" y="1389922"/>
            <a:ext cx="2514600" cy="1758950"/>
          </a:xfrm>
          <a:prstGeom prst="rect">
            <a:avLst/>
          </a:prstGeom>
          <a:noFill/>
          <a:ln w="9525">
            <a:noFill/>
            <a:miter lim="800000"/>
            <a:headEnd/>
            <a:tailEnd/>
          </a:ln>
        </p:spPr>
      </p:pic>
      <p:sp>
        <p:nvSpPr>
          <p:cNvPr id="5" name="Rectangle 9">
            <a:extLst>
              <a:ext uri="{FF2B5EF4-FFF2-40B4-BE49-F238E27FC236}">
                <a16:creationId xmlns:a16="http://schemas.microsoft.com/office/drawing/2014/main" id="{1EF19CBF-725B-4D2E-F8A5-5EA0F1B42C78}"/>
              </a:ext>
            </a:extLst>
          </p:cNvPr>
          <p:cNvSpPr>
            <a:spLocks noChangeArrowheads="1"/>
          </p:cNvSpPr>
          <p:nvPr/>
        </p:nvSpPr>
        <p:spPr bwMode="auto">
          <a:xfrm>
            <a:off x="6096001" y="2210659"/>
            <a:ext cx="923925" cy="457200"/>
          </a:xfrm>
          <a:prstGeom prst="rect">
            <a:avLst/>
          </a:prstGeom>
          <a:noFill/>
          <a:ln w="9525">
            <a:noFill/>
            <a:miter lim="800000"/>
            <a:headEnd/>
            <a:tailEnd/>
          </a:ln>
        </p:spPr>
        <p:txBody>
          <a:bodyPr wrap="none">
            <a:spAutoFit/>
          </a:bodyPr>
          <a:lstStyle/>
          <a:p>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6" name="Rectangle 10">
            <a:extLst>
              <a:ext uri="{FF2B5EF4-FFF2-40B4-BE49-F238E27FC236}">
                <a16:creationId xmlns:a16="http://schemas.microsoft.com/office/drawing/2014/main" id="{7AF1CDFA-C0CB-1860-9EC3-549D65AA7059}"/>
              </a:ext>
            </a:extLst>
          </p:cNvPr>
          <p:cNvSpPr>
            <a:spLocks noChangeArrowheads="1"/>
          </p:cNvSpPr>
          <p:nvPr/>
        </p:nvSpPr>
        <p:spPr bwMode="auto">
          <a:xfrm>
            <a:off x="6858000" y="1372459"/>
            <a:ext cx="1239838" cy="457200"/>
          </a:xfrm>
          <a:prstGeom prst="rect">
            <a:avLst/>
          </a:prstGeom>
          <a:noFill/>
          <a:ln w="9525">
            <a:noFill/>
            <a:miter lim="800000"/>
            <a:headEnd/>
            <a:tailEnd/>
          </a:ln>
        </p:spPr>
        <p:txBody>
          <a:bodyPr wrap="none">
            <a:spAutoFit/>
          </a:bodyPr>
          <a:lstStyle/>
          <a:p>
            <a:r>
              <a:rPr lang="en-US" sz="2400" i="1">
                <a:solidFill>
                  <a:prstClr val="black"/>
                </a:solidFill>
                <a:latin typeface="Times New Roman" pitchFamily="18" charset="0"/>
              </a:rPr>
              <a:t>y=mx+b</a:t>
            </a:r>
          </a:p>
        </p:txBody>
      </p:sp>
    </p:spTree>
    <p:extLst>
      <p:ext uri="{BB962C8B-B14F-4D97-AF65-F5344CB8AC3E}">
        <p14:creationId xmlns:p14="http://schemas.microsoft.com/office/powerpoint/2010/main" val="164505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a:t>
            </a:r>
          </a:p>
        </p:txBody>
      </p:sp>
      <p:sp>
        <p:nvSpPr>
          <p:cNvPr id="3" name="Content Placeholder 2"/>
          <p:cNvSpPr>
            <a:spLocks noGrp="1"/>
          </p:cNvSpPr>
          <p:nvPr>
            <p:ph idx="1"/>
          </p:nvPr>
        </p:nvSpPr>
        <p:spPr/>
        <p:txBody>
          <a:bodyPr>
            <a:normAutofit/>
          </a:bodyPr>
          <a:lstStyle/>
          <a:p>
            <a:r>
              <a:rPr lang="en-US" dirty="0"/>
              <a:t>Design challenges</a:t>
            </a:r>
          </a:p>
          <a:p>
            <a:pPr lvl="1"/>
            <a:r>
              <a:rPr lang="en-US" dirty="0"/>
              <a:t>Design a suitable </a:t>
            </a:r>
            <a:r>
              <a:rPr lang="en-US" b="1" dirty="0"/>
              <a:t>goodness of fit</a:t>
            </a:r>
            <a:r>
              <a:rPr lang="en-US" dirty="0"/>
              <a:t> measure</a:t>
            </a:r>
          </a:p>
          <a:p>
            <a:pPr lvl="2"/>
            <a:r>
              <a:rPr lang="en-US" dirty="0"/>
              <a:t>Similarity should reflect application goals</a:t>
            </a:r>
          </a:p>
          <a:p>
            <a:pPr lvl="2"/>
            <a:r>
              <a:rPr lang="en-US" dirty="0"/>
              <a:t>Encode robustness to outliers and noise</a:t>
            </a:r>
          </a:p>
          <a:p>
            <a:pPr lvl="1"/>
            <a:r>
              <a:rPr lang="en-US" dirty="0"/>
              <a:t>Design an </a:t>
            </a:r>
            <a:r>
              <a:rPr lang="en-US" b="1" dirty="0"/>
              <a:t>optimization</a:t>
            </a:r>
            <a:r>
              <a:rPr lang="en-US" dirty="0"/>
              <a:t> method</a:t>
            </a:r>
          </a:p>
          <a:p>
            <a:pPr lvl="2"/>
            <a:r>
              <a:rPr lang="en-US" dirty="0"/>
              <a:t>Avoid local optima</a:t>
            </a:r>
          </a:p>
          <a:p>
            <a:pPr lvl="2"/>
            <a:r>
              <a:rPr lang="en-US" dirty="0"/>
              <a:t>Find best parameters quickly</a:t>
            </a:r>
          </a:p>
          <a:p>
            <a:pPr lvl="1">
              <a:buNone/>
            </a:pPr>
            <a:endParaRPr lang="en-US" dirty="0"/>
          </a:p>
          <a:p>
            <a:pPr lvl="2"/>
            <a:endParaRPr lang="en-US" dirty="0"/>
          </a:p>
        </p:txBody>
      </p:sp>
      <p:pic>
        <p:nvPicPr>
          <p:cNvPr id="4" name="Picture 2">
            <a:extLst>
              <a:ext uri="{FF2B5EF4-FFF2-40B4-BE49-F238E27FC236}">
                <a16:creationId xmlns:a16="http://schemas.microsoft.com/office/drawing/2014/main" id="{5A3220FC-DAB1-633E-899C-EDF81DDFBD86}"/>
              </a:ext>
            </a:extLst>
          </p:cNvPr>
          <p:cNvPicPr>
            <a:picLocks noChangeAspect="1" noChangeArrowheads="1"/>
          </p:cNvPicPr>
          <p:nvPr/>
        </p:nvPicPr>
        <p:blipFill>
          <a:blip r:embed="rId2" cstate="print"/>
          <a:srcRect/>
          <a:stretch>
            <a:fillRect/>
          </a:stretch>
        </p:blipFill>
        <p:spPr bwMode="auto">
          <a:xfrm>
            <a:off x="8229600" y="2209800"/>
            <a:ext cx="2514600" cy="1758950"/>
          </a:xfrm>
          <a:prstGeom prst="rect">
            <a:avLst/>
          </a:prstGeom>
          <a:noFill/>
          <a:ln w="9525">
            <a:noFill/>
            <a:miter lim="800000"/>
            <a:headEnd/>
            <a:tailEnd/>
          </a:ln>
        </p:spPr>
      </p:pic>
      <p:sp>
        <p:nvSpPr>
          <p:cNvPr id="5" name="Rectangle 9">
            <a:extLst>
              <a:ext uri="{FF2B5EF4-FFF2-40B4-BE49-F238E27FC236}">
                <a16:creationId xmlns:a16="http://schemas.microsoft.com/office/drawing/2014/main" id="{AB68E511-6236-6EDD-42D3-3AEACEB35E11}"/>
              </a:ext>
            </a:extLst>
          </p:cNvPr>
          <p:cNvSpPr>
            <a:spLocks noChangeArrowheads="1"/>
          </p:cNvSpPr>
          <p:nvPr/>
        </p:nvSpPr>
        <p:spPr bwMode="auto">
          <a:xfrm>
            <a:off x="9448801" y="3030537"/>
            <a:ext cx="923925" cy="457200"/>
          </a:xfrm>
          <a:prstGeom prst="rect">
            <a:avLst/>
          </a:prstGeom>
          <a:noFill/>
          <a:ln w="9525">
            <a:noFill/>
            <a:miter lim="800000"/>
            <a:headEnd/>
            <a:tailEnd/>
          </a:ln>
        </p:spPr>
        <p:txBody>
          <a:bodyPr wrap="none">
            <a:spAutoFit/>
          </a:bodyPr>
          <a:lstStyle/>
          <a:p>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6" name="Rectangle 10">
            <a:extLst>
              <a:ext uri="{FF2B5EF4-FFF2-40B4-BE49-F238E27FC236}">
                <a16:creationId xmlns:a16="http://schemas.microsoft.com/office/drawing/2014/main" id="{25667580-EFD4-ACAD-E161-A2D3E5766693}"/>
              </a:ext>
            </a:extLst>
          </p:cNvPr>
          <p:cNvSpPr>
            <a:spLocks noChangeArrowheads="1"/>
          </p:cNvSpPr>
          <p:nvPr/>
        </p:nvSpPr>
        <p:spPr bwMode="auto">
          <a:xfrm>
            <a:off x="10210800" y="2192337"/>
            <a:ext cx="1239838" cy="457200"/>
          </a:xfrm>
          <a:prstGeom prst="rect">
            <a:avLst/>
          </a:prstGeom>
          <a:noFill/>
          <a:ln w="9525">
            <a:noFill/>
            <a:miter lim="800000"/>
            <a:headEnd/>
            <a:tailEnd/>
          </a:ln>
        </p:spPr>
        <p:txBody>
          <a:bodyPr wrap="none">
            <a:spAutoFit/>
          </a:bodyPr>
          <a:lstStyle/>
          <a:p>
            <a:r>
              <a:rPr lang="en-US" sz="2400" i="1">
                <a:solidFill>
                  <a:prstClr val="black"/>
                </a:solidFill>
                <a:latin typeface="Times New Roman" pitchFamily="18" charset="0"/>
              </a:rPr>
              <a:t>y=mx+b</a:t>
            </a:r>
          </a:p>
        </p:txBody>
      </p:sp>
    </p:spTree>
    <p:extLst>
      <p:ext uri="{BB962C8B-B14F-4D97-AF65-F5344CB8AC3E}">
        <p14:creationId xmlns:p14="http://schemas.microsoft.com/office/powerpoint/2010/main" val="7891553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 Methods</a:t>
            </a:r>
          </a:p>
        </p:txBody>
      </p:sp>
      <p:sp>
        <p:nvSpPr>
          <p:cNvPr id="4" name="Content Placeholder 3"/>
          <p:cNvSpPr>
            <a:spLocks noGrp="1"/>
          </p:cNvSpPr>
          <p:nvPr>
            <p:ph idx="1"/>
          </p:nvPr>
        </p:nvSpPr>
        <p:spPr/>
        <p:txBody>
          <a:bodyPr>
            <a:normAutofit fontScale="92500" lnSpcReduction="10000"/>
          </a:bodyPr>
          <a:lstStyle/>
          <a:p>
            <a:endParaRPr lang="en-US" dirty="0"/>
          </a:p>
          <a:p>
            <a:r>
              <a:rPr lang="en-US" dirty="0"/>
              <a:t>Global optimization / Search for parameters</a:t>
            </a:r>
          </a:p>
          <a:p>
            <a:pPr lvl="1"/>
            <a:r>
              <a:rPr lang="en-US" dirty="0">
                <a:solidFill>
                  <a:srgbClr val="00B050"/>
                </a:solidFill>
              </a:rPr>
              <a:t>Least squares fit</a:t>
            </a:r>
          </a:p>
          <a:p>
            <a:pPr lvl="1"/>
            <a:r>
              <a:rPr lang="en-US" dirty="0"/>
              <a:t>Robust least squares</a:t>
            </a:r>
          </a:p>
          <a:p>
            <a:pPr lvl="1"/>
            <a:r>
              <a:rPr lang="en-US" dirty="0"/>
              <a:t>Other parameter search methods</a:t>
            </a:r>
          </a:p>
          <a:p>
            <a:endParaRPr lang="en-US" dirty="0"/>
          </a:p>
          <a:p>
            <a:r>
              <a:rPr lang="en-US" dirty="0"/>
              <a:t>Hypothesize and test</a:t>
            </a:r>
          </a:p>
          <a:p>
            <a:pPr lvl="1"/>
            <a:r>
              <a:rPr lang="en-US" dirty="0"/>
              <a:t>Generalized Hough transform</a:t>
            </a:r>
          </a:p>
          <a:p>
            <a:pPr lvl="1"/>
            <a:r>
              <a:rPr lang="en-US" dirty="0"/>
              <a:t>RANSAC</a:t>
            </a:r>
          </a:p>
          <a:p>
            <a:pPr lvl="1"/>
            <a:endParaRPr lang="en-US" dirty="0"/>
          </a:p>
          <a:p>
            <a:r>
              <a:rPr lang="en-US" dirty="0"/>
              <a:t>Iterative Closest Points (ICP)</a:t>
            </a:r>
          </a:p>
          <a:p>
            <a:endParaRPr lang="en-US" dirty="0"/>
          </a:p>
        </p:txBody>
      </p:sp>
    </p:spTree>
    <p:extLst>
      <p:ext uri="{BB962C8B-B14F-4D97-AF65-F5344CB8AC3E}">
        <p14:creationId xmlns:p14="http://schemas.microsoft.com/office/powerpoint/2010/main" val="37978774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 Methods</a:t>
            </a:r>
          </a:p>
        </p:txBody>
      </p:sp>
      <p:sp>
        <p:nvSpPr>
          <p:cNvPr id="4" name="Content Placeholder 3"/>
          <p:cNvSpPr>
            <a:spLocks noGrp="1"/>
          </p:cNvSpPr>
          <p:nvPr>
            <p:ph idx="1"/>
          </p:nvPr>
        </p:nvSpPr>
        <p:spPr/>
        <p:txBody>
          <a:bodyPr>
            <a:normAutofit fontScale="92500" lnSpcReduction="10000"/>
          </a:bodyPr>
          <a:lstStyle/>
          <a:p>
            <a:endParaRPr lang="en-US" dirty="0"/>
          </a:p>
          <a:p>
            <a:r>
              <a:rPr lang="en-US" dirty="0"/>
              <a:t>Global optimization / Search for parameters</a:t>
            </a:r>
          </a:p>
          <a:p>
            <a:pPr lvl="1"/>
            <a:r>
              <a:rPr lang="en-US" dirty="0"/>
              <a:t>Least squares fit</a:t>
            </a:r>
          </a:p>
          <a:p>
            <a:pPr lvl="1"/>
            <a:r>
              <a:rPr lang="en-US" dirty="0"/>
              <a:t>Robust least squares</a:t>
            </a:r>
          </a:p>
          <a:p>
            <a:pPr lvl="1"/>
            <a:r>
              <a:rPr lang="en-US" dirty="0"/>
              <a:t>Other parameter search methods</a:t>
            </a:r>
          </a:p>
          <a:p>
            <a:pPr marL="0" indent="0">
              <a:buNone/>
            </a:pPr>
            <a:endParaRPr lang="en-US" dirty="0"/>
          </a:p>
          <a:p>
            <a:r>
              <a:rPr lang="en-US" dirty="0">
                <a:solidFill>
                  <a:srgbClr val="00B050"/>
                </a:solidFill>
              </a:rPr>
              <a:t>Hypothesize and test</a:t>
            </a:r>
          </a:p>
          <a:p>
            <a:pPr lvl="1"/>
            <a:r>
              <a:rPr lang="en-US" dirty="0"/>
              <a:t>Generalized Hough transform</a:t>
            </a:r>
          </a:p>
          <a:p>
            <a:pPr lvl="1"/>
            <a:r>
              <a:rPr lang="en-US" dirty="0"/>
              <a:t>RANSAC</a:t>
            </a:r>
          </a:p>
          <a:p>
            <a:pPr lvl="1"/>
            <a:endParaRPr lang="en-US" dirty="0"/>
          </a:p>
          <a:p>
            <a:r>
              <a:rPr lang="en-US" dirty="0"/>
              <a:t>Iterative Closest Points (ICP)</a:t>
            </a:r>
          </a:p>
          <a:p>
            <a:endParaRPr lang="en-US" dirty="0"/>
          </a:p>
          <a:p>
            <a:endParaRPr lang="en-US" dirty="0"/>
          </a:p>
        </p:txBody>
      </p:sp>
    </p:spTree>
    <p:extLst>
      <p:ext uri="{BB962C8B-B14F-4D97-AF65-F5344CB8AC3E}">
        <p14:creationId xmlns:p14="http://schemas.microsoft.com/office/powerpoint/2010/main" val="27395365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example: Fitting a line</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776555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2"/>
          <p:cNvPicPr>
            <a:picLocks noChangeAspect="1" noChangeArrowheads="1"/>
          </p:cNvPicPr>
          <p:nvPr/>
        </p:nvPicPr>
        <p:blipFill>
          <a:blip r:embed="rId3" cstate="print"/>
          <a:srcRect/>
          <a:stretch>
            <a:fillRect/>
          </a:stretch>
        </p:blipFill>
        <p:spPr bwMode="auto">
          <a:xfrm>
            <a:off x="6705600" y="1084263"/>
            <a:ext cx="2514600" cy="1758950"/>
          </a:xfrm>
          <a:prstGeom prst="rect">
            <a:avLst/>
          </a:prstGeom>
          <a:noFill/>
          <a:ln w="9525">
            <a:noFill/>
            <a:miter lim="800000"/>
            <a:headEnd/>
            <a:tailEnd/>
          </a:ln>
        </p:spPr>
      </p:pic>
      <p:sp>
        <p:nvSpPr>
          <p:cNvPr id="3079" name="Rectangle 3"/>
          <p:cNvSpPr>
            <a:spLocks noGrp="1" noChangeArrowheads="1"/>
          </p:cNvSpPr>
          <p:nvPr>
            <p:ph type="title"/>
          </p:nvPr>
        </p:nvSpPr>
        <p:spPr/>
        <p:txBody>
          <a:bodyPr/>
          <a:lstStyle/>
          <a:p>
            <a:r>
              <a:rPr lang="en-US"/>
              <a:t>Least squares line fitting</a:t>
            </a:r>
          </a:p>
        </p:txBody>
      </p:sp>
      <p:sp>
        <p:nvSpPr>
          <p:cNvPr id="3080" name="Rectangle 4"/>
          <p:cNvSpPr>
            <a:spLocks noGrp="1" noChangeArrowheads="1"/>
          </p:cNvSpPr>
          <p:nvPr>
            <p:ph type="body" sz="half" idx="1"/>
          </p:nvPr>
        </p:nvSpPr>
        <p:spPr/>
        <p:txBody>
          <a:bodyPr/>
          <a:lstStyle/>
          <a:p>
            <a:pPr marL="0" indent="0"/>
            <a:r>
              <a:rPr lang="en-US" sz="2000"/>
              <a:t>Data: </a:t>
            </a:r>
            <a:r>
              <a:rPr lang="en-US" sz="2000">
                <a:latin typeface="Times New Roman" pitchFamily="18" charset="0"/>
              </a:rPr>
              <a:t>(</a:t>
            </a:r>
            <a:r>
              <a:rPr lang="en-US" sz="2000" i="1">
                <a:latin typeface="Times New Roman" pitchFamily="18" charset="0"/>
              </a:rPr>
              <a:t>x</a:t>
            </a:r>
            <a:r>
              <a:rPr lang="en-US" sz="2000" baseline="-25000">
                <a:latin typeface="Times New Roman" pitchFamily="18" charset="0"/>
              </a:rPr>
              <a:t>1</a:t>
            </a:r>
            <a:r>
              <a:rPr lang="en-US" sz="2000">
                <a:latin typeface="Times New Roman" pitchFamily="18" charset="0"/>
              </a:rPr>
              <a:t>, </a:t>
            </a:r>
            <a:r>
              <a:rPr lang="en-US" sz="2000" i="1">
                <a:latin typeface="Times New Roman" pitchFamily="18" charset="0"/>
              </a:rPr>
              <a:t>y</a:t>
            </a:r>
            <a:r>
              <a:rPr lang="en-US" sz="2000" baseline="-25000">
                <a:latin typeface="Times New Roman" pitchFamily="18" charset="0"/>
              </a:rPr>
              <a:t>1</a:t>
            </a:r>
            <a:r>
              <a:rPr lang="en-US" sz="2000">
                <a:latin typeface="Times New Roman" pitchFamily="18" charset="0"/>
              </a:rPr>
              <a:t>), …, (</a:t>
            </a:r>
            <a:r>
              <a:rPr lang="en-US" sz="2000" i="1">
                <a:latin typeface="Times New Roman" pitchFamily="18" charset="0"/>
              </a:rPr>
              <a:t>x</a:t>
            </a:r>
            <a:r>
              <a:rPr lang="en-US" sz="2000" i="1" baseline="-25000">
                <a:latin typeface="Times New Roman" pitchFamily="18" charset="0"/>
              </a:rPr>
              <a:t>n</a:t>
            </a:r>
            <a:r>
              <a:rPr lang="en-US" sz="2000">
                <a:latin typeface="Times New Roman" pitchFamily="18" charset="0"/>
              </a:rPr>
              <a:t>, </a:t>
            </a:r>
            <a:r>
              <a:rPr lang="en-US" sz="2000" i="1">
                <a:latin typeface="Times New Roman" pitchFamily="18" charset="0"/>
              </a:rPr>
              <a:t>y</a:t>
            </a:r>
            <a:r>
              <a:rPr lang="en-US" sz="2000" i="1" baseline="-25000">
                <a:latin typeface="Times New Roman" pitchFamily="18" charset="0"/>
              </a:rPr>
              <a:t>n</a:t>
            </a:r>
            <a:r>
              <a:rPr lang="en-US" sz="2000">
                <a:latin typeface="Times New Roman" pitchFamily="18" charset="0"/>
              </a:rPr>
              <a:t>)</a:t>
            </a:r>
          </a:p>
          <a:p>
            <a:pPr marL="0" indent="0"/>
            <a:r>
              <a:rPr lang="en-US" sz="2000"/>
              <a:t>Line equation: </a:t>
            </a:r>
            <a:r>
              <a:rPr lang="en-US" sz="2000" i="1">
                <a:latin typeface="Times New Roman" pitchFamily="18" charset="0"/>
              </a:rPr>
              <a:t>y</a:t>
            </a:r>
            <a:r>
              <a:rPr lang="en-US" sz="2000" i="1" baseline="-25000">
                <a:latin typeface="Times New Roman" pitchFamily="18" charset="0"/>
              </a:rPr>
              <a:t>i</a:t>
            </a:r>
            <a:r>
              <a:rPr lang="en-US" sz="2000" i="1">
                <a:latin typeface="Times New Roman" pitchFamily="18" charset="0"/>
              </a:rPr>
              <a:t> = m</a:t>
            </a:r>
            <a:r>
              <a:rPr lang="en-US" sz="1200" i="1">
                <a:latin typeface="Times New Roman" pitchFamily="18" charset="0"/>
              </a:rPr>
              <a:t> </a:t>
            </a:r>
            <a:r>
              <a:rPr lang="en-US" sz="2000" i="1">
                <a:latin typeface="Times New Roman" pitchFamily="18" charset="0"/>
              </a:rPr>
              <a:t>x</a:t>
            </a:r>
            <a:r>
              <a:rPr lang="en-US" sz="2000" i="1" baseline="-25000">
                <a:latin typeface="Times New Roman" pitchFamily="18" charset="0"/>
              </a:rPr>
              <a:t>i</a:t>
            </a:r>
            <a:r>
              <a:rPr lang="en-US" sz="2000" i="1">
                <a:latin typeface="Times New Roman" pitchFamily="18" charset="0"/>
              </a:rPr>
              <a:t> + b</a:t>
            </a:r>
          </a:p>
          <a:p>
            <a:pPr marL="0" indent="0"/>
            <a:r>
              <a:rPr lang="en-US" sz="2000"/>
              <a:t>Find (</a:t>
            </a:r>
            <a:r>
              <a:rPr lang="en-US" sz="2000" i="1">
                <a:latin typeface="Times New Roman" pitchFamily="18" charset="0"/>
              </a:rPr>
              <a:t>m</a:t>
            </a:r>
            <a:r>
              <a:rPr lang="en-US" sz="2000">
                <a:latin typeface="Times New Roman" pitchFamily="18" charset="0"/>
              </a:rPr>
              <a:t>, </a:t>
            </a:r>
            <a:r>
              <a:rPr lang="en-US" sz="2000" i="1">
                <a:latin typeface="Times New Roman" pitchFamily="18" charset="0"/>
              </a:rPr>
              <a:t>b</a:t>
            </a:r>
            <a:r>
              <a:rPr lang="en-US" sz="2000"/>
              <a:t>) to minimize </a:t>
            </a:r>
          </a:p>
        </p:txBody>
      </p:sp>
      <p:graphicFrame>
        <p:nvGraphicFramePr>
          <p:cNvPr id="1660933" name="Object 5"/>
          <p:cNvGraphicFramePr>
            <a:graphicFrameLocks noGrp="1" noChangeAspect="1"/>
          </p:cNvGraphicFramePr>
          <p:nvPr>
            <p:ph sz="quarter" idx="3"/>
            <p:extLst>
              <p:ext uri="{D42A27DB-BD31-4B8C-83A1-F6EECF244321}">
                <p14:modId xmlns:p14="http://schemas.microsoft.com/office/powerpoint/2010/main" val="1999925847"/>
              </p:ext>
            </p:extLst>
          </p:nvPr>
        </p:nvGraphicFramePr>
        <p:xfrm>
          <a:off x="2762250" y="5029200"/>
          <a:ext cx="2940050" cy="776288"/>
        </p:xfrm>
        <a:graphic>
          <a:graphicData uri="http://schemas.openxmlformats.org/presentationml/2006/ole">
            <mc:AlternateContent xmlns:mc="http://schemas.openxmlformats.org/markup-compatibility/2006">
              <mc:Choice xmlns:v="urn:schemas-microsoft-com:vml" Requires="v">
                <p:oleObj name="Equation" r:id="rId4" imgW="1587240" imgH="419040" progId="Equation.3">
                  <p:embed/>
                </p:oleObj>
              </mc:Choice>
              <mc:Fallback>
                <p:oleObj name="Equation" r:id="rId4" imgW="1587240" imgH="419040" progId="Equation.3">
                  <p:embed/>
                  <p:pic>
                    <p:nvPicPr>
                      <p:cNvPr id="0" name=""/>
                      <p:cNvPicPr>
                        <a:picLocks noChangeAspect="1" noChangeArrowheads="1"/>
                      </p:cNvPicPr>
                      <p:nvPr/>
                    </p:nvPicPr>
                    <p:blipFill>
                      <a:blip r:embed="rId5"/>
                      <a:srcRect/>
                      <a:stretch>
                        <a:fillRect/>
                      </a:stretch>
                    </p:blipFill>
                    <p:spPr bwMode="auto">
                      <a:xfrm>
                        <a:off x="2762250" y="5029200"/>
                        <a:ext cx="2940050" cy="776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5" name="Object 6"/>
          <p:cNvGraphicFramePr>
            <a:graphicFrameLocks noGrp="1" noChangeAspect="1"/>
          </p:cNvGraphicFramePr>
          <p:nvPr>
            <p:ph sz="quarter" idx="2"/>
          </p:nvPr>
        </p:nvGraphicFramePr>
        <p:xfrm>
          <a:off x="2308226" y="3013075"/>
          <a:ext cx="7573963" cy="1936750"/>
        </p:xfrm>
        <a:graphic>
          <a:graphicData uri="http://schemas.openxmlformats.org/presentationml/2006/ole">
            <mc:AlternateContent xmlns:mc="http://schemas.openxmlformats.org/markup-compatibility/2006">
              <mc:Choice xmlns:v="urn:schemas-microsoft-com:vml" Requires="v">
                <p:oleObj name="Equation" r:id="rId6" imgW="3873240" imgH="990360" progId="Equation.3">
                  <p:embed/>
                </p:oleObj>
              </mc:Choice>
              <mc:Fallback>
                <p:oleObj name="Equation" r:id="rId6" imgW="3873240" imgH="9903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08226" y="3013075"/>
                        <a:ext cx="7573963" cy="1936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8"/>
          <p:cNvGraphicFramePr>
            <a:graphicFrameLocks noChangeAspect="1"/>
          </p:cNvGraphicFramePr>
          <p:nvPr/>
        </p:nvGraphicFramePr>
        <p:xfrm>
          <a:off x="2259014" y="2232026"/>
          <a:ext cx="3178175" cy="619125"/>
        </p:xfrm>
        <a:graphic>
          <a:graphicData uri="http://schemas.openxmlformats.org/presentationml/2006/ole">
            <mc:AlternateContent xmlns:mc="http://schemas.openxmlformats.org/markup-compatibility/2006">
              <mc:Choice xmlns:v="urn:schemas-microsoft-com:vml" Requires="v">
                <p:oleObj name="Equation" r:id="rId8" imgW="1498320" imgH="291960" progId="Equation.3">
                  <p:embed/>
                </p:oleObj>
              </mc:Choice>
              <mc:Fallback>
                <p:oleObj name="Equation" r:id="rId8" imgW="1498320" imgH="2919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59014" y="2232026"/>
                        <a:ext cx="3178175" cy="61912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82" name="Rectangle 9"/>
          <p:cNvSpPr>
            <a:spLocks noChangeArrowheads="1"/>
          </p:cNvSpPr>
          <p:nvPr/>
        </p:nvSpPr>
        <p:spPr bwMode="auto">
          <a:xfrm>
            <a:off x="7924801" y="1905000"/>
            <a:ext cx="923925" cy="457200"/>
          </a:xfrm>
          <a:prstGeom prst="rect">
            <a:avLst/>
          </a:prstGeom>
          <a:noFill/>
          <a:ln w="9525">
            <a:noFill/>
            <a:miter lim="800000"/>
            <a:headEnd/>
            <a:tailEnd/>
          </a:ln>
        </p:spPr>
        <p:txBody>
          <a:bodyPr wrap="none">
            <a:spAutoFit/>
          </a:bodyPr>
          <a:lstStyle/>
          <a:p>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3083" name="Rectangle 10"/>
          <p:cNvSpPr>
            <a:spLocks noChangeArrowheads="1"/>
          </p:cNvSpPr>
          <p:nvPr/>
        </p:nvSpPr>
        <p:spPr bwMode="auto">
          <a:xfrm>
            <a:off x="8686800" y="1066800"/>
            <a:ext cx="1239838" cy="457200"/>
          </a:xfrm>
          <a:prstGeom prst="rect">
            <a:avLst/>
          </a:prstGeom>
          <a:noFill/>
          <a:ln w="9525">
            <a:noFill/>
            <a:miter lim="800000"/>
            <a:headEnd/>
            <a:tailEnd/>
          </a:ln>
        </p:spPr>
        <p:txBody>
          <a:bodyPr wrap="none">
            <a:spAutoFit/>
          </a:bodyPr>
          <a:lstStyle/>
          <a:p>
            <a:r>
              <a:rPr lang="en-US" sz="2400" i="1">
                <a:solidFill>
                  <a:prstClr val="black"/>
                </a:solidFill>
                <a:latin typeface="Times New Roman" pitchFamily="18" charset="0"/>
              </a:rPr>
              <a:t>y=mx+b</a:t>
            </a:r>
          </a:p>
        </p:txBody>
      </p:sp>
      <p:graphicFrame>
        <p:nvGraphicFramePr>
          <p:cNvPr id="4" name="Object 5"/>
          <p:cNvGraphicFramePr>
            <a:graphicFrameLocks noChangeAspect="1"/>
          </p:cNvGraphicFramePr>
          <p:nvPr/>
        </p:nvGraphicFramePr>
        <p:xfrm>
          <a:off x="2517776" y="6019801"/>
          <a:ext cx="4157663" cy="500063"/>
        </p:xfrm>
        <a:graphic>
          <a:graphicData uri="http://schemas.openxmlformats.org/presentationml/2006/ole">
            <mc:AlternateContent xmlns:mc="http://schemas.openxmlformats.org/markup-compatibility/2006">
              <mc:Choice xmlns:v="urn:schemas-microsoft-com:vml" Requires="v">
                <p:oleObj name="Equation" r:id="rId10" imgW="2108160" imgH="253800" progId="Equation.3">
                  <p:embed/>
                </p:oleObj>
              </mc:Choice>
              <mc:Fallback>
                <p:oleObj name="Equation" r:id="rId10" imgW="2108160" imgH="2538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7776" y="6019801"/>
                        <a:ext cx="4157663"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14"/>
          <p:cNvSpPr txBox="1"/>
          <p:nvPr/>
        </p:nvSpPr>
        <p:spPr>
          <a:xfrm>
            <a:off x="7125315" y="4596770"/>
            <a:ext cx="3122971" cy="461665"/>
          </a:xfrm>
          <a:prstGeom prst="rect">
            <a:avLst/>
          </a:prstGeom>
          <a:noFill/>
          <a:ln>
            <a:solidFill>
              <a:srgbClr val="FF0000"/>
            </a:solidFill>
          </a:ln>
        </p:spPr>
        <p:txBody>
          <a:bodyPr wrap="none" rtlCol="0">
            <a:spAutoFit/>
          </a:bodyPr>
          <a:lstStyle/>
          <a:p>
            <a:r>
              <a:rPr lang="en-US" sz="2400" dirty="0" err="1">
                <a:solidFill>
                  <a:prstClr val="black"/>
                </a:solidFill>
              </a:rPr>
              <a:t>Matlab</a:t>
            </a:r>
            <a:r>
              <a:rPr lang="en-US" sz="2400" dirty="0">
                <a:solidFill>
                  <a:prstClr val="black"/>
                </a:solidFill>
              </a:rPr>
              <a:t>: </a:t>
            </a:r>
            <a:r>
              <a:rPr lang="en-US" sz="2400" dirty="0">
                <a:solidFill>
                  <a:prstClr val="black"/>
                </a:solidFill>
                <a:latin typeface="Courier New" pitchFamily="49" charset="0"/>
                <a:cs typeface="Courier New" pitchFamily="49" charset="0"/>
              </a:rPr>
              <a:t>p = A \ y;</a:t>
            </a:r>
          </a:p>
        </p:txBody>
      </p:sp>
      <p:sp>
        <p:nvSpPr>
          <p:cNvPr id="16" name="TextBox 15"/>
          <p:cNvSpPr txBox="1"/>
          <p:nvPr/>
        </p:nvSpPr>
        <p:spPr>
          <a:xfrm>
            <a:off x="8413858" y="6550224"/>
            <a:ext cx="2254143" cy="307777"/>
          </a:xfrm>
          <a:prstGeom prst="rect">
            <a:avLst/>
          </a:prstGeom>
          <a:noFill/>
        </p:spPr>
        <p:txBody>
          <a:bodyPr wrap="none" rtlCol="0">
            <a:spAutoFit/>
          </a:bodyPr>
          <a:lstStyle/>
          <a:p>
            <a:r>
              <a:rPr lang="en-US" sz="1400" dirty="0">
                <a:solidFill>
                  <a:prstClr val="black">
                    <a:lumMod val="50000"/>
                    <a:lumOff val="50000"/>
                  </a:prstClr>
                </a:solidFill>
              </a:rPr>
              <a:t>Modified from S. Lazebnik</a:t>
            </a:r>
          </a:p>
        </p:txBody>
      </p:sp>
      <p:sp>
        <p:nvSpPr>
          <p:cNvPr id="13" name="TextBox 12"/>
          <p:cNvSpPr txBox="1"/>
          <p:nvPr/>
        </p:nvSpPr>
        <p:spPr>
          <a:xfrm>
            <a:off x="6034434" y="5119688"/>
            <a:ext cx="4608954" cy="830997"/>
          </a:xfrm>
          <a:prstGeom prst="rect">
            <a:avLst/>
          </a:prstGeom>
          <a:noFill/>
          <a:ln>
            <a:solidFill>
              <a:srgbClr val="FF0000"/>
            </a:solidFill>
          </a:ln>
        </p:spPr>
        <p:txBody>
          <a:bodyPr wrap="none" rtlCol="0">
            <a:spAutoFit/>
          </a:bodyPr>
          <a:lstStyle/>
          <a:p>
            <a:r>
              <a:rPr lang="en-US" sz="2400" dirty="0">
                <a:solidFill>
                  <a:prstClr val="black"/>
                </a:solidFill>
              </a:rPr>
              <a:t>Python: </a:t>
            </a:r>
            <a:r>
              <a:rPr lang="en-US" sz="2400" dirty="0">
                <a:solidFill>
                  <a:prstClr val="black"/>
                </a:solidFill>
                <a:latin typeface="Courier New" pitchFamily="49" charset="0"/>
                <a:cs typeface="Courier New" pitchFamily="49" charset="0"/>
              </a:rPr>
              <a:t>p = </a:t>
            </a:r>
            <a:br>
              <a:rPr lang="en-US" sz="2400" dirty="0">
                <a:solidFill>
                  <a:prstClr val="black"/>
                </a:solidFill>
                <a:latin typeface="Courier New" pitchFamily="49" charset="0"/>
                <a:cs typeface="Courier New" pitchFamily="49" charset="0"/>
              </a:rPr>
            </a:br>
            <a:r>
              <a:rPr lang="en-US" sz="2400" dirty="0" err="1">
                <a:solidFill>
                  <a:prstClr val="black"/>
                </a:solidFill>
                <a:latin typeface="Courier New" pitchFamily="49" charset="0"/>
                <a:cs typeface="Courier New" pitchFamily="49" charset="0"/>
              </a:rPr>
              <a:t>numpy.linalg.lstsq</a:t>
            </a:r>
            <a:r>
              <a:rPr lang="en-US" sz="2400" dirty="0">
                <a:solidFill>
                  <a:prstClr val="black"/>
                </a:solidFill>
                <a:latin typeface="Courier New" pitchFamily="49" charset="0"/>
                <a:cs typeface="Courier New" pitchFamily="49" charset="0"/>
              </a:rPr>
              <a:t>(A, y)</a:t>
            </a:r>
          </a:p>
        </p:txBody>
      </p:sp>
    </p:spTree>
    <p:extLst>
      <p:ext uri="{BB962C8B-B14F-4D97-AF65-F5344CB8AC3E}">
        <p14:creationId xmlns:p14="http://schemas.microsoft.com/office/powerpoint/2010/main" val="83807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09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t>Problem with “vertical” least squares</a:t>
            </a:r>
          </a:p>
        </p:txBody>
      </p:sp>
      <p:sp>
        <p:nvSpPr>
          <p:cNvPr id="1662979" name="Rectangle 3"/>
          <p:cNvSpPr>
            <a:spLocks noGrp="1" noChangeArrowheads="1"/>
          </p:cNvSpPr>
          <p:nvPr>
            <p:ph type="body" idx="1"/>
          </p:nvPr>
        </p:nvSpPr>
        <p:spPr>
          <a:xfrm>
            <a:off x="1981200" y="990601"/>
            <a:ext cx="4572000" cy="5135563"/>
          </a:xfrm>
        </p:spPr>
        <p:txBody>
          <a:bodyPr/>
          <a:lstStyle/>
          <a:p>
            <a:pPr>
              <a:buFontTx/>
              <a:buChar char="•"/>
            </a:pPr>
            <a:r>
              <a:rPr lang="en-US" dirty="0"/>
              <a:t>Not rotation-invariant</a:t>
            </a:r>
          </a:p>
          <a:p>
            <a:pPr>
              <a:buFontTx/>
              <a:buChar char="•"/>
            </a:pPr>
            <a:r>
              <a:rPr lang="en-US" dirty="0"/>
              <a:t>Fails completely for vertical lines</a:t>
            </a:r>
          </a:p>
        </p:txBody>
      </p:sp>
      <p:sp>
        <p:nvSpPr>
          <p:cNvPr id="4" name="TextBox 3"/>
          <p:cNvSpPr txBox="1"/>
          <p:nvPr/>
        </p:nvSpPr>
        <p:spPr>
          <a:xfrm>
            <a:off x="8641484" y="6550224"/>
            <a:ext cx="2026517" cy="307777"/>
          </a:xfrm>
          <a:prstGeom prst="rect">
            <a:avLst/>
          </a:prstGeom>
          <a:noFill/>
        </p:spPr>
        <p:txBody>
          <a:bodyPr wrap="none" rtlCol="0">
            <a:spAutoFit/>
          </a:bodyPr>
          <a:lstStyle/>
          <a:p>
            <a:r>
              <a:rPr lang="en-US" sz="1400" dirty="0">
                <a:solidFill>
                  <a:prstClr val="black">
                    <a:lumMod val="50000"/>
                    <a:lumOff val="50000"/>
                  </a:prstClr>
                </a:solidFill>
              </a:rPr>
              <a:t>Slide from S. Lazebnik</a:t>
            </a:r>
          </a:p>
        </p:txBody>
      </p:sp>
      <p:pic>
        <p:nvPicPr>
          <p:cNvPr id="5" name="Picture 2"/>
          <p:cNvPicPr>
            <a:picLocks noChangeAspect="1" noChangeArrowheads="1"/>
          </p:cNvPicPr>
          <p:nvPr/>
        </p:nvPicPr>
        <p:blipFill>
          <a:blip r:embed="rId3" cstate="print"/>
          <a:srcRect/>
          <a:stretch>
            <a:fillRect/>
          </a:stretch>
        </p:blipFill>
        <p:spPr bwMode="auto">
          <a:xfrm>
            <a:off x="6705600" y="1084263"/>
            <a:ext cx="2514600" cy="1758950"/>
          </a:xfrm>
          <a:prstGeom prst="rect">
            <a:avLst/>
          </a:prstGeom>
          <a:noFill/>
          <a:ln w="9525">
            <a:noFill/>
            <a:miter lim="800000"/>
            <a:headEnd/>
            <a:tailEnd/>
          </a:ln>
        </p:spPr>
      </p:pic>
    </p:spTree>
    <p:extLst>
      <p:ext uri="{BB962C8B-B14F-4D97-AF65-F5344CB8AC3E}">
        <p14:creationId xmlns:p14="http://schemas.microsoft.com/office/powerpoint/2010/main" val="362214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629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29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2979"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a:t>Total least squares</a:t>
            </a:r>
          </a:p>
        </p:txBody>
      </p:sp>
      <p:sp>
        <p:nvSpPr>
          <p:cNvPr id="4100" name="Rectangle 3"/>
          <p:cNvSpPr>
            <a:spLocks noGrp="1" noChangeArrowheads="1"/>
          </p:cNvSpPr>
          <p:nvPr>
            <p:ph type="body" sz="half" idx="1"/>
          </p:nvPr>
        </p:nvSpPr>
        <p:spPr>
          <a:xfrm>
            <a:off x="2209800" y="914400"/>
            <a:ext cx="4343400" cy="2362200"/>
          </a:xfrm>
        </p:spPr>
        <p:txBody>
          <a:bodyPr/>
          <a:lstStyle/>
          <a:p>
            <a:pPr marL="0" indent="0">
              <a:buNone/>
            </a:pPr>
            <a:r>
              <a:rPr lang="en-US" sz="2000" dirty="0">
                <a:latin typeface="+mj-lt"/>
              </a:rPr>
              <a:t>If (</a:t>
            </a:r>
            <a:r>
              <a:rPr lang="en-US" sz="2000" i="1" dirty="0">
                <a:latin typeface="+mj-lt"/>
              </a:rPr>
              <a:t>a</a:t>
            </a:r>
            <a:r>
              <a:rPr lang="en-US" sz="2000" baseline="30000" dirty="0">
                <a:latin typeface="+mj-lt"/>
              </a:rPr>
              <a:t>2</a:t>
            </a:r>
            <a:r>
              <a:rPr lang="en-US" sz="2000" i="1" dirty="0">
                <a:latin typeface="+mj-lt"/>
              </a:rPr>
              <a:t>+b</a:t>
            </a:r>
            <a:r>
              <a:rPr lang="en-US" sz="2000" baseline="30000" dirty="0">
                <a:latin typeface="+mj-lt"/>
              </a:rPr>
              <a:t>2</a:t>
            </a:r>
            <a:r>
              <a:rPr lang="en-US" sz="2000" i="1" dirty="0">
                <a:latin typeface="+mj-lt"/>
              </a:rPr>
              <a:t>=</a:t>
            </a:r>
            <a:r>
              <a:rPr lang="en-US" sz="2000" dirty="0">
                <a:latin typeface="+mj-lt"/>
              </a:rPr>
              <a:t>1) then </a:t>
            </a:r>
            <a:endParaRPr lang="en-US" sz="2000" dirty="0"/>
          </a:p>
          <a:p>
            <a:pPr marL="0" indent="0">
              <a:buNone/>
            </a:pPr>
            <a:r>
              <a:rPr lang="en-US" sz="2000" dirty="0"/>
              <a:t>Distance between point </a:t>
            </a:r>
            <a:r>
              <a:rPr lang="en-US" sz="2000" dirty="0">
                <a:latin typeface="Times New Roman" pitchFamily="18" charset="0"/>
              </a:rPr>
              <a:t>(</a:t>
            </a:r>
            <a:r>
              <a:rPr lang="en-US" sz="2000" i="1" dirty="0">
                <a:latin typeface="Times New Roman" pitchFamily="18" charset="0"/>
              </a:rPr>
              <a:t>x</a:t>
            </a:r>
            <a:r>
              <a:rPr lang="en-US" sz="2000" i="1" baseline="-25000" dirty="0">
                <a:latin typeface="Times New Roman" pitchFamily="18" charset="0"/>
              </a:rPr>
              <a:t>i</a:t>
            </a:r>
            <a:r>
              <a:rPr lang="en-US" sz="2000" dirty="0">
                <a:latin typeface="Times New Roman" pitchFamily="18" charset="0"/>
              </a:rPr>
              <a:t>, </a:t>
            </a:r>
            <a:r>
              <a:rPr lang="en-US" sz="2000" i="1" dirty="0" err="1">
                <a:latin typeface="Times New Roman" pitchFamily="18" charset="0"/>
              </a:rPr>
              <a:t>y</a:t>
            </a:r>
            <a:r>
              <a:rPr lang="en-US" sz="2000" i="1" baseline="-25000" dirty="0" err="1">
                <a:latin typeface="Times New Roman" pitchFamily="18" charset="0"/>
              </a:rPr>
              <a:t>i</a:t>
            </a:r>
            <a:r>
              <a:rPr lang="en-US" sz="2000" dirty="0">
                <a:latin typeface="Times New Roman" pitchFamily="18" charset="0"/>
              </a:rPr>
              <a:t>) is </a:t>
            </a:r>
          </a:p>
          <a:p>
            <a:pPr marL="0" indent="0">
              <a:buNone/>
            </a:pPr>
            <a:r>
              <a:rPr lang="en-US" sz="2000" dirty="0">
                <a:latin typeface="Times New Roman" pitchFamily="18" charset="0"/>
              </a:rPr>
              <a:t>	|</a:t>
            </a:r>
            <a:r>
              <a:rPr lang="en-US" sz="2000" i="1" dirty="0" err="1">
                <a:latin typeface="Times New Roman" pitchFamily="18" charset="0"/>
              </a:rPr>
              <a:t>ax</a:t>
            </a:r>
            <a:r>
              <a:rPr lang="en-US" sz="2000" i="1" baseline="-25000" dirty="0" err="1">
                <a:latin typeface="Times New Roman" pitchFamily="18" charset="0"/>
              </a:rPr>
              <a:t>i</a:t>
            </a:r>
            <a:r>
              <a:rPr lang="en-US" sz="2000" i="1" dirty="0">
                <a:latin typeface="Times New Roman" pitchFamily="18" charset="0"/>
              </a:rPr>
              <a:t> + </a:t>
            </a:r>
            <a:r>
              <a:rPr lang="en-US" sz="2000" i="1" dirty="0" err="1">
                <a:latin typeface="Times New Roman" pitchFamily="18" charset="0"/>
              </a:rPr>
              <a:t>by</a:t>
            </a:r>
            <a:r>
              <a:rPr lang="en-US" sz="2000" i="1" baseline="-25000" dirty="0" err="1">
                <a:latin typeface="Times New Roman" pitchFamily="18" charset="0"/>
              </a:rPr>
              <a:t>i</a:t>
            </a:r>
            <a:r>
              <a:rPr lang="en-US" sz="2000" i="1" dirty="0">
                <a:latin typeface="Times New Roman" pitchFamily="18" charset="0"/>
              </a:rPr>
              <a:t> + c</a:t>
            </a:r>
            <a:r>
              <a:rPr lang="en-US" sz="2000" dirty="0">
                <a:latin typeface="Times New Roman" pitchFamily="18" charset="0"/>
              </a:rPr>
              <a:t>|</a:t>
            </a:r>
          </a:p>
        </p:txBody>
      </p:sp>
      <p:graphicFrame>
        <p:nvGraphicFramePr>
          <p:cNvPr id="4098" name="Object 8"/>
          <p:cNvGraphicFramePr>
            <a:graphicFrameLocks noGrp="1" noChangeAspect="1"/>
          </p:cNvGraphicFramePr>
          <p:nvPr>
            <p:ph sz="quarter" idx="2"/>
          </p:nvPr>
        </p:nvGraphicFramePr>
        <p:xfrm>
          <a:off x="7302500" y="2044700"/>
          <a:ext cx="1549400" cy="292100"/>
        </p:xfrm>
        <a:graphic>
          <a:graphicData uri="http://schemas.openxmlformats.org/presentationml/2006/ole">
            <mc:AlternateContent xmlns:mc="http://schemas.openxmlformats.org/markup-compatibility/2006">
              <mc:Choice xmlns:v="urn:schemas-microsoft-com:vml" Requires="v">
                <p:oleObj name="Equation" r:id="rId3" imgW="1549080" imgH="291960" progId="Equation.3">
                  <p:embed/>
                </p:oleObj>
              </mc:Choice>
              <mc:Fallback>
                <p:oleObj name="Equation" r:id="rId3" imgW="1549080" imgH="291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2044700"/>
                        <a:ext cx="1549400" cy="292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1" name="Picture 4"/>
          <p:cNvPicPr>
            <a:picLocks noChangeAspect="1" noChangeArrowheads="1"/>
          </p:cNvPicPr>
          <p:nvPr/>
        </p:nvPicPr>
        <p:blipFill>
          <a:blip r:embed="rId5" cstate="print"/>
          <a:srcRect/>
          <a:stretch>
            <a:fillRect/>
          </a:stretch>
        </p:blipFill>
        <p:spPr bwMode="auto">
          <a:xfrm>
            <a:off x="6629400" y="936626"/>
            <a:ext cx="2692400" cy="1882775"/>
          </a:xfrm>
          <a:prstGeom prst="rect">
            <a:avLst/>
          </a:prstGeom>
          <a:noFill/>
          <a:ln w="9525">
            <a:noFill/>
            <a:miter lim="800000"/>
            <a:headEnd/>
            <a:tailEnd/>
          </a:ln>
        </p:spPr>
      </p:pic>
      <p:sp>
        <p:nvSpPr>
          <p:cNvPr id="4102" name="Rectangle 5"/>
          <p:cNvSpPr>
            <a:spLocks noChangeArrowheads="1"/>
          </p:cNvSpPr>
          <p:nvPr/>
        </p:nvSpPr>
        <p:spPr bwMode="auto">
          <a:xfrm>
            <a:off x="8001001" y="1905000"/>
            <a:ext cx="923925" cy="457200"/>
          </a:xfrm>
          <a:prstGeom prst="rect">
            <a:avLst/>
          </a:prstGeom>
          <a:noFill/>
          <a:ln w="9525">
            <a:noFill/>
            <a:miter lim="800000"/>
            <a:headEnd/>
            <a:tailEnd/>
          </a:ln>
        </p:spPr>
        <p:txBody>
          <a:bodyPr wrap="none">
            <a:spAutoFit/>
          </a:bodyPr>
          <a:lstStyle/>
          <a:p>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4103" name="Rectangle 6"/>
          <p:cNvSpPr>
            <a:spLocks noChangeArrowheads="1"/>
          </p:cNvSpPr>
          <p:nvPr/>
        </p:nvSpPr>
        <p:spPr bwMode="auto">
          <a:xfrm>
            <a:off x="8686800" y="1066801"/>
            <a:ext cx="1680268" cy="461665"/>
          </a:xfrm>
          <a:prstGeom prst="rect">
            <a:avLst/>
          </a:prstGeom>
          <a:noFill/>
          <a:ln w="9525">
            <a:noFill/>
            <a:miter lim="800000"/>
            <a:headEnd/>
            <a:tailEnd/>
          </a:ln>
        </p:spPr>
        <p:txBody>
          <a:bodyPr wrap="none">
            <a:spAutoFit/>
          </a:bodyPr>
          <a:lstStyle/>
          <a:p>
            <a:r>
              <a:rPr lang="en-US" sz="2400" i="1" dirty="0" err="1">
                <a:solidFill>
                  <a:prstClr val="black"/>
                </a:solidFill>
                <a:latin typeface="Times New Roman" pitchFamily="18" charset="0"/>
              </a:rPr>
              <a:t>ax+by+c</a:t>
            </a:r>
            <a:r>
              <a:rPr lang="en-US" sz="2400" i="1" dirty="0">
                <a:solidFill>
                  <a:prstClr val="black"/>
                </a:solidFill>
                <a:latin typeface="Times New Roman" pitchFamily="18" charset="0"/>
              </a:rPr>
              <a:t>=0</a:t>
            </a:r>
          </a:p>
        </p:txBody>
      </p:sp>
      <p:sp>
        <p:nvSpPr>
          <p:cNvPr id="4104" name="Rectangle 24"/>
          <p:cNvSpPr>
            <a:spLocks noChangeArrowheads="1"/>
          </p:cNvSpPr>
          <p:nvPr/>
        </p:nvSpPr>
        <p:spPr bwMode="auto">
          <a:xfrm>
            <a:off x="8534400" y="1600201"/>
            <a:ext cx="2057400" cy="701675"/>
          </a:xfrm>
          <a:prstGeom prst="rect">
            <a:avLst/>
          </a:prstGeom>
          <a:noFill/>
          <a:ln w="9525">
            <a:noFill/>
            <a:miter lim="800000"/>
            <a:headEnd/>
            <a:tailEnd/>
          </a:ln>
        </p:spPr>
        <p:txBody>
          <a:bodyPr>
            <a:spAutoFit/>
          </a:bodyPr>
          <a:lstStyle/>
          <a:p>
            <a:pPr algn="ctr"/>
            <a:r>
              <a:rPr lang="en-US" sz="2000">
                <a:solidFill>
                  <a:prstClr val="black"/>
                </a:solidFill>
              </a:rPr>
              <a:t>Unit normal: </a:t>
            </a:r>
            <a:r>
              <a:rPr lang="en-US" sz="2000" i="1">
                <a:solidFill>
                  <a:prstClr val="black"/>
                </a:solidFill>
                <a:latin typeface="Times New Roman" pitchFamily="18" charset="0"/>
              </a:rPr>
              <a:t>N=</a:t>
            </a:r>
            <a:r>
              <a:rPr lang="en-US" sz="2000">
                <a:solidFill>
                  <a:prstClr val="black"/>
                </a:solidFill>
                <a:latin typeface="Times New Roman" pitchFamily="18" charset="0"/>
              </a:rPr>
              <a:t>(</a:t>
            </a:r>
            <a:r>
              <a:rPr lang="en-US" sz="2000" i="1">
                <a:solidFill>
                  <a:prstClr val="black"/>
                </a:solidFill>
                <a:latin typeface="Times New Roman" pitchFamily="18" charset="0"/>
              </a:rPr>
              <a:t>a, b</a:t>
            </a:r>
            <a:r>
              <a:rPr lang="en-US" sz="2000">
                <a:solidFill>
                  <a:prstClr val="black"/>
                </a:solidFill>
                <a:latin typeface="Times New Roman" pitchFamily="18" charset="0"/>
              </a:rPr>
              <a:t>)</a:t>
            </a:r>
          </a:p>
        </p:txBody>
      </p:sp>
      <p:sp>
        <p:nvSpPr>
          <p:cNvPr id="9" name="TextBox 8"/>
          <p:cNvSpPr txBox="1"/>
          <p:nvPr/>
        </p:nvSpPr>
        <p:spPr>
          <a:xfrm>
            <a:off x="7985856" y="1"/>
            <a:ext cx="2682145" cy="307777"/>
          </a:xfrm>
          <a:prstGeom prst="rect">
            <a:avLst/>
          </a:prstGeom>
          <a:noFill/>
        </p:spPr>
        <p:txBody>
          <a:bodyPr wrap="none" rtlCol="0">
            <a:spAutoFit/>
          </a:bodyPr>
          <a:lstStyle/>
          <a:p>
            <a:r>
              <a:rPr lang="en-US" sz="1400" dirty="0">
                <a:solidFill>
                  <a:prstClr val="black">
                    <a:lumMod val="50000"/>
                    <a:lumOff val="50000"/>
                  </a:prstClr>
                </a:solidFill>
              </a:rPr>
              <a:t>Slide modified from S. Lazebnik</a:t>
            </a:r>
          </a:p>
        </p:txBody>
      </p:sp>
      <p:sp>
        <p:nvSpPr>
          <p:cNvPr id="10" name="TextBox 9"/>
          <p:cNvSpPr txBox="1"/>
          <p:nvPr/>
        </p:nvSpPr>
        <p:spPr>
          <a:xfrm>
            <a:off x="2209800" y="2438400"/>
            <a:ext cx="3276600" cy="738664"/>
          </a:xfrm>
          <a:prstGeom prst="rect">
            <a:avLst/>
          </a:prstGeom>
          <a:noFill/>
        </p:spPr>
        <p:txBody>
          <a:bodyPr wrap="square" rtlCol="0">
            <a:spAutoFit/>
          </a:bodyPr>
          <a:lstStyle/>
          <a:p>
            <a:r>
              <a:rPr lang="en-US" sz="1400" dirty="0">
                <a:solidFill>
                  <a:prstClr val="black"/>
                </a:solidFill>
              </a:rPr>
              <a:t>proof: </a:t>
            </a:r>
            <a:r>
              <a:rPr lang="en-US" sz="1400" dirty="0">
                <a:solidFill>
                  <a:prstClr val="black"/>
                </a:solidFill>
                <a:hlinkClick r:id="rId6"/>
              </a:rPr>
              <a:t>http://mathworld.wolfram.com/Point-LineDistance2-Dimensional.html</a:t>
            </a:r>
            <a:endParaRPr lang="en-US" sz="1400" dirty="0">
              <a:solidFill>
                <a:prstClr val="black"/>
              </a:solidFill>
            </a:endParaRPr>
          </a:p>
        </p:txBody>
      </p:sp>
    </p:spTree>
    <p:extLst>
      <p:ext uri="{BB962C8B-B14F-4D97-AF65-F5344CB8AC3E}">
        <p14:creationId xmlns:p14="http://schemas.microsoft.com/office/powerpoint/2010/main" val="3702355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4" name="Rectangle 2"/>
          <p:cNvSpPr>
            <a:spLocks noGrp="1" noChangeArrowheads="1"/>
          </p:cNvSpPr>
          <p:nvPr>
            <p:ph type="title"/>
          </p:nvPr>
        </p:nvSpPr>
        <p:spPr/>
        <p:txBody>
          <a:bodyPr/>
          <a:lstStyle/>
          <a:p>
            <a:r>
              <a:rPr lang="en-US"/>
              <a:t>Total least squares</a:t>
            </a:r>
          </a:p>
        </p:txBody>
      </p:sp>
      <p:sp>
        <p:nvSpPr>
          <p:cNvPr id="5125" name="Rectangle 3"/>
          <p:cNvSpPr>
            <a:spLocks noGrp="1" noChangeArrowheads="1"/>
          </p:cNvSpPr>
          <p:nvPr>
            <p:ph type="body" sz="half" idx="1"/>
          </p:nvPr>
        </p:nvSpPr>
        <p:spPr>
          <a:xfrm>
            <a:off x="2209800" y="914400"/>
            <a:ext cx="4343400" cy="2362200"/>
          </a:xfrm>
        </p:spPr>
        <p:txBody>
          <a:bodyPr/>
          <a:lstStyle/>
          <a:p>
            <a:pPr marL="0" indent="0">
              <a:buNone/>
            </a:pPr>
            <a:r>
              <a:rPr lang="en-US" sz="2000" dirty="0"/>
              <a:t>If (</a:t>
            </a:r>
            <a:r>
              <a:rPr lang="en-US" sz="2000" i="1" dirty="0"/>
              <a:t>a</a:t>
            </a:r>
            <a:r>
              <a:rPr lang="en-US" sz="2000" baseline="30000" dirty="0"/>
              <a:t>2</a:t>
            </a:r>
            <a:r>
              <a:rPr lang="en-US" sz="2000" i="1" dirty="0"/>
              <a:t>+b</a:t>
            </a:r>
            <a:r>
              <a:rPr lang="en-US" sz="2000" baseline="30000" dirty="0"/>
              <a:t>2</a:t>
            </a:r>
            <a:r>
              <a:rPr lang="en-US" sz="2000" i="1" dirty="0"/>
              <a:t>=</a:t>
            </a:r>
            <a:r>
              <a:rPr lang="en-US" sz="2000" dirty="0"/>
              <a:t>1) then </a:t>
            </a:r>
          </a:p>
          <a:p>
            <a:pPr marL="0" indent="0">
              <a:buNone/>
            </a:pPr>
            <a:r>
              <a:rPr lang="en-US" sz="2000" dirty="0"/>
              <a:t>Distance between point </a:t>
            </a:r>
            <a:r>
              <a:rPr lang="en-US" sz="2000" dirty="0">
                <a:latin typeface="Times New Roman" pitchFamily="18" charset="0"/>
              </a:rPr>
              <a:t>(</a:t>
            </a:r>
            <a:r>
              <a:rPr lang="en-US" sz="2000" i="1" dirty="0">
                <a:latin typeface="Times New Roman" pitchFamily="18" charset="0"/>
              </a:rPr>
              <a:t>x</a:t>
            </a:r>
            <a:r>
              <a:rPr lang="en-US" sz="2000" i="1" baseline="-25000" dirty="0">
                <a:latin typeface="Times New Roman" pitchFamily="18" charset="0"/>
              </a:rPr>
              <a:t>i</a:t>
            </a:r>
            <a:r>
              <a:rPr lang="en-US" sz="2000" dirty="0">
                <a:latin typeface="Times New Roman" pitchFamily="18" charset="0"/>
              </a:rPr>
              <a:t>, </a:t>
            </a:r>
            <a:r>
              <a:rPr lang="en-US" sz="2000" i="1" dirty="0" err="1">
                <a:latin typeface="Times New Roman" pitchFamily="18" charset="0"/>
              </a:rPr>
              <a:t>y</a:t>
            </a:r>
            <a:r>
              <a:rPr lang="en-US" sz="2000" i="1" baseline="-25000" dirty="0" err="1">
                <a:latin typeface="Times New Roman" pitchFamily="18" charset="0"/>
              </a:rPr>
              <a:t>i</a:t>
            </a:r>
            <a:r>
              <a:rPr lang="en-US" sz="2000" dirty="0">
                <a:latin typeface="Times New Roman" pitchFamily="18" charset="0"/>
              </a:rPr>
              <a:t>) is </a:t>
            </a:r>
          </a:p>
          <a:p>
            <a:pPr marL="0" indent="0">
              <a:buNone/>
            </a:pPr>
            <a:r>
              <a:rPr lang="en-US" sz="2000" dirty="0">
                <a:latin typeface="Times New Roman" pitchFamily="18" charset="0"/>
              </a:rPr>
              <a:t>	|</a:t>
            </a:r>
            <a:r>
              <a:rPr lang="en-US" sz="2000" i="1" dirty="0" err="1">
                <a:latin typeface="Times New Roman" pitchFamily="18" charset="0"/>
              </a:rPr>
              <a:t>ax</a:t>
            </a:r>
            <a:r>
              <a:rPr lang="en-US" sz="2000" i="1" baseline="-25000" dirty="0" err="1">
                <a:latin typeface="Times New Roman" pitchFamily="18" charset="0"/>
              </a:rPr>
              <a:t>i</a:t>
            </a:r>
            <a:r>
              <a:rPr lang="en-US" sz="2000" i="1" dirty="0">
                <a:latin typeface="Times New Roman" pitchFamily="18" charset="0"/>
              </a:rPr>
              <a:t> + </a:t>
            </a:r>
            <a:r>
              <a:rPr lang="en-US" sz="2000" i="1" dirty="0" err="1">
                <a:latin typeface="Times New Roman" pitchFamily="18" charset="0"/>
              </a:rPr>
              <a:t>by</a:t>
            </a:r>
            <a:r>
              <a:rPr lang="en-US" sz="2000" i="1" baseline="-25000" dirty="0" err="1">
                <a:latin typeface="Times New Roman" pitchFamily="18" charset="0"/>
              </a:rPr>
              <a:t>i</a:t>
            </a:r>
            <a:r>
              <a:rPr lang="en-US" sz="2000" i="1" dirty="0">
                <a:latin typeface="Times New Roman" pitchFamily="18" charset="0"/>
              </a:rPr>
              <a:t> + c</a:t>
            </a:r>
            <a:r>
              <a:rPr lang="en-US" sz="2000" dirty="0">
                <a:latin typeface="Times New Roman" pitchFamily="18" charset="0"/>
              </a:rPr>
              <a:t>|</a:t>
            </a:r>
          </a:p>
          <a:p>
            <a:pPr marL="0" indent="0">
              <a:buNone/>
            </a:pPr>
            <a:endParaRPr lang="en-US" sz="2000" dirty="0"/>
          </a:p>
          <a:p>
            <a:pPr marL="0" indent="0">
              <a:buNone/>
            </a:pPr>
            <a:r>
              <a:rPr lang="en-US" sz="2000" dirty="0"/>
              <a:t>Find </a:t>
            </a:r>
            <a:r>
              <a:rPr lang="en-US" sz="2000" dirty="0">
                <a:latin typeface="Times New Roman" pitchFamily="18" charset="0"/>
              </a:rPr>
              <a:t>(</a:t>
            </a:r>
            <a:r>
              <a:rPr lang="en-US" sz="2000" i="1" dirty="0">
                <a:latin typeface="Times New Roman" pitchFamily="18" charset="0"/>
              </a:rPr>
              <a:t>a</a:t>
            </a:r>
            <a:r>
              <a:rPr lang="en-US" sz="2000" dirty="0">
                <a:latin typeface="Times New Roman" pitchFamily="18" charset="0"/>
              </a:rPr>
              <a:t>, </a:t>
            </a:r>
            <a:r>
              <a:rPr lang="en-US" sz="2000" i="1" dirty="0">
                <a:latin typeface="Times New Roman" pitchFamily="18" charset="0"/>
              </a:rPr>
              <a:t>b</a:t>
            </a:r>
            <a:r>
              <a:rPr lang="en-US" sz="2000" dirty="0">
                <a:latin typeface="Times New Roman" pitchFamily="18" charset="0"/>
              </a:rPr>
              <a:t>, c) </a:t>
            </a:r>
            <a:r>
              <a:rPr lang="en-US" sz="2000" dirty="0"/>
              <a:t>to minimize the sum of squared perpendicular distances</a:t>
            </a:r>
          </a:p>
        </p:txBody>
      </p:sp>
      <p:graphicFrame>
        <p:nvGraphicFramePr>
          <p:cNvPr id="5122" name="Object 8"/>
          <p:cNvGraphicFramePr>
            <a:graphicFrameLocks noGrp="1" noChangeAspect="1"/>
          </p:cNvGraphicFramePr>
          <p:nvPr>
            <p:ph sz="quarter" idx="2"/>
          </p:nvPr>
        </p:nvGraphicFramePr>
        <p:xfrm>
          <a:off x="7302500" y="2044700"/>
          <a:ext cx="1549400" cy="292100"/>
        </p:xfrm>
        <a:graphic>
          <a:graphicData uri="http://schemas.openxmlformats.org/presentationml/2006/ole">
            <mc:AlternateContent xmlns:mc="http://schemas.openxmlformats.org/markup-compatibility/2006">
              <mc:Choice xmlns:v="urn:schemas-microsoft-com:vml" Requires="v">
                <p:oleObj name="Equation" r:id="rId3" imgW="1549080" imgH="291960" progId="Equation.3">
                  <p:embed/>
                </p:oleObj>
              </mc:Choice>
              <mc:Fallback>
                <p:oleObj name="Equation" r:id="rId3" imgW="1549080" imgH="291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2044700"/>
                        <a:ext cx="1549400" cy="292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6" name="Picture 4"/>
          <p:cNvPicPr>
            <a:picLocks noChangeAspect="1" noChangeArrowheads="1"/>
          </p:cNvPicPr>
          <p:nvPr/>
        </p:nvPicPr>
        <p:blipFill>
          <a:blip r:embed="rId5" cstate="print"/>
          <a:srcRect/>
          <a:stretch>
            <a:fillRect/>
          </a:stretch>
        </p:blipFill>
        <p:spPr bwMode="auto">
          <a:xfrm>
            <a:off x="6629400" y="936626"/>
            <a:ext cx="2692400" cy="1882775"/>
          </a:xfrm>
          <a:prstGeom prst="rect">
            <a:avLst/>
          </a:prstGeom>
          <a:noFill/>
          <a:ln w="9525">
            <a:noFill/>
            <a:miter lim="800000"/>
            <a:headEnd/>
            <a:tailEnd/>
          </a:ln>
        </p:spPr>
      </p:pic>
      <p:sp>
        <p:nvSpPr>
          <p:cNvPr id="5127" name="Rectangle 5"/>
          <p:cNvSpPr>
            <a:spLocks noChangeArrowheads="1"/>
          </p:cNvSpPr>
          <p:nvPr/>
        </p:nvSpPr>
        <p:spPr bwMode="auto">
          <a:xfrm>
            <a:off x="8001001" y="1905000"/>
            <a:ext cx="923925" cy="457200"/>
          </a:xfrm>
          <a:prstGeom prst="rect">
            <a:avLst/>
          </a:prstGeom>
          <a:noFill/>
          <a:ln w="9525">
            <a:noFill/>
            <a:miter lim="800000"/>
            <a:headEnd/>
            <a:tailEnd/>
          </a:ln>
        </p:spPr>
        <p:txBody>
          <a:bodyPr wrap="none">
            <a:spAutoFit/>
          </a:bodyPr>
          <a:lstStyle/>
          <a:p>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5128" name="Rectangle 6"/>
          <p:cNvSpPr>
            <a:spLocks noChangeArrowheads="1"/>
          </p:cNvSpPr>
          <p:nvPr/>
        </p:nvSpPr>
        <p:spPr bwMode="auto">
          <a:xfrm>
            <a:off x="8686800" y="1066801"/>
            <a:ext cx="1680268" cy="461665"/>
          </a:xfrm>
          <a:prstGeom prst="rect">
            <a:avLst/>
          </a:prstGeom>
          <a:noFill/>
          <a:ln w="9525">
            <a:noFill/>
            <a:miter lim="800000"/>
            <a:headEnd/>
            <a:tailEnd/>
          </a:ln>
        </p:spPr>
        <p:txBody>
          <a:bodyPr wrap="none">
            <a:spAutoFit/>
          </a:bodyPr>
          <a:lstStyle/>
          <a:p>
            <a:r>
              <a:rPr lang="en-US" sz="2400" i="1" dirty="0" err="1">
                <a:solidFill>
                  <a:prstClr val="black"/>
                </a:solidFill>
                <a:latin typeface="Times New Roman" pitchFamily="18" charset="0"/>
              </a:rPr>
              <a:t>ax+by+c</a:t>
            </a:r>
            <a:r>
              <a:rPr lang="en-US" sz="2400" i="1" dirty="0">
                <a:solidFill>
                  <a:prstClr val="black"/>
                </a:solidFill>
                <a:latin typeface="Times New Roman" pitchFamily="18" charset="0"/>
              </a:rPr>
              <a:t>=0</a:t>
            </a:r>
          </a:p>
        </p:txBody>
      </p:sp>
      <p:graphicFrame>
        <p:nvGraphicFramePr>
          <p:cNvPr id="5123" name="Object 20"/>
          <p:cNvGraphicFramePr>
            <a:graphicFrameLocks noGrp="1" noChangeAspect="1"/>
          </p:cNvGraphicFramePr>
          <p:nvPr>
            <p:ph sz="quarter" idx="3"/>
          </p:nvPr>
        </p:nvGraphicFramePr>
        <p:xfrm>
          <a:off x="2514600" y="3200401"/>
          <a:ext cx="3429000" cy="646113"/>
        </p:xfrm>
        <a:graphic>
          <a:graphicData uri="http://schemas.openxmlformats.org/presentationml/2006/ole">
            <mc:AlternateContent xmlns:mc="http://schemas.openxmlformats.org/markup-compatibility/2006">
              <mc:Choice xmlns:v="urn:schemas-microsoft-com:vml" Requires="v">
                <p:oleObj name="Equation" r:id="rId6" imgW="1549080" imgH="291960" progId="Equation.3">
                  <p:embed/>
                </p:oleObj>
              </mc:Choice>
              <mc:Fallback>
                <p:oleObj name="Equation" r:id="rId6" imgW="1549080" imgH="291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200401"/>
                        <a:ext cx="3429000" cy="6461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9" name="Rectangle 24"/>
          <p:cNvSpPr>
            <a:spLocks noChangeArrowheads="1"/>
          </p:cNvSpPr>
          <p:nvPr/>
        </p:nvSpPr>
        <p:spPr bwMode="auto">
          <a:xfrm>
            <a:off x="8534400" y="1600201"/>
            <a:ext cx="2057400" cy="701675"/>
          </a:xfrm>
          <a:prstGeom prst="rect">
            <a:avLst/>
          </a:prstGeom>
          <a:noFill/>
          <a:ln w="9525">
            <a:noFill/>
            <a:miter lim="800000"/>
            <a:headEnd/>
            <a:tailEnd/>
          </a:ln>
        </p:spPr>
        <p:txBody>
          <a:bodyPr>
            <a:spAutoFit/>
          </a:bodyPr>
          <a:lstStyle/>
          <a:p>
            <a:pPr algn="ctr"/>
            <a:r>
              <a:rPr lang="en-US" sz="2000">
                <a:solidFill>
                  <a:prstClr val="black"/>
                </a:solidFill>
              </a:rPr>
              <a:t>Unit normal: </a:t>
            </a:r>
            <a:r>
              <a:rPr lang="en-US" sz="2000" i="1">
                <a:solidFill>
                  <a:prstClr val="black"/>
                </a:solidFill>
                <a:latin typeface="Times New Roman" pitchFamily="18" charset="0"/>
              </a:rPr>
              <a:t>N=</a:t>
            </a:r>
            <a:r>
              <a:rPr lang="en-US" sz="2000">
                <a:solidFill>
                  <a:prstClr val="black"/>
                </a:solidFill>
                <a:latin typeface="Times New Roman" pitchFamily="18" charset="0"/>
              </a:rPr>
              <a:t>(</a:t>
            </a:r>
            <a:r>
              <a:rPr lang="en-US" sz="2000" i="1">
                <a:solidFill>
                  <a:prstClr val="black"/>
                </a:solidFill>
                <a:latin typeface="Times New Roman" pitchFamily="18" charset="0"/>
              </a:rPr>
              <a:t>a, b</a:t>
            </a:r>
            <a:r>
              <a:rPr lang="en-US" sz="2000">
                <a:solidFill>
                  <a:prstClr val="black"/>
                </a:solidFill>
                <a:latin typeface="Times New Roman" pitchFamily="18" charset="0"/>
              </a:rPr>
              <a:t>)</a:t>
            </a:r>
          </a:p>
        </p:txBody>
      </p:sp>
      <p:sp>
        <p:nvSpPr>
          <p:cNvPr id="10" name="TextBox 9"/>
          <p:cNvSpPr txBox="1"/>
          <p:nvPr/>
        </p:nvSpPr>
        <p:spPr>
          <a:xfrm>
            <a:off x="7985856" y="1"/>
            <a:ext cx="2682145" cy="307777"/>
          </a:xfrm>
          <a:prstGeom prst="rect">
            <a:avLst/>
          </a:prstGeom>
          <a:noFill/>
        </p:spPr>
        <p:txBody>
          <a:bodyPr wrap="none" rtlCol="0">
            <a:spAutoFit/>
          </a:bodyPr>
          <a:lstStyle/>
          <a:p>
            <a:r>
              <a:rPr lang="en-US" sz="1400" dirty="0">
                <a:solidFill>
                  <a:prstClr val="black">
                    <a:lumMod val="50000"/>
                    <a:lumOff val="50000"/>
                  </a:prstClr>
                </a:solidFill>
              </a:rPr>
              <a:t>Slide modified from S. Lazebnik</a:t>
            </a:r>
          </a:p>
        </p:txBody>
      </p:sp>
    </p:spTree>
    <p:extLst>
      <p:ext uri="{BB962C8B-B14F-4D97-AF65-F5344CB8AC3E}">
        <p14:creationId xmlns:p14="http://schemas.microsoft.com/office/powerpoint/2010/main" val="3345172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52" name="Rectangle 2"/>
          <p:cNvSpPr>
            <a:spLocks noGrp="1" noChangeArrowheads="1"/>
          </p:cNvSpPr>
          <p:nvPr>
            <p:ph type="title"/>
          </p:nvPr>
        </p:nvSpPr>
        <p:spPr/>
        <p:txBody>
          <a:bodyPr/>
          <a:lstStyle/>
          <a:p>
            <a:r>
              <a:rPr lang="en-US"/>
              <a:t>Total least squares</a:t>
            </a:r>
          </a:p>
        </p:txBody>
      </p:sp>
      <p:sp>
        <p:nvSpPr>
          <p:cNvPr id="6153" name="Rectangle 3"/>
          <p:cNvSpPr>
            <a:spLocks noGrp="1" noChangeArrowheads="1"/>
          </p:cNvSpPr>
          <p:nvPr>
            <p:ph type="body" sz="half" idx="1"/>
          </p:nvPr>
        </p:nvSpPr>
        <p:spPr>
          <a:xfrm>
            <a:off x="2209800" y="914400"/>
            <a:ext cx="4343400" cy="2362200"/>
          </a:xfrm>
        </p:spPr>
        <p:txBody>
          <a:bodyPr/>
          <a:lstStyle/>
          <a:p>
            <a:pPr marL="0" indent="0">
              <a:buNone/>
            </a:pPr>
            <a:r>
              <a:rPr lang="en-US" sz="2000" dirty="0"/>
              <a:t>Find </a:t>
            </a:r>
            <a:r>
              <a:rPr lang="en-US" sz="2000" dirty="0">
                <a:latin typeface="Times New Roman" pitchFamily="18" charset="0"/>
              </a:rPr>
              <a:t>(</a:t>
            </a:r>
            <a:r>
              <a:rPr lang="en-US" sz="2000" i="1" dirty="0">
                <a:latin typeface="Times New Roman" pitchFamily="18" charset="0"/>
              </a:rPr>
              <a:t>a</a:t>
            </a:r>
            <a:r>
              <a:rPr lang="en-US" sz="2000" dirty="0">
                <a:latin typeface="Times New Roman" pitchFamily="18" charset="0"/>
              </a:rPr>
              <a:t>, </a:t>
            </a:r>
            <a:r>
              <a:rPr lang="en-US" sz="2000" i="1" dirty="0">
                <a:latin typeface="Times New Roman" pitchFamily="18" charset="0"/>
              </a:rPr>
              <a:t>b</a:t>
            </a:r>
            <a:r>
              <a:rPr lang="en-US" sz="2000" dirty="0">
                <a:latin typeface="Times New Roman" pitchFamily="18" charset="0"/>
              </a:rPr>
              <a:t>, </a:t>
            </a:r>
            <a:r>
              <a:rPr lang="en-US" sz="2000" i="1" dirty="0">
                <a:latin typeface="Times New Roman" pitchFamily="18" charset="0"/>
              </a:rPr>
              <a:t>c</a:t>
            </a:r>
            <a:r>
              <a:rPr lang="en-US" sz="2000" dirty="0">
                <a:latin typeface="Times New Roman" pitchFamily="18" charset="0"/>
              </a:rPr>
              <a:t>) </a:t>
            </a:r>
            <a:r>
              <a:rPr lang="en-US" sz="2000" dirty="0"/>
              <a:t>to minimize the sum of squared perpendicular distances</a:t>
            </a:r>
          </a:p>
        </p:txBody>
      </p:sp>
      <p:graphicFrame>
        <p:nvGraphicFramePr>
          <p:cNvPr id="6146" name="Object 4"/>
          <p:cNvGraphicFramePr>
            <a:graphicFrameLocks noGrp="1" noChangeAspect="1"/>
          </p:cNvGraphicFramePr>
          <p:nvPr>
            <p:ph sz="quarter" idx="2"/>
          </p:nvPr>
        </p:nvGraphicFramePr>
        <p:xfrm>
          <a:off x="7302500" y="2044700"/>
          <a:ext cx="1549400" cy="292100"/>
        </p:xfrm>
        <a:graphic>
          <a:graphicData uri="http://schemas.openxmlformats.org/presentationml/2006/ole">
            <mc:AlternateContent xmlns:mc="http://schemas.openxmlformats.org/markup-compatibility/2006">
              <mc:Choice xmlns:v="urn:schemas-microsoft-com:vml" Requires="v">
                <p:oleObj name="Equation" r:id="rId3" imgW="1549080" imgH="291960" progId="Equation.3">
                  <p:embed/>
                </p:oleObj>
              </mc:Choice>
              <mc:Fallback>
                <p:oleObj name="Equation" r:id="rId3" imgW="1549080" imgH="2919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2044700"/>
                        <a:ext cx="1549400" cy="2921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54" name="Picture 5"/>
          <p:cNvPicPr>
            <a:picLocks noChangeAspect="1" noChangeArrowheads="1"/>
          </p:cNvPicPr>
          <p:nvPr/>
        </p:nvPicPr>
        <p:blipFill>
          <a:blip r:embed="rId5" cstate="print"/>
          <a:srcRect/>
          <a:stretch>
            <a:fillRect/>
          </a:stretch>
        </p:blipFill>
        <p:spPr bwMode="auto">
          <a:xfrm>
            <a:off x="6629400" y="936626"/>
            <a:ext cx="2692400" cy="1882775"/>
          </a:xfrm>
          <a:prstGeom prst="rect">
            <a:avLst/>
          </a:prstGeom>
          <a:noFill/>
          <a:ln w="9525">
            <a:noFill/>
            <a:miter lim="800000"/>
            <a:headEnd/>
            <a:tailEnd/>
          </a:ln>
        </p:spPr>
      </p:pic>
      <p:sp>
        <p:nvSpPr>
          <p:cNvPr id="6155" name="Rectangle 6"/>
          <p:cNvSpPr>
            <a:spLocks noChangeArrowheads="1"/>
          </p:cNvSpPr>
          <p:nvPr/>
        </p:nvSpPr>
        <p:spPr bwMode="auto">
          <a:xfrm>
            <a:off x="8001001" y="1905000"/>
            <a:ext cx="923925" cy="457200"/>
          </a:xfrm>
          <a:prstGeom prst="rect">
            <a:avLst/>
          </a:prstGeom>
          <a:noFill/>
          <a:ln w="9525">
            <a:noFill/>
            <a:miter lim="800000"/>
            <a:headEnd/>
            <a:tailEnd/>
          </a:ln>
        </p:spPr>
        <p:txBody>
          <a:bodyPr wrap="none">
            <a:spAutoFit/>
          </a:bodyPr>
          <a:lstStyle/>
          <a:p>
            <a:r>
              <a:rPr lang="en-US" sz="2400">
                <a:solidFill>
                  <a:prstClr val="black"/>
                </a:solidFill>
                <a:latin typeface="Times New Roman" pitchFamily="18" charset="0"/>
              </a:rPr>
              <a:t>(</a:t>
            </a:r>
            <a:r>
              <a:rPr lang="en-US" sz="2400" i="1">
                <a:solidFill>
                  <a:prstClr val="black"/>
                </a:solidFill>
                <a:latin typeface="Times New Roman" pitchFamily="18" charset="0"/>
              </a:rPr>
              <a:t>x</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 </a:t>
            </a:r>
            <a:r>
              <a:rPr lang="en-US" sz="2400" i="1">
                <a:solidFill>
                  <a:prstClr val="black"/>
                </a:solidFill>
                <a:latin typeface="Times New Roman" pitchFamily="18" charset="0"/>
              </a:rPr>
              <a:t>y</a:t>
            </a:r>
            <a:r>
              <a:rPr lang="en-US" sz="2400" i="1" baseline="-25000">
                <a:solidFill>
                  <a:prstClr val="black"/>
                </a:solidFill>
                <a:latin typeface="Times New Roman" pitchFamily="18" charset="0"/>
              </a:rPr>
              <a:t>i</a:t>
            </a:r>
            <a:r>
              <a:rPr lang="en-US" sz="2400">
                <a:solidFill>
                  <a:prstClr val="black"/>
                </a:solidFill>
                <a:latin typeface="Times New Roman" pitchFamily="18" charset="0"/>
              </a:rPr>
              <a:t>)</a:t>
            </a:r>
          </a:p>
        </p:txBody>
      </p:sp>
      <p:sp>
        <p:nvSpPr>
          <p:cNvPr id="6156" name="Rectangle 7"/>
          <p:cNvSpPr>
            <a:spLocks noChangeArrowheads="1"/>
          </p:cNvSpPr>
          <p:nvPr/>
        </p:nvSpPr>
        <p:spPr bwMode="auto">
          <a:xfrm>
            <a:off x="8686800" y="1066801"/>
            <a:ext cx="1680268" cy="461665"/>
          </a:xfrm>
          <a:prstGeom prst="rect">
            <a:avLst/>
          </a:prstGeom>
          <a:noFill/>
          <a:ln w="9525">
            <a:noFill/>
            <a:miter lim="800000"/>
            <a:headEnd/>
            <a:tailEnd/>
          </a:ln>
        </p:spPr>
        <p:txBody>
          <a:bodyPr wrap="none">
            <a:spAutoFit/>
          </a:bodyPr>
          <a:lstStyle/>
          <a:p>
            <a:r>
              <a:rPr lang="en-US" sz="2400" i="1" dirty="0" err="1">
                <a:solidFill>
                  <a:prstClr val="black"/>
                </a:solidFill>
                <a:latin typeface="Times New Roman" pitchFamily="18" charset="0"/>
              </a:rPr>
              <a:t>ax+by+c</a:t>
            </a:r>
            <a:r>
              <a:rPr lang="en-US" sz="2400" i="1" dirty="0">
                <a:solidFill>
                  <a:prstClr val="black"/>
                </a:solidFill>
                <a:latin typeface="Times New Roman" pitchFamily="18" charset="0"/>
              </a:rPr>
              <a:t>=0</a:t>
            </a:r>
          </a:p>
        </p:txBody>
      </p:sp>
      <p:graphicFrame>
        <p:nvGraphicFramePr>
          <p:cNvPr id="6147" name="Object 8"/>
          <p:cNvGraphicFramePr>
            <a:graphicFrameLocks noGrp="1" noChangeAspect="1"/>
          </p:cNvGraphicFramePr>
          <p:nvPr>
            <p:ph sz="quarter" idx="3"/>
          </p:nvPr>
        </p:nvGraphicFramePr>
        <p:xfrm>
          <a:off x="2514600" y="1752601"/>
          <a:ext cx="3429000" cy="646113"/>
        </p:xfrm>
        <a:graphic>
          <a:graphicData uri="http://schemas.openxmlformats.org/presentationml/2006/ole">
            <mc:AlternateContent xmlns:mc="http://schemas.openxmlformats.org/markup-compatibility/2006">
              <mc:Choice xmlns:v="urn:schemas-microsoft-com:vml" Requires="v">
                <p:oleObj name="Equation" r:id="rId6" imgW="1549080" imgH="291960" progId="Equation.3">
                  <p:embed/>
                </p:oleObj>
              </mc:Choice>
              <mc:Fallback>
                <p:oleObj name="Equation" r:id="rId6" imgW="1549080" imgH="2919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752601"/>
                        <a:ext cx="3429000" cy="6461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7" name="Rectangle 9"/>
          <p:cNvSpPr>
            <a:spLocks noChangeArrowheads="1"/>
          </p:cNvSpPr>
          <p:nvPr/>
        </p:nvSpPr>
        <p:spPr bwMode="auto">
          <a:xfrm>
            <a:off x="8534400" y="1600201"/>
            <a:ext cx="2057400" cy="701675"/>
          </a:xfrm>
          <a:prstGeom prst="rect">
            <a:avLst/>
          </a:prstGeom>
          <a:noFill/>
          <a:ln w="9525">
            <a:noFill/>
            <a:miter lim="800000"/>
            <a:headEnd/>
            <a:tailEnd/>
          </a:ln>
        </p:spPr>
        <p:txBody>
          <a:bodyPr>
            <a:spAutoFit/>
          </a:bodyPr>
          <a:lstStyle/>
          <a:p>
            <a:pPr algn="ctr"/>
            <a:r>
              <a:rPr lang="en-US" sz="2000">
                <a:solidFill>
                  <a:prstClr val="black"/>
                </a:solidFill>
              </a:rPr>
              <a:t>Unit normal: </a:t>
            </a:r>
            <a:r>
              <a:rPr lang="en-US" sz="2000" i="1">
                <a:solidFill>
                  <a:prstClr val="black"/>
                </a:solidFill>
                <a:latin typeface="Times New Roman" pitchFamily="18" charset="0"/>
              </a:rPr>
              <a:t>N=</a:t>
            </a:r>
            <a:r>
              <a:rPr lang="en-US" sz="2000">
                <a:solidFill>
                  <a:prstClr val="black"/>
                </a:solidFill>
                <a:latin typeface="Times New Roman" pitchFamily="18" charset="0"/>
              </a:rPr>
              <a:t>(</a:t>
            </a:r>
            <a:r>
              <a:rPr lang="en-US" sz="2000" i="1">
                <a:solidFill>
                  <a:prstClr val="black"/>
                </a:solidFill>
                <a:latin typeface="Times New Roman" pitchFamily="18" charset="0"/>
              </a:rPr>
              <a:t>a, b</a:t>
            </a:r>
            <a:r>
              <a:rPr lang="en-US" sz="2000">
                <a:solidFill>
                  <a:prstClr val="black"/>
                </a:solidFill>
                <a:latin typeface="Times New Roman" pitchFamily="18" charset="0"/>
              </a:rPr>
              <a:t>)</a:t>
            </a:r>
          </a:p>
        </p:txBody>
      </p:sp>
      <p:graphicFrame>
        <p:nvGraphicFramePr>
          <p:cNvPr id="6148" name="Object 10"/>
          <p:cNvGraphicFramePr>
            <a:graphicFrameLocks noChangeAspect="1"/>
          </p:cNvGraphicFramePr>
          <p:nvPr>
            <p:extLst>
              <p:ext uri="{D42A27DB-BD31-4B8C-83A1-F6EECF244321}">
                <p14:modId xmlns:p14="http://schemas.microsoft.com/office/powerpoint/2010/main" val="4288048160"/>
              </p:ext>
            </p:extLst>
          </p:nvPr>
        </p:nvGraphicFramePr>
        <p:xfrm>
          <a:off x="1927226" y="2667000"/>
          <a:ext cx="3687763" cy="769938"/>
        </p:xfrm>
        <a:graphic>
          <a:graphicData uri="http://schemas.openxmlformats.org/presentationml/2006/ole">
            <mc:AlternateContent xmlns:mc="http://schemas.openxmlformats.org/markup-compatibility/2006">
              <mc:Choice xmlns:v="urn:schemas-microsoft-com:vml" Requires="v">
                <p:oleObj name="Equation" r:id="rId8" imgW="1879560" imgH="393480" progId="Equation.3">
                  <p:embed/>
                </p:oleObj>
              </mc:Choice>
              <mc:Fallback>
                <p:oleObj name="Equation" r:id="rId8" imgW="1879560" imgH="393480" progId="Equation.3">
                  <p:embed/>
                  <p:pic>
                    <p:nvPicPr>
                      <p:cNvPr id="0" name=""/>
                      <p:cNvPicPr>
                        <a:picLocks noChangeAspect="1" noChangeArrowheads="1"/>
                      </p:cNvPicPr>
                      <p:nvPr/>
                    </p:nvPicPr>
                    <p:blipFill>
                      <a:blip r:embed="rId9"/>
                      <a:srcRect/>
                      <a:stretch>
                        <a:fillRect/>
                      </a:stretch>
                    </p:blipFill>
                    <p:spPr bwMode="auto">
                      <a:xfrm>
                        <a:off x="1927226" y="2667000"/>
                        <a:ext cx="3687763"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5035" name="Object 11"/>
          <p:cNvGraphicFramePr>
            <a:graphicFrameLocks noChangeAspect="1"/>
          </p:cNvGraphicFramePr>
          <p:nvPr>
            <p:extLst>
              <p:ext uri="{D42A27DB-BD31-4B8C-83A1-F6EECF244321}">
                <p14:modId xmlns:p14="http://schemas.microsoft.com/office/powerpoint/2010/main" val="3493255399"/>
              </p:ext>
            </p:extLst>
          </p:nvPr>
        </p:nvGraphicFramePr>
        <p:xfrm>
          <a:off x="6302376" y="2674938"/>
          <a:ext cx="4233863" cy="722312"/>
        </p:xfrm>
        <a:graphic>
          <a:graphicData uri="http://schemas.openxmlformats.org/presentationml/2006/ole">
            <mc:AlternateContent xmlns:mc="http://schemas.openxmlformats.org/markup-compatibility/2006">
              <mc:Choice xmlns:v="urn:schemas-microsoft-com:vml" Requires="v">
                <p:oleObj name="Equation" r:id="rId10" imgW="2311200" imgH="393480" progId="Equation.3">
                  <p:embed/>
                </p:oleObj>
              </mc:Choice>
              <mc:Fallback>
                <p:oleObj name="Equation" r:id="rId10" imgW="2311200" imgH="393480" progId="Equation.3">
                  <p:embed/>
                  <p:pic>
                    <p:nvPicPr>
                      <p:cNvPr id="0" name=""/>
                      <p:cNvPicPr>
                        <a:picLocks noChangeAspect="1" noChangeArrowheads="1"/>
                      </p:cNvPicPr>
                      <p:nvPr/>
                    </p:nvPicPr>
                    <p:blipFill>
                      <a:blip r:embed="rId11"/>
                      <a:srcRect/>
                      <a:stretch>
                        <a:fillRect/>
                      </a:stretch>
                    </p:blipFill>
                    <p:spPr bwMode="auto">
                      <a:xfrm>
                        <a:off x="6302376" y="2674938"/>
                        <a:ext cx="4233863" cy="7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65036" name="Object 12"/>
          <p:cNvGraphicFramePr>
            <a:graphicFrameLocks noChangeAspect="1"/>
          </p:cNvGraphicFramePr>
          <p:nvPr/>
        </p:nvGraphicFramePr>
        <p:xfrm>
          <a:off x="1841501" y="3360739"/>
          <a:ext cx="8628063" cy="1539875"/>
        </p:xfrm>
        <a:graphic>
          <a:graphicData uri="http://schemas.openxmlformats.org/presentationml/2006/ole">
            <mc:AlternateContent xmlns:mc="http://schemas.openxmlformats.org/markup-compatibility/2006">
              <mc:Choice xmlns:v="urn:schemas-microsoft-com:vml" Requires="v">
                <p:oleObj name="Equation" r:id="rId12" imgW="4267080" imgH="761760" progId="Equation.3">
                  <p:embed/>
                </p:oleObj>
              </mc:Choice>
              <mc:Fallback>
                <p:oleObj name="Equation" r:id="rId12" imgW="4267080" imgH="76176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1501" y="3360739"/>
                        <a:ext cx="8628063"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65040" name="Text Box 16"/>
          <p:cNvSpPr txBox="1">
            <a:spLocks noChangeArrowheads="1"/>
          </p:cNvSpPr>
          <p:nvPr/>
        </p:nvSpPr>
        <p:spPr bwMode="auto">
          <a:xfrm>
            <a:off x="1757614" y="5715001"/>
            <a:ext cx="8529386" cy="461665"/>
          </a:xfrm>
          <a:prstGeom prst="rect">
            <a:avLst/>
          </a:prstGeom>
          <a:noFill/>
          <a:ln w="9525">
            <a:noFill/>
            <a:miter lim="800000"/>
            <a:headEnd/>
            <a:tailEnd/>
          </a:ln>
        </p:spPr>
        <p:txBody>
          <a:bodyPr wrap="none">
            <a:spAutoFit/>
          </a:bodyPr>
          <a:lstStyle/>
          <a:p>
            <a:r>
              <a:rPr lang="en-US" sz="2400" dirty="0">
                <a:solidFill>
                  <a:prstClr val="black"/>
                </a:solidFill>
                <a:latin typeface="Calibri"/>
              </a:rPr>
              <a:t>Solution is eigenvector corresponding to smallest </a:t>
            </a:r>
            <a:r>
              <a:rPr lang="en-US" sz="2400" dirty="0" err="1">
                <a:solidFill>
                  <a:prstClr val="black"/>
                </a:solidFill>
                <a:latin typeface="Calibri"/>
              </a:rPr>
              <a:t>eigenvalue</a:t>
            </a:r>
            <a:r>
              <a:rPr lang="en-US" sz="2400" dirty="0">
                <a:solidFill>
                  <a:prstClr val="black"/>
                </a:solidFill>
                <a:latin typeface="Calibri"/>
              </a:rPr>
              <a:t> of A</a:t>
            </a:r>
            <a:r>
              <a:rPr lang="en-US" sz="2400" baseline="30000" dirty="0">
                <a:solidFill>
                  <a:prstClr val="black"/>
                </a:solidFill>
                <a:latin typeface="Calibri"/>
              </a:rPr>
              <a:t>T</a:t>
            </a:r>
            <a:r>
              <a:rPr lang="en-US" sz="2400" dirty="0">
                <a:solidFill>
                  <a:prstClr val="black"/>
                </a:solidFill>
                <a:latin typeface="Calibri"/>
              </a:rPr>
              <a:t>A</a:t>
            </a:r>
          </a:p>
        </p:txBody>
      </p:sp>
      <p:sp>
        <p:nvSpPr>
          <p:cNvPr id="15" name="TextBox 14"/>
          <p:cNvSpPr txBox="1"/>
          <p:nvPr/>
        </p:nvSpPr>
        <p:spPr>
          <a:xfrm>
            <a:off x="1828801" y="6488668"/>
            <a:ext cx="8161209" cy="369332"/>
          </a:xfrm>
          <a:prstGeom prst="rect">
            <a:avLst/>
          </a:prstGeom>
          <a:noFill/>
        </p:spPr>
        <p:txBody>
          <a:bodyPr wrap="none" rtlCol="0">
            <a:spAutoFit/>
          </a:bodyPr>
          <a:lstStyle/>
          <a:p>
            <a:r>
              <a:rPr lang="en-US" dirty="0">
                <a:solidFill>
                  <a:prstClr val="black"/>
                </a:solidFill>
              </a:rPr>
              <a:t>See details on Raleigh Quotient: </a:t>
            </a:r>
            <a:r>
              <a:rPr lang="en-US" dirty="0">
                <a:solidFill>
                  <a:prstClr val="black"/>
                </a:solidFill>
                <a:hlinkClick r:id="rId14"/>
              </a:rPr>
              <a:t>http://en.wikipedia.org/wiki/Rayleigh_quotient</a:t>
            </a:r>
            <a:endParaRPr lang="en-US" dirty="0">
              <a:solidFill>
                <a:prstClr val="black"/>
              </a:solidFill>
            </a:endParaRPr>
          </a:p>
        </p:txBody>
      </p:sp>
      <p:graphicFrame>
        <p:nvGraphicFramePr>
          <p:cNvPr id="2" name="Object 12"/>
          <p:cNvGraphicFramePr>
            <a:graphicFrameLocks noChangeAspect="1"/>
          </p:cNvGraphicFramePr>
          <p:nvPr/>
        </p:nvGraphicFramePr>
        <p:xfrm>
          <a:off x="2098676" y="4740276"/>
          <a:ext cx="7343775" cy="898525"/>
        </p:xfrm>
        <a:graphic>
          <a:graphicData uri="http://schemas.openxmlformats.org/presentationml/2006/ole">
            <mc:AlternateContent xmlns:mc="http://schemas.openxmlformats.org/markup-compatibility/2006">
              <mc:Choice xmlns:v="urn:schemas-microsoft-com:vml" Requires="v">
                <p:oleObj name="Equation" r:id="rId15" imgW="3632040" imgH="444240" progId="Equation.3">
                  <p:embed/>
                </p:oleObj>
              </mc:Choice>
              <mc:Fallback>
                <p:oleObj name="Equation" r:id="rId15" imgW="3632040" imgH="4442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98676" y="4740276"/>
                        <a:ext cx="7343775" cy="89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TextBox 16"/>
          <p:cNvSpPr txBox="1"/>
          <p:nvPr/>
        </p:nvSpPr>
        <p:spPr>
          <a:xfrm>
            <a:off x="7985856" y="1"/>
            <a:ext cx="2682145" cy="307777"/>
          </a:xfrm>
          <a:prstGeom prst="rect">
            <a:avLst/>
          </a:prstGeom>
          <a:noFill/>
        </p:spPr>
        <p:txBody>
          <a:bodyPr wrap="none" rtlCol="0">
            <a:spAutoFit/>
          </a:bodyPr>
          <a:lstStyle/>
          <a:p>
            <a:r>
              <a:rPr lang="en-US" sz="1400" dirty="0">
                <a:solidFill>
                  <a:prstClr val="black">
                    <a:lumMod val="50000"/>
                    <a:lumOff val="50000"/>
                  </a:prstClr>
                </a:solidFill>
              </a:rPr>
              <a:t>Slide modified from S. Lazebnik</a:t>
            </a:r>
          </a:p>
        </p:txBody>
      </p:sp>
    </p:spTree>
    <p:extLst>
      <p:ext uri="{BB962C8B-B14F-4D97-AF65-F5344CB8AC3E}">
        <p14:creationId xmlns:p14="http://schemas.microsoft.com/office/powerpoint/2010/main" val="32227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50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5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650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504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452321" y="228600"/>
            <a:ext cx="3409271" cy="4711082"/>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1E62AD8C-B14E-736E-33D1-4A51880DBFCB}"/>
              </a:ext>
            </a:extLst>
          </p:cNvPr>
          <p:cNvPicPr>
            <a:picLocks noChangeAspect="1"/>
          </p:cNvPicPr>
          <p:nvPr/>
        </p:nvPicPr>
        <p:blipFill>
          <a:blip r:embed="rId3"/>
          <a:stretch>
            <a:fillRect/>
          </a:stretch>
        </p:blipFill>
        <p:spPr>
          <a:xfrm>
            <a:off x="6838867" y="619278"/>
            <a:ext cx="3712165" cy="4953000"/>
          </a:xfrm>
          <a:prstGeom prst="rect">
            <a:avLst/>
          </a:prstGeom>
          <a:effectLst>
            <a:outerShdw blurRad="63500" sx="102000" sy="102000" algn="ctr" rotWithShape="0">
              <a:prstClr val="black">
                <a:alpha val="40000"/>
              </a:prstClr>
            </a:outerShdw>
          </a:effectLst>
        </p:spPr>
      </p:pic>
      <p:sp>
        <p:nvSpPr>
          <p:cNvPr id="2" name="Title 1"/>
          <p:cNvSpPr>
            <a:spLocks noGrp="1"/>
          </p:cNvSpPr>
          <p:nvPr>
            <p:ph type="title"/>
          </p:nvPr>
        </p:nvSpPr>
        <p:spPr/>
        <p:txBody>
          <a:bodyPr/>
          <a:lstStyle/>
          <a:p>
            <a:r>
              <a:rPr lang="en-US" dirty="0"/>
              <a:t>Project 2</a:t>
            </a:r>
          </a:p>
        </p:txBody>
      </p:sp>
      <p:pic>
        <p:nvPicPr>
          <p:cNvPr id="5" name="Picture 4"/>
          <p:cNvPicPr>
            <a:picLocks noChangeAspect="1"/>
          </p:cNvPicPr>
          <p:nvPr/>
        </p:nvPicPr>
        <p:blipFill>
          <a:blip r:embed="rId4"/>
          <a:stretch>
            <a:fillRect/>
          </a:stretch>
        </p:blipFill>
        <p:spPr>
          <a:xfrm>
            <a:off x="4318902" y="1007776"/>
            <a:ext cx="3428222" cy="4690608"/>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2576081" y="1524000"/>
            <a:ext cx="3557589" cy="468799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6B778D85-6593-EA7A-FFBB-BF351E0A9E78}"/>
              </a:ext>
            </a:extLst>
          </p:cNvPr>
          <p:cNvPicPr>
            <a:picLocks noChangeAspect="1"/>
          </p:cNvPicPr>
          <p:nvPr/>
        </p:nvPicPr>
        <p:blipFill>
          <a:blip r:embed="rId6"/>
          <a:stretch>
            <a:fillRect/>
          </a:stretch>
        </p:blipFill>
        <p:spPr>
          <a:xfrm>
            <a:off x="362115" y="1905000"/>
            <a:ext cx="4081183" cy="4823215"/>
          </a:xfrm>
          <a:prstGeom prst="rect">
            <a:avLst/>
          </a:prstGeom>
          <a:effectLst>
            <a:outerShdw blurRad="63500" sx="102000" sy="102000" algn="ctr" rotWithShape="0">
              <a:prstClr val="black">
                <a:alpha val="40000"/>
              </a:prstClr>
            </a:outerShdw>
          </a:effectLst>
        </p:spPr>
      </p:pic>
      <p:sp>
        <p:nvSpPr>
          <p:cNvPr id="13" name="Rectangle 12">
            <a:extLst>
              <a:ext uri="{FF2B5EF4-FFF2-40B4-BE49-F238E27FC236}">
                <a16:creationId xmlns:a16="http://schemas.microsoft.com/office/drawing/2014/main" id="{9949FDFB-A5F1-1554-A3C9-9C6875E5F4FF}"/>
              </a:ext>
            </a:extLst>
          </p:cNvPr>
          <p:cNvSpPr/>
          <p:nvPr/>
        </p:nvSpPr>
        <p:spPr>
          <a:xfrm>
            <a:off x="1752600" y="2286000"/>
            <a:ext cx="1295400" cy="381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8114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ounded Rectangle 17"/>
          <p:cNvSpPr/>
          <p:nvPr/>
        </p:nvSpPr>
        <p:spPr>
          <a:xfrm>
            <a:off x="1905000" y="3581400"/>
            <a:ext cx="8305800" cy="2743200"/>
          </a:xfrm>
          <a:prstGeom prst="roundRect">
            <a:avLst/>
          </a:prstGeom>
          <a:solidFill>
            <a:srgbClr val="E6EDF6"/>
          </a:solidFill>
          <a:effectLst>
            <a:outerShdw blurRad="50800" dist="38100" dir="2700000" algn="tl" rotWithShape="0">
              <a:prstClr val="black">
                <a:alpha val="40000"/>
              </a:prstClr>
            </a:outerShdw>
          </a:effectLst>
          <a:scene3d>
            <a:camera prst="orthographicFront"/>
            <a:lightRig rig="threePt" dir="t">
              <a:rot lat="0" lon="0" rev="0"/>
            </a:lightRig>
          </a:scene3d>
          <a:sp3d extrusionH="31750" contourW="19050" prstMaterial="matte">
            <a:bevelT w="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itle 5"/>
          <p:cNvSpPr>
            <a:spLocks noGrp="1"/>
          </p:cNvSpPr>
          <p:nvPr>
            <p:ph type="title"/>
          </p:nvPr>
        </p:nvSpPr>
        <p:spPr/>
        <p:txBody>
          <a:bodyPr>
            <a:normAutofit/>
          </a:bodyPr>
          <a:lstStyle/>
          <a:p>
            <a:r>
              <a:rPr lang="en-US" sz="3200" dirty="0"/>
              <a:t>Recap: Two Common Optimization Problems</a:t>
            </a:r>
          </a:p>
        </p:txBody>
      </p:sp>
      <p:sp>
        <p:nvSpPr>
          <p:cNvPr id="11" name="Content Placeholder 10"/>
          <p:cNvSpPr>
            <a:spLocks noGrp="1"/>
          </p:cNvSpPr>
          <p:nvPr>
            <p:ph sz="half" idx="1"/>
          </p:nvPr>
        </p:nvSpPr>
        <p:spPr>
          <a:xfrm>
            <a:off x="1981200" y="3581400"/>
            <a:ext cx="4038600" cy="685800"/>
          </a:xfrm>
        </p:spPr>
        <p:txBody>
          <a:bodyPr/>
          <a:lstStyle/>
          <a:p>
            <a:pPr algn="ctr">
              <a:buNone/>
            </a:pPr>
            <a:r>
              <a:rPr lang="en-US" dirty="0"/>
              <a:t>Problem statement</a:t>
            </a:r>
          </a:p>
        </p:txBody>
      </p:sp>
      <p:sp>
        <p:nvSpPr>
          <p:cNvPr id="12" name="Content Placeholder 11"/>
          <p:cNvSpPr>
            <a:spLocks noGrp="1"/>
          </p:cNvSpPr>
          <p:nvPr>
            <p:ph sz="half" idx="2"/>
          </p:nvPr>
        </p:nvSpPr>
        <p:spPr>
          <a:xfrm>
            <a:off x="6172200" y="3581401"/>
            <a:ext cx="4038600" cy="639763"/>
          </a:xfrm>
        </p:spPr>
        <p:txBody>
          <a:bodyPr/>
          <a:lstStyle/>
          <a:p>
            <a:pPr algn="ctr">
              <a:buNone/>
            </a:pPr>
            <a:r>
              <a:rPr lang="en-US" dirty="0"/>
              <a:t>Solution</a:t>
            </a:r>
          </a:p>
          <a:p>
            <a:pPr algn="ctr">
              <a:buNone/>
            </a:pPr>
            <a:endParaRPr lang="en-US" dirty="0"/>
          </a:p>
          <a:p>
            <a:pPr algn="ctr">
              <a:buNone/>
            </a:pPr>
            <a:endParaRPr lang="en-US" dirty="0"/>
          </a:p>
        </p:txBody>
      </p:sp>
      <p:graphicFrame>
        <p:nvGraphicFramePr>
          <p:cNvPr id="1665036" name="Object 12"/>
          <p:cNvGraphicFramePr>
            <a:graphicFrameLocks noChangeAspect="1"/>
          </p:cNvGraphicFramePr>
          <p:nvPr/>
        </p:nvGraphicFramePr>
        <p:xfrm>
          <a:off x="2085976" y="4237038"/>
          <a:ext cx="4467225" cy="409575"/>
        </p:xfrm>
        <a:graphic>
          <a:graphicData uri="http://schemas.openxmlformats.org/presentationml/2006/ole">
            <mc:AlternateContent xmlns:mc="http://schemas.openxmlformats.org/markup-compatibility/2006">
              <mc:Choice xmlns:v="urn:schemas-microsoft-com:vml" Requires="v">
                <p:oleObj name="Equation" r:id="rId2" imgW="2209680" imgH="203040" progId="Equation.3">
                  <p:embed/>
                </p:oleObj>
              </mc:Choice>
              <mc:Fallback>
                <p:oleObj name="Equation" r:id="rId2" imgW="2209680" imgH="20304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76" y="4237038"/>
                        <a:ext cx="44672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Object 12"/>
          <p:cNvGraphicFramePr>
            <a:graphicFrameLocks noChangeAspect="1"/>
          </p:cNvGraphicFramePr>
          <p:nvPr/>
        </p:nvGraphicFramePr>
        <p:xfrm>
          <a:off x="2036762" y="4770438"/>
          <a:ext cx="2439988" cy="847725"/>
        </p:xfrm>
        <a:graphic>
          <a:graphicData uri="http://schemas.openxmlformats.org/presentationml/2006/ole">
            <mc:AlternateContent xmlns:mc="http://schemas.openxmlformats.org/markup-compatibility/2006">
              <mc:Choice xmlns:v="urn:schemas-microsoft-com:vml" Requires="v">
                <p:oleObj name="Equation" r:id="rId4" imgW="1206360" imgH="419040" progId="Equation.3">
                  <p:embed/>
                </p:oleObj>
              </mc:Choice>
              <mc:Fallback>
                <p:oleObj name="Equation" r:id="rId4" imgW="120636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6762" y="4770438"/>
                        <a:ext cx="2439988"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2"/>
          <p:cNvGraphicFramePr>
            <a:graphicFrameLocks noChangeAspect="1"/>
          </p:cNvGraphicFramePr>
          <p:nvPr>
            <p:extLst>
              <p:ext uri="{D42A27DB-BD31-4B8C-83A1-F6EECF244321}">
                <p14:modId xmlns:p14="http://schemas.microsoft.com/office/powerpoint/2010/main" val="2974415796"/>
              </p:ext>
            </p:extLst>
          </p:nvPr>
        </p:nvGraphicFramePr>
        <p:xfrm>
          <a:off x="2036764" y="5761038"/>
          <a:ext cx="4187825" cy="411162"/>
        </p:xfrm>
        <a:graphic>
          <a:graphicData uri="http://schemas.openxmlformats.org/presentationml/2006/ole">
            <mc:AlternateContent xmlns:mc="http://schemas.openxmlformats.org/markup-compatibility/2006">
              <mc:Choice xmlns:v="urn:schemas-microsoft-com:vml" Requires="v">
                <p:oleObj name="Equation" r:id="rId6" imgW="2070000" imgH="203040" progId="Equation.3">
                  <p:embed/>
                </p:oleObj>
              </mc:Choice>
              <mc:Fallback>
                <p:oleObj name="Equation" r:id="rId6" imgW="2070000" imgH="203040" progId="Equation.3">
                  <p:embed/>
                  <p:pic>
                    <p:nvPicPr>
                      <p:cNvPr id="0" name=""/>
                      <p:cNvPicPr>
                        <a:picLocks noChangeAspect="1" noChangeArrowheads="1"/>
                      </p:cNvPicPr>
                      <p:nvPr/>
                    </p:nvPicPr>
                    <p:blipFill>
                      <a:blip r:embed="rId7"/>
                      <a:srcRect/>
                      <a:stretch>
                        <a:fillRect/>
                      </a:stretch>
                    </p:blipFill>
                    <p:spPr bwMode="auto">
                      <a:xfrm>
                        <a:off x="2036764" y="5761038"/>
                        <a:ext cx="4187825"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 name="Object 12"/>
          <p:cNvGraphicFramePr>
            <a:graphicFrameLocks noChangeAspect="1"/>
          </p:cNvGraphicFramePr>
          <p:nvPr/>
        </p:nvGraphicFramePr>
        <p:xfrm>
          <a:off x="7342188" y="4640264"/>
          <a:ext cx="2259012" cy="922337"/>
        </p:xfrm>
        <a:graphic>
          <a:graphicData uri="http://schemas.openxmlformats.org/presentationml/2006/ole">
            <mc:AlternateContent xmlns:mc="http://schemas.openxmlformats.org/markup-compatibility/2006">
              <mc:Choice xmlns:v="urn:schemas-microsoft-com:vml" Requires="v">
                <p:oleObj name="Equation" r:id="rId8" imgW="1117440" imgH="457200" progId="Equation.3">
                  <p:embed/>
                </p:oleObj>
              </mc:Choice>
              <mc:Fallback>
                <p:oleObj name="Equation" r:id="rId8" imgW="111744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2188" y="4640264"/>
                        <a:ext cx="2259012"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9" name="Group 28"/>
          <p:cNvGrpSpPr/>
          <p:nvPr/>
        </p:nvGrpSpPr>
        <p:grpSpPr>
          <a:xfrm>
            <a:off x="1905000" y="1295400"/>
            <a:ext cx="8305800" cy="2057400"/>
            <a:chOff x="228600" y="4114800"/>
            <a:chExt cx="8305800" cy="2057400"/>
          </a:xfrm>
        </p:grpSpPr>
        <p:sp>
          <p:nvSpPr>
            <p:cNvPr id="19" name="Rounded Rectangle 18"/>
            <p:cNvSpPr/>
            <p:nvPr/>
          </p:nvSpPr>
          <p:spPr>
            <a:xfrm>
              <a:off x="228600" y="4114800"/>
              <a:ext cx="8305800" cy="2057400"/>
            </a:xfrm>
            <a:prstGeom prst="roundRect">
              <a:avLst/>
            </a:prstGeom>
            <a:solidFill>
              <a:srgbClr val="E6EDF6"/>
            </a:solidFill>
            <a:effectLst>
              <a:outerShdw blurRad="50800" dist="38100" dir="2700000" algn="tl" rotWithShape="0">
                <a:prstClr val="black">
                  <a:alpha val="40000"/>
                </a:prstClr>
              </a:outerShdw>
            </a:effectLst>
            <a:scene3d>
              <a:camera prst="orthographicFront"/>
              <a:lightRig rig="threePt" dir="t">
                <a:rot lat="0" lon="0" rev="0"/>
              </a:lightRig>
            </a:scene3d>
            <a:sp3d extrusionH="31750" contourW="19050" prstMaterial="matte">
              <a:bevelT w="317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Content Placeholder 10"/>
            <p:cNvSpPr txBox="1">
              <a:spLocks/>
            </p:cNvSpPr>
            <p:nvPr/>
          </p:nvSpPr>
          <p:spPr bwMode="auto">
            <a:xfrm>
              <a:off x="304800" y="4114800"/>
              <a:ext cx="4038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eaLnBrk="0" hangingPunct="0">
                <a:spcBef>
                  <a:spcPct val="20000"/>
                </a:spcBef>
                <a:defRPr/>
              </a:pPr>
              <a:r>
                <a:rPr lang="en-US" sz="2800">
                  <a:solidFill>
                    <a:prstClr val="black"/>
                  </a:solidFill>
                  <a:latin typeface="Calibri"/>
                </a:rPr>
                <a:t>Problem statement</a:t>
              </a:r>
              <a:endParaRPr lang="en-US" sz="2800" dirty="0">
                <a:solidFill>
                  <a:prstClr val="black"/>
                </a:solidFill>
                <a:latin typeface="Calibri"/>
              </a:endParaRPr>
            </a:p>
          </p:txBody>
        </p:sp>
        <p:sp>
          <p:nvSpPr>
            <p:cNvPr id="21" name="Content Placeholder 11"/>
            <p:cNvSpPr txBox="1">
              <a:spLocks/>
            </p:cNvSpPr>
            <p:nvPr/>
          </p:nvSpPr>
          <p:spPr bwMode="auto">
            <a:xfrm>
              <a:off x="4495800" y="4114800"/>
              <a:ext cx="4038600" cy="6397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ctr" eaLnBrk="0" hangingPunct="0">
                <a:spcBef>
                  <a:spcPct val="20000"/>
                </a:spcBef>
                <a:defRPr/>
              </a:pPr>
              <a:r>
                <a:rPr lang="en-US" sz="2800">
                  <a:solidFill>
                    <a:prstClr val="black"/>
                  </a:solidFill>
                  <a:latin typeface="Calibri"/>
                </a:rPr>
                <a:t>Solution</a:t>
              </a:r>
            </a:p>
            <a:p>
              <a:pPr marL="342900" indent="-342900" algn="ctr" eaLnBrk="0" hangingPunct="0">
                <a:spcBef>
                  <a:spcPct val="20000"/>
                </a:spcBef>
                <a:defRPr/>
              </a:pPr>
              <a:endParaRPr lang="en-US" sz="2800">
                <a:solidFill>
                  <a:prstClr val="black"/>
                </a:solidFill>
                <a:latin typeface="Calibri"/>
              </a:endParaRPr>
            </a:p>
            <a:p>
              <a:pPr marL="342900" indent="-342900" algn="ctr" eaLnBrk="0" hangingPunct="0">
                <a:spcBef>
                  <a:spcPct val="20000"/>
                </a:spcBef>
                <a:defRPr/>
              </a:pPr>
              <a:endParaRPr lang="en-US" sz="2800" dirty="0">
                <a:solidFill>
                  <a:prstClr val="black"/>
                </a:solidFill>
                <a:latin typeface="Calibri"/>
              </a:endParaRPr>
            </a:p>
          </p:txBody>
        </p:sp>
        <p:graphicFrame>
          <p:nvGraphicFramePr>
            <p:cNvPr id="24" name="Object 12"/>
            <p:cNvGraphicFramePr>
              <a:graphicFrameLocks noChangeAspect="1"/>
            </p:cNvGraphicFramePr>
            <p:nvPr/>
          </p:nvGraphicFramePr>
          <p:xfrm>
            <a:off x="685800" y="5456238"/>
            <a:ext cx="3905250" cy="411162"/>
          </p:xfrm>
          <a:graphic>
            <a:graphicData uri="http://schemas.openxmlformats.org/presentationml/2006/ole">
              <mc:AlternateContent xmlns:mc="http://schemas.openxmlformats.org/markup-compatibility/2006">
                <mc:Choice xmlns:v="urn:schemas-microsoft-com:vml" Requires="v">
                  <p:oleObj name="Equation" r:id="rId10" imgW="1930320" imgH="203040" progId="Equation.3">
                    <p:embed/>
                  </p:oleObj>
                </mc:Choice>
                <mc:Fallback>
                  <p:oleObj name="Equation" r:id="rId10" imgW="193032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5456238"/>
                          <a:ext cx="3905250" cy="41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5" name="Object 24"/>
            <p:cNvGraphicFramePr>
              <a:graphicFrameLocks noChangeAspect="1"/>
            </p:cNvGraphicFramePr>
            <p:nvPr/>
          </p:nvGraphicFramePr>
          <p:xfrm>
            <a:off x="5715000" y="5486400"/>
            <a:ext cx="1179512" cy="358775"/>
          </p:xfrm>
          <a:graphic>
            <a:graphicData uri="http://schemas.openxmlformats.org/presentationml/2006/ole">
              <mc:AlternateContent xmlns:mc="http://schemas.openxmlformats.org/markup-compatibility/2006">
                <mc:Choice xmlns:v="urn:schemas-microsoft-com:vml" Requires="v">
                  <p:oleObj name="Equation" r:id="rId12" imgW="583920" imgH="177480" progId="Equation.3">
                    <p:embed/>
                  </p:oleObj>
                </mc:Choice>
                <mc:Fallback>
                  <p:oleObj name="Equation" r:id="rId12" imgW="583920" imgH="17748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5486400"/>
                          <a:ext cx="1179512" cy="35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43370" name="Object 6"/>
            <p:cNvGraphicFramePr>
              <a:graphicFrameLocks noChangeAspect="1"/>
            </p:cNvGraphicFramePr>
            <p:nvPr/>
          </p:nvGraphicFramePr>
          <p:xfrm>
            <a:off x="1219200" y="4813300"/>
            <a:ext cx="2433637" cy="520700"/>
          </p:xfrm>
          <a:graphic>
            <a:graphicData uri="http://schemas.openxmlformats.org/presentationml/2006/ole">
              <mc:AlternateContent xmlns:mc="http://schemas.openxmlformats.org/markup-compatibility/2006">
                <mc:Choice xmlns:v="urn:schemas-microsoft-com:vml" Requires="v">
                  <p:oleObj name="Equation" r:id="rId14" imgW="1244520" imgH="266400" progId="Equation.3">
                    <p:embed/>
                  </p:oleObj>
                </mc:Choice>
                <mc:Fallback>
                  <p:oleObj name="Equation" r:id="rId14" imgW="1244520" imgH="2664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19200" y="4813300"/>
                          <a:ext cx="2433637"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60933" name="Object 5"/>
            <p:cNvGraphicFramePr>
              <a:graphicFrameLocks noChangeAspect="1"/>
            </p:cNvGraphicFramePr>
            <p:nvPr/>
          </p:nvGraphicFramePr>
          <p:xfrm>
            <a:off x="5514975" y="4876800"/>
            <a:ext cx="2105025" cy="500063"/>
          </p:xfrm>
          <a:graphic>
            <a:graphicData uri="http://schemas.openxmlformats.org/presentationml/2006/ole">
              <mc:AlternateContent xmlns:mc="http://schemas.openxmlformats.org/markup-compatibility/2006">
                <mc:Choice xmlns:v="urn:schemas-microsoft-com:vml" Requires="v">
                  <p:oleObj name="Equation" r:id="rId16" imgW="1066680" imgH="253800" progId="Equation.3">
                    <p:embed/>
                  </p:oleObj>
                </mc:Choice>
                <mc:Fallback>
                  <p:oleObj name="Equation" r:id="rId16" imgW="1066680" imgH="2538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14975" y="4876800"/>
                          <a:ext cx="2105025"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6934200" y="5498068"/>
              <a:ext cx="1031051" cy="369332"/>
            </a:xfrm>
            <a:prstGeom prst="rect">
              <a:avLst/>
            </a:prstGeom>
            <a:noFill/>
          </p:spPr>
          <p:txBody>
            <a:bodyPr wrap="none" rtlCol="0">
              <a:spAutoFit/>
            </a:bodyPr>
            <a:lstStyle/>
            <a:p>
              <a:r>
                <a:rPr lang="en-US" dirty="0">
                  <a:solidFill>
                    <a:prstClr val="black"/>
                  </a:solidFill>
                </a:rPr>
                <a:t>(</a:t>
              </a:r>
              <a:r>
                <a:rPr lang="en-US" dirty="0" err="1">
                  <a:solidFill>
                    <a:prstClr val="black"/>
                  </a:solidFill>
                </a:rPr>
                <a:t>matlab</a:t>
              </a:r>
              <a:r>
                <a:rPr lang="en-US" dirty="0">
                  <a:solidFill>
                    <a:prstClr val="black"/>
                  </a:solidFill>
                </a:rPr>
                <a:t>)</a:t>
              </a:r>
            </a:p>
          </p:txBody>
        </p:sp>
      </p:grpSp>
    </p:spTree>
    <p:extLst>
      <p:ext uri="{BB962C8B-B14F-4D97-AF65-F5344CB8AC3E}">
        <p14:creationId xmlns:p14="http://schemas.microsoft.com/office/powerpoint/2010/main" val="15213504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Least squares (global) optimization</a:t>
            </a:r>
          </a:p>
        </p:txBody>
      </p:sp>
      <p:sp>
        <p:nvSpPr>
          <p:cNvPr id="6" name="Content Placeholder 5"/>
          <p:cNvSpPr>
            <a:spLocks noGrp="1"/>
          </p:cNvSpPr>
          <p:nvPr>
            <p:ph idx="1"/>
          </p:nvPr>
        </p:nvSpPr>
        <p:spPr/>
        <p:txBody>
          <a:bodyPr>
            <a:normAutofit lnSpcReduction="10000"/>
          </a:bodyPr>
          <a:lstStyle/>
          <a:p>
            <a:pPr>
              <a:buNone/>
            </a:pPr>
            <a:r>
              <a:rPr lang="en-US" dirty="0"/>
              <a:t>Good</a:t>
            </a:r>
          </a:p>
          <a:p>
            <a:r>
              <a:rPr lang="en-US" sz="2800" dirty="0"/>
              <a:t>Clearly specified objective</a:t>
            </a:r>
          </a:p>
          <a:p>
            <a:r>
              <a:rPr lang="en-US" sz="2800" dirty="0"/>
              <a:t>Optimization is easy</a:t>
            </a:r>
          </a:p>
          <a:p>
            <a:pPr marL="0" indent="0">
              <a:buNone/>
            </a:pPr>
            <a:endParaRPr lang="en-US" dirty="0"/>
          </a:p>
          <a:p>
            <a:pPr>
              <a:buNone/>
            </a:pPr>
            <a:r>
              <a:rPr lang="en-US" dirty="0"/>
              <a:t>Bad</a:t>
            </a:r>
          </a:p>
          <a:p>
            <a:r>
              <a:rPr lang="en-US" sz="2800" dirty="0"/>
              <a:t>May not be what you want to optimize </a:t>
            </a:r>
          </a:p>
          <a:p>
            <a:r>
              <a:rPr lang="en-US" sz="2800" dirty="0"/>
              <a:t>Sensitive to outliers</a:t>
            </a:r>
          </a:p>
          <a:p>
            <a:pPr lvl="1"/>
            <a:r>
              <a:rPr lang="en-US" sz="2400" dirty="0"/>
              <a:t>Bad matches, extra points</a:t>
            </a:r>
          </a:p>
          <a:p>
            <a:r>
              <a:rPr lang="en-US" sz="2800" dirty="0"/>
              <a:t>Doesn’t allow you to get multiple good fits</a:t>
            </a:r>
          </a:p>
          <a:p>
            <a:pPr lvl="1"/>
            <a:r>
              <a:rPr lang="en-US" sz="2400" dirty="0"/>
              <a:t>Detecting multiple objects, lines, etc.</a:t>
            </a:r>
          </a:p>
          <a:p>
            <a:endParaRPr lang="en-US" dirty="0"/>
          </a:p>
        </p:txBody>
      </p:sp>
    </p:spTree>
    <p:extLst>
      <p:ext uri="{BB962C8B-B14F-4D97-AF65-F5344CB8AC3E}">
        <p14:creationId xmlns:p14="http://schemas.microsoft.com/office/powerpoint/2010/main" val="30759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t>Least squares: Robustness to noise</a:t>
            </a:r>
          </a:p>
        </p:txBody>
      </p:sp>
      <p:sp>
        <p:nvSpPr>
          <p:cNvPr id="25603" name="Rectangle 3"/>
          <p:cNvSpPr>
            <a:spLocks noGrp="1" noChangeArrowheads="1"/>
          </p:cNvSpPr>
          <p:nvPr>
            <p:ph type="body" idx="1"/>
          </p:nvPr>
        </p:nvSpPr>
        <p:spPr/>
        <p:txBody>
          <a:bodyPr/>
          <a:lstStyle/>
          <a:p>
            <a:r>
              <a:rPr lang="en-US"/>
              <a:t>Least squares fit to the red points:</a:t>
            </a:r>
          </a:p>
        </p:txBody>
      </p:sp>
      <p:pic>
        <p:nvPicPr>
          <p:cNvPr id="25604" name="Picture 4"/>
          <p:cNvPicPr>
            <a:picLocks noChangeAspect="1" noChangeArrowheads="1"/>
          </p:cNvPicPr>
          <p:nvPr/>
        </p:nvPicPr>
        <p:blipFill>
          <a:blip r:embed="rId3" cstate="print"/>
          <a:srcRect/>
          <a:stretch>
            <a:fillRect/>
          </a:stretch>
        </p:blipFill>
        <p:spPr bwMode="auto">
          <a:xfrm>
            <a:off x="3078164" y="1435100"/>
            <a:ext cx="6034087" cy="4813300"/>
          </a:xfrm>
          <a:prstGeom prst="rect">
            <a:avLst/>
          </a:prstGeom>
          <a:noFill/>
          <a:ln w="9525">
            <a:noFill/>
            <a:miter lim="800000"/>
            <a:headEnd/>
            <a:tailEnd/>
          </a:ln>
        </p:spPr>
      </p:pic>
    </p:spTree>
    <p:extLst>
      <p:ext uri="{BB962C8B-B14F-4D97-AF65-F5344CB8AC3E}">
        <p14:creationId xmlns:p14="http://schemas.microsoft.com/office/powerpoint/2010/main" val="25691834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t>Least squares: Robustness to noise</a:t>
            </a:r>
          </a:p>
        </p:txBody>
      </p:sp>
      <p:sp>
        <p:nvSpPr>
          <p:cNvPr id="26627" name="Rectangle 3"/>
          <p:cNvSpPr>
            <a:spLocks noGrp="1" noChangeArrowheads="1"/>
          </p:cNvSpPr>
          <p:nvPr>
            <p:ph type="body" idx="1"/>
          </p:nvPr>
        </p:nvSpPr>
        <p:spPr/>
        <p:txBody>
          <a:bodyPr/>
          <a:lstStyle/>
          <a:p>
            <a:r>
              <a:rPr lang="en-US"/>
              <a:t>Least squares fit with an outlier:</a:t>
            </a:r>
          </a:p>
        </p:txBody>
      </p:sp>
      <p:pic>
        <p:nvPicPr>
          <p:cNvPr id="26628" name="Picture 4"/>
          <p:cNvPicPr>
            <a:picLocks noChangeAspect="1" noChangeArrowheads="1"/>
          </p:cNvPicPr>
          <p:nvPr/>
        </p:nvPicPr>
        <p:blipFill>
          <a:blip r:embed="rId3" cstate="print"/>
          <a:srcRect/>
          <a:stretch>
            <a:fillRect/>
          </a:stretch>
        </p:blipFill>
        <p:spPr bwMode="auto">
          <a:xfrm>
            <a:off x="3078164" y="1435100"/>
            <a:ext cx="6034087" cy="4813300"/>
          </a:xfrm>
          <a:prstGeom prst="rect">
            <a:avLst/>
          </a:prstGeom>
          <a:noFill/>
          <a:ln w="9525">
            <a:noFill/>
            <a:miter lim="800000"/>
            <a:headEnd/>
            <a:tailEnd/>
          </a:ln>
        </p:spPr>
      </p:pic>
      <p:sp>
        <p:nvSpPr>
          <p:cNvPr id="1511429" name="Text Box 5"/>
          <p:cNvSpPr txBox="1">
            <a:spLocks noChangeArrowheads="1"/>
          </p:cNvSpPr>
          <p:nvPr/>
        </p:nvSpPr>
        <p:spPr bwMode="auto">
          <a:xfrm>
            <a:off x="2895601" y="6288088"/>
            <a:ext cx="6799263" cy="457200"/>
          </a:xfrm>
          <a:prstGeom prst="rect">
            <a:avLst/>
          </a:prstGeom>
          <a:noFill/>
          <a:ln w="9525">
            <a:noFill/>
            <a:miter lim="800000"/>
            <a:headEnd/>
            <a:tailEnd/>
          </a:ln>
        </p:spPr>
        <p:txBody>
          <a:bodyPr wrap="none">
            <a:spAutoFit/>
          </a:bodyPr>
          <a:lstStyle/>
          <a:p>
            <a:r>
              <a:rPr lang="en-US" sz="2400"/>
              <a:t>Problem: squared error heavily penalizes outliers</a:t>
            </a:r>
          </a:p>
        </p:txBody>
      </p:sp>
    </p:spTree>
    <p:extLst>
      <p:ext uri="{BB962C8B-B14F-4D97-AF65-F5344CB8AC3E}">
        <p14:creationId xmlns:p14="http://schemas.microsoft.com/office/powerpoint/2010/main" val="235501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11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42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 Methods</a:t>
            </a:r>
          </a:p>
        </p:txBody>
      </p:sp>
      <p:sp>
        <p:nvSpPr>
          <p:cNvPr id="4" name="Content Placeholder 3"/>
          <p:cNvSpPr>
            <a:spLocks noGrp="1"/>
          </p:cNvSpPr>
          <p:nvPr>
            <p:ph idx="1"/>
          </p:nvPr>
        </p:nvSpPr>
        <p:spPr/>
        <p:txBody>
          <a:bodyPr>
            <a:normAutofit fontScale="92500" lnSpcReduction="10000"/>
          </a:bodyPr>
          <a:lstStyle/>
          <a:p>
            <a:endParaRPr lang="en-US" dirty="0"/>
          </a:p>
          <a:p>
            <a:r>
              <a:rPr lang="en-US" dirty="0"/>
              <a:t>Global optimization / Search for parameters</a:t>
            </a:r>
          </a:p>
          <a:p>
            <a:pPr lvl="1"/>
            <a:r>
              <a:rPr lang="en-US" dirty="0"/>
              <a:t>Least squares fit</a:t>
            </a:r>
          </a:p>
          <a:p>
            <a:pPr lvl="1"/>
            <a:r>
              <a:rPr lang="en-US" dirty="0">
                <a:solidFill>
                  <a:srgbClr val="00B050"/>
                </a:solidFill>
              </a:rPr>
              <a:t>Robust least squares</a:t>
            </a:r>
          </a:p>
          <a:p>
            <a:pPr lvl="1"/>
            <a:r>
              <a:rPr lang="en-US" dirty="0"/>
              <a:t>Other parameter search methods</a:t>
            </a:r>
          </a:p>
          <a:p>
            <a:pPr lvl="1"/>
            <a:endParaRPr lang="en-US" dirty="0"/>
          </a:p>
          <a:p>
            <a:r>
              <a:rPr lang="en-US" dirty="0"/>
              <a:t>Hypothesize and test</a:t>
            </a:r>
          </a:p>
          <a:p>
            <a:pPr lvl="1"/>
            <a:r>
              <a:rPr lang="en-US" dirty="0"/>
              <a:t>Generalized Hough transform</a:t>
            </a:r>
          </a:p>
          <a:p>
            <a:pPr lvl="1"/>
            <a:r>
              <a:rPr lang="en-US" dirty="0"/>
              <a:t>RANSAC</a:t>
            </a:r>
          </a:p>
          <a:p>
            <a:pPr lvl="1"/>
            <a:endParaRPr lang="en-US" dirty="0"/>
          </a:p>
          <a:p>
            <a:r>
              <a:rPr lang="en-US" dirty="0"/>
              <a:t>Iterative Closest Points (ICP)</a:t>
            </a:r>
          </a:p>
          <a:p>
            <a:endParaRPr lang="en-US" dirty="0"/>
          </a:p>
          <a:p>
            <a:endParaRPr lang="en-US" dirty="0"/>
          </a:p>
        </p:txBody>
      </p:sp>
    </p:spTree>
    <p:extLst>
      <p:ext uri="{BB962C8B-B14F-4D97-AF65-F5344CB8AC3E}">
        <p14:creationId xmlns:p14="http://schemas.microsoft.com/office/powerpoint/2010/main" val="2086174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905000" y="76200"/>
            <a:ext cx="8229600" cy="685800"/>
          </a:xfrm>
        </p:spPr>
        <p:txBody>
          <a:bodyPr>
            <a:normAutofit/>
          </a:bodyPr>
          <a:lstStyle/>
          <a:p>
            <a:pPr algn="l"/>
            <a:r>
              <a:rPr lang="en-US" sz="3600" dirty="0"/>
              <a:t>Robust least squares (to deal with outliers)</a:t>
            </a:r>
          </a:p>
        </p:txBody>
      </p:sp>
      <p:sp>
        <p:nvSpPr>
          <p:cNvPr id="80899" name="Rectangle 3"/>
          <p:cNvSpPr>
            <a:spLocks noGrp="1" noChangeArrowheads="1"/>
          </p:cNvSpPr>
          <p:nvPr>
            <p:ph type="body" idx="1"/>
          </p:nvPr>
        </p:nvSpPr>
        <p:spPr>
          <a:xfrm>
            <a:off x="2057400" y="838200"/>
            <a:ext cx="8610600" cy="1981200"/>
          </a:xfrm>
        </p:spPr>
        <p:txBody>
          <a:bodyPr>
            <a:normAutofit fontScale="92500" lnSpcReduction="20000"/>
          </a:bodyPr>
          <a:lstStyle/>
          <a:p>
            <a:pPr>
              <a:buNone/>
            </a:pPr>
            <a:r>
              <a:rPr lang="en-US" sz="2400" dirty="0"/>
              <a:t>General approach: </a:t>
            </a:r>
          </a:p>
          <a:p>
            <a:pPr>
              <a:buFontTx/>
              <a:buNone/>
            </a:pPr>
            <a:r>
              <a:rPr lang="en-US" sz="2400" dirty="0"/>
              <a:t>    minimize</a:t>
            </a:r>
            <a:br>
              <a:rPr lang="en-US" sz="2400" dirty="0"/>
            </a:br>
            <a:endParaRPr lang="en-US" sz="2400" dirty="0"/>
          </a:p>
          <a:p>
            <a:pPr>
              <a:buNone/>
            </a:pPr>
            <a:r>
              <a:rPr lang="en-US" sz="2400" i="1" dirty="0">
                <a:latin typeface="Times New Roman" pitchFamily="18" charset="0"/>
              </a:rPr>
              <a:t>	</a:t>
            </a:r>
          </a:p>
          <a:p>
            <a:pPr>
              <a:buNone/>
            </a:pPr>
            <a:r>
              <a:rPr lang="en-US" sz="2400" i="1" dirty="0">
                <a:latin typeface="Times New Roman" pitchFamily="18" charset="0"/>
              </a:rPr>
              <a:t>	</a:t>
            </a:r>
            <a:r>
              <a:rPr lang="en-US" sz="2400" i="1" dirty="0" err="1">
                <a:latin typeface="Times New Roman" pitchFamily="18" charset="0"/>
              </a:rPr>
              <a:t>u</a:t>
            </a:r>
            <a:r>
              <a:rPr lang="en-US" sz="2400" i="1" baseline="-25000" dirty="0" err="1">
                <a:latin typeface="Times New Roman" pitchFamily="18" charset="0"/>
              </a:rPr>
              <a:t>i</a:t>
            </a:r>
            <a:r>
              <a:rPr lang="en-US" sz="2400" i="1" baseline="-25000" dirty="0">
                <a:latin typeface="Times New Roman" pitchFamily="18" charset="0"/>
              </a:rPr>
              <a:t> </a:t>
            </a:r>
            <a:r>
              <a:rPr lang="en-US" sz="2400" dirty="0">
                <a:latin typeface="Times New Roman" pitchFamily="18" charset="0"/>
              </a:rPr>
              <a:t>(</a:t>
            </a:r>
            <a:r>
              <a:rPr lang="en-US" sz="2400" i="1" dirty="0">
                <a:latin typeface="Times New Roman" pitchFamily="18" charset="0"/>
              </a:rPr>
              <a:t>x</a:t>
            </a:r>
            <a:r>
              <a:rPr lang="en-US" sz="2400" i="1" baseline="-25000" dirty="0">
                <a:latin typeface="Times New Roman" pitchFamily="18" charset="0"/>
              </a:rPr>
              <a:t>i</a:t>
            </a:r>
            <a:r>
              <a:rPr lang="en-US" sz="2400" dirty="0">
                <a:latin typeface="Times New Roman" pitchFamily="18" charset="0"/>
              </a:rPr>
              <a:t>, </a:t>
            </a:r>
            <a:r>
              <a:rPr lang="el-GR" sz="2400" i="1" dirty="0">
                <a:latin typeface="Times New Roman" pitchFamily="18" charset="0"/>
                <a:cs typeface="Times New Roman" pitchFamily="18" charset="0"/>
              </a:rPr>
              <a:t>θ</a:t>
            </a:r>
            <a:r>
              <a:rPr lang="en-US" sz="2400" dirty="0">
                <a:latin typeface="Times New Roman" pitchFamily="18" charset="0"/>
                <a:cs typeface="Times New Roman" pitchFamily="18" charset="0"/>
              </a:rPr>
              <a:t>)</a:t>
            </a:r>
            <a:r>
              <a:rPr lang="en-US" sz="2400" dirty="0">
                <a:cs typeface="Times New Roman" pitchFamily="18" charset="0"/>
              </a:rPr>
              <a:t> – residual of </a:t>
            </a:r>
            <a:r>
              <a:rPr lang="en-US" sz="2400" dirty="0" err="1">
                <a:cs typeface="Times New Roman" pitchFamily="18" charset="0"/>
              </a:rPr>
              <a:t>i</a:t>
            </a:r>
            <a:r>
              <a:rPr lang="en-US" sz="2400" baseline="30000" dirty="0" err="1">
                <a:cs typeface="Times New Roman" pitchFamily="18" charset="0"/>
              </a:rPr>
              <a:t>th</a:t>
            </a:r>
            <a:r>
              <a:rPr lang="en-US" sz="2400" dirty="0">
                <a:cs typeface="Times New Roman" pitchFamily="18" charset="0"/>
              </a:rPr>
              <a:t> point </a:t>
            </a:r>
            <a:r>
              <a:rPr lang="en-US" sz="2400" dirty="0" err="1">
                <a:cs typeface="Times New Roman" pitchFamily="18" charset="0"/>
              </a:rPr>
              <a:t>w.r.t</a:t>
            </a:r>
            <a:r>
              <a:rPr lang="en-US" sz="2400" dirty="0">
                <a:cs typeface="Times New Roman" pitchFamily="18" charset="0"/>
              </a:rPr>
              <a:t>. model parameters </a:t>
            </a:r>
            <a:r>
              <a:rPr lang="el-GR" sz="2400" i="1" dirty="0">
                <a:cs typeface="Times New Roman" pitchFamily="18" charset="0"/>
              </a:rPr>
              <a:t>θ</a:t>
            </a:r>
            <a:br>
              <a:rPr lang="en-US" sz="2400" dirty="0">
                <a:cs typeface="Times New Roman" pitchFamily="18" charset="0"/>
              </a:rPr>
            </a:br>
            <a:r>
              <a:rPr lang="el-GR" sz="2400" i="1" dirty="0">
                <a:cs typeface="Times New Roman" pitchFamily="18" charset="0"/>
              </a:rPr>
              <a:t>ρ</a:t>
            </a:r>
            <a:r>
              <a:rPr lang="en-US" sz="2400" dirty="0">
                <a:cs typeface="Times New Roman" pitchFamily="18" charset="0"/>
              </a:rPr>
              <a:t> – robust function</a:t>
            </a:r>
            <a:r>
              <a:rPr lang="en-US" sz="2400" dirty="0"/>
              <a:t> with scale parameter </a:t>
            </a:r>
            <a:r>
              <a:rPr lang="el-GR" sz="2400" dirty="0">
                <a:cs typeface="Times New Roman" pitchFamily="18" charset="0"/>
              </a:rPr>
              <a:t>σ</a:t>
            </a:r>
            <a:r>
              <a:rPr lang="en-US" sz="2400" dirty="0">
                <a:cs typeface="Times New Roman" pitchFamily="18" charset="0"/>
              </a:rPr>
              <a:t>  </a:t>
            </a:r>
          </a:p>
        </p:txBody>
      </p:sp>
      <p:graphicFrame>
        <p:nvGraphicFramePr>
          <p:cNvPr id="80900" name="Object 4"/>
          <p:cNvGraphicFramePr>
            <a:graphicFrameLocks noChangeAspect="1"/>
          </p:cNvGraphicFramePr>
          <p:nvPr/>
        </p:nvGraphicFramePr>
        <p:xfrm>
          <a:off x="4191001" y="1295400"/>
          <a:ext cx="2352675" cy="747458"/>
        </p:xfrm>
        <a:graphic>
          <a:graphicData uri="http://schemas.openxmlformats.org/presentationml/2006/ole">
            <mc:AlternateContent xmlns:mc="http://schemas.openxmlformats.org/markup-compatibility/2006">
              <mc:Choice xmlns:v="urn:schemas-microsoft-com:vml" Requires="v">
                <p:oleObj name="Equation" r:id="rId3" imgW="1079280" imgH="342720" progId="Equation.3">
                  <p:embed/>
                </p:oleObj>
              </mc:Choice>
              <mc:Fallback>
                <p:oleObj name="Equation" r:id="rId3" imgW="1079280" imgH="342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1" y="1295400"/>
                        <a:ext cx="2352675" cy="7474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0901" name="Picture 5"/>
          <p:cNvPicPr>
            <a:picLocks noChangeAspect="1" noChangeArrowheads="1"/>
          </p:cNvPicPr>
          <p:nvPr/>
        </p:nvPicPr>
        <p:blipFill>
          <a:blip r:embed="rId5" cstate="print"/>
          <a:srcRect/>
          <a:stretch>
            <a:fillRect/>
          </a:stretch>
        </p:blipFill>
        <p:spPr bwMode="auto">
          <a:xfrm>
            <a:off x="1905000" y="3128964"/>
            <a:ext cx="4724400" cy="3424237"/>
          </a:xfrm>
          <a:prstGeom prst="rect">
            <a:avLst/>
          </a:prstGeom>
          <a:noFill/>
        </p:spPr>
      </p:pic>
      <p:pic>
        <p:nvPicPr>
          <p:cNvPr id="80902" name="Picture 6"/>
          <p:cNvPicPr>
            <a:picLocks noChangeAspect="1" noChangeArrowheads="1"/>
          </p:cNvPicPr>
          <p:nvPr/>
        </p:nvPicPr>
        <p:blipFill>
          <a:blip r:embed="rId6" cstate="print"/>
          <a:srcRect/>
          <a:stretch>
            <a:fillRect/>
          </a:stretch>
        </p:blipFill>
        <p:spPr bwMode="auto">
          <a:xfrm>
            <a:off x="2362200" y="3048000"/>
            <a:ext cx="2362200" cy="776288"/>
          </a:xfrm>
          <a:prstGeom prst="rect">
            <a:avLst/>
          </a:prstGeom>
          <a:noFill/>
          <a:ln w="9525">
            <a:solidFill>
              <a:srgbClr val="FF0000"/>
            </a:solidFill>
            <a:miter lim="800000"/>
            <a:headEnd/>
            <a:tailEnd/>
          </a:ln>
          <a:effectLst/>
        </p:spPr>
      </p:pic>
      <p:sp>
        <p:nvSpPr>
          <p:cNvPr id="80903" name="Rectangle 7"/>
          <p:cNvSpPr>
            <a:spLocks noChangeArrowheads="1"/>
          </p:cNvSpPr>
          <p:nvPr/>
        </p:nvSpPr>
        <p:spPr bwMode="auto">
          <a:xfrm>
            <a:off x="6781800" y="3352800"/>
            <a:ext cx="3352800" cy="1735860"/>
          </a:xfrm>
          <a:prstGeom prst="rect">
            <a:avLst/>
          </a:prstGeom>
          <a:noFill/>
          <a:ln w="9525">
            <a:noFill/>
            <a:miter lim="800000"/>
            <a:headEnd/>
            <a:tailEnd/>
          </a:ln>
          <a:effectLst/>
        </p:spPr>
        <p:txBody>
          <a:bodyPr wrap="square">
            <a:spAutoFit/>
          </a:bodyPr>
          <a:lstStyle/>
          <a:p>
            <a:pPr eaLnBrk="0" hangingPunct="0">
              <a:spcBef>
                <a:spcPct val="20000"/>
              </a:spcBef>
            </a:pPr>
            <a:r>
              <a:rPr lang="en-US" sz="2400" dirty="0">
                <a:solidFill>
                  <a:srgbClr val="000000"/>
                </a:solidFill>
                <a:latin typeface="Futura Bk BT" pitchFamily="34" charset="0"/>
                <a:cs typeface="Arial" charset="0"/>
              </a:rPr>
              <a:t>The robust function </a:t>
            </a:r>
            <a:r>
              <a:rPr lang="el-GR" sz="2400" i="1" dirty="0">
                <a:solidFill>
                  <a:srgbClr val="000000"/>
                </a:solidFill>
                <a:cs typeface="Times New Roman" pitchFamily="18" charset="0"/>
              </a:rPr>
              <a:t>ρ</a:t>
            </a:r>
            <a:r>
              <a:rPr lang="en-US" sz="2000" dirty="0">
                <a:solidFill>
                  <a:srgbClr val="000000"/>
                </a:solidFill>
                <a:latin typeface="Futura Bk BT" pitchFamily="34" charset="0"/>
                <a:cs typeface="Arial" charset="0"/>
              </a:rPr>
              <a:t> </a:t>
            </a:r>
          </a:p>
          <a:p>
            <a:pPr eaLnBrk="0" hangingPunct="0">
              <a:spcBef>
                <a:spcPct val="20000"/>
              </a:spcBef>
              <a:buFontTx/>
              <a:buChar char="•"/>
            </a:pPr>
            <a:r>
              <a:rPr lang="en-US" dirty="0">
                <a:solidFill>
                  <a:srgbClr val="000000"/>
                </a:solidFill>
                <a:latin typeface="Futura Bk BT" pitchFamily="34" charset="0"/>
                <a:cs typeface="Arial" charset="0"/>
              </a:rPr>
              <a:t> Favors a configuration </a:t>
            </a:r>
          </a:p>
          <a:p>
            <a:pPr eaLnBrk="0" hangingPunct="0">
              <a:spcBef>
                <a:spcPct val="20000"/>
              </a:spcBef>
            </a:pPr>
            <a:r>
              <a:rPr lang="en-US" dirty="0">
                <a:solidFill>
                  <a:srgbClr val="000000"/>
                </a:solidFill>
                <a:latin typeface="Futura Bk BT" pitchFamily="34" charset="0"/>
                <a:cs typeface="Arial" charset="0"/>
              </a:rPr>
              <a:t>with small residuals</a:t>
            </a:r>
          </a:p>
          <a:p>
            <a:pPr eaLnBrk="0" hangingPunct="0">
              <a:spcBef>
                <a:spcPct val="20000"/>
              </a:spcBef>
              <a:buFontTx/>
              <a:buChar char="•"/>
            </a:pPr>
            <a:r>
              <a:rPr lang="en-US" dirty="0">
                <a:solidFill>
                  <a:srgbClr val="000000"/>
                </a:solidFill>
                <a:latin typeface="Futura Bk BT" pitchFamily="34" charset="0"/>
                <a:cs typeface="Arial" charset="0"/>
              </a:rPr>
              <a:t> Constant penalty for large residuals</a:t>
            </a:r>
            <a:endParaRPr lang="en-US" i="1" dirty="0">
              <a:solidFill>
                <a:srgbClr val="000000"/>
              </a:solidFill>
              <a:latin typeface="Futura Bk BT" pitchFamily="34" charset="0"/>
              <a:cs typeface="Arial" charset="0"/>
            </a:endParaRPr>
          </a:p>
        </p:txBody>
      </p:sp>
      <p:graphicFrame>
        <p:nvGraphicFramePr>
          <p:cNvPr id="80904" name="Object 8"/>
          <p:cNvGraphicFramePr>
            <a:graphicFrameLocks noChangeAspect="1"/>
          </p:cNvGraphicFramePr>
          <p:nvPr>
            <p:extLst>
              <p:ext uri="{D42A27DB-BD31-4B8C-83A1-F6EECF244321}">
                <p14:modId xmlns:p14="http://schemas.microsoft.com/office/powerpoint/2010/main" val="1828085342"/>
              </p:ext>
            </p:extLst>
          </p:nvPr>
        </p:nvGraphicFramePr>
        <p:xfrm>
          <a:off x="7037388" y="1295401"/>
          <a:ext cx="2419350" cy="455613"/>
        </p:xfrm>
        <a:graphic>
          <a:graphicData uri="http://schemas.openxmlformats.org/presentationml/2006/ole">
            <mc:AlternateContent xmlns:mc="http://schemas.openxmlformats.org/markup-compatibility/2006">
              <mc:Choice xmlns:v="urn:schemas-microsoft-com:vml" Requires="v">
                <p:oleObj name="Equation" r:id="rId7" imgW="1549080" imgH="291960" progId="Equation.3">
                  <p:embed/>
                </p:oleObj>
              </mc:Choice>
              <mc:Fallback>
                <p:oleObj name="Equation" r:id="rId7" imgW="1549080" imgH="291960" progId="Equation.3">
                  <p:embed/>
                  <p:pic>
                    <p:nvPicPr>
                      <p:cNvPr id="0" name=""/>
                      <p:cNvPicPr>
                        <a:picLocks noChangeAspect="1" noChangeArrowheads="1"/>
                      </p:cNvPicPr>
                      <p:nvPr/>
                    </p:nvPicPr>
                    <p:blipFill>
                      <a:blip r:embed="rId8"/>
                      <a:srcRect/>
                      <a:stretch>
                        <a:fillRect/>
                      </a:stretch>
                    </p:blipFill>
                    <p:spPr bwMode="auto">
                      <a:xfrm>
                        <a:off x="7037388" y="1295401"/>
                        <a:ext cx="241935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8651102" y="6550224"/>
            <a:ext cx="2016899" cy="307777"/>
          </a:xfrm>
          <a:prstGeom prst="rect">
            <a:avLst/>
          </a:prstGeom>
          <a:noFill/>
        </p:spPr>
        <p:txBody>
          <a:bodyPr wrap="none" rtlCol="0">
            <a:spAutoFit/>
          </a:bodyPr>
          <a:lstStyle/>
          <a:p>
            <a:r>
              <a:rPr lang="en-US" sz="1400" dirty="0">
                <a:solidFill>
                  <a:prstClr val="black">
                    <a:lumMod val="50000"/>
                    <a:lumOff val="50000"/>
                  </a:prstClr>
                </a:solidFill>
              </a:rPr>
              <a:t>Slide from S. Savarese</a:t>
            </a:r>
          </a:p>
        </p:txBody>
      </p:sp>
    </p:spTree>
    <p:extLst>
      <p:ext uri="{BB962C8B-B14F-4D97-AF65-F5344CB8AC3E}">
        <p14:creationId xmlns:p14="http://schemas.microsoft.com/office/powerpoint/2010/main" val="4288050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3078164" y="1022350"/>
            <a:ext cx="6034087" cy="4813300"/>
          </a:xfrm>
          <a:prstGeom prst="rect">
            <a:avLst/>
          </a:prstGeom>
          <a:noFill/>
          <a:ln w="9525">
            <a:noFill/>
            <a:miter lim="800000"/>
            <a:headEnd/>
            <a:tailEnd/>
          </a:ln>
        </p:spPr>
      </p:pic>
      <p:sp>
        <p:nvSpPr>
          <p:cNvPr id="27651" name="Rectangle 4"/>
          <p:cNvSpPr>
            <a:spLocks noGrp="1" noChangeArrowheads="1"/>
          </p:cNvSpPr>
          <p:nvPr>
            <p:ph type="title"/>
          </p:nvPr>
        </p:nvSpPr>
        <p:spPr/>
        <p:txBody>
          <a:bodyPr/>
          <a:lstStyle/>
          <a:p>
            <a:r>
              <a:rPr lang="en-US"/>
              <a:t>Choosing the scale: Just right</a:t>
            </a:r>
          </a:p>
        </p:txBody>
      </p:sp>
      <p:sp>
        <p:nvSpPr>
          <p:cNvPr id="27652" name="Text Box 5"/>
          <p:cNvSpPr txBox="1">
            <a:spLocks noChangeArrowheads="1"/>
          </p:cNvSpPr>
          <p:nvPr/>
        </p:nvSpPr>
        <p:spPr bwMode="auto">
          <a:xfrm>
            <a:off x="3238501" y="6034089"/>
            <a:ext cx="3873817" cy="369332"/>
          </a:xfrm>
          <a:prstGeom prst="rect">
            <a:avLst/>
          </a:prstGeom>
          <a:noFill/>
          <a:ln w="9525">
            <a:noFill/>
            <a:miter lim="800000"/>
            <a:headEnd/>
            <a:tailEnd/>
          </a:ln>
        </p:spPr>
        <p:txBody>
          <a:bodyPr wrap="none">
            <a:spAutoFit/>
          </a:bodyPr>
          <a:lstStyle/>
          <a:p>
            <a:r>
              <a:rPr lang="en-US" b="0"/>
              <a:t>The effect of the outlier is minimized</a:t>
            </a:r>
          </a:p>
        </p:txBody>
      </p:sp>
    </p:spTree>
    <p:extLst>
      <p:ext uri="{BB962C8B-B14F-4D97-AF65-F5344CB8AC3E}">
        <p14:creationId xmlns:p14="http://schemas.microsoft.com/office/powerpoint/2010/main" val="7283318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7"/>
          <p:cNvSpPr txBox="1">
            <a:spLocks noChangeArrowheads="1"/>
          </p:cNvSpPr>
          <p:nvPr/>
        </p:nvSpPr>
        <p:spPr bwMode="auto">
          <a:xfrm>
            <a:off x="3818077" y="5867400"/>
            <a:ext cx="4698722" cy="646331"/>
          </a:xfrm>
          <a:prstGeom prst="rect">
            <a:avLst/>
          </a:prstGeom>
          <a:noFill/>
          <a:ln w="9525">
            <a:noFill/>
            <a:miter lim="800000"/>
            <a:headEnd/>
            <a:tailEnd/>
          </a:ln>
        </p:spPr>
        <p:txBody>
          <a:bodyPr wrap="none">
            <a:spAutoFit/>
          </a:bodyPr>
          <a:lstStyle/>
          <a:p>
            <a:pPr algn="ctr"/>
            <a:r>
              <a:rPr lang="en-US" b="0"/>
              <a:t>The error value is almost the same for every</a:t>
            </a:r>
            <a:br>
              <a:rPr lang="en-US" b="0"/>
            </a:br>
            <a:r>
              <a:rPr lang="en-US" b="0"/>
              <a:t>point and the fit is very poor</a:t>
            </a:r>
          </a:p>
        </p:txBody>
      </p:sp>
      <p:pic>
        <p:nvPicPr>
          <p:cNvPr id="28675" name="Picture 2"/>
          <p:cNvPicPr>
            <a:picLocks noChangeAspect="1" noChangeArrowheads="1"/>
          </p:cNvPicPr>
          <p:nvPr/>
        </p:nvPicPr>
        <p:blipFill>
          <a:blip r:embed="rId3" cstate="print"/>
          <a:srcRect/>
          <a:stretch>
            <a:fillRect/>
          </a:stretch>
        </p:blipFill>
        <p:spPr bwMode="auto">
          <a:xfrm>
            <a:off x="3078164" y="1022350"/>
            <a:ext cx="6034087" cy="4813300"/>
          </a:xfrm>
          <a:prstGeom prst="rect">
            <a:avLst/>
          </a:prstGeom>
          <a:noFill/>
          <a:ln w="9525">
            <a:noFill/>
            <a:miter lim="800000"/>
            <a:headEnd/>
            <a:tailEnd/>
          </a:ln>
        </p:spPr>
      </p:pic>
      <p:sp>
        <p:nvSpPr>
          <p:cNvPr id="28676" name="Rectangle 5"/>
          <p:cNvSpPr>
            <a:spLocks noGrp="1" noChangeArrowheads="1"/>
          </p:cNvSpPr>
          <p:nvPr>
            <p:ph type="title"/>
          </p:nvPr>
        </p:nvSpPr>
        <p:spPr/>
        <p:txBody>
          <a:bodyPr/>
          <a:lstStyle/>
          <a:p>
            <a:r>
              <a:rPr lang="en-US"/>
              <a:t>Choosing the scale: Too small</a:t>
            </a:r>
          </a:p>
        </p:txBody>
      </p:sp>
    </p:spTree>
    <p:extLst>
      <p:ext uri="{BB962C8B-B14F-4D97-AF65-F5344CB8AC3E}">
        <p14:creationId xmlns:p14="http://schemas.microsoft.com/office/powerpoint/2010/main" val="5517578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3078164" y="1022350"/>
            <a:ext cx="6034087" cy="4813300"/>
          </a:xfrm>
          <a:prstGeom prst="rect">
            <a:avLst/>
          </a:prstGeom>
          <a:noFill/>
          <a:ln w="9525">
            <a:noFill/>
            <a:miter lim="800000"/>
            <a:headEnd/>
            <a:tailEnd/>
          </a:ln>
        </p:spPr>
      </p:pic>
      <p:sp>
        <p:nvSpPr>
          <p:cNvPr id="29699" name="Rectangle 5"/>
          <p:cNvSpPr>
            <a:spLocks noGrp="1" noChangeArrowheads="1"/>
          </p:cNvSpPr>
          <p:nvPr>
            <p:ph type="title"/>
          </p:nvPr>
        </p:nvSpPr>
        <p:spPr/>
        <p:txBody>
          <a:bodyPr/>
          <a:lstStyle/>
          <a:p>
            <a:r>
              <a:rPr lang="en-US"/>
              <a:t>Choosing the scale: Too large</a:t>
            </a:r>
          </a:p>
        </p:txBody>
      </p:sp>
      <p:sp>
        <p:nvSpPr>
          <p:cNvPr id="29700" name="Text Box 7"/>
          <p:cNvSpPr txBox="1">
            <a:spLocks noChangeArrowheads="1"/>
          </p:cNvSpPr>
          <p:nvPr/>
        </p:nvSpPr>
        <p:spPr bwMode="auto">
          <a:xfrm>
            <a:off x="2881314" y="6034088"/>
            <a:ext cx="4467890" cy="369332"/>
          </a:xfrm>
          <a:prstGeom prst="rect">
            <a:avLst/>
          </a:prstGeom>
          <a:noFill/>
          <a:ln w="9525">
            <a:noFill/>
            <a:miter lim="800000"/>
            <a:headEnd/>
            <a:tailEnd/>
          </a:ln>
        </p:spPr>
        <p:txBody>
          <a:bodyPr wrap="none">
            <a:spAutoFit/>
          </a:bodyPr>
          <a:lstStyle/>
          <a:p>
            <a:r>
              <a:rPr lang="en-US" b="0"/>
              <a:t>Behaves much the same as least squares</a:t>
            </a:r>
          </a:p>
        </p:txBody>
      </p:sp>
    </p:spTree>
    <p:extLst>
      <p:ext uri="{BB962C8B-B14F-4D97-AF65-F5344CB8AC3E}">
        <p14:creationId xmlns:p14="http://schemas.microsoft.com/office/powerpoint/2010/main" val="29660241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dirty="0"/>
              <a:t>Robust estimation: Details</a:t>
            </a:r>
          </a:p>
        </p:txBody>
      </p:sp>
      <p:sp>
        <p:nvSpPr>
          <p:cNvPr id="30723" name="Rectangle 3"/>
          <p:cNvSpPr>
            <a:spLocks noGrp="1" noChangeArrowheads="1"/>
          </p:cNvSpPr>
          <p:nvPr>
            <p:ph type="body" idx="1"/>
          </p:nvPr>
        </p:nvSpPr>
        <p:spPr/>
        <p:txBody>
          <a:bodyPr/>
          <a:lstStyle/>
          <a:p>
            <a:pPr>
              <a:buFontTx/>
              <a:buChar char="•"/>
            </a:pPr>
            <a:r>
              <a:rPr lang="en-US" dirty="0"/>
              <a:t>Robust fitting is a nonlinear optimization problem that must be solved iteratively</a:t>
            </a:r>
          </a:p>
          <a:p>
            <a:pPr>
              <a:buFontTx/>
              <a:buChar char="•"/>
            </a:pPr>
            <a:r>
              <a:rPr lang="en-US" dirty="0"/>
              <a:t>Least squares solution can be used for initialization</a:t>
            </a:r>
          </a:p>
          <a:p>
            <a:pPr>
              <a:buFontTx/>
              <a:buChar char="•"/>
            </a:pPr>
            <a:r>
              <a:rPr lang="en-US" dirty="0"/>
              <a:t>Scale of robust function should be chosen adaptively based on median residual </a:t>
            </a:r>
          </a:p>
        </p:txBody>
      </p:sp>
    </p:spTree>
    <p:extLst>
      <p:ext uri="{BB962C8B-B14F-4D97-AF65-F5344CB8AC3E}">
        <p14:creationId xmlns:p14="http://schemas.microsoft.com/office/powerpoint/2010/main" val="381904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section: correspondence and alignment</a:t>
            </a:r>
          </a:p>
        </p:txBody>
      </p:sp>
      <p:sp>
        <p:nvSpPr>
          <p:cNvPr id="3" name="Content Placeholder 2"/>
          <p:cNvSpPr>
            <a:spLocks noGrp="1"/>
          </p:cNvSpPr>
          <p:nvPr>
            <p:ph idx="1"/>
          </p:nvPr>
        </p:nvSpPr>
        <p:spPr/>
        <p:txBody>
          <a:bodyPr/>
          <a:lstStyle/>
          <a:p>
            <a:endParaRPr lang="en-US" dirty="0"/>
          </a:p>
          <a:p>
            <a:r>
              <a:rPr lang="en-US" dirty="0"/>
              <a:t>Correspondence: matching points, patches, edges, or regions across images</a:t>
            </a:r>
          </a:p>
          <a:p>
            <a:endParaRPr lang="en-US" dirty="0"/>
          </a:p>
          <a:p>
            <a:endParaRPr lang="en-US" dirty="0"/>
          </a:p>
        </p:txBody>
      </p:sp>
      <p:pic>
        <p:nvPicPr>
          <p:cNvPr id="53250" name="Picture 2" descr="http://blog.chron.com/goodmombadmom/files/legacy/Br%20stop%20sign%202%20copy.jpg"/>
          <p:cNvPicPr>
            <a:picLocks noChangeAspect="1" noChangeArrowheads="1"/>
          </p:cNvPicPr>
          <p:nvPr/>
        </p:nvPicPr>
        <p:blipFill rotWithShape="1">
          <a:blip r:embed="rId2">
            <a:extLst>
              <a:ext uri="{28A0092B-C50C-407E-A947-70E740481C1C}">
                <a14:useLocalDpi xmlns:a14="http://schemas.microsoft.com/office/drawing/2010/main" val="0"/>
              </a:ext>
            </a:extLst>
          </a:blip>
          <a:srcRect t="7614" r="24119" b="6260"/>
          <a:stretch/>
        </p:blipFill>
        <p:spPr bwMode="auto">
          <a:xfrm>
            <a:off x="2717292" y="2927445"/>
            <a:ext cx="1987600" cy="2871216"/>
          </a:xfrm>
          <a:prstGeom prst="rect">
            <a:avLst/>
          </a:prstGeom>
          <a:noFill/>
          <a:extLst>
            <a:ext uri="{909E8E84-426E-40DD-AFC4-6F175D3DCCD1}">
              <a14:hiddenFill xmlns:a14="http://schemas.microsoft.com/office/drawing/2010/main">
                <a:solidFill>
                  <a:srgbClr val="FFFFFF"/>
                </a:solidFill>
              </a14:hiddenFill>
            </a:ext>
          </a:extLst>
        </p:spPr>
      </p:pic>
      <p:pic>
        <p:nvPicPr>
          <p:cNvPr id="53252" name="Picture 4" descr="http://www.freefoto.com/images/41/15/41_15_85---Stop-Sign_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3992" y="3168874"/>
            <a:ext cx="1600200" cy="23883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blog.chron.com/goodmombadmom/files/legacy/Br%20stop%20sign%202%20copy.jpg"/>
          <p:cNvPicPr>
            <a:picLocks noChangeAspect="1" noChangeArrowheads="1"/>
          </p:cNvPicPr>
          <p:nvPr/>
        </p:nvPicPr>
        <p:blipFill rotWithShape="1">
          <a:blip r:embed="rId2">
            <a:extLst>
              <a:ext uri="{28A0092B-C50C-407E-A947-70E740481C1C}">
                <a14:useLocalDpi xmlns:a14="http://schemas.microsoft.com/office/drawing/2010/main" val="0"/>
              </a:ext>
            </a:extLst>
          </a:blip>
          <a:srcRect l="32123" t="30582" r="48683" b="53894"/>
          <a:stretch/>
        </p:blipFill>
        <p:spPr bwMode="auto">
          <a:xfrm>
            <a:off x="5079492" y="3845531"/>
            <a:ext cx="502768" cy="5175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www.freefoto.com/images/41/15/41_15_85---Stop-Sign_web.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0476" t="32785" r="29762" b="42061"/>
          <a:stretch/>
        </p:blipFill>
        <p:spPr bwMode="auto">
          <a:xfrm>
            <a:off x="5880354" y="3803903"/>
            <a:ext cx="476250" cy="600776"/>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3457956" y="3475517"/>
            <a:ext cx="685800" cy="88753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295388" y="3803904"/>
            <a:ext cx="685800" cy="887537"/>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36692" y="3851626"/>
            <a:ext cx="394660" cy="523220"/>
          </a:xfrm>
          <a:prstGeom prst="rect">
            <a:avLst/>
          </a:prstGeom>
          <a:noFill/>
        </p:spPr>
        <p:txBody>
          <a:bodyPr wrap="none" rtlCol="0">
            <a:spAutoFit/>
          </a:bodyPr>
          <a:lstStyle/>
          <a:p>
            <a:r>
              <a:rPr lang="en-US" sz="2800" dirty="0">
                <a:latin typeface="Arial"/>
                <a:cs typeface="Arial"/>
              </a:rPr>
              <a:t>≈</a:t>
            </a:r>
            <a:endParaRPr lang="en-US" sz="2800" dirty="0"/>
          </a:p>
        </p:txBody>
      </p:sp>
      <p:cxnSp>
        <p:nvCxnSpPr>
          <p:cNvPr id="15" name="Straight Arrow Connector 14"/>
          <p:cNvCxnSpPr/>
          <p:nvPr/>
        </p:nvCxnSpPr>
        <p:spPr>
          <a:xfrm>
            <a:off x="4143756" y="3919285"/>
            <a:ext cx="783336" cy="185007"/>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6356604" y="4190857"/>
            <a:ext cx="938784"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2209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 Methods</a:t>
            </a:r>
          </a:p>
        </p:txBody>
      </p:sp>
      <p:sp>
        <p:nvSpPr>
          <p:cNvPr id="4" name="Content Placeholder 3"/>
          <p:cNvSpPr>
            <a:spLocks noGrp="1"/>
          </p:cNvSpPr>
          <p:nvPr>
            <p:ph idx="1"/>
          </p:nvPr>
        </p:nvSpPr>
        <p:spPr/>
        <p:txBody>
          <a:bodyPr>
            <a:normAutofit fontScale="92500" lnSpcReduction="20000"/>
          </a:bodyPr>
          <a:lstStyle/>
          <a:p>
            <a:endParaRPr lang="en-US" dirty="0"/>
          </a:p>
          <a:p>
            <a:r>
              <a:rPr lang="en-US" dirty="0"/>
              <a:t>Global optimization / Search for parameters</a:t>
            </a:r>
          </a:p>
          <a:p>
            <a:pPr lvl="1"/>
            <a:r>
              <a:rPr lang="en-US" dirty="0"/>
              <a:t>Least squares fit</a:t>
            </a:r>
          </a:p>
          <a:p>
            <a:pPr lvl="1"/>
            <a:r>
              <a:rPr lang="en-US" dirty="0"/>
              <a:t>Robust least squares</a:t>
            </a:r>
          </a:p>
          <a:p>
            <a:pPr lvl="1"/>
            <a:r>
              <a:rPr lang="en-US" dirty="0">
                <a:solidFill>
                  <a:srgbClr val="00B050"/>
                </a:solidFill>
              </a:rPr>
              <a:t>Other parameter search methods</a:t>
            </a:r>
          </a:p>
          <a:p>
            <a:pPr marL="0" indent="0">
              <a:buNone/>
            </a:pPr>
            <a:endParaRPr lang="en-US" dirty="0"/>
          </a:p>
          <a:p>
            <a:r>
              <a:rPr lang="en-US" dirty="0"/>
              <a:t>Hypothesize and test</a:t>
            </a:r>
          </a:p>
          <a:p>
            <a:pPr lvl="1"/>
            <a:r>
              <a:rPr lang="en-US" dirty="0"/>
              <a:t>Generalized Hough transform</a:t>
            </a:r>
          </a:p>
          <a:p>
            <a:pPr lvl="1"/>
            <a:r>
              <a:rPr lang="en-US" dirty="0"/>
              <a:t>RANSAC</a:t>
            </a:r>
          </a:p>
          <a:p>
            <a:endParaRPr lang="en-US" dirty="0"/>
          </a:p>
          <a:p>
            <a:r>
              <a:rPr lang="en-US" dirty="0"/>
              <a:t>Iterative Closest Points (ICP)</a:t>
            </a:r>
          </a:p>
        </p:txBody>
      </p:sp>
    </p:spTree>
    <p:extLst>
      <p:ext uri="{BB962C8B-B14F-4D97-AF65-F5344CB8AC3E}">
        <p14:creationId xmlns:p14="http://schemas.microsoft.com/office/powerpoint/2010/main" val="11728613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001000" cy="914400"/>
          </a:xfrm>
        </p:spPr>
        <p:txBody>
          <a:bodyPr>
            <a:noAutofit/>
          </a:bodyPr>
          <a:lstStyle/>
          <a:p>
            <a:r>
              <a:rPr lang="en-US" sz="3600" dirty="0"/>
              <a:t>Other ways to search for parameters </a:t>
            </a:r>
            <a:br>
              <a:rPr lang="en-US" sz="3600" dirty="0"/>
            </a:br>
            <a:r>
              <a:rPr lang="en-US" sz="3600" dirty="0"/>
              <a:t>(for when no closed form solution exists)</a:t>
            </a:r>
          </a:p>
        </p:txBody>
      </p:sp>
      <p:sp>
        <p:nvSpPr>
          <p:cNvPr id="3" name="Content Placeholder 2"/>
          <p:cNvSpPr>
            <a:spLocks noGrp="1"/>
          </p:cNvSpPr>
          <p:nvPr>
            <p:ph idx="1"/>
          </p:nvPr>
        </p:nvSpPr>
        <p:spPr>
          <a:xfrm>
            <a:off x="1981200" y="1417638"/>
            <a:ext cx="8229600" cy="5135563"/>
          </a:xfrm>
        </p:spPr>
        <p:txBody>
          <a:bodyPr>
            <a:normAutofit fontScale="77500" lnSpcReduction="20000"/>
          </a:bodyPr>
          <a:lstStyle/>
          <a:p>
            <a:r>
              <a:rPr lang="en-US" dirty="0"/>
              <a:t>Line search (see </a:t>
            </a:r>
            <a:r>
              <a:rPr lang="en-US" dirty="0" err="1"/>
              <a:t>also“coordinate</a:t>
            </a:r>
            <a:r>
              <a:rPr lang="en-US" dirty="0"/>
              <a:t> descent”)</a:t>
            </a:r>
          </a:p>
          <a:p>
            <a:pPr marL="971550" lvl="1" indent="-514350">
              <a:buFont typeface="+mj-lt"/>
              <a:buAutoNum type="arabicPeriod"/>
            </a:pPr>
            <a:r>
              <a:rPr lang="en-US" dirty="0"/>
              <a:t>For each parameter, step through values and choose value that gives best fit</a:t>
            </a:r>
          </a:p>
          <a:p>
            <a:pPr marL="971550" lvl="1" indent="-514350">
              <a:buFont typeface="+mj-lt"/>
              <a:buAutoNum type="arabicPeriod"/>
            </a:pPr>
            <a:r>
              <a:rPr lang="en-US" dirty="0"/>
              <a:t>Repeat (1) until no parameter changes</a:t>
            </a:r>
          </a:p>
          <a:p>
            <a:pPr marL="514350" indent="-457200"/>
            <a:endParaRPr lang="en-US" dirty="0"/>
          </a:p>
          <a:p>
            <a:pPr marL="514350" indent="-457200"/>
            <a:r>
              <a:rPr lang="en-US" dirty="0"/>
              <a:t>Grid search</a:t>
            </a:r>
          </a:p>
          <a:p>
            <a:pPr marL="971550" lvl="1" indent="-514350">
              <a:buFont typeface="+mj-lt"/>
              <a:buAutoNum type="arabicPeriod"/>
            </a:pPr>
            <a:r>
              <a:rPr lang="en-US" dirty="0"/>
              <a:t>Propose several sets of parameters, evenly sampled in the joint set</a:t>
            </a:r>
          </a:p>
          <a:p>
            <a:pPr marL="971550" lvl="1" indent="-514350">
              <a:buFont typeface="+mj-lt"/>
              <a:buAutoNum type="arabicPeriod"/>
            </a:pPr>
            <a:r>
              <a:rPr lang="en-US" dirty="0"/>
              <a:t>Choose best (or top few) and sample joint parameters around the current best; repeat</a:t>
            </a:r>
          </a:p>
          <a:p>
            <a:pPr marL="571500" indent="-514350"/>
            <a:endParaRPr lang="en-US" dirty="0"/>
          </a:p>
          <a:p>
            <a:pPr marL="571500" indent="-514350"/>
            <a:r>
              <a:rPr lang="en-US" dirty="0"/>
              <a:t>Gradient descent</a:t>
            </a:r>
          </a:p>
          <a:p>
            <a:pPr marL="971550" lvl="1" indent="-514350">
              <a:buFont typeface="+mj-lt"/>
              <a:buAutoNum type="arabicPeriod"/>
            </a:pPr>
            <a:r>
              <a:rPr lang="en-US" dirty="0"/>
              <a:t>Provide initial position (e.g., random)</a:t>
            </a:r>
          </a:p>
          <a:p>
            <a:pPr marL="971550" lvl="1" indent="-514350">
              <a:buFont typeface="+mj-lt"/>
              <a:buAutoNum type="arabicPeriod"/>
            </a:pPr>
            <a:r>
              <a:rPr lang="en-US" dirty="0"/>
              <a:t>Locally search for better parameters by following gradient</a:t>
            </a:r>
          </a:p>
        </p:txBody>
      </p:sp>
    </p:spTree>
    <p:extLst>
      <p:ext uri="{BB962C8B-B14F-4D97-AF65-F5344CB8AC3E}">
        <p14:creationId xmlns:p14="http://schemas.microsoft.com/office/powerpoint/2010/main" val="98697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 Methods</a:t>
            </a:r>
          </a:p>
        </p:txBody>
      </p:sp>
      <p:sp>
        <p:nvSpPr>
          <p:cNvPr id="4" name="Content Placeholder 3"/>
          <p:cNvSpPr>
            <a:spLocks noGrp="1"/>
          </p:cNvSpPr>
          <p:nvPr>
            <p:ph idx="1"/>
          </p:nvPr>
        </p:nvSpPr>
        <p:spPr/>
        <p:txBody>
          <a:bodyPr>
            <a:normAutofit fontScale="92500" lnSpcReduction="10000"/>
          </a:bodyPr>
          <a:lstStyle/>
          <a:p>
            <a:endParaRPr lang="en-US" dirty="0"/>
          </a:p>
          <a:p>
            <a:r>
              <a:rPr lang="en-US" dirty="0"/>
              <a:t>Global optimization / Search for parameters</a:t>
            </a:r>
          </a:p>
          <a:p>
            <a:pPr lvl="1"/>
            <a:r>
              <a:rPr lang="en-US" dirty="0"/>
              <a:t>Least squares fit</a:t>
            </a:r>
          </a:p>
          <a:p>
            <a:pPr lvl="1"/>
            <a:r>
              <a:rPr lang="en-US" dirty="0"/>
              <a:t>Robust least squares</a:t>
            </a:r>
          </a:p>
          <a:p>
            <a:pPr lvl="1"/>
            <a:r>
              <a:rPr lang="en-US" dirty="0"/>
              <a:t>Other parameter search methods</a:t>
            </a:r>
          </a:p>
          <a:p>
            <a:pPr marL="0" indent="0">
              <a:buNone/>
            </a:pPr>
            <a:endParaRPr lang="en-US" dirty="0"/>
          </a:p>
          <a:p>
            <a:r>
              <a:rPr lang="en-US" dirty="0">
                <a:solidFill>
                  <a:srgbClr val="00B050"/>
                </a:solidFill>
              </a:rPr>
              <a:t>Hypothesize and test</a:t>
            </a:r>
          </a:p>
          <a:p>
            <a:pPr lvl="1"/>
            <a:r>
              <a:rPr lang="en-US" dirty="0"/>
              <a:t>Generalized Hough transform</a:t>
            </a:r>
          </a:p>
          <a:p>
            <a:pPr lvl="1"/>
            <a:r>
              <a:rPr lang="en-US" dirty="0"/>
              <a:t>RANSAC</a:t>
            </a:r>
          </a:p>
          <a:p>
            <a:pPr lvl="1"/>
            <a:endParaRPr lang="en-US" dirty="0"/>
          </a:p>
          <a:p>
            <a:r>
              <a:rPr lang="en-US" dirty="0"/>
              <a:t>Iterative Closest Points (ICP)	</a:t>
            </a:r>
          </a:p>
          <a:p>
            <a:endParaRPr lang="en-US" dirty="0"/>
          </a:p>
          <a:p>
            <a:endParaRPr lang="en-US" dirty="0"/>
          </a:p>
        </p:txBody>
      </p:sp>
    </p:spTree>
    <p:extLst>
      <p:ext uri="{BB962C8B-B14F-4D97-AF65-F5344CB8AC3E}">
        <p14:creationId xmlns:p14="http://schemas.microsoft.com/office/powerpoint/2010/main" val="20109364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Hypothesize and test</a:t>
            </a:r>
          </a:p>
        </p:txBody>
      </p:sp>
      <p:sp>
        <p:nvSpPr>
          <p:cNvPr id="3" name="Content Placeholder 2"/>
          <p:cNvSpPr>
            <a:spLocks noGrp="1"/>
          </p:cNvSpPr>
          <p:nvPr>
            <p:ph idx="1"/>
          </p:nvPr>
        </p:nvSpPr>
        <p:spPr>
          <a:xfrm>
            <a:off x="1981200" y="990600"/>
            <a:ext cx="8229600" cy="5486400"/>
          </a:xfrm>
        </p:spPr>
        <p:txBody>
          <a:bodyPr>
            <a:normAutofit fontScale="85000" lnSpcReduction="10000"/>
          </a:bodyPr>
          <a:lstStyle/>
          <a:p>
            <a:pPr marL="514350" indent="-514350">
              <a:buFont typeface="+mj-lt"/>
              <a:buAutoNum type="arabicPeriod"/>
            </a:pPr>
            <a:r>
              <a:rPr lang="en-US" dirty="0"/>
              <a:t>Propose parameters</a:t>
            </a:r>
          </a:p>
          <a:p>
            <a:pPr marL="914400" lvl="1" indent="-514350"/>
            <a:r>
              <a:rPr lang="en-US" dirty="0"/>
              <a:t>Try all possible</a:t>
            </a:r>
          </a:p>
          <a:p>
            <a:pPr marL="914400" lvl="1" indent="-514350"/>
            <a:r>
              <a:rPr lang="en-US" dirty="0"/>
              <a:t>Each point votes for all consistent parameters</a:t>
            </a:r>
          </a:p>
          <a:p>
            <a:pPr marL="914400" lvl="1" indent="-514350"/>
            <a:r>
              <a:rPr lang="en-US" dirty="0"/>
              <a:t>Repeatedly sample enough points to solve for parameters</a:t>
            </a:r>
          </a:p>
          <a:p>
            <a:pPr marL="914400" lvl="1" indent="-514350">
              <a:buNone/>
            </a:pPr>
            <a:endParaRPr lang="en-US" dirty="0"/>
          </a:p>
          <a:p>
            <a:pPr marL="514350" indent="-514350">
              <a:buFont typeface="+mj-lt"/>
              <a:buAutoNum type="arabicPeriod"/>
            </a:pPr>
            <a:r>
              <a:rPr lang="en-US" dirty="0"/>
              <a:t>Score the given parameters</a:t>
            </a:r>
          </a:p>
          <a:p>
            <a:pPr marL="914400" lvl="1" indent="-514350"/>
            <a:r>
              <a:rPr lang="en-US" dirty="0"/>
              <a:t>Number of consistent points, possibly weighted by distance</a:t>
            </a:r>
          </a:p>
          <a:p>
            <a:pPr marL="914400" lvl="1" indent="-514350">
              <a:buNone/>
            </a:pPr>
            <a:endParaRPr lang="en-US" dirty="0"/>
          </a:p>
          <a:p>
            <a:pPr marL="514350" indent="-514350">
              <a:buFont typeface="+mj-lt"/>
              <a:buAutoNum type="arabicPeriod"/>
            </a:pPr>
            <a:r>
              <a:rPr lang="en-US" dirty="0"/>
              <a:t>Choose from among the set of parameters</a:t>
            </a:r>
          </a:p>
          <a:p>
            <a:pPr marL="914400" lvl="1" indent="-514350"/>
            <a:r>
              <a:rPr lang="en-US" dirty="0"/>
              <a:t>Global or local maximum of scores</a:t>
            </a:r>
          </a:p>
          <a:p>
            <a:pPr marL="914400" lvl="1" indent="-514350">
              <a:buNone/>
            </a:pPr>
            <a:endParaRPr lang="en-US" dirty="0"/>
          </a:p>
          <a:p>
            <a:pPr marL="514350" indent="-514350">
              <a:buFont typeface="+mj-lt"/>
              <a:buAutoNum type="arabicPeriod"/>
            </a:pPr>
            <a:r>
              <a:rPr lang="en-US" dirty="0"/>
              <a:t>Possibly refine parameters using inliers</a:t>
            </a:r>
          </a:p>
        </p:txBody>
      </p:sp>
    </p:spTree>
    <p:extLst>
      <p:ext uri="{BB962C8B-B14F-4D97-AF65-F5344CB8AC3E}">
        <p14:creationId xmlns:p14="http://schemas.microsoft.com/office/powerpoint/2010/main" val="190944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Fitting and Alignment: Methods</a:t>
            </a:r>
          </a:p>
        </p:txBody>
      </p:sp>
      <p:sp>
        <p:nvSpPr>
          <p:cNvPr id="4" name="Content Placeholder 3"/>
          <p:cNvSpPr>
            <a:spLocks noGrp="1"/>
          </p:cNvSpPr>
          <p:nvPr>
            <p:ph idx="1"/>
          </p:nvPr>
        </p:nvSpPr>
        <p:spPr/>
        <p:txBody>
          <a:bodyPr>
            <a:normAutofit fontScale="92500" lnSpcReduction="10000"/>
          </a:bodyPr>
          <a:lstStyle/>
          <a:p>
            <a:endParaRPr lang="en-US" dirty="0"/>
          </a:p>
          <a:p>
            <a:r>
              <a:rPr lang="en-US" dirty="0"/>
              <a:t>Global optimization / Search for parameters</a:t>
            </a:r>
          </a:p>
          <a:p>
            <a:pPr lvl="1"/>
            <a:r>
              <a:rPr lang="en-US" dirty="0"/>
              <a:t>Least squares fit</a:t>
            </a:r>
          </a:p>
          <a:p>
            <a:pPr lvl="1"/>
            <a:r>
              <a:rPr lang="en-US" dirty="0"/>
              <a:t>Robust least squares</a:t>
            </a:r>
          </a:p>
          <a:p>
            <a:pPr lvl="1"/>
            <a:r>
              <a:rPr lang="en-US" dirty="0"/>
              <a:t>Other parameter search methods</a:t>
            </a:r>
          </a:p>
          <a:p>
            <a:endParaRPr lang="en-US" dirty="0"/>
          </a:p>
          <a:p>
            <a:r>
              <a:rPr lang="en-US" dirty="0"/>
              <a:t>Hypothesize and test</a:t>
            </a:r>
          </a:p>
          <a:p>
            <a:pPr lvl="1"/>
            <a:r>
              <a:rPr lang="en-US" dirty="0">
                <a:solidFill>
                  <a:srgbClr val="00B050"/>
                </a:solidFill>
              </a:rPr>
              <a:t>Generalized Hough transform</a:t>
            </a:r>
          </a:p>
          <a:p>
            <a:pPr lvl="1"/>
            <a:r>
              <a:rPr lang="en-US" dirty="0"/>
              <a:t>RANSAC</a:t>
            </a:r>
          </a:p>
          <a:p>
            <a:pPr lvl="1"/>
            <a:endParaRPr lang="en-US" dirty="0"/>
          </a:p>
          <a:p>
            <a:r>
              <a:rPr lang="en-US" dirty="0"/>
              <a:t>Iterative Closest Points (ICP)	</a:t>
            </a:r>
          </a:p>
          <a:p>
            <a:endParaRPr lang="en-US" dirty="0"/>
          </a:p>
        </p:txBody>
      </p:sp>
    </p:spTree>
    <p:extLst>
      <p:ext uri="{BB962C8B-B14F-4D97-AF65-F5344CB8AC3E}">
        <p14:creationId xmlns:p14="http://schemas.microsoft.com/office/powerpoint/2010/main" val="3993498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normAutofit/>
          </a:bodyPr>
          <a:lstStyle/>
          <a:p>
            <a:r>
              <a:rPr lang="en-US" dirty="0"/>
              <a:t>Hough Transform: Outline</a:t>
            </a:r>
          </a:p>
        </p:txBody>
      </p:sp>
      <p:sp>
        <p:nvSpPr>
          <p:cNvPr id="43011" name="Content Placeholder 2"/>
          <p:cNvSpPr>
            <a:spLocks noGrp="1"/>
          </p:cNvSpPr>
          <p:nvPr>
            <p:ph idx="1"/>
          </p:nvPr>
        </p:nvSpPr>
        <p:spPr/>
        <p:txBody>
          <a:bodyPr/>
          <a:lstStyle/>
          <a:p>
            <a:pPr marL="514350" indent="-514350">
              <a:buFont typeface="Calibri" pitchFamily="34" charset="0"/>
              <a:buAutoNum type="arabicPeriod"/>
            </a:pPr>
            <a:endParaRPr lang="en-US" dirty="0"/>
          </a:p>
          <a:p>
            <a:pPr marL="514350" indent="-514350">
              <a:buFont typeface="Calibri" pitchFamily="34" charset="0"/>
              <a:buAutoNum type="arabicPeriod"/>
            </a:pPr>
            <a:r>
              <a:rPr lang="en-US" dirty="0"/>
              <a:t>Create a grid of parameter values</a:t>
            </a:r>
          </a:p>
          <a:p>
            <a:pPr marL="514350" indent="-514350">
              <a:buFont typeface="Calibri" pitchFamily="34" charset="0"/>
              <a:buAutoNum type="arabicPeriod"/>
            </a:pPr>
            <a:endParaRPr lang="en-US" dirty="0"/>
          </a:p>
          <a:p>
            <a:pPr marL="514350" indent="-514350">
              <a:buFont typeface="Calibri" pitchFamily="34" charset="0"/>
              <a:buAutoNum type="arabicPeriod"/>
            </a:pPr>
            <a:r>
              <a:rPr lang="en-US" dirty="0"/>
              <a:t>Each point (or observation of correspondence) votes for a set of parameters, incrementing those values in grid</a:t>
            </a:r>
          </a:p>
          <a:p>
            <a:pPr marL="514350" indent="-514350">
              <a:buFont typeface="Calibri" pitchFamily="34" charset="0"/>
              <a:buAutoNum type="arabicPeriod"/>
            </a:pPr>
            <a:endParaRPr lang="en-US" dirty="0"/>
          </a:p>
          <a:p>
            <a:pPr marL="514350" indent="-514350">
              <a:buFont typeface="Calibri" pitchFamily="34" charset="0"/>
              <a:buAutoNum type="arabicPeriod"/>
            </a:pPr>
            <a:r>
              <a:rPr lang="en-US" dirty="0"/>
              <a:t>Find maximum or local maxima in grid</a:t>
            </a:r>
          </a:p>
          <a:p>
            <a:pPr marL="514350" indent="-514350">
              <a:buFont typeface="Calibri" pitchFamily="34" charset="0"/>
              <a:buAutoNum type="arabicPeriod"/>
            </a:pPr>
            <a:endParaRPr lang="en-US" dirty="0"/>
          </a:p>
          <a:p>
            <a:pPr marL="514350" indent="-514350">
              <a:buFont typeface="Calibri" pitchFamily="34" charset="0"/>
              <a:buAutoNum type="arabicPeriod"/>
            </a:pPr>
            <a:endParaRPr lang="en-US" dirty="0"/>
          </a:p>
        </p:txBody>
      </p:sp>
    </p:spTree>
    <p:extLst>
      <p:ext uri="{BB962C8B-B14F-4D97-AF65-F5344CB8AC3E}">
        <p14:creationId xmlns:p14="http://schemas.microsoft.com/office/powerpoint/2010/main" val="32738143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2"/>
          <p:cNvSpPr>
            <a:spLocks noChangeShapeType="1"/>
          </p:cNvSpPr>
          <p:nvPr/>
        </p:nvSpPr>
        <p:spPr bwMode="auto">
          <a:xfrm>
            <a:off x="3222625" y="3505200"/>
            <a:ext cx="1676400" cy="1676400"/>
          </a:xfrm>
          <a:prstGeom prst="line">
            <a:avLst/>
          </a:prstGeom>
          <a:noFill/>
          <a:ln w="50800">
            <a:solidFill>
              <a:srgbClr val="FF0000"/>
            </a:solidFill>
            <a:prstDash val="sysDot"/>
            <a:round/>
            <a:headEnd/>
            <a:tailEnd/>
          </a:ln>
          <a:effectLst/>
        </p:spPr>
        <p:txBody>
          <a:bodyPr>
            <a:spAutoFit/>
          </a:bodyPr>
          <a:lstStyle/>
          <a:p>
            <a:endParaRPr lang="en-US">
              <a:solidFill>
                <a:srgbClr val="000000"/>
              </a:solidFill>
              <a:latin typeface="Futura Bk BT" pitchFamily="34" charset="0"/>
            </a:endParaRPr>
          </a:p>
        </p:txBody>
      </p:sp>
      <p:sp>
        <p:nvSpPr>
          <p:cNvPr id="20483" name="Line 3"/>
          <p:cNvSpPr>
            <a:spLocks noChangeShapeType="1"/>
          </p:cNvSpPr>
          <p:nvPr/>
        </p:nvSpPr>
        <p:spPr bwMode="auto">
          <a:xfrm flipV="1">
            <a:off x="3070225" y="3124200"/>
            <a:ext cx="0" cy="220980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0484" name="Line 4"/>
          <p:cNvSpPr>
            <a:spLocks noChangeShapeType="1"/>
          </p:cNvSpPr>
          <p:nvPr/>
        </p:nvSpPr>
        <p:spPr bwMode="auto">
          <a:xfrm>
            <a:off x="3070225" y="5334000"/>
            <a:ext cx="2743200"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0485" name="Text Box 5"/>
          <p:cNvSpPr txBox="1">
            <a:spLocks noChangeArrowheads="1"/>
          </p:cNvSpPr>
          <p:nvPr/>
        </p:nvSpPr>
        <p:spPr bwMode="auto">
          <a:xfrm>
            <a:off x="5271880" y="5410201"/>
            <a:ext cx="338554" cy="461665"/>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x</a:t>
            </a:r>
          </a:p>
        </p:txBody>
      </p:sp>
      <p:sp>
        <p:nvSpPr>
          <p:cNvPr id="20486" name="Text Box 6"/>
          <p:cNvSpPr txBox="1">
            <a:spLocks noChangeArrowheads="1"/>
          </p:cNvSpPr>
          <p:nvPr/>
        </p:nvSpPr>
        <p:spPr bwMode="auto">
          <a:xfrm>
            <a:off x="2585036" y="3276601"/>
            <a:ext cx="338555" cy="461665"/>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y</a:t>
            </a:r>
          </a:p>
        </p:txBody>
      </p:sp>
      <p:sp>
        <p:nvSpPr>
          <p:cNvPr id="20487" name="Line 7"/>
          <p:cNvSpPr>
            <a:spLocks noChangeShapeType="1"/>
          </p:cNvSpPr>
          <p:nvPr/>
        </p:nvSpPr>
        <p:spPr bwMode="auto">
          <a:xfrm flipV="1">
            <a:off x="6499225" y="3276600"/>
            <a:ext cx="1676400" cy="19812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0488" name="Line 8"/>
          <p:cNvSpPr>
            <a:spLocks noChangeShapeType="1"/>
          </p:cNvSpPr>
          <p:nvPr/>
        </p:nvSpPr>
        <p:spPr bwMode="auto">
          <a:xfrm flipV="1">
            <a:off x="6194425" y="3505200"/>
            <a:ext cx="2895600" cy="11430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0489" name="Line 9"/>
          <p:cNvSpPr>
            <a:spLocks noChangeShapeType="1"/>
          </p:cNvSpPr>
          <p:nvPr/>
        </p:nvSpPr>
        <p:spPr bwMode="auto">
          <a:xfrm>
            <a:off x="6194425" y="3810000"/>
            <a:ext cx="2895600" cy="8382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0490" name="Line 10"/>
          <p:cNvSpPr>
            <a:spLocks noChangeShapeType="1"/>
          </p:cNvSpPr>
          <p:nvPr/>
        </p:nvSpPr>
        <p:spPr bwMode="auto">
          <a:xfrm flipV="1">
            <a:off x="6216650" y="3124200"/>
            <a:ext cx="0" cy="220980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0491" name="Line 11"/>
          <p:cNvSpPr>
            <a:spLocks noChangeShapeType="1"/>
          </p:cNvSpPr>
          <p:nvPr/>
        </p:nvSpPr>
        <p:spPr bwMode="auto">
          <a:xfrm>
            <a:off x="6216651" y="5334000"/>
            <a:ext cx="3254375"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0492" name="Text Box 12"/>
          <p:cNvSpPr txBox="1">
            <a:spLocks noChangeArrowheads="1"/>
          </p:cNvSpPr>
          <p:nvPr/>
        </p:nvSpPr>
        <p:spPr bwMode="auto">
          <a:xfrm>
            <a:off x="8650289" y="5334000"/>
            <a:ext cx="363537" cy="457200"/>
          </a:xfrm>
          <a:prstGeom prst="rect">
            <a:avLst/>
          </a:prstGeom>
          <a:noFill/>
          <a:ln w="25400" algn="ctr">
            <a:noFill/>
            <a:miter lim="800000"/>
            <a:headEnd/>
            <a:tailEnd/>
          </a:ln>
          <a:effectLst/>
        </p:spPr>
        <p:txBody>
          <a:bodyPr wrap="none">
            <a:spAutoFit/>
          </a:bodyPr>
          <a:lstStyle/>
          <a:p>
            <a:pPr algn="ctr"/>
            <a:r>
              <a:rPr lang="en-US" sz="2400" dirty="0">
                <a:solidFill>
                  <a:srgbClr val="000000"/>
                </a:solidFill>
                <a:latin typeface="Futura Bk BT" pitchFamily="34" charset="0"/>
              </a:rPr>
              <a:t>b</a:t>
            </a:r>
          </a:p>
        </p:txBody>
      </p:sp>
      <p:sp>
        <p:nvSpPr>
          <p:cNvPr id="20493" name="Text Box 13"/>
          <p:cNvSpPr txBox="1">
            <a:spLocks noChangeArrowheads="1"/>
          </p:cNvSpPr>
          <p:nvPr/>
        </p:nvSpPr>
        <p:spPr bwMode="auto">
          <a:xfrm>
            <a:off x="5676900" y="3276600"/>
            <a:ext cx="450850" cy="457200"/>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m</a:t>
            </a:r>
          </a:p>
        </p:txBody>
      </p:sp>
      <p:sp>
        <p:nvSpPr>
          <p:cNvPr id="20494" name="Text Box 14"/>
          <p:cNvSpPr txBox="1">
            <a:spLocks noChangeArrowheads="1"/>
          </p:cNvSpPr>
          <p:nvPr/>
        </p:nvSpPr>
        <p:spPr bwMode="auto">
          <a:xfrm>
            <a:off x="5040644" y="6248401"/>
            <a:ext cx="1704313" cy="461665"/>
          </a:xfrm>
          <a:prstGeom prst="rect">
            <a:avLst/>
          </a:prstGeom>
          <a:noFill/>
          <a:ln w="25400" algn="ctr">
            <a:noFill/>
            <a:miter lim="800000"/>
            <a:headEnd/>
            <a:tailEnd/>
          </a:ln>
          <a:effectLst/>
        </p:spPr>
        <p:txBody>
          <a:bodyPr wrap="none">
            <a:spAutoFit/>
          </a:bodyPr>
          <a:lstStyle/>
          <a:p>
            <a:pPr algn="ctr"/>
            <a:r>
              <a:rPr lang="en-US" sz="2400" dirty="0">
                <a:solidFill>
                  <a:srgbClr val="000000"/>
                </a:solidFill>
                <a:latin typeface="Futura Bk BT" pitchFamily="34" charset="0"/>
              </a:rPr>
              <a:t>y = m x + b</a:t>
            </a:r>
          </a:p>
        </p:txBody>
      </p:sp>
      <p:sp>
        <p:nvSpPr>
          <p:cNvPr id="20495" name="Rectangle 15"/>
          <p:cNvSpPr>
            <a:spLocks noChangeArrowheads="1"/>
          </p:cNvSpPr>
          <p:nvPr/>
        </p:nvSpPr>
        <p:spPr bwMode="auto">
          <a:xfrm>
            <a:off x="1828800" y="228600"/>
            <a:ext cx="5334000" cy="762000"/>
          </a:xfrm>
          <a:prstGeom prst="rect">
            <a:avLst/>
          </a:prstGeom>
          <a:noFill/>
          <a:ln w="25400" algn="ctr">
            <a:noFill/>
            <a:miter lim="800000"/>
            <a:headEnd/>
            <a:tailEnd/>
          </a:ln>
          <a:effectLst/>
        </p:spPr>
        <p:txBody>
          <a:bodyPr>
            <a:spAutoFit/>
          </a:bodyPr>
          <a:lstStyle/>
          <a:p>
            <a:pPr>
              <a:spcBef>
                <a:spcPct val="20000"/>
              </a:spcBef>
            </a:pPr>
            <a:r>
              <a:rPr lang="en-US" sz="4400" b="1">
                <a:solidFill>
                  <a:srgbClr val="000000"/>
                </a:solidFill>
                <a:latin typeface="Futura Bk BT" pitchFamily="34" charset="0"/>
              </a:rPr>
              <a:t>Hough transform</a:t>
            </a:r>
          </a:p>
        </p:txBody>
      </p:sp>
      <p:sp>
        <p:nvSpPr>
          <p:cNvPr id="20496" name="Oval 16"/>
          <p:cNvSpPr>
            <a:spLocks noChangeArrowheads="1"/>
          </p:cNvSpPr>
          <p:nvPr/>
        </p:nvSpPr>
        <p:spPr bwMode="auto">
          <a:xfrm>
            <a:off x="7315200" y="39313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0497" name="Oval 17"/>
          <p:cNvSpPr>
            <a:spLocks noChangeArrowheads="1"/>
          </p:cNvSpPr>
          <p:nvPr/>
        </p:nvSpPr>
        <p:spPr bwMode="auto">
          <a:xfrm>
            <a:off x="4038600" y="4159925"/>
            <a:ext cx="152400" cy="519351"/>
          </a:xfrm>
          <a:prstGeom prst="ellipse">
            <a:avLst/>
          </a:prstGeom>
          <a:solidFill>
            <a:srgbClr val="FF0000"/>
          </a:solidFill>
          <a:ln w="50800" algn="ctr">
            <a:solidFill>
              <a:srgbClr val="FF0000"/>
            </a:solidFill>
            <a:round/>
            <a:headEnd/>
            <a:tailEnd/>
          </a:ln>
          <a:effectLst/>
        </p:spPr>
        <p:txBody>
          <a:bodyPr anchor="ctr">
            <a:spAutoFit/>
          </a:bodyPr>
          <a:lstStyle/>
          <a:p>
            <a:endParaRPr lang="en-US">
              <a:solidFill>
                <a:srgbClr val="000000"/>
              </a:solidFill>
              <a:latin typeface="Futura Bk BT" pitchFamily="34" charset="0"/>
            </a:endParaRPr>
          </a:p>
        </p:txBody>
      </p:sp>
      <p:sp>
        <p:nvSpPr>
          <p:cNvPr id="20498" name="Oval 18"/>
          <p:cNvSpPr>
            <a:spLocks noChangeArrowheads="1"/>
          </p:cNvSpPr>
          <p:nvPr/>
        </p:nvSpPr>
        <p:spPr bwMode="auto">
          <a:xfrm>
            <a:off x="3505200" y="3626525"/>
            <a:ext cx="152400" cy="519351"/>
          </a:xfrm>
          <a:prstGeom prst="ellipse">
            <a:avLst/>
          </a:prstGeom>
          <a:solidFill>
            <a:srgbClr val="FF0000"/>
          </a:solidFill>
          <a:ln w="50800" algn="ctr">
            <a:solidFill>
              <a:srgbClr val="FF0000"/>
            </a:solidFill>
            <a:round/>
            <a:headEnd/>
            <a:tailEnd/>
          </a:ln>
          <a:effectLst/>
        </p:spPr>
        <p:txBody>
          <a:bodyPr anchor="ctr">
            <a:spAutoFit/>
          </a:bodyPr>
          <a:lstStyle/>
          <a:p>
            <a:endParaRPr lang="en-US">
              <a:solidFill>
                <a:srgbClr val="000000"/>
              </a:solidFill>
              <a:latin typeface="Futura Bk BT" pitchFamily="34" charset="0"/>
            </a:endParaRPr>
          </a:p>
        </p:txBody>
      </p:sp>
      <p:sp>
        <p:nvSpPr>
          <p:cNvPr id="20499" name="Oval 19"/>
          <p:cNvSpPr>
            <a:spLocks noChangeArrowheads="1"/>
          </p:cNvSpPr>
          <p:nvPr/>
        </p:nvSpPr>
        <p:spPr bwMode="auto">
          <a:xfrm>
            <a:off x="3787775" y="3931325"/>
            <a:ext cx="152400" cy="519351"/>
          </a:xfrm>
          <a:prstGeom prst="ellipse">
            <a:avLst/>
          </a:prstGeom>
          <a:solidFill>
            <a:srgbClr val="FF0000"/>
          </a:solidFill>
          <a:ln w="50800" algn="ctr">
            <a:solidFill>
              <a:srgbClr val="FF0000"/>
            </a:solidFill>
            <a:round/>
            <a:headEnd/>
            <a:tailEnd/>
          </a:ln>
          <a:effectLst/>
        </p:spPr>
        <p:txBody>
          <a:bodyPr anchor="ctr">
            <a:spAutoFit/>
          </a:bodyPr>
          <a:lstStyle/>
          <a:p>
            <a:endParaRPr lang="en-US">
              <a:solidFill>
                <a:srgbClr val="000000"/>
              </a:solidFill>
              <a:latin typeface="Futura Bk BT" pitchFamily="34" charset="0"/>
            </a:endParaRPr>
          </a:p>
        </p:txBody>
      </p:sp>
      <p:sp>
        <p:nvSpPr>
          <p:cNvPr id="20500" name="Rectangle 20"/>
          <p:cNvSpPr>
            <a:spLocks noChangeArrowheads="1"/>
          </p:cNvSpPr>
          <p:nvPr/>
        </p:nvSpPr>
        <p:spPr bwMode="auto">
          <a:xfrm>
            <a:off x="1905000" y="1828801"/>
            <a:ext cx="7696200" cy="830997"/>
          </a:xfrm>
          <a:prstGeom prst="rect">
            <a:avLst/>
          </a:prstGeom>
          <a:noFill/>
          <a:ln w="50800" algn="ctr">
            <a:noFill/>
            <a:miter lim="800000"/>
            <a:headEnd/>
            <a:tailEnd/>
          </a:ln>
          <a:effectLst/>
        </p:spPr>
        <p:txBody>
          <a:bodyPr>
            <a:spAutoFit/>
          </a:bodyPr>
          <a:lstStyle/>
          <a:p>
            <a:r>
              <a:rPr lang="en-US" sz="2400" dirty="0">
                <a:solidFill>
                  <a:srgbClr val="000000"/>
                </a:solidFill>
                <a:latin typeface="Futura Bk BT" pitchFamily="34" charset="0"/>
              </a:rPr>
              <a:t>Given a set of points, find the curve or line that explains the data points best</a:t>
            </a:r>
          </a:p>
        </p:txBody>
      </p:sp>
      <p:sp>
        <p:nvSpPr>
          <p:cNvPr id="20501" name="Rectangle 21"/>
          <p:cNvSpPr>
            <a:spLocks noChangeArrowheads="1"/>
          </p:cNvSpPr>
          <p:nvPr/>
        </p:nvSpPr>
        <p:spPr bwMode="auto">
          <a:xfrm>
            <a:off x="1905001" y="1125866"/>
            <a:ext cx="7127875" cy="523220"/>
          </a:xfrm>
          <a:prstGeom prst="rect">
            <a:avLst/>
          </a:prstGeom>
          <a:noFill/>
          <a:ln w="9525">
            <a:noFill/>
            <a:miter lim="800000"/>
            <a:headEnd/>
            <a:tailEnd/>
          </a:ln>
          <a:effectLst/>
        </p:spPr>
        <p:txBody>
          <a:bodyPr anchor="ctr">
            <a:spAutoFit/>
          </a:bodyPr>
          <a:lstStyle/>
          <a:p>
            <a:r>
              <a:rPr lang="en-US" sz="1400">
                <a:solidFill>
                  <a:srgbClr val="000000"/>
                </a:solidFill>
                <a:latin typeface="Futura Bk BT" pitchFamily="34" charset="0"/>
                <a:cs typeface="Arial" charset="0"/>
              </a:rPr>
              <a:t>P.V.C. Hough, </a:t>
            </a:r>
            <a:r>
              <a:rPr lang="en-US" sz="1400" i="1">
                <a:solidFill>
                  <a:srgbClr val="000000"/>
                </a:solidFill>
                <a:latin typeface="Futura Bk BT" pitchFamily="34" charset="0"/>
                <a:cs typeface="Arial" charset="0"/>
              </a:rPr>
              <a:t>Machine Analysis of Bubble Chamber Pictures,</a:t>
            </a:r>
            <a:r>
              <a:rPr lang="en-US" sz="1400">
                <a:solidFill>
                  <a:srgbClr val="000000"/>
                </a:solidFill>
                <a:latin typeface="Futura Bk BT" pitchFamily="34" charset="0"/>
                <a:cs typeface="Arial" charset="0"/>
              </a:rPr>
              <a:t> Proc. Int. Conf. High Energy Accelerators and Instrumentation, 1959 </a:t>
            </a:r>
          </a:p>
        </p:txBody>
      </p:sp>
      <p:sp>
        <p:nvSpPr>
          <p:cNvPr id="20502" name="Text Box 22"/>
          <p:cNvSpPr txBox="1">
            <a:spLocks noChangeArrowheads="1"/>
          </p:cNvSpPr>
          <p:nvPr/>
        </p:nvSpPr>
        <p:spPr bwMode="auto">
          <a:xfrm>
            <a:off x="6765925" y="5676901"/>
            <a:ext cx="1555750" cy="366713"/>
          </a:xfrm>
          <a:prstGeom prst="rect">
            <a:avLst/>
          </a:prstGeom>
          <a:noFill/>
          <a:ln w="25400">
            <a:noFill/>
            <a:prstDash val="dash"/>
            <a:miter lim="800000"/>
            <a:headEnd/>
            <a:tailEnd/>
          </a:ln>
          <a:effectLst/>
        </p:spPr>
        <p:txBody>
          <a:bodyPr wrap="none">
            <a:spAutoFit/>
          </a:bodyPr>
          <a:lstStyle/>
          <a:p>
            <a:r>
              <a:rPr lang="en-US">
                <a:solidFill>
                  <a:srgbClr val="000000"/>
                </a:solidFill>
                <a:latin typeface="Futura Bk BT" pitchFamily="34" charset="0"/>
              </a:rPr>
              <a:t>Hough space</a:t>
            </a:r>
          </a:p>
        </p:txBody>
      </p:sp>
      <p:sp>
        <p:nvSpPr>
          <p:cNvPr id="23" name="TextBox 22"/>
          <p:cNvSpPr txBox="1"/>
          <p:nvPr/>
        </p:nvSpPr>
        <p:spPr>
          <a:xfrm>
            <a:off x="8651102"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1332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9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9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4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48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4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7" grpId="0" animBg="1"/>
      <p:bldP spid="20488" grpId="0" animBg="1"/>
      <p:bldP spid="20489" grpId="0" animBg="1"/>
      <p:bldP spid="20496" grpId="0" animBg="1"/>
      <p:bldP spid="20497" grpId="0" animBg="1"/>
      <p:bldP spid="20498" grpId="0" animBg="1"/>
      <p:bldP spid="2049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V="1">
            <a:off x="3070225" y="1143000"/>
            <a:ext cx="0" cy="220980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31" name="Line 3"/>
          <p:cNvSpPr>
            <a:spLocks noChangeShapeType="1"/>
          </p:cNvSpPr>
          <p:nvPr/>
        </p:nvSpPr>
        <p:spPr bwMode="auto">
          <a:xfrm>
            <a:off x="3070225" y="3352800"/>
            <a:ext cx="2743200"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32" name="Text Box 4"/>
          <p:cNvSpPr txBox="1">
            <a:spLocks noChangeArrowheads="1"/>
          </p:cNvSpPr>
          <p:nvPr/>
        </p:nvSpPr>
        <p:spPr bwMode="auto">
          <a:xfrm>
            <a:off x="5271880" y="3429001"/>
            <a:ext cx="338554" cy="461665"/>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x</a:t>
            </a:r>
          </a:p>
        </p:txBody>
      </p:sp>
      <p:sp>
        <p:nvSpPr>
          <p:cNvPr id="22533" name="Text Box 5"/>
          <p:cNvSpPr txBox="1">
            <a:spLocks noChangeArrowheads="1"/>
          </p:cNvSpPr>
          <p:nvPr/>
        </p:nvSpPr>
        <p:spPr bwMode="auto">
          <a:xfrm>
            <a:off x="2585036" y="1295401"/>
            <a:ext cx="338555" cy="461665"/>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y</a:t>
            </a:r>
          </a:p>
        </p:txBody>
      </p:sp>
      <p:sp>
        <p:nvSpPr>
          <p:cNvPr id="22534" name="Oval 6"/>
          <p:cNvSpPr>
            <a:spLocks noChangeArrowheads="1"/>
          </p:cNvSpPr>
          <p:nvPr/>
        </p:nvSpPr>
        <p:spPr bwMode="auto">
          <a:xfrm>
            <a:off x="4670425" y="27883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35" name="Oval 7"/>
          <p:cNvSpPr>
            <a:spLocks noChangeArrowheads="1"/>
          </p:cNvSpPr>
          <p:nvPr/>
        </p:nvSpPr>
        <p:spPr bwMode="auto">
          <a:xfrm>
            <a:off x="4518025" y="26359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36" name="Oval 8"/>
          <p:cNvSpPr>
            <a:spLocks noChangeArrowheads="1"/>
          </p:cNvSpPr>
          <p:nvPr/>
        </p:nvSpPr>
        <p:spPr bwMode="auto">
          <a:xfrm>
            <a:off x="4289425" y="24073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37" name="Oval 9"/>
          <p:cNvSpPr>
            <a:spLocks noChangeArrowheads="1"/>
          </p:cNvSpPr>
          <p:nvPr/>
        </p:nvSpPr>
        <p:spPr bwMode="auto">
          <a:xfrm>
            <a:off x="4060825" y="21787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38" name="Oval 10"/>
          <p:cNvSpPr>
            <a:spLocks noChangeArrowheads="1"/>
          </p:cNvSpPr>
          <p:nvPr/>
        </p:nvSpPr>
        <p:spPr bwMode="auto">
          <a:xfrm>
            <a:off x="3908425" y="20263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39" name="Oval 11"/>
          <p:cNvSpPr>
            <a:spLocks noChangeArrowheads="1"/>
          </p:cNvSpPr>
          <p:nvPr/>
        </p:nvSpPr>
        <p:spPr bwMode="auto">
          <a:xfrm>
            <a:off x="3527425" y="16453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40" name="Oval 12"/>
          <p:cNvSpPr>
            <a:spLocks noChangeArrowheads="1"/>
          </p:cNvSpPr>
          <p:nvPr/>
        </p:nvSpPr>
        <p:spPr bwMode="auto">
          <a:xfrm>
            <a:off x="3375025" y="14929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41" name="Line 13"/>
          <p:cNvSpPr>
            <a:spLocks noChangeShapeType="1"/>
          </p:cNvSpPr>
          <p:nvPr/>
        </p:nvSpPr>
        <p:spPr bwMode="auto">
          <a:xfrm>
            <a:off x="3222625" y="1524000"/>
            <a:ext cx="1676400" cy="16764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2" name="Line 14"/>
          <p:cNvSpPr>
            <a:spLocks noChangeShapeType="1"/>
          </p:cNvSpPr>
          <p:nvPr/>
        </p:nvSpPr>
        <p:spPr bwMode="auto">
          <a:xfrm flipV="1">
            <a:off x="6499225" y="1295400"/>
            <a:ext cx="1676400" cy="19812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3" name="Line 15"/>
          <p:cNvSpPr>
            <a:spLocks noChangeShapeType="1"/>
          </p:cNvSpPr>
          <p:nvPr/>
        </p:nvSpPr>
        <p:spPr bwMode="auto">
          <a:xfrm flipH="1" flipV="1">
            <a:off x="6727825" y="1295400"/>
            <a:ext cx="1600200" cy="19812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4" name="Line 16"/>
          <p:cNvSpPr>
            <a:spLocks noChangeShapeType="1"/>
          </p:cNvSpPr>
          <p:nvPr/>
        </p:nvSpPr>
        <p:spPr bwMode="auto">
          <a:xfrm flipV="1">
            <a:off x="6270625" y="1219200"/>
            <a:ext cx="2438400" cy="18288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5" name="Line 17"/>
          <p:cNvSpPr>
            <a:spLocks noChangeShapeType="1"/>
          </p:cNvSpPr>
          <p:nvPr/>
        </p:nvSpPr>
        <p:spPr bwMode="auto">
          <a:xfrm flipH="1" flipV="1">
            <a:off x="6499225" y="1295400"/>
            <a:ext cx="2133600" cy="19812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6" name="Line 18"/>
          <p:cNvSpPr>
            <a:spLocks noChangeShapeType="1"/>
          </p:cNvSpPr>
          <p:nvPr/>
        </p:nvSpPr>
        <p:spPr bwMode="auto">
          <a:xfrm flipV="1">
            <a:off x="6194425" y="1905000"/>
            <a:ext cx="2895600" cy="5334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7" name="Line 19"/>
          <p:cNvSpPr>
            <a:spLocks noChangeShapeType="1"/>
          </p:cNvSpPr>
          <p:nvPr/>
        </p:nvSpPr>
        <p:spPr bwMode="auto">
          <a:xfrm flipV="1">
            <a:off x="6194425" y="1524000"/>
            <a:ext cx="2895600" cy="11430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8" name="Line 20"/>
          <p:cNvSpPr>
            <a:spLocks noChangeShapeType="1"/>
          </p:cNvSpPr>
          <p:nvPr/>
        </p:nvSpPr>
        <p:spPr bwMode="auto">
          <a:xfrm>
            <a:off x="6194425" y="1828800"/>
            <a:ext cx="2895600" cy="838200"/>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49" name="Line 21"/>
          <p:cNvSpPr>
            <a:spLocks noChangeShapeType="1"/>
          </p:cNvSpPr>
          <p:nvPr/>
        </p:nvSpPr>
        <p:spPr bwMode="auto">
          <a:xfrm flipV="1">
            <a:off x="6216650" y="1143000"/>
            <a:ext cx="0" cy="220980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50" name="Line 22"/>
          <p:cNvSpPr>
            <a:spLocks noChangeShapeType="1"/>
          </p:cNvSpPr>
          <p:nvPr/>
        </p:nvSpPr>
        <p:spPr bwMode="auto">
          <a:xfrm>
            <a:off x="6216651" y="3352800"/>
            <a:ext cx="3254375"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51" name="Text Box 23"/>
          <p:cNvSpPr txBox="1">
            <a:spLocks noChangeArrowheads="1"/>
          </p:cNvSpPr>
          <p:nvPr/>
        </p:nvSpPr>
        <p:spPr bwMode="auto">
          <a:xfrm>
            <a:off x="8650289" y="3352800"/>
            <a:ext cx="363537" cy="457200"/>
          </a:xfrm>
          <a:prstGeom prst="rect">
            <a:avLst/>
          </a:prstGeom>
          <a:noFill/>
          <a:ln w="25400" algn="ctr">
            <a:noFill/>
            <a:miter lim="800000"/>
            <a:headEnd/>
            <a:tailEnd/>
          </a:ln>
          <a:effectLst/>
        </p:spPr>
        <p:txBody>
          <a:bodyPr wrap="none">
            <a:spAutoFit/>
          </a:bodyPr>
          <a:lstStyle/>
          <a:p>
            <a:pPr algn="ctr"/>
            <a:r>
              <a:rPr lang="en-US" sz="2400" dirty="0">
                <a:solidFill>
                  <a:srgbClr val="000000"/>
                </a:solidFill>
                <a:latin typeface="Futura Bk BT" pitchFamily="34" charset="0"/>
              </a:rPr>
              <a:t>b</a:t>
            </a:r>
          </a:p>
        </p:txBody>
      </p:sp>
      <p:sp>
        <p:nvSpPr>
          <p:cNvPr id="22552" name="Text Box 24"/>
          <p:cNvSpPr txBox="1">
            <a:spLocks noChangeArrowheads="1"/>
          </p:cNvSpPr>
          <p:nvPr/>
        </p:nvSpPr>
        <p:spPr bwMode="auto">
          <a:xfrm>
            <a:off x="5676900" y="1295400"/>
            <a:ext cx="450850" cy="457200"/>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m</a:t>
            </a:r>
          </a:p>
        </p:txBody>
      </p:sp>
      <p:sp>
        <p:nvSpPr>
          <p:cNvPr id="22553" name="Line 25"/>
          <p:cNvSpPr>
            <a:spLocks noChangeShapeType="1"/>
          </p:cNvSpPr>
          <p:nvPr/>
        </p:nvSpPr>
        <p:spPr bwMode="auto">
          <a:xfrm>
            <a:off x="6194425" y="1600200"/>
            <a:ext cx="2895600"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54" name="Line 26"/>
          <p:cNvSpPr>
            <a:spLocks noChangeShapeType="1"/>
          </p:cNvSpPr>
          <p:nvPr/>
        </p:nvSpPr>
        <p:spPr bwMode="auto">
          <a:xfrm>
            <a:off x="6194425" y="2057400"/>
            <a:ext cx="2895600"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55" name="Line 27"/>
          <p:cNvSpPr>
            <a:spLocks noChangeShapeType="1"/>
          </p:cNvSpPr>
          <p:nvPr/>
        </p:nvSpPr>
        <p:spPr bwMode="auto">
          <a:xfrm>
            <a:off x="6194425" y="2438400"/>
            <a:ext cx="2895600"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56" name="Line 28"/>
          <p:cNvSpPr>
            <a:spLocks noChangeShapeType="1"/>
          </p:cNvSpPr>
          <p:nvPr/>
        </p:nvSpPr>
        <p:spPr bwMode="auto">
          <a:xfrm>
            <a:off x="6194425" y="2895600"/>
            <a:ext cx="2895600"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57" name="Line 29"/>
          <p:cNvSpPr>
            <a:spLocks noChangeShapeType="1"/>
          </p:cNvSpPr>
          <p:nvPr/>
        </p:nvSpPr>
        <p:spPr bwMode="auto">
          <a:xfrm>
            <a:off x="6651625" y="1295400"/>
            <a:ext cx="0" cy="205740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58" name="Line 30"/>
          <p:cNvSpPr>
            <a:spLocks noChangeShapeType="1"/>
          </p:cNvSpPr>
          <p:nvPr/>
        </p:nvSpPr>
        <p:spPr bwMode="auto">
          <a:xfrm>
            <a:off x="7108825" y="1295400"/>
            <a:ext cx="0" cy="205740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59" name="Line 31"/>
          <p:cNvSpPr>
            <a:spLocks noChangeShapeType="1"/>
          </p:cNvSpPr>
          <p:nvPr/>
        </p:nvSpPr>
        <p:spPr bwMode="auto">
          <a:xfrm>
            <a:off x="7642225" y="1295400"/>
            <a:ext cx="0" cy="205740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60" name="Line 32"/>
          <p:cNvSpPr>
            <a:spLocks noChangeShapeType="1"/>
          </p:cNvSpPr>
          <p:nvPr/>
        </p:nvSpPr>
        <p:spPr bwMode="auto">
          <a:xfrm>
            <a:off x="8099425" y="1295400"/>
            <a:ext cx="0" cy="205740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61" name="Line 33"/>
          <p:cNvSpPr>
            <a:spLocks noChangeShapeType="1"/>
          </p:cNvSpPr>
          <p:nvPr/>
        </p:nvSpPr>
        <p:spPr bwMode="auto">
          <a:xfrm>
            <a:off x="8632825" y="1295400"/>
            <a:ext cx="0" cy="205740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62" name="Line 34"/>
          <p:cNvSpPr>
            <a:spLocks noChangeShapeType="1"/>
          </p:cNvSpPr>
          <p:nvPr/>
        </p:nvSpPr>
        <p:spPr bwMode="auto">
          <a:xfrm>
            <a:off x="9090025" y="1295400"/>
            <a:ext cx="0" cy="205740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grpSp>
        <p:nvGrpSpPr>
          <p:cNvPr id="2" name="Group 35"/>
          <p:cNvGrpSpPr>
            <a:grpSpLocks/>
          </p:cNvGrpSpPr>
          <p:nvPr/>
        </p:nvGrpSpPr>
        <p:grpSpPr bwMode="auto">
          <a:xfrm>
            <a:off x="2584450" y="3886200"/>
            <a:ext cx="6946900" cy="2819400"/>
            <a:chOff x="668" y="2448"/>
            <a:chExt cx="4376" cy="1776"/>
          </a:xfrm>
        </p:grpSpPr>
        <p:sp>
          <p:nvSpPr>
            <p:cNvPr id="22564" name="Oval 36"/>
            <p:cNvSpPr>
              <a:spLocks noChangeArrowheads="1"/>
            </p:cNvSpPr>
            <p:nvPr/>
          </p:nvSpPr>
          <p:spPr bwMode="auto">
            <a:xfrm>
              <a:off x="2078" y="3388"/>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65" name="Oval 37"/>
            <p:cNvSpPr>
              <a:spLocks noChangeArrowheads="1"/>
            </p:cNvSpPr>
            <p:nvPr/>
          </p:nvSpPr>
          <p:spPr bwMode="auto">
            <a:xfrm>
              <a:off x="1934" y="3292"/>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66" name="Oval 38"/>
            <p:cNvSpPr>
              <a:spLocks noChangeArrowheads="1"/>
            </p:cNvSpPr>
            <p:nvPr/>
          </p:nvSpPr>
          <p:spPr bwMode="auto">
            <a:xfrm>
              <a:off x="1790" y="3148"/>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67" name="Oval 39"/>
            <p:cNvSpPr>
              <a:spLocks noChangeArrowheads="1"/>
            </p:cNvSpPr>
            <p:nvPr/>
          </p:nvSpPr>
          <p:spPr bwMode="auto">
            <a:xfrm>
              <a:off x="1646" y="2956"/>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68" name="Oval 40"/>
            <p:cNvSpPr>
              <a:spLocks noChangeArrowheads="1"/>
            </p:cNvSpPr>
            <p:nvPr/>
          </p:nvSpPr>
          <p:spPr bwMode="auto">
            <a:xfrm>
              <a:off x="1502" y="2812"/>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69" name="Oval 41"/>
            <p:cNvSpPr>
              <a:spLocks noChangeArrowheads="1"/>
            </p:cNvSpPr>
            <p:nvPr/>
          </p:nvSpPr>
          <p:spPr bwMode="auto">
            <a:xfrm>
              <a:off x="1358" y="2668"/>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70" name="Oval 42"/>
            <p:cNvSpPr>
              <a:spLocks noChangeArrowheads="1"/>
            </p:cNvSpPr>
            <p:nvPr/>
          </p:nvSpPr>
          <p:spPr bwMode="auto">
            <a:xfrm>
              <a:off x="1214" y="2572"/>
              <a:ext cx="96" cy="327"/>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571" name="Line 43"/>
            <p:cNvSpPr>
              <a:spLocks noChangeShapeType="1"/>
            </p:cNvSpPr>
            <p:nvPr/>
          </p:nvSpPr>
          <p:spPr bwMode="auto">
            <a:xfrm flipV="1">
              <a:off x="974" y="2448"/>
              <a:ext cx="0" cy="1392"/>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72" name="Line 44"/>
            <p:cNvSpPr>
              <a:spLocks noChangeShapeType="1"/>
            </p:cNvSpPr>
            <p:nvPr/>
          </p:nvSpPr>
          <p:spPr bwMode="auto">
            <a:xfrm>
              <a:off x="974" y="3840"/>
              <a:ext cx="1728"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73" name="Text Box 45"/>
            <p:cNvSpPr txBox="1">
              <a:spLocks noChangeArrowheads="1"/>
            </p:cNvSpPr>
            <p:nvPr/>
          </p:nvSpPr>
          <p:spPr bwMode="auto">
            <a:xfrm>
              <a:off x="2361" y="3888"/>
              <a:ext cx="213" cy="291"/>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x</a:t>
              </a:r>
            </a:p>
          </p:txBody>
        </p:sp>
        <p:sp>
          <p:nvSpPr>
            <p:cNvPr id="22574" name="Text Box 46"/>
            <p:cNvSpPr txBox="1">
              <a:spLocks noChangeArrowheads="1"/>
            </p:cNvSpPr>
            <p:nvPr/>
          </p:nvSpPr>
          <p:spPr bwMode="auto">
            <a:xfrm>
              <a:off x="668" y="2544"/>
              <a:ext cx="213" cy="291"/>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y</a:t>
              </a:r>
            </a:p>
          </p:txBody>
        </p:sp>
        <p:sp>
          <p:nvSpPr>
            <p:cNvPr id="22575" name="Line 47"/>
            <p:cNvSpPr>
              <a:spLocks noChangeShapeType="1"/>
            </p:cNvSpPr>
            <p:nvPr/>
          </p:nvSpPr>
          <p:spPr bwMode="auto">
            <a:xfrm>
              <a:off x="1118" y="2640"/>
              <a:ext cx="1248" cy="1008"/>
            </a:xfrm>
            <a:prstGeom prst="line">
              <a:avLst/>
            </a:prstGeom>
            <a:noFill/>
            <a:ln w="50800">
              <a:solidFill>
                <a:srgbClr val="FF0000"/>
              </a:solidFill>
              <a:round/>
              <a:headEnd/>
              <a:tailEnd/>
            </a:ln>
            <a:effectLst/>
          </p:spPr>
          <p:txBody>
            <a:bodyPr>
              <a:spAutoFit/>
            </a:bodyPr>
            <a:lstStyle/>
            <a:p>
              <a:endParaRPr lang="en-US">
                <a:solidFill>
                  <a:srgbClr val="000000"/>
                </a:solidFill>
                <a:latin typeface="Futura Bk BT" pitchFamily="34" charset="0"/>
              </a:endParaRPr>
            </a:p>
          </p:txBody>
        </p:sp>
        <p:sp>
          <p:nvSpPr>
            <p:cNvPr id="22576" name="Line 48"/>
            <p:cNvSpPr>
              <a:spLocks noChangeShapeType="1"/>
            </p:cNvSpPr>
            <p:nvPr/>
          </p:nvSpPr>
          <p:spPr bwMode="auto">
            <a:xfrm flipV="1">
              <a:off x="2990" y="2448"/>
              <a:ext cx="4" cy="1488"/>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77" name="Line 49"/>
            <p:cNvSpPr>
              <a:spLocks noChangeShapeType="1"/>
            </p:cNvSpPr>
            <p:nvPr/>
          </p:nvSpPr>
          <p:spPr bwMode="auto">
            <a:xfrm>
              <a:off x="2990" y="3936"/>
              <a:ext cx="2054"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578" name="Text Box 50"/>
            <p:cNvSpPr txBox="1">
              <a:spLocks noChangeArrowheads="1"/>
            </p:cNvSpPr>
            <p:nvPr/>
          </p:nvSpPr>
          <p:spPr bwMode="auto">
            <a:xfrm>
              <a:off x="2654" y="2544"/>
              <a:ext cx="284" cy="288"/>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m</a:t>
              </a:r>
            </a:p>
          </p:txBody>
        </p:sp>
        <p:sp>
          <p:nvSpPr>
            <p:cNvPr id="22579" name="Line 51"/>
            <p:cNvSpPr>
              <a:spLocks noChangeShapeType="1"/>
            </p:cNvSpPr>
            <p:nvPr/>
          </p:nvSpPr>
          <p:spPr bwMode="auto">
            <a:xfrm>
              <a:off x="2980" y="2736"/>
              <a:ext cx="1824"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0" name="Line 52"/>
            <p:cNvSpPr>
              <a:spLocks noChangeShapeType="1"/>
            </p:cNvSpPr>
            <p:nvPr/>
          </p:nvSpPr>
          <p:spPr bwMode="auto">
            <a:xfrm>
              <a:off x="2980" y="3600"/>
              <a:ext cx="1824"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1" name="Line 53"/>
            <p:cNvSpPr>
              <a:spLocks noChangeShapeType="1"/>
            </p:cNvSpPr>
            <p:nvPr/>
          </p:nvSpPr>
          <p:spPr bwMode="auto">
            <a:xfrm>
              <a:off x="3268" y="2592"/>
              <a:ext cx="0" cy="1296"/>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2" name="Line 54"/>
            <p:cNvSpPr>
              <a:spLocks noChangeShapeType="1"/>
            </p:cNvSpPr>
            <p:nvPr/>
          </p:nvSpPr>
          <p:spPr bwMode="auto">
            <a:xfrm>
              <a:off x="3892" y="2592"/>
              <a:ext cx="0" cy="1296"/>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3" name="Line 55"/>
            <p:cNvSpPr>
              <a:spLocks noChangeShapeType="1"/>
            </p:cNvSpPr>
            <p:nvPr/>
          </p:nvSpPr>
          <p:spPr bwMode="auto">
            <a:xfrm>
              <a:off x="4180" y="2592"/>
              <a:ext cx="0" cy="1296"/>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4" name="Line 56"/>
            <p:cNvSpPr>
              <a:spLocks noChangeShapeType="1"/>
            </p:cNvSpPr>
            <p:nvPr/>
          </p:nvSpPr>
          <p:spPr bwMode="auto">
            <a:xfrm>
              <a:off x="4516" y="2592"/>
              <a:ext cx="0" cy="1296"/>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5" name="Line 57"/>
            <p:cNvSpPr>
              <a:spLocks noChangeShapeType="1"/>
            </p:cNvSpPr>
            <p:nvPr/>
          </p:nvSpPr>
          <p:spPr bwMode="auto">
            <a:xfrm>
              <a:off x="4804" y="2592"/>
              <a:ext cx="0" cy="1296"/>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6" name="Line 58"/>
            <p:cNvSpPr>
              <a:spLocks noChangeShapeType="1"/>
            </p:cNvSpPr>
            <p:nvPr/>
          </p:nvSpPr>
          <p:spPr bwMode="auto">
            <a:xfrm>
              <a:off x="2990" y="3024"/>
              <a:ext cx="1824"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7" name="Line 59"/>
            <p:cNvSpPr>
              <a:spLocks noChangeShapeType="1"/>
            </p:cNvSpPr>
            <p:nvPr/>
          </p:nvSpPr>
          <p:spPr bwMode="auto">
            <a:xfrm>
              <a:off x="2990" y="3312"/>
              <a:ext cx="1824" cy="0"/>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8" name="Line 60"/>
            <p:cNvSpPr>
              <a:spLocks noChangeShapeType="1"/>
            </p:cNvSpPr>
            <p:nvPr/>
          </p:nvSpPr>
          <p:spPr bwMode="auto">
            <a:xfrm>
              <a:off x="3566" y="2592"/>
              <a:ext cx="0" cy="1296"/>
            </a:xfrm>
            <a:prstGeom prst="line">
              <a:avLst/>
            </a:prstGeom>
            <a:noFill/>
            <a:ln w="25400">
              <a:solidFill>
                <a:schemeClr val="tx1"/>
              </a:solidFill>
              <a:round/>
              <a:headEnd/>
              <a:tailEnd/>
            </a:ln>
            <a:effectLst/>
          </p:spPr>
          <p:txBody>
            <a:bodyPr>
              <a:spAutoFit/>
            </a:bodyPr>
            <a:lstStyle/>
            <a:p>
              <a:endParaRPr lang="en-US">
                <a:solidFill>
                  <a:srgbClr val="000000"/>
                </a:solidFill>
                <a:latin typeface="Futura Bk BT" pitchFamily="34" charset="0"/>
              </a:endParaRPr>
            </a:p>
          </p:txBody>
        </p:sp>
        <p:sp>
          <p:nvSpPr>
            <p:cNvPr id="22589" name="Text Box 61"/>
            <p:cNvSpPr txBox="1">
              <a:spLocks noChangeArrowheads="1"/>
            </p:cNvSpPr>
            <p:nvPr/>
          </p:nvSpPr>
          <p:spPr bwMode="auto">
            <a:xfrm>
              <a:off x="3038" y="2767"/>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590" name="Text Box 62"/>
            <p:cNvSpPr txBox="1">
              <a:spLocks noChangeArrowheads="1"/>
            </p:cNvSpPr>
            <p:nvPr/>
          </p:nvSpPr>
          <p:spPr bwMode="auto">
            <a:xfrm>
              <a:off x="3306" y="2767"/>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5</a:t>
              </a:r>
            </a:p>
          </p:txBody>
        </p:sp>
        <p:sp>
          <p:nvSpPr>
            <p:cNvPr id="22591" name="Text Box 63"/>
            <p:cNvSpPr txBox="1">
              <a:spLocks noChangeArrowheads="1"/>
            </p:cNvSpPr>
            <p:nvPr/>
          </p:nvSpPr>
          <p:spPr bwMode="auto">
            <a:xfrm>
              <a:off x="3594" y="2767"/>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592" name="Text Box 64"/>
            <p:cNvSpPr txBox="1">
              <a:spLocks noChangeArrowheads="1"/>
            </p:cNvSpPr>
            <p:nvPr/>
          </p:nvSpPr>
          <p:spPr bwMode="auto">
            <a:xfrm>
              <a:off x="3930" y="2767"/>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593" name="Text Box 65"/>
            <p:cNvSpPr txBox="1">
              <a:spLocks noChangeArrowheads="1"/>
            </p:cNvSpPr>
            <p:nvPr/>
          </p:nvSpPr>
          <p:spPr bwMode="auto">
            <a:xfrm>
              <a:off x="4218" y="2767"/>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2</a:t>
              </a:r>
            </a:p>
          </p:txBody>
        </p:sp>
        <p:sp>
          <p:nvSpPr>
            <p:cNvPr id="22594" name="Text Box 66"/>
            <p:cNvSpPr txBox="1">
              <a:spLocks noChangeArrowheads="1"/>
            </p:cNvSpPr>
            <p:nvPr/>
          </p:nvSpPr>
          <p:spPr bwMode="auto">
            <a:xfrm>
              <a:off x="4506" y="2767"/>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2</a:t>
              </a:r>
            </a:p>
          </p:txBody>
        </p:sp>
        <p:sp>
          <p:nvSpPr>
            <p:cNvPr id="22595" name="Text Box 67"/>
            <p:cNvSpPr txBox="1">
              <a:spLocks noChangeArrowheads="1"/>
            </p:cNvSpPr>
            <p:nvPr/>
          </p:nvSpPr>
          <p:spPr bwMode="auto">
            <a:xfrm>
              <a:off x="3038" y="3055"/>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596" name="Text Box 68"/>
            <p:cNvSpPr txBox="1">
              <a:spLocks noChangeArrowheads="1"/>
            </p:cNvSpPr>
            <p:nvPr/>
          </p:nvSpPr>
          <p:spPr bwMode="auto">
            <a:xfrm>
              <a:off x="3278" y="3055"/>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7</a:t>
              </a:r>
            </a:p>
          </p:txBody>
        </p:sp>
        <p:sp>
          <p:nvSpPr>
            <p:cNvPr id="22597" name="Text Box 69"/>
            <p:cNvSpPr txBox="1">
              <a:spLocks noChangeArrowheads="1"/>
            </p:cNvSpPr>
            <p:nvPr/>
          </p:nvSpPr>
          <p:spPr bwMode="auto">
            <a:xfrm>
              <a:off x="3579" y="3055"/>
              <a:ext cx="284" cy="252"/>
            </a:xfrm>
            <a:prstGeom prst="rect">
              <a:avLst/>
            </a:prstGeom>
            <a:noFill/>
            <a:ln w="25400" algn="ctr">
              <a:noFill/>
              <a:miter lim="800000"/>
              <a:headEnd/>
              <a:tailEnd/>
            </a:ln>
            <a:effectLst/>
          </p:spPr>
          <p:txBody>
            <a:bodyPr wrap="none">
              <a:spAutoFit/>
            </a:bodyPr>
            <a:lstStyle/>
            <a:p>
              <a:pPr algn="ctr"/>
              <a:r>
                <a:rPr lang="en-US" sz="2000" dirty="0">
                  <a:solidFill>
                    <a:srgbClr val="000000"/>
                  </a:solidFill>
                  <a:latin typeface="Futura Bk BT" pitchFamily="34" charset="0"/>
                </a:rPr>
                <a:t>11</a:t>
              </a:r>
            </a:p>
          </p:txBody>
        </p:sp>
        <p:sp>
          <p:nvSpPr>
            <p:cNvPr id="22598" name="Text Box 70"/>
            <p:cNvSpPr txBox="1">
              <a:spLocks noChangeArrowheads="1"/>
            </p:cNvSpPr>
            <p:nvPr/>
          </p:nvSpPr>
          <p:spPr bwMode="auto">
            <a:xfrm>
              <a:off x="3879" y="3055"/>
              <a:ext cx="296" cy="252"/>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10</a:t>
              </a:r>
            </a:p>
          </p:txBody>
        </p:sp>
        <p:sp>
          <p:nvSpPr>
            <p:cNvPr id="22599" name="Text Box 71"/>
            <p:cNvSpPr txBox="1">
              <a:spLocks noChangeArrowheads="1"/>
            </p:cNvSpPr>
            <p:nvPr/>
          </p:nvSpPr>
          <p:spPr bwMode="auto">
            <a:xfrm>
              <a:off x="4238" y="3055"/>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4</a:t>
              </a:r>
            </a:p>
          </p:txBody>
        </p:sp>
        <p:sp>
          <p:nvSpPr>
            <p:cNvPr id="22600" name="Text Box 72"/>
            <p:cNvSpPr txBox="1">
              <a:spLocks noChangeArrowheads="1"/>
            </p:cNvSpPr>
            <p:nvPr/>
          </p:nvSpPr>
          <p:spPr bwMode="auto">
            <a:xfrm>
              <a:off x="4506" y="3055"/>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601" name="Text Box 73"/>
            <p:cNvSpPr txBox="1">
              <a:spLocks noChangeArrowheads="1"/>
            </p:cNvSpPr>
            <p:nvPr/>
          </p:nvSpPr>
          <p:spPr bwMode="auto">
            <a:xfrm>
              <a:off x="3038" y="334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2</a:t>
              </a:r>
            </a:p>
          </p:txBody>
        </p:sp>
        <p:sp>
          <p:nvSpPr>
            <p:cNvPr id="22602" name="Text Box 74"/>
            <p:cNvSpPr txBox="1">
              <a:spLocks noChangeArrowheads="1"/>
            </p:cNvSpPr>
            <p:nvPr/>
          </p:nvSpPr>
          <p:spPr bwMode="auto">
            <a:xfrm>
              <a:off x="3278" y="334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603" name="Text Box 75"/>
            <p:cNvSpPr txBox="1">
              <a:spLocks noChangeArrowheads="1"/>
            </p:cNvSpPr>
            <p:nvPr/>
          </p:nvSpPr>
          <p:spPr bwMode="auto">
            <a:xfrm>
              <a:off x="3566" y="334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1</a:t>
              </a:r>
            </a:p>
          </p:txBody>
        </p:sp>
        <p:sp>
          <p:nvSpPr>
            <p:cNvPr id="22604" name="Text Box 76"/>
            <p:cNvSpPr txBox="1">
              <a:spLocks noChangeArrowheads="1"/>
            </p:cNvSpPr>
            <p:nvPr/>
          </p:nvSpPr>
          <p:spPr bwMode="auto">
            <a:xfrm>
              <a:off x="3882" y="334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4</a:t>
              </a:r>
            </a:p>
          </p:txBody>
        </p:sp>
        <p:sp>
          <p:nvSpPr>
            <p:cNvPr id="22605" name="Text Box 77"/>
            <p:cNvSpPr txBox="1">
              <a:spLocks noChangeArrowheads="1"/>
            </p:cNvSpPr>
            <p:nvPr/>
          </p:nvSpPr>
          <p:spPr bwMode="auto">
            <a:xfrm>
              <a:off x="4218" y="334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5</a:t>
              </a:r>
            </a:p>
          </p:txBody>
        </p:sp>
        <p:sp>
          <p:nvSpPr>
            <p:cNvPr id="22606" name="Text Box 78"/>
            <p:cNvSpPr txBox="1">
              <a:spLocks noChangeArrowheads="1"/>
            </p:cNvSpPr>
            <p:nvPr/>
          </p:nvSpPr>
          <p:spPr bwMode="auto">
            <a:xfrm>
              <a:off x="4526" y="334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2</a:t>
              </a:r>
            </a:p>
          </p:txBody>
        </p:sp>
        <p:sp>
          <p:nvSpPr>
            <p:cNvPr id="22607" name="Text Box 79"/>
            <p:cNvSpPr txBox="1">
              <a:spLocks noChangeArrowheads="1"/>
            </p:cNvSpPr>
            <p:nvPr/>
          </p:nvSpPr>
          <p:spPr bwMode="auto">
            <a:xfrm>
              <a:off x="3038" y="358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2</a:t>
              </a:r>
            </a:p>
          </p:txBody>
        </p:sp>
        <p:sp>
          <p:nvSpPr>
            <p:cNvPr id="22608" name="Text Box 80"/>
            <p:cNvSpPr txBox="1">
              <a:spLocks noChangeArrowheads="1"/>
            </p:cNvSpPr>
            <p:nvPr/>
          </p:nvSpPr>
          <p:spPr bwMode="auto">
            <a:xfrm>
              <a:off x="3298" y="358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1</a:t>
              </a:r>
            </a:p>
          </p:txBody>
        </p:sp>
        <p:sp>
          <p:nvSpPr>
            <p:cNvPr id="22609" name="Text Box 81"/>
            <p:cNvSpPr txBox="1">
              <a:spLocks noChangeArrowheads="1"/>
            </p:cNvSpPr>
            <p:nvPr/>
          </p:nvSpPr>
          <p:spPr bwMode="auto">
            <a:xfrm>
              <a:off x="3566" y="358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0</a:t>
              </a:r>
            </a:p>
          </p:txBody>
        </p:sp>
        <p:sp>
          <p:nvSpPr>
            <p:cNvPr id="22610" name="Text Box 82"/>
            <p:cNvSpPr txBox="1">
              <a:spLocks noChangeArrowheads="1"/>
            </p:cNvSpPr>
            <p:nvPr/>
          </p:nvSpPr>
          <p:spPr bwMode="auto">
            <a:xfrm>
              <a:off x="3902" y="358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1</a:t>
              </a:r>
            </a:p>
          </p:txBody>
        </p:sp>
        <p:sp>
          <p:nvSpPr>
            <p:cNvPr id="22611" name="Text Box 83"/>
            <p:cNvSpPr txBox="1">
              <a:spLocks noChangeArrowheads="1"/>
            </p:cNvSpPr>
            <p:nvPr/>
          </p:nvSpPr>
          <p:spPr bwMode="auto">
            <a:xfrm>
              <a:off x="4238" y="358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612" name="Text Box 84"/>
            <p:cNvSpPr txBox="1">
              <a:spLocks noChangeArrowheads="1"/>
            </p:cNvSpPr>
            <p:nvPr/>
          </p:nvSpPr>
          <p:spPr bwMode="auto">
            <a:xfrm>
              <a:off x="4526" y="3583"/>
              <a:ext cx="213" cy="250"/>
            </a:xfrm>
            <a:prstGeom prst="rect">
              <a:avLst/>
            </a:prstGeom>
            <a:noFill/>
            <a:ln w="25400" algn="ctr">
              <a:noFill/>
              <a:miter lim="800000"/>
              <a:headEnd/>
              <a:tailEnd/>
            </a:ln>
            <a:effectLst/>
          </p:spPr>
          <p:txBody>
            <a:bodyPr wrap="none">
              <a:spAutoFit/>
            </a:bodyPr>
            <a:lstStyle/>
            <a:p>
              <a:pPr algn="ctr"/>
              <a:r>
                <a:rPr lang="en-US" sz="2000">
                  <a:solidFill>
                    <a:srgbClr val="000000"/>
                  </a:solidFill>
                  <a:latin typeface="Futura Bk BT" pitchFamily="34" charset="0"/>
                </a:rPr>
                <a:t>3</a:t>
              </a:r>
            </a:p>
          </p:txBody>
        </p:sp>
        <p:sp>
          <p:nvSpPr>
            <p:cNvPr id="22613" name="Text Box 85"/>
            <p:cNvSpPr txBox="1">
              <a:spLocks noChangeArrowheads="1"/>
            </p:cNvSpPr>
            <p:nvPr/>
          </p:nvSpPr>
          <p:spPr bwMode="auto">
            <a:xfrm>
              <a:off x="4489" y="3936"/>
              <a:ext cx="229" cy="288"/>
            </a:xfrm>
            <a:prstGeom prst="rect">
              <a:avLst/>
            </a:prstGeom>
            <a:noFill/>
            <a:ln w="25400" algn="ctr">
              <a:noFill/>
              <a:miter lim="800000"/>
              <a:headEnd/>
              <a:tailEnd/>
            </a:ln>
            <a:effectLst/>
          </p:spPr>
          <p:txBody>
            <a:bodyPr wrap="none">
              <a:spAutoFit/>
            </a:bodyPr>
            <a:lstStyle/>
            <a:p>
              <a:pPr algn="ctr"/>
              <a:r>
                <a:rPr lang="en-US" sz="2400" dirty="0">
                  <a:solidFill>
                    <a:srgbClr val="000000"/>
                  </a:solidFill>
                  <a:latin typeface="Futura Bk BT" pitchFamily="34" charset="0"/>
                </a:rPr>
                <a:t>b</a:t>
              </a:r>
            </a:p>
          </p:txBody>
        </p:sp>
        <p:sp>
          <p:nvSpPr>
            <p:cNvPr id="22614" name="Oval 86"/>
            <p:cNvSpPr>
              <a:spLocks noChangeArrowheads="1"/>
            </p:cNvSpPr>
            <p:nvPr/>
          </p:nvSpPr>
          <p:spPr bwMode="auto">
            <a:xfrm>
              <a:off x="3600" y="3004"/>
              <a:ext cx="254" cy="327"/>
            </a:xfrm>
            <a:prstGeom prst="ellipse">
              <a:avLst/>
            </a:prstGeom>
            <a:noFill/>
            <a:ln w="50800" algn="ctr">
              <a:solidFill>
                <a:srgbClr val="00FF00"/>
              </a:solidFill>
              <a:round/>
              <a:headEnd/>
              <a:tailEnd/>
            </a:ln>
            <a:effectLst/>
          </p:spPr>
          <p:txBody>
            <a:bodyPr wrap="square" anchor="ctr">
              <a:spAutoFit/>
            </a:bodyPr>
            <a:lstStyle/>
            <a:p>
              <a:endParaRPr lang="en-US">
                <a:solidFill>
                  <a:srgbClr val="000000"/>
                </a:solidFill>
                <a:latin typeface="Futura Bk BT" pitchFamily="34" charset="0"/>
              </a:endParaRPr>
            </a:p>
          </p:txBody>
        </p:sp>
      </p:grpSp>
      <p:sp>
        <p:nvSpPr>
          <p:cNvPr id="22615" name="Oval 87"/>
          <p:cNvSpPr>
            <a:spLocks noChangeArrowheads="1"/>
          </p:cNvSpPr>
          <p:nvPr/>
        </p:nvSpPr>
        <p:spPr bwMode="auto">
          <a:xfrm>
            <a:off x="7391400" y="19501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616" name="Rectangle 88"/>
          <p:cNvSpPr>
            <a:spLocks noChangeArrowheads="1"/>
          </p:cNvSpPr>
          <p:nvPr/>
        </p:nvSpPr>
        <p:spPr bwMode="auto">
          <a:xfrm>
            <a:off x="1828800" y="228600"/>
            <a:ext cx="5334000" cy="762000"/>
          </a:xfrm>
          <a:prstGeom prst="rect">
            <a:avLst/>
          </a:prstGeom>
          <a:noFill/>
          <a:ln w="25400" algn="ctr">
            <a:noFill/>
            <a:miter lim="800000"/>
            <a:headEnd/>
            <a:tailEnd/>
          </a:ln>
          <a:effectLst/>
        </p:spPr>
        <p:txBody>
          <a:bodyPr>
            <a:spAutoFit/>
          </a:bodyPr>
          <a:lstStyle/>
          <a:p>
            <a:pPr>
              <a:spcBef>
                <a:spcPct val="20000"/>
              </a:spcBef>
            </a:pPr>
            <a:r>
              <a:rPr lang="en-US" sz="4400" b="1">
                <a:solidFill>
                  <a:srgbClr val="000000"/>
                </a:solidFill>
                <a:latin typeface="Futura Bk BT" pitchFamily="34" charset="0"/>
              </a:rPr>
              <a:t>Hough transform</a:t>
            </a:r>
          </a:p>
        </p:txBody>
      </p:sp>
      <p:sp>
        <p:nvSpPr>
          <p:cNvPr id="89" name="TextBox 88"/>
          <p:cNvSpPr txBox="1"/>
          <p:nvPr/>
        </p:nvSpPr>
        <p:spPr>
          <a:xfrm>
            <a:off x="1524001"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406415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19" name="Rectangle 15"/>
          <p:cNvSpPr>
            <a:spLocks noChangeArrowheads="1"/>
          </p:cNvSpPr>
          <p:nvPr/>
        </p:nvSpPr>
        <p:spPr bwMode="auto">
          <a:xfrm>
            <a:off x="1828800" y="228600"/>
            <a:ext cx="5334000" cy="762000"/>
          </a:xfrm>
          <a:prstGeom prst="rect">
            <a:avLst/>
          </a:prstGeom>
          <a:noFill/>
          <a:ln w="25400" algn="ctr">
            <a:noFill/>
            <a:miter lim="800000"/>
            <a:headEnd/>
            <a:tailEnd/>
          </a:ln>
          <a:effectLst/>
        </p:spPr>
        <p:txBody>
          <a:bodyPr>
            <a:spAutoFit/>
          </a:bodyPr>
          <a:lstStyle/>
          <a:p>
            <a:pPr>
              <a:spcBef>
                <a:spcPct val="20000"/>
              </a:spcBef>
            </a:pPr>
            <a:r>
              <a:rPr lang="en-US" sz="4400" b="1">
                <a:solidFill>
                  <a:srgbClr val="000000"/>
                </a:solidFill>
                <a:latin typeface="Futura Bk BT" pitchFamily="34" charset="0"/>
              </a:rPr>
              <a:t>Hough transform</a:t>
            </a:r>
          </a:p>
        </p:txBody>
      </p:sp>
      <p:sp>
        <p:nvSpPr>
          <p:cNvPr id="226324" name="Rectangle 20"/>
          <p:cNvSpPr>
            <a:spLocks noChangeArrowheads="1"/>
          </p:cNvSpPr>
          <p:nvPr/>
        </p:nvSpPr>
        <p:spPr bwMode="auto">
          <a:xfrm>
            <a:off x="1905000" y="1676400"/>
            <a:ext cx="7696200" cy="457200"/>
          </a:xfrm>
          <a:prstGeom prst="rect">
            <a:avLst/>
          </a:prstGeom>
          <a:noFill/>
          <a:ln w="50800" algn="ctr">
            <a:noFill/>
            <a:miter lim="800000"/>
            <a:headEnd/>
            <a:tailEnd/>
          </a:ln>
          <a:effectLst/>
        </p:spPr>
        <p:txBody>
          <a:bodyPr>
            <a:spAutoFit/>
          </a:bodyPr>
          <a:lstStyle/>
          <a:p>
            <a:r>
              <a:rPr lang="en-US" sz="2400" dirty="0">
                <a:solidFill>
                  <a:srgbClr val="000000"/>
                </a:solidFill>
                <a:latin typeface="Futura Bk BT" pitchFamily="34" charset="0"/>
              </a:rPr>
              <a:t>Issue : parameter space [</a:t>
            </a:r>
            <a:r>
              <a:rPr lang="en-US" sz="2400" dirty="0" err="1">
                <a:solidFill>
                  <a:srgbClr val="000000"/>
                </a:solidFill>
                <a:latin typeface="Futura Bk BT" pitchFamily="34" charset="0"/>
              </a:rPr>
              <a:t>m,b</a:t>
            </a:r>
            <a:r>
              <a:rPr lang="en-US" sz="2400" dirty="0">
                <a:solidFill>
                  <a:srgbClr val="000000"/>
                </a:solidFill>
                <a:latin typeface="Futura Bk BT" pitchFamily="34" charset="0"/>
              </a:rPr>
              <a:t>] is unbounded…</a:t>
            </a:r>
          </a:p>
        </p:txBody>
      </p:sp>
      <p:sp>
        <p:nvSpPr>
          <p:cNvPr id="226325" name="Rectangle 21"/>
          <p:cNvSpPr>
            <a:spLocks noChangeArrowheads="1"/>
          </p:cNvSpPr>
          <p:nvPr/>
        </p:nvSpPr>
        <p:spPr bwMode="auto">
          <a:xfrm>
            <a:off x="1905001" y="1125866"/>
            <a:ext cx="7127875" cy="523220"/>
          </a:xfrm>
          <a:prstGeom prst="rect">
            <a:avLst/>
          </a:prstGeom>
          <a:noFill/>
          <a:ln w="9525">
            <a:noFill/>
            <a:miter lim="800000"/>
            <a:headEnd/>
            <a:tailEnd/>
          </a:ln>
          <a:effectLst/>
        </p:spPr>
        <p:txBody>
          <a:bodyPr anchor="ctr">
            <a:spAutoFit/>
          </a:bodyPr>
          <a:lstStyle/>
          <a:p>
            <a:r>
              <a:rPr lang="en-US" sz="1400">
                <a:solidFill>
                  <a:srgbClr val="000000"/>
                </a:solidFill>
                <a:latin typeface="Futura Bk BT" pitchFamily="34" charset="0"/>
                <a:cs typeface="Arial" charset="0"/>
              </a:rPr>
              <a:t>P.V.C. Hough, </a:t>
            </a:r>
            <a:r>
              <a:rPr lang="en-US" sz="1400" i="1">
                <a:solidFill>
                  <a:srgbClr val="000000"/>
                </a:solidFill>
                <a:latin typeface="Futura Bk BT" pitchFamily="34" charset="0"/>
                <a:cs typeface="Arial" charset="0"/>
              </a:rPr>
              <a:t>Machine Analysis of Bubble Chamber Pictures,</a:t>
            </a:r>
            <a:r>
              <a:rPr lang="en-US" sz="1400">
                <a:solidFill>
                  <a:srgbClr val="000000"/>
                </a:solidFill>
                <a:latin typeface="Futura Bk BT" pitchFamily="34" charset="0"/>
                <a:cs typeface="Arial" charset="0"/>
              </a:rPr>
              <a:t> Proc. Int. Conf. High Energy Accelerators and Instrumentation, 1959 </a:t>
            </a:r>
          </a:p>
        </p:txBody>
      </p:sp>
      <p:sp>
        <p:nvSpPr>
          <p:cNvPr id="28" name="TextBox 27"/>
          <p:cNvSpPr txBox="1"/>
          <p:nvPr/>
        </p:nvSpPr>
        <p:spPr>
          <a:xfrm>
            <a:off x="8651102"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35578808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Line 2"/>
          <p:cNvSpPr>
            <a:spLocks noChangeShapeType="1"/>
          </p:cNvSpPr>
          <p:nvPr/>
        </p:nvSpPr>
        <p:spPr bwMode="auto">
          <a:xfrm>
            <a:off x="3222625" y="3505200"/>
            <a:ext cx="1676400" cy="1676400"/>
          </a:xfrm>
          <a:prstGeom prst="line">
            <a:avLst/>
          </a:prstGeom>
          <a:noFill/>
          <a:ln w="50800">
            <a:solidFill>
              <a:srgbClr val="FF0000"/>
            </a:solidFill>
            <a:prstDash val="sysDot"/>
            <a:round/>
            <a:headEnd/>
            <a:tailEnd/>
          </a:ln>
          <a:effectLst/>
        </p:spPr>
        <p:txBody>
          <a:bodyPr>
            <a:spAutoFit/>
          </a:bodyPr>
          <a:lstStyle/>
          <a:p>
            <a:endParaRPr lang="en-US">
              <a:solidFill>
                <a:srgbClr val="000000"/>
              </a:solidFill>
              <a:latin typeface="Futura Bk BT" pitchFamily="34" charset="0"/>
            </a:endParaRPr>
          </a:p>
        </p:txBody>
      </p:sp>
      <p:sp>
        <p:nvSpPr>
          <p:cNvPr id="226307" name="Line 3"/>
          <p:cNvSpPr>
            <a:spLocks noChangeShapeType="1"/>
          </p:cNvSpPr>
          <p:nvPr/>
        </p:nvSpPr>
        <p:spPr bwMode="auto">
          <a:xfrm flipV="1">
            <a:off x="3070225" y="3124200"/>
            <a:ext cx="0" cy="220980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6308" name="Line 4"/>
          <p:cNvSpPr>
            <a:spLocks noChangeShapeType="1"/>
          </p:cNvSpPr>
          <p:nvPr/>
        </p:nvSpPr>
        <p:spPr bwMode="auto">
          <a:xfrm>
            <a:off x="3070225" y="5334000"/>
            <a:ext cx="2743200"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6309" name="Text Box 5"/>
          <p:cNvSpPr txBox="1">
            <a:spLocks noChangeArrowheads="1"/>
          </p:cNvSpPr>
          <p:nvPr/>
        </p:nvSpPr>
        <p:spPr bwMode="auto">
          <a:xfrm>
            <a:off x="5271880" y="5410201"/>
            <a:ext cx="338554" cy="461665"/>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x</a:t>
            </a:r>
          </a:p>
        </p:txBody>
      </p:sp>
      <p:sp>
        <p:nvSpPr>
          <p:cNvPr id="226310" name="Text Box 6"/>
          <p:cNvSpPr txBox="1">
            <a:spLocks noChangeArrowheads="1"/>
          </p:cNvSpPr>
          <p:nvPr/>
        </p:nvSpPr>
        <p:spPr bwMode="auto">
          <a:xfrm>
            <a:off x="2585036" y="3276601"/>
            <a:ext cx="338555" cy="461665"/>
          </a:xfrm>
          <a:prstGeom prst="rect">
            <a:avLst/>
          </a:prstGeom>
          <a:noFill/>
          <a:ln w="25400" algn="ctr">
            <a:noFill/>
            <a:miter lim="800000"/>
            <a:headEnd/>
            <a:tailEnd/>
          </a:ln>
          <a:effectLst/>
        </p:spPr>
        <p:txBody>
          <a:bodyPr wrap="none">
            <a:spAutoFit/>
          </a:bodyPr>
          <a:lstStyle/>
          <a:p>
            <a:pPr algn="ctr"/>
            <a:r>
              <a:rPr lang="en-US" sz="2400">
                <a:solidFill>
                  <a:srgbClr val="000000"/>
                </a:solidFill>
                <a:latin typeface="Futura Bk BT" pitchFamily="34" charset="0"/>
              </a:rPr>
              <a:t>y</a:t>
            </a:r>
          </a:p>
        </p:txBody>
      </p:sp>
      <p:sp>
        <p:nvSpPr>
          <p:cNvPr id="226314" name="Line 10"/>
          <p:cNvSpPr>
            <a:spLocks noChangeShapeType="1"/>
          </p:cNvSpPr>
          <p:nvPr/>
        </p:nvSpPr>
        <p:spPr bwMode="auto">
          <a:xfrm flipV="1">
            <a:off x="6216650" y="3124200"/>
            <a:ext cx="0" cy="220980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6315" name="Line 11"/>
          <p:cNvSpPr>
            <a:spLocks noChangeShapeType="1"/>
          </p:cNvSpPr>
          <p:nvPr/>
        </p:nvSpPr>
        <p:spPr bwMode="auto">
          <a:xfrm>
            <a:off x="6216651" y="5334000"/>
            <a:ext cx="3254375" cy="0"/>
          </a:xfrm>
          <a:prstGeom prst="line">
            <a:avLst/>
          </a:prstGeom>
          <a:noFill/>
          <a:ln w="76200">
            <a:solidFill>
              <a:schemeClr val="tx1"/>
            </a:solidFill>
            <a:round/>
            <a:headEnd/>
            <a:tailEnd type="triangle" w="med" len="med"/>
          </a:ln>
          <a:effectLst/>
        </p:spPr>
        <p:txBody>
          <a:bodyPr>
            <a:spAutoFit/>
          </a:bodyPr>
          <a:lstStyle/>
          <a:p>
            <a:endParaRPr lang="en-US">
              <a:solidFill>
                <a:srgbClr val="000000"/>
              </a:solidFill>
              <a:latin typeface="Futura Bk BT" pitchFamily="34" charset="0"/>
            </a:endParaRPr>
          </a:p>
        </p:txBody>
      </p:sp>
      <p:sp>
        <p:nvSpPr>
          <p:cNvPr id="226319" name="Rectangle 15"/>
          <p:cNvSpPr>
            <a:spLocks noChangeArrowheads="1"/>
          </p:cNvSpPr>
          <p:nvPr/>
        </p:nvSpPr>
        <p:spPr bwMode="auto">
          <a:xfrm>
            <a:off x="1828800" y="228600"/>
            <a:ext cx="5334000" cy="762000"/>
          </a:xfrm>
          <a:prstGeom prst="rect">
            <a:avLst/>
          </a:prstGeom>
          <a:noFill/>
          <a:ln w="25400" algn="ctr">
            <a:noFill/>
            <a:miter lim="800000"/>
            <a:headEnd/>
            <a:tailEnd/>
          </a:ln>
          <a:effectLst/>
        </p:spPr>
        <p:txBody>
          <a:bodyPr>
            <a:spAutoFit/>
          </a:bodyPr>
          <a:lstStyle/>
          <a:p>
            <a:pPr>
              <a:spcBef>
                <a:spcPct val="20000"/>
              </a:spcBef>
            </a:pPr>
            <a:r>
              <a:rPr lang="en-US" sz="4400" b="1">
                <a:solidFill>
                  <a:srgbClr val="000000"/>
                </a:solidFill>
                <a:latin typeface="Futura Bk BT" pitchFamily="34" charset="0"/>
              </a:rPr>
              <a:t>Hough transform</a:t>
            </a:r>
          </a:p>
        </p:txBody>
      </p:sp>
      <p:sp>
        <p:nvSpPr>
          <p:cNvPr id="226321" name="Oval 17"/>
          <p:cNvSpPr>
            <a:spLocks noChangeArrowheads="1"/>
          </p:cNvSpPr>
          <p:nvPr/>
        </p:nvSpPr>
        <p:spPr bwMode="auto">
          <a:xfrm>
            <a:off x="4038600" y="4159925"/>
            <a:ext cx="152400" cy="519351"/>
          </a:xfrm>
          <a:prstGeom prst="ellipse">
            <a:avLst/>
          </a:prstGeom>
          <a:solidFill>
            <a:srgbClr val="FF0000"/>
          </a:solidFill>
          <a:ln w="50800" algn="ctr">
            <a:solidFill>
              <a:srgbClr val="FF0000"/>
            </a:solidFill>
            <a:round/>
            <a:headEnd/>
            <a:tailEnd/>
          </a:ln>
          <a:effectLst/>
        </p:spPr>
        <p:txBody>
          <a:bodyPr anchor="ctr">
            <a:spAutoFit/>
          </a:bodyPr>
          <a:lstStyle/>
          <a:p>
            <a:endParaRPr lang="en-US">
              <a:solidFill>
                <a:srgbClr val="000000"/>
              </a:solidFill>
              <a:latin typeface="Futura Bk BT" pitchFamily="34" charset="0"/>
            </a:endParaRPr>
          </a:p>
        </p:txBody>
      </p:sp>
      <p:sp>
        <p:nvSpPr>
          <p:cNvPr id="226322" name="Oval 18"/>
          <p:cNvSpPr>
            <a:spLocks noChangeArrowheads="1"/>
          </p:cNvSpPr>
          <p:nvPr/>
        </p:nvSpPr>
        <p:spPr bwMode="auto">
          <a:xfrm>
            <a:off x="3505200" y="3626525"/>
            <a:ext cx="152400" cy="519351"/>
          </a:xfrm>
          <a:prstGeom prst="ellipse">
            <a:avLst/>
          </a:prstGeom>
          <a:solidFill>
            <a:srgbClr val="FF0000"/>
          </a:solidFill>
          <a:ln w="50800" algn="ctr">
            <a:solidFill>
              <a:srgbClr val="FF0000"/>
            </a:solidFill>
            <a:round/>
            <a:headEnd/>
            <a:tailEnd/>
          </a:ln>
          <a:effectLst/>
        </p:spPr>
        <p:txBody>
          <a:bodyPr anchor="ctr">
            <a:spAutoFit/>
          </a:bodyPr>
          <a:lstStyle/>
          <a:p>
            <a:endParaRPr lang="en-US">
              <a:solidFill>
                <a:srgbClr val="000000"/>
              </a:solidFill>
              <a:latin typeface="Futura Bk BT" pitchFamily="34" charset="0"/>
            </a:endParaRPr>
          </a:p>
        </p:txBody>
      </p:sp>
      <p:sp>
        <p:nvSpPr>
          <p:cNvPr id="226323" name="Oval 19"/>
          <p:cNvSpPr>
            <a:spLocks noChangeArrowheads="1"/>
          </p:cNvSpPr>
          <p:nvPr/>
        </p:nvSpPr>
        <p:spPr bwMode="auto">
          <a:xfrm>
            <a:off x="3787775" y="3931325"/>
            <a:ext cx="152400" cy="519351"/>
          </a:xfrm>
          <a:prstGeom prst="ellipse">
            <a:avLst/>
          </a:prstGeom>
          <a:solidFill>
            <a:srgbClr val="FF0000"/>
          </a:solidFill>
          <a:ln w="50800" algn="ctr">
            <a:solidFill>
              <a:srgbClr val="FF0000"/>
            </a:solidFill>
            <a:round/>
            <a:headEnd/>
            <a:tailEnd/>
          </a:ln>
          <a:effectLst/>
        </p:spPr>
        <p:txBody>
          <a:bodyPr anchor="ctr">
            <a:spAutoFit/>
          </a:bodyPr>
          <a:lstStyle/>
          <a:p>
            <a:endParaRPr lang="en-US">
              <a:solidFill>
                <a:srgbClr val="000000"/>
              </a:solidFill>
              <a:latin typeface="Futura Bk BT" pitchFamily="34" charset="0"/>
            </a:endParaRPr>
          </a:p>
        </p:txBody>
      </p:sp>
      <p:sp>
        <p:nvSpPr>
          <p:cNvPr id="226324" name="Rectangle 20"/>
          <p:cNvSpPr>
            <a:spLocks noChangeArrowheads="1"/>
          </p:cNvSpPr>
          <p:nvPr/>
        </p:nvSpPr>
        <p:spPr bwMode="auto">
          <a:xfrm>
            <a:off x="1905000" y="1676400"/>
            <a:ext cx="7696200" cy="457200"/>
          </a:xfrm>
          <a:prstGeom prst="rect">
            <a:avLst/>
          </a:prstGeom>
          <a:noFill/>
          <a:ln w="50800" algn="ctr">
            <a:noFill/>
            <a:miter lim="800000"/>
            <a:headEnd/>
            <a:tailEnd/>
          </a:ln>
          <a:effectLst/>
        </p:spPr>
        <p:txBody>
          <a:bodyPr>
            <a:spAutoFit/>
          </a:bodyPr>
          <a:lstStyle/>
          <a:p>
            <a:r>
              <a:rPr lang="en-US" sz="2400" dirty="0">
                <a:solidFill>
                  <a:srgbClr val="000000"/>
                </a:solidFill>
                <a:latin typeface="Futura Bk BT" pitchFamily="34" charset="0"/>
              </a:rPr>
              <a:t>Issue : parameter space [</a:t>
            </a:r>
            <a:r>
              <a:rPr lang="en-US" sz="2400" dirty="0" err="1">
                <a:solidFill>
                  <a:srgbClr val="000000"/>
                </a:solidFill>
                <a:latin typeface="Futura Bk BT" pitchFamily="34" charset="0"/>
              </a:rPr>
              <a:t>m,b</a:t>
            </a:r>
            <a:r>
              <a:rPr lang="en-US" sz="2400" dirty="0">
                <a:solidFill>
                  <a:srgbClr val="000000"/>
                </a:solidFill>
                <a:latin typeface="Futura Bk BT" pitchFamily="34" charset="0"/>
              </a:rPr>
              <a:t>] is unbounded…</a:t>
            </a:r>
          </a:p>
        </p:txBody>
      </p:sp>
      <p:sp>
        <p:nvSpPr>
          <p:cNvPr id="226325" name="Rectangle 21"/>
          <p:cNvSpPr>
            <a:spLocks noChangeArrowheads="1"/>
          </p:cNvSpPr>
          <p:nvPr/>
        </p:nvSpPr>
        <p:spPr bwMode="auto">
          <a:xfrm>
            <a:off x="1905001" y="1125866"/>
            <a:ext cx="7127875" cy="523220"/>
          </a:xfrm>
          <a:prstGeom prst="rect">
            <a:avLst/>
          </a:prstGeom>
          <a:noFill/>
          <a:ln w="9525">
            <a:noFill/>
            <a:miter lim="800000"/>
            <a:headEnd/>
            <a:tailEnd/>
          </a:ln>
          <a:effectLst/>
        </p:spPr>
        <p:txBody>
          <a:bodyPr anchor="ctr">
            <a:spAutoFit/>
          </a:bodyPr>
          <a:lstStyle/>
          <a:p>
            <a:r>
              <a:rPr lang="en-US" sz="1400">
                <a:solidFill>
                  <a:srgbClr val="000000"/>
                </a:solidFill>
                <a:latin typeface="Futura Bk BT" pitchFamily="34" charset="0"/>
                <a:cs typeface="Arial" charset="0"/>
              </a:rPr>
              <a:t>P.V.C. Hough, </a:t>
            </a:r>
            <a:r>
              <a:rPr lang="en-US" sz="1400" i="1">
                <a:solidFill>
                  <a:srgbClr val="000000"/>
                </a:solidFill>
                <a:latin typeface="Futura Bk BT" pitchFamily="34" charset="0"/>
                <a:cs typeface="Arial" charset="0"/>
              </a:rPr>
              <a:t>Machine Analysis of Bubble Chamber Pictures,</a:t>
            </a:r>
            <a:r>
              <a:rPr lang="en-US" sz="1400">
                <a:solidFill>
                  <a:srgbClr val="000000"/>
                </a:solidFill>
                <a:latin typeface="Futura Bk BT" pitchFamily="34" charset="0"/>
                <a:cs typeface="Arial" charset="0"/>
              </a:rPr>
              <a:t> Proc. Int. Conf. High Energy Accelerators and Instrumentation, 1959 </a:t>
            </a:r>
          </a:p>
        </p:txBody>
      </p:sp>
      <p:sp>
        <p:nvSpPr>
          <p:cNvPr id="226326" name="Text Box 22"/>
          <p:cNvSpPr txBox="1">
            <a:spLocks noChangeArrowheads="1"/>
          </p:cNvSpPr>
          <p:nvPr/>
        </p:nvSpPr>
        <p:spPr bwMode="auto">
          <a:xfrm>
            <a:off x="6765925" y="5676901"/>
            <a:ext cx="1555750" cy="366713"/>
          </a:xfrm>
          <a:prstGeom prst="rect">
            <a:avLst/>
          </a:prstGeom>
          <a:noFill/>
          <a:ln w="25400">
            <a:noFill/>
            <a:prstDash val="dash"/>
            <a:miter lim="800000"/>
            <a:headEnd/>
            <a:tailEnd/>
          </a:ln>
          <a:effectLst/>
        </p:spPr>
        <p:txBody>
          <a:bodyPr wrap="none">
            <a:spAutoFit/>
          </a:bodyPr>
          <a:lstStyle/>
          <a:p>
            <a:r>
              <a:rPr lang="en-US">
                <a:solidFill>
                  <a:srgbClr val="000000"/>
                </a:solidFill>
                <a:latin typeface="Futura Bk BT" pitchFamily="34" charset="0"/>
              </a:rPr>
              <a:t>Hough space</a:t>
            </a:r>
          </a:p>
        </p:txBody>
      </p:sp>
      <p:sp>
        <p:nvSpPr>
          <p:cNvPr id="226330" name="Freeform 26"/>
          <p:cNvSpPr>
            <a:spLocks/>
          </p:cNvSpPr>
          <p:nvPr/>
        </p:nvSpPr>
        <p:spPr bwMode="auto">
          <a:xfrm>
            <a:off x="6553200" y="3048000"/>
            <a:ext cx="1981200" cy="2374900"/>
          </a:xfrm>
          <a:custGeom>
            <a:avLst/>
            <a:gdLst/>
            <a:ahLst/>
            <a:cxnLst>
              <a:cxn ang="0">
                <a:pos x="0" y="872"/>
              </a:cxn>
              <a:cxn ang="0">
                <a:pos x="192" y="104"/>
              </a:cxn>
              <a:cxn ang="0">
                <a:pos x="384" y="1496"/>
              </a:cxn>
              <a:cxn ang="0">
                <a:pos x="528" y="104"/>
              </a:cxn>
              <a:cxn ang="0">
                <a:pos x="720" y="872"/>
              </a:cxn>
            </a:cxnLst>
            <a:rect l="0" t="0" r="r" b="b"/>
            <a:pathLst>
              <a:path w="720" h="1496">
                <a:moveTo>
                  <a:pt x="0" y="872"/>
                </a:moveTo>
                <a:cubicBezTo>
                  <a:pt x="64" y="436"/>
                  <a:pt x="128" y="0"/>
                  <a:pt x="192" y="104"/>
                </a:cubicBezTo>
                <a:cubicBezTo>
                  <a:pt x="256" y="208"/>
                  <a:pt x="328" y="1496"/>
                  <a:pt x="384" y="1496"/>
                </a:cubicBezTo>
                <a:cubicBezTo>
                  <a:pt x="440" y="1496"/>
                  <a:pt x="472" y="208"/>
                  <a:pt x="528" y="104"/>
                </a:cubicBezTo>
                <a:cubicBezTo>
                  <a:pt x="584" y="0"/>
                  <a:pt x="652" y="436"/>
                  <a:pt x="720" y="872"/>
                </a:cubicBezTo>
              </a:path>
            </a:pathLst>
          </a:custGeom>
          <a:noFill/>
          <a:ln w="38100" cap="flat" cmpd="sng">
            <a:solidFill>
              <a:srgbClr val="FF0000"/>
            </a:solidFill>
            <a:prstDash val="solid"/>
            <a:round/>
            <a:headEnd type="none" w="med" len="med"/>
            <a:tailEnd type="none" w="med" len="med"/>
          </a:ln>
          <a:effectLst/>
        </p:spPr>
        <p:txBody>
          <a:bodyPr/>
          <a:lstStyle/>
          <a:p>
            <a:endParaRPr lang="en-US">
              <a:solidFill>
                <a:srgbClr val="000000"/>
              </a:solidFill>
              <a:latin typeface="Futura Bk BT" pitchFamily="34" charset="0"/>
            </a:endParaRPr>
          </a:p>
        </p:txBody>
      </p:sp>
      <p:sp>
        <p:nvSpPr>
          <p:cNvPr id="226331" name="Line 27"/>
          <p:cNvSpPr>
            <a:spLocks noChangeShapeType="1"/>
          </p:cNvSpPr>
          <p:nvPr/>
        </p:nvSpPr>
        <p:spPr bwMode="auto">
          <a:xfrm flipV="1">
            <a:off x="3124200" y="4419600"/>
            <a:ext cx="990600" cy="914400"/>
          </a:xfrm>
          <a:prstGeom prst="line">
            <a:avLst/>
          </a:prstGeom>
          <a:noFill/>
          <a:ln w="12700">
            <a:solidFill>
              <a:schemeClr val="tx1"/>
            </a:solidFill>
            <a:round/>
            <a:headEnd/>
            <a:tailEnd/>
          </a:ln>
          <a:effectLst/>
        </p:spPr>
        <p:txBody>
          <a:bodyPr/>
          <a:lstStyle/>
          <a:p>
            <a:endParaRPr lang="en-US">
              <a:solidFill>
                <a:srgbClr val="000000"/>
              </a:solidFill>
              <a:latin typeface="Futura Bk BT" pitchFamily="34" charset="0"/>
            </a:endParaRPr>
          </a:p>
        </p:txBody>
      </p:sp>
      <p:graphicFrame>
        <p:nvGraphicFramePr>
          <p:cNvPr id="226332" name="Object 28"/>
          <p:cNvGraphicFramePr>
            <a:graphicFrameLocks noChangeAspect="1"/>
          </p:cNvGraphicFramePr>
          <p:nvPr/>
        </p:nvGraphicFramePr>
        <p:xfrm>
          <a:off x="4157664" y="6172200"/>
          <a:ext cx="3121025" cy="476250"/>
        </p:xfrm>
        <a:graphic>
          <a:graphicData uri="http://schemas.openxmlformats.org/presentationml/2006/ole">
            <mc:AlternateContent xmlns:mc="http://schemas.openxmlformats.org/markup-compatibility/2006">
              <mc:Choice xmlns:v="urn:schemas-microsoft-com:vml" Requires="v">
                <p:oleObj name="Equation" r:id="rId3" imgW="1320480" imgH="203040" progId="Equation.3">
                  <p:embed/>
                </p:oleObj>
              </mc:Choice>
              <mc:Fallback>
                <p:oleObj name="Equation" r:id="rId3" imgW="13204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664" y="6172200"/>
                        <a:ext cx="3121025"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33" name="Object 29"/>
          <p:cNvGraphicFramePr>
            <a:graphicFrameLocks noChangeAspect="1"/>
          </p:cNvGraphicFramePr>
          <p:nvPr/>
        </p:nvGraphicFramePr>
        <p:xfrm>
          <a:off x="3617914" y="4800601"/>
          <a:ext cx="420687" cy="417513"/>
        </p:xfrm>
        <a:graphic>
          <a:graphicData uri="http://schemas.openxmlformats.org/presentationml/2006/ole">
            <mc:AlternateContent xmlns:mc="http://schemas.openxmlformats.org/markup-compatibility/2006">
              <mc:Choice xmlns:v="urn:schemas-microsoft-com:vml" Requires="v">
                <p:oleObj name="Equation" r:id="rId5" imgW="177480" imgH="177480" progId="Equation.3">
                  <p:embed/>
                </p:oleObj>
              </mc:Choice>
              <mc:Fallback>
                <p:oleObj name="Equation" r:id="rId5" imgW="17748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7914" y="4800601"/>
                        <a:ext cx="420687"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34" name="Object 30"/>
          <p:cNvGraphicFramePr>
            <a:graphicFrameLocks noChangeAspect="1"/>
          </p:cNvGraphicFramePr>
          <p:nvPr/>
        </p:nvGraphicFramePr>
        <p:xfrm>
          <a:off x="3352801" y="4419600"/>
          <a:ext cx="360363" cy="387350"/>
        </p:xfrm>
        <a:graphic>
          <a:graphicData uri="http://schemas.openxmlformats.org/presentationml/2006/ole">
            <mc:AlternateContent xmlns:mc="http://schemas.openxmlformats.org/markup-compatibility/2006">
              <mc:Choice xmlns:v="urn:schemas-microsoft-com:vml" Requires="v">
                <p:oleObj name="Equation" r:id="rId7" imgW="152280" imgH="164880" progId="Equation.3">
                  <p:embed/>
                </p:oleObj>
              </mc:Choice>
              <mc:Fallback>
                <p:oleObj name="Equation" r:id="rId7" imgW="152280" imgH="1648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1" y="4419600"/>
                        <a:ext cx="36036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6335" name="Freeform 31"/>
          <p:cNvSpPr>
            <a:spLocks/>
          </p:cNvSpPr>
          <p:nvPr/>
        </p:nvSpPr>
        <p:spPr bwMode="auto">
          <a:xfrm>
            <a:off x="3429000" y="5029200"/>
            <a:ext cx="177800" cy="304800"/>
          </a:xfrm>
          <a:custGeom>
            <a:avLst/>
            <a:gdLst/>
            <a:ahLst/>
            <a:cxnLst>
              <a:cxn ang="0">
                <a:pos x="0" y="0"/>
              </a:cxn>
              <a:cxn ang="0">
                <a:pos x="96" y="96"/>
              </a:cxn>
              <a:cxn ang="0">
                <a:pos x="96" y="192"/>
              </a:cxn>
            </a:cxnLst>
            <a:rect l="0" t="0" r="r" b="b"/>
            <a:pathLst>
              <a:path w="112" h="192">
                <a:moveTo>
                  <a:pt x="0" y="0"/>
                </a:moveTo>
                <a:cubicBezTo>
                  <a:pt x="40" y="32"/>
                  <a:pt x="80" y="64"/>
                  <a:pt x="96" y="96"/>
                </a:cubicBezTo>
                <a:cubicBezTo>
                  <a:pt x="112" y="128"/>
                  <a:pt x="104" y="160"/>
                  <a:pt x="96" y="192"/>
                </a:cubicBezTo>
              </a:path>
            </a:pathLst>
          </a:custGeom>
          <a:noFill/>
          <a:ln w="25400" cap="flat" cmpd="sng">
            <a:solidFill>
              <a:srgbClr val="3366FF"/>
            </a:solidFill>
            <a:prstDash val="solid"/>
            <a:round/>
            <a:headEnd type="none" w="med" len="med"/>
            <a:tailEnd type="none" w="med" len="med"/>
          </a:ln>
          <a:effectLst/>
        </p:spPr>
        <p:txBody>
          <a:bodyPr/>
          <a:lstStyle/>
          <a:p>
            <a:endParaRPr lang="en-US">
              <a:solidFill>
                <a:srgbClr val="000000"/>
              </a:solidFill>
              <a:latin typeface="Futura Bk BT" pitchFamily="34" charset="0"/>
            </a:endParaRPr>
          </a:p>
        </p:txBody>
      </p:sp>
      <p:sp>
        <p:nvSpPr>
          <p:cNvPr id="226336" name="Freeform 32"/>
          <p:cNvSpPr>
            <a:spLocks/>
          </p:cNvSpPr>
          <p:nvPr/>
        </p:nvSpPr>
        <p:spPr bwMode="auto">
          <a:xfrm>
            <a:off x="6324600" y="3124200"/>
            <a:ext cx="2438400" cy="1905000"/>
          </a:xfrm>
          <a:custGeom>
            <a:avLst/>
            <a:gdLst/>
            <a:ahLst/>
            <a:cxnLst>
              <a:cxn ang="0">
                <a:pos x="0" y="872"/>
              </a:cxn>
              <a:cxn ang="0">
                <a:pos x="192" y="104"/>
              </a:cxn>
              <a:cxn ang="0">
                <a:pos x="384" y="1496"/>
              </a:cxn>
              <a:cxn ang="0">
                <a:pos x="528" y="104"/>
              </a:cxn>
              <a:cxn ang="0">
                <a:pos x="720" y="872"/>
              </a:cxn>
            </a:cxnLst>
            <a:rect l="0" t="0" r="r" b="b"/>
            <a:pathLst>
              <a:path w="720" h="1496">
                <a:moveTo>
                  <a:pt x="0" y="872"/>
                </a:moveTo>
                <a:cubicBezTo>
                  <a:pt x="64" y="436"/>
                  <a:pt x="128" y="0"/>
                  <a:pt x="192" y="104"/>
                </a:cubicBezTo>
                <a:cubicBezTo>
                  <a:pt x="256" y="208"/>
                  <a:pt x="328" y="1496"/>
                  <a:pt x="384" y="1496"/>
                </a:cubicBezTo>
                <a:cubicBezTo>
                  <a:pt x="440" y="1496"/>
                  <a:pt x="472" y="208"/>
                  <a:pt x="528" y="104"/>
                </a:cubicBezTo>
                <a:cubicBezTo>
                  <a:pt x="584" y="0"/>
                  <a:pt x="652" y="436"/>
                  <a:pt x="720" y="872"/>
                </a:cubicBezTo>
              </a:path>
            </a:pathLst>
          </a:custGeom>
          <a:noFill/>
          <a:ln w="38100" cap="flat" cmpd="sng">
            <a:solidFill>
              <a:srgbClr val="FF0000"/>
            </a:solidFill>
            <a:prstDash val="solid"/>
            <a:round/>
            <a:headEnd type="none" w="med" len="med"/>
            <a:tailEnd type="none" w="med" len="med"/>
          </a:ln>
          <a:effectLst/>
        </p:spPr>
        <p:txBody>
          <a:bodyPr/>
          <a:lstStyle/>
          <a:p>
            <a:endParaRPr lang="en-US">
              <a:solidFill>
                <a:srgbClr val="000000"/>
              </a:solidFill>
              <a:latin typeface="Futura Bk BT" pitchFamily="34" charset="0"/>
            </a:endParaRPr>
          </a:p>
        </p:txBody>
      </p:sp>
      <p:sp>
        <p:nvSpPr>
          <p:cNvPr id="226337" name="Freeform 33"/>
          <p:cNvSpPr>
            <a:spLocks/>
          </p:cNvSpPr>
          <p:nvPr/>
        </p:nvSpPr>
        <p:spPr bwMode="auto">
          <a:xfrm>
            <a:off x="6248400" y="3429000"/>
            <a:ext cx="2438400" cy="1143000"/>
          </a:xfrm>
          <a:custGeom>
            <a:avLst/>
            <a:gdLst/>
            <a:ahLst/>
            <a:cxnLst>
              <a:cxn ang="0">
                <a:pos x="0" y="872"/>
              </a:cxn>
              <a:cxn ang="0">
                <a:pos x="192" y="104"/>
              </a:cxn>
              <a:cxn ang="0">
                <a:pos x="384" y="1496"/>
              </a:cxn>
              <a:cxn ang="0">
                <a:pos x="528" y="104"/>
              </a:cxn>
              <a:cxn ang="0">
                <a:pos x="720" y="872"/>
              </a:cxn>
            </a:cxnLst>
            <a:rect l="0" t="0" r="r" b="b"/>
            <a:pathLst>
              <a:path w="720" h="1496">
                <a:moveTo>
                  <a:pt x="0" y="872"/>
                </a:moveTo>
                <a:cubicBezTo>
                  <a:pt x="64" y="436"/>
                  <a:pt x="128" y="0"/>
                  <a:pt x="192" y="104"/>
                </a:cubicBezTo>
                <a:cubicBezTo>
                  <a:pt x="256" y="208"/>
                  <a:pt x="328" y="1496"/>
                  <a:pt x="384" y="1496"/>
                </a:cubicBezTo>
                <a:cubicBezTo>
                  <a:pt x="440" y="1496"/>
                  <a:pt x="472" y="208"/>
                  <a:pt x="528" y="104"/>
                </a:cubicBezTo>
                <a:cubicBezTo>
                  <a:pt x="584" y="0"/>
                  <a:pt x="652" y="436"/>
                  <a:pt x="720" y="872"/>
                </a:cubicBezTo>
              </a:path>
            </a:pathLst>
          </a:custGeom>
          <a:noFill/>
          <a:ln w="38100" cap="flat" cmpd="sng">
            <a:solidFill>
              <a:srgbClr val="FF0000"/>
            </a:solidFill>
            <a:prstDash val="solid"/>
            <a:round/>
            <a:headEnd type="none" w="med" len="med"/>
            <a:tailEnd type="none" w="med" len="med"/>
          </a:ln>
          <a:effectLst/>
        </p:spPr>
        <p:txBody>
          <a:bodyPr/>
          <a:lstStyle/>
          <a:p>
            <a:endParaRPr lang="en-US">
              <a:solidFill>
                <a:srgbClr val="000000"/>
              </a:solidFill>
              <a:latin typeface="Futura Bk BT" pitchFamily="34" charset="0"/>
            </a:endParaRPr>
          </a:p>
        </p:txBody>
      </p:sp>
      <p:sp>
        <p:nvSpPr>
          <p:cNvPr id="226320" name="Oval 16"/>
          <p:cNvSpPr>
            <a:spLocks noChangeArrowheads="1"/>
          </p:cNvSpPr>
          <p:nvPr/>
        </p:nvSpPr>
        <p:spPr bwMode="auto">
          <a:xfrm>
            <a:off x="7239000" y="4083725"/>
            <a:ext cx="152400" cy="519351"/>
          </a:xfrm>
          <a:prstGeom prst="ellipse">
            <a:avLst/>
          </a:prstGeom>
          <a:solidFill>
            <a:srgbClr val="3366FF"/>
          </a:solidFill>
          <a:ln w="50800" algn="ctr">
            <a:solidFill>
              <a:srgbClr val="3366FF"/>
            </a:solidFill>
            <a:round/>
            <a:headEnd/>
            <a:tailEnd/>
          </a:ln>
          <a:effectLst/>
        </p:spPr>
        <p:txBody>
          <a:bodyPr anchor="ctr">
            <a:spAutoFit/>
          </a:bodyPr>
          <a:lstStyle/>
          <a:p>
            <a:endParaRPr lang="en-US">
              <a:solidFill>
                <a:srgbClr val="000000"/>
              </a:solidFill>
              <a:latin typeface="Futura Bk BT" pitchFamily="34" charset="0"/>
            </a:endParaRPr>
          </a:p>
        </p:txBody>
      </p:sp>
      <p:sp>
        <p:nvSpPr>
          <p:cNvPr id="226338" name="Rectangle 34"/>
          <p:cNvSpPr>
            <a:spLocks noChangeArrowheads="1"/>
          </p:cNvSpPr>
          <p:nvPr/>
        </p:nvSpPr>
        <p:spPr bwMode="auto">
          <a:xfrm>
            <a:off x="1600200" y="2209800"/>
            <a:ext cx="8839200" cy="523220"/>
          </a:xfrm>
          <a:prstGeom prst="rect">
            <a:avLst/>
          </a:prstGeom>
          <a:noFill/>
          <a:ln w="50800" algn="ctr">
            <a:noFill/>
            <a:miter lim="800000"/>
            <a:headEnd/>
            <a:tailEnd/>
          </a:ln>
          <a:effectLst/>
        </p:spPr>
        <p:txBody>
          <a:bodyPr>
            <a:spAutoFit/>
          </a:bodyPr>
          <a:lstStyle/>
          <a:p>
            <a:r>
              <a:rPr lang="en-US" sz="2800" dirty="0">
                <a:solidFill>
                  <a:srgbClr val="000000"/>
                </a:solidFill>
                <a:latin typeface="Futura Bk BT" pitchFamily="34" charset="0"/>
              </a:rPr>
              <a:t>Use a polar representation for the parameter space </a:t>
            </a:r>
          </a:p>
        </p:txBody>
      </p:sp>
      <p:graphicFrame>
        <p:nvGraphicFramePr>
          <p:cNvPr id="226339" name="Object 35"/>
          <p:cNvGraphicFramePr>
            <a:graphicFrameLocks noChangeAspect="1"/>
          </p:cNvGraphicFramePr>
          <p:nvPr/>
        </p:nvGraphicFramePr>
        <p:xfrm>
          <a:off x="9144000" y="5486401"/>
          <a:ext cx="420688" cy="417513"/>
        </p:xfrm>
        <a:graphic>
          <a:graphicData uri="http://schemas.openxmlformats.org/presentationml/2006/ole">
            <mc:AlternateContent xmlns:mc="http://schemas.openxmlformats.org/markup-compatibility/2006">
              <mc:Choice xmlns:v="urn:schemas-microsoft-com:vml" Requires="v">
                <p:oleObj name="Equation" r:id="rId9" imgW="177480" imgH="177480" progId="Equation.3">
                  <p:embed/>
                </p:oleObj>
              </mc:Choice>
              <mc:Fallback>
                <p:oleObj name="Equation" r:id="rId9" imgW="17748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5486401"/>
                        <a:ext cx="42068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40" name="Object 36"/>
          <p:cNvGraphicFramePr>
            <a:graphicFrameLocks noChangeAspect="1"/>
          </p:cNvGraphicFramePr>
          <p:nvPr/>
        </p:nvGraphicFramePr>
        <p:xfrm>
          <a:off x="5638801" y="3124200"/>
          <a:ext cx="360363" cy="387350"/>
        </p:xfrm>
        <a:graphic>
          <a:graphicData uri="http://schemas.openxmlformats.org/presentationml/2006/ole">
            <mc:AlternateContent xmlns:mc="http://schemas.openxmlformats.org/markup-compatibility/2006">
              <mc:Choice xmlns:v="urn:schemas-microsoft-com:vml" Requires="v">
                <p:oleObj name="Equation" r:id="rId10" imgW="152280" imgH="164880" progId="Equation.3">
                  <p:embed/>
                </p:oleObj>
              </mc:Choice>
              <mc:Fallback>
                <p:oleObj name="Equation" r:id="rId10" imgW="152280" imgH="1648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38801" y="3124200"/>
                        <a:ext cx="36036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8651102"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57423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63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63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63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63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63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63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63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63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63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630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63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6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animBg="1"/>
      <p:bldP spid="226322" grpId="0" animBg="1"/>
      <p:bldP spid="226323" grpId="0" animBg="1"/>
      <p:bldP spid="226330" grpId="0" animBg="1"/>
      <p:bldP spid="226331" grpId="0" animBg="1"/>
      <p:bldP spid="226335" grpId="0" animBg="1"/>
      <p:bldP spid="226336" grpId="0" animBg="1"/>
      <p:bldP spid="2263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dirty="0"/>
              <a:t>Review: Local Descriptors</a:t>
            </a:r>
            <a:endParaRPr lang="de-CH" dirty="0"/>
          </a:p>
        </p:txBody>
      </p:sp>
      <p:sp>
        <p:nvSpPr>
          <p:cNvPr id="43011" name="Content Placeholder 2"/>
          <p:cNvSpPr>
            <a:spLocks noGrp="1"/>
          </p:cNvSpPr>
          <p:nvPr>
            <p:ph idx="1"/>
          </p:nvPr>
        </p:nvSpPr>
        <p:spPr/>
        <p:txBody>
          <a:bodyPr>
            <a:normAutofit/>
          </a:bodyPr>
          <a:lstStyle/>
          <a:p>
            <a:pPr eaLnBrk="1" hangingPunct="1">
              <a:buFont typeface="Arial" pitchFamily="34" charset="0"/>
              <a:buChar char="•"/>
              <a:defRPr/>
            </a:pPr>
            <a:r>
              <a:rPr lang="en-US" altLang="en-US" dirty="0"/>
              <a:t>Most features can be thought of as templates, histograms (counts), or combinations</a:t>
            </a:r>
            <a:endParaRPr lang="en-US" dirty="0"/>
          </a:p>
          <a:p>
            <a:pPr eaLnBrk="1" hangingPunct="1">
              <a:buFont typeface="Arial" pitchFamily="34" charset="0"/>
              <a:buChar char="•"/>
              <a:defRPr/>
            </a:pPr>
            <a:r>
              <a:rPr lang="en-US" dirty="0"/>
              <a:t>The ideal descriptor should be</a:t>
            </a:r>
          </a:p>
          <a:p>
            <a:pPr lvl="1" eaLnBrk="1" hangingPunct="1">
              <a:buFont typeface="Arial" pitchFamily="34" charset="0"/>
              <a:buChar char="–"/>
              <a:defRPr/>
            </a:pPr>
            <a:r>
              <a:rPr lang="en-US" dirty="0"/>
              <a:t>Robust and Distinctive</a:t>
            </a:r>
          </a:p>
          <a:p>
            <a:pPr lvl="1" eaLnBrk="1" hangingPunct="1">
              <a:buFont typeface="Arial" pitchFamily="34" charset="0"/>
              <a:buChar char="–"/>
              <a:defRPr/>
            </a:pPr>
            <a:r>
              <a:rPr lang="en-US" dirty="0"/>
              <a:t>Compact and Efficient</a:t>
            </a:r>
          </a:p>
          <a:p>
            <a:pPr eaLnBrk="1" hangingPunct="1">
              <a:buFont typeface="Arial" pitchFamily="34" charset="0"/>
              <a:buChar char="•"/>
              <a:defRPr/>
            </a:pPr>
            <a:r>
              <a:rPr lang="en-US" dirty="0"/>
              <a:t>Most available descriptors focus on edge/gradient information</a:t>
            </a:r>
          </a:p>
          <a:p>
            <a:pPr lvl="1" eaLnBrk="1" hangingPunct="1">
              <a:buFont typeface="Arial" pitchFamily="34" charset="0"/>
              <a:buChar char="–"/>
              <a:defRPr/>
            </a:pPr>
            <a:r>
              <a:rPr lang="en-US" dirty="0"/>
              <a:t>Capture texture information</a:t>
            </a:r>
          </a:p>
          <a:p>
            <a:pPr lvl="1" eaLnBrk="1" hangingPunct="1">
              <a:buFont typeface="Arial" pitchFamily="34" charset="0"/>
              <a:buChar char="–"/>
              <a:defRPr/>
            </a:pPr>
            <a:r>
              <a:rPr lang="en-US" dirty="0"/>
              <a:t>Color rarely used</a:t>
            </a:r>
            <a:endParaRPr lang="de-CH" dirty="0"/>
          </a:p>
        </p:txBody>
      </p:sp>
      <p:sp>
        <p:nvSpPr>
          <p:cNvPr id="45061" name="Footer Placeholder 4"/>
          <p:cNvSpPr>
            <a:spLocks noGrp="1"/>
          </p:cNvSpPr>
          <p:nvPr>
            <p:ph type="ftr" sz="quarter" idx="11"/>
          </p:nvPr>
        </p:nvSpPr>
        <p:spPr/>
        <p:txBody>
          <a:bodyPr/>
          <a:lstStyle/>
          <a:p>
            <a:pPr>
              <a:defRPr/>
            </a:pPr>
            <a:r>
              <a:rPr lang="de-DE">
                <a:solidFill>
                  <a:schemeClr val="tx1"/>
                </a:solidFill>
              </a:rPr>
              <a:t>K. Grauman, B. Leibe</a:t>
            </a:r>
          </a:p>
        </p:txBody>
      </p:sp>
      <p:pic>
        <p:nvPicPr>
          <p:cNvPr id="5" name="Picture 6"/>
          <p:cNvPicPr>
            <a:picLocks noChangeAspect="1" noChangeArrowheads="1"/>
          </p:cNvPicPr>
          <p:nvPr/>
        </p:nvPicPr>
        <p:blipFill>
          <a:blip r:embed="rId3" cstate="print"/>
          <a:srcRect/>
          <a:stretch>
            <a:fillRect/>
          </a:stretch>
        </p:blipFill>
        <p:spPr bwMode="auto">
          <a:xfrm>
            <a:off x="7543800" y="2209801"/>
            <a:ext cx="3124200" cy="1363663"/>
          </a:xfrm>
          <a:prstGeom prst="rect">
            <a:avLst/>
          </a:prstGeom>
          <a:noFill/>
          <a:ln w="9525">
            <a:noFill/>
            <a:miter lim="800000"/>
            <a:headEnd/>
            <a:tailEnd/>
          </a:ln>
        </p:spPr>
      </p:pic>
    </p:spTree>
    <p:extLst>
      <p:ext uri="{BB962C8B-B14F-4D97-AF65-F5344CB8AC3E}">
        <p14:creationId xmlns:p14="http://schemas.microsoft.com/office/powerpoint/2010/main" val="2891539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Picture 2"/>
          <p:cNvPicPr>
            <a:picLocks noChangeAspect="1" noChangeArrowheads="1"/>
          </p:cNvPicPr>
          <p:nvPr/>
        </p:nvPicPr>
        <p:blipFill>
          <a:blip r:embed="rId3" cstate="print">
            <a:lum bright="30000" contrast="30000"/>
          </a:blip>
          <a:srcRect/>
          <a:stretch>
            <a:fillRect/>
          </a:stretch>
        </p:blipFill>
        <p:spPr bwMode="auto">
          <a:xfrm>
            <a:off x="1993900" y="1316038"/>
            <a:ext cx="8293100" cy="4170362"/>
          </a:xfrm>
          <a:prstGeom prst="rect">
            <a:avLst/>
          </a:prstGeom>
          <a:noFill/>
          <a:ln w="9525">
            <a:noFill/>
            <a:miter lim="800000"/>
            <a:headEnd/>
            <a:tailEnd/>
          </a:ln>
          <a:effectLst/>
        </p:spPr>
      </p:pic>
      <p:sp>
        <p:nvSpPr>
          <p:cNvPr id="232451" name="Text Box 3"/>
          <p:cNvSpPr txBox="1">
            <a:spLocks noChangeArrowheads="1"/>
          </p:cNvSpPr>
          <p:nvPr/>
        </p:nvSpPr>
        <p:spPr bwMode="auto">
          <a:xfrm>
            <a:off x="3638551" y="5578476"/>
            <a:ext cx="1027113" cy="366713"/>
          </a:xfrm>
          <a:prstGeom prst="rect">
            <a:avLst/>
          </a:prstGeom>
          <a:noFill/>
          <a:ln w="9525">
            <a:noFill/>
            <a:miter lim="800000"/>
            <a:headEnd/>
            <a:tailEnd/>
          </a:ln>
          <a:effectLst/>
        </p:spPr>
        <p:txBody>
          <a:bodyPr wrap="none">
            <a:spAutoFit/>
          </a:bodyPr>
          <a:lstStyle/>
          <a:p>
            <a:pPr eaLnBrk="0" hangingPunct="0"/>
            <a:r>
              <a:rPr lang="en-US">
                <a:solidFill>
                  <a:srgbClr val="000000"/>
                </a:solidFill>
                <a:latin typeface="Futura Bk BT" pitchFamily="34" charset="0"/>
                <a:cs typeface="Arial" charset="0"/>
              </a:rPr>
              <a:t>features</a:t>
            </a:r>
          </a:p>
        </p:txBody>
      </p:sp>
      <p:sp>
        <p:nvSpPr>
          <p:cNvPr id="232452" name="Text Box 4"/>
          <p:cNvSpPr txBox="1">
            <a:spLocks noChangeArrowheads="1"/>
          </p:cNvSpPr>
          <p:nvPr/>
        </p:nvSpPr>
        <p:spPr bwMode="auto">
          <a:xfrm>
            <a:off x="7880351" y="5564188"/>
            <a:ext cx="736099" cy="369332"/>
          </a:xfrm>
          <a:prstGeom prst="rect">
            <a:avLst/>
          </a:prstGeom>
          <a:noFill/>
          <a:ln w="9525">
            <a:noFill/>
            <a:miter lim="800000"/>
            <a:headEnd/>
            <a:tailEnd/>
          </a:ln>
          <a:effectLst/>
        </p:spPr>
        <p:txBody>
          <a:bodyPr wrap="none">
            <a:spAutoFit/>
          </a:bodyPr>
          <a:lstStyle/>
          <a:p>
            <a:pPr eaLnBrk="0" hangingPunct="0"/>
            <a:r>
              <a:rPr lang="en-US">
                <a:solidFill>
                  <a:srgbClr val="000000"/>
                </a:solidFill>
                <a:latin typeface="Futura Bk BT" pitchFamily="34" charset="0"/>
                <a:cs typeface="Arial" charset="0"/>
              </a:rPr>
              <a:t>votes</a:t>
            </a:r>
          </a:p>
        </p:txBody>
      </p:sp>
      <p:sp>
        <p:nvSpPr>
          <p:cNvPr id="232455" name="Rectangle 7"/>
          <p:cNvSpPr>
            <a:spLocks noChangeArrowheads="1"/>
          </p:cNvSpPr>
          <p:nvPr/>
        </p:nvSpPr>
        <p:spPr bwMode="auto">
          <a:xfrm>
            <a:off x="1828800" y="228601"/>
            <a:ext cx="8077200" cy="701675"/>
          </a:xfrm>
          <a:prstGeom prst="rect">
            <a:avLst/>
          </a:prstGeom>
          <a:noFill/>
          <a:ln w="25400" algn="ctr">
            <a:noFill/>
            <a:miter lim="800000"/>
            <a:headEnd/>
            <a:tailEnd/>
          </a:ln>
          <a:effectLst/>
        </p:spPr>
        <p:txBody>
          <a:bodyPr>
            <a:spAutoFit/>
          </a:bodyPr>
          <a:lstStyle/>
          <a:p>
            <a:pPr>
              <a:spcBef>
                <a:spcPct val="20000"/>
              </a:spcBef>
            </a:pPr>
            <a:r>
              <a:rPr lang="en-US" sz="4000" b="1">
                <a:solidFill>
                  <a:srgbClr val="000000"/>
                </a:solidFill>
                <a:latin typeface="Futura Bk BT" pitchFamily="34" charset="0"/>
              </a:rPr>
              <a:t>Hough transform - experiments</a:t>
            </a:r>
          </a:p>
        </p:txBody>
      </p:sp>
      <p:sp>
        <p:nvSpPr>
          <p:cNvPr id="6" name="TextBox 5"/>
          <p:cNvSpPr txBox="1"/>
          <p:nvPr/>
        </p:nvSpPr>
        <p:spPr>
          <a:xfrm>
            <a:off x="8651102"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17165905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3" cstate="print">
            <a:lum bright="24000" contrast="18000"/>
          </a:blip>
          <a:srcRect/>
          <a:stretch>
            <a:fillRect/>
          </a:stretch>
        </p:blipFill>
        <p:spPr bwMode="auto">
          <a:xfrm>
            <a:off x="2057401" y="1112839"/>
            <a:ext cx="8164513" cy="3925887"/>
          </a:xfrm>
          <a:prstGeom prst="rect">
            <a:avLst/>
          </a:prstGeom>
          <a:noFill/>
          <a:ln w="9525">
            <a:noFill/>
            <a:miter lim="800000"/>
            <a:headEnd/>
            <a:tailEnd/>
          </a:ln>
          <a:effectLst/>
        </p:spPr>
      </p:pic>
      <p:sp>
        <p:nvSpPr>
          <p:cNvPr id="234499" name="Text Box 3"/>
          <p:cNvSpPr txBox="1">
            <a:spLocks noChangeArrowheads="1"/>
          </p:cNvSpPr>
          <p:nvPr/>
        </p:nvSpPr>
        <p:spPr bwMode="auto">
          <a:xfrm>
            <a:off x="3657600" y="5105401"/>
            <a:ext cx="1219200" cy="366713"/>
          </a:xfrm>
          <a:prstGeom prst="rect">
            <a:avLst/>
          </a:prstGeom>
          <a:noFill/>
          <a:ln w="9525">
            <a:noFill/>
            <a:miter lim="800000"/>
            <a:headEnd/>
            <a:tailEnd/>
          </a:ln>
          <a:effectLst/>
        </p:spPr>
        <p:txBody>
          <a:bodyPr>
            <a:spAutoFit/>
          </a:bodyPr>
          <a:lstStyle/>
          <a:p>
            <a:pPr eaLnBrk="0" hangingPunct="0"/>
            <a:r>
              <a:rPr lang="en-US">
                <a:solidFill>
                  <a:srgbClr val="000000"/>
                </a:solidFill>
                <a:latin typeface="Futura Bk BT" pitchFamily="34" charset="0"/>
                <a:cs typeface="Arial" charset="0"/>
              </a:rPr>
              <a:t>features</a:t>
            </a:r>
          </a:p>
        </p:txBody>
      </p:sp>
      <p:sp>
        <p:nvSpPr>
          <p:cNvPr id="234500" name="Text Box 4"/>
          <p:cNvSpPr txBox="1">
            <a:spLocks noChangeArrowheads="1"/>
          </p:cNvSpPr>
          <p:nvPr/>
        </p:nvSpPr>
        <p:spPr bwMode="auto">
          <a:xfrm>
            <a:off x="7848600" y="5105401"/>
            <a:ext cx="1295400" cy="366713"/>
          </a:xfrm>
          <a:prstGeom prst="rect">
            <a:avLst/>
          </a:prstGeom>
          <a:noFill/>
          <a:ln w="9525">
            <a:noFill/>
            <a:miter lim="800000"/>
            <a:headEnd/>
            <a:tailEnd/>
          </a:ln>
          <a:effectLst/>
        </p:spPr>
        <p:txBody>
          <a:bodyPr>
            <a:spAutoFit/>
          </a:bodyPr>
          <a:lstStyle/>
          <a:p>
            <a:pPr eaLnBrk="0" hangingPunct="0"/>
            <a:r>
              <a:rPr lang="en-US">
                <a:solidFill>
                  <a:srgbClr val="000000"/>
                </a:solidFill>
                <a:latin typeface="Futura Bk BT" pitchFamily="34" charset="0"/>
                <a:cs typeface="Arial" charset="0"/>
              </a:rPr>
              <a:t>votes</a:t>
            </a:r>
          </a:p>
        </p:txBody>
      </p:sp>
      <p:sp>
        <p:nvSpPr>
          <p:cNvPr id="234502" name="Rectangle 6"/>
          <p:cNvSpPr>
            <a:spLocks noGrp="1" noChangeArrowheads="1"/>
          </p:cNvSpPr>
          <p:nvPr>
            <p:ph type="body" idx="1"/>
          </p:nvPr>
        </p:nvSpPr>
        <p:spPr>
          <a:xfrm>
            <a:off x="1981200" y="5715000"/>
            <a:ext cx="7772400" cy="685800"/>
          </a:xfrm>
        </p:spPr>
        <p:txBody>
          <a:bodyPr/>
          <a:lstStyle/>
          <a:p>
            <a:pPr>
              <a:lnSpc>
                <a:spcPct val="80000"/>
              </a:lnSpc>
              <a:buFontTx/>
              <a:buNone/>
            </a:pPr>
            <a:endParaRPr lang="en-US" sz="2800" dirty="0"/>
          </a:p>
          <a:p>
            <a:pPr>
              <a:lnSpc>
                <a:spcPct val="80000"/>
              </a:lnSpc>
              <a:buFontTx/>
              <a:buNone/>
            </a:pPr>
            <a:r>
              <a:rPr lang="en-US" sz="2800" dirty="0"/>
              <a:t>Need to adjust grid size or smooth</a:t>
            </a:r>
          </a:p>
        </p:txBody>
      </p:sp>
      <p:sp>
        <p:nvSpPr>
          <p:cNvPr id="234504" name="Rectangle 8"/>
          <p:cNvSpPr>
            <a:spLocks noChangeArrowheads="1"/>
          </p:cNvSpPr>
          <p:nvPr/>
        </p:nvSpPr>
        <p:spPr bwMode="auto">
          <a:xfrm>
            <a:off x="1828800" y="228601"/>
            <a:ext cx="8077200" cy="701675"/>
          </a:xfrm>
          <a:prstGeom prst="rect">
            <a:avLst/>
          </a:prstGeom>
          <a:noFill/>
          <a:ln w="25400" algn="ctr">
            <a:noFill/>
            <a:miter lim="800000"/>
            <a:headEnd/>
            <a:tailEnd/>
          </a:ln>
          <a:effectLst/>
        </p:spPr>
        <p:txBody>
          <a:bodyPr>
            <a:spAutoFit/>
          </a:bodyPr>
          <a:lstStyle/>
          <a:p>
            <a:pPr>
              <a:spcBef>
                <a:spcPct val="20000"/>
              </a:spcBef>
            </a:pPr>
            <a:r>
              <a:rPr lang="en-US" sz="4000" b="1">
                <a:solidFill>
                  <a:srgbClr val="000000"/>
                </a:solidFill>
                <a:latin typeface="Futura Bk BT" pitchFamily="34" charset="0"/>
              </a:rPr>
              <a:t>Hough transform - experiments</a:t>
            </a:r>
          </a:p>
        </p:txBody>
      </p:sp>
      <p:grpSp>
        <p:nvGrpSpPr>
          <p:cNvPr id="2" name="Group 22"/>
          <p:cNvGrpSpPr>
            <a:grpSpLocks/>
          </p:cNvGrpSpPr>
          <p:nvPr/>
        </p:nvGrpSpPr>
        <p:grpSpPr bwMode="auto">
          <a:xfrm>
            <a:off x="5867400" y="1447800"/>
            <a:ext cx="3352800" cy="3352800"/>
            <a:chOff x="2736" y="912"/>
            <a:chExt cx="2112" cy="2112"/>
          </a:xfrm>
        </p:grpSpPr>
        <p:grpSp>
          <p:nvGrpSpPr>
            <p:cNvPr id="3" name="Group 20"/>
            <p:cNvGrpSpPr>
              <a:grpSpLocks/>
            </p:cNvGrpSpPr>
            <p:nvPr/>
          </p:nvGrpSpPr>
          <p:grpSpPr bwMode="auto">
            <a:xfrm>
              <a:off x="2736" y="1584"/>
              <a:ext cx="2112" cy="768"/>
              <a:chOff x="3072" y="960"/>
              <a:chExt cx="2112" cy="768"/>
            </a:xfrm>
          </p:grpSpPr>
          <p:sp>
            <p:nvSpPr>
              <p:cNvPr id="234505" name="Line 9"/>
              <p:cNvSpPr>
                <a:spLocks noChangeShapeType="1"/>
              </p:cNvSpPr>
              <p:nvPr/>
            </p:nvSpPr>
            <p:spPr bwMode="auto">
              <a:xfrm>
                <a:off x="3072" y="960"/>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06" name="Line 10"/>
              <p:cNvSpPr>
                <a:spLocks noChangeShapeType="1"/>
              </p:cNvSpPr>
              <p:nvPr/>
            </p:nvSpPr>
            <p:spPr bwMode="auto">
              <a:xfrm>
                <a:off x="3072" y="1152"/>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07" name="Line 11"/>
              <p:cNvSpPr>
                <a:spLocks noChangeShapeType="1"/>
              </p:cNvSpPr>
              <p:nvPr/>
            </p:nvSpPr>
            <p:spPr bwMode="auto">
              <a:xfrm>
                <a:off x="3072" y="1344"/>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08" name="Line 12"/>
              <p:cNvSpPr>
                <a:spLocks noChangeShapeType="1"/>
              </p:cNvSpPr>
              <p:nvPr/>
            </p:nvSpPr>
            <p:spPr bwMode="auto">
              <a:xfrm>
                <a:off x="3072" y="1536"/>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09" name="Line 13"/>
              <p:cNvSpPr>
                <a:spLocks noChangeShapeType="1"/>
              </p:cNvSpPr>
              <p:nvPr/>
            </p:nvSpPr>
            <p:spPr bwMode="auto">
              <a:xfrm>
                <a:off x="3072" y="1728"/>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grpSp>
        <p:grpSp>
          <p:nvGrpSpPr>
            <p:cNvPr id="4" name="Group 19"/>
            <p:cNvGrpSpPr>
              <a:grpSpLocks/>
            </p:cNvGrpSpPr>
            <p:nvPr/>
          </p:nvGrpSpPr>
          <p:grpSpPr bwMode="auto">
            <a:xfrm rot="5400000">
              <a:off x="2640" y="1583"/>
              <a:ext cx="2112" cy="769"/>
              <a:chOff x="3168" y="1056"/>
              <a:chExt cx="2112" cy="769"/>
            </a:xfrm>
          </p:grpSpPr>
          <p:sp>
            <p:nvSpPr>
              <p:cNvPr id="234510" name="Line 14"/>
              <p:cNvSpPr>
                <a:spLocks noChangeShapeType="1"/>
              </p:cNvSpPr>
              <p:nvPr/>
            </p:nvSpPr>
            <p:spPr bwMode="auto">
              <a:xfrm>
                <a:off x="3168" y="1056"/>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11" name="Line 15"/>
              <p:cNvSpPr>
                <a:spLocks noChangeShapeType="1"/>
              </p:cNvSpPr>
              <p:nvPr/>
            </p:nvSpPr>
            <p:spPr bwMode="auto">
              <a:xfrm>
                <a:off x="3168" y="1248"/>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12" name="Line 16"/>
              <p:cNvSpPr>
                <a:spLocks noChangeShapeType="1"/>
              </p:cNvSpPr>
              <p:nvPr/>
            </p:nvSpPr>
            <p:spPr bwMode="auto">
              <a:xfrm>
                <a:off x="3168" y="1440"/>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13" name="Line 17"/>
              <p:cNvSpPr>
                <a:spLocks noChangeShapeType="1"/>
              </p:cNvSpPr>
              <p:nvPr/>
            </p:nvSpPr>
            <p:spPr bwMode="auto">
              <a:xfrm>
                <a:off x="3168" y="1632"/>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14" name="Line 18"/>
              <p:cNvSpPr>
                <a:spLocks noChangeShapeType="1"/>
              </p:cNvSpPr>
              <p:nvPr/>
            </p:nvSpPr>
            <p:spPr bwMode="auto">
              <a:xfrm>
                <a:off x="3168" y="1824"/>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grpSp>
      </p:grpSp>
      <p:sp>
        <p:nvSpPr>
          <p:cNvPr id="234517" name="Text Box 21"/>
          <p:cNvSpPr txBox="1">
            <a:spLocks noChangeArrowheads="1"/>
          </p:cNvSpPr>
          <p:nvPr/>
        </p:nvSpPr>
        <p:spPr bwMode="auto">
          <a:xfrm>
            <a:off x="3200400" y="1371600"/>
            <a:ext cx="1677988" cy="457200"/>
          </a:xfrm>
          <a:prstGeom prst="rect">
            <a:avLst/>
          </a:prstGeom>
          <a:noFill/>
          <a:ln w="25400">
            <a:noFill/>
            <a:prstDash val="dash"/>
            <a:miter lim="800000"/>
            <a:headEnd/>
            <a:tailEnd/>
          </a:ln>
          <a:effectLst/>
        </p:spPr>
        <p:txBody>
          <a:bodyPr wrap="none">
            <a:spAutoFit/>
          </a:bodyPr>
          <a:lstStyle/>
          <a:p>
            <a:r>
              <a:rPr lang="en-US" sz="2400">
                <a:solidFill>
                  <a:srgbClr val="000000"/>
                </a:solidFill>
                <a:latin typeface="Futura Bk BT" pitchFamily="34" charset="0"/>
              </a:rPr>
              <a:t>Noisy data</a:t>
            </a:r>
          </a:p>
        </p:txBody>
      </p:sp>
      <p:grpSp>
        <p:nvGrpSpPr>
          <p:cNvPr id="5" name="Group 23"/>
          <p:cNvGrpSpPr>
            <a:grpSpLocks/>
          </p:cNvGrpSpPr>
          <p:nvPr/>
        </p:nvGrpSpPr>
        <p:grpSpPr bwMode="auto">
          <a:xfrm>
            <a:off x="6019800" y="1600200"/>
            <a:ext cx="3352800" cy="3352800"/>
            <a:chOff x="2736" y="912"/>
            <a:chExt cx="2112" cy="2112"/>
          </a:xfrm>
        </p:grpSpPr>
        <p:grpSp>
          <p:nvGrpSpPr>
            <p:cNvPr id="6" name="Group 24"/>
            <p:cNvGrpSpPr>
              <a:grpSpLocks/>
            </p:cNvGrpSpPr>
            <p:nvPr/>
          </p:nvGrpSpPr>
          <p:grpSpPr bwMode="auto">
            <a:xfrm>
              <a:off x="2736" y="1584"/>
              <a:ext cx="2112" cy="768"/>
              <a:chOff x="3072" y="960"/>
              <a:chExt cx="2112" cy="768"/>
            </a:xfrm>
          </p:grpSpPr>
          <p:sp>
            <p:nvSpPr>
              <p:cNvPr id="234521" name="Line 25"/>
              <p:cNvSpPr>
                <a:spLocks noChangeShapeType="1"/>
              </p:cNvSpPr>
              <p:nvPr/>
            </p:nvSpPr>
            <p:spPr bwMode="auto">
              <a:xfrm>
                <a:off x="3072" y="960"/>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22" name="Line 26"/>
              <p:cNvSpPr>
                <a:spLocks noChangeShapeType="1"/>
              </p:cNvSpPr>
              <p:nvPr/>
            </p:nvSpPr>
            <p:spPr bwMode="auto">
              <a:xfrm>
                <a:off x="3072" y="1152"/>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23" name="Line 27"/>
              <p:cNvSpPr>
                <a:spLocks noChangeShapeType="1"/>
              </p:cNvSpPr>
              <p:nvPr/>
            </p:nvSpPr>
            <p:spPr bwMode="auto">
              <a:xfrm>
                <a:off x="3072" y="1344"/>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24" name="Line 28"/>
              <p:cNvSpPr>
                <a:spLocks noChangeShapeType="1"/>
              </p:cNvSpPr>
              <p:nvPr/>
            </p:nvSpPr>
            <p:spPr bwMode="auto">
              <a:xfrm>
                <a:off x="3072" y="1536"/>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25" name="Line 29"/>
              <p:cNvSpPr>
                <a:spLocks noChangeShapeType="1"/>
              </p:cNvSpPr>
              <p:nvPr/>
            </p:nvSpPr>
            <p:spPr bwMode="auto">
              <a:xfrm>
                <a:off x="3072" y="1728"/>
                <a:ext cx="2112" cy="0"/>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grpSp>
        <p:grpSp>
          <p:nvGrpSpPr>
            <p:cNvPr id="7" name="Group 30"/>
            <p:cNvGrpSpPr>
              <a:grpSpLocks/>
            </p:cNvGrpSpPr>
            <p:nvPr/>
          </p:nvGrpSpPr>
          <p:grpSpPr bwMode="auto">
            <a:xfrm rot="5400000">
              <a:off x="2640" y="1583"/>
              <a:ext cx="2112" cy="769"/>
              <a:chOff x="3168" y="1056"/>
              <a:chExt cx="2112" cy="769"/>
            </a:xfrm>
          </p:grpSpPr>
          <p:sp>
            <p:nvSpPr>
              <p:cNvPr id="234527" name="Line 31"/>
              <p:cNvSpPr>
                <a:spLocks noChangeShapeType="1"/>
              </p:cNvSpPr>
              <p:nvPr/>
            </p:nvSpPr>
            <p:spPr bwMode="auto">
              <a:xfrm>
                <a:off x="3168" y="1056"/>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28" name="Line 32"/>
              <p:cNvSpPr>
                <a:spLocks noChangeShapeType="1"/>
              </p:cNvSpPr>
              <p:nvPr/>
            </p:nvSpPr>
            <p:spPr bwMode="auto">
              <a:xfrm>
                <a:off x="3168" y="1248"/>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29" name="Line 33"/>
              <p:cNvSpPr>
                <a:spLocks noChangeShapeType="1"/>
              </p:cNvSpPr>
              <p:nvPr/>
            </p:nvSpPr>
            <p:spPr bwMode="auto">
              <a:xfrm>
                <a:off x="3168" y="1440"/>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30" name="Line 34"/>
              <p:cNvSpPr>
                <a:spLocks noChangeShapeType="1"/>
              </p:cNvSpPr>
              <p:nvPr/>
            </p:nvSpPr>
            <p:spPr bwMode="auto">
              <a:xfrm>
                <a:off x="3168" y="1632"/>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sp>
            <p:nvSpPr>
              <p:cNvPr id="234531" name="Line 35"/>
              <p:cNvSpPr>
                <a:spLocks noChangeShapeType="1"/>
              </p:cNvSpPr>
              <p:nvPr/>
            </p:nvSpPr>
            <p:spPr bwMode="auto">
              <a:xfrm>
                <a:off x="3168" y="1824"/>
                <a:ext cx="2112" cy="1"/>
              </a:xfrm>
              <a:prstGeom prst="line">
                <a:avLst/>
              </a:prstGeom>
              <a:noFill/>
              <a:ln w="50800">
                <a:solidFill>
                  <a:srgbClr val="FF0000"/>
                </a:solidFill>
                <a:round/>
                <a:headEnd/>
                <a:tailEnd/>
              </a:ln>
              <a:effectLst/>
            </p:spPr>
            <p:txBody>
              <a:bodyPr/>
              <a:lstStyle/>
              <a:p>
                <a:endParaRPr lang="en-US">
                  <a:solidFill>
                    <a:srgbClr val="000000"/>
                  </a:solidFill>
                  <a:latin typeface="Futura Bk BT" pitchFamily="34" charset="0"/>
                </a:endParaRPr>
              </a:p>
            </p:txBody>
          </p:sp>
        </p:grpSp>
      </p:grpSp>
      <p:sp>
        <p:nvSpPr>
          <p:cNvPr id="34" name="TextBox 33"/>
          <p:cNvSpPr txBox="1"/>
          <p:nvPr/>
        </p:nvSpPr>
        <p:spPr>
          <a:xfrm>
            <a:off x="8651102"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3208677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Picture 2"/>
          <p:cNvPicPr>
            <a:picLocks noChangeAspect="1" noChangeArrowheads="1"/>
          </p:cNvPicPr>
          <p:nvPr/>
        </p:nvPicPr>
        <p:blipFill>
          <a:blip r:embed="rId3" cstate="print"/>
          <a:srcRect/>
          <a:stretch>
            <a:fillRect/>
          </a:stretch>
        </p:blipFill>
        <p:spPr bwMode="auto">
          <a:xfrm>
            <a:off x="1981200" y="1143001"/>
            <a:ext cx="8382000" cy="4244975"/>
          </a:xfrm>
          <a:prstGeom prst="rect">
            <a:avLst/>
          </a:prstGeom>
          <a:noFill/>
          <a:ln w="9525">
            <a:noFill/>
            <a:miter lim="800000"/>
            <a:headEnd/>
            <a:tailEnd/>
          </a:ln>
          <a:effectLst/>
        </p:spPr>
      </p:pic>
      <p:sp>
        <p:nvSpPr>
          <p:cNvPr id="241668" name="Rectangle 4"/>
          <p:cNvSpPr>
            <a:spLocks noGrp="1" noChangeArrowheads="1"/>
          </p:cNvSpPr>
          <p:nvPr>
            <p:ph type="body" idx="1"/>
          </p:nvPr>
        </p:nvSpPr>
        <p:spPr>
          <a:xfrm>
            <a:off x="1905000" y="5791200"/>
            <a:ext cx="7467600" cy="685800"/>
          </a:xfrm>
        </p:spPr>
        <p:txBody>
          <a:bodyPr/>
          <a:lstStyle/>
          <a:p>
            <a:pPr>
              <a:buFontTx/>
              <a:buNone/>
            </a:pPr>
            <a:r>
              <a:rPr lang="en-US" sz="2800"/>
              <a:t>Issue: spurious peaks due to uniform noise</a:t>
            </a:r>
          </a:p>
        </p:txBody>
      </p:sp>
      <p:sp>
        <p:nvSpPr>
          <p:cNvPr id="241669" name="Text Box 5"/>
          <p:cNvSpPr txBox="1">
            <a:spLocks noChangeArrowheads="1"/>
          </p:cNvSpPr>
          <p:nvPr/>
        </p:nvSpPr>
        <p:spPr bwMode="auto">
          <a:xfrm>
            <a:off x="3657600" y="5348288"/>
            <a:ext cx="1219200" cy="366712"/>
          </a:xfrm>
          <a:prstGeom prst="rect">
            <a:avLst/>
          </a:prstGeom>
          <a:noFill/>
          <a:ln w="9525">
            <a:noFill/>
            <a:miter lim="800000"/>
            <a:headEnd/>
            <a:tailEnd/>
          </a:ln>
          <a:effectLst/>
        </p:spPr>
        <p:txBody>
          <a:bodyPr>
            <a:spAutoFit/>
          </a:bodyPr>
          <a:lstStyle/>
          <a:p>
            <a:pPr eaLnBrk="0" hangingPunct="0"/>
            <a:r>
              <a:rPr lang="en-US">
                <a:solidFill>
                  <a:srgbClr val="000000"/>
                </a:solidFill>
                <a:cs typeface="Arial" charset="0"/>
              </a:rPr>
              <a:t>features</a:t>
            </a:r>
          </a:p>
        </p:txBody>
      </p:sp>
      <p:sp>
        <p:nvSpPr>
          <p:cNvPr id="241670" name="Text Box 6"/>
          <p:cNvSpPr txBox="1">
            <a:spLocks noChangeArrowheads="1"/>
          </p:cNvSpPr>
          <p:nvPr/>
        </p:nvSpPr>
        <p:spPr bwMode="auto">
          <a:xfrm>
            <a:off x="7848600" y="5348288"/>
            <a:ext cx="1295400" cy="366712"/>
          </a:xfrm>
          <a:prstGeom prst="rect">
            <a:avLst/>
          </a:prstGeom>
          <a:noFill/>
          <a:ln w="9525">
            <a:noFill/>
            <a:miter lim="800000"/>
            <a:headEnd/>
            <a:tailEnd/>
          </a:ln>
          <a:effectLst/>
        </p:spPr>
        <p:txBody>
          <a:bodyPr>
            <a:spAutoFit/>
          </a:bodyPr>
          <a:lstStyle/>
          <a:p>
            <a:pPr eaLnBrk="0" hangingPunct="0"/>
            <a:r>
              <a:rPr lang="en-US">
                <a:solidFill>
                  <a:srgbClr val="000000"/>
                </a:solidFill>
                <a:cs typeface="Arial" charset="0"/>
              </a:rPr>
              <a:t>votes</a:t>
            </a:r>
          </a:p>
        </p:txBody>
      </p:sp>
      <p:sp>
        <p:nvSpPr>
          <p:cNvPr id="241672" name="Rectangle 8"/>
          <p:cNvSpPr>
            <a:spLocks noChangeArrowheads="1"/>
          </p:cNvSpPr>
          <p:nvPr/>
        </p:nvSpPr>
        <p:spPr bwMode="auto">
          <a:xfrm>
            <a:off x="1828800" y="228601"/>
            <a:ext cx="8077200" cy="701675"/>
          </a:xfrm>
          <a:prstGeom prst="rect">
            <a:avLst/>
          </a:prstGeom>
          <a:noFill/>
          <a:ln w="25400" algn="ctr">
            <a:noFill/>
            <a:miter lim="800000"/>
            <a:headEnd/>
            <a:tailEnd/>
          </a:ln>
          <a:effectLst/>
        </p:spPr>
        <p:txBody>
          <a:bodyPr>
            <a:spAutoFit/>
          </a:bodyPr>
          <a:lstStyle/>
          <a:p>
            <a:pPr>
              <a:spcBef>
                <a:spcPct val="20000"/>
              </a:spcBef>
            </a:pPr>
            <a:r>
              <a:rPr lang="en-US" sz="4000" b="1">
                <a:solidFill>
                  <a:srgbClr val="000000"/>
                </a:solidFill>
                <a:latin typeface="Futura Bk BT" pitchFamily="34" charset="0"/>
              </a:rPr>
              <a:t>Hough transform - experiments</a:t>
            </a:r>
          </a:p>
        </p:txBody>
      </p:sp>
      <p:sp>
        <p:nvSpPr>
          <p:cNvPr id="7" name="TextBox 6"/>
          <p:cNvSpPr txBox="1"/>
          <p:nvPr/>
        </p:nvSpPr>
        <p:spPr>
          <a:xfrm>
            <a:off x="8651102" y="6550224"/>
            <a:ext cx="2016899" cy="307777"/>
          </a:xfrm>
          <a:prstGeom prst="rect">
            <a:avLst/>
          </a:prstGeom>
          <a:noFill/>
        </p:spPr>
        <p:txBody>
          <a:bodyPr wrap="none" rtlCol="0">
            <a:spAutoFit/>
          </a:bodyPr>
          <a:lstStyle/>
          <a:p>
            <a:r>
              <a:rPr lang="en-US" sz="1400" dirty="0">
                <a:solidFill>
                  <a:srgbClr val="000000">
                    <a:lumMod val="50000"/>
                    <a:lumOff val="50000"/>
                  </a:srgbClr>
                </a:solidFill>
              </a:rPr>
              <a:t>Slide from S. Savarese</a:t>
            </a:r>
          </a:p>
        </p:txBody>
      </p:sp>
    </p:spTree>
    <p:extLst>
      <p:ext uri="{BB962C8B-B14F-4D97-AF65-F5344CB8AC3E}">
        <p14:creationId xmlns:p14="http://schemas.microsoft.com/office/powerpoint/2010/main" val="8297487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dirty="0"/>
              <a:t>1. Image </a:t>
            </a:r>
            <a:r>
              <a:rPr lang="en-US" dirty="0">
                <a:sym typeface="Wingdings" pitchFamily="2" charset="2"/>
              </a:rPr>
              <a:t> Canny Edge Detection</a:t>
            </a:r>
            <a:endParaRPr lang="en-US" dirty="0"/>
          </a:p>
        </p:txBody>
      </p:sp>
      <p:sp>
        <p:nvSpPr>
          <p:cNvPr id="45059" name="Content Placeholder 2"/>
          <p:cNvSpPr>
            <a:spLocks noGrp="1"/>
          </p:cNvSpPr>
          <p:nvPr>
            <p:ph idx="1"/>
          </p:nvPr>
        </p:nvSpPr>
        <p:spPr/>
        <p:txBody>
          <a:bodyPr/>
          <a:lstStyle/>
          <a:p>
            <a:endParaRPr lang="en-US"/>
          </a:p>
        </p:txBody>
      </p:sp>
      <p:pic>
        <p:nvPicPr>
          <p:cNvPr id="45060" name="Picture 4" descr="C:\Documents and Settings\Derek Hoiem\My Documents\My Pictures\monte carlo\monaco03.jpg"/>
          <p:cNvPicPr>
            <a:picLocks noChangeAspect="1" noChangeArrowheads="1"/>
          </p:cNvPicPr>
          <p:nvPr/>
        </p:nvPicPr>
        <p:blipFill>
          <a:blip r:embed="rId2" cstate="print"/>
          <a:srcRect/>
          <a:stretch>
            <a:fillRect/>
          </a:stretch>
        </p:blipFill>
        <p:spPr bwMode="auto">
          <a:xfrm>
            <a:off x="1905000" y="1066800"/>
            <a:ext cx="4116388" cy="5486400"/>
          </a:xfrm>
          <a:prstGeom prst="rect">
            <a:avLst/>
          </a:prstGeom>
          <a:noFill/>
          <a:ln w="9525">
            <a:noFill/>
            <a:miter lim="800000"/>
            <a:headEnd/>
            <a:tailEnd/>
          </a:ln>
        </p:spPr>
      </p:pic>
      <p:pic>
        <p:nvPicPr>
          <p:cNvPr id="45061" name="Picture 2" descr="C:\Documents and Settings\Derek Hoiem\My Documents\Classes\Spring10 - Computer Vision\figs\7\monaco_canny.png"/>
          <p:cNvPicPr>
            <a:picLocks noChangeAspect="1" noChangeArrowheads="1"/>
          </p:cNvPicPr>
          <p:nvPr/>
        </p:nvPicPr>
        <p:blipFill>
          <a:blip r:embed="rId3" cstate="print"/>
          <a:srcRect/>
          <a:stretch>
            <a:fillRect/>
          </a:stretch>
        </p:blipFill>
        <p:spPr bwMode="auto">
          <a:xfrm>
            <a:off x="6172201" y="1066800"/>
            <a:ext cx="4119563" cy="5486400"/>
          </a:xfrm>
          <a:prstGeom prst="rect">
            <a:avLst/>
          </a:prstGeom>
          <a:noFill/>
          <a:ln w="9525">
            <a:noFill/>
            <a:miter lim="800000"/>
            <a:headEnd/>
            <a:tailEnd/>
          </a:ln>
        </p:spPr>
      </p:pic>
    </p:spTree>
    <p:extLst>
      <p:ext uri="{BB962C8B-B14F-4D97-AF65-F5344CB8AC3E}">
        <p14:creationId xmlns:p14="http://schemas.microsoft.com/office/powerpoint/2010/main" val="16577594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2. Canny </a:t>
            </a:r>
            <a:r>
              <a:rPr lang="en-US">
                <a:sym typeface="Wingdings" pitchFamily="2" charset="2"/>
              </a:rPr>
              <a:t> Hough votes</a:t>
            </a:r>
            <a:endParaRPr lang="en-US"/>
          </a:p>
        </p:txBody>
      </p:sp>
      <p:sp>
        <p:nvSpPr>
          <p:cNvPr id="46083" name="Content Placeholder 2"/>
          <p:cNvSpPr>
            <a:spLocks noGrp="1"/>
          </p:cNvSpPr>
          <p:nvPr>
            <p:ph idx="1"/>
          </p:nvPr>
        </p:nvSpPr>
        <p:spPr/>
        <p:txBody>
          <a:bodyPr/>
          <a:lstStyle/>
          <a:p>
            <a:endParaRPr lang="en-US"/>
          </a:p>
        </p:txBody>
      </p:sp>
      <p:pic>
        <p:nvPicPr>
          <p:cNvPr id="46084" name="Picture 2" descr="C:\Documents and Settings\Derek Hoiem\My Documents\Classes\Spring10 - Computer Vision\figs\7\monaco_canny.png"/>
          <p:cNvPicPr>
            <a:picLocks noChangeAspect="1" noChangeArrowheads="1"/>
          </p:cNvPicPr>
          <p:nvPr/>
        </p:nvPicPr>
        <p:blipFill>
          <a:blip r:embed="rId2" cstate="print"/>
          <a:srcRect/>
          <a:stretch>
            <a:fillRect/>
          </a:stretch>
        </p:blipFill>
        <p:spPr bwMode="auto">
          <a:xfrm>
            <a:off x="1981201" y="1066800"/>
            <a:ext cx="4119563" cy="5486400"/>
          </a:xfrm>
          <a:prstGeom prst="rect">
            <a:avLst/>
          </a:prstGeom>
          <a:noFill/>
          <a:ln w="9525">
            <a:noFill/>
            <a:miter lim="800000"/>
            <a:headEnd/>
            <a:tailEnd/>
          </a:ln>
        </p:spPr>
      </p:pic>
      <p:pic>
        <p:nvPicPr>
          <p:cNvPr id="46085" name="Picture 3"/>
          <p:cNvPicPr>
            <a:picLocks noChangeAspect="1" noChangeArrowheads="1"/>
          </p:cNvPicPr>
          <p:nvPr/>
        </p:nvPicPr>
        <p:blipFill>
          <a:blip r:embed="rId3" cstate="print"/>
          <a:srcRect l="19096" t="27779" r="40971" b="31944"/>
          <a:stretch>
            <a:fillRect/>
          </a:stretch>
        </p:blipFill>
        <p:spPr bwMode="auto">
          <a:xfrm>
            <a:off x="4800601" y="2362201"/>
            <a:ext cx="5476875" cy="3452813"/>
          </a:xfrm>
          <a:prstGeom prst="rect">
            <a:avLst/>
          </a:prstGeom>
          <a:noFill/>
          <a:ln w="9525">
            <a:noFill/>
            <a:miter lim="800000"/>
            <a:headEnd/>
            <a:tailEnd/>
          </a:ln>
        </p:spPr>
      </p:pic>
    </p:spTree>
    <p:extLst>
      <p:ext uri="{BB962C8B-B14F-4D97-AF65-F5344CB8AC3E}">
        <p14:creationId xmlns:p14="http://schemas.microsoft.com/office/powerpoint/2010/main" val="4610175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p:cNvPicPr>
            <a:picLocks noChangeAspect="1" noChangeArrowheads="1"/>
          </p:cNvPicPr>
          <p:nvPr/>
        </p:nvPicPr>
        <p:blipFill>
          <a:blip r:embed="rId2" cstate="print"/>
          <a:srcRect l="19096" t="27779" r="40971" b="31944"/>
          <a:stretch>
            <a:fillRect/>
          </a:stretch>
        </p:blipFill>
        <p:spPr bwMode="auto">
          <a:xfrm>
            <a:off x="1828800" y="2438401"/>
            <a:ext cx="4268788" cy="2690813"/>
          </a:xfrm>
          <a:prstGeom prst="rect">
            <a:avLst/>
          </a:prstGeom>
          <a:noFill/>
          <a:ln w="9525">
            <a:noFill/>
            <a:miter lim="800000"/>
            <a:headEnd/>
            <a:tailEnd/>
          </a:ln>
        </p:spPr>
      </p:pic>
      <p:sp>
        <p:nvSpPr>
          <p:cNvPr id="47107" name="Title 1"/>
          <p:cNvSpPr>
            <a:spLocks noGrp="1"/>
          </p:cNvSpPr>
          <p:nvPr>
            <p:ph type="title"/>
          </p:nvPr>
        </p:nvSpPr>
        <p:spPr/>
        <p:txBody>
          <a:bodyPr/>
          <a:lstStyle/>
          <a:p>
            <a:r>
              <a:rPr lang="en-US"/>
              <a:t>3. Hough votes </a:t>
            </a:r>
            <a:r>
              <a:rPr lang="en-US">
                <a:sym typeface="Wingdings" pitchFamily="2" charset="2"/>
              </a:rPr>
              <a:t> Edges </a:t>
            </a:r>
            <a:endParaRPr lang="en-US"/>
          </a:p>
        </p:txBody>
      </p:sp>
      <p:sp>
        <p:nvSpPr>
          <p:cNvPr id="47108" name="Content Placeholder 2"/>
          <p:cNvSpPr>
            <a:spLocks noGrp="1"/>
          </p:cNvSpPr>
          <p:nvPr>
            <p:ph idx="1"/>
          </p:nvPr>
        </p:nvSpPr>
        <p:spPr>
          <a:xfrm>
            <a:off x="1524000" y="990601"/>
            <a:ext cx="5257800" cy="5135563"/>
          </a:xfrm>
        </p:spPr>
        <p:txBody>
          <a:bodyPr/>
          <a:lstStyle/>
          <a:p>
            <a:pPr>
              <a:buFont typeface="Arial" charset="0"/>
              <a:buNone/>
            </a:pPr>
            <a:r>
              <a:rPr lang="en-US" sz="2800"/>
              <a:t>	</a:t>
            </a:r>
          </a:p>
          <a:p>
            <a:pPr>
              <a:buFont typeface="Arial" charset="0"/>
              <a:buNone/>
            </a:pPr>
            <a:r>
              <a:rPr lang="en-US" sz="2800"/>
              <a:t>Find peaks and post-process</a:t>
            </a:r>
          </a:p>
        </p:txBody>
      </p:sp>
      <p:pic>
        <p:nvPicPr>
          <p:cNvPr id="47109" name="Picture 2"/>
          <p:cNvPicPr>
            <a:picLocks noChangeAspect="1" noChangeArrowheads="1"/>
          </p:cNvPicPr>
          <p:nvPr/>
        </p:nvPicPr>
        <p:blipFill>
          <a:blip r:embed="rId3" cstate="print"/>
          <a:srcRect l="23016" t="15237" r="45238" b="16190"/>
          <a:stretch>
            <a:fillRect/>
          </a:stretch>
        </p:blipFill>
        <p:spPr bwMode="auto">
          <a:xfrm>
            <a:off x="6299200" y="1066800"/>
            <a:ext cx="4064000" cy="5486400"/>
          </a:xfrm>
          <a:prstGeom prst="rect">
            <a:avLst/>
          </a:prstGeom>
          <a:noFill/>
          <a:ln w="9525">
            <a:noFill/>
            <a:miter lim="800000"/>
            <a:headEnd/>
            <a:tailEnd/>
          </a:ln>
        </p:spPr>
      </p:pic>
    </p:spTree>
    <p:extLst>
      <p:ext uri="{BB962C8B-B14F-4D97-AF65-F5344CB8AC3E}">
        <p14:creationId xmlns:p14="http://schemas.microsoft.com/office/powerpoint/2010/main" val="4326757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dirty="0"/>
              <a:t>Hough transform example</a:t>
            </a:r>
          </a:p>
        </p:txBody>
      </p:sp>
      <p:pic>
        <p:nvPicPr>
          <p:cNvPr id="48131" name="Picture 2"/>
          <p:cNvPicPr>
            <a:picLocks noChangeAspect="1" noChangeArrowheads="1"/>
          </p:cNvPicPr>
          <p:nvPr/>
        </p:nvPicPr>
        <p:blipFill>
          <a:blip r:embed="rId2" cstate="print"/>
          <a:srcRect/>
          <a:stretch>
            <a:fillRect/>
          </a:stretch>
        </p:blipFill>
        <p:spPr bwMode="auto">
          <a:xfrm>
            <a:off x="1828800" y="1371600"/>
            <a:ext cx="8305800" cy="4256088"/>
          </a:xfrm>
          <a:prstGeom prst="rect">
            <a:avLst/>
          </a:prstGeom>
          <a:noFill/>
          <a:ln w="9525">
            <a:noFill/>
            <a:miter lim="800000"/>
            <a:headEnd/>
            <a:tailEnd/>
          </a:ln>
        </p:spPr>
      </p:pic>
      <p:sp>
        <p:nvSpPr>
          <p:cNvPr id="48132" name="TextBox 4"/>
          <p:cNvSpPr txBox="1">
            <a:spLocks noChangeArrowheads="1"/>
          </p:cNvSpPr>
          <p:nvPr/>
        </p:nvSpPr>
        <p:spPr bwMode="auto">
          <a:xfrm>
            <a:off x="7021514" y="6550026"/>
            <a:ext cx="3646487" cy="307975"/>
          </a:xfrm>
          <a:prstGeom prst="rect">
            <a:avLst/>
          </a:prstGeom>
          <a:noFill/>
          <a:ln w="9525">
            <a:noFill/>
            <a:miter lim="800000"/>
            <a:headEnd/>
            <a:tailEnd/>
          </a:ln>
        </p:spPr>
        <p:txBody>
          <a:bodyPr wrap="none">
            <a:spAutoFit/>
          </a:bodyPr>
          <a:lstStyle/>
          <a:p>
            <a:r>
              <a:rPr lang="en-US" sz="1400">
                <a:solidFill>
                  <a:prstClr val="black"/>
                </a:solidFill>
              </a:rPr>
              <a:t>http://ostatic.com/files/images/ss_hough.jpg</a:t>
            </a:r>
          </a:p>
        </p:txBody>
      </p:sp>
      <p:graphicFrame>
        <p:nvGraphicFramePr>
          <p:cNvPr id="7" name="Object 35"/>
          <p:cNvGraphicFramePr>
            <a:graphicFrameLocks noChangeAspect="1"/>
          </p:cNvGraphicFramePr>
          <p:nvPr>
            <p:extLst>
              <p:ext uri="{D42A27DB-BD31-4B8C-83A1-F6EECF244321}">
                <p14:modId xmlns:p14="http://schemas.microsoft.com/office/powerpoint/2010/main" val="3579019139"/>
              </p:ext>
            </p:extLst>
          </p:nvPr>
        </p:nvGraphicFramePr>
        <p:xfrm>
          <a:off x="7848600" y="838200"/>
          <a:ext cx="420688" cy="417513"/>
        </p:xfrm>
        <a:graphic>
          <a:graphicData uri="http://schemas.openxmlformats.org/presentationml/2006/ole">
            <mc:AlternateContent xmlns:mc="http://schemas.openxmlformats.org/markup-compatibility/2006">
              <mc:Choice xmlns:v="urn:schemas-microsoft-com:vml" Requires="v">
                <p:oleObj name="Equation" r:id="rId3" imgW="177480" imgH="177480" progId="Equation.3">
                  <p:embed/>
                </p:oleObj>
              </mc:Choice>
              <mc:Fallback>
                <p:oleObj name="Equation" r:id="rId3" imgW="177480" imgH="177480" progId="Equation.3">
                  <p:embed/>
                  <p:pic>
                    <p:nvPicPr>
                      <p:cNvPr id="226339" name="Object 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838200"/>
                        <a:ext cx="42068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36"/>
          <p:cNvGraphicFramePr>
            <a:graphicFrameLocks noChangeAspect="1"/>
          </p:cNvGraphicFramePr>
          <p:nvPr>
            <p:extLst>
              <p:ext uri="{D42A27DB-BD31-4B8C-83A1-F6EECF244321}">
                <p14:modId xmlns:p14="http://schemas.microsoft.com/office/powerpoint/2010/main" val="395216763"/>
              </p:ext>
            </p:extLst>
          </p:nvPr>
        </p:nvGraphicFramePr>
        <p:xfrm>
          <a:off x="10307638" y="3305969"/>
          <a:ext cx="360363" cy="387350"/>
        </p:xfrm>
        <a:graphic>
          <a:graphicData uri="http://schemas.openxmlformats.org/presentationml/2006/ole">
            <mc:AlternateContent xmlns:mc="http://schemas.openxmlformats.org/markup-compatibility/2006">
              <mc:Choice xmlns:v="urn:schemas-microsoft-com:vml" Requires="v">
                <p:oleObj name="Equation" r:id="rId5" imgW="152280" imgH="164880" progId="Equation.3">
                  <p:embed/>
                </p:oleObj>
              </mc:Choice>
              <mc:Fallback>
                <p:oleObj name="Equation" r:id="rId5" imgW="152280" imgH="164880" progId="Equation.3">
                  <p:embed/>
                  <p:pic>
                    <p:nvPicPr>
                      <p:cNvPr id="226340" name="Object 3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07638" y="3305969"/>
                        <a:ext cx="360363"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9112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057400" y="76200"/>
            <a:ext cx="8077200" cy="838200"/>
          </a:xfrm>
        </p:spPr>
        <p:txBody>
          <a:bodyPr/>
          <a:lstStyle/>
          <a:p>
            <a:r>
              <a:rPr lang="en-US"/>
              <a:t>Incorporating image gradients</a:t>
            </a:r>
          </a:p>
        </p:txBody>
      </p:sp>
      <p:sp>
        <p:nvSpPr>
          <p:cNvPr id="1437699" name="Rectangle 3"/>
          <p:cNvSpPr>
            <a:spLocks noGrp="1" noChangeArrowheads="1"/>
          </p:cNvSpPr>
          <p:nvPr>
            <p:ph type="body" idx="1"/>
          </p:nvPr>
        </p:nvSpPr>
        <p:spPr/>
        <p:txBody>
          <a:bodyPr/>
          <a:lstStyle/>
          <a:p>
            <a:pPr>
              <a:buFontTx/>
              <a:buChar char="•"/>
            </a:pPr>
            <a:r>
              <a:rPr lang="en-US" sz="2400" dirty="0"/>
              <a:t>Recall: when we detect an </a:t>
            </a:r>
            <a:br>
              <a:rPr lang="en-US" sz="2400" dirty="0"/>
            </a:br>
            <a:r>
              <a:rPr lang="en-US" sz="2400" dirty="0"/>
              <a:t>edge point, we also know its </a:t>
            </a:r>
            <a:br>
              <a:rPr lang="en-US" sz="2400" dirty="0"/>
            </a:br>
            <a:r>
              <a:rPr lang="en-US" sz="2400" dirty="0"/>
              <a:t>gradient direction</a:t>
            </a:r>
          </a:p>
          <a:p>
            <a:pPr>
              <a:buFontTx/>
              <a:buChar char="•"/>
            </a:pPr>
            <a:r>
              <a:rPr lang="en-US" sz="2400" dirty="0"/>
              <a:t>But this means that the line </a:t>
            </a:r>
            <a:br>
              <a:rPr lang="en-US" sz="2400" dirty="0"/>
            </a:br>
            <a:r>
              <a:rPr lang="en-US" sz="2400" dirty="0"/>
              <a:t>is uniquely determined!</a:t>
            </a:r>
            <a:br>
              <a:rPr lang="en-US" sz="2400" dirty="0"/>
            </a:br>
            <a:endParaRPr lang="en-US" sz="2400" dirty="0"/>
          </a:p>
          <a:p>
            <a:pPr>
              <a:buFontTx/>
              <a:buChar char="•"/>
            </a:pPr>
            <a:r>
              <a:rPr lang="en-US" sz="2400" dirty="0"/>
              <a:t>Modified Hough transform:</a:t>
            </a:r>
            <a:br>
              <a:rPr lang="en-US" sz="2400" dirty="0"/>
            </a:br>
            <a:endParaRPr lang="en-US" sz="2400" dirty="0"/>
          </a:p>
          <a:p>
            <a:r>
              <a:rPr lang="en-US" sz="2400" dirty="0"/>
              <a:t>    For each edge point (</a:t>
            </a:r>
            <a:r>
              <a:rPr lang="en-US" sz="2400" dirty="0" err="1"/>
              <a:t>x,y</a:t>
            </a:r>
            <a:r>
              <a:rPr lang="en-US" sz="2400" dirty="0"/>
              <a:t>) </a:t>
            </a:r>
            <a:br>
              <a:rPr lang="en-US" sz="2400" dirty="0"/>
            </a:br>
            <a:r>
              <a:rPr lang="en-US" sz="2400" dirty="0"/>
              <a:t>	</a:t>
            </a:r>
            <a:r>
              <a:rPr lang="en-US" sz="2400" dirty="0">
                <a:solidFill>
                  <a:schemeClr val="accent2"/>
                </a:solidFill>
              </a:rPr>
              <a:t>θ = gradient orientation at (</a:t>
            </a:r>
            <a:r>
              <a:rPr lang="en-US" sz="2400" dirty="0" err="1">
                <a:solidFill>
                  <a:schemeClr val="accent2"/>
                </a:solidFill>
              </a:rPr>
              <a:t>x,y</a:t>
            </a:r>
            <a:r>
              <a:rPr lang="en-US" sz="2400" dirty="0">
                <a:solidFill>
                  <a:schemeClr val="accent2"/>
                </a:solidFill>
              </a:rPr>
              <a:t>)</a:t>
            </a:r>
            <a:br>
              <a:rPr lang="en-US" sz="2400" dirty="0">
                <a:solidFill>
                  <a:schemeClr val="accent2"/>
                </a:solidFill>
              </a:rPr>
            </a:br>
            <a:r>
              <a:rPr lang="en-US" sz="2400" dirty="0">
                <a:solidFill>
                  <a:schemeClr val="accent2"/>
                </a:solidFill>
              </a:rPr>
              <a:t>	</a:t>
            </a:r>
            <a:r>
              <a:rPr lang="el-GR" sz="2400" dirty="0">
                <a:solidFill>
                  <a:schemeClr val="accent2"/>
                </a:solidFill>
                <a:cs typeface="Times New Roman" pitchFamily="18" charset="0"/>
              </a:rPr>
              <a:t>ρ</a:t>
            </a:r>
            <a:r>
              <a:rPr lang="en-US" sz="2400" dirty="0">
                <a:solidFill>
                  <a:schemeClr val="accent2"/>
                </a:solidFill>
              </a:rPr>
              <a:t> = x </a:t>
            </a:r>
            <a:r>
              <a:rPr lang="en-US" sz="2400" dirty="0" err="1">
                <a:solidFill>
                  <a:schemeClr val="accent2"/>
                </a:solidFill>
              </a:rPr>
              <a:t>cos</a:t>
            </a:r>
            <a:r>
              <a:rPr lang="en-US" sz="2400" dirty="0">
                <a:solidFill>
                  <a:schemeClr val="accent2"/>
                </a:solidFill>
              </a:rPr>
              <a:t> θ + y sin θ</a:t>
            </a:r>
            <a:br>
              <a:rPr lang="en-US" sz="2400" dirty="0">
                <a:solidFill>
                  <a:schemeClr val="accent2"/>
                </a:solidFill>
              </a:rPr>
            </a:br>
            <a:r>
              <a:rPr lang="en-US" sz="2400" dirty="0">
                <a:solidFill>
                  <a:schemeClr val="accent2"/>
                </a:solidFill>
              </a:rPr>
              <a:t>	H(θ, </a:t>
            </a:r>
            <a:r>
              <a:rPr lang="el-GR" sz="2400" dirty="0">
                <a:solidFill>
                  <a:schemeClr val="accent2"/>
                </a:solidFill>
                <a:cs typeface="Times New Roman" pitchFamily="18" charset="0"/>
              </a:rPr>
              <a:t>ρ</a:t>
            </a:r>
            <a:r>
              <a:rPr lang="en-US" sz="2400" dirty="0">
                <a:solidFill>
                  <a:schemeClr val="accent2"/>
                </a:solidFill>
              </a:rPr>
              <a:t>) = H(θ, </a:t>
            </a:r>
            <a:r>
              <a:rPr lang="el-GR" sz="2400" dirty="0">
                <a:solidFill>
                  <a:schemeClr val="accent2"/>
                </a:solidFill>
                <a:cs typeface="Times New Roman" pitchFamily="18" charset="0"/>
              </a:rPr>
              <a:t>ρ</a:t>
            </a:r>
            <a:r>
              <a:rPr lang="en-US" sz="2400" dirty="0">
                <a:solidFill>
                  <a:schemeClr val="accent2"/>
                </a:solidFill>
              </a:rPr>
              <a:t>) + 1</a:t>
            </a:r>
            <a:br>
              <a:rPr lang="en-US" sz="2400" dirty="0"/>
            </a:br>
            <a:r>
              <a:rPr lang="en-US" sz="2400" dirty="0"/>
              <a:t>end</a:t>
            </a:r>
          </a:p>
          <a:p>
            <a:pPr>
              <a:buFontTx/>
              <a:buChar char="•"/>
            </a:pPr>
            <a:endParaRPr lang="en-US" sz="2400" dirty="0"/>
          </a:p>
        </p:txBody>
      </p:sp>
      <p:pic>
        <p:nvPicPr>
          <p:cNvPr id="1437713" name="Picture 17" descr="Edittex"/>
          <p:cNvPicPr>
            <a:picLocks noChangeAspect="1" noChangeArrowheads="1"/>
          </p:cNvPicPr>
          <p:nvPr>
            <p:custDataLst>
              <p:tags r:id="rId1"/>
            </p:custDataLst>
          </p:nvPr>
        </p:nvPicPr>
        <p:blipFill>
          <a:blip r:embed="rId6" cstate="print"/>
          <a:srcRect/>
          <a:stretch>
            <a:fillRect/>
          </a:stretch>
        </p:blipFill>
        <p:spPr bwMode="auto">
          <a:xfrm>
            <a:off x="7467600" y="2606676"/>
            <a:ext cx="2362200" cy="441325"/>
          </a:xfrm>
          <a:prstGeom prst="rect">
            <a:avLst/>
          </a:prstGeom>
          <a:noFill/>
          <a:ln w="9525">
            <a:noFill/>
            <a:miter lim="800000"/>
            <a:headEnd/>
            <a:tailEnd/>
          </a:ln>
        </p:spPr>
      </p:pic>
      <p:sp>
        <p:nvSpPr>
          <p:cNvPr id="2" name="Rectangle 1"/>
          <p:cNvSpPr/>
          <p:nvPr/>
        </p:nvSpPr>
        <p:spPr bwMode="auto">
          <a:xfrm rot="2789887">
            <a:off x="7086987" y="1550366"/>
            <a:ext cx="1283494" cy="373062"/>
          </a:xfrm>
          <a:prstGeom prst="rect">
            <a:avLst/>
          </a:prstGeom>
          <a:gradFill>
            <a:gsLst>
              <a:gs pos="0">
                <a:srgbClr val="000000"/>
              </a:gs>
              <a:gs pos="39999">
                <a:srgbClr val="0A128C"/>
              </a:gs>
              <a:gs pos="70000">
                <a:srgbClr val="181CC7"/>
              </a:gs>
              <a:gs pos="88000">
                <a:srgbClr val="7005D4"/>
              </a:gs>
              <a:gs pos="100000">
                <a:srgbClr val="8C3D91"/>
              </a:gs>
            </a:gsLst>
            <a:lin ang="54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en-US" sz="2800" b="1">
              <a:cs typeface="Arial" charset="0"/>
            </a:endParaRPr>
          </a:p>
        </p:txBody>
      </p:sp>
      <p:grpSp>
        <p:nvGrpSpPr>
          <p:cNvPr id="28676" name="Group 16"/>
          <p:cNvGrpSpPr>
            <a:grpSpLocks/>
          </p:cNvGrpSpPr>
          <p:nvPr/>
        </p:nvGrpSpPr>
        <p:grpSpPr bwMode="auto">
          <a:xfrm>
            <a:off x="7848600" y="1154112"/>
            <a:ext cx="2133600" cy="522288"/>
            <a:chOff x="4128" y="1399"/>
            <a:chExt cx="1344" cy="329"/>
          </a:xfrm>
        </p:grpSpPr>
        <p:grpSp>
          <p:nvGrpSpPr>
            <p:cNvPr id="28678" name="Group 4"/>
            <p:cNvGrpSpPr>
              <a:grpSpLocks/>
            </p:cNvGrpSpPr>
            <p:nvPr/>
          </p:nvGrpSpPr>
          <p:grpSpPr bwMode="auto">
            <a:xfrm>
              <a:off x="4128" y="1440"/>
              <a:ext cx="1344" cy="288"/>
              <a:chOff x="4128" y="1824"/>
              <a:chExt cx="1344" cy="288"/>
            </a:xfrm>
          </p:grpSpPr>
          <p:grpSp>
            <p:nvGrpSpPr>
              <p:cNvPr id="28684" name="Group 5"/>
              <p:cNvGrpSpPr>
                <a:grpSpLocks/>
              </p:cNvGrpSpPr>
              <p:nvPr/>
            </p:nvGrpSpPr>
            <p:grpSpPr bwMode="auto">
              <a:xfrm>
                <a:off x="4161" y="1824"/>
                <a:ext cx="1311" cy="255"/>
                <a:chOff x="4161" y="1824"/>
                <a:chExt cx="1311" cy="255"/>
              </a:xfrm>
            </p:grpSpPr>
            <p:pic>
              <p:nvPicPr>
                <p:cNvPr id="28687" name="Picture 9" descr="Edittex"/>
                <p:cNvPicPr>
                  <a:picLocks noChangeAspect="1" noChangeArrowheads="1"/>
                </p:cNvPicPr>
                <p:nvPr>
                  <p:custDataLst>
                    <p:tags r:id="rId3"/>
                  </p:custDataLst>
                </p:nvPr>
              </p:nvPicPr>
              <p:blipFill>
                <a:blip r:embed="rId7" cstate="print"/>
                <a:srcRect/>
                <a:stretch>
                  <a:fillRect/>
                </a:stretch>
              </p:blipFill>
              <p:spPr bwMode="auto">
                <a:xfrm>
                  <a:off x="4505" y="1824"/>
                  <a:ext cx="967" cy="248"/>
                </a:xfrm>
                <a:prstGeom prst="rect">
                  <a:avLst/>
                </a:prstGeom>
                <a:noFill/>
                <a:ln w="9525">
                  <a:noFill/>
                  <a:miter lim="800000"/>
                  <a:headEnd/>
                  <a:tailEnd/>
                </a:ln>
              </p:spPr>
            </p:pic>
            <p:sp>
              <p:nvSpPr>
                <p:cNvPr id="28689" name="Line 8"/>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p:spPr>
              <p:txBody>
                <a:bodyPr/>
                <a:lstStyle/>
                <a:p>
                  <a:endParaRPr lang="en-US"/>
                </a:p>
              </p:txBody>
            </p:sp>
          </p:grpSp>
          <p:sp>
            <p:nvSpPr>
              <p:cNvPr id="28685" name="Oval 10"/>
              <p:cNvSpPr>
                <a:spLocks noChangeArrowheads="1"/>
              </p:cNvSpPr>
              <p:nvPr/>
            </p:nvSpPr>
            <p:spPr bwMode="auto">
              <a:xfrm>
                <a:off x="4128" y="2064"/>
                <a:ext cx="48" cy="48"/>
              </a:xfrm>
              <a:prstGeom prst="ellipse">
                <a:avLst/>
              </a:prstGeom>
              <a:solidFill>
                <a:srgbClr val="FF0000"/>
              </a:solidFill>
              <a:ln w="9525">
                <a:noFill/>
                <a:round/>
                <a:headEnd/>
                <a:tailEnd/>
              </a:ln>
            </p:spPr>
            <p:txBody>
              <a:bodyPr wrap="none" anchor="ctr"/>
              <a:lstStyle/>
              <a:p>
                <a:endParaRPr lang="en-US"/>
              </a:p>
            </p:txBody>
          </p:sp>
        </p:grpSp>
        <p:grpSp>
          <p:nvGrpSpPr>
            <p:cNvPr id="28679" name="Group 11"/>
            <p:cNvGrpSpPr>
              <a:grpSpLocks/>
            </p:cNvGrpSpPr>
            <p:nvPr/>
          </p:nvGrpSpPr>
          <p:grpSpPr bwMode="auto">
            <a:xfrm>
              <a:off x="4146" y="1399"/>
              <a:ext cx="306" cy="321"/>
              <a:chOff x="4152" y="1776"/>
              <a:chExt cx="306" cy="321"/>
            </a:xfrm>
          </p:grpSpPr>
          <p:sp>
            <p:nvSpPr>
              <p:cNvPr id="28681" name="Line 13"/>
              <p:cNvSpPr>
                <a:spLocks noChangeShapeType="1"/>
              </p:cNvSpPr>
              <p:nvPr/>
            </p:nvSpPr>
            <p:spPr bwMode="auto">
              <a:xfrm flipV="1">
                <a:off x="4152" y="1776"/>
                <a:ext cx="0" cy="321"/>
              </a:xfrm>
              <a:prstGeom prst="line">
                <a:avLst/>
              </a:prstGeom>
              <a:noFill/>
              <a:ln w="9525">
                <a:solidFill>
                  <a:schemeClr val="tx1"/>
                </a:solidFill>
                <a:round/>
                <a:headEnd/>
                <a:tailEnd type="triangle" w="med" len="med"/>
              </a:ln>
            </p:spPr>
            <p:txBody>
              <a:bodyPr/>
              <a:lstStyle/>
              <a:p>
                <a:endParaRPr lang="en-US"/>
              </a:p>
            </p:txBody>
          </p:sp>
          <p:sp>
            <p:nvSpPr>
              <p:cNvPr id="28682" name="Freeform 14"/>
              <p:cNvSpPr>
                <a:spLocks/>
              </p:cNvSpPr>
              <p:nvPr/>
            </p:nvSpPr>
            <p:spPr bwMode="auto">
              <a:xfrm flipV="1">
                <a:off x="4216" y="2032"/>
                <a:ext cx="27" cy="51"/>
              </a:xfrm>
              <a:custGeom>
                <a:avLst/>
                <a:gdLst>
                  <a:gd name="T0" fmla="*/ 18 w 27"/>
                  <a:gd name="T1" fmla="*/ 0 h 51"/>
                  <a:gd name="T2" fmla="*/ 24 w 27"/>
                  <a:gd name="T3" fmla="*/ 33 h 51"/>
                  <a:gd name="T4" fmla="*/ 0 w 27"/>
                  <a:gd name="T5" fmla="*/ 51 h 51"/>
                  <a:gd name="T6" fmla="*/ 0 60000 65536"/>
                  <a:gd name="T7" fmla="*/ 0 60000 65536"/>
                  <a:gd name="T8" fmla="*/ 0 60000 65536"/>
                  <a:gd name="T9" fmla="*/ 0 w 27"/>
                  <a:gd name="T10" fmla="*/ 0 h 51"/>
                  <a:gd name="T11" fmla="*/ 27 w 27"/>
                  <a:gd name="T12" fmla="*/ 51 h 51"/>
                </a:gdLst>
                <a:ahLst/>
                <a:cxnLst>
                  <a:cxn ang="T6">
                    <a:pos x="T0" y="T1"/>
                  </a:cxn>
                  <a:cxn ang="T7">
                    <a:pos x="T2" y="T3"/>
                  </a:cxn>
                  <a:cxn ang="T8">
                    <a:pos x="T4" y="T5"/>
                  </a:cxn>
                </a:cxnLst>
                <a:rect l="T9" t="T10" r="T11" b="T12"/>
                <a:pathLst>
                  <a:path w="27" h="51">
                    <a:moveTo>
                      <a:pt x="18" y="0"/>
                    </a:moveTo>
                    <a:cubicBezTo>
                      <a:pt x="22" y="12"/>
                      <a:pt x="27" y="25"/>
                      <a:pt x="24" y="33"/>
                    </a:cubicBezTo>
                    <a:cubicBezTo>
                      <a:pt x="21" y="41"/>
                      <a:pt x="10" y="46"/>
                      <a:pt x="0" y="51"/>
                    </a:cubicBezTo>
                  </a:path>
                </a:pathLst>
              </a:custGeom>
              <a:noFill/>
              <a:ln w="12700">
                <a:solidFill>
                  <a:schemeClr val="tx1"/>
                </a:solidFill>
                <a:round/>
                <a:headEnd/>
                <a:tailEnd/>
              </a:ln>
            </p:spPr>
            <p:txBody>
              <a:bodyPr/>
              <a:lstStyle/>
              <a:p>
                <a:endParaRPr lang="en-US"/>
              </a:p>
            </p:txBody>
          </p:sp>
          <p:pic>
            <p:nvPicPr>
              <p:cNvPr id="28683" name="Picture 15" descr="Edittex"/>
              <p:cNvPicPr>
                <a:picLocks noChangeAspect="1" noChangeArrowheads="1"/>
              </p:cNvPicPr>
              <p:nvPr>
                <p:custDataLst>
                  <p:tags r:id="rId2"/>
                </p:custDataLst>
              </p:nvPr>
            </p:nvPicPr>
            <p:blipFill>
              <a:blip r:embed="rId8" cstate="print">
                <a:clrChange>
                  <a:clrFrom>
                    <a:srgbClr val="FFFFFF"/>
                  </a:clrFrom>
                  <a:clrTo>
                    <a:srgbClr val="FFFFFF">
                      <a:alpha val="0"/>
                    </a:srgbClr>
                  </a:clrTo>
                </a:clrChange>
              </a:blip>
              <a:srcRect/>
              <a:stretch>
                <a:fillRect/>
              </a:stretch>
            </p:blipFill>
            <p:spPr bwMode="auto">
              <a:xfrm>
                <a:off x="4299" y="1968"/>
                <a:ext cx="69" cy="123"/>
              </a:xfrm>
              <a:prstGeom prst="rect">
                <a:avLst/>
              </a:prstGeom>
              <a:noFill/>
              <a:ln w="9525">
                <a:noFill/>
                <a:miter lim="800000"/>
                <a:headEnd/>
                <a:tailEnd/>
              </a:ln>
            </p:spPr>
          </p:pic>
          <p:sp>
            <p:nvSpPr>
              <p:cNvPr id="28680" name="Line 12"/>
              <p:cNvSpPr>
                <a:spLocks noChangeShapeType="1"/>
              </p:cNvSpPr>
              <p:nvPr/>
            </p:nvSpPr>
            <p:spPr bwMode="auto">
              <a:xfrm>
                <a:off x="4155" y="2088"/>
                <a:ext cx="303" cy="0"/>
              </a:xfrm>
              <a:prstGeom prst="line">
                <a:avLst/>
              </a:prstGeom>
              <a:noFill/>
              <a:ln w="9525">
                <a:solidFill>
                  <a:schemeClr val="tx1"/>
                </a:solidFill>
                <a:round/>
                <a:headEnd/>
                <a:tailEnd type="triangle" w="med" len="med"/>
              </a:ln>
            </p:spPr>
            <p:txBody>
              <a:bodyPr/>
              <a:lstStyle/>
              <a:p>
                <a:endParaRPr lang="en-US"/>
              </a:p>
            </p:txBody>
          </p:sp>
        </p:grpSp>
      </p:grpSp>
    </p:spTree>
    <p:extLst>
      <p:ext uri="{BB962C8B-B14F-4D97-AF65-F5344CB8AC3E}">
        <p14:creationId xmlns:p14="http://schemas.microsoft.com/office/powerpoint/2010/main" val="172177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377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76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76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376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769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7699" grpId="0" build="p"/>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Finding lines using Hough transform</a:t>
            </a:r>
          </a:p>
        </p:txBody>
      </p:sp>
      <p:sp>
        <p:nvSpPr>
          <p:cNvPr id="31747" name="Content Placeholder 2"/>
          <p:cNvSpPr>
            <a:spLocks noGrp="1"/>
          </p:cNvSpPr>
          <p:nvPr>
            <p:ph idx="1"/>
          </p:nvPr>
        </p:nvSpPr>
        <p:spPr/>
        <p:txBody>
          <a:bodyPr/>
          <a:lstStyle/>
          <a:p>
            <a:r>
              <a:rPr lang="en-US" dirty="0"/>
              <a:t>Using </a:t>
            </a:r>
            <a:r>
              <a:rPr lang="en-US" dirty="0" err="1"/>
              <a:t>m,b</a:t>
            </a:r>
            <a:r>
              <a:rPr lang="en-US" dirty="0"/>
              <a:t> parameterization</a:t>
            </a:r>
          </a:p>
          <a:p>
            <a:r>
              <a:rPr lang="en-US" dirty="0"/>
              <a:t>Using r, theta parameterization</a:t>
            </a:r>
          </a:p>
          <a:p>
            <a:pPr lvl="1"/>
            <a:r>
              <a:rPr lang="en-US" dirty="0"/>
              <a:t>Using oriented gradients</a:t>
            </a:r>
          </a:p>
          <a:p>
            <a:r>
              <a:rPr lang="en-US" dirty="0"/>
              <a:t>Practical considerations</a:t>
            </a:r>
          </a:p>
          <a:p>
            <a:pPr lvl="1"/>
            <a:r>
              <a:rPr lang="en-US" dirty="0"/>
              <a:t>Bin size</a:t>
            </a:r>
          </a:p>
          <a:p>
            <a:pPr lvl="1"/>
            <a:r>
              <a:rPr lang="en-US" dirty="0"/>
              <a:t>Smoothing</a:t>
            </a:r>
          </a:p>
          <a:p>
            <a:pPr lvl="1"/>
            <a:r>
              <a:rPr lang="en-US" dirty="0"/>
              <a:t>Finding multiple lines</a:t>
            </a:r>
          </a:p>
          <a:p>
            <a:pPr lvl="1"/>
            <a:r>
              <a:rPr lang="en-US" dirty="0"/>
              <a:t>Finding line segments</a:t>
            </a:r>
          </a:p>
        </p:txBody>
      </p:sp>
    </p:spTree>
    <p:extLst>
      <p:ext uri="{BB962C8B-B14F-4D97-AF65-F5344CB8AC3E}">
        <p14:creationId xmlns:p14="http://schemas.microsoft.com/office/powerpoint/2010/main" val="17639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7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74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7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1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r>
              <a:rPr lang="en-US" sz="3200" dirty="0"/>
              <a:t>Hough Transform</a:t>
            </a:r>
          </a:p>
        </p:txBody>
      </p:sp>
      <p:sp>
        <p:nvSpPr>
          <p:cNvPr id="32771" name="Content Placeholder 2"/>
          <p:cNvSpPr>
            <a:spLocks noGrp="1"/>
          </p:cNvSpPr>
          <p:nvPr>
            <p:ph idx="1"/>
          </p:nvPr>
        </p:nvSpPr>
        <p:spPr/>
        <p:txBody>
          <a:bodyPr/>
          <a:lstStyle/>
          <a:p>
            <a:r>
              <a:rPr lang="en-US" dirty="0"/>
              <a:t>How would we find circles?</a:t>
            </a:r>
          </a:p>
          <a:p>
            <a:pPr lvl="1"/>
            <a:r>
              <a:rPr lang="en-US" dirty="0"/>
              <a:t>Of fixed radius</a:t>
            </a:r>
          </a:p>
          <a:p>
            <a:pPr lvl="1"/>
            <a:r>
              <a:rPr lang="en-US" dirty="0">
                <a:solidFill>
                  <a:srgbClr val="FF0000"/>
                </a:solidFill>
              </a:rPr>
              <a:t>Of unknown radius</a:t>
            </a:r>
          </a:p>
          <a:p>
            <a:pPr lvl="1"/>
            <a:r>
              <a:rPr lang="en-US" dirty="0"/>
              <a:t>Of unknown radius but with known edge orientation</a:t>
            </a:r>
          </a:p>
        </p:txBody>
      </p:sp>
    </p:spTree>
    <p:extLst>
      <p:ext uri="{BB962C8B-B14F-4D97-AF65-F5344CB8AC3E}">
        <p14:creationId xmlns:p14="http://schemas.microsoft.com/office/powerpoint/2010/main" val="36698952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3009-CA03-D0C0-5887-841E7F9948E7}"/>
              </a:ext>
            </a:extLst>
          </p:cNvPr>
          <p:cNvSpPr>
            <a:spLocks noGrp="1"/>
          </p:cNvSpPr>
          <p:nvPr>
            <p:ph type="title"/>
          </p:nvPr>
        </p:nvSpPr>
        <p:spPr>
          <a:xfrm>
            <a:off x="685800" y="2526102"/>
            <a:ext cx="10972800" cy="914400"/>
          </a:xfrm>
        </p:spPr>
        <p:txBody>
          <a:bodyPr/>
          <a:lstStyle/>
          <a:p>
            <a:pPr algn="ctr"/>
            <a:r>
              <a:rPr lang="en-US" dirty="0"/>
              <a:t>Are there alternatives to SIFT?</a:t>
            </a:r>
          </a:p>
        </p:txBody>
      </p:sp>
    </p:spTree>
    <p:extLst>
      <p:ext uri="{BB962C8B-B14F-4D97-AF65-F5344CB8AC3E}">
        <p14:creationId xmlns:p14="http://schemas.microsoft.com/office/powerpoint/2010/main" val="15064183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r>
              <a:rPr lang="en-US"/>
              <a:t>Hough transform for circles</a:t>
            </a:r>
          </a:p>
        </p:txBody>
      </p:sp>
      <p:sp>
        <p:nvSpPr>
          <p:cNvPr id="9220" name="Rectangle 6"/>
          <p:cNvSpPr>
            <a:spLocks noGrp="1" noChangeArrowheads="1"/>
          </p:cNvSpPr>
          <p:nvPr>
            <p:ph type="body" idx="1"/>
          </p:nvPr>
        </p:nvSpPr>
        <p:spPr/>
        <p:txBody>
          <a:bodyPr/>
          <a:lstStyle/>
          <a:p>
            <a:pPr>
              <a:buFontTx/>
              <a:buChar char="•"/>
            </a:pPr>
            <a:r>
              <a:rPr lang="en-US" dirty="0"/>
              <a:t>Grid search equivalent procedure: for each (</a:t>
            </a:r>
            <a:r>
              <a:rPr lang="en-US" dirty="0" err="1"/>
              <a:t>x,y,r</a:t>
            </a:r>
            <a:r>
              <a:rPr lang="en-US" dirty="0"/>
              <a:t>), draw the corresponding circle in the image and compute its “support”</a:t>
            </a:r>
          </a:p>
        </p:txBody>
      </p:sp>
      <p:grpSp>
        <p:nvGrpSpPr>
          <p:cNvPr id="9221" name="Group 24"/>
          <p:cNvGrpSpPr>
            <a:grpSpLocks/>
          </p:cNvGrpSpPr>
          <p:nvPr/>
        </p:nvGrpSpPr>
        <p:grpSpPr bwMode="auto">
          <a:xfrm>
            <a:off x="2590800" y="3200401"/>
            <a:ext cx="3056833" cy="2958811"/>
            <a:chOff x="384" y="1344"/>
            <a:chExt cx="2555" cy="2632"/>
          </a:xfrm>
        </p:grpSpPr>
        <p:sp>
          <p:nvSpPr>
            <p:cNvPr id="9227" name="Line 8"/>
            <p:cNvSpPr>
              <a:spLocks noChangeShapeType="1"/>
            </p:cNvSpPr>
            <p:nvPr/>
          </p:nvSpPr>
          <p:spPr bwMode="auto">
            <a:xfrm>
              <a:off x="1249" y="2976"/>
              <a:ext cx="1536"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grpSp>
          <p:nvGrpSpPr>
            <p:cNvPr id="9228" name="Group 23"/>
            <p:cNvGrpSpPr>
              <a:grpSpLocks/>
            </p:cNvGrpSpPr>
            <p:nvPr/>
          </p:nvGrpSpPr>
          <p:grpSpPr bwMode="auto">
            <a:xfrm>
              <a:off x="384" y="1344"/>
              <a:ext cx="2555" cy="2632"/>
              <a:chOff x="384" y="1344"/>
              <a:chExt cx="2555" cy="2632"/>
            </a:xfrm>
          </p:grpSpPr>
          <p:sp>
            <p:nvSpPr>
              <p:cNvPr id="9229" name="Line 7"/>
              <p:cNvSpPr>
                <a:spLocks noChangeShapeType="1"/>
              </p:cNvSpPr>
              <p:nvPr/>
            </p:nvSpPr>
            <p:spPr bwMode="auto">
              <a:xfrm flipV="1">
                <a:off x="1249" y="1440"/>
                <a:ext cx="0" cy="1536"/>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9230" name="Freeform 9"/>
              <p:cNvSpPr>
                <a:spLocks/>
              </p:cNvSpPr>
              <p:nvPr/>
            </p:nvSpPr>
            <p:spPr bwMode="auto">
              <a:xfrm>
                <a:off x="384" y="2971"/>
                <a:ext cx="862" cy="821"/>
              </a:xfrm>
              <a:custGeom>
                <a:avLst/>
                <a:gdLst>
                  <a:gd name="T0" fmla="*/ 3529 w 606"/>
                  <a:gd name="T1" fmla="*/ 0 h 960"/>
                  <a:gd name="T2" fmla="*/ 0 w 606"/>
                  <a:gd name="T3" fmla="*/ 439 h 960"/>
                  <a:gd name="T4" fmla="*/ 0 60000 65536"/>
                  <a:gd name="T5" fmla="*/ 0 60000 65536"/>
                  <a:gd name="T6" fmla="*/ 0 w 606"/>
                  <a:gd name="T7" fmla="*/ 0 h 960"/>
                  <a:gd name="T8" fmla="*/ 606 w 606"/>
                  <a:gd name="T9" fmla="*/ 960 h 960"/>
                </a:gdLst>
                <a:ahLst/>
                <a:cxnLst>
                  <a:cxn ang="T4">
                    <a:pos x="T0" y="T1"/>
                  </a:cxn>
                  <a:cxn ang="T5">
                    <a:pos x="T2" y="T3"/>
                  </a:cxn>
                </a:cxnLst>
                <a:rect l="T6" t="T7" r="T8" b="T9"/>
                <a:pathLst>
                  <a:path w="606" h="960">
                    <a:moveTo>
                      <a:pt x="606" y="0"/>
                    </a:moveTo>
                    <a:lnTo>
                      <a:pt x="0" y="960"/>
                    </a:lnTo>
                  </a:path>
                </a:pathLst>
              </a:custGeom>
              <a:noFill/>
              <a:ln w="9525">
                <a:solidFill>
                  <a:schemeClr val="tx1"/>
                </a:solidFill>
                <a:round/>
                <a:headEnd/>
                <a:tailEnd type="triangle" w="med" len="med"/>
              </a:ln>
            </p:spPr>
            <p:txBody>
              <a:bodyPr/>
              <a:lstStyle/>
              <a:p>
                <a:endParaRPr lang="en-US">
                  <a:solidFill>
                    <a:srgbClr val="000000"/>
                  </a:solidFill>
                </a:endParaRPr>
              </a:p>
            </p:txBody>
          </p:sp>
          <p:sp>
            <p:nvSpPr>
              <p:cNvPr id="9231" name="Text Box 10"/>
              <p:cNvSpPr txBox="1">
                <a:spLocks noChangeArrowheads="1"/>
              </p:cNvSpPr>
              <p:nvPr/>
            </p:nvSpPr>
            <p:spPr bwMode="auto">
              <a:xfrm>
                <a:off x="2688" y="2937"/>
                <a:ext cx="251" cy="329"/>
              </a:xfrm>
              <a:prstGeom prst="rect">
                <a:avLst/>
              </a:prstGeom>
              <a:noFill/>
              <a:ln w="9525">
                <a:noFill/>
                <a:miter lim="800000"/>
                <a:headEnd/>
                <a:tailEnd/>
              </a:ln>
            </p:spPr>
            <p:txBody>
              <a:bodyPr wrap="none">
                <a:spAutoFit/>
              </a:bodyPr>
              <a:lstStyle/>
              <a:p>
                <a:r>
                  <a:rPr lang="en-US" i="1">
                    <a:solidFill>
                      <a:srgbClr val="000000"/>
                    </a:solidFill>
                  </a:rPr>
                  <a:t>x</a:t>
                </a:r>
              </a:p>
            </p:txBody>
          </p:sp>
          <p:sp>
            <p:nvSpPr>
              <p:cNvPr id="9232" name="Text Box 11"/>
              <p:cNvSpPr txBox="1">
                <a:spLocks noChangeArrowheads="1"/>
              </p:cNvSpPr>
              <p:nvPr/>
            </p:nvSpPr>
            <p:spPr bwMode="auto">
              <a:xfrm>
                <a:off x="529" y="3647"/>
                <a:ext cx="251" cy="329"/>
              </a:xfrm>
              <a:prstGeom prst="rect">
                <a:avLst/>
              </a:prstGeom>
              <a:noFill/>
              <a:ln w="9525">
                <a:noFill/>
                <a:miter lim="800000"/>
                <a:headEnd/>
                <a:tailEnd/>
              </a:ln>
            </p:spPr>
            <p:txBody>
              <a:bodyPr wrap="none">
                <a:spAutoFit/>
              </a:bodyPr>
              <a:lstStyle/>
              <a:p>
                <a:r>
                  <a:rPr lang="en-US" i="1">
                    <a:solidFill>
                      <a:srgbClr val="000000"/>
                    </a:solidFill>
                  </a:rPr>
                  <a:t>y</a:t>
                </a:r>
              </a:p>
            </p:txBody>
          </p:sp>
          <p:sp>
            <p:nvSpPr>
              <p:cNvPr id="9233" name="Text Box 12"/>
              <p:cNvSpPr txBox="1">
                <a:spLocks noChangeArrowheads="1"/>
              </p:cNvSpPr>
              <p:nvPr/>
            </p:nvSpPr>
            <p:spPr bwMode="auto">
              <a:xfrm>
                <a:off x="1297" y="1344"/>
                <a:ext cx="219" cy="329"/>
              </a:xfrm>
              <a:prstGeom prst="rect">
                <a:avLst/>
              </a:prstGeom>
              <a:noFill/>
              <a:ln w="9525">
                <a:noFill/>
                <a:miter lim="800000"/>
                <a:headEnd/>
                <a:tailEnd/>
              </a:ln>
            </p:spPr>
            <p:txBody>
              <a:bodyPr wrap="none">
                <a:spAutoFit/>
              </a:bodyPr>
              <a:lstStyle/>
              <a:p>
                <a:r>
                  <a:rPr lang="en-US" i="1">
                    <a:solidFill>
                      <a:srgbClr val="000000"/>
                    </a:solidFill>
                  </a:rPr>
                  <a:t>r</a:t>
                </a:r>
              </a:p>
            </p:txBody>
          </p:sp>
        </p:grpSp>
      </p:grpSp>
      <p:sp>
        <p:nvSpPr>
          <p:cNvPr id="9222" name="Oval 17"/>
          <p:cNvSpPr>
            <a:spLocks noChangeArrowheads="1"/>
          </p:cNvSpPr>
          <p:nvPr/>
        </p:nvSpPr>
        <p:spPr bwMode="auto">
          <a:xfrm>
            <a:off x="4652047" y="4057381"/>
            <a:ext cx="76200" cy="76200"/>
          </a:xfrm>
          <a:prstGeom prst="ellipse">
            <a:avLst/>
          </a:prstGeom>
          <a:solidFill>
            <a:srgbClr val="FF0000"/>
          </a:solidFill>
          <a:ln w="9525">
            <a:solidFill>
              <a:srgbClr val="FF0000"/>
            </a:solidFill>
            <a:round/>
            <a:headEnd/>
            <a:tailEnd/>
          </a:ln>
        </p:spPr>
        <p:txBody>
          <a:bodyPr wrap="none" anchor="ctr"/>
          <a:lstStyle/>
          <a:p>
            <a:endParaRPr lang="en-US">
              <a:solidFill>
                <a:srgbClr val="000000"/>
              </a:solidFill>
            </a:endParaRPr>
          </a:p>
        </p:txBody>
      </p:sp>
      <p:sp>
        <p:nvSpPr>
          <p:cNvPr id="9223" name="AutoShape 18"/>
          <p:cNvSpPr>
            <a:spLocks noChangeArrowheads="1"/>
          </p:cNvSpPr>
          <p:nvPr/>
        </p:nvSpPr>
        <p:spPr bwMode="auto">
          <a:xfrm>
            <a:off x="4422628" y="3710964"/>
            <a:ext cx="685800" cy="685800"/>
          </a:xfrm>
          <a:prstGeom prst="cube">
            <a:avLst>
              <a:gd name="adj" fmla="val 25000"/>
            </a:avLst>
          </a:prstGeom>
          <a:noFill/>
          <a:ln w="9525">
            <a:solidFill>
              <a:schemeClr val="tx1"/>
            </a:solidFill>
            <a:miter lim="800000"/>
            <a:headEnd/>
            <a:tailEnd/>
          </a:ln>
        </p:spPr>
        <p:txBody>
          <a:bodyPr wrap="none" anchor="ctr"/>
          <a:lstStyle/>
          <a:p>
            <a:endParaRPr lang="en-US">
              <a:solidFill>
                <a:srgbClr val="000000"/>
              </a:solidFill>
            </a:endParaRPr>
          </a:p>
        </p:txBody>
      </p:sp>
      <p:sp>
        <p:nvSpPr>
          <p:cNvPr id="9224" name="AutoShape 19"/>
          <p:cNvSpPr>
            <a:spLocks noChangeArrowheads="1"/>
          </p:cNvSpPr>
          <p:nvPr/>
        </p:nvSpPr>
        <p:spPr bwMode="auto">
          <a:xfrm>
            <a:off x="5952684" y="4053864"/>
            <a:ext cx="838200" cy="609600"/>
          </a:xfrm>
          <a:prstGeom prst="rightArrow">
            <a:avLst>
              <a:gd name="adj1" fmla="val 50000"/>
              <a:gd name="adj2" fmla="val 34375"/>
            </a:avLst>
          </a:prstGeom>
          <a:solidFill>
            <a:srgbClr val="FFCC00"/>
          </a:solidFill>
          <a:ln w="9525">
            <a:solidFill>
              <a:srgbClr val="FF0000"/>
            </a:solidFill>
            <a:miter lim="800000"/>
            <a:headEnd/>
            <a:tailEnd/>
          </a:ln>
        </p:spPr>
        <p:txBody>
          <a:bodyPr wrap="none" anchor="ctr"/>
          <a:lstStyle/>
          <a:p>
            <a:endParaRPr lang="en-US">
              <a:solidFill>
                <a:srgbClr val="000000"/>
              </a:solidFill>
            </a:endParaRPr>
          </a:p>
        </p:txBody>
      </p:sp>
      <p:graphicFrame>
        <p:nvGraphicFramePr>
          <p:cNvPr id="9218" name="Object 21"/>
          <p:cNvGraphicFramePr>
            <a:graphicFrameLocks noGrp="1" noChangeAspect="1"/>
          </p:cNvGraphicFramePr>
          <p:nvPr>
            <p:ph sz="half" idx="4294967295"/>
          </p:nvPr>
        </p:nvGraphicFramePr>
        <p:xfrm>
          <a:off x="7549856" y="3186367"/>
          <a:ext cx="2312988" cy="2371725"/>
        </p:xfrm>
        <a:graphic>
          <a:graphicData uri="http://schemas.openxmlformats.org/presentationml/2006/ole">
            <mc:AlternateContent xmlns:mc="http://schemas.openxmlformats.org/markup-compatibility/2006">
              <mc:Choice xmlns:v="urn:schemas-microsoft-com:vml" Requires="v">
                <p:oleObj name="Image" r:id="rId3" imgW="4495238" imgH="4609524" progId="Photoshop.Image.10">
                  <p:embed/>
                </p:oleObj>
              </mc:Choice>
              <mc:Fallback>
                <p:oleObj name="Image" r:id="rId3" imgW="4495238" imgH="4609524" progId="Photoshop.Image.1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9856" y="3186367"/>
                        <a:ext cx="2312988"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5" name="Oval 25"/>
          <p:cNvSpPr>
            <a:spLocks noChangeArrowheads="1"/>
          </p:cNvSpPr>
          <p:nvPr/>
        </p:nvSpPr>
        <p:spPr bwMode="auto">
          <a:xfrm>
            <a:off x="8229600" y="3710964"/>
            <a:ext cx="1295400" cy="1295400"/>
          </a:xfrm>
          <a:prstGeom prst="ellipse">
            <a:avLst/>
          </a:prstGeom>
          <a:noFill/>
          <a:ln w="50800">
            <a:solidFill>
              <a:srgbClr val="FF0000"/>
            </a:solidFill>
            <a:round/>
            <a:headEnd/>
            <a:tailEnd/>
          </a:ln>
        </p:spPr>
        <p:txBody>
          <a:bodyPr wrap="none" anchor="ctr"/>
          <a:lstStyle/>
          <a:p>
            <a:endParaRPr lang="en-US">
              <a:solidFill>
                <a:srgbClr val="000000"/>
              </a:solidFill>
            </a:endParaRPr>
          </a:p>
        </p:txBody>
      </p:sp>
    </p:spTree>
    <p:extLst>
      <p:ext uri="{BB962C8B-B14F-4D97-AF65-F5344CB8AC3E}">
        <p14:creationId xmlns:p14="http://schemas.microsoft.com/office/powerpoint/2010/main" val="16247713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normAutofit/>
          </a:bodyPr>
          <a:lstStyle/>
          <a:p>
            <a:r>
              <a:rPr lang="en-US" sz="3200" dirty="0"/>
              <a:t>Hough Transform</a:t>
            </a:r>
          </a:p>
        </p:txBody>
      </p:sp>
      <p:sp>
        <p:nvSpPr>
          <p:cNvPr id="32771" name="Content Placeholder 2"/>
          <p:cNvSpPr>
            <a:spLocks noGrp="1"/>
          </p:cNvSpPr>
          <p:nvPr>
            <p:ph idx="1"/>
          </p:nvPr>
        </p:nvSpPr>
        <p:spPr/>
        <p:txBody>
          <a:bodyPr/>
          <a:lstStyle/>
          <a:p>
            <a:r>
              <a:rPr lang="en-US" dirty="0"/>
              <a:t>How would we find circles?</a:t>
            </a:r>
          </a:p>
          <a:p>
            <a:pPr lvl="1"/>
            <a:r>
              <a:rPr lang="en-US" dirty="0"/>
              <a:t>Of fixed radius</a:t>
            </a:r>
          </a:p>
          <a:p>
            <a:pPr lvl="1"/>
            <a:r>
              <a:rPr lang="en-US" dirty="0"/>
              <a:t>Of unknown radius</a:t>
            </a:r>
          </a:p>
          <a:p>
            <a:pPr lvl="1"/>
            <a:r>
              <a:rPr lang="en-US" dirty="0">
                <a:solidFill>
                  <a:srgbClr val="FF0000"/>
                </a:solidFill>
              </a:rPr>
              <a:t>Of unknown radius but with known edge orientation</a:t>
            </a:r>
          </a:p>
        </p:txBody>
      </p:sp>
    </p:spTree>
    <p:extLst>
      <p:ext uri="{BB962C8B-B14F-4D97-AF65-F5344CB8AC3E}">
        <p14:creationId xmlns:p14="http://schemas.microsoft.com/office/powerpoint/2010/main" val="3535816849"/>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p:txBody>
          <a:bodyPr/>
          <a:lstStyle/>
          <a:p>
            <a:r>
              <a:rPr lang="en-US"/>
              <a:t>Hough transform for circles </a:t>
            </a:r>
          </a:p>
        </p:txBody>
      </p:sp>
      <p:graphicFrame>
        <p:nvGraphicFramePr>
          <p:cNvPr id="8194" name="Object 25"/>
          <p:cNvGraphicFramePr>
            <a:graphicFrameLocks noGrp="1" noChangeAspect="1"/>
          </p:cNvGraphicFramePr>
          <p:nvPr>
            <p:ph sz="half" idx="1"/>
          </p:nvPr>
        </p:nvGraphicFramePr>
        <p:xfrm>
          <a:off x="3159125" y="3495853"/>
          <a:ext cx="1677988" cy="315913"/>
        </p:xfrm>
        <a:graphic>
          <a:graphicData uri="http://schemas.openxmlformats.org/presentationml/2006/ole">
            <mc:AlternateContent xmlns:mc="http://schemas.openxmlformats.org/markup-compatibility/2006">
              <mc:Choice xmlns:v="urn:schemas-microsoft-com:vml" Requires="v">
                <p:oleObj name="Equation" r:id="rId3" imgW="1079280" imgH="203040" progId="Equation.3">
                  <p:embed/>
                </p:oleObj>
              </mc:Choice>
              <mc:Fallback>
                <p:oleObj name="Equation" r:id="rId3" imgW="1079280" imgH="2030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9125" y="3495853"/>
                        <a:ext cx="1677988" cy="315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97" name="Line 7"/>
          <p:cNvSpPr>
            <a:spLocks noChangeShapeType="1"/>
          </p:cNvSpPr>
          <p:nvPr/>
        </p:nvSpPr>
        <p:spPr bwMode="auto">
          <a:xfrm flipV="1">
            <a:off x="2057400" y="2514600"/>
            <a:ext cx="0" cy="327660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8198" name="Line 8"/>
          <p:cNvSpPr>
            <a:spLocks noChangeShapeType="1"/>
          </p:cNvSpPr>
          <p:nvPr/>
        </p:nvSpPr>
        <p:spPr bwMode="auto">
          <a:xfrm>
            <a:off x="2057400" y="5791200"/>
            <a:ext cx="33528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8199" name="Oval 9"/>
          <p:cNvSpPr>
            <a:spLocks noChangeArrowheads="1"/>
          </p:cNvSpPr>
          <p:nvPr/>
        </p:nvSpPr>
        <p:spPr bwMode="auto">
          <a:xfrm>
            <a:off x="3094217" y="3087865"/>
            <a:ext cx="1517649" cy="1447800"/>
          </a:xfrm>
          <a:prstGeom prst="ellipse">
            <a:avLst/>
          </a:prstGeom>
          <a:noFill/>
          <a:ln w="9525">
            <a:solidFill>
              <a:schemeClr val="folHlink"/>
            </a:solidFill>
            <a:round/>
            <a:headEnd/>
            <a:tailEnd/>
          </a:ln>
        </p:spPr>
        <p:txBody>
          <a:bodyPr wrap="none" anchor="ctr"/>
          <a:lstStyle/>
          <a:p>
            <a:endParaRPr lang="en-US">
              <a:solidFill>
                <a:srgbClr val="000000"/>
              </a:solidFill>
            </a:endParaRPr>
          </a:p>
        </p:txBody>
      </p:sp>
      <p:sp>
        <p:nvSpPr>
          <p:cNvPr id="8200" name="Text Box 10"/>
          <p:cNvSpPr txBox="1">
            <a:spLocks noChangeArrowheads="1"/>
          </p:cNvSpPr>
          <p:nvPr/>
        </p:nvSpPr>
        <p:spPr bwMode="auto">
          <a:xfrm>
            <a:off x="5089525" y="5703888"/>
            <a:ext cx="300082" cy="369332"/>
          </a:xfrm>
          <a:prstGeom prst="rect">
            <a:avLst/>
          </a:prstGeom>
          <a:noFill/>
          <a:ln w="9525">
            <a:noFill/>
            <a:miter lim="800000"/>
            <a:headEnd/>
            <a:tailEnd/>
          </a:ln>
        </p:spPr>
        <p:txBody>
          <a:bodyPr wrap="none">
            <a:spAutoFit/>
          </a:bodyPr>
          <a:lstStyle/>
          <a:p>
            <a:r>
              <a:rPr lang="en-US" i="1">
                <a:solidFill>
                  <a:srgbClr val="000000"/>
                </a:solidFill>
              </a:rPr>
              <a:t>x</a:t>
            </a:r>
          </a:p>
        </p:txBody>
      </p:sp>
      <p:sp>
        <p:nvSpPr>
          <p:cNvPr id="8201" name="Text Box 11"/>
          <p:cNvSpPr txBox="1">
            <a:spLocks noChangeArrowheads="1"/>
          </p:cNvSpPr>
          <p:nvPr/>
        </p:nvSpPr>
        <p:spPr bwMode="auto">
          <a:xfrm>
            <a:off x="2133600" y="2300288"/>
            <a:ext cx="300082" cy="369332"/>
          </a:xfrm>
          <a:prstGeom prst="rect">
            <a:avLst/>
          </a:prstGeom>
          <a:noFill/>
          <a:ln w="9525">
            <a:noFill/>
            <a:miter lim="800000"/>
            <a:headEnd/>
            <a:tailEnd/>
          </a:ln>
        </p:spPr>
        <p:txBody>
          <a:bodyPr wrap="none">
            <a:spAutoFit/>
          </a:bodyPr>
          <a:lstStyle/>
          <a:p>
            <a:r>
              <a:rPr lang="en-US" i="1">
                <a:solidFill>
                  <a:srgbClr val="000000"/>
                </a:solidFill>
              </a:rPr>
              <a:t>y</a:t>
            </a:r>
          </a:p>
        </p:txBody>
      </p:sp>
      <p:sp>
        <p:nvSpPr>
          <p:cNvPr id="8202" name="Freeform 13"/>
          <p:cNvSpPr>
            <a:spLocks/>
          </p:cNvSpPr>
          <p:nvPr/>
        </p:nvSpPr>
        <p:spPr bwMode="auto">
          <a:xfrm>
            <a:off x="3232150" y="3917950"/>
            <a:ext cx="609600" cy="1079500"/>
          </a:xfrm>
          <a:custGeom>
            <a:avLst/>
            <a:gdLst>
              <a:gd name="T0" fmla="*/ 0 w 384"/>
              <a:gd name="T1" fmla="*/ 2147483647 h 680"/>
              <a:gd name="T2" fmla="*/ 2147483647 w 384"/>
              <a:gd name="T3" fmla="*/ 0 h 680"/>
              <a:gd name="T4" fmla="*/ 0 60000 65536"/>
              <a:gd name="T5" fmla="*/ 0 60000 65536"/>
              <a:gd name="T6" fmla="*/ 0 w 384"/>
              <a:gd name="T7" fmla="*/ 0 h 680"/>
              <a:gd name="T8" fmla="*/ 384 w 384"/>
              <a:gd name="T9" fmla="*/ 680 h 680"/>
            </a:gdLst>
            <a:ahLst/>
            <a:cxnLst>
              <a:cxn ang="T4">
                <a:pos x="T0" y="T1"/>
              </a:cxn>
              <a:cxn ang="T5">
                <a:pos x="T2" y="T3"/>
              </a:cxn>
            </a:cxnLst>
            <a:rect l="T6" t="T7" r="T8" b="T9"/>
            <a:pathLst>
              <a:path w="384" h="680">
                <a:moveTo>
                  <a:pt x="0" y="680"/>
                </a:moveTo>
                <a:lnTo>
                  <a:pt x="384" y="0"/>
                </a:lnTo>
              </a:path>
            </a:pathLst>
          </a:custGeom>
          <a:noFill/>
          <a:ln w="9525">
            <a:solidFill>
              <a:schemeClr val="tx1"/>
            </a:solidFill>
            <a:round/>
            <a:headEnd type="triangle" w="med" len="med"/>
            <a:tailEnd type="triangle" w="med" len="med"/>
          </a:ln>
        </p:spPr>
        <p:txBody>
          <a:bodyPr/>
          <a:lstStyle/>
          <a:p>
            <a:endParaRPr lang="en-US">
              <a:solidFill>
                <a:srgbClr val="000000"/>
              </a:solidFill>
            </a:endParaRPr>
          </a:p>
        </p:txBody>
      </p:sp>
      <p:sp>
        <p:nvSpPr>
          <p:cNvPr id="8203" name="Line 14"/>
          <p:cNvSpPr>
            <a:spLocks noChangeShapeType="1"/>
          </p:cNvSpPr>
          <p:nvPr/>
        </p:nvSpPr>
        <p:spPr bwMode="auto">
          <a:xfrm flipV="1">
            <a:off x="7848600" y="2286000"/>
            <a:ext cx="0" cy="243840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8204" name="Line 15"/>
          <p:cNvSpPr>
            <a:spLocks noChangeShapeType="1"/>
          </p:cNvSpPr>
          <p:nvPr/>
        </p:nvSpPr>
        <p:spPr bwMode="auto">
          <a:xfrm>
            <a:off x="7848600" y="4724400"/>
            <a:ext cx="2438400" cy="0"/>
          </a:xfrm>
          <a:prstGeom prst="line">
            <a:avLst/>
          </a:prstGeom>
          <a:noFill/>
          <a:ln w="9525">
            <a:solidFill>
              <a:schemeClr val="tx1"/>
            </a:solidFill>
            <a:round/>
            <a:headEnd/>
            <a:tailEnd type="triangle" w="med" len="med"/>
          </a:ln>
        </p:spPr>
        <p:txBody>
          <a:bodyPr/>
          <a:lstStyle/>
          <a:p>
            <a:endParaRPr lang="en-US">
              <a:solidFill>
                <a:srgbClr val="000000"/>
              </a:solidFill>
            </a:endParaRPr>
          </a:p>
        </p:txBody>
      </p:sp>
      <p:sp>
        <p:nvSpPr>
          <p:cNvPr id="8205" name="Freeform 16"/>
          <p:cNvSpPr>
            <a:spLocks/>
          </p:cNvSpPr>
          <p:nvPr/>
        </p:nvSpPr>
        <p:spPr bwMode="auto">
          <a:xfrm>
            <a:off x="6881814" y="4716463"/>
            <a:ext cx="962025" cy="1524000"/>
          </a:xfrm>
          <a:custGeom>
            <a:avLst/>
            <a:gdLst>
              <a:gd name="T0" fmla="*/ 2147483647 w 606"/>
              <a:gd name="T1" fmla="*/ 0 h 960"/>
              <a:gd name="T2" fmla="*/ 0 w 606"/>
              <a:gd name="T3" fmla="*/ 2147483647 h 960"/>
              <a:gd name="T4" fmla="*/ 0 60000 65536"/>
              <a:gd name="T5" fmla="*/ 0 60000 65536"/>
              <a:gd name="T6" fmla="*/ 0 w 606"/>
              <a:gd name="T7" fmla="*/ 0 h 960"/>
              <a:gd name="T8" fmla="*/ 606 w 606"/>
              <a:gd name="T9" fmla="*/ 960 h 960"/>
            </a:gdLst>
            <a:ahLst/>
            <a:cxnLst>
              <a:cxn ang="T4">
                <a:pos x="T0" y="T1"/>
              </a:cxn>
              <a:cxn ang="T5">
                <a:pos x="T2" y="T3"/>
              </a:cxn>
            </a:cxnLst>
            <a:rect l="T6" t="T7" r="T8" b="T9"/>
            <a:pathLst>
              <a:path w="606" h="960">
                <a:moveTo>
                  <a:pt x="606" y="0"/>
                </a:moveTo>
                <a:lnTo>
                  <a:pt x="0" y="960"/>
                </a:lnTo>
              </a:path>
            </a:pathLst>
          </a:custGeom>
          <a:noFill/>
          <a:ln w="9525">
            <a:solidFill>
              <a:schemeClr val="tx1"/>
            </a:solidFill>
            <a:round/>
            <a:headEnd/>
            <a:tailEnd type="triangle" w="med" len="med"/>
          </a:ln>
        </p:spPr>
        <p:txBody>
          <a:bodyPr/>
          <a:lstStyle/>
          <a:p>
            <a:endParaRPr lang="en-US">
              <a:solidFill>
                <a:srgbClr val="000000"/>
              </a:solidFill>
            </a:endParaRPr>
          </a:p>
        </p:txBody>
      </p:sp>
      <p:sp>
        <p:nvSpPr>
          <p:cNvPr id="8206" name="Text Box 17"/>
          <p:cNvSpPr txBox="1">
            <a:spLocks noChangeArrowheads="1"/>
          </p:cNvSpPr>
          <p:nvPr/>
        </p:nvSpPr>
        <p:spPr bwMode="auto">
          <a:xfrm>
            <a:off x="3429000" y="4495801"/>
            <a:ext cx="628650" cy="366713"/>
          </a:xfrm>
          <a:prstGeom prst="rect">
            <a:avLst/>
          </a:prstGeom>
          <a:noFill/>
          <a:ln w="9525">
            <a:noFill/>
            <a:miter lim="800000"/>
            <a:headEnd/>
            <a:tailEnd/>
          </a:ln>
        </p:spPr>
        <p:txBody>
          <a:bodyPr wrap="none">
            <a:spAutoFit/>
          </a:bodyPr>
          <a:lstStyle/>
          <a:p>
            <a:r>
              <a:rPr lang="en-US">
                <a:solidFill>
                  <a:srgbClr val="000000"/>
                </a:solidFill>
              </a:rPr>
              <a:t>(x,y)</a:t>
            </a:r>
          </a:p>
        </p:txBody>
      </p:sp>
      <p:sp>
        <p:nvSpPr>
          <p:cNvPr id="8207" name="Text Box 19"/>
          <p:cNvSpPr txBox="1">
            <a:spLocks noChangeArrowheads="1"/>
          </p:cNvSpPr>
          <p:nvPr/>
        </p:nvSpPr>
        <p:spPr bwMode="auto">
          <a:xfrm>
            <a:off x="10133013" y="4662488"/>
            <a:ext cx="300082" cy="369332"/>
          </a:xfrm>
          <a:prstGeom prst="rect">
            <a:avLst/>
          </a:prstGeom>
          <a:noFill/>
          <a:ln w="9525">
            <a:noFill/>
            <a:miter lim="800000"/>
            <a:headEnd/>
            <a:tailEnd/>
          </a:ln>
        </p:spPr>
        <p:txBody>
          <a:bodyPr wrap="none">
            <a:spAutoFit/>
          </a:bodyPr>
          <a:lstStyle/>
          <a:p>
            <a:r>
              <a:rPr lang="en-US" i="1">
                <a:solidFill>
                  <a:srgbClr val="000000"/>
                </a:solidFill>
              </a:rPr>
              <a:t>x</a:t>
            </a:r>
          </a:p>
        </p:txBody>
      </p:sp>
      <p:sp>
        <p:nvSpPr>
          <p:cNvPr id="8208" name="Text Box 20"/>
          <p:cNvSpPr txBox="1">
            <a:spLocks noChangeArrowheads="1"/>
          </p:cNvSpPr>
          <p:nvPr/>
        </p:nvSpPr>
        <p:spPr bwMode="auto">
          <a:xfrm>
            <a:off x="6704013" y="6186488"/>
            <a:ext cx="300082" cy="369332"/>
          </a:xfrm>
          <a:prstGeom prst="rect">
            <a:avLst/>
          </a:prstGeom>
          <a:noFill/>
          <a:ln w="9525">
            <a:noFill/>
            <a:miter lim="800000"/>
            <a:headEnd/>
            <a:tailEnd/>
          </a:ln>
        </p:spPr>
        <p:txBody>
          <a:bodyPr wrap="none">
            <a:spAutoFit/>
          </a:bodyPr>
          <a:lstStyle/>
          <a:p>
            <a:r>
              <a:rPr lang="en-US" i="1">
                <a:solidFill>
                  <a:srgbClr val="000000"/>
                </a:solidFill>
              </a:rPr>
              <a:t>y</a:t>
            </a:r>
          </a:p>
        </p:txBody>
      </p:sp>
      <p:sp>
        <p:nvSpPr>
          <p:cNvPr id="8209" name="Text Box 21"/>
          <p:cNvSpPr txBox="1">
            <a:spLocks noChangeArrowheads="1"/>
          </p:cNvSpPr>
          <p:nvPr/>
        </p:nvSpPr>
        <p:spPr bwMode="auto">
          <a:xfrm>
            <a:off x="7924801" y="2133601"/>
            <a:ext cx="261610" cy="369332"/>
          </a:xfrm>
          <a:prstGeom prst="rect">
            <a:avLst/>
          </a:prstGeom>
          <a:noFill/>
          <a:ln w="9525">
            <a:noFill/>
            <a:miter lim="800000"/>
            <a:headEnd/>
            <a:tailEnd/>
          </a:ln>
        </p:spPr>
        <p:txBody>
          <a:bodyPr wrap="none">
            <a:spAutoFit/>
          </a:bodyPr>
          <a:lstStyle/>
          <a:p>
            <a:r>
              <a:rPr lang="en-US" i="1">
                <a:solidFill>
                  <a:srgbClr val="000000"/>
                </a:solidFill>
              </a:rPr>
              <a:t>r</a:t>
            </a:r>
          </a:p>
        </p:txBody>
      </p:sp>
      <p:sp>
        <p:nvSpPr>
          <p:cNvPr id="8210" name="Line 23"/>
          <p:cNvSpPr>
            <a:spLocks noChangeShapeType="1"/>
          </p:cNvSpPr>
          <p:nvPr/>
        </p:nvSpPr>
        <p:spPr bwMode="auto">
          <a:xfrm flipV="1">
            <a:off x="8458200" y="2362200"/>
            <a:ext cx="1143000" cy="3124200"/>
          </a:xfrm>
          <a:prstGeom prst="line">
            <a:avLst/>
          </a:prstGeom>
          <a:noFill/>
          <a:ln w="9525">
            <a:solidFill>
              <a:srgbClr val="FF0000"/>
            </a:solidFill>
            <a:round/>
            <a:headEnd/>
            <a:tailEnd/>
          </a:ln>
        </p:spPr>
        <p:txBody>
          <a:bodyPr/>
          <a:lstStyle/>
          <a:p>
            <a:endParaRPr lang="en-US">
              <a:solidFill>
                <a:srgbClr val="000000"/>
              </a:solidFill>
            </a:endParaRPr>
          </a:p>
        </p:txBody>
      </p:sp>
      <p:sp>
        <p:nvSpPr>
          <p:cNvPr id="8211" name="Line 24"/>
          <p:cNvSpPr>
            <a:spLocks noChangeShapeType="1"/>
          </p:cNvSpPr>
          <p:nvPr/>
        </p:nvSpPr>
        <p:spPr bwMode="auto">
          <a:xfrm flipH="1" flipV="1">
            <a:off x="7239000" y="2362200"/>
            <a:ext cx="1219200" cy="3124200"/>
          </a:xfrm>
          <a:prstGeom prst="line">
            <a:avLst/>
          </a:prstGeom>
          <a:noFill/>
          <a:ln w="9525">
            <a:solidFill>
              <a:srgbClr val="FF0000"/>
            </a:solidFill>
            <a:round/>
            <a:headEnd/>
            <a:tailEnd/>
          </a:ln>
        </p:spPr>
        <p:txBody>
          <a:bodyPr/>
          <a:lstStyle/>
          <a:p>
            <a:endParaRPr lang="en-US">
              <a:solidFill>
                <a:srgbClr val="000000"/>
              </a:solidFill>
            </a:endParaRPr>
          </a:p>
        </p:txBody>
      </p:sp>
      <p:graphicFrame>
        <p:nvGraphicFramePr>
          <p:cNvPr id="8195" name="Object 27"/>
          <p:cNvGraphicFramePr>
            <a:graphicFrameLocks noGrp="1" noChangeAspect="1"/>
          </p:cNvGraphicFramePr>
          <p:nvPr>
            <p:ph sz="half" idx="2"/>
          </p:nvPr>
        </p:nvGraphicFramePr>
        <p:xfrm>
          <a:off x="2352675" y="5124451"/>
          <a:ext cx="1676400" cy="315912"/>
        </p:xfrm>
        <a:graphic>
          <a:graphicData uri="http://schemas.openxmlformats.org/presentationml/2006/ole">
            <mc:AlternateContent xmlns:mc="http://schemas.openxmlformats.org/markup-compatibility/2006">
              <mc:Choice xmlns:v="urn:schemas-microsoft-com:vml" Requires="v">
                <p:oleObj name="Equation" r:id="rId5" imgW="1079280" imgH="203040" progId="Equation.3">
                  <p:embed/>
                </p:oleObj>
              </mc:Choice>
              <mc:Fallback>
                <p:oleObj name="Equation" r:id="rId5" imgW="107928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2675" y="5124451"/>
                        <a:ext cx="1676400" cy="315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12" name="AutoShape 29"/>
          <p:cNvSpPr>
            <a:spLocks noChangeArrowheads="1"/>
          </p:cNvSpPr>
          <p:nvPr/>
        </p:nvSpPr>
        <p:spPr bwMode="auto">
          <a:xfrm>
            <a:off x="5791200" y="3429000"/>
            <a:ext cx="838200" cy="609600"/>
          </a:xfrm>
          <a:prstGeom prst="rightArrow">
            <a:avLst>
              <a:gd name="adj1" fmla="val 50000"/>
              <a:gd name="adj2" fmla="val 34375"/>
            </a:avLst>
          </a:prstGeom>
          <a:solidFill>
            <a:srgbClr val="FFCC00"/>
          </a:solidFill>
          <a:ln w="9525">
            <a:solidFill>
              <a:srgbClr val="FF0000"/>
            </a:solidFill>
            <a:miter lim="800000"/>
            <a:headEnd/>
            <a:tailEnd/>
          </a:ln>
        </p:spPr>
        <p:txBody>
          <a:bodyPr wrap="none" anchor="ctr"/>
          <a:lstStyle/>
          <a:p>
            <a:endParaRPr lang="en-US">
              <a:solidFill>
                <a:srgbClr val="000000"/>
              </a:solidFill>
            </a:endParaRPr>
          </a:p>
        </p:txBody>
      </p:sp>
      <p:sp>
        <p:nvSpPr>
          <p:cNvPr id="8213" name="Oval 12"/>
          <p:cNvSpPr>
            <a:spLocks noChangeArrowheads="1"/>
          </p:cNvSpPr>
          <p:nvPr/>
        </p:nvSpPr>
        <p:spPr bwMode="auto">
          <a:xfrm>
            <a:off x="3505200" y="4419600"/>
            <a:ext cx="76200" cy="76200"/>
          </a:xfrm>
          <a:prstGeom prst="ellipse">
            <a:avLst/>
          </a:prstGeom>
          <a:solidFill>
            <a:schemeClr val="folHlink"/>
          </a:solidFill>
          <a:ln w="9525">
            <a:solidFill>
              <a:schemeClr val="folHlink"/>
            </a:solidFill>
            <a:round/>
            <a:headEnd/>
            <a:tailEnd/>
          </a:ln>
        </p:spPr>
        <p:txBody>
          <a:bodyPr wrap="none" anchor="ctr"/>
          <a:lstStyle/>
          <a:p>
            <a:endParaRPr lang="en-US">
              <a:solidFill>
                <a:srgbClr val="000000"/>
              </a:solidFill>
            </a:endParaRPr>
          </a:p>
        </p:txBody>
      </p:sp>
      <p:sp>
        <p:nvSpPr>
          <p:cNvPr id="8214" name="Oval 30"/>
          <p:cNvSpPr>
            <a:spLocks noChangeArrowheads="1"/>
          </p:cNvSpPr>
          <p:nvPr/>
        </p:nvSpPr>
        <p:spPr bwMode="auto">
          <a:xfrm>
            <a:off x="3827463" y="3838575"/>
            <a:ext cx="76200" cy="76200"/>
          </a:xfrm>
          <a:prstGeom prst="ellipse">
            <a:avLst/>
          </a:prstGeom>
          <a:solidFill>
            <a:srgbClr val="FF0000"/>
          </a:solidFill>
          <a:ln w="9525">
            <a:solidFill>
              <a:srgbClr val="FF0000"/>
            </a:solidFill>
            <a:round/>
            <a:headEnd/>
            <a:tailEnd/>
          </a:ln>
        </p:spPr>
        <p:txBody>
          <a:bodyPr wrap="none" anchor="ctr"/>
          <a:lstStyle/>
          <a:p>
            <a:endParaRPr lang="en-US">
              <a:solidFill>
                <a:srgbClr val="000000"/>
              </a:solidFill>
            </a:endParaRPr>
          </a:p>
        </p:txBody>
      </p:sp>
      <p:sp>
        <p:nvSpPr>
          <p:cNvPr id="8215" name="Oval 31"/>
          <p:cNvSpPr>
            <a:spLocks noChangeArrowheads="1"/>
          </p:cNvSpPr>
          <p:nvPr/>
        </p:nvSpPr>
        <p:spPr bwMode="auto">
          <a:xfrm>
            <a:off x="3178175" y="4999038"/>
            <a:ext cx="76200" cy="76200"/>
          </a:xfrm>
          <a:prstGeom prst="ellipse">
            <a:avLst/>
          </a:prstGeom>
          <a:solidFill>
            <a:srgbClr val="FF0000"/>
          </a:solidFill>
          <a:ln w="9525">
            <a:solidFill>
              <a:srgbClr val="FF0000"/>
            </a:solidFill>
            <a:round/>
            <a:headEnd/>
            <a:tailEnd/>
          </a:ln>
        </p:spPr>
        <p:txBody>
          <a:bodyPr wrap="none" anchor="ctr"/>
          <a:lstStyle/>
          <a:p>
            <a:endParaRPr lang="en-US">
              <a:solidFill>
                <a:srgbClr val="000000"/>
              </a:solidFill>
            </a:endParaRPr>
          </a:p>
        </p:txBody>
      </p:sp>
      <p:sp>
        <p:nvSpPr>
          <p:cNvPr id="8216" name="Oval 32"/>
          <p:cNvSpPr>
            <a:spLocks noChangeArrowheads="1"/>
          </p:cNvSpPr>
          <p:nvPr/>
        </p:nvSpPr>
        <p:spPr bwMode="auto">
          <a:xfrm>
            <a:off x="8415338" y="5410200"/>
            <a:ext cx="76200" cy="76200"/>
          </a:xfrm>
          <a:prstGeom prst="ellipse">
            <a:avLst/>
          </a:prstGeom>
          <a:solidFill>
            <a:schemeClr val="folHlink"/>
          </a:solidFill>
          <a:ln w="9525">
            <a:solidFill>
              <a:schemeClr val="folHlink"/>
            </a:solidFill>
            <a:round/>
            <a:headEnd/>
            <a:tailEnd/>
          </a:ln>
        </p:spPr>
        <p:txBody>
          <a:bodyPr wrap="none" anchor="ctr"/>
          <a:lstStyle/>
          <a:p>
            <a:endParaRPr lang="en-US">
              <a:solidFill>
                <a:srgbClr val="000000"/>
              </a:solidFill>
            </a:endParaRPr>
          </a:p>
        </p:txBody>
      </p:sp>
      <p:sp>
        <p:nvSpPr>
          <p:cNvPr id="8217" name="Oval 33"/>
          <p:cNvSpPr>
            <a:spLocks noChangeArrowheads="1"/>
          </p:cNvSpPr>
          <p:nvPr/>
        </p:nvSpPr>
        <p:spPr bwMode="auto">
          <a:xfrm>
            <a:off x="8839200" y="4343400"/>
            <a:ext cx="76200" cy="76200"/>
          </a:xfrm>
          <a:prstGeom prst="ellipse">
            <a:avLst/>
          </a:prstGeom>
          <a:solidFill>
            <a:srgbClr val="FF0000"/>
          </a:solidFill>
          <a:ln w="9525">
            <a:solidFill>
              <a:srgbClr val="FF0000"/>
            </a:solidFill>
            <a:round/>
            <a:headEnd/>
            <a:tailEnd/>
          </a:ln>
        </p:spPr>
        <p:txBody>
          <a:bodyPr wrap="none" anchor="ctr"/>
          <a:lstStyle/>
          <a:p>
            <a:endParaRPr lang="en-US">
              <a:solidFill>
                <a:srgbClr val="000000"/>
              </a:solidFill>
            </a:endParaRPr>
          </a:p>
        </p:txBody>
      </p:sp>
      <p:sp>
        <p:nvSpPr>
          <p:cNvPr id="8218" name="Oval 34"/>
          <p:cNvSpPr>
            <a:spLocks noChangeArrowheads="1"/>
          </p:cNvSpPr>
          <p:nvPr/>
        </p:nvSpPr>
        <p:spPr bwMode="auto">
          <a:xfrm>
            <a:off x="8001000" y="4343400"/>
            <a:ext cx="76200" cy="76200"/>
          </a:xfrm>
          <a:prstGeom prst="ellipse">
            <a:avLst/>
          </a:prstGeom>
          <a:solidFill>
            <a:srgbClr val="FF0000"/>
          </a:solidFill>
          <a:ln w="9525">
            <a:solidFill>
              <a:srgbClr val="FF0000"/>
            </a:solidFill>
            <a:round/>
            <a:headEnd/>
            <a:tailEnd/>
          </a:ln>
        </p:spPr>
        <p:txBody>
          <a:bodyPr wrap="none" anchor="ctr"/>
          <a:lstStyle/>
          <a:p>
            <a:endParaRPr lang="en-US">
              <a:solidFill>
                <a:srgbClr val="000000"/>
              </a:solidFill>
            </a:endParaRPr>
          </a:p>
        </p:txBody>
      </p:sp>
      <p:sp>
        <p:nvSpPr>
          <p:cNvPr id="8219" name="Text Box 35"/>
          <p:cNvSpPr txBox="1">
            <a:spLocks noChangeArrowheads="1"/>
          </p:cNvSpPr>
          <p:nvPr/>
        </p:nvSpPr>
        <p:spPr bwMode="auto">
          <a:xfrm>
            <a:off x="2595564" y="1589088"/>
            <a:ext cx="1492716" cy="369332"/>
          </a:xfrm>
          <a:prstGeom prst="rect">
            <a:avLst/>
          </a:prstGeom>
          <a:noFill/>
          <a:ln w="9525">
            <a:noFill/>
            <a:miter lim="800000"/>
            <a:headEnd/>
            <a:tailEnd/>
          </a:ln>
        </p:spPr>
        <p:txBody>
          <a:bodyPr wrap="none">
            <a:spAutoFit/>
          </a:bodyPr>
          <a:lstStyle/>
          <a:p>
            <a:r>
              <a:rPr lang="en-US">
                <a:solidFill>
                  <a:srgbClr val="000000"/>
                </a:solidFill>
              </a:rPr>
              <a:t>image space</a:t>
            </a:r>
          </a:p>
        </p:txBody>
      </p:sp>
      <p:sp>
        <p:nvSpPr>
          <p:cNvPr id="8220" name="Text Box 37"/>
          <p:cNvSpPr txBox="1">
            <a:spLocks noChangeArrowheads="1"/>
          </p:cNvSpPr>
          <p:nvPr/>
        </p:nvSpPr>
        <p:spPr bwMode="auto">
          <a:xfrm>
            <a:off x="6477000" y="1600201"/>
            <a:ext cx="2659702" cy="369332"/>
          </a:xfrm>
          <a:prstGeom prst="rect">
            <a:avLst/>
          </a:prstGeom>
          <a:noFill/>
          <a:ln w="9525">
            <a:noFill/>
            <a:miter lim="800000"/>
            <a:headEnd/>
            <a:tailEnd/>
          </a:ln>
        </p:spPr>
        <p:txBody>
          <a:bodyPr wrap="none">
            <a:spAutoFit/>
          </a:bodyPr>
          <a:lstStyle/>
          <a:p>
            <a:r>
              <a:rPr lang="en-US">
                <a:solidFill>
                  <a:srgbClr val="000000"/>
                </a:solidFill>
              </a:rPr>
              <a:t>Hough parameter space</a:t>
            </a:r>
          </a:p>
        </p:txBody>
      </p:sp>
    </p:spTree>
    <p:extLst>
      <p:ext uri="{BB962C8B-B14F-4D97-AF65-F5344CB8AC3E}">
        <p14:creationId xmlns:p14="http://schemas.microsoft.com/office/powerpoint/2010/main" val="3342793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Hough transform conclusions</a:t>
            </a:r>
          </a:p>
        </p:txBody>
      </p:sp>
      <p:sp>
        <p:nvSpPr>
          <p:cNvPr id="6" name="Content Placeholder 5"/>
          <p:cNvSpPr>
            <a:spLocks noGrp="1"/>
          </p:cNvSpPr>
          <p:nvPr>
            <p:ph idx="1"/>
          </p:nvPr>
        </p:nvSpPr>
        <p:spPr>
          <a:xfrm>
            <a:off x="1981200" y="990600"/>
            <a:ext cx="8229600" cy="5867400"/>
          </a:xfrm>
        </p:spPr>
        <p:txBody>
          <a:bodyPr>
            <a:normAutofit fontScale="70000" lnSpcReduction="20000"/>
          </a:bodyPr>
          <a:lstStyle/>
          <a:p>
            <a:pPr>
              <a:buNone/>
            </a:pPr>
            <a:r>
              <a:rPr lang="en-US" sz="3400" dirty="0"/>
              <a:t>Good</a:t>
            </a:r>
          </a:p>
          <a:p>
            <a:r>
              <a:rPr lang="en-US" sz="2800" dirty="0"/>
              <a:t>Robust to outliers: each point votes separately</a:t>
            </a:r>
          </a:p>
          <a:p>
            <a:r>
              <a:rPr lang="en-US" sz="2800" dirty="0"/>
              <a:t>Fairly efficient (often faster than trying all sets of parameters)</a:t>
            </a:r>
          </a:p>
          <a:p>
            <a:r>
              <a:rPr lang="en-US" sz="2800" dirty="0"/>
              <a:t>Provides multiple good fits</a:t>
            </a:r>
          </a:p>
          <a:p>
            <a:endParaRPr lang="en-US" dirty="0"/>
          </a:p>
          <a:p>
            <a:pPr>
              <a:buNone/>
            </a:pPr>
            <a:r>
              <a:rPr lang="en-US" sz="3400" dirty="0"/>
              <a:t>Bad</a:t>
            </a:r>
          </a:p>
          <a:p>
            <a:r>
              <a:rPr lang="en-US" dirty="0"/>
              <a:t>Some sensitivity to noise</a:t>
            </a:r>
          </a:p>
          <a:p>
            <a:r>
              <a:rPr lang="en-US" dirty="0"/>
              <a:t>Bin size trades off between noise tolerance, precision, and speed/memory</a:t>
            </a:r>
          </a:p>
          <a:p>
            <a:pPr lvl="1"/>
            <a:r>
              <a:rPr lang="en-US" dirty="0"/>
              <a:t>Can be hard to find sweet spot</a:t>
            </a:r>
          </a:p>
          <a:p>
            <a:r>
              <a:rPr lang="en-US" dirty="0"/>
              <a:t>Not suitable for more than a few parameters</a:t>
            </a:r>
          </a:p>
          <a:p>
            <a:pPr lvl="1"/>
            <a:r>
              <a:rPr lang="en-US" dirty="0"/>
              <a:t>grid size grows exponentially</a:t>
            </a:r>
          </a:p>
          <a:p>
            <a:pPr>
              <a:buNone/>
            </a:pPr>
            <a:endParaRPr lang="en-US" dirty="0"/>
          </a:p>
          <a:p>
            <a:pPr>
              <a:buNone/>
            </a:pPr>
            <a:r>
              <a:rPr lang="en-US" sz="3400" dirty="0"/>
              <a:t>Common applications</a:t>
            </a:r>
          </a:p>
          <a:p>
            <a:r>
              <a:rPr lang="en-US" dirty="0"/>
              <a:t>Line fitting (also circles, ellipses, etc.)</a:t>
            </a:r>
          </a:p>
          <a:p>
            <a:r>
              <a:rPr lang="en-US" dirty="0"/>
              <a:t>Object instance recognition (parameters are affine transform)</a:t>
            </a:r>
          </a:p>
          <a:p>
            <a:r>
              <a:rPr lang="en-US" dirty="0"/>
              <a:t>Object category recognition  (parameters are position/scale)</a:t>
            </a:r>
          </a:p>
        </p:txBody>
      </p:sp>
    </p:spTree>
    <p:extLst>
      <p:ext uri="{BB962C8B-B14F-4D97-AF65-F5344CB8AC3E}">
        <p14:creationId xmlns:p14="http://schemas.microsoft.com/office/powerpoint/2010/main" val="165380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12" end="1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3" end="1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4" end="1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60255-24C7-1BB0-DA8E-BC363DB8A2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47AC9C-489B-4DDF-FF27-BACA60F0FAC7}"/>
              </a:ext>
            </a:extLst>
          </p:cNvPr>
          <p:cNvSpPr>
            <a:spLocks noGrp="1"/>
          </p:cNvSpPr>
          <p:nvPr>
            <p:ph type="title"/>
          </p:nvPr>
        </p:nvSpPr>
        <p:spPr/>
        <p:txBody>
          <a:bodyPr/>
          <a:lstStyle/>
          <a:p>
            <a:r>
              <a:rPr lang="en-US" dirty="0"/>
              <a:t>Fitting and Alignment: Methods</a:t>
            </a:r>
          </a:p>
        </p:txBody>
      </p:sp>
      <p:sp>
        <p:nvSpPr>
          <p:cNvPr id="4" name="Content Placeholder 3">
            <a:extLst>
              <a:ext uri="{FF2B5EF4-FFF2-40B4-BE49-F238E27FC236}">
                <a16:creationId xmlns:a16="http://schemas.microsoft.com/office/drawing/2014/main" id="{9F47599E-BBD2-EB1A-084C-159C4259A054}"/>
              </a:ext>
            </a:extLst>
          </p:cNvPr>
          <p:cNvSpPr>
            <a:spLocks noGrp="1"/>
          </p:cNvSpPr>
          <p:nvPr>
            <p:ph idx="1"/>
          </p:nvPr>
        </p:nvSpPr>
        <p:spPr/>
        <p:txBody>
          <a:bodyPr>
            <a:normAutofit fontScale="92500" lnSpcReduction="10000"/>
          </a:bodyPr>
          <a:lstStyle/>
          <a:p>
            <a:endParaRPr lang="en-US" dirty="0"/>
          </a:p>
          <a:p>
            <a:r>
              <a:rPr lang="en-US" dirty="0"/>
              <a:t>Global optimization / Search for parameters</a:t>
            </a:r>
          </a:p>
          <a:p>
            <a:pPr lvl="1"/>
            <a:r>
              <a:rPr lang="en-US" dirty="0"/>
              <a:t>Least squares fit</a:t>
            </a:r>
          </a:p>
          <a:p>
            <a:pPr lvl="1"/>
            <a:r>
              <a:rPr lang="en-US" dirty="0"/>
              <a:t>Robust least squares</a:t>
            </a:r>
          </a:p>
          <a:p>
            <a:pPr lvl="1"/>
            <a:r>
              <a:rPr lang="en-US" dirty="0"/>
              <a:t>Other parameter search methods</a:t>
            </a:r>
          </a:p>
          <a:p>
            <a:pPr marL="0" indent="0">
              <a:buNone/>
            </a:pPr>
            <a:endParaRPr lang="en-US" dirty="0"/>
          </a:p>
          <a:p>
            <a:r>
              <a:rPr lang="en-US" dirty="0">
                <a:solidFill>
                  <a:srgbClr val="00B050"/>
                </a:solidFill>
              </a:rPr>
              <a:t>Hypothesize and test</a:t>
            </a:r>
          </a:p>
          <a:p>
            <a:pPr lvl="1"/>
            <a:r>
              <a:rPr lang="en-US" dirty="0"/>
              <a:t>Generalized Hough transform</a:t>
            </a:r>
          </a:p>
          <a:p>
            <a:pPr lvl="1"/>
            <a:r>
              <a:rPr lang="en-US" dirty="0"/>
              <a:t>RANSAC</a:t>
            </a:r>
          </a:p>
          <a:p>
            <a:pPr lvl="1"/>
            <a:endParaRPr lang="en-US" dirty="0"/>
          </a:p>
          <a:p>
            <a:r>
              <a:rPr lang="en-US" dirty="0"/>
              <a:t>Iterative Closest Points (ICP)</a:t>
            </a:r>
          </a:p>
          <a:p>
            <a:endParaRPr lang="en-US" dirty="0"/>
          </a:p>
          <a:p>
            <a:endParaRPr lang="en-US" dirty="0"/>
          </a:p>
        </p:txBody>
      </p:sp>
    </p:spTree>
    <p:extLst>
      <p:ext uri="{BB962C8B-B14F-4D97-AF65-F5344CB8AC3E}">
        <p14:creationId xmlns:p14="http://schemas.microsoft.com/office/powerpoint/2010/main" val="1829144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p:txBody>
          <a:bodyPr/>
          <a:lstStyle/>
          <a:p>
            <a:pPr eaLnBrk="1" hangingPunct="1"/>
            <a:endParaRPr lang="de-DE" altLang="en-US"/>
          </a:p>
        </p:txBody>
      </p:sp>
      <p:sp>
        <p:nvSpPr>
          <p:cNvPr id="68611" name="Rectangle 4"/>
          <p:cNvSpPr>
            <a:spLocks noChangeArrowheads="1"/>
          </p:cNvSpPr>
          <p:nvPr/>
        </p:nvSpPr>
        <p:spPr bwMode="auto">
          <a:xfrm>
            <a:off x="1981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prstClr val="black"/>
                </a:solidFill>
                <a:effectLst/>
                <a:uLnTx/>
                <a:uFillTx/>
                <a:latin typeface="Arial" pitchFamily="34" charset="0"/>
                <a:ea typeface="+mn-ea"/>
                <a:cs typeface="+mn-cs"/>
              </a:rPr>
              <a:t>Local Descriptors: Shape Context</a:t>
            </a:r>
          </a:p>
        </p:txBody>
      </p:sp>
      <p:sp>
        <p:nvSpPr>
          <p:cNvPr id="68612" name="Rectangle 26"/>
          <p:cNvSpPr>
            <a:spLocks noChangeArrowheads="1"/>
          </p:cNvSpPr>
          <p:nvPr/>
        </p:nvSpPr>
        <p:spPr bwMode="auto">
          <a:xfrm>
            <a:off x="1905000" y="1066800"/>
            <a:ext cx="4191000" cy="47244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EEECE1"/>
              </a:solidFill>
              <a:effectLst/>
              <a:uLnTx/>
              <a:uFillTx/>
              <a:latin typeface="Arial" pitchFamily="34" charset="0"/>
              <a:ea typeface="+mn-ea"/>
              <a:cs typeface="+mn-cs"/>
            </a:endParaRPr>
          </a:p>
        </p:txBody>
      </p:sp>
      <p:pic>
        <p:nvPicPr>
          <p:cNvPr id="68613" name="Picture 27" descr="sample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1828800"/>
            <a:ext cx="3136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28"/>
          <p:cNvGrpSpPr>
            <a:grpSpLocks/>
          </p:cNvGrpSpPr>
          <p:nvPr/>
        </p:nvGrpSpPr>
        <p:grpSpPr bwMode="auto">
          <a:xfrm>
            <a:off x="2133600" y="1219200"/>
            <a:ext cx="3810000" cy="3733800"/>
            <a:chOff x="1200" y="1152"/>
            <a:chExt cx="2400" cy="2352"/>
          </a:xfrm>
        </p:grpSpPr>
        <p:sp>
          <p:nvSpPr>
            <p:cNvPr id="68624" name="Oval 29"/>
            <p:cNvSpPr>
              <a:spLocks noChangeArrowheads="1"/>
            </p:cNvSpPr>
            <p:nvPr/>
          </p:nvSpPr>
          <p:spPr bwMode="auto">
            <a:xfrm>
              <a:off x="1200" y="1152"/>
              <a:ext cx="2400" cy="23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EEECE1"/>
                </a:solidFill>
                <a:effectLst/>
                <a:uLnTx/>
                <a:uFillTx/>
                <a:latin typeface="Arial" pitchFamily="34" charset="0"/>
                <a:ea typeface="+mn-ea"/>
                <a:cs typeface="+mn-cs"/>
              </a:endParaRPr>
            </a:p>
          </p:txBody>
        </p:sp>
        <p:sp>
          <p:nvSpPr>
            <p:cNvPr id="68625" name="Oval 30"/>
            <p:cNvSpPr>
              <a:spLocks noChangeArrowheads="1"/>
            </p:cNvSpPr>
            <p:nvPr/>
          </p:nvSpPr>
          <p:spPr bwMode="auto">
            <a:xfrm>
              <a:off x="1824" y="1776"/>
              <a:ext cx="1152" cy="11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EEECE1"/>
                </a:solidFill>
                <a:effectLst/>
                <a:uLnTx/>
                <a:uFillTx/>
                <a:latin typeface="Arial" pitchFamily="34" charset="0"/>
                <a:ea typeface="+mn-ea"/>
                <a:cs typeface="+mn-cs"/>
              </a:endParaRPr>
            </a:p>
          </p:txBody>
        </p:sp>
        <p:sp>
          <p:nvSpPr>
            <p:cNvPr id="68626" name="Oval 31"/>
            <p:cNvSpPr>
              <a:spLocks noChangeArrowheads="1"/>
            </p:cNvSpPr>
            <p:nvPr/>
          </p:nvSpPr>
          <p:spPr bwMode="auto">
            <a:xfrm>
              <a:off x="2112" y="2064"/>
              <a:ext cx="576" cy="57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EEECE1"/>
                </a:solidFill>
                <a:effectLst/>
                <a:uLnTx/>
                <a:uFillTx/>
                <a:latin typeface="Arial" pitchFamily="34" charset="0"/>
                <a:ea typeface="+mn-ea"/>
                <a:cs typeface="+mn-cs"/>
              </a:endParaRPr>
            </a:p>
          </p:txBody>
        </p:sp>
        <p:sp>
          <p:nvSpPr>
            <p:cNvPr id="68627" name="Oval 32"/>
            <p:cNvSpPr>
              <a:spLocks noChangeArrowheads="1"/>
            </p:cNvSpPr>
            <p:nvPr/>
          </p:nvSpPr>
          <p:spPr bwMode="auto">
            <a:xfrm>
              <a:off x="2256" y="2208"/>
              <a:ext cx="288" cy="288"/>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EEECE1"/>
                </a:solidFill>
                <a:effectLst/>
                <a:uLnTx/>
                <a:uFillTx/>
                <a:latin typeface="Arial" pitchFamily="34" charset="0"/>
                <a:ea typeface="+mn-ea"/>
                <a:cs typeface="+mn-cs"/>
              </a:endParaRPr>
            </a:p>
          </p:txBody>
        </p:sp>
        <p:sp>
          <p:nvSpPr>
            <p:cNvPr id="68628" name="Oval 33"/>
            <p:cNvSpPr>
              <a:spLocks noChangeArrowheads="1"/>
            </p:cNvSpPr>
            <p:nvPr/>
          </p:nvSpPr>
          <p:spPr bwMode="auto">
            <a:xfrm>
              <a:off x="2352" y="2304"/>
              <a:ext cx="96" cy="9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de-DE" altLang="en-US" sz="2100" b="1" i="0" u="none" strike="noStrike" kern="1200" cap="none" spc="0" normalizeH="0" baseline="0" noProof="0">
                <a:ln>
                  <a:noFill/>
                </a:ln>
                <a:solidFill>
                  <a:srgbClr val="EEECE1"/>
                </a:solidFill>
                <a:effectLst/>
                <a:uLnTx/>
                <a:uFillTx/>
                <a:latin typeface="Arial" pitchFamily="34" charset="0"/>
                <a:ea typeface="+mn-ea"/>
                <a:cs typeface="+mn-cs"/>
              </a:endParaRPr>
            </a:p>
          </p:txBody>
        </p:sp>
        <p:sp>
          <p:nvSpPr>
            <p:cNvPr id="68629" name="Line 34"/>
            <p:cNvSpPr>
              <a:spLocks noChangeShapeType="1"/>
            </p:cNvSpPr>
            <p:nvPr/>
          </p:nvSpPr>
          <p:spPr bwMode="auto">
            <a:xfrm>
              <a:off x="1200" y="2352"/>
              <a:ext cx="2400" cy="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30" name="Line 35"/>
            <p:cNvSpPr>
              <a:spLocks noChangeShapeType="1"/>
            </p:cNvSpPr>
            <p:nvPr/>
          </p:nvSpPr>
          <p:spPr bwMode="auto">
            <a:xfrm flipV="1">
              <a:off x="1392" y="1728"/>
              <a:ext cx="2064" cy="120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31" name="Line 36"/>
            <p:cNvSpPr>
              <a:spLocks noChangeShapeType="1"/>
            </p:cNvSpPr>
            <p:nvPr/>
          </p:nvSpPr>
          <p:spPr bwMode="auto">
            <a:xfrm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32" name="Line 37"/>
            <p:cNvSpPr>
              <a:spLocks noChangeShapeType="1"/>
            </p:cNvSpPr>
            <p:nvPr/>
          </p:nvSpPr>
          <p:spPr bwMode="auto">
            <a:xfrm flipV="1">
              <a:off x="2400" y="1200"/>
              <a:ext cx="0" cy="2304"/>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33" name="Line 38"/>
            <p:cNvSpPr>
              <a:spLocks noChangeShapeType="1"/>
            </p:cNvSpPr>
            <p:nvPr/>
          </p:nvSpPr>
          <p:spPr bwMode="auto">
            <a:xfrm flipH="1"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34" name="Line 39"/>
            <p:cNvSpPr>
              <a:spLocks noChangeShapeType="1"/>
            </p:cNvSpPr>
            <p:nvPr/>
          </p:nvSpPr>
          <p:spPr bwMode="auto">
            <a:xfrm flipH="1" flipV="1">
              <a:off x="1392" y="1776"/>
              <a:ext cx="2016" cy="1152"/>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grpSp>
      <p:sp>
        <p:nvSpPr>
          <p:cNvPr id="68615" name="Text Box 40"/>
          <p:cNvSpPr txBox="1">
            <a:spLocks noChangeArrowheads="1"/>
          </p:cNvSpPr>
          <p:nvPr/>
        </p:nvSpPr>
        <p:spPr bwMode="auto">
          <a:xfrm>
            <a:off x="6361113" y="1543051"/>
            <a:ext cx="4164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itchFamily="34" charset="0"/>
                <a:ea typeface="+mn-ea"/>
                <a:cs typeface="+mn-cs"/>
              </a:rPr>
              <a:t>Count the number of points inside each bin, e.g.:</a:t>
            </a:r>
          </a:p>
        </p:txBody>
      </p:sp>
      <p:sp>
        <p:nvSpPr>
          <p:cNvPr id="68616" name="Text Box 41"/>
          <p:cNvSpPr txBox="1">
            <a:spLocks noChangeArrowheads="1"/>
          </p:cNvSpPr>
          <p:nvPr/>
        </p:nvSpPr>
        <p:spPr bwMode="auto">
          <a:xfrm>
            <a:off x="6553200" y="2667000"/>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itchFamily="34" charset="0"/>
                <a:ea typeface="+mn-ea"/>
                <a:cs typeface="+mn-cs"/>
              </a:rPr>
              <a:t>Count = 4</a:t>
            </a:r>
          </a:p>
        </p:txBody>
      </p:sp>
      <p:sp>
        <p:nvSpPr>
          <p:cNvPr id="68617" name="Text Box 42"/>
          <p:cNvSpPr txBox="1">
            <a:spLocks noChangeArrowheads="1"/>
          </p:cNvSpPr>
          <p:nvPr/>
        </p:nvSpPr>
        <p:spPr bwMode="auto">
          <a:xfrm>
            <a:off x="6553200" y="3357563"/>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Arial" pitchFamily="34" charset="0"/>
                <a:ea typeface="+mn-ea"/>
                <a:cs typeface="+mn-cs"/>
              </a:rPr>
              <a:t>Count = 10</a:t>
            </a:r>
          </a:p>
        </p:txBody>
      </p:sp>
      <p:sp>
        <p:nvSpPr>
          <p:cNvPr id="68618" name="Line 43"/>
          <p:cNvSpPr>
            <a:spLocks noChangeShapeType="1"/>
          </p:cNvSpPr>
          <p:nvPr/>
        </p:nvSpPr>
        <p:spPr bwMode="auto">
          <a:xfrm flipH="1" flipV="1">
            <a:off x="5486400" y="2743200"/>
            <a:ext cx="1066800" cy="1524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19" name="Line 44"/>
          <p:cNvSpPr>
            <a:spLocks noChangeShapeType="1"/>
          </p:cNvSpPr>
          <p:nvPr/>
        </p:nvSpPr>
        <p:spPr bwMode="auto">
          <a:xfrm flipH="1">
            <a:off x="5257801" y="3644900"/>
            <a:ext cx="1343025" cy="6223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itchFamily="34" charset="0"/>
              <a:ea typeface="+mn-ea"/>
              <a:cs typeface="+mn-cs"/>
            </a:endParaRPr>
          </a:p>
        </p:txBody>
      </p:sp>
      <p:sp>
        <p:nvSpPr>
          <p:cNvPr id="68620" name="Text Box 45"/>
          <p:cNvSpPr txBox="1">
            <a:spLocks noChangeArrowheads="1"/>
          </p:cNvSpPr>
          <p:nvPr/>
        </p:nvSpPr>
        <p:spPr bwMode="auto">
          <a:xfrm rot="5400000">
            <a:off x="6880225" y="3055938"/>
            <a:ext cx="45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100" b="1" i="0" u="none" strike="noStrike" kern="1200" cap="none" spc="0" normalizeH="0" baseline="0" noProof="0">
                <a:ln>
                  <a:noFill/>
                </a:ln>
                <a:solidFill>
                  <a:prstClr val="black"/>
                </a:solidFill>
                <a:effectLst/>
                <a:uLnTx/>
                <a:uFillTx/>
                <a:latin typeface="Times New Roman" pitchFamily="18" charset="0"/>
                <a:ea typeface="+mn-ea"/>
                <a:cs typeface="+mn-cs"/>
              </a:rPr>
              <a:t>...</a:t>
            </a:r>
          </a:p>
        </p:txBody>
      </p:sp>
      <p:sp>
        <p:nvSpPr>
          <p:cNvPr id="68621" name="Text Box 46"/>
          <p:cNvSpPr txBox="1">
            <a:spLocks noChangeArrowheads="1"/>
          </p:cNvSpPr>
          <p:nvPr/>
        </p:nvSpPr>
        <p:spPr bwMode="auto">
          <a:xfrm>
            <a:off x="6456363" y="4210051"/>
            <a:ext cx="3708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0"/>
              </a:spcBef>
              <a:spcAft>
                <a:spcPct val="0"/>
              </a:spcAft>
              <a:buClrTx/>
              <a:buSzTx/>
              <a:buFont typeface="ZapfDingbats"/>
              <a:buNone/>
              <a:tabLst/>
              <a:defRPr/>
            </a:pPr>
            <a:r>
              <a:rPr kumimoji="0" lang="en-US" altLang="en-US" sz="2100" b="1" i="0" u="none" strike="noStrike" kern="1200" cap="none" spc="0" normalizeH="0" baseline="0" noProof="0">
                <a:ln>
                  <a:noFill/>
                </a:ln>
                <a:solidFill>
                  <a:prstClr val="black"/>
                </a:solidFill>
                <a:effectLst/>
                <a:uLnTx/>
                <a:uFillTx/>
                <a:latin typeface="Arial" pitchFamily="34" charset="0"/>
                <a:ea typeface="+mn-ea"/>
                <a:cs typeface="+mn-cs"/>
              </a:rPr>
              <a:t>Log-polar binning: more precision for nearby points, more flexibility for farther points.</a:t>
            </a:r>
          </a:p>
        </p:txBody>
      </p:sp>
      <p:sp>
        <p:nvSpPr>
          <p:cNvPr id="68622" name="Text Box 47"/>
          <p:cNvSpPr txBox="1">
            <a:spLocks noChangeArrowheads="1"/>
          </p:cNvSpPr>
          <p:nvPr/>
        </p:nvSpPr>
        <p:spPr bwMode="auto">
          <a:xfrm>
            <a:off x="2135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Arial" pitchFamily="34" charset="0"/>
                <a:ea typeface="+mn-ea"/>
                <a:cs typeface="+mn-cs"/>
              </a:rPr>
              <a:t>Belongie &amp; Malik, ICCV 2001</a:t>
            </a:r>
          </a:p>
        </p:txBody>
      </p:sp>
      <p:sp>
        <p:nvSpPr>
          <p:cNvPr id="68623" name="Footer Placeholder 4"/>
          <p:cNvSpPr txBox="1">
            <a:spLocks noGrp="1"/>
          </p:cNvSpPr>
          <p:nvPr/>
        </p:nvSpPr>
        <p:spPr bwMode="auto">
          <a:xfrm>
            <a:off x="3900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altLang="en-US" sz="1200" b="0" i="0" u="none" strike="noStrike" kern="1200" cap="none" spc="0" normalizeH="0" baseline="0" noProof="0">
                <a:ln>
                  <a:noFill/>
                </a:ln>
                <a:solidFill>
                  <a:srgbClr val="EEECE1"/>
                </a:solidFill>
                <a:effectLst/>
                <a:uLnTx/>
                <a:uFillTx/>
                <a:latin typeface="Arial" pitchFamily="34" charset="0"/>
                <a:ea typeface="+mn-ea"/>
                <a:cs typeface="+mn-cs"/>
              </a:rPr>
              <a:t>K. Grauman, B. Leibe</a:t>
            </a:r>
          </a:p>
        </p:txBody>
      </p:sp>
    </p:spTree>
    <p:extLst>
      <p:ext uri="{BB962C8B-B14F-4D97-AF65-F5344CB8AC3E}">
        <p14:creationId xmlns:p14="http://schemas.microsoft.com/office/powerpoint/2010/main" val="7571937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Futura Bk BT"/>
        <a:ea typeface=""/>
        <a:cs typeface=""/>
      </a:majorFont>
      <a:minorFont>
        <a:latin typeface="Futura Bk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spDef>
    <a:lnDef>
      <a:spPr bwMode="auto">
        <a:xfrm>
          <a:off x="0" y="0"/>
          <a:ext cx="1" cy="1"/>
        </a:xfrm>
        <a:custGeom>
          <a:avLst/>
          <a:gdLst/>
          <a:ahLst/>
          <a:cxnLst/>
          <a:rect l="0" t="0" r="0" b="0"/>
          <a:pathLst/>
        </a:custGeom>
        <a:noFill/>
        <a:ln w="2540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Futura Bk BT"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38748</TotalTime>
  <Words>3087</Words>
  <Application>Microsoft Office PowerPoint</Application>
  <PresentationFormat>Widescreen</PresentationFormat>
  <Paragraphs>543</Paragraphs>
  <Slides>84</Slides>
  <Notes>41</Notes>
  <HiddenSlides>9</HiddenSlides>
  <MMClips>2</MMClips>
  <ScaleCrop>false</ScaleCrop>
  <HeadingPairs>
    <vt:vector size="8" baseType="variant">
      <vt:variant>
        <vt:lpstr>Fonts Used</vt:lpstr>
      </vt:variant>
      <vt:variant>
        <vt:i4>9</vt:i4>
      </vt:variant>
      <vt:variant>
        <vt:lpstr>Theme</vt:lpstr>
      </vt:variant>
      <vt:variant>
        <vt:i4>5</vt:i4>
      </vt:variant>
      <vt:variant>
        <vt:lpstr>Embedded OLE Servers</vt:lpstr>
      </vt:variant>
      <vt:variant>
        <vt:i4>2</vt:i4>
      </vt:variant>
      <vt:variant>
        <vt:lpstr>Slide Titles</vt:lpstr>
      </vt:variant>
      <vt:variant>
        <vt:i4>84</vt:i4>
      </vt:variant>
    </vt:vector>
  </HeadingPairs>
  <TitlesOfParts>
    <vt:vector size="100" baseType="lpstr">
      <vt:lpstr>Arial</vt:lpstr>
      <vt:lpstr>Calibri</vt:lpstr>
      <vt:lpstr>Cambria Math</vt:lpstr>
      <vt:lpstr>Courier New</vt:lpstr>
      <vt:lpstr>Futura Bk BT</vt:lpstr>
      <vt:lpstr>StarSymbol</vt:lpstr>
      <vt:lpstr>Times New Roman</vt:lpstr>
      <vt:lpstr>Wingdings</vt:lpstr>
      <vt:lpstr>ZapfDingbats</vt:lpstr>
      <vt:lpstr>Office Theme</vt:lpstr>
      <vt:lpstr>1_Office Theme</vt:lpstr>
      <vt:lpstr>Default Design</vt:lpstr>
      <vt:lpstr>2_Office Theme</vt:lpstr>
      <vt:lpstr>3_Office Theme</vt:lpstr>
      <vt:lpstr>Equation</vt:lpstr>
      <vt:lpstr>Image</vt:lpstr>
      <vt:lpstr>Multi-stable Perception</vt:lpstr>
      <vt:lpstr>PowerPoint Presentation</vt:lpstr>
      <vt:lpstr>PowerPoint Presentation</vt:lpstr>
      <vt:lpstr>Feature Matching and Robust Fitting</vt:lpstr>
      <vt:lpstr>Project 2</vt:lpstr>
      <vt:lpstr>This section: correspondence and alignment</vt:lpstr>
      <vt:lpstr>Review: Local Descriptors</vt:lpstr>
      <vt:lpstr>Are there alternatives to SIFT?</vt:lpstr>
      <vt:lpstr>PowerPoint Presentation</vt:lpstr>
      <vt:lpstr>Shape Context Descriptor</vt:lpstr>
      <vt:lpstr>PowerPoint Presentation</vt:lpstr>
      <vt:lpstr>Self-similarity Descriptor</vt:lpstr>
      <vt:lpstr>Self-similarity Descriptor</vt:lpstr>
      <vt:lpstr>Self-similarity Descriptor</vt:lpstr>
      <vt:lpstr>Learning Local Image Descriptors, Winder and Brown, CVPR 2007</vt:lpstr>
      <vt:lpstr>PowerPoint Presentation</vt:lpstr>
      <vt:lpstr>How lossy is this? Can we invert SIFT descriptors?</vt:lpstr>
      <vt:lpstr>Can we invert SIFT descriptors?</vt:lpstr>
      <vt:lpstr>Can we invert SIFT descriptors?</vt:lpstr>
      <vt:lpstr>SIFT is 20+ years old. Is it still useful?</vt:lpstr>
      <vt:lpstr>SIFT is 20+ years old. Is it still useful?</vt:lpstr>
      <vt:lpstr>NeRFs optimized with InstantNGP</vt:lpstr>
      <vt:lpstr>SIFT is 20+ years old. Is it still useful?</vt:lpstr>
      <vt:lpstr>SIFT is 20+ years old. Is it still useful?</vt:lpstr>
      <vt:lpstr>SIFT is 20+ years old. Is it still useful?</vt:lpstr>
      <vt:lpstr>SIFT is 20+ years old. Is it still useful?</vt:lpstr>
      <vt:lpstr>PowerPoint Presentation</vt:lpstr>
      <vt:lpstr>PowerPoint Presentation</vt:lpstr>
      <vt:lpstr>What is “Geometric Verification”?</vt:lpstr>
      <vt:lpstr>What is “Geometric Verification”?</vt:lpstr>
      <vt:lpstr>Matching</vt:lpstr>
      <vt:lpstr>PowerPoint Presentation</vt:lpstr>
      <vt:lpstr>Nearest Neighbor Distance Ratio</vt:lpstr>
      <vt:lpstr>Matching Local Features</vt:lpstr>
      <vt:lpstr>Can we refine this further?</vt:lpstr>
      <vt:lpstr>Can we refine this further?</vt:lpstr>
      <vt:lpstr>Can we refine this further?</vt:lpstr>
      <vt:lpstr>Can we refine this further?</vt:lpstr>
      <vt:lpstr>What is the space of allowable correspondences?</vt:lpstr>
      <vt:lpstr>PowerPoint Presentation</vt:lpstr>
      <vt:lpstr>Fitting and Alignment</vt:lpstr>
      <vt:lpstr>Fitting and Alignment: Methods</vt:lpstr>
      <vt:lpstr>Fitting and Alignment: Methods</vt:lpstr>
      <vt:lpstr>Simple example: Fitting a line</vt:lpstr>
      <vt:lpstr>Least squares line fitting</vt:lpstr>
      <vt:lpstr>Problem with “vertical” least squares</vt:lpstr>
      <vt:lpstr>Total least squares</vt:lpstr>
      <vt:lpstr>Total least squares</vt:lpstr>
      <vt:lpstr>Total least squares</vt:lpstr>
      <vt:lpstr>Recap: Two Common Optimization Problems</vt:lpstr>
      <vt:lpstr>Least squares (global) optimization</vt:lpstr>
      <vt:lpstr>Least squares: Robustness to noise</vt:lpstr>
      <vt:lpstr>Least squares: Robustness to noise</vt:lpstr>
      <vt:lpstr>Fitting and Alignment: Methods</vt:lpstr>
      <vt:lpstr>Robust least squares (to deal with outliers)</vt:lpstr>
      <vt:lpstr>Choosing the scale: Just right</vt:lpstr>
      <vt:lpstr>Choosing the scale: Too small</vt:lpstr>
      <vt:lpstr>Choosing the scale: Too large</vt:lpstr>
      <vt:lpstr>Robust estimation: Details</vt:lpstr>
      <vt:lpstr>Fitting and Alignment: Methods</vt:lpstr>
      <vt:lpstr>Other ways to search for parameters  (for when no closed form solution exists)</vt:lpstr>
      <vt:lpstr>Fitting and Alignment: Methods</vt:lpstr>
      <vt:lpstr>Hypothesize and test</vt:lpstr>
      <vt:lpstr>Fitting and Alignment: Methods</vt:lpstr>
      <vt:lpstr>Hough Transform: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Image  Canny Edge Detection</vt:lpstr>
      <vt:lpstr>2. Canny  Hough votes</vt:lpstr>
      <vt:lpstr>3. Hough votes  Edges </vt:lpstr>
      <vt:lpstr>Hough transform example</vt:lpstr>
      <vt:lpstr>Incorporating image gradients</vt:lpstr>
      <vt:lpstr>Finding lines using Hough transform</vt:lpstr>
      <vt:lpstr>Hough Transform</vt:lpstr>
      <vt:lpstr>Hough transform for circles</vt:lpstr>
      <vt:lpstr>Hough Transform</vt:lpstr>
      <vt:lpstr>Hough transform for circles </vt:lpstr>
      <vt:lpstr>Hough transform conclusions</vt:lpstr>
      <vt:lpstr>Fitting and Alignment: Methods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Hays, James H</cp:lastModifiedBy>
  <cp:revision>187</cp:revision>
  <dcterms:created xsi:type="dcterms:W3CDTF">2009-12-16T02:55:56Z</dcterms:created>
  <dcterms:modified xsi:type="dcterms:W3CDTF">2025-09-11T16:56:46Z</dcterms:modified>
</cp:coreProperties>
</file>