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5" r:id="rId3"/>
    <p:sldMasterId id="2147483738" r:id="rId4"/>
    <p:sldMasterId id="2147483751" r:id="rId5"/>
    <p:sldMasterId id="2147483764" r:id="rId6"/>
    <p:sldMasterId id="2147483777" r:id="rId7"/>
  </p:sldMasterIdLst>
  <p:notesMasterIdLst>
    <p:notesMasterId r:id="rId86"/>
  </p:notesMasterIdLst>
  <p:handoutMasterIdLst>
    <p:handoutMasterId r:id="rId87"/>
  </p:handoutMasterIdLst>
  <p:sldIdLst>
    <p:sldId id="460" r:id="rId8"/>
    <p:sldId id="459" r:id="rId9"/>
    <p:sldId id="461" r:id="rId10"/>
    <p:sldId id="462" r:id="rId11"/>
    <p:sldId id="256" r:id="rId12"/>
    <p:sldId id="351" r:id="rId13"/>
    <p:sldId id="356" r:id="rId14"/>
    <p:sldId id="358" r:id="rId15"/>
    <p:sldId id="472" r:id="rId16"/>
    <p:sldId id="373" r:id="rId17"/>
    <p:sldId id="374" r:id="rId18"/>
    <p:sldId id="375" r:id="rId19"/>
    <p:sldId id="468" r:id="rId20"/>
    <p:sldId id="469" r:id="rId21"/>
    <p:sldId id="470" r:id="rId22"/>
    <p:sldId id="47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484" r:id="rId31"/>
    <p:sldId id="485" r:id="rId32"/>
    <p:sldId id="486" r:id="rId33"/>
    <p:sldId id="487" r:id="rId34"/>
    <p:sldId id="488" r:id="rId35"/>
    <p:sldId id="444" r:id="rId36"/>
    <p:sldId id="481" r:id="rId37"/>
    <p:sldId id="482" r:id="rId38"/>
    <p:sldId id="493" r:id="rId39"/>
    <p:sldId id="408" r:id="rId40"/>
    <p:sldId id="409" r:id="rId41"/>
    <p:sldId id="410" r:id="rId42"/>
    <p:sldId id="411" r:id="rId43"/>
    <p:sldId id="412" r:id="rId44"/>
    <p:sldId id="413" r:id="rId45"/>
    <p:sldId id="489" r:id="rId46"/>
    <p:sldId id="414" r:id="rId47"/>
    <p:sldId id="415" r:id="rId48"/>
    <p:sldId id="416" r:id="rId49"/>
    <p:sldId id="490" r:id="rId50"/>
    <p:sldId id="491" r:id="rId51"/>
    <p:sldId id="417" r:id="rId52"/>
    <p:sldId id="474" r:id="rId53"/>
    <p:sldId id="475" r:id="rId54"/>
    <p:sldId id="495" r:id="rId55"/>
    <p:sldId id="420" r:id="rId56"/>
    <p:sldId id="421" r:id="rId57"/>
    <p:sldId id="422" r:id="rId58"/>
    <p:sldId id="423" r:id="rId59"/>
    <p:sldId id="424" r:id="rId60"/>
    <p:sldId id="425" r:id="rId61"/>
    <p:sldId id="496" r:id="rId62"/>
    <p:sldId id="498" r:id="rId63"/>
    <p:sldId id="500" r:id="rId64"/>
    <p:sldId id="499" r:id="rId65"/>
    <p:sldId id="501" r:id="rId66"/>
    <p:sldId id="458" r:id="rId67"/>
    <p:sldId id="426" r:id="rId68"/>
    <p:sldId id="427" r:id="rId69"/>
    <p:sldId id="429" r:id="rId70"/>
    <p:sldId id="428" r:id="rId71"/>
    <p:sldId id="452" r:id="rId72"/>
    <p:sldId id="479" r:id="rId73"/>
    <p:sldId id="478" r:id="rId74"/>
    <p:sldId id="430" r:id="rId75"/>
    <p:sldId id="476" r:id="rId76"/>
    <p:sldId id="432" r:id="rId77"/>
    <p:sldId id="433" r:id="rId78"/>
    <p:sldId id="434" r:id="rId79"/>
    <p:sldId id="435" r:id="rId80"/>
    <p:sldId id="436" r:id="rId81"/>
    <p:sldId id="437" r:id="rId82"/>
    <p:sldId id="438" r:id="rId83"/>
    <p:sldId id="439" r:id="rId84"/>
    <p:sldId id="440" r:id="rId85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1F"/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6" autoAdjust="0"/>
    <p:restoredTop sz="80109" autoAdjust="0"/>
  </p:normalViewPr>
  <p:slideViewPr>
    <p:cSldViewPr>
      <p:cViewPr>
        <p:scale>
          <a:sx n="50" d="100"/>
          <a:sy n="50" d="100"/>
        </p:scale>
        <p:origin x="1941" y="1320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</a:t>
            </a:r>
            <a:r>
              <a:rPr lang="en-US" dirty="0" err="1"/>
              <a:t>x,y</a:t>
            </a:r>
            <a:r>
              <a:rPr lang="en-US" dirty="0"/>
              <a:t>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</a:t>
            </a:r>
            <a:r>
              <a:rPr lang="en-US" dirty="0" err="1"/>
              <a:t>x,y</a:t>
            </a:r>
            <a:r>
              <a:rPr lang="en-US" dirty="0"/>
              <a:t>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9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661530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7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834448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91873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12F68-A682-1664-6EBF-20F9DE3B8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26DA11DB-2231-685B-D1FF-31BF53E08F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7D5E0A5C-4040-3B60-75A7-D7741E83B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6220CAA6-4EE0-AF8E-07A0-01C217C84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D99E62-0E8A-E4EC-E844-90A8998C8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362419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A2D53-49ED-DCD7-989E-6FCAB678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EE48B1BF-3279-7211-1C9B-9CD2CE683C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31215AAF-5A39-45C1-F5E5-432A75ADBD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D8C96C4C-BF1F-8067-D2C2-58F893482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F9D406-53A4-69D7-81C2-A07D776795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821589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ED81D-7390-CDCA-6D74-67455C5E2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B3C9BDCF-66B1-7A44-BC76-1545D5868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EA041FEE-F8F2-5B19-BCAC-84692D15EC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216AC223-D140-1506-6649-B801CD331C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DA2EF4-287D-3FA0-ED27-58E5D8B939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7259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73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27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7113" y="519113"/>
            <a:ext cx="4552950" cy="25622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3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2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98948-85D3-B799-4572-BBD17A40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1E3F670D-5395-472F-7AB8-AF64675D4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8F5484C-77D2-8B74-95BA-ECC93A314D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7113" y="519113"/>
            <a:ext cx="4552950" cy="2562225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104C41F-4864-A372-FB87-70B5AEC2C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74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DC03B-B8B9-3AEF-9666-920C4C387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59E2CBC-1808-0C0A-D542-6BEB8954CA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503B769-5E2F-3FE2-B17E-BFB3029F1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7113" y="519113"/>
            <a:ext cx="4552950" cy="2562225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0EBB910-D802-FC57-7BC4-691AB2A47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232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3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85045-302E-4E1C-A4CF-80357861CA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15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A44C5-1E4D-48CB-B287-FFAE3E27A7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96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54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58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607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00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59814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07937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0299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8479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563185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03841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6842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0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5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5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5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2281-60AA-4CF2-AA75-49D60852FF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E6BCB-2EF7-479A-9162-D2528BAE1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E97A-744F-4044-973F-1B212DBED4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7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5B8F5-A411-4768-860B-8D8B63180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CDC2-9C99-4179-8227-6CFCBA8A9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5B504-35FB-4966-A949-862367A2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69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119D-79C3-40E4-AE72-1E2398486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45CA3-E2A7-4841-8461-ACC6688C0D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77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350F7-3815-4440-A6A9-3C2B961E81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6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B64A5-FA29-4A63-985A-F9E122871A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4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49608-6C8C-4189-85FB-CE13A0D0AF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5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8C073F4-E016-47F5-A5CA-E7A1D0BA0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6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25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8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3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9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7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15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29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2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2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7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1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9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3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85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41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F17C1-D047-F04C-9E87-AD5E30C6123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5B14-FA35-7145-9482-6A1F9073A99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49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EC24D-9B93-5244-BE1D-17C586E6FBA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3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2019C-2585-2249-B706-FA4FC0D1705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96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99397-B3F6-344B-9FD0-395574F9D13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79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DDFA6-F57A-F04B-8AB6-E86EE4033BE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3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0AC1-801C-AC40-93EE-CC27AFE4D72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6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A6B4-9D51-8E46-A42E-E3A4C7BC86B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81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F535-102E-B740-9459-D432B43D1B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93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11B4F-66FC-0D44-9D34-1AE6516977C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881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1216-D0A7-F546-BE03-57BB35FA710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9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87E3-8057-E246-932B-D626A4AEC5B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5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F466A-FB8A-44AC-8124-F15668B96B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3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585EC-33ED-4BDF-9A81-E70F1ABDFC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4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A588A-274E-450B-9BBB-4FAED95950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5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BEF7-F514-46A2-B6ED-A610827ABA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0A687-61BF-4D48-860D-E0334468B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2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89CE-55E9-419A-A2EF-4349E5080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79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FFF7-47F4-41B7-BFFD-A71969F754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63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812C3-78BE-4FFA-866B-731D270156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47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E8EB8-BE31-48FC-BD55-E7636109ED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4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1C3D-07E3-4795-BCDF-BF4D51DFB5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8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D0E20-865B-4477-8212-2040FCF4CA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08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C75FB-2373-4000-8620-B9B5F50B3A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0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B591-ACE6-48FB-A7B5-69BBE5878D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3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DF5AE6-8A69-4042-BE13-937D50248441}" type="slidenum">
              <a:rPr lang="en-US" smtClean="0">
                <a:solidFill>
                  <a:srgbClr val="000000"/>
                </a:solidFill>
                <a:latin typeface="Futura Bk BT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9BE15C01-A816-8842-AABC-9374B22C1AC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7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94C24D8-48A4-4CF3-98D9-EC4A8A487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0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0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2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8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4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4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52.png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5.jpeg"/><Relationship Id="rId4" Type="http://schemas.openxmlformats.org/officeDocument/2006/relationships/image" Target="../media/image53.jpeg"/><Relationship Id="rId9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8.bin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"/>
            <a:ext cx="8839200" cy="6863187"/>
          </a:xfrm>
        </p:spPr>
      </p:pic>
    </p:spTree>
    <p:extLst>
      <p:ext uri="{BB962C8B-B14F-4D97-AF65-F5344CB8AC3E}">
        <p14:creationId xmlns:p14="http://schemas.microsoft.com/office/powerpoint/2010/main" val="369865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Review: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Each point (or correspondence)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1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3222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3070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070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271880" y="54102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585036" y="32766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6499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6194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6194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6216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6216651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8650289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676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040644" y="6248401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7315200" y="3931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4038600" y="41599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3505200" y="36265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3787775" y="39313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905000" y="1828801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1905001" y="1125866"/>
            <a:ext cx="7127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6765925" y="5676901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51102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</p:spTree>
    <p:extLst>
      <p:ext uri="{BB962C8B-B14F-4D97-AF65-F5344CB8AC3E}">
        <p14:creationId xmlns:p14="http://schemas.microsoft.com/office/powerpoint/2010/main" val="1332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3070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070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71880" y="34290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585036" y="12954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4670425" y="2788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4518025" y="2635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289425" y="2407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4060825" y="21787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3908425" y="2026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3527425" y="1645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3375025" y="1492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3222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6499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6727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6270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6499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6194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6194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6194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6216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6216651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8650289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5676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6194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6194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6194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6194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6651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7642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8099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8632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9090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584450" y="3886200"/>
            <a:ext cx="6946900" cy="2819400"/>
            <a:chOff x="668" y="2448"/>
            <a:chExt cx="4376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38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29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14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2956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81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66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57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1" y="3888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68" y="2544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79" y="3055"/>
              <a:ext cx="309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9" y="3055"/>
              <a:ext cx="296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3004"/>
              <a:ext cx="254" cy="327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7391400" y="19501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524001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40641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970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70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For every edge pixel (</a:t>
            </a:r>
            <a:r>
              <a:rPr lang="en-US" sz="2800" i="1" dirty="0" err="1"/>
              <a:t>x,y</a:t>
            </a:r>
            <a:r>
              <a:rPr lang="en-US" sz="2800" dirty="0"/>
              <a:t>) : </a:t>
            </a:r>
          </a:p>
          <a:p>
            <a:pPr eaLnBrk="1" hangingPunct="1">
              <a:buFontTx/>
              <a:buNone/>
            </a:pPr>
            <a:r>
              <a:rPr lang="en-US" sz="2800" dirty="0"/>
              <a:t>	For each possible radius value </a:t>
            </a:r>
            <a:r>
              <a:rPr lang="en-US" sz="2800" i="1" dirty="0"/>
              <a:t>r</a:t>
            </a:r>
            <a:r>
              <a:rPr lang="en-US" sz="2800" dirty="0"/>
              <a:t>: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For each possible direction </a:t>
            </a:r>
            <a:r>
              <a:rPr lang="el-GR" sz="2800" i="1" dirty="0"/>
              <a:t>θ</a:t>
            </a:r>
            <a:r>
              <a:rPr lang="en-US" sz="2800" i="1" dirty="0"/>
              <a:t>: </a:t>
            </a:r>
          </a:p>
          <a:p>
            <a:pPr eaLnBrk="1" hangingPunct="1">
              <a:buFontTx/>
              <a:buNone/>
            </a:pPr>
            <a:r>
              <a:rPr lang="en-US" sz="2800" i="1" dirty="0">
                <a:solidFill>
                  <a:srgbClr val="92D050"/>
                </a:solidFill>
              </a:rPr>
              <a:t>		// or use estimated gradient at (</a:t>
            </a:r>
            <a:r>
              <a:rPr lang="en-US" sz="2800" i="1" dirty="0" err="1">
                <a:solidFill>
                  <a:srgbClr val="92D050"/>
                </a:solidFill>
              </a:rPr>
              <a:t>x,y</a:t>
            </a:r>
            <a:r>
              <a:rPr lang="en-US" sz="2800" i="1" dirty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a</a:t>
            </a:r>
            <a:r>
              <a:rPr lang="en-US" sz="2800" dirty="0"/>
              <a:t> = </a:t>
            </a:r>
            <a:r>
              <a:rPr lang="en-US" sz="2800" i="1" dirty="0"/>
              <a:t>x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err="1"/>
              <a:t>cos</a:t>
            </a:r>
            <a:r>
              <a:rPr lang="en-US" sz="2800" dirty="0"/>
              <a:t>(</a:t>
            </a:r>
            <a:r>
              <a:rPr lang="el-GR" sz="2800" i="1" dirty="0"/>
              <a:t>θ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92D050"/>
                </a:solidFill>
              </a:rPr>
              <a:t>// column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y</a:t>
            </a:r>
            <a:r>
              <a:rPr lang="en-US" sz="2800" dirty="0"/>
              <a:t> + </a:t>
            </a:r>
            <a:r>
              <a:rPr lang="en-US" sz="2800" i="1" dirty="0"/>
              <a:t>r</a:t>
            </a:r>
            <a:r>
              <a:rPr lang="en-US" sz="2800" dirty="0"/>
              <a:t> sin(</a:t>
            </a:r>
            <a:r>
              <a:rPr lang="el-GR" sz="2800" i="1" dirty="0"/>
              <a:t>θ</a:t>
            </a:r>
            <a:r>
              <a:rPr lang="en-US" sz="2800" dirty="0"/>
              <a:t>)  </a:t>
            </a:r>
            <a:r>
              <a:rPr lang="en-US" sz="2800" dirty="0">
                <a:solidFill>
                  <a:srgbClr val="92D050"/>
                </a:solidFill>
              </a:rPr>
              <a:t>// row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H[</a:t>
            </a:r>
            <a:r>
              <a:rPr lang="en-US" sz="2800" i="1" dirty="0" err="1"/>
              <a:t>a,b,r</a:t>
            </a:r>
            <a:r>
              <a:rPr lang="en-US" sz="2800" dirty="0"/>
              <a:t>] += 1</a:t>
            </a:r>
          </a:p>
          <a:p>
            <a:pPr eaLnBrk="1" hangingPunct="1">
              <a:buFontTx/>
              <a:buNone/>
            </a:pPr>
            <a:r>
              <a:rPr lang="en-US" sz="2800" dirty="0"/>
              <a:t>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end</a:t>
            </a:r>
          </a:p>
          <a:p>
            <a:pPr eaLnBrk="1" hangingPunct="1">
              <a:buFontTx/>
              <a:buNone/>
            </a:pPr>
            <a:r>
              <a:rPr lang="en-US" dirty="0"/>
              <a:t>	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18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7556521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77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4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Note: a different Hough transform (with separate accumulators) was used for each circle radius (quarters vs. penny).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962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031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7520007" y="1566838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7928" y="1603351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14441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Combined detections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69088" y="6657624"/>
            <a:ext cx="3846513" cy="2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Coin finding sample images from: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Vivek</a:t>
            </a: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Kwatra</a:t>
            </a:r>
            <a:endParaRPr lang="en-GB" sz="14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369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trike="sngStrike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511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676401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rgbClr val="C0504D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676401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>
                <a:solidFill>
                  <a:prstClr val="black"/>
                </a:solidFill>
              </a:rPr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>
                <a:solidFill>
                  <a:prstClr val="black"/>
                </a:solidFill>
              </a:rPr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>
                <a:solidFill>
                  <a:prstClr val="black"/>
                </a:solidFill>
              </a:rPr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>
                <a:solidFill>
                  <a:prstClr val="black"/>
                </a:solidFill>
              </a:rPr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9007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676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22248" y="6550224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19391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676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3512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8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8839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9372601" y="2819401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1" y="2819401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9144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5486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4953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2590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676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8440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4495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4343401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5029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4724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8685214" y="3657601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5214" y="3657601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76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26665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How to choose parameters?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229600" cy="282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(iterations)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Number of 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Minimum 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 so that a good point with noise is likely (e.g., </a:t>
            </a:r>
            <a:r>
              <a:rPr lang="en-US" sz="1500" dirty="0" err="1"/>
              <a:t>prob</a:t>
            </a:r>
            <a:r>
              <a:rPr lang="en-US" sz="1500" dirty="0"/>
              <a:t>=0.95) within threshold</a:t>
            </a:r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1981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5638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8324090" y="6550224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modified from  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1803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3100" y="64146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 = 0.99</a:t>
            </a:r>
          </a:p>
        </p:txBody>
      </p:sp>
    </p:spTree>
    <p:extLst>
      <p:ext uri="{BB962C8B-B14F-4D97-AF65-F5344CB8AC3E}">
        <p14:creationId xmlns:p14="http://schemas.microsoft.com/office/powerpoint/2010/main" val="33101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50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RANSAC 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/>
              <a:t>Good</a:t>
            </a:r>
          </a:p>
          <a:p>
            <a:r>
              <a:rPr lang="en-US" sz="2800" dirty="0"/>
              <a:t>Robust to outliers</a:t>
            </a:r>
          </a:p>
          <a:p>
            <a:r>
              <a:rPr lang="en-US" sz="2800" dirty="0"/>
              <a:t>Applicable for larger number of model parameters than Hough transform</a:t>
            </a:r>
          </a:p>
          <a:p>
            <a:r>
              <a:rPr lang="en-US" sz="2800" dirty="0"/>
              <a:t>Optimization parameters are easier to choose than Hough transform</a:t>
            </a:r>
          </a:p>
          <a:p>
            <a:endParaRPr lang="en-US" dirty="0"/>
          </a:p>
          <a:p>
            <a:pPr>
              <a:buNone/>
            </a:pPr>
            <a:r>
              <a:rPr lang="en-US" sz="3400" dirty="0"/>
              <a:t>Bad</a:t>
            </a:r>
          </a:p>
          <a:p>
            <a:r>
              <a:rPr lang="en-US" sz="2800" dirty="0"/>
              <a:t>Computational time grows quickly with fraction of outliers and number of parameters </a:t>
            </a:r>
          </a:p>
          <a:p>
            <a:r>
              <a:rPr lang="en-US" sz="2800" dirty="0"/>
              <a:t>Not good for getting multiple fits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3400" dirty="0"/>
              <a:t>Common applications</a:t>
            </a:r>
            <a:endParaRPr lang="en-US" dirty="0"/>
          </a:p>
          <a:p>
            <a:r>
              <a:rPr lang="en-US" sz="2800" dirty="0"/>
              <a:t>Computing a </a:t>
            </a:r>
            <a:r>
              <a:rPr lang="en-US" sz="2800" dirty="0" err="1"/>
              <a:t>homography</a:t>
            </a:r>
            <a:r>
              <a:rPr lang="en-US" sz="2800" dirty="0"/>
              <a:t> (e.g., image stitching)</a:t>
            </a:r>
          </a:p>
          <a:p>
            <a:r>
              <a:rPr lang="en-US" sz="2800" dirty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389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0"/>
            <a:ext cx="1173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</a:rPr>
              <a:t>Can we use RANSAC instead of Hough transform?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7556521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77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Penny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03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1613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131906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138664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4544" y="1528302"/>
            <a:ext cx="53102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find circles of any radius from 6 to 55 pixels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assume that for a particular coin, 10% of the overall edge pixels are “inliers” (on the perimeter of that coin)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Recall this equation to estimate the number of RANSAC iterations needed,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31053"/>
              </p:ext>
            </p:extLst>
          </p:nvPr>
        </p:nvGraphicFramePr>
        <p:xfrm>
          <a:off x="7391400" y="4564761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6" imgW="1803240" imgH="241200" progId="Equation.3">
                  <p:embed/>
                </p:oleObj>
              </mc:Choice>
              <mc:Fallback>
                <p:oleObj name="Equation" r:id="rId6" imgW="1803240" imgH="241200" progId="Equation.3">
                  <p:embed/>
                  <p:pic>
                    <p:nvPicPr>
                      <p:cNvPr id="273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564761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79720" y="5177304"/>
            <a:ext cx="576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number of samples needed to fit a model</a:t>
            </a:r>
          </a:p>
          <a:p>
            <a:r>
              <a:rPr lang="en-US" dirty="0"/>
              <a:t>p = desired probability of finding an outlier free solution</a:t>
            </a:r>
          </a:p>
          <a:p>
            <a:r>
              <a:rPr lang="en-US" dirty="0"/>
              <a:t>e = proportion of outliers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A6B9D0-842D-F309-2B7B-A8D2E4F6339F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1173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</a:rPr>
              <a:t>Can we use RANSAC instead of Hough transform?</a:t>
            </a:r>
          </a:p>
        </p:txBody>
      </p:sp>
    </p:spTree>
    <p:extLst>
      <p:ext uri="{BB962C8B-B14F-4D97-AF65-F5344CB8AC3E}">
        <p14:creationId xmlns:p14="http://schemas.microsoft.com/office/powerpoint/2010/main" val="3125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2688-1B36-360A-3D7A-8EB256E8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6CB7C24B-98DB-CBB2-74C4-E07BECD9D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7">
            <a:extLst>
              <a:ext uri="{FF2B5EF4-FFF2-40B4-BE49-F238E27FC236}">
                <a16:creationId xmlns:a16="http://schemas.microsoft.com/office/drawing/2014/main" id="{D62C9288-FC4B-34E0-2BFF-4F191BA1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251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F5896E-5DB1-73F7-344F-F7430EB827D3}"/>
              </a:ext>
            </a:extLst>
          </p:cNvPr>
          <p:cNvSpPr txBox="1"/>
          <p:nvPr/>
        </p:nvSpPr>
        <p:spPr>
          <a:xfrm>
            <a:off x="3640131" y="1528302"/>
            <a:ext cx="53102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find circles of any radius from 6 to 55 pixels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assume that for a particular coin, 10% of the overall edge pixels are “inliers” (on the perimeter of that coin)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Recall this equation to estimate the number of RANSAC iterations needed,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70AA8BCA-EB2E-7302-A27F-F6AA16FC7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463549"/>
              </p:ext>
            </p:extLst>
          </p:nvPr>
        </p:nvGraphicFramePr>
        <p:xfrm>
          <a:off x="4606987" y="4564761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5" imgW="1803240" imgH="241200" progId="Equation.3">
                  <p:embed/>
                </p:oleObj>
              </mc:Choice>
              <mc:Fallback>
                <p:oleObj name="Equation" r:id="rId5" imgW="1803240" imgH="241200" progId="Equation.3">
                  <p:embed/>
                  <p:pic>
                    <p:nvPicPr>
                      <p:cNvPr id="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987" y="4564761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0D090B4-DEDA-E4D0-9E69-E80743CA994D}"/>
              </a:ext>
            </a:extLst>
          </p:cNvPr>
          <p:cNvSpPr txBox="1"/>
          <p:nvPr/>
        </p:nvSpPr>
        <p:spPr>
          <a:xfrm>
            <a:off x="3595307" y="5177304"/>
            <a:ext cx="576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number of samples needed to fit a model</a:t>
            </a:r>
          </a:p>
          <a:p>
            <a:r>
              <a:rPr lang="en-US" dirty="0"/>
              <a:t>p = desired probability of finding an outlier free solution</a:t>
            </a:r>
          </a:p>
          <a:p>
            <a:r>
              <a:rPr lang="en-US" dirty="0"/>
              <a:t>e = proportion of outliers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77BB6B-1F46-3381-757F-E2CF5BBE3689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1173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</a:rPr>
              <a:t>Can we use RANSAC instead of Hough transform?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B373D-B40D-7A77-9910-3D98AC8A1F8F}"/>
              </a:ext>
            </a:extLst>
          </p:cNvPr>
          <p:cNvSpPr txBox="1"/>
          <p:nvPr/>
        </p:nvSpPr>
        <p:spPr>
          <a:xfrm>
            <a:off x="10158871" y="1590646"/>
            <a:ext cx="153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3</a:t>
            </a:r>
          </a:p>
          <a:p>
            <a:r>
              <a:rPr lang="en-US" dirty="0"/>
              <a:t>p = .99</a:t>
            </a:r>
          </a:p>
          <a:p>
            <a:r>
              <a:rPr lang="en-US" dirty="0"/>
              <a:t>e = .9</a:t>
            </a:r>
          </a:p>
        </p:txBody>
      </p:sp>
    </p:spTree>
    <p:extLst>
      <p:ext uri="{BB962C8B-B14F-4D97-AF65-F5344CB8AC3E}">
        <p14:creationId xmlns:p14="http://schemas.microsoft.com/office/powerpoint/2010/main" val="3742696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E284E-1785-0E48-4503-46A4307B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36961E00-1AC5-A4CD-4E1D-FF9BB30E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7">
            <a:extLst>
              <a:ext uri="{FF2B5EF4-FFF2-40B4-BE49-F238E27FC236}">
                <a16:creationId xmlns:a16="http://schemas.microsoft.com/office/drawing/2014/main" id="{44084463-314D-B1C6-021F-C6EA155A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251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F874A-AAE2-80BA-3F5D-385ECEC65F37}"/>
              </a:ext>
            </a:extLst>
          </p:cNvPr>
          <p:cNvSpPr txBox="1"/>
          <p:nvPr/>
        </p:nvSpPr>
        <p:spPr>
          <a:xfrm>
            <a:off x="3640131" y="1528302"/>
            <a:ext cx="53102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find circles of any radius from 6 to 55 pixels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assume that for a particular coin, 10% of the overall edge pixels are “inliers” (on the perimeter of that coin)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Recall this equation to estimate the number of RANSAC iterations needed,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20821966-A9B9-4E3D-5D9B-5005A7946A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6987" y="4564761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5" imgW="1803240" imgH="241200" progId="Equation.3">
                  <p:embed/>
                </p:oleObj>
              </mc:Choice>
              <mc:Fallback>
                <p:oleObj name="Equation" r:id="rId5" imgW="1803240" imgH="241200" progId="Equation.3">
                  <p:embed/>
                  <p:pic>
                    <p:nvPicPr>
                      <p:cNvPr id="16" name="Object 4">
                        <a:extLst>
                          <a:ext uri="{FF2B5EF4-FFF2-40B4-BE49-F238E27FC236}">
                            <a16:creationId xmlns:a16="http://schemas.microsoft.com/office/drawing/2014/main" id="{70AA8BCA-EB2E-7302-A27F-F6AA16FC79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987" y="4564761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43E8693-888E-5B2E-33DF-06001D155FB4}"/>
              </a:ext>
            </a:extLst>
          </p:cNvPr>
          <p:cNvSpPr txBox="1"/>
          <p:nvPr/>
        </p:nvSpPr>
        <p:spPr>
          <a:xfrm>
            <a:off x="3595307" y="5177304"/>
            <a:ext cx="576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number of samples needed to fit a model</a:t>
            </a:r>
          </a:p>
          <a:p>
            <a:r>
              <a:rPr lang="en-US" dirty="0"/>
              <a:t>p = desired probability of finding an outlier free solution</a:t>
            </a:r>
          </a:p>
          <a:p>
            <a:r>
              <a:rPr lang="en-US" dirty="0"/>
              <a:t>e = proportion of outliers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396966-FFE8-1C48-A390-09A2AAD75BA7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1173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</a:rPr>
              <a:t>Can we use RANSAC instead of Hough transform?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06091-26BA-3BFE-A587-C867936815BC}"/>
              </a:ext>
            </a:extLst>
          </p:cNvPr>
          <p:cNvSpPr txBox="1"/>
          <p:nvPr/>
        </p:nvSpPr>
        <p:spPr>
          <a:xfrm>
            <a:off x="10158871" y="1590646"/>
            <a:ext cx="153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3</a:t>
            </a:r>
          </a:p>
          <a:p>
            <a:r>
              <a:rPr lang="en-US" dirty="0"/>
              <a:t>p = .99</a:t>
            </a:r>
          </a:p>
          <a:p>
            <a:r>
              <a:rPr lang="en-US" dirty="0"/>
              <a:t>e = .9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89074-EA22-129C-9AAD-EFA2DB1552D9}"/>
              </a:ext>
            </a:extLst>
          </p:cNvPr>
          <p:cNvSpPr txBox="1"/>
          <p:nvPr/>
        </p:nvSpPr>
        <p:spPr>
          <a:xfrm>
            <a:off x="9677401" y="2961622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log(1 - .99) / </a:t>
            </a:r>
            <a:br>
              <a:rPr lang="en-US" dirty="0"/>
            </a:br>
            <a:r>
              <a:rPr lang="en-US" dirty="0"/>
              <a:t>       log(1 - .001)</a:t>
            </a:r>
          </a:p>
        </p:txBody>
      </p:sp>
    </p:spTree>
    <p:extLst>
      <p:ext uri="{BB962C8B-B14F-4D97-AF65-F5344CB8AC3E}">
        <p14:creationId xmlns:p14="http://schemas.microsoft.com/office/powerpoint/2010/main" val="1616787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2F1C4-278A-8C93-9BBC-76F27607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BA553289-9BF6-6F4A-DF3B-E254081A4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7">
            <a:extLst>
              <a:ext uri="{FF2B5EF4-FFF2-40B4-BE49-F238E27FC236}">
                <a16:creationId xmlns:a16="http://schemas.microsoft.com/office/drawing/2014/main" id="{CEA79AD2-5F54-5AC1-E2DA-516161DB6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251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6B0D4-C1E2-5441-FAF0-FCB91D24043F}"/>
              </a:ext>
            </a:extLst>
          </p:cNvPr>
          <p:cNvSpPr txBox="1"/>
          <p:nvPr/>
        </p:nvSpPr>
        <p:spPr>
          <a:xfrm>
            <a:off x="3640131" y="1528302"/>
            <a:ext cx="53102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find circles of any radius from 6 to 55 pixels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Let’s assume that for a particular coin, 10% of the overall edge pixels are “inliers” (on the perimeter of that coin)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ea typeface="SimSun" pitchFamily="2" charset="-122"/>
              </a:rPr>
              <a:t>Recall this equation to estimate the number of RANSAC iterations needed,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8C69F3B2-BC1B-EB7A-29CA-229CBB9C11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6987" y="4564761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5" imgW="1803240" imgH="241200" progId="Equation.3">
                  <p:embed/>
                </p:oleObj>
              </mc:Choice>
              <mc:Fallback>
                <p:oleObj name="Equation" r:id="rId5" imgW="1803240" imgH="241200" progId="Equation.3">
                  <p:embed/>
                  <p:pic>
                    <p:nvPicPr>
                      <p:cNvPr id="16" name="Object 4">
                        <a:extLst>
                          <a:ext uri="{FF2B5EF4-FFF2-40B4-BE49-F238E27FC236}">
                            <a16:creationId xmlns:a16="http://schemas.microsoft.com/office/drawing/2014/main" id="{20821966-A9B9-4E3D-5D9B-5005A7946A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987" y="4564761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1DFE613-D48E-34F7-FC83-16F215B3C060}"/>
              </a:ext>
            </a:extLst>
          </p:cNvPr>
          <p:cNvSpPr txBox="1"/>
          <p:nvPr/>
        </p:nvSpPr>
        <p:spPr>
          <a:xfrm>
            <a:off x="3595307" y="5177304"/>
            <a:ext cx="576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number of samples needed to fit a model</a:t>
            </a:r>
          </a:p>
          <a:p>
            <a:r>
              <a:rPr lang="en-US" dirty="0"/>
              <a:t>p = desired probability of finding an outlier free solution</a:t>
            </a:r>
          </a:p>
          <a:p>
            <a:r>
              <a:rPr lang="en-US" dirty="0"/>
              <a:t>e = proportion of outliers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9C5F20-77BF-E497-0DD7-D32CBC4BB1FD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1173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</a:rPr>
              <a:t>Can we use RANSAC instead of Hough transform?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74DCD-7898-6340-C3FD-9C43643C7921}"/>
              </a:ext>
            </a:extLst>
          </p:cNvPr>
          <p:cNvSpPr txBox="1"/>
          <p:nvPr/>
        </p:nvSpPr>
        <p:spPr>
          <a:xfrm>
            <a:off x="10158871" y="1590646"/>
            <a:ext cx="153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= 3</a:t>
            </a:r>
          </a:p>
          <a:p>
            <a:r>
              <a:rPr lang="en-US" dirty="0"/>
              <a:t>p = .99</a:t>
            </a:r>
          </a:p>
          <a:p>
            <a:r>
              <a:rPr lang="en-US" dirty="0"/>
              <a:t>e = .9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8E382-6C4F-29AF-567D-76CD070343DE}"/>
              </a:ext>
            </a:extLst>
          </p:cNvPr>
          <p:cNvSpPr txBox="1"/>
          <p:nvPr/>
        </p:nvSpPr>
        <p:spPr>
          <a:xfrm>
            <a:off x="9677401" y="2961622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log(1 - .99) / </a:t>
            </a:r>
            <a:br>
              <a:rPr lang="en-US" dirty="0"/>
            </a:br>
            <a:r>
              <a:rPr lang="en-US" dirty="0"/>
              <a:t>       log(1 - .001)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03BA9-EFBE-8973-71BE-9D175D36C54A}"/>
              </a:ext>
            </a:extLst>
          </p:cNvPr>
          <p:cNvSpPr txBox="1"/>
          <p:nvPr/>
        </p:nvSpPr>
        <p:spPr>
          <a:xfrm>
            <a:off x="9705192" y="3918430"/>
            <a:ext cx="251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4,602</a:t>
            </a:r>
          </a:p>
        </p:txBody>
      </p:sp>
    </p:spTree>
    <p:extLst>
      <p:ext uri="{BB962C8B-B14F-4D97-AF65-F5344CB8AC3E}">
        <p14:creationId xmlns:p14="http://schemas.microsoft.com/office/powerpoint/2010/main" val="1950196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8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41275"/>
            <a:ext cx="4191000" cy="681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81800" y="-52388"/>
            <a:ext cx="3886200" cy="691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1524000"/>
            <a:ext cx="3758023" cy="4862513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0" y="1828800"/>
            <a:ext cx="3200400" cy="403860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5000" y="1524000"/>
            <a:ext cx="49530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26185" y="1524000"/>
            <a:ext cx="4432215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663023" y="5867400"/>
            <a:ext cx="4471577" cy="51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05000" y="5867400"/>
            <a:ext cx="4953000" cy="512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6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362200" y="1533374"/>
            <a:ext cx="4648200" cy="371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17644" y="1524000"/>
            <a:ext cx="4359756" cy="230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910799" y="5791200"/>
            <a:ext cx="4350214" cy="699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752600" y="5941995"/>
            <a:ext cx="5029200" cy="508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rapezoid 2"/>
          <p:cNvSpPr/>
          <p:nvPr/>
        </p:nvSpPr>
        <p:spPr>
          <a:xfrm>
            <a:off x="1752600" y="1524000"/>
            <a:ext cx="4191000" cy="4953000"/>
          </a:xfrm>
          <a:prstGeom prst="trapezoid">
            <a:avLst>
              <a:gd name="adj" fmla="val 15198"/>
            </a:avLst>
          </a:prstGeom>
          <a:solidFill>
            <a:schemeClr val="accent1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/>
        </p:nvSpPr>
        <p:spPr>
          <a:xfrm rot="21446336">
            <a:off x="6707871" y="1828800"/>
            <a:ext cx="3429000" cy="4038600"/>
          </a:xfrm>
          <a:prstGeom prst="trapezoid">
            <a:avLst>
              <a:gd name="adj" fmla="val 11658"/>
            </a:avLst>
          </a:prstGeom>
          <a:solidFill>
            <a:schemeClr val="accent1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8" y="318653"/>
            <a:ext cx="11593543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Alignment: find parameters of model that maps one set of points to another</a:t>
            </a:r>
          </a:p>
          <a:p>
            <a:endParaRPr lang="en-US" dirty="0"/>
          </a:p>
          <a:p>
            <a:r>
              <a:rPr lang="en-US" dirty="0"/>
              <a:t>Typically want to solve for a global transformation that accounts for *most* true correspondences</a:t>
            </a:r>
          </a:p>
          <a:p>
            <a:endParaRPr lang="en-US" dirty="0"/>
          </a:p>
          <a:p>
            <a:r>
              <a:rPr lang="en-US" dirty="0"/>
              <a:t>Difficulties</a:t>
            </a:r>
          </a:p>
          <a:p>
            <a:pPr lvl="1"/>
            <a:r>
              <a:rPr lang="en-US" dirty="0"/>
              <a:t>Noise (typically 1-3 pixels)</a:t>
            </a:r>
          </a:p>
          <a:p>
            <a:pPr lvl="1"/>
            <a:r>
              <a:rPr lang="en-US" dirty="0"/>
              <a:t>Outliers (often 50%) </a:t>
            </a:r>
          </a:p>
          <a:p>
            <a:pPr lvl="1"/>
            <a:r>
              <a:rPr lang="en-US" dirty="0"/>
              <a:t>Many-to-one matches or multiple objects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1242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	Transformation T is a coordinate-changing machine:</a:t>
            </a:r>
          </a:p>
          <a:p>
            <a:pPr>
              <a:buNone/>
            </a:pPr>
            <a:r>
              <a:rPr lang="en-US" dirty="0"/>
              <a:t>					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i="1" dirty="0"/>
              <a:t>T</a:t>
            </a:r>
            <a:r>
              <a:rPr lang="en-US" dirty="0"/>
              <a:t>(p)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What does it mean that </a:t>
            </a:r>
            <a:r>
              <a:rPr lang="en-US" i="1" dirty="0"/>
              <a:t>T</a:t>
            </a:r>
            <a:r>
              <a:rPr lang="en-US" dirty="0"/>
              <a:t> is global and parametric?</a:t>
            </a:r>
          </a:p>
          <a:p>
            <a:pPr lvl="1"/>
            <a:r>
              <a:rPr lang="en-US" dirty="0"/>
              <a:t>Global: Is the same for any point p</a:t>
            </a:r>
          </a:p>
          <a:p>
            <a:pPr lvl="1"/>
            <a:r>
              <a:rPr lang="en-US" dirty="0"/>
              <a:t>Parametric: can be described by just a few numbers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We’re going to focus on </a:t>
            </a:r>
            <a:r>
              <a:rPr lang="en-US" i="1" dirty="0"/>
              <a:t>linear</a:t>
            </a:r>
            <a:r>
              <a:rPr lang="en-US" dirty="0"/>
              <a:t> transformations. We can represent T as a matrix multiplication</a:t>
            </a:r>
          </a:p>
          <a:p>
            <a:pPr>
              <a:buNone/>
            </a:pPr>
            <a:r>
              <a:rPr lang="en-US" dirty="0"/>
              <a:t>					  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b="1" dirty="0" err="1"/>
              <a:t>T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76800" y="1352554"/>
            <a:ext cx="1600200" cy="369888"/>
            <a:chOff x="2256" y="2064"/>
            <a:chExt cx="1008" cy="233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38226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3048001" y="2133600"/>
            <a:ext cx="10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</a:t>
            </a:r>
            <a:r>
              <a:rPr lang="en-US">
                <a:solidFill>
                  <a:prstClr val="black"/>
                </a:solidFill>
              </a:rPr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7272338" y="2133600"/>
            <a:ext cx="120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p’</a:t>
            </a:r>
            <a:r>
              <a:rPr lang="en-US">
                <a:solidFill>
                  <a:prstClr val="black"/>
                </a:solidFill>
              </a:rPr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7653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3538538" y="1219201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55223"/>
              </p:ext>
            </p:extLst>
          </p:nvPr>
        </p:nvGraphicFramePr>
        <p:xfrm>
          <a:off x="5676900" y="5654023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4" imgW="761760" imgH="469800" progId="Equation.3">
                  <p:embed/>
                </p:oleObj>
              </mc:Choice>
              <mc:Fallback>
                <p:oleObj name="Equation" r:id="rId4" imgW="761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900" y="5654023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5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transformations</a:t>
            </a:r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01" y="3240834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55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088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49862" y="43219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85087" y="42457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932" y="4967288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39332" y="6267062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1532" y="5119688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17420" y="6211888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931" y="102481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86501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314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Transformed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Slide credit (next few slides): A. Efros and/or S. Seitz</a:t>
            </a:r>
          </a:p>
        </p:txBody>
      </p:sp>
    </p:spTree>
    <p:extLst>
      <p:ext uri="{BB962C8B-B14F-4D97-AF65-F5344CB8AC3E}">
        <p14:creationId xmlns:p14="http://schemas.microsoft.com/office/powerpoint/2010/main" val="1657020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Scaling</a:t>
            </a:r>
            <a:r>
              <a:rPr 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Uniform scaling</a:t>
            </a:r>
            <a:r>
              <a:rPr lang="en-US" sz="200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8305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5627476" y="5149334"/>
            <a:ext cx="50366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sym typeface="Symbol" pitchFamily="18" charset="2"/>
              </a:rPr>
              <a:t></a:t>
            </a:r>
            <a:r>
              <a:rPr lang="en-US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4994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Non-uniform scaling</a:t>
            </a:r>
            <a:r>
              <a:rPr lang="en-US" sz="200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58" y="2647"/>
              <a:ext cx="573" cy="4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X  </a:t>
              </a:r>
              <a:r>
                <a:rPr lang="en-US">
                  <a:solidFill>
                    <a:prstClr val="black"/>
                  </a:solidFill>
                </a:rPr>
                <a:t>2,</a:t>
              </a:r>
              <a:br>
                <a:rPr lang="en-US">
                  <a:solidFill>
                    <a:prstClr val="black"/>
                  </a:solidFill>
                </a:rPr>
              </a:br>
              <a:r>
                <a:rPr lang="en-US">
                  <a:solidFill>
                    <a:prstClr val="black"/>
                  </a:solidFill>
                </a:rPr>
                <a:t>Y </a:t>
              </a:r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</a:t>
              </a:r>
              <a:r>
                <a:rPr lang="en-US">
                  <a:solidFill>
                    <a:prstClr val="black"/>
                  </a:solidFill>
                </a:rPr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298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05740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361114" y="2038351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4" y="2038351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5554664" y="4095751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664" y="4095751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16200000">
            <a:off x="7335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6553004" y="5835134"/>
            <a:ext cx="181331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</a:rPr>
              <a:t>scaling matrix 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50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901F1-A932-DD30-DF4D-B40026208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6012F25-BC8C-C206-340B-314B7425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 dirty="0"/>
              <a:t>2-D Rotation (around the origin)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FA6BD32-AD74-30DE-29D3-9B4AE490CB3A}"/>
              </a:ext>
            </a:extLst>
          </p:cNvPr>
          <p:cNvGrpSpPr>
            <a:grpSpLocks/>
          </p:cNvGrpSpPr>
          <p:nvPr/>
        </p:nvGrpSpPr>
        <p:grpSpPr bwMode="auto">
          <a:xfrm>
            <a:off x="1607616" y="1600200"/>
            <a:ext cx="5936185" cy="4419600"/>
            <a:chOff x="59" y="1008"/>
            <a:chExt cx="4207" cy="2784"/>
          </a:xfrm>
        </p:grpSpPr>
        <p:sp>
          <p:nvSpPr>
            <p:cNvPr id="24581" name="Oval 4">
              <a:extLst>
                <a:ext uri="{FF2B5EF4-FFF2-40B4-BE49-F238E27FC236}">
                  <a16:creationId xmlns:a16="http://schemas.microsoft.com/office/drawing/2014/main" id="{6D36759C-83C8-9D09-1D84-3B491DE75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" y="1353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2" name="Line 5">
              <a:extLst>
                <a:ext uri="{FF2B5EF4-FFF2-40B4-BE49-F238E27FC236}">
                  <a16:creationId xmlns:a16="http://schemas.microsoft.com/office/drawing/2014/main" id="{4BA937DF-41E7-4CE1-40AD-1FFC00794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3" name="Line 6">
              <a:extLst>
                <a:ext uri="{FF2B5EF4-FFF2-40B4-BE49-F238E27FC236}">
                  <a16:creationId xmlns:a16="http://schemas.microsoft.com/office/drawing/2014/main" id="{8DB1E052-AD5C-699C-F946-512B0467F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4" name="Oval 7">
              <a:extLst>
                <a:ext uri="{FF2B5EF4-FFF2-40B4-BE49-F238E27FC236}">
                  <a16:creationId xmlns:a16="http://schemas.microsoft.com/office/drawing/2014/main" id="{DB2AEB01-61DA-AE1C-C4FF-C70A427FD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5" name="Line 8">
              <a:extLst>
                <a:ext uri="{FF2B5EF4-FFF2-40B4-BE49-F238E27FC236}">
                  <a16:creationId xmlns:a16="http://schemas.microsoft.com/office/drawing/2014/main" id="{86D803AA-6E41-4D46-65FC-CA5B5E947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6" name="Line 9">
              <a:extLst>
                <a:ext uri="{FF2B5EF4-FFF2-40B4-BE49-F238E27FC236}">
                  <a16:creationId xmlns:a16="http://schemas.microsoft.com/office/drawing/2014/main" id="{EA26BB4C-A66E-A8A1-DA4D-77811B9CCE6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59" y="1924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7" name="Text Box 10">
              <a:extLst>
                <a:ext uri="{FF2B5EF4-FFF2-40B4-BE49-F238E27FC236}">
                  <a16:creationId xmlns:a16="http://schemas.microsoft.com/office/drawing/2014/main" id="{936261AC-E7E2-CB0E-DAAE-E40C436EF3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" y="3004"/>
              <a:ext cx="358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4588" name="Text Box 11">
              <a:extLst>
                <a:ext uri="{FF2B5EF4-FFF2-40B4-BE49-F238E27FC236}">
                  <a16:creationId xmlns:a16="http://schemas.microsoft.com/office/drawing/2014/main" id="{C0CCEE99-D611-B798-17BF-A3ACA849E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6" y="1870"/>
              <a:ext cx="940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4589" name="Text Box 12">
              <a:extLst>
                <a:ext uri="{FF2B5EF4-FFF2-40B4-BE49-F238E27FC236}">
                  <a16:creationId xmlns:a16="http://schemas.microsoft.com/office/drawing/2014/main" id="{C198CB95-92D4-718B-F894-80A59FE82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3" y="1008"/>
              <a:ext cx="1101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</a:rPr>
                <a:t>(x’, y’)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54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84" y="76200"/>
            <a:ext cx="8526517" cy="6705600"/>
          </a:xfrm>
        </p:spPr>
      </p:pic>
    </p:spTree>
    <p:extLst>
      <p:ext uri="{BB962C8B-B14F-4D97-AF65-F5344CB8AC3E}">
        <p14:creationId xmlns:p14="http://schemas.microsoft.com/office/powerpoint/2010/main" val="174181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 dirty="0"/>
              <a:t>2-D Rotation (around the origin)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07616" y="1600200"/>
            <a:ext cx="5936185" cy="4419600"/>
            <a:chOff x="59" y="1008"/>
            <a:chExt cx="4207" cy="2784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404" y="1353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59" y="1924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71" y="3004"/>
              <a:ext cx="358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0"/>
              <a:ext cx="940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523" y="1008"/>
              <a:ext cx="1101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5291138" y="4324351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x’ = x </a:t>
            </a:r>
            <a:r>
              <a:rPr lang="en-US" sz="3600" b="1" dirty="0">
                <a:solidFill>
                  <a:prstClr val="black"/>
                </a:solidFill>
              </a:rPr>
              <a:t>cos</a:t>
            </a:r>
            <a:r>
              <a:rPr lang="en-US" sz="3600" dirty="0">
                <a:solidFill>
                  <a:prstClr val="black"/>
                </a:solidFill>
              </a:rPr>
              <a:t>(</a:t>
            </a:r>
            <a:r>
              <a:rPr lang="en-US" sz="3600" dirty="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sz="3600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sz="3600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 dirty="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sz="3600" b="1" dirty="0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sz="3600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3574193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027738" y="1914129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Polar coordinates…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x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–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+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>
                <a:solidFill>
                  <a:prstClr val="black"/>
                </a:solidFill>
              </a:rPr>
              <a:t>x’ = x </a:t>
            </a:r>
            <a:r>
              <a:rPr lang="en-US" b="1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b="1" dirty="0" err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2740214"/>
            <a:ext cx="3827862" cy="2952561"/>
            <a:chOff x="128" y="826"/>
            <a:chExt cx="4264" cy="2966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870" y="2849"/>
              <a:ext cx="563" cy="83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 dirty="0">
                <a:solidFill>
                  <a:prstClr val="black"/>
                </a:solidFill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38"/>
              <a:ext cx="1477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6"/>
              <a:ext cx="1731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2641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2422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This is easy to capture in matrix form: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>
              <a:buNone/>
            </a:pPr>
            <a:r>
              <a:rPr lang="en-US" sz="2000" dirty="0"/>
              <a:t>Even though sin(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and </a:t>
            </a:r>
            <a:r>
              <a:rPr lang="en-US" sz="2000" dirty="0" err="1"/>
              <a:t>cos</a:t>
            </a:r>
            <a:r>
              <a:rPr lang="en-US" sz="2000" dirty="0"/>
              <a:t>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are nonlinear functions of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,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x’ is a linear combination of x and y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y’ is a linear combination of x and y</a:t>
            </a:r>
          </a:p>
          <a:p>
            <a:pPr lvl="1"/>
            <a:endParaRPr lang="en-US" sz="1800" b="1" i="1" dirty="0"/>
          </a:p>
          <a:p>
            <a:pPr marL="0" indent="0">
              <a:buNone/>
            </a:pPr>
            <a:r>
              <a:rPr lang="en-US" sz="2000" dirty="0"/>
              <a:t>What is the inverse transformation?</a:t>
            </a:r>
          </a:p>
          <a:p>
            <a:pPr lvl="1"/>
            <a:r>
              <a:rPr lang="en-US" sz="1800" dirty="0"/>
              <a:t>Rotation by –</a:t>
            </a:r>
            <a:r>
              <a:rPr lang="en-US" sz="1800" dirty="0">
                <a:latin typeface="Symbol" pitchFamily="18" charset="2"/>
              </a:rPr>
              <a:t>q</a:t>
            </a:r>
            <a:endParaRPr lang="en-US" sz="1800" dirty="0"/>
          </a:p>
          <a:p>
            <a:pPr lvl="1"/>
            <a:r>
              <a:rPr lang="en-US" sz="1800" dirty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276601" y="1338264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1338264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270501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1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16200000">
            <a:off x="5562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5470526" y="2860675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276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571B1-B3A0-84EF-02E4-3B5461EEB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BD5FC7D-A94C-8D72-BCFB-B825613AD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 dirty="0"/>
              <a:t>How about translation?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5B904E2C-E796-EF1D-4563-AA5BB16CCAA0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22562" name="Line 5">
              <a:extLst>
                <a:ext uri="{FF2B5EF4-FFF2-40B4-BE49-F238E27FC236}">
                  <a16:creationId xmlns:a16="http://schemas.microsoft.com/office/drawing/2014/main" id="{0A993E75-3BED-6F66-F52B-CC1ACBAAF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>
              <a:extLst>
                <a:ext uri="{FF2B5EF4-FFF2-40B4-BE49-F238E27FC236}">
                  <a16:creationId xmlns:a16="http://schemas.microsoft.com/office/drawing/2014/main" id="{8820CFBE-CBAA-5BDB-F839-890B2C9AF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>
              <a:extLst>
                <a:ext uri="{FF2B5EF4-FFF2-40B4-BE49-F238E27FC236}">
                  <a16:creationId xmlns:a16="http://schemas.microsoft.com/office/drawing/2014/main" id="{E78667DA-DA74-668D-13BD-D7D1F70FE3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>
              <a:extLst>
                <a:ext uri="{FF2B5EF4-FFF2-40B4-BE49-F238E27FC236}">
                  <a16:creationId xmlns:a16="http://schemas.microsoft.com/office/drawing/2014/main" id="{4A145F00-14E4-C34F-ED80-4568D93FA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>
              <a:extLst>
                <a:ext uri="{FF2B5EF4-FFF2-40B4-BE49-F238E27FC236}">
                  <a16:creationId xmlns:a16="http://schemas.microsoft.com/office/drawing/2014/main" id="{0552A365-F5AC-E02C-9FD0-11B6647F6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>
              <a:extLst>
                <a:ext uri="{FF2B5EF4-FFF2-40B4-BE49-F238E27FC236}">
                  <a16:creationId xmlns:a16="http://schemas.microsoft.com/office/drawing/2014/main" id="{FE805D7A-4CD1-02B1-5219-A1B8BE7C0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>
              <a:extLst>
                <a:ext uri="{FF2B5EF4-FFF2-40B4-BE49-F238E27FC236}">
                  <a16:creationId xmlns:a16="http://schemas.microsoft.com/office/drawing/2014/main" id="{0122F92F-C211-8699-1277-8F188C50D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>
              <a:extLst>
                <a:ext uri="{FF2B5EF4-FFF2-40B4-BE49-F238E27FC236}">
                  <a16:creationId xmlns:a16="http://schemas.microsoft.com/office/drawing/2014/main" id="{98AA4C42-1646-C21F-F288-6B5E1C55B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>
              <a:extLst>
                <a:ext uri="{FF2B5EF4-FFF2-40B4-BE49-F238E27FC236}">
                  <a16:creationId xmlns:a16="http://schemas.microsoft.com/office/drawing/2014/main" id="{927F43C3-F2C1-9AEA-E96A-C1A4A06D41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>
              <a:extLst>
                <a:ext uri="{FF2B5EF4-FFF2-40B4-BE49-F238E27FC236}">
                  <a16:creationId xmlns:a16="http://schemas.microsoft.com/office/drawing/2014/main" id="{47B62043-F7D7-1B4B-C0E6-9E8EB87DE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>
              <a:extLst>
                <a:ext uri="{FF2B5EF4-FFF2-40B4-BE49-F238E27FC236}">
                  <a16:creationId xmlns:a16="http://schemas.microsoft.com/office/drawing/2014/main" id="{EFFF5002-E4EE-6E53-1EA5-F99432E02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>
              <a:extLst>
                <a:ext uri="{FF2B5EF4-FFF2-40B4-BE49-F238E27FC236}">
                  <a16:creationId xmlns:a16="http://schemas.microsoft.com/office/drawing/2014/main" id="{663A3E5B-C40D-6748-C274-810A3E5D12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>
              <a:extLst>
                <a:ext uri="{FF2B5EF4-FFF2-40B4-BE49-F238E27FC236}">
                  <a16:creationId xmlns:a16="http://schemas.microsoft.com/office/drawing/2014/main" id="{AE024C94-D580-F14C-4E0B-2B8E0012E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>
              <a:extLst>
                <a:ext uri="{FF2B5EF4-FFF2-40B4-BE49-F238E27FC236}">
                  <a16:creationId xmlns:a16="http://schemas.microsoft.com/office/drawing/2014/main" id="{4AB083AB-1A75-7910-9316-81A3CB8AD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>
              <a:extLst>
                <a:ext uri="{FF2B5EF4-FFF2-40B4-BE49-F238E27FC236}">
                  <a16:creationId xmlns:a16="http://schemas.microsoft.com/office/drawing/2014/main" id="{1A86B3BE-CF41-A247-F3BB-C49460EA4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>
              <a:extLst>
                <a:ext uri="{FF2B5EF4-FFF2-40B4-BE49-F238E27FC236}">
                  <a16:creationId xmlns:a16="http://schemas.microsoft.com/office/drawing/2014/main" id="{94A5D32A-F25E-F2A1-0CED-2FBEF9152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>
              <a:extLst>
                <a:ext uri="{FF2B5EF4-FFF2-40B4-BE49-F238E27FC236}">
                  <a16:creationId xmlns:a16="http://schemas.microsoft.com/office/drawing/2014/main" id="{FBA24D02-81D6-17C4-E94C-DA37594280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>
              <a:extLst>
                <a:ext uri="{FF2B5EF4-FFF2-40B4-BE49-F238E27FC236}">
                  <a16:creationId xmlns:a16="http://schemas.microsoft.com/office/drawing/2014/main" id="{938BB399-2D19-1B05-DAFA-7B51137757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>
            <a:extLst>
              <a:ext uri="{FF2B5EF4-FFF2-40B4-BE49-F238E27FC236}">
                <a16:creationId xmlns:a16="http://schemas.microsoft.com/office/drawing/2014/main" id="{7B0B99BF-7759-F4D3-CE07-8A43FCCFE258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>
              <a:extLst>
                <a:ext uri="{FF2B5EF4-FFF2-40B4-BE49-F238E27FC236}">
                  <a16:creationId xmlns:a16="http://schemas.microsoft.com/office/drawing/2014/main" id="{2FDAA6FD-B368-F4D4-B0C8-75F237B1D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>
              <a:extLst>
                <a:ext uri="{FF2B5EF4-FFF2-40B4-BE49-F238E27FC236}">
                  <a16:creationId xmlns:a16="http://schemas.microsoft.com/office/drawing/2014/main" id="{59213426-B82A-469C-ABF2-E90A14E1B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>
              <a:extLst>
                <a:ext uri="{FF2B5EF4-FFF2-40B4-BE49-F238E27FC236}">
                  <a16:creationId xmlns:a16="http://schemas.microsoft.com/office/drawing/2014/main" id="{A3603E89-8CF0-79BB-A70A-9FA9EFF53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>
            <a:extLst>
              <a:ext uri="{FF2B5EF4-FFF2-40B4-BE49-F238E27FC236}">
                <a16:creationId xmlns:a16="http://schemas.microsoft.com/office/drawing/2014/main" id="{EA99CB5C-CFD3-03A6-6AEA-D69E6C4A1DB6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2541" name="Line 28">
              <a:extLst>
                <a:ext uri="{FF2B5EF4-FFF2-40B4-BE49-F238E27FC236}">
                  <a16:creationId xmlns:a16="http://schemas.microsoft.com/office/drawing/2014/main" id="{866995F8-2AD8-02E2-1E93-950FC19E8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>
              <a:extLst>
                <a:ext uri="{FF2B5EF4-FFF2-40B4-BE49-F238E27FC236}">
                  <a16:creationId xmlns:a16="http://schemas.microsoft.com/office/drawing/2014/main" id="{03E11E04-149A-F9AA-40CD-E51B8D4A8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>
              <a:extLst>
                <a:ext uri="{FF2B5EF4-FFF2-40B4-BE49-F238E27FC236}">
                  <a16:creationId xmlns:a16="http://schemas.microsoft.com/office/drawing/2014/main" id="{B9744FA3-FF4B-EE38-6908-91887E390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>
              <a:extLst>
                <a:ext uri="{FF2B5EF4-FFF2-40B4-BE49-F238E27FC236}">
                  <a16:creationId xmlns:a16="http://schemas.microsoft.com/office/drawing/2014/main" id="{7CF89990-40E2-BCBB-18E2-AB2055177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>
              <a:extLst>
                <a:ext uri="{FF2B5EF4-FFF2-40B4-BE49-F238E27FC236}">
                  <a16:creationId xmlns:a16="http://schemas.microsoft.com/office/drawing/2014/main" id="{89A32EDE-B32F-FA2D-AFC2-0CA463860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>
              <a:extLst>
                <a:ext uri="{FF2B5EF4-FFF2-40B4-BE49-F238E27FC236}">
                  <a16:creationId xmlns:a16="http://schemas.microsoft.com/office/drawing/2014/main" id="{3E447C67-06C2-3C24-DA02-32D0A94294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>
              <a:extLst>
                <a:ext uri="{FF2B5EF4-FFF2-40B4-BE49-F238E27FC236}">
                  <a16:creationId xmlns:a16="http://schemas.microsoft.com/office/drawing/2014/main" id="{1450B054-DFBC-00F2-0525-E5BC3E3C1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>
              <a:extLst>
                <a:ext uri="{FF2B5EF4-FFF2-40B4-BE49-F238E27FC236}">
                  <a16:creationId xmlns:a16="http://schemas.microsoft.com/office/drawing/2014/main" id="{5D72AAD4-8887-D0EA-2D3F-704D1AD93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>
              <a:extLst>
                <a:ext uri="{FF2B5EF4-FFF2-40B4-BE49-F238E27FC236}">
                  <a16:creationId xmlns:a16="http://schemas.microsoft.com/office/drawing/2014/main" id="{9B0857E5-1B84-00CB-7E70-519169D0C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>
              <a:extLst>
                <a:ext uri="{FF2B5EF4-FFF2-40B4-BE49-F238E27FC236}">
                  <a16:creationId xmlns:a16="http://schemas.microsoft.com/office/drawing/2014/main" id="{97F827C9-E37F-C412-6A60-CE2AAFB41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>
              <a:extLst>
                <a:ext uri="{FF2B5EF4-FFF2-40B4-BE49-F238E27FC236}">
                  <a16:creationId xmlns:a16="http://schemas.microsoft.com/office/drawing/2014/main" id="{C0511958-5646-FE49-5291-1FE667D75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>
              <a:extLst>
                <a:ext uri="{FF2B5EF4-FFF2-40B4-BE49-F238E27FC236}">
                  <a16:creationId xmlns:a16="http://schemas.microsoft.com/office/drawing/2014/main" id="{2D09C293-A67B-9935-CFCE-B2148316D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>
              <a:extLst>
                <a:ext uri="{FF2B5EF4-FFF2-40B4-BE49-F238E27FC236}">
                  <a16:creationId xmlns:a16="http://schemas.microsoft.com/office/drawing/2014/main" id="{3D964C38-7868-C6B6-E407-01A2B67EF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>
              <a:extLst>
                <a:ext uri="{FF2B5EF4-FFF2-40B4-BE49-F238E27FC236}">
                  <a16:creationId xmlns:a16="http://schemas.microsoft.com/office/drawing/2014/main" id="{41DF533F-C1B5-70F3-BE5E-B27627B72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>
              <a:extLst>
                <a:ext uri="{FF2B5EF4-FFF2-40B4-BE49-F238E27FC236}">
                  <a16:creationId xmlns:a16="http://schemas.microsoft.com/office/drawing/2014/main" id="{6A4C871B-B8F2-46DF-2CD9-4BF15945E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>
              <a:extLst>
                <a:ext uri="{FF2B5EF4-FFF2-40B4-BE49-F238E27FC236}">
                  <a16:creationId xmlns:a16="http://schemas.microsoft.com/office/drawing/2014/main" id="{80D76BD7-83F2-42D4-AD58-1B2A0EDF4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>
              <a:extLst>
                <a:ext uri="{FF2B5EF4-FFF2-40B4-BE49-F238E27FC236}">
                  <a16:creationId xmlns:a16="http://schemas.microsoft.com/office/drawing/2014/main" id="{3E445BCA-1E2F-3E49-0E3A-B15C048C5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>
              <a:extLst>
                <a:ext uri="{FF2B5EF4-FFF2-40B4-BE49-F238E27FC236}">
                  <a16:creationId xmlns:a16="http://schemas.microsoft.com/office/drawing/2014/main" id="{DE6E43A2-1C8D-C554-4147-8E0F75059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>
            <a:extLst>
              <a:ext uri="{FF2B5EF4-FFF2-40B4-BE49-F238E27FC236}">
                <a16:creationId xmlns:a16="http://schemas.microsoft.com/office/drawing/2014/main" id="{7B863241-4C20-9A20-7200-3AA165AC3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23">
            <a:extLst>
              <a:ext uri="{FF2B5EF4-FFF2-40B4-BE49-F238E27FC236}">
                <a16:creationId xmlns:a16="http://schemas.microsoft.com/office/drawing/2014/main" id="{9916F07D-CD04-4E32-6CE7-E8AD241D6DC1}"/>
              </a:ext>
            </a:extLst>
          </p:cNvPr>
          <p:cNvGrpSpPr>
            <a:grpSpLocks/>
          </p:cNvGrpSpPr>
          <p:nvPr/>
        </p:nvGrpSpPr>
        <p:grpSpPr bwMode="auto">
          <a:xfrm>
            <a:off x="7315199" y="3581401"/>
            <a:ext cx="914400" cy="1066800"/>
            <a:chOff x="1440" y="2928"/>
            <a:chExt cx="576" cy="672"/>
          </a:xfrm>
        </p:grpSpPr>
        <p:sp>
          <p:nvSpPr>
            <p:cNvPr id="9" name="Freeform 24" descr="Horizontal brick">
              <a:extLst>
                <a:ext uri="{FF2B5EF4-FFF2-40B4-BE49-F238E27FC236}">
                  <a16:creationId xmlns:a16="http://schemas.microsoft.com/office/drawing/2014/main" id="{B2FD4216-8B73-3A42-6C76-9E70E29BB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68AED26C-D355-5F78-8138-3BEE3BC91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6BD0C519-4F31-7A32-FED6-DD54CF96C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022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3FF92-7EC2-BB8C-6BEB-C2FDDB8E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1CE0000-BA46-7659-90E6-DF070076D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 dirty="0"/>
              <a:t>How about translation?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702B8AC9-7051-F512-2EC2-533F5D440AA7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22562" name="Line 5">
              <a:extLst>
                <a:ext uri="{FF2B5EF4-FFF2-40B4-BE49-F238E27FC236}">
                  <a16:creationId xmlns:a16="http://schemas.microsoft.com/office/drawing/2014/main" id="{47190AE2-4FDB-032A-6164-B1C7AF8FE7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>
              <a:extLst>
                <a:ext uri="{FF2B5EF4-FFF2-40B4-BE49-F238E27FC236}">
                  <a16:creationId xmlns:a16="http://schemas.microsoft.com/office/drawing/2014/main" id="{BDD15BC4-5728-877F-B149-5450E3683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>
              <a:extLst>
                <a:ext uri="{FF2B5EF4-FFF2-40B4-BE49-F238E27FC236}">
                  <a16:creationId xmlns:a16="http://schemas.microsoft.com/office/drawing/2014/main" id="{0FFEDCFB-DBD1-3361-A387-1F464A558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>
              <a:extLst>
                <a:ext uri="{FF2B5EF4-FFF2-40B4-BE49-F238E27FC236}">
                  <a16:creationId xmlns:a16="http://schemas.microsoft.com/office/drawing/2014/main" id="{93ABFE1E-4E1F-0683-78FC-07F4F62356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>
              <a:extLst>
                <a:ext uri="{FF2B5EF4-FFF2-40B4-BE49-F238E27FC236}">
                  <a16:creationId xmlns:a16="http://schemas.microsoft.com/office/drawing/2014/main" id="{CD959F13-935F-E88F-857F-1FD044CEF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>
              <a:extLst>
                <a:ext uri="{FF2B5EF4-FFF2-40B4-BE49-F238E27FC236}">
                  <a16:creationId xmlns:a16="http://schemas.microsoft.com/office/drawing/2014/main" id="{29E69AC9-B827-D2F2-9C1B-2A757119B6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>
              <a:extLst>
                <a:ext uri="{FF2B5EF4-FFF2-40B4-BE49-F238E27FC236}">
                  <a16:creationId xmlns:a16="http://schemas.microsoft.com/office/drawing/2014/main" id="{0C8A9148-D0A3-7CCE-2060-C8D2B1346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>
              <a:extLst>
                <a:ext uri="{FF2B5EF4-FFF2-40B4-BE49-F238E27FC236}">
                  <a16:creationId xmlns:a16="http://schemas.microsoft.com/office/drawing/2014/main" id="{A086087D-8046-5F01-999C-5C9BE6DF61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>
              <a:extLst>
                <a:ext uri="{FF2B5EF4-FFF2-40B4-BE49-F238E27FC236}">
                  <a16:creationId xmlns:a16="http://schemas.microsoft.com/office/drawing/2014/main" id="{611A5EF2-4E48-AA49-312E-2B5F91237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>
              <a:extLst>
                <a:ext uri="{FF2B5EF4-FFF2-40B4-BE49-F238E27FC236}">
                  <a16:creationId xmlns:a16="http://schemas.microsoft.com/office/drawing/2014/main" id="{7B819975-4C15-B256-A832-56FCB8400B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>
              <a:extLst>
                <a:ext uri="{FF2B5EF4-FFF2-40B4-BE49-F238E27FC236}">
                  <a16:creationId xmlns:a16="http://schemas.microsoft.com/office/drawing/2014/main" id="{25EAE5FD-67F9-CB93-2389-5894665183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>
              <a:extLst>
                <a:ext uri="{FF2B5EF4-FFF2-40B4-BE49-F238E27FC236}">
                  <a16:creationId xmlns:a16="http://schemas.microsoft.com/office/drawing/2014/main" id="{D887076B-3523-C374-C506-2FBC469E0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>
              <a:extLst>
                <a:ext uri="{FF2B5EF4-FFF2-40B4-BE49-F238E27FC236}">
                  <a16:creationId xmlns:a16="http://schemas.microsoft.com/office/drawing/2014/main" id="{7D11475B-542E-5BBE-3FD0-66ED5A361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>
              <a:extLst>
                <a:ext uri="{FF2B5EF4-FFF2-40B4-BE49-F238E27FC236}">
                  <a16:creationId xmlns:a16="http://schemas.microsoft.com/office/drawing/2014/main" id="{16773B4E-A139-D157-A6A0-EEF8DE3F4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>
              <a:extLst>
                <a:ext uri="{FF2B5EF4-FFF2-40B4-BE49-F238E27FC236}">
                  <a16:creationId xmlns:a16="http://schemas.microsoft.com/office/drawing/2014/main" id="{D33057C4-839A-B1B2-EFDA-83364A0B4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>
              <a:extLst>
                <a:ext uri="{FF2B5EF4-FFF2-40B4-BE49-F238E27FC236}">
                  <a16:creationId xmlns:a16="http://schemas.microsoft.com/office/drawing/2014/main" id="{19380D1C-56D0-54F6-AD27-ED8B6B9585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>
              <a:extLst>
                <a:ext uri="{FF2B5EF4-FFF2-40B4-BE49-F238E27FC236}">
                  <a16:creationId xmlns:a16="http://schemas.microsoft.com/office/drawing/2014/main" id="{482976A0-4AD5-3682-8C48-53083A6BC3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>
              <a:extLst>
                <a:ext uri="{FF2B5EF4-FFF2-40B4-BE49-F238E27FC236}">
                  <a16:creationId xmlns:a16="http://schemas.microsoft.com/office/drawing/2014/main" id="{04388295-A877-C2B6-0E15-DC5A1D4CC7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>
            <a:extLst>
              <a:ext uri="{FF2B5EF4-FFF2-40B4-BE49-F238E27FC236}">
                <a16:creationId xmlns:a16="http://schemas.microsoft.com/office/drawing/2014/main" id="{24003D1C-9E6F-BE54-CF95-9A7886F6A071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>
              <a:extLst>
                <a:ext uri="{FF2B5EF4-FFF2-40B4-BE49-F238E27FC236}">
                  <a16:creationId xmlns:a16="http://schemas.microsoft.com/office/drawing/2014/main" id="{8104CAB0-4B91-2D8A-2B19-C796E9061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>
              <a:extLst>
                <a:ext uri="{FF2B5EF4-FFF2-40B4-BE49-F238E27FC236}">
                  <a16:creationId xmlns:a16="http://schemas.microsoft.com/office/drawing/2014/main" id="{DAB9CEA8-A828-F685-50E2-F20056528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>
              <a:extLst>
                <a:ext uri="{FF2B5EF4-FFF2-40B4-BE49-F238E27FC236}">
                  <a16:creationId xmlns:a16="http://schemas.microsoft.com/office/drawing/2014/main" id="{411AF2FF-AAC7-8447-C32A-90EEB603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>
            <a:extLst>
              <a:ext uri="{FF2B5EF4-FFF2-40B4-BE49-F238E27FC236}">
                <a16:creationId xmlns:a16="http://schemas.microsoft.com/office/drawing/2014/main" id="{A7BA3819-B7DF-B3F1-10D8-3338491EC026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2541" name="Line 28">
              <a:extLst>
                <a:ext uri="{FF2B5EF4-FFF2-40B4-BE49-F238E27FC236}">
                  <a16:creationId xmlns:a16="http://schemas.microsoft.com/office/drawing/2014/main" id="{5469AB5F-9AF9-B0EE-18A8-82661E28F0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>
              <a:extLst>
                <a:ext uri="{FF2B5EF4-FFF2-40B4-BE49-F238E27FC236}">
                  <a16:creationId xmlns:a16="http://schemas.microsoft.com/office/drawing/2014/main" id="{7FF18869-1604-5078-BF71-45FD70E82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>
              <a:extLst>
                <a:ext uri="{FF2B5EF4-FFF2-40B4-BE49-F238E27FC236}">
                  <a16:creationId xmlns:a16="http://schemas.microsoft.com/office/drawing/2014/main" id="{BD007001-E8A3-0CAE-063B-7D98A760F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>
              <a:extLst>
                <a:ext uri="{FF2B5EF4-FFF2-40B4-BE49-F238E27FC236}">
                  <a16:creationId xmlns:a16="http://schemas.microsoft.com/office/drawing/2014/main" id="{1D117E33-AFD8-E865-F756-1264AB43D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>
              <a:extLst>
                <a:ext uri="{FF2B5EF4-FFF2-40B4-BE49-F238E27FC236}">
                  <a16:creationId xmlns:a16="http://schemas.microsoft.com/office/drawing/2014/main" id="{8AF3DEA3-3FA9-5497-FA42-B9FF096CC8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>
              <a:extLst>
                <a:ext uri="{FF2B5EF4-FFF2-40B4-BE49-F238E27FC236}">
                  <a16:creationId xmlns:a16="http://schemas.microsoft.com/office/drawing/2014/main" id="{92F59DF8-6E52-A3CA-435C-CAD102F31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>
              <a:extLst>
                <a:ext uri="{FF2B5EF4-FFF2-40B4-BE49-F238E27FC236}">
                  <a16:creationId xmlns:a16="http://schemas.microsoft.com/office/drawing/2014/main" id="{113E017E-AC87-6D9A-229C-62AE25E30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>
              <a:extLst>
                <a:ext uri="{FF2B5EF4-FFF2-40B4-BE49-F238E27FC236}">
                  <a16:creationId xmlns:a16="http://schemas.microsoft.com/office/drawing/2014/main" id="{BF36D418-C563-9F61-9F8A-DDD357EDE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>
              <a:extLst>
                <a:ext uri="{FF2B5EF4-FFF2-40B4-BE49-F238E27FC236}">
                  <a16:creationId xmlns:a16="http://schemas.microsoft.com/office/drawing/2014/main" id="{8EC8A75C-93FB-88EB-AADB-B0E7713AC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>
              <a:extLst>
                <a:ext uri="{FF2B5EF4-FFF2-40B4-BE49-F238E27FC236}">
                  <a16:creationId xmlns:a16="http://schemas.microsoft.com/office/drawing/2014/main" id="{F2A8C515-8448-1F93-B389-1AAFFC7B4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>
              <a:extLst>
                <a:ext uri="{FF2B5EF4-FFF2-40B4-BE49-F238E27FC236}">
                  <a16:creationId xmlns:a16="http://schemas.microsoft.com/office/drawing/2014/main" id="{EA4159EB-3F0E-22A5-F6A6-A64099E53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>
              <a:extLst>
                <a:ext uri="{FF2B5EF4-FFF2-40B4-BE49-F238E27FC236}">
                  <a16:creationId xmlns:a16="http://schemas.microsoft.com/office/drawing/2014/main" id="{9C39006A-5023-8193-FD4D-6D3AF5AB7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>
              <a:extLst>
                <a:ext uri="{FF2B5EF4-FFF2-40B4-BE49-F238E27FC236}">
                  <a16:creationId xmlns:a16="http://schemas.microsoft.com/office/drawing/2014/main" id="{EDC85186-1A76-6CAF-98E9-E707C9F03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>
              <a:extLst>
                <a:ext uri="{FF2B5EF4-FFF2-40B4-BE49-F238E27FC236}">
                  <a16:creationId xmlns:a16="http://schemas.microsoft.com/office/drawing/2014/main" id="{DC100EE5-B79C-3E08-0C10-90BCA4C32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>
              <a:extLst>
                <a:ext uri="{FF2B5EF4-FFF2-40B4-BE49-F238E27FC236}">
                  <a16:creationId xmlns:a16="http://schemas.microsoft.com/office/drawing/2014/main" id="{B1D229CD-6622-6E80-DB7D-E7D3B0AC2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>
              <a:extLst>
                <a:ext uri="{FF2B5EF4-FFF2-40B4-BE49-F238E27FC236}">
                  <a16:creationId xmlns:a16="http://schemas.microsoft.com/office/drawing/2014/main" id="{A8999907-8FA4-6132-826C-2A43E43DCF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>
              <a:extLst>
                <a:ext uri="{FF2B5EF4-FFF2-40B4-BE49-F238E27FC236}">
                  <a16:creationId xmlns:a16="http://schemas.microsoft.com/office/drawing/2014/main" id="{C5FFDCEB-E8AF-55AD-169C-C6215B1B06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>
              <a:extLst>
                <a:ext uri="{FF2B5EF4-FFF2-40B4-BE49-F238E27FC236}">
                  <a16:creationId xmlns:a16="http://schemas.microsoft.com/office/drawing/2014/main" id="{EDA7DA96-45C0-8605-FCD7-1899CB6F6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>
            <a:extLst>
              <a:ext uri="{FF2B5EF4-FFF2-40B4-BE49-F238E27FC236}">
                <a16:creationId xmlns:a16="http://schemas.microsoft.com/office/drawing/2014/main" id="{5094A958-EE75-CD88-B365-E3FA1730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23">
            <a:extLst>
              <a:ext uri="{FF2B5EF4-FFF2-40B4-BE49-F238E27FC236}">
                <a16:creationId xmlns:a16="http://schemas.microsoft.com/office/drawing/2014/main" id="{242A3D02-DB95-B223-4255-EA7E034D91FF}"/>
              </a:ext>
            </a:extLst>
          </p:cNvPr>
          <p:cNvGrpSpPr>
            <a:grpSpLocks/>
          </p:cNvGrpSpPr>
          <p:nvPr/>
        </p:nvGrpSpPr>
        <p:grpSpPr bwMode="auto">
          <a:xfrm>
            <a:off x="7315199" y="3581401"/>
            <a:ext cx="914400" cy="1066800"/>
            <a:chOff x="1440" y="2928"/>
            <a:chExt cx="576" cy="672"/>
          </a:xfrm>
        </p:grpSpPr>
        <p:sp>
          <p:nvSpPr>
            <p:cNvPr id="9" name="Freeform 24" descr="Horizontal brick">
              <a:extLst>
                <a:ext uri="{FF2B5EF4-FFF2-40B4-BE49-F238E27FC236}">
                  <a16:creationId xmlns:a16="http://schemas.microsoft.com/office/drawing/2014/main" id="{861F91C6-8FD7-0BA2-7390-5F815065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89264387-29A9-D116-B755-EA09C1C74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5B997749-5D12-3405-11F9-CC2F0F83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 Box 13">
            <a:extLst>
              <a:ext uri="{FF2B5EF4-FFF2-40B4-BE49-F238E27FC236}">
                <a16:creationId xmlns:a16="http://schemas.microsoft.com/office/drawing/2014/main" id="{0416C16D-CE0D-EA1E-05FD-7CAAA2DFF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583" y="1197740"/>
            <a:ext cx="27098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x’ = x + t</a:t>
            </a:r>
            <a:r>
              <a:rPr lang="en-US" sz="3600" baseline="-25000" dirty="0">
                <a:solidFill>
                  <a:prstClr val="black"/>
                </a:solidFill>
              </a:rPr>
              <a:t>x</a:t>
            </a:r>
            <a:endParaRPr lang="en-US" sz="3600" baseline="-25000" dirty="0">
              <a:solidFill>
                <a:prstClr val="black"/>
              </a:solidFill>
              <a:sym typeface="Symbol" pitchFamily="18" charset="2"/>
            </a:endParaRPr>
          </a:p>
          <a:p>
            <a:pPr algn="ctr"/>
            <a:r>
              <a:rPr lang="en-US" sz="3600" dirty="0">
                <a:solidFill>
                  <a:prstClr val="black"/>
                </a:solidFill>
                <a:sym typeface="Symbol" pitchFamily="18" charset="2"/>
              </a:rPr>
              <a:t>y’ = y + t</a:t>
            </a:r>
            <a:r>
              <a:rPr lang="en-US" sz="3600" baseline="-25000" dirty="0">
                <a:solidFill>
                  <a:prstClr val="black"/>
                </a:solidFill>
                <a:sym typeface="Symbol" pitchFamily="18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38488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2D transformations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54911" y="4387072"/>
            <a:ext cx="1137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25544" y="43870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Rotate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58111" y="2499965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18424" y="2494771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826308"/>
              </p:ext>
            </p:extLst>
          </p:nvPr>
        </p:nvGraphicFramePr>
        <p:xfrm>
          <a:off x="6964360" y="1563341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4360" y="1563341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77238"/>
              </p:ext>
            </p:extLst>
          </p:nvPr>
        </p:nvGraphicFramePr>
        <p:xfrm>
          <a:off x="2140974" y="3482943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0974" y="3482943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971860"/>
              </p:ext>
            </p:extLst>
          </p:nvPr>
        </p:nvGraphicFramePr>
        <p:xfrm>
          <a:off x="2294487" y="1433556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487" y="1433556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21559"/>
              </p:ext>
            </p:extLst>
          </p:nvPr>
        </p:nvGraphicFramePr>
        <p:xfrm>
          <a:off x="6867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316484"/>
              </p:ext>
            </p:extLst>
          </p:nvPr>
        </p:nvGraphicFramePr>
        <p:xfrm>
          <a:off x="3125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44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47927" y="5496454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Affine is any combination of translation, scale, rotation, shear</a:t>
            </a:r>
          </a:p>
        </p:txBody>
      </p:sp>
    </p:spTree>
    <p:extLst>
      <p:ext uri="{BB962C8B-B14F-4D97-AF65-F5344CB8AC3E}">
        <p14:creationId xmlns:p14="http://schemas.microsoft.com/office/powerpoint/2010/main" val="2255558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513264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4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823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0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486694" y="80070"/>
            <a:ext cx="9066212" cy="838200"/>
          </a:xfrm>
        </p:spPr>
        <p:txBody>
          <a:bodyPr/>
          <a:lstStyle/>
          <a:p>
            <a:r>
              <a:rPr lang="en-US" dirty="0"/>
              <a:t>Projective </a:t>
            </a:r>
            <a:r>
              <a:rPr lang="en-US" dirty="0" smtClean="0"/>
              <a:t>Transformations (or </a:t>
            </a:r>
            <a:r>
              <a:rPr lang="en-US" dirty="0" err="1" smtClean="0"/>
              <a:t>Homographies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1850" y="2516188"/>
            <a:ext cx="8566150" cy="4940300"/>
          </a:xfrm>
        </p:spPr>
        <p:txBody>
          <a:bodyPr/>
          <a:lstStyle/>
          <a:p>
            <a:r>
              <a:rPr lang="en-US" dirty="0"/>
              <a:t>Projective transformations:</a:t>
            </a:r>
          </a:p>
          <a:p>
            <a:pPr lvl="1"/>
            <a:r>
              <a:rPr lang="en-US" sz="2400" dirty="0"/>
              <a:t>Affine transformations, and</a:t>
            </a:r>
          </a:p>
          <a:p>
            <a:pPr lvl="1"/>
            <a:r>
              <a:rPr lang="en-US" sz="2400" dirty="0"/>
              <a:t>Projective warps</a:t>
            </a:r>
          </a:p>
          <a:p>
            <a:endParaRPr lang="en-US" sz="1200" dirty="0"/>
          </a:p>
          <a:p>
            <a:r>
              <a:rPr lang="en-US" dirty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525963" y="1165226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1165226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876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5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585EC-33ED-4BDF-9A81-E70F1ABDFCA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6" y="853929"/>
            <a:ext cx="11520828" cy="54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32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2667000" y="13716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2933700" y="3657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686800" y="639633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Szeliski</a:t>
            </a:r>
            <a:r>
              <a:rPr lang="en-US" sz="2400" dirty="0">
                <a:solidFill>
                  <a:srgbClr val="C00000"/>
                </a:solidFill>
              </a:rPr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27900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RANSAC, ICP, Fitting and Alignment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440014" y="6248401"/>
            <a:ext cx="6227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Acknowledgment: Many slides from Derek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Lana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Lazebnik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br>
              <a:rPr lang="en-US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Grauman&amp;Leibe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534400" y="3828316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2.1 and 8.1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20161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6193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8114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981201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Given matched points in {A} and {B}, estimate the translation of the object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4876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20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173748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Least squares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7924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(t</a:t>
            </a:r>
            <a:r>
              <a:rPr lang="en-US" baseline="-25000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t</a:t>
            </a:r>
            <a:r>
              <a:rPr lang="en-US" baseline="-25000" dirty="0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Write down objective function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solution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Write in form Ax=b</a:t>
            </a:r>
          </a:p>
          <a:p>
            <a:pPr marL="800100" lvl="1" indent="-342900">
              <a:buFontTx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Solve using pseudo-inverse or </a:t>
            </a:r>
            <a:r>
              <a:rPr lang="en-US" dirty="0" err="1">
                <a:solidFill>
                  <a:prstClr val="black"/>
                </a:solidFill>
              </a:rPr>
              <a:t>eigenvalue</a:t>
            </a:r>
            <a:r>
              <a:rPr lang="en-US" dirty="0">
                <a:solidFill>
                  <a:prstClr val="black"/>
                </a:solidFill>
              </a:rPr>
              <a:t> decomposition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8077200" y="5372948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372948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RANSAC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(t</a:t>
            </a:r>
            <a:r>
              <a:rPr lang="en-US" baseline="-25000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t</a:t>
            </a:r>
            <a:r>
              <a:rPr lang="en-US" baseline="-25000" dirty="0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Sample a set of matching points (1 pair)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105401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2819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3657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8305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8153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Hough transform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(t</a:t>
            </a:r>
            <a:r>
              <a:rPr lang="en-US" baseline="-25000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t</a:t>
            </a:r>
            <a:r>
              <a:rPr lang="en-US" baseline="-25000" dirty="0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Initialize a grid of parameter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Each matched pair casts a vote for consistent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the parameters with the most votes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9600" y="2971801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6858000" y="990601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514601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outliers, multiple objects, and/or many-to-one matches</a:t>
            </a:r>
          </a:p>
        </p:txBody>
      </p:sp>
    </p:spTree>
    <p:extLst>
      <p:ext uri="{BB962C8B-B14F-4D97-AF65-F5344CB8AC3E}">
        <p14:creationId xmlns:p14="http://schemas.microsoft.com/office/powerpoint/2010/main" val="13305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(t</a:t>
            </a:r>
            <a:r>
              <a:rPr lang="en-US" baseline="-25000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t</a:t>
            </a:r>
            <a:r>
              <a:rPr lang="en-US" baseline="-25000" dirty="0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2924176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2971801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0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989" y="1935334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67496">
            <a:off x="2595343" y="1325456"/>
            <a:ext cx="2455480" cy="2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</a:t>
            </a:r>
            <a:r>
              <a:rPr lang="en-US" dirty="0"/>
              <a:t>solving for </a:t>
            </a:r>
            <a:r>
              <a:rPr lang="en-US" dirty="0" smtClean="0"/>
              <a:t>a </a:t>
            </a:r>
            <a:r>
              <a:rPr lang="en-US" dirty="0" err="1" smtClean="0"/>
              <a:t>homography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508359" y="2898775"/>
            <a:ext cx="73041" cy="73025"/>
            <a:chOff x="1292" y="2205"/>
            <a:chExt cx="46" cy="46"/>
          </a:xfrm>
        </p:grpSpPr>
        <p:sp>
          <p:nvSpPr>
            <p:cNvPr id="5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5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581400" y="2133600"/>
            <a:ext cx="73041" cy="73025"/>
            <a:chOff x="1292" y="2205"/>
            <a:chExt cx="46" cy="46"/>
          </a:xfrm>
        </p:grpSpPr>
        <p:sp>
          <p:nvSpPr>
            <p:cNvPr id="4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5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3095696" y="1801814"/>
            <a:ext cx="73041" cy="73025"/>
            <a:chOff x="1292" y="2205"/>
            <a:chExt cx="46" cy="46"/>
          </a:xfrm>
        </p:grpSpPr>
        <p:sp>
          <p:nvSpPr>
            <p:cNvPr id="4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267200" y="2136775"/>
            <a:ext cx="73041" cy="73025"/>
            <a:chOff x="1292" y="2205"/>
            <a:chExt cx="46" cy="46"/>
          </a:xfrm>
        </p:grpSpPr>
        <p:sp>
          <p:nvSpPr>
            <p:cNvPr id="4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498959" y="2895600"/>
            <a:ext cx="73041" cy="73025"/>
            <a:chOff x="1292" y="2205"/>
            <a:chExt cx="46" cy="46"/>
          </a:xfrm>
        </p:grpSpPr>
        <p:sp>
          <p:nvSpPr>
            <p:cNvPr id="4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3813159" y="1450975"/>
            <a:ext cx="73041" cy="73025"/>
            <a:chOff x="1292" y="2205"/>
            <a:chExt cx="46" cy="46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sp>
        <p:nvSpPr>
          <p:cNvPr id="38" name="Rectangle 91"/>
          <p:cNvSpPr>
            <a:spLocks noChangeArrowheads="1"/>
          </p:cNvSpPr>
          <p:nvPr/>
        </p:nvSpPr>
        <p:spPr bwMode="auto">
          <a:xfrm>
            <a:off x="3780057" y="1047908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pl-PL" b="1" baseline="-25000" dirty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9" name="Rectangle 92"/>
          <p:cNvSpPr>
            <a:spLocks noChangeArrowheads="1"/>
          </p:cNvSpPr>
          <p:nvPr/>
        </p:nvSpPr>
        <p:spPr bwMode="auto">
          <a:xfrm>
            <a:off x="4583556" y="2831068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pl-PL" b="1" baseline="-25000" dirty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0" name="Rectangle 93"/>
          <p:cNvSpPr>
            <a:spLocks noChangeArrowheads="1"/>
          </p:cNvSpPr>
          <p:nvPr/>
        </p:nvSpPr>
        <p:spPr bwMode="auto">
          <a:xfrm>
            <a:off x="4516662" y="1992868"/>
            <a:ext cx="43633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pl-PL" b="1" baseline="-25000" dirty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8229600" y="3203575"/>
            <a:ext cx="73041" cy="73025"/>
            <a:chOff x="1292" y="2205"/>
            <a:chExt cx="46" cy="46"/>
          </a:xfrm>
        </p:grpSpPr>
        <p:sp>
          <p:nvSpPr>
            <p:cNvPr id="77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8308959" y="2136775"/>
            <a:ext cx="73041" cy="73025"/>
            <a:chOff x="1292" y="2205"/>
            <a:chExt cx="46" cy="46"/>
          </a:xfrm>
        </p:grpSpPr>
        <p:sp>
          <p:nvSpPr>
            <p:cNvPr id="75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6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8613759" y="2670175"/>
            <a:ext cx="73041" cy="73025"/>
            <a:chOff x="1292" y="2205"/>
            <a:chExt cx="46" cy="46"/>
          </a:xfrm>
        </p:grpSpPr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9144000" y="2819400"/>
            <a:ext cx="73041" cy="73025"/>
            <a:chOff x="1292" y="2205"/>
            <a:chExt cx="46" cy="46"/>
          </a:xfrm>
        </p:grpSpPr>
        <p:sp>
          <p:nvSpPr>
            <p:cNvPr id="71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2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9070959" y="3505200"/>
            <a:ext cx="73041" cy="73025"/>
            <a:chOff x="1292" y="2205"/>
            <a:chExt cx="46" cy="46"/>
          </a:xfrm>
        </p:grpSpPr>
        <p:sp>
          <p:nvSpPr>
            <p:cNvPr id="69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0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8915400" y="2133600"/>
            <a:ext cx="73041" cy="73025"/>
            <a:chOff x="1292" y="2205"/>
            <a:chExt cx="46" cy="46"/>
          </a:xfrm>
        </p:grpSpPr>
        <p:sp>
          <p:nvSpPr>
            <p:cNvPr id="67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68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sp>
        <p:nvSpPr>
          <p:cNvPr id="64" name="Rectangle 91"/>
          <p:cNvSpPr>
            <a:spLocks noChangeArrowheads="1"/>
          </p:cNvSpPr>
          <p:nvPr/>
        </p:nvSpPr>
        <p:spPr bwMode="auto">
          <a:xfrm>
            <a:off x="8995255" y="1750668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pl-PL" b="1" baseline="-25000" dirty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5" name="Rectangle 92"/>
          <p:cNvSpPr>
            <a:spLocks noChangeArrowheads="1"/>
          </p:cNvSpPr>
          <p:nvPr/>
        </p:nvSpPr>
        <p:spPr bwMode="auto">
          <a:xfrm>
            <a:off x="9164862" y="3580766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pl-PL" b="1" baseline="-25000" dirty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6" name="Rectangle 93"/>
          <p:cNvSpPr>
            <a:spLocks noChangeArrowheads="1"/>
          </p:cNvSpPr>
          <p:nvPr/>
        </p:nvSpPr>
        <p:spPr bwMode="auto">
          <a:xfrm>
            <a:off x="9317262" y="2667000"/>
            <a:ext cx="43633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pl-PL" b="1" baseline="-25000" dirty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725006" y="4689881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RANSAC solution</a:t>
            </a:r>
          </a:p>
        </p:txBody>
      </p: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801206" y="508813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Sample a set of matching points </a:t>
            </a:r>
            <a:r>
              <a:rPr lang="en-US" dirty="0" smtClean="0">
                <a:solidFill>
                  <a:prstClr val="black"/>
                </a:solidFill>
              </a:rPr>
              <a:t>(4 pairs)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3288668" y="30480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555208" y="1796534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8074079" y="167511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7945662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329009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886"/>
            <a:ext cx="6705600" cy="68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989" y="1935334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67496">
            <a:off x="2595343" y="1325456"/>
            <a:ext cx="2455480" cy="2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</a:t>
            </a:r>
            <a:r>
              <a:rPr lang="en-US" dirty="0"/>
              <a:t>solving for </a:t>
            </a:r>
            <a:r>
              <a:rPr lang="en-US" dirty="0" smtClean="0"/>
              <a:t>a </a:t>
            </a:r>
            <a:r>
              <a:rPr lang="en-US" dirty="0" err="1" smtClean="0"/>
              <a:t>homography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508359" y="2898775"/>
            <a:ext cx="73041" cy="73025"/>
            <a:chOff x="1292" y="2205"/>
            <a:chExt cx="46" cy="46"/>
          </a:xfrm>
        </p:grpSpPr>
        <p:sp>
          <p:nvSpPr>
            <p:cNvPr id="5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5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581400" y="2133600"/>
            <a:ext cx="73041" cy="73025"/>
            <a:chOff x="1292" y="2205"/>
            <a:chExt cx="46" cy="46"/>
          </a:xfrm>
        </p:grpSpPr>
        <p:sp>
          <p:nvSpPr>
            <p:cNvPr id="4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5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3095696" y="1801814"/>
            <a:ext cx="73041" cy="73025"/>
            <a:chOff x="1292" y="2205"/>
            <a:chExt cx="46" cy="46"/>
          </a:xfrm>
        </p:grpSpPr>
        <p:sp>
          <p:nvSpPr>
            <p:cNvPr id="4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267200" y="2136775"/>
            <a:ext cx="73041" cy="73025"/>
            <a:chOff x="1292" y="2205"/>
            <a:chExt cx="46" cy="46"/>
          </a:xfrm>
        </p:grpSpPr>
        <p:sp>
          <p:nvSpPr>
            <p:cNvPr id="4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498959" y="2895600"/>
            <a:ext cx="73041" cy="73025"/>
            <a:chOff x="1292" y="2205"/>
            <a:chExt cx="46" cy="46"/>
          </a:xfrm>
        </p:grpSpPr>
        <p:sp>
          <p:nvSpPr>
            <p:cNvPr id="4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3813159" y="1450975"/>
            <a:ext cx="73041" cy="73025"/>
            <a:chOff x="1292" y="2205"/>
            <a:chExt cx="46" cy="46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sp>
        <p:nvSpPr>
          <p:cNvPr id="38" name="Rectangle 91"/>
          <p:cNvSpPr>
            <a:spLocks noChangeArrowheads="1"/>
          </p:cNvSpPr>
          <p:nvPr/>
        </p:nvSpPr>
        <p:spPr bwMode="auto">
          <a:xfrm>
            <a:off x="3780057" y="1047908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pl-PL" b="1" baseline="-25000" dirty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9" name="Rectangle 92"/>
          <p:cNvSpPr>
            <a:spLocks noChangeArrowheads="1"/>
          </p:cNvSpPr>
          <p:nvPr/>
        </p:nvSpPr>
        <p:spPr bwMode="auto">
          <a:xfrm>
            <a:off x="4583556" y="2831068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pl-PL" b="1" baseline="-25000" dirty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0" name="Rectangle 93"/>
          <p:cNvSpPr>
            <a:spLocks noChangeArrowheads="1"/>
          </p:cNvSpPr>
          <p:nvPr/>
        </p:nvSpPr>
        <p:spPr bwMode="auto">
          <a:xfrm>
            <a:off x="4516662" y="1992868"/>
            <a:ext cx="43633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pl-PL" b="1" baseline="-25000" dirty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8229600" y="3203575"/>
            <a:ext cx="73041" cy="73025"/>
            <a:chOff x="1292" y="2205"/>
            <a:chExt cx="46" cy="46"/>
          </a:xfrm>
        </p:grpSpPr>
        <p:sp>
          <p:nvSpPr>
            <p:cNvPr id="77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8308959" y="2136775"/>
            <a:ext cx="73041" cy="73025"/>
            <a:chOff x="1292" y="2205"/>
            <a:chExt cx="46" cy="46"/>
          </a:xfrm>
        </p:grpSpPr>
        <p:sp>
          <p:nvSpPr>
            <p:cNvPr id="75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6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8613759" y="2670175"/>
            <a:ext cx="73041" cy="73025"/>
            <a:chOff x="1292" y="2205"/>
            <a:chExt cx="46" cy="46"/>
          </a:xfrm>
        </p:grpSpPr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9144000" y="2819400"/>
            <a:ext cx="73041" cy="73025"/>
            <a:chOff x="1292" y="2205"/>
            <a:chExt cx="46" cy="46"/>
          </a:xfrm>
        </p:grpSpPr>
        <p:sp>
          <p:nvSpPr>
            <p:cNvPr id="71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2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9070959" y="3505200"/>
            <a:ext cx="73041" cy="73025"/>
            <a:chOff x="1292" y="2205"/>
            <a:chExt cx="46" cy="46"/>
          </a:xfrm>
        </p:grpSpPr>
        <p:sp>
          <p:nvSpPr>
            <p:cNvPr id="69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0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8915400" y="2133600"/>
            <a:ext cx="73041" cy="73025"/>
            <a:chOff x="1292" y="2205"/>
            <a:chExt cx="46" cy="46"/>
          </a:xfrm>
        </p:grpSpPr>
        <p:sp>
          <p:nvSpPr>
            <p:cNvPr id="67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68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sp>
        <p:nvSpPr>
          <p:cNvPr id="64" name="Rectangle 91"/>
          <p:cNvSpPr>
            <a:spLocks noChangeArrowheads="1"/>
          </p:cNvSpPr>
          <p:nvPr/>
        </p:nvSpPr>
        <p:spPr bwMode="auto">
          <a:xfrm>
            <a:off x="8995255" y="1750668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pl-PL" b="1" baseline="-25000" dirty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5" name="Rectangle 92"/>
          <p:cNvSpPr>
            <a:spLocks noChangeArrowheads="1"/>
          </p:cNvSpPr>
          <p:nvPr/>
        </p:nvSpPr>
        <p:spPr bwMode="auto">
          <a:xfrm>
            <a:off x="9164862" y="3580766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pl-PL" b="1" baseline="-25000" dirty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6" name="Rectangle 93"/>
          <p:cNvSpPr>
            <a:spLocks noChangeArrowheads="1"/>
          </p:cNvSpPr>
          <p:nvPr/>
        </p:nvSpPr>
        <p:spPr bwMode="auto">
          <a:xfrm>
            <a:off x="9317262" y="2667000"/>
            <a:ext cx="43633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pl-PL" b="1" baseline="-25000" dirty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725006" y="4689881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RANSAC solution</a:t>
            </a:r>
          </a:p>
        </p:txBody>
      </p: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801206" y="508813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Sample a set of matching points </a:t>
            </a:r>
            <a:r>
              <a:rPr lang="en-US" dirty="0" smtClean="0">
                <a:solidFill>
                  <a:prstClr val="black"/>
                </a:solidFill>
              </a:rPr>
              <a:t>(4 pairs)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3288668" y="30480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555208" y="1796534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8074079" y="167511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7945662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29981"/>
          <a:stretch/>
        </p:blipFill>
        <p:spPr bwMode="auto">
          <a:xfrm>
            <a:off x="2362200" y="1496292"/>
            <a:ext cx="7772400" cy="53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33418114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trike="sngStrike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strike="sngStrike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strike="sngStrike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11173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 if you want to align but have no prior matched pairs?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Hough transform and RANSAC not applicable</a:t>
            </a:r>
          </a:p>
          <a:p>
            <a:endParaRPr lang="en-US" dirty="0"/>
          </a:p>
          <a:p>
            <a:r>
              <a:rPr lang="en-US" dirty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0" y="57150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Medical imaging: align brain scans or contours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1" y="57150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Robotics: align point clouds</a:t>
            </a:r>
          </a:p>
        </p:txBody>
      </p:sp>
    </p:spTree>
    <p:extLst>
      <p:ext uri="{BB962C8B-B14F-4D97-AF65-F5344CB8AC3E}">
        <p14:creationId xmlns:p14="http://schemas.microsoft.com/office/powerpoint/2010/main" val="3264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Points (ICP)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495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	Goal: estimate transform between two dense sets of points</a:t>
            </a:r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Initialize</a:t>
            </a:r>
            <a:r>
              <a:rPr lang="en-US" sz="2600" dirty="0"/>
              <a:t> transformation (e.g., compute difference in means and scale)</a:t>
            </a:r>
            <a:endParaRPr lang="en-US" sz="2600" b="1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Assign</a:t>
            </a:r>
            <a:r>
              <a:rPr lang="en-US" sz="2600" dirty="0"/>
              <a:t> each point in {Set 1} to its nearest spatial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Estimate</a:t>
            </a:r>
            <a:r>
              <a:rPr lang="en-US" sz="2600" dirty="0"/>
              <a:t> transformation parameters </a:t>
            </a:r>
          </a:p>
          <a:p>
            <a:pPr marL="914400" lvl="1" indent="-514350"/>
            <a:r>
              <a:rPr lang="en-US" sz="2200" dirty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Transform</a:t>
            </a:r>
            <a:r>
              <a:rPr lang="en-US" sz="2600" dirty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Repeat</a:t>
            </a:r>
            <a:r>
              <a:rPr lang="en-US" sz="2600" dirty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aligning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Extract edge pixels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𝑝𝑛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𝑞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𝑞𝑚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initial transformation (e.g., compute translation and scaling by center of mass, variance within each image)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Get nearest neighbors: for each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𝑖</m:t>
                    </m:r>
                    <m:r>
                      <a:rPr lang="en-US" sz="20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 find 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match</m:t>
                    </m:r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i</m:t>
                    </m:r>
                    <m:r>
                      <a:rPr lang="en-US" sz="2000">
                        <a:latin typeface="Cambria Math"/>
                      </a:rPr>
                      <m:t>)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2000" i="1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2000" i="1">
                            <a:latin typeface="Cambria Math"/>
                          </a:rPr>
                          <m:t>𝑑𝑖𝑠𝑡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𝑝𝑖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𝑞𝑗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/>
                  <a:t> </a:t>
                </a:r>
                <a:endParaRPr lang="en-US" sz="2000" i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transformation </a:t>
                </a:r>
                <a:r>
                  <a:rPr lang="en-US" sz="2000" b="1" i="1" dirty="0"/>
                  <a:t>T</a:t>
                </a:r>
                <a:r>
                  <a:rPr lang="en-US" sz="2000" dirty="0"/>
                  <a:t> based on matches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Warp points </a:t>
                </a:r>
                <a:r>
                  <a:rPr lang="en-US" sz="2000" b="1" i="1" dirty="0"/>
                  <a:t>p</a:t>
                </a:r>
                <a:r>
                  <a:rPr lang="en-US" sz="2000" dirty="0"/>
                  <a:t> according to </a:t>
                </a:r>
                <a:r>
                  <a:rPr lang="en-US" sz="2000" b="1" i="1" dirty="0"/>
                  <a:t>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Repeat 3-5 until convergence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  <a:blipFill>
                <a:blip r:embed="rId3"/>
                <a:stretch>
                  <a:fillRect l="-854" t="-831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C:\Users\Hoiem\Documents\Classes\Spring 2012 - Computer Vision\hws\hw2\object alignment\obje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78" y="3807887"/>
            <a:ext cx="4361292" cy="30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iem\Documents\Classes\Spring 2012 - Computer Vision\hws\hw2\object alignment\object2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92" y="3812551"/>
            <a:ext cx="4424265" cy="3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4419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5600" y="4290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6205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(t</a:t>
            </a:r>
            <a:r>
              <a:rPr lang="en-US" baseline="-25000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t</a:t>
            </a:r>
            <a:r>
              <a:rPr lang="en-US" baseline="-25000" dirty="0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209801" y="4724401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ICP solution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nearest neighbors for each point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Compute transform using matches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Move points using transform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until convergence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771775" y="1479550"/>
            <a:ext cx="1460772" cy="1644650"/>
            <a:chOff x="1247775" y="1479550"/>
            <a:chExt cx="1460772" cy="1644650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1247775" y="1479550"/>
              <a:ext cx="1260747" cy="1333500"/>
              <a:chOff x="2051050" y="2673350"/>
              <a:chExt cx="1260475" cy="13335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51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45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43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41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1" name="Group 100"/>
            <p:cNvGrpSpPr>
              <a:grpSpLocks/>
            </p:cNvGrpSpPr>
            <p:nvPr/>
          </p:nvGrpSpPr>
          <p:grpSpPr bwMode="auto">
            <a:xfrm>
              <a:off x="1400175" y="1790700"/>
              <a:ext cx="1260747" cy="1333500"/>
              <a:chOff x="2051050" y="2673350"/>
              <a:chExt cx="1260475" cy="1333500"/>
            </a:xfrm>
          </p:grpSpPr>
          <p:grpSp>
            <p:nvGrpSpPr>
              <p:cNvPr id="62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8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6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4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2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0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7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8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0" name="Group 100"/>
            <p:cNvGrpSpPr>
              <a:grpSpLocks/>
            </p:cNvGrpSpPr>
            <p:nvPr/>
          </p:nvGrpSpPr>
          <p:grpSpPr bwMode="auto">
            <a:xfrm>
              <a:off x="1447800" y="1524000"/>
              <a:ext cx="1260747" cy="1333500"/>
              <a:chOff x="2051050" y="2673350"/>
              <a:chExt cx="1260475" cy="1333500"/>
            </a:xfrm>
          </p:grpSpPr>
          <p:grpSp>
            <p:nvGrpSpPr>
              <p:cNvPr id="101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17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15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3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1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09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07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6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rse Iterative Closest Poi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430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279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A7E0-F0CD-75A4-AFEE-7F9CBEA3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AF8F-8D1D-63D9-7D4B-8C042492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C120C-200C-6FD3-5065-F01C7CBAC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84" y="0"/>
            <a:ext cx="1039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CDA4-9DB2-C945-0F52-BD241084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4578180-b1d2431c-8fff-440e-aa6e-99a1d85989b5">
            <a:hlinkClick r:id="" action="ppaction://media"/>
            <a:extLst>
              <a:ext uri="{FF2B5EF4-FFF2-40B4-BE49-F238E27FC236}">
                <a16:creationId xmlns:a16="http://schemas.microsoft.com/office/drawing/2014/main" id="{0A0367AC-34E6-64DA-BDA6-90557F3732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4628" cy="6859612"/>
          </a:xfrm>
        </p:spPr>
      </p:pic>
    </p:spTree>
    <p:extLst>
      <p:ext uri="{BB962C8B-B14F-4D97-AF65-F5344CB8AC3E}">
        <p14:creationId xmlns:p14="http://schemas.microsoft.com/office/powerpoint/2010/main" val="15263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Least Squares Fit </a:t>
            </a:r>
          </a:p>
          <a:p>
            <a:pPr lvl="1"/>
            <a:r>
              <a:rPr lang="en-US" dirty="0"/>
              <a:t>closed form solution</a:t>
            </a:r>
          </a:p>
          <a:p>
            <a:pPr lvl="1"/>
            <a:r>
              <a:rPr lang="en-US" dirty="0"/>
              <a:t>robust to noise</a:t>
            </a:r>
          </a:p>
          <a:p>
            <a:pPr lvl="1"/>
            <a:r>
              <a:rPr lang="en-US" dirty="0"/>
              <a:t>not robust to outliers</a:t>
            </a:r>
          </a:p>
          <a:p>
            <a:r>
              <a:rPr lang="en-US" dirty="0"/>
              <a:t>Robust Least Squares</a:t>
            </a:r>
          </a:p>
          <a:p>
            <a:pPr lvl="1"/>
            <a:r>
              <a:rPr lang="en-US" dirty="0"/>
              <a:t>improves robustness to outliers</a:t>
            </a:r>
          </a:p>
          <a:p>
            <a:pPr lvl="1"/>
            <a:r>
              <a:rPr lang="en-US" dirty="0"/>
              <a:t>requires iterative optimization</a:t>
            </a:r>
          </a:p>
          <a:p>
            <a:r>
              <a:rPr lang="en-US" dirty="0"/>
              <a:t>Hough transform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can fit multiple models</a:t>
            </a:r>
          </a:p>
          <a:p>
            <a:pPr lvl="1"/>
            <a:r>
              <a:rPr lang="en-US" dirty="0"/>
              <a:t>only works for a few parameters (1-4 typically)</a:t>
            </a:r>
          </a:p>
          <a:p>
            <a:r>
              <a:rPr lang="en-US" dirty="0"/>
              <a:t>RANSAC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works with a moderate number of parameters (</a:t>
            </a:r>
            <a:r>
              <a:rPr lang="en-US" dirty="0" err="1"/>
              <a:t>e.g</a:t>
            </a:r>
            <a:r>
              <a:rPr lang="en-US" dirty="0"/>
              <a:t>, 1-8)</a:t>
            </a:r>
          </a:p>
          <a:p>
            <a:r>
              <a:rPr lang="en-US" dirty="0"/>
              <a:t>Iterative Closest Point (ICP)</a:t>
            </a:r>
          </a:p>
          <a:p>
            <a:pPr lvl="1"/>
            <a:r>
              <a:rPr lang="en-US" dirty="0"/>
              <a:t>For local alignment only: does not require initial correspondences</a:t>
            </a:r>
          </a:p>
          <a:p>
            <a:pPr lvl="1"/>
            <a:r>
              <a:rPr lang="en-US" dirty="0"/>
              <a:t>Sensitive to initialization </a:t>
            </a:r>
          </a:p>
        </p:txBody>
      </p:sp>
    </p:spTree>
    <p:extLst>
      <p:ext uri="{BB962C8B-B14F-4D97-AF65-F5344CB8AC3E}">
        <p14:creationId xmlns:p14="http://schemas.microsoft.com/office/powerpoint/2010/main" val="36200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92E1-34BB-4FDF-8C03-F39046AD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count of mentions in recent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7A2D-FBEB-4C9D-AEAC-69446691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Keypoint</a:t>
            </a:r>
            <a:r>
              <a:rPr lang="en-US" dirty="0"/>
              <a:t> 2,180 mentions</a:t>
            </a:r>
          </a:p>
          <a:p>
            <a:r>
              <a:rPr lang="en-US" dirty="0"/>
              <a:t>SIFT 3,530 mentions</a:t>
            </a:r>
          </a:p>
          <a:p>
            <a:r>
              <a:rPr lang="en-US" dirty="0"/>
              <a:t>“Least Squares” 2,290 mentions</a:t>
            </a:r>
          </a:p>
          <a:p>
            <a:r>
              <a:rPr lang="en-US" dirty="0"/>
              <a:t>“Robust Least Squares” 4 mentions</a:t>
            </a:r>
          </a:p>
          <a:p>
            <a:r>
              <a:rPr lang="en-US" dirty="0"/>
              <a:t>Hough: 901 mentions</a:t>
            </a:r>
          </a:p>
          <a:p>
            <a:r>
              <a:rPr lang="en-US" dirty="0"/>
              <a:t>RANSAC: 1,690 mentions</a:t>
            </a:r>
          </a:p>
          <a:p>
            <a:r>
              <a:rPr lang="en-US" dirty="0"/>
              <a:t>ICP: 895 mentions</a:t>
            </a:r>
          </a:p>
          <a:p>
            <a:r>
              <a:rPr lang="en-US" dirty="0"/>
              <a:t>Affine 2,970</a:t>
            </a:r>
          </a:p>
          <a:p>
            <a:r>
              <a:rPr lang="en-US" dirty="0" err="1"/>
              <a:t>ResNet</a:t>
            </a:r>
            <a:r>
              <a:rPr lang="en-US" dirty="0"/>
              <a:t>: 8,510 mentions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9D7D6-CB8F-41CC-A687-6782D5F5647A}"/>
              </a:ext>
            </a:extLst>
          </p:cNvPr>
          <p:cNvSpPr txBox="1"/>
          <p:nvPr/>
        </p:nvSpPr>
        <p:spPr>
          <a:xfrm>
            <a:off x="2667000" y="6126163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Google search for </a:t>
            </a:r>
            <a:r>
              <a:rPr lang="en-US" dirty="0" err="1"/>
              <a:t>site:https</a:t>
            </a:r>
            <a:r>
              <a:rPr lang="en-US" dirty="0"/>
              <a:t>://openaccess.thecvf.com [term]</a:t>
            </a:r>
            <a:br>
              <a:rPr lang="en-US" dirty="0"/>
            </a:br>
            <a:r>
              <a:rPr lang="en-US" dirty="0"/>
              <a:t>Seems to find results since 2013.</a:t>
            </a:r>
          </a:p>
        </p:txBody>
      </p:sp>
    </p:spTree>
    <p:extLst>
      <p:ext uri="{BB962C8B-B14F-4D97-AF65-F5344CB8AC3E}">
        <p14:creationId xmlns:p14="http://schemas.microsoft.com/office/powerpoint/2010/main" val="11055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Fitting: find the parameters of a model that best fit the data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Alignment: find the parameters of the transformation that best align matched points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64505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Object Instance Recognition</a:t>
            </a:r>
            <a:endParaRPr lang="de-CH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990601"/>
            <a:ext cx="4706938" cy="51355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 </a:t>
            </a:r>
            <a:r>
              <a:rPr lang="en-US" dirty="0" err="1"/>
              <a:t>keypoints</a:t>
            </a:r>
            <a:r>
              <a:rPr lang="en-US" dirty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Score by inliers and choose solutions with score above threshold</a:t>
            </a:r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8710544" y="920487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9366975" y="1784881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8694733" y="868947"/>
            <a:ext cx="1066769" cy="1373842"/>
            <a:chOff x="4821435" y="2267397"/>
            <a:chExt cx="1711051" cy="219481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821435" y="2267397"/>
              <a:ext cx="1711051" cy="2194810"/>
              <a:chOff x="4821435" y="2267397"/>
              <a:chExt cx="1711051" cy="219481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821435" y="3835614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5853188" y="3872173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734242" y="2267397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668" y="922075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6924607" y="1401500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7019857" y="1504686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7038907" y="1082411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7192893" y="1234811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7653268" y="1542786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7518332" y="1734875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7596118" y="1063361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6789669" y="9935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7019857" y="146658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7654857" y="12221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7170668" y="1450711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239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6781800" y="5638801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620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8012098" y="2750559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ight Arrow 134"/>
          <p:cNvSpPr/>
          <p:nvPr/>
        </p:nvSpPr>
        <p:spPr>
          <a:xfrm rot="5400000">
            <a:off x="8101013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 rot="5400000">
            <a:off x="8115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6713468" y="1947600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</a:t>
            </a:r>
            <a:r>
              <a:rPr lang="en-US" dirty="0" err="1">
                <a:solidFill>
                  <a:prstClr val="black"/>
                </a:solidFill>
              </a:rPr>
              <a:t>keypoints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214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9144000" y="4267201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87611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Overview of </a:t>
            </a:r>
            <a:r>
              <a:rPr lang="en-US" dirty="0" err="1"/>
              <a:t>Keypoint</a:t>
            </a:r>
            <a:r>
              <a:rPr lang="en-US" dirty="0"/>
              <a:t> Matching</a:t>
            </a:r>
            <a:endParaRPr lang="de-CH" dirty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933576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3492501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3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5681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4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-based instance recognition</a:t>
            </a:r>
          </a:p>
        </p:txBody>
      </p:sp>
      <p:pic>
        <p:nvPicPr>
          <p:cNvPr id="10243" name="Picture 4" descr="sift-fe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70175" y="2951163"/>
            <a:ext cx="6851650" cy="3060700"/>
          </a:xfrm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97100" y="1143000"/>
            <a:ext cx="7861300" cy="1600200"/>
          </a:xfrm>
        </p:spPr>
        <p:txBody>
          <a:bodyPr/>
          <a:lstStyle/>
          <a:p>
            <a:r>
              <a:rPr lang="en-US"/>
              <a:t>Given two images and their keypoints (position, scale, orientation, descriptor)</a:t>
            </a:r>
          </a:p>
          <a:p>
            <a:r>
              <a:rPr lang="en-US"/>
              <a:t>Goal: Verify if they belong to a consistent configuration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46701" y="6135688"/>
            <a:ext cx="1941513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prstClr val="black"/>
                </a:solidFill>
              </a:rPr>
              <a:t>Local Features, </a:t>
            </a:r>
            <a:br>
              <a:rPr lang="en-US" b="1">
                <a:solidFill>
                  <a:prstClr val="black"/>
                </a:solidFill>
              </a:rPr>
            </a:br>
            <a:r>
              <a:rPr lang="en-US" b="1">
                <a:solidFill>
                  <a:prstClr val="black"/>
                </a:solidFill>
              </a:rPr>
              <a:t>e.g. SIFT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548689" y="6553201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prstClr val="black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68744430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971800" y="990600"/>
            <a:ext cx="6096000" cy="1898537"/>
            <a:chOff x="609600" y="1086092"/>
            <a:chExt cx="7696200" cy="2396902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Input Image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799" y="2667001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Stored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65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Want to match </a:t>
            </a:r>
            <a:r>
              <a:rPr lang="en-US" dirty="0" err="1"/>
              <a:t>keypoints</a:t>
            </a:r>
            <a:r>
              <a:rPr lang="en-US" dirty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Given descriptor x</a:t>
            </a:r>
            <a:r>
              <a:rPr lang="en-US" baseline="-25000" dirty="0"/>
              <a:t>0</a:t>
            </a:r>
            <a:r>
              <a:rPr lang="en-US" dirty="0"/>
              <a:t>, find two nearest neighbors 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 with distances d</a:t>
            </a:r>
            <a:r>
              <a:rPr lang="en-US" baseline="-25000" dirty="0"/>
              <a:t>1</a:t>
            </a:r>
            <a:r>
              <a:rPr lang="en-US" dirty="0"/>
              <a:t>, d</a:t>
            </a:r>
            <a:r>
              <a:rPr lang="en-US" baseline="-25000" dirty="0"/>
              <a:t>2 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 matches x</a:t>
            </a:r>
            <a:r>
              <a:rPr lang="en-US" baseline="-25000" dirty="0"/>
              <a:t>0</a:t>
            </a:r>
            <a:r>
              <a:rPr lang="en-US" dirty="0"/>
              <a:t> if d</a:t>
            </a:r>
            <a:r>
              <a:rPr lang="en-US" baseline="-25000" dirty="0"/>
              <a:t>1</a:t>
            </a:r>
            <a:r>
              <a:rPr lang="en-US" dirty="0"/>
              <a:t>/d</a:t>
            </a:r>
            <a:r>
              <a:rPr lang="en-US" baseline="-25000" dirty="0"/>
              <a:t>2</a:t>
            </a:r>
            <a:r>
              <a:rPr lang="en-US" dirty="0"/>
              <a:t> &lt; 0.8</a:t>
            </a:r>
          </a:p>
          <a:p>
            <a:pPr lvl="1">
              <a:defRPr/>
            </a:pPr>
            <a:r>
              <a:rPr lang="en-US" dirty="0"/>
              <a:t>This gets rid of 90% false matches, 5% of true matches in Lowe’s study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71157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Accounts for 3D rotation of a surface under orthographic projection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38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994006">
            <a:off x="7259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5334000" y="2819401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7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Accounts for 3D rotation of a surface under orthographic projection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6096000"/>
            <a:ext cx="7287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What is the minimum number of matched points that we need?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4800601"/>
            <a:ext cx="1857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88249"/>
              </p:ext>
            </p:extLst>
          </p:nvPr>
        </p:nvGraphicFramePr>
        <p:xfrm>
          <a:off x="4572000" y="2362201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Equation" r:id="rId4" imgW="1371600" imgH="698400" progId="Equation.3">
                  <p:embed/>
                </p:oleObj>
              </mc:Choice>
              <mc:Fallback>
                <p:oleObj name="Equation" r:id="rId4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62201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15317"/>
              </p:ext>
            </p:extLst>
          </p:nvPr>
        </p:nvGraphicFramePr>
        <p:xfrm>
          <a:off x="3200400" y="3836463"/>
          <a:ext cx="3657600" cy="222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Equation" r:id="rId6" imgW="2273040" imgH="1384200" progId="Equation.3">
                  <p:embed/>
                </p:oleObj>
              </mc:Choice>
              <mc:Fallback>
                <p:oleObj name="Equation" r:id="rId6" imgW="227304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36463"/>
                        <a:ext cx="3657600" cy="222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3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(SIFT, Lowe 2004)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/>
              <a:t>In training, each point has known position/scale/orientation </a:t>
            </a:r>
            <a:r>
              <a:rPr lang="en-US" sz="2400" dirty="0" err="1"/>
              <a:t>wrt</a:t>
            </a:r>
            <a:r>
              <a:rPr lang="en-US" sz="2400" dirty="0"/>
              <a:t> whole object</a:t>
            </a:r>
          </a:p>
          <a:p>
            <a:pPr marL="914400" lvl="1" indent="-514350">
              <a:defRPr/>
            </a:pPr>
            <a:r>
              <a:rPr lang="en-US" sz="2400" dirty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/>
              <a:t>Vote for two closest bin centers in each direction (16 votes total)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/>
              <a:t>For each bin with at least 3 </a:t>
            </a:r>
            <a:r>
              <a:rPr lang="en-US" sz="2400" dirty="0" err="1"/>
              <a:t>keypoints</a:t>
            </a:r>
            <a:endParaRPr lang="en-US" sz="2400" dirty="0"/>
          </a:p>
          <a:p>
            <a:pPr marL="914400" lvl="1" indent="-514350">
              <a:defRPr/>
            </a:pPr>
            <a:r>
              <a:rPr lang="en-US" sz="2400" dirty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53782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4114801" y="1447800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6324601" y="1219201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3045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Fitting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challenges</a:t>
            </a:r>
          </a:p>
          <a:p>
            <a:pPr lvl="1"/>
            <a:r>
              <a:rPr lang="en-US" dirty="0"/>
              <a:t>Design a suitable </a:t>
            </a:r>
            <a:r>
              <a:rPr lang="en-US" b="1" dirty="0"/>
              <a:t>goodness of fit</a:t>
            </a:r>
            <a:r>
              <a:rPr lang="en-US" dirty="0"/>
              <a:t> measure</a:t>
            </a:r>
          </a:p>
          <a:p>
            <a:pPr lvl="2"/>
            <a:r>
              <a:rPr lang="en-US" dirty="0"/>
              <a:t>Similarity should reflect application goals</a:t>
            </a:r>
          </a:p>
          <a:p>
            <a:pPr lvl="2"/>
            <a:r>
              <a:rPr lang="en-US" dirty="0"/>
              <a:t>Encode robustness to outliers and noise</a:t>
            </a:r>
          </a:p>
          <a:p>
            <a:pPr lvl="1"/>
            <a:r>
              <a:rPr lang="en-US" dirty="0"/>
              <a:t>Design an </a:t>
            </a:r>
            <a:r>
              <a:rPr lang="en-US" b="1" dirty="0"/>
              <a:t>optimization</a:t>
            </a:r>
            <a:r>
              <a:rPr lang="en-US" dirty="0"/>
              <a:t> method</a:t>
            </a:r>
          </a:p>
          <a:p>
            <a:pPr lvl="2"/>
            <a:r>
              <a:rPr lang="en-US" dirty="0"/>
              <a:t>Avoid local optima</a:t>
            </a:r>
          </a:p>
          <a:p>
            <a:pPr lvl="2"/>
            <a:r>
              <a:rPr lang="en-US" dirty="0"/>
              <a:t>Find best parameters quickly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55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trike="sngStrike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strike="sngStrike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461888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utura Bk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38353</TotalTime>
  <Words>4006</Words>
  <Application>Microsoft Office PowerPoint</Application>
  <PresentationFormat>Widescreen</PresentationFormat>
  <Paragraphs>783</Paragraphs>
  <Slides>78</Slides>
  <Notes>28</Notes>
  <HiddenSlides>12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4" baseType="lpstr">
      <vt:lpstr>SimSun</vt:lpstr>
      <vt:lpstr>Arial</vt:lpstr>
      <vt:lpstr>Calibri</vt:lpstr>
      <vt:lpstr>Cambria Math</vt:lpstr>
      <vt:lpstr>Futura Bk BT</vt:lpstr>
      <vt:lpstr>Helvetica</vt:lpstr>
      <vt:lpstr>Symbol</vt:lpstr>
      <vt:lpstr>Times New Roman</vt:lpstr>
      <vt:lpstr>Office Theme</vt:lpstr>
      <vt:lpstr>1_Office Theme</vt:lpstr>
      <vt:lpstr>Default Design</vt:lpstr>
      <vt:lpstr>2_Office Theme</vt:lpstr>
      <vt:lpstr>3_Office Theme</vt:lpstr>
      <vt:lpstr>1_Default Design</vt:lpstr>
      <vt:lpstr>1_Blank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RANSAC, ICP, Fitting and Alignment</vt:lpstr>
      <vt:lpstr>Project 2</vt:lpstr>
      <vt:lpstr>Review</vt:lpstr>
      <vt:lpstr>Review: Fitting and Alignment</vt:lpstr>
      <vt:lpstr>Fitting and Alignment: Methods</vt:lpstr>
      <vt:lpstr>Review: Hough Transform</vt:lpstr>
      <vt:lpstr>PowerPoint Presentation</vt:lpstr>
      <vt:lpstr>PowerPoint Presentation</vt:lpstr>
      <vt:lpstr>Hough transform for circles</vt:lpstr>
      <vt:lpstr>PowerPoint Presentation</vt:lpstr>
      <vt:lpstr>PowerPoint Presentation</vt:lpstr>
      <vt:lpstr>Fitting and Alignment: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fit the best alignment?</vt:lpstr>
      <vt:lpstr>How do we fit the best alignment?</vt:lpstr>
      <vt:lpstr>How do we fit the best alignment?</vt:lpstr>
      <vt:lpstr>PowerPoint Presentation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 (around the origin)</vt:lpstr>
      <vt:lpstr>2-D Rotation (around the origin)</vt:lpstr>
      <vt:lpstr>2-D Rotation</vt:lpstr>
      <vt:lpstr>2-D Rotation</vt:lpstr>
      <vt:lpstr>How about translation?</vt:lpstr>
      <vt:lpstr>How about translation?</vt:lpstr>
      <vt:lpstr>Basic 2D transformations</vt:lpstr>
      <vt:lpstr>2D Affine Transformations</vt:lpstr>
      <vt:lpstr>Projective Transformations (or Homographies)</vt:lpstr>
      <vt:lpstr>PowerPoint Presentation</vt:lpstr>
      <vt:lpstr>2D image transformations (reference table)</vt:lpstr>
      <vt:lpstr>Example: solving for translation</vt:lpstr>
      <vt:lpstr>Example: solving for translation</vt:lpstr>
      <vt:lpstr>Example: solving for translation</vt:lpstr>
      <vt:lpstr>Example: solving for translation</vt:lpstr>
      <vt:lpstr>Example: solving for translation</vt:lpstr>
      <vt:lpstr>But what about solving for a homography?</vt:lpstr>
      <vt:lpstr>PowerPoint Presentation</vt:lpstr>
      <vt:lpstr>PowerPoint Presentation</vt:lpstr>
      <vt:lpstr>PowerPoint Presentation</vt:lpstr>
      <vt:lpstr>But what about solving for a homography?</vt:lpstr>
      <vt:lpstr>Fitting and Alignment: Methods</vt:lpstr>
      <vt:lpstr>What if you want to align but have no prior matched pairs?</vt:lpstr>
      <vt:lpstr>Iterative Closest Points (ICP) Algorithm</vt:lpstr>
      <vt:lpstr>Example: aligning boundaries</vt:lpstr>
      <vt:lpstr>Example: solving for translation</vt:lpstr>
      <vt:lpstr>PowerPoint Presentation</vt:lpstr>
      <vt:lpstr>PowerPoint Presentation</vt:lpstr>
      <vt:lpstr>PowerPoint Presentation</vt:lpstr>
      <vt:lpstr>Algorithm Summaries</vt:lpstr>
      <vt:lpstr>Rough count of mentions in recent literature</vt:lpstr>
      <vt:lpstr>Object Instance Recognition</vt:lpstr>
      <vt:lpstr>Overview of Keypoint Matching</vt:lpstr>
      <vt:lpstr>Keypoint-based instance recognition</vt:lpstr>
      <vt:lpstr>Finding the objects (overview)</vt:lpstr>
      <vt:lpstr>Matching Keypoints</vt:lpstr>
      <vt:lpstr>Affine Object Model</vt:lpstr>
      <vt:lpstr>Affine Object Model</vt:lpstr>
      <vt:lpstr>Finding the objects (SIFT, Lowe 2004)</vt:lpstr>
      <vt:lpstr>Examples of recognized objects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203</cp:revision>
  <dcterms:created xsi:type="dcterms:W3CDTF">2009-12-16T02:55:56Z</dcterms:created>
  <dcterms:modified xsi:type="dcterms:W3CDTF">2025-09-16T12:50:17Z</dcterms:modified>
</cp:coreProperties>
</file>