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9" r:id="rId1"/>
    <p:sldMasterId id="2147483791" r:id="rId2"/>
    <p:sldMasterId id="2147483815" r:id="rId3"/>
    <p:sldMasterId id="2147483827" r:id="rId4"/>
    <p:sldMasterId id="2147483840" r:id="rId5"/>
    <p:sldMasterId id="2147483854" r:id="rId6"/>
    <p:sldMasterId id="2147483868" r:id="rId7"/>
    <p:sldMasterId id="2147483904" r:id="rId8"/>
    <p:sldMasterId id="2147483914" r:id="rId9"/>
    <p:sldMasterId id="2147483928" r:id="rId10"/>
    <p:sldMasterId id="2147483940" r:id="rId11"/>
    <p:sldMasterId id="2147483953" r:id="rId12"/>
    <p:sldMasterId id="2147483965" r:id="rId13"/>
    <p:sldMasterId id="2147483977" r:id="rId14"/>
  </p:sldMasterIdLst>
  <p:notesMasterIdLst>
    <p:notesMasterId r:id="rId145"/>
  </p:notesMasterIdLst>
  <p:sldIdLst>
    <p:sldId id="591" r:id="rId15"/>
    <p:sldId id="592" r:id="rId16"/>
    <p:sldId id="747" r:id="rId17"/>
    <p:sldId id="535" r:id="rId18"/>
    <p:sldId id="507" r:id="rId19"/>
    <p:sldId id="687" r:id="rId20"/>
    <p:sldId id="688" r:id="rId21"/>
    <p:sldId id="690" r:id="rId22"/>
    <p:sldId id="508" r:id="rId23"/>
    <p:sldId id="691" r:id="rId24"/>
    <p:sldId id="745" r:id="rId25"/>
    <p:sldId id="509" r:id="rId26"/>
    <p:sldId id="748" r:id="rId27"/>
    <p:sldId id="689" r:id="rId28"/>
    <p:sldId id="510" r:id="rId29"/>
    <p:sldId id="511" r:id="rId30"/>
    <p:sldId id="512" r:id="rId31"/>
    <p:sldId id="513" r:id="rId32"/>
    <p:sldId id="514" r:id="rId33"/>
    <p:sldId id="515" r:id="rId34"/>
    <p:sldId id="516" r:id="rId35"/>
    <p:sldId id="517" r:id="rId36"/>
    <p:sldId id="749" r:id="rId37"/>
    <p:sldId id="750" r:id="rId38"/>
    <p:sldId id="751" r:id="rId39"/>
    <p:sldId id="518" r:id="rId40"/>
    <p:sldId id="519" r:id="rId41"/>
    <p:sldId id="520" r:id="rId42"/>
    <p:sldId id="521" r:id="rId43"/>
    <p:sldId id="522" r:id="rId44"/>
    <p:sldId id="523" r:id="rId45"/>
    <p:sldId id="524" r:id="rId46"/>
    <p:sldId id="525" r:id="rId47"/>
    <p:sldId id="526" r:id="rId48"/>
    <p:sldId id="527" r:id="rId49"/>
    <p:sldId id="528" r:id="rId50"/>
    <p:sldId id="529" r:id="rId51"/>
    <p:sldId id="530" r:id="rId52"/>
    <p:sldId id="531" r:id="rId53"/>
    <p:sldId id="532" r:id="rId54"/>
    <p:sldId id="533" r:id="rId55"/>
    <p:sldId id="534" r:id="rId56"/>
    <p:sldId id="536" r:id="rId57"/>
    <p:sldId id="537" r:id="rId58"/>
    <p:sldId id="538" r:id="rId59"/>
    <p:sldId id="539" r:id="rId60"/>
    <p:sldId id="540" r:id="rId61"/>
    <p:sldId id="541" r:id="rId62"/>
    <p:sldId id="543" r:id="rId63"/>
    <p:sldId id="544" r:id="rId64"/>
    <p:sldId id="545" r:id="rId65"/>
    <p:sldId id="546" r:id="rId66"/>
    <p:sldId id="547" r:id="rId67"/>
    <p:sldId id="548" r:id="rId68"/>
    <p:sldId id="549" r:id="rId69"/>
    <p:sldId id="550"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692" r:id="rId91"/>
    <p:sldId id="693" r:id="rId92"/>
    <p:sldId id="694" r:id="rId93"/>
    <p:sldId id="695" r:id="rId94"/>
    <p:sldId id="696" r:id="rId95"/>
    <p:sldId id="697" r:id="rId96"/>
    <p:sldId id="698" r:id="rId97"/>
    <p:sldId id="699" r:id="rId98"/>
    <p:sldId id="700" r:id="rId99"/>
    <p:sldId id="701" r:id="rId100"/>
    <p:sldId id="702" r:id="rId101"/>
    <p:sldId id="703" r:id="rId102"/>
    <p:sldId id="704" r:id="rId103"/>
    <p:sldId id="705" r:id="rId104"/>
    <p:sldId id="706" r:id="rId105"/>
    <p:sldId id="707" r:id="rId106"/>
    <p:sldId id="708" r:id="rId107"/>
    <p:sldId id="709" r:id="rId108"/>
    <p:sldId id="710" r:id="rId109"/>
    <p:sldId id="711" r:id="rId110"/>
    <p:sldId id="712" r:id="rId111"/>
    <p:sldId id="713" r:id="rId112"/>
    <p:sldId id="714" r:id="rId113"/>
    <p:sldId id="715" r:id="rId114"/>
    <p:sldId id="716" r:id="rId115"/>
    <p:sldId id="717" r:id="rId116"/>
    <p:sldId id="718" r:id="rId117"/>
    <p:sldId id="719" r:id="rId118"/>
    <p:sldId id="720" r:id="rId119"/>
    <p:sldId id="721" r:id="rId120"/>
    <p:sldId id="722" r:id="rId121"/>
    <p:sldId id="723" r:id="rId122"/>
    <p:sldId id="724" r:id="rId123"/>
    <p:sldId id="725" r:id="rId124"/>
    <p:sldId id="726" r:id="rId125"/>
    <p:sldId id="727" r:id="rId126"/>
    <p:sldId id="728" r:id="rId127"/>
    <p:sldId id="729" r:id="rId128"/>
    <p:sldId id="730" r:id="rId129"/>
    <p:sldId id="731" r:id="rId130"/>
    <p:sldId id="732" r:id="rId131"/>
    <p:sldId id="733" r:id="rId132"/>
    <p:sldId id="734" r:id="rId133"/>
    <p:sldId id="735" r:id="rId134"/>
    <p:sldId id="736" r:id="rId135"/>
    <p:sldId id="737" r:id="rId136"/>
    <p:sldId id="738" r:id="rId137"/>
    <p:sldId id="739" r:id="rId138"/>
    <p:sldId id="740" r:id="rId139"/>
    <p:sldId id="741" r:id="rId140"/>
    <p:sldId id="742" r:id="rId141"/>
    <p:sldId id="743" r:id="rId142"/>
    <p:sldId id="746" r:id="rId143"/>
    <p:sldId id="744" r:id="rId144"/>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84062" autoAdjust="0"/>
  </p:normalViewPr>
  <p:slideViewPr>
    <p:cSldViewPr>
      <p:cViewPr varScale="1">
        <p:scale>
          <a:sx n="81" d="100"/>
          <a:sy n="81" d="100"/>
        </p:scale>
        <p:origin x="375" y="3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A3C703-3DB6-40F5-95FE-910D6F95DFD8}" type="slidenum">
              <a:rPr lang="en-GB"/>
              <a:pPr/>
              <a:t>‹#›</a:t>
            </a:fld>
            <a:endParaRPr lang="en-GB"/>
          </a:p>
        </p:txBody>
      </p:sp>
    </p:spTree>
    <p:extLst>
      <p:ext uri="{BB962C8B-B14F-4D97-AF65-F5344CB8AC3E}">
        <p14:creationId xmlns:p14="http://schemas.microsoft.com/office/powerpoint/2010/main" val="2170909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10</a:t>
            </a:fld>
            <a:endParaRPr lang="en-GB"/>
          </a:p>
        </p:txBody>
      </p:sp>
    </p:spTree>
    <p:extLst>
      <p:ext uri="{BB962C8B-B14F-4D97-AF65-F5344CB8AC3E}">
        <p14:creationId xmlns:p14="http://schemas.microsoft.com/office/powerpoint/2010/main" val="150239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CD44F-904D-4BFE-BC8F-FAEA2221D261}"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4544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D61F-991E-4E06-8980-BAD672B05C09}" type="slidenum">
              <a:rPr lang="en-US" altLang="en-US">
                <a:solidFill>
                  <a:srgbClr val="000000"/>
                </a:solidFill>
                <a:latin typeface="Calibri" panose="020F0502020204030204" pitchFamily="34" charset="0"/>
              </a:rPr>
              <a:pPr eaLnBrk="1" hangingPunct="1"/>
              <a:t>51</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54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3F170-A7A2-4309-8DBC-FDBE3C5139B0}"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2358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5EEEB2-0DBB-4440-8EF3-4BF0C144B029}"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3306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D7848-9347-4ECF-A6D5-69C11CB8DBEA}"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383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64817-817D-4ECC-9B6B-3A80F9F9E798}" type="slidenum">
              <a:rPr lang="en-US" altLang="en-US">
                <a:solidFill>
                  <a:srgbClr val="000000"/>
                </a:solidFill>
                <a:latin typeface="Calibri" panose="020F0502020204030204" pitchFamily="34" charset="0"/>
              </a:rPr>
              <a:pPr eaLnBrk="1" hangingPunct="1"/>
              <a:t>56</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75953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205F92-8727-416F-8D21-658052221028}" type="slidenum">
              <a:rPr lang="en-US" altLang="en-US">
                <a:solidFill>
                  <a:srgbClr val="000000"/>
                </a:solidFill>
                <a:latin typeface="Calibri" panose="020F0502020204030204" pitchFamily="34" charset="0"/>
              </a:rPr>
              <a:pPr eaLnBrk="1" hangingPunct="1"/>
              <a:t>57</a:t>
            </a:fld>
            <a:endParaRPr lang="en-US" altLang="en-US">
              <a:solidFill>
                <a:srgbClr val="000000"/>
              </a:solidFill>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2324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91C1C-A40E-4793-875E-0A38FC231881}" type="slidenum">
              <a:rPr lang="en-US" altLang="en-US">
                <a:solidFill>
                  <a:srgbClr val="000000"/>
                </a:solidFill>
                <a:latin typeface="Calibri" panose="020F0502020204030204" pitchFamily="34" charset="0"/>
              </a:rPr>
              <a:pPr eaLnBrk="1" hangingPunct="1"/>
              <a:t>58</a:t>
            </a:fld>
            <a:endParaRPr lang="en-US" altLang="en-US">
              <a:solidFill>
                <a:srgbClr val="000000"/>
              </a:solidFill>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1574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9E308-7A96-4278-9B9E-BA65D603EE72}"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05575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B1BF7-061A-4045-A153-749BB01DA256}" type="slidenum">
              <a:rPr lang="en-US" altLang="en-US">
                <a:solidFill>
                  <a:srgbClr val="000000"/>
                </a:solidFill>
                <a:latin typeface="Calibri" panose="020F0502020204030204" pitchFamily="34" charset="0"/>
              </a:rPr>
              <a:pPr eaLnBrk="1" hangingPunct="1"/>
              <a:t>60</a:t>
            </a:fld>
            <a:endParaRPr lang="en-US" altLang="en-US">
              <a:solidFill>
                <a:srgbClr val="000000"/>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070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https://en.wikipedia.org/wiki/Time_zone#/media/File:World_Time_Zones_Map.svg</a:t>
            </a:r>
          </a:p>
        </p:txBody>
      </p:sp>
      <p:sp>
        <p:nvSpPr>
          <p:cNvPr id="4" name="Slide Number Placeholder 3"/>
          <p:cNvSpPr>
            <a:spLocks noGrp="1"/>
          </p:cNvSpPr>
          <p:nvPr>
            <p:ph type="sldNum" sz="quarter" idx="5"/>
          </p:nvPr>
        </p:nvSpPr>
        <p:spPr/>
        <p:txBody>
          <a:bodyPr/>
          <a:lstStyle/>
          <a:p>
            <a:fld id="{89A3C703-3DB6-40F5-95FE-910D6F95DFD8}" type="slidenum">
              <a:rPr lang="en-GB" smtClean="0"/>
              <a:pPr/>
              <a:t>13</a:t>
            </a:fld>
            <a:endParaRPr lang="en-GB"/>
          </a:p>
        </p:txBody>
      </p:sp>
    </p:spTree>
    <p:extLst>
      <p:ext uri="{BB962C8B-B14F-4D97-AF65-F5344CB8AC3E}">
        <p14:creationId xmlns:p14="http://schemas.microsoft.com/office/powerpoint/2010/main" val="392915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15A6F-B187-44B2-AC23-377D2AD07006}" type="slidenum">
              <a:rPr lang="en-US" altLang="en-US">
                <a:solidFill>
                  <a:srgbClr val="000000"/>
                </a:solidFill>
                <a:latin typeface="Calibri" panose="020F0502020204030204" pitchFamily="34" charset="0"/>
              </a:rPr>
              <a:pPr eaLnBrk="1" hangingPunct="1"/>
              <a:t>61</a:t>
            </a:fld>
            <a:endParaRPr lang="en-US" altLang="en-US">
              <a:solidFill>
                <a:srgbClr val="000000"/>
              </a:solidFill>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506716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F6D3D6-49C5-495F-86A1-F1FDFFA9BCC7}" type="slidenum">
              <a:rPr lang="en-US" altLang="en-US">
                <a:solidFill>
                  <a:srgbClr val="000000"/>
                </a:solidFill>
                <a:latin typeface="Calibri" panose="020F0502020204030204" pitchFamily="34" charset="0"/>
              </a:rPr>
              <a:pPr eaLnBrk="1" hangingPunct="1"/>
              <a:t>62</a:t>
            </a:fld>
            <a:endParaRPr lang="en-US" altLang="en-US">
              <a:solidFill>
                <a:srgbClr val="000000"/>
              </a:solidFill>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62564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977586-938B-4605-B64C-9877A27B314F}" type="slidenum">
              <a:rPr lang="en-US" altLang="en-US">
                <a:solidFill>
                  <a:srgbClr val="000000"/>
                </a:solidFill>
                <a:latin typeface="Calibri" panose="020F0502020204030204" pitchFamily="34" charset="0"/>
              </a:rPr>
              <a:pPr eaLnBrk="1" hangingPunct="1"/>
              <a:t>63</a:t>
            </a:fld>
            <a:endParaRPr lang="en-US" altLang="en-US">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518042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8B3C2A-1B36-4F39-B8E3-13AE8C68128A}"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029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FD2B5-16BB-4C20-92CD-7323885EFFDE}" type="slidenum">
              <a:rPr lang="en-US" altLang="en-US">
                <a:solidFill>
                  <a:srgbClr val="000000"/>
                </a:solidFill>
                <a:latin typeface="Calibri" panose="020F0502020204030204" pitchFamily="34" charset="0"/>
              </a:rPr>
              <a:pPr eaLnBrk="1" hangingPunct="1"/>
              <a:t>65</a:t>
            </a:fld>
            <a:endParaRPr lang="en-US" altLang="en-US">
              <a:solidFill>
                <a:srgbClr val="000000"/>
              </a:solidFill>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Clustering based on feature (LUV colors),</a:t>
            </a:r>
            <a:r>
              <a:rPr lang="en-US" altLang="en-US" baseline="0" dirty="0"/>
              <a:t> location (x y coordinates), and eliminating small clusters</a:t>
            </a:r>
            <a:endParaRPr lang="en-US" altLang="en-US" dirty="0"/>
          </a:p>
        </p:txBody>
      </p:sp>
    </p:spTree>
    <p:extLst>
      <p:ext uri="{BB962C8B-B14F-4D97-AF65-F5344CB8AC3E}">
        <p14:creationId xmlns:p14="http://schemas.microsoft.com/office/powerpoint/2010/main" val="1070375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82AE6-2A6D-4E1C-9BA9-760A7DB3C47F}" type="slidenum">
              <a:rPr lang="en-US" altLang="en-US">
                <a:solidFill>
                  <a:srgbClr val="000000"/>
                </a:solidFill>
                <a:latin typeface="Calibri" panose="020F0502020204030204" pitchFamily="34" charset="0"/>
              </a:rPr>
              <a:pPr eaLnBrk="1" hangingPunct="1"/>
              <a:t>66</a:t>
            </a:fld>
            <a:endParaRPr lang="en-US" altLang="en-US">
              <a:solidFill>
                <a:srgbClr val="000000"/>
              </a:solidFill>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4662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6EBF1-C546-439D-864E-43BF3068D0B1}"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83686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A0447F-F27B-4FD3-B002-FA3BFB5ED57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34062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A5136E-E036-48CE-92EE-8AA1B006752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02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Generative classifiers try to model the data.  Discriminative classifiers try to predict the label.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FEB9E-D18E-4631-8842-E1506DDB6EB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231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832E1C-58C9-4E86-ACD0-129D2E1469FD}" type="slidenum">
              <a:rPr lang="en-US" altLang="en-US">
                <a:solidFill>
                  <a:srgbClr val="000000"/>
                </a:solidFill>
                <a:latin typeface="Calibri" panose="020F0502020204030204" pitchFamily="34" charset="0"/>
              </a:rPr>
              <a:pPr eaLnBrk="1" hangingPunct="1"/>
              <a:t>16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9728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26ACA-980D-416F-AB4C-EC439FEFF81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8003" name="Rectangle 2"/>
          <p:cNvSpPr>
            <a:spLocks noGrp="1" noRot="1" noChangeAspect="1" noChangeArrowheads="1" noTextEdit="1"/>
          </p:cNvSpPr>
          <p:nvPr>
            <p:ph type="sldImg"/>
          </p:nvPr>
        </p:nvSpPr>
        <p:spPr bwMode="auto">
          <a:xfrm>
            <a:off x="385763" y="685800"/>
            <a:ext cx="6088062"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431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B56CC7-87BF-4B02-915F-4A774E2FA13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90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99890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6AD77-8535-433A-B616-39A41D65A5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1108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Maximizes a margin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C153D-EA40-441E-A446-8646D1ECDC8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8369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A38A2A-DF53-4C21-B980-5FFDFC06DCD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224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A4211A-FFC3-40A9-9BCD-91B10B7597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31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58086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196CB-C8FB-4668-AAEF-4621B19C64B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41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6779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7F0F3-976C-4B58-876A-E2C08D4C7A9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51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kernel must be equivalent to a dot product in some space.</a:t>
            </a:r>
          </a:p>
        </p:txBody>
      </p:sp>
    </p:spTree>
    <p:extLst>
      <p:ext uri="{BB962C8B-B14F-4D97-AF65-F5344CB8AC3E}">
        <p14:creationId xmlns:p14="http://schemas.microsoft.com/office/powerpoint/2010/main" val="3683325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3DE30-B63F-4ECC-BE22-05FC6A18412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920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130E5C-91E2-4FC1-AC5D-78FFC38774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72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29871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F9870B-0823-4DB5-A26B-18DBDBA242C7}" type="slidenum">
              <a:rPr lang="en-US" altLang="en-US">
                <a:solidFill>
                  <a:srgbClr val="000000"/>
                </a:solidFill>
                <a:latin typeface="Calibri" panose="020F0502020204030204" pitchFamily="34" charset="0"/>
              </a:rPr>
              <a:pPr eaLnBrk="1" hangingPunct="1"/>
              <a:t>17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02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074616-42A4-4357-A23F-3AE9C6853CE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82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13457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D9865F-FFE7-4522-8C5B-5DF56519CD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92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4960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495B0-A20F-4722-9E84-45EA33B02EE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02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63031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1EDDA-3DCC-4347-B520-E3FC2FB149E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13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43854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A5136E-E036-48CE-92EE-8AA1B006752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06060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1A1E6-D79D-4480-BBD7-24F8327C2D1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365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C3762-7524-433F-97AE-B2F285D94A7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394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http://www.aiaccess.net/English/Glossaries/GlosMod/e_gm_bias_variance.htm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F3A38A-BE67-4B3E-AED1-B132CF0E808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52172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From the link above:</a:t>
            </a:r>
          </a:p>
          <a:p>
            <a:r>
              <a:rPr lang="en-US" altLang="en-US" dirty="0"/>
              <a:t>You can only get generalization through assumptions.</a:t>
            </a:r>
          </a:p>
          <a:p>
            <a:r>
              <a:rPr lang="en-US" altLang="en-US" dirty="0"/>
              <a:t>Thus in order to minimize the MSE, we need to minimize both</a:t>
            </a:r>
          </a:p>
          <a:p>
            <a:r>
              <a:rPr lang="en-US" altLang="en-US" dirty="0"/>
              <a:t>the bias and the variance. However, this is not trivial to do this. For instance, just</a:t>
            </a:r>
          </a:p>
          <a:p>
            <a:r>
              <a:rPr lang="en-US" altLang="en-US" dirty="0"/>
              <a:t>neglecting the input data and predicting the output somehow (e.g., just a constant), would definitely minimize the variance of our predictions: they would be</a:t>
            </a:r>
          </a:p>
          <a:p>
            <a:r>
              <a:rPr lang="en-US" altLang="en-US" dirty="0"/>
              <a:t>always the same, thus the variance would be zero—but the bias of our estimate</a:t>
            </a:r>
          </a:p>
          <a:p>
            <a:r>
              <a:rPr lang="en-US" altLang="en-US" dirty="0"/>
              <a:t>(i.e., the amount we are off the real function) would be tremendously large. On</a:t>
            </a:r>
          </a:p>
          <a:p>
            <a:r>
              <a:rPr lang="en-US" altLang="en-US" dirty="0"/>
              <a:t>the other hand, the neural network could perfectly interpolate the training data,</a:t>
            </a:r>
          </a:p>
          <a:p>
            <a:r>
              <a:rPr lang="en-US" altLang="en-US" dirty="0"/>
              <a:t>i.e., it predict y=t for every data point. This will make the bias term vanish entirely, since the E(y)=f (insert this above into the squared bias term to verify this),</a:t>
            </a:r>
          </a:p>
          <a:p>
            <a:r>
              <a:rPr lang="en-US" altLang="en-US" dirty="0"/>
              <a:t>but the variance term will become equal to the variance of the noise, which may</a:t>
            </a:r>
          </a:p>
          <a:p>
            <a:r>
              <a:rPr lang="en-US" altLang="en-US" dirty="0"/>
              <a:t>be significant (see also Bishop Chapter 9 and the </a:t>
            </a:r>
            <a:r>
              <a:rPr lang="en-US" altLang="en-US" dirty="0" err="1"/>
              <a:t>Geman</a:t>
            </a:r>
            <a:r>
              <a:rPr lang="en-US" altLang="en-US" dirty="0"/>
              <a:t> et al. Paper). In general,</a:t>
            </a:r>
          </a:p>
          <a:p>
            <a:r>
              <a:rPr lang="en-US" altLang="en-US" dirty="0"/>
              <a:t>finding an optimal bias-variance tradeoff is hard, but acceptable solutions can be</a:t>
            </a:r>
          </a:p>
          <a:p>
            <a:r>
              <a:rPr lang="en-US" altLang="en-US" dirty="0"/>
              <a:t>found, e.g., by means of cross validation or regularization.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E1AF5-34DF-4D3F-959F-E6BDDF2840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977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3A914C-AC81-4377-909A-4AF75C1FBCC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076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F222D-BF63-4B93-ADA6-B30B496FE94B}" type="slidenum">
              <a:rPr lang="en-US" altLang="en-US">
                <a:solidFill>
                  <a:srgbClr val="000000"/>
                </a:solidFill>
                <a:latin typeface="Calibri" panose="020F0502020204030204" pitchFamily="34" charset="0"/>
              </a:rPr>
              <a:pPr eaLnBrk="1" hangingPunct="1"/>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20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these figures don’t work in pdf</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116FC-A46D-4F82-B4A5-1F14C4A71BE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6863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0550A8-C891-40B7-9311-10E1C9B523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4243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14866-1103-43AA-9993-45B5593817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3772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simpler classifier or regularization could increase bias and lead to more error.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3F29A-70E2-4DC2-BC82-9EF3D49BAAB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14915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129</a:t>
            </a:fld>
            <a:endParaRPr lang="en-GB"/>
          </a:p>
        </p:txBody>
      </p:sp>
    </p:spTree>
    <p:extLst>
      <p:ext uri="{BB962C8B-B14F-4D97-AF65-F5344CB8AC3E}">
        <p14:creationId xmlns:p14="http://schemas.microsoft.com/office/powerpoint/2010/main" val="167856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74FE9A-4205-4056-AA2D-18E82993575D}" type="slidenum">
              <a:rPr lang="en-US" altLang="en-US">
                <a:solidFill>
                  <a:srgbClr val="000000"/>
                </a:solidFill>
                <a:latin typeface="Calibri" panose="020F0502020204030204" pitchFamily="34" charset="0"/>
              </a:rPr>
              <a:pPr eaLnBrk="1" hangingPunct="1"/>
              <a:t>35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 gave each pixel the mean intensity or mean color of its cluster --- this is basically just vector quantizing the image intensities/colors.  Notice that there is no requirement that clusters be spatially localized and they’re not.</a:t>
            </a:r>
          </a:p>
        </p:txBody>
      </p:sp>
    </p:spTree>
    <p:extLst>
      <p:ext uri="{BB962C8B-B14F-4D97-AF65-F5344CB8AC3E}">
        <p14:creationId xmlns:p14="http://schemas.microsoft.com/office/powerpoint/2010/main" val="335884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0B6613-50B4-4827-BDF8-3EA67A9848D4}" type="slidenum">
              <a:rPr lang="en-US" altLang="en-US">
                <a:solidFill>
                  <a:srgbClr val="000000"/>
                </a:solidFill>
                <a:latin typeface="Calibri" panose="020F0502020204030204" pitchFamily="34" charset="0"/>
              </a:rPr>
              <a:pPr eaLnBrk="1" hangingPunct="1"/>
              <a:t>40</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6870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3C703-3DB6-40F5-95FE-910D6F95DFD8}" type="slidenum">
              <a:rPr lang="en-GB" smtClean="0"/>
              <a:pPr/>
              <a:t>42</a:t>
            </a:fld>
            <a:endParaRPr lang="en-GB"/>
          </a:p>
        </p:txBody>
      </p:sp>
    </p:spTree>
    <p:extLst>
      <p:ext uri="{BB962C8B-B14F-4D97-AF65-F5344CB8AC3E}">
        <p14:creationId xmlns:p14="http://schemas.microsoft.com/office/powerpoint/2010/main" val="236427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Ultrametric</a:t>
            </a:r>
            <a:r>
              <a:rPr lang="en-US" baseline="0" dirty="0"/>
              <a:t> – stronger requirement than triangle inequality. Distance between two points must be at least a large as the distance of connecting those two points through any intermediate point.</a:t>
            </a:r>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49</a:t>
            </a:fld>
            <a:endParaRPr lang="en-GB"/>
          </a:p>
        </p:txBody>
      </p:sp>
    </p:spTree>
    <p:extLst>
      <p:ext uri="{BB962C8B-B14F-4D97-AF65-F5344CB8AC3E}">
        <p14:creationId xmlns:p14="http://schemas.microsoft.com/office/powerpoint/2010/main" val="127470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28412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73407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FB94E0-6C7F-4347-8910-A7086B0F35F6}" type="slidenum">
              <a:rPr lang="en-US" altLang="en-US"/>
              <a:pPr/>
              <a:t>‹#›</a:t>
            </a:fld>
            <a:endParaRPr lang="en-US" altLang="en-US"/>
          </a:p>
        </p:txBody>
      </p:sp>
    </p:spTree>
    <p:extLst>
      <p:ext uri="{BB962C8B-B14F-4D97-AF65-F5344CB8AC3E}">
        <p14:creationId xmlns:p14="http://schemas.microsoft.com/office/powerpoint/2010/main" val="3335439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2F6BD5-7689-43B5-84A4-3ECA6DE5021B}" type="slidenum">
              <a:rPr lang="en-US" altLang="en-US"/>
              <a:pPr/>
              <a:t>‹#›</a:t>
            </a:fld>
            <a:endParaRPr lang="en-US" altLang="en-US"/>
          </a:p>
        </p:txBody>
      </p:sp>
    </p:spTree>
    <p:extLst>
      <p:ext uri="{BB962C8B-B14F-4D97-AF65-F5344CB8AC3E}">
        <p14:creationId xmlns:p14="http://schemas.microsoft.com/office/powerpoint/2010/main" val="1140194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E634D-D6AA-4DA0-B2CE-381231050C69}" type="slidenum">
              <a:rPr lang="en-US" altLang="en-US"/>
              <a:pPr/>
              <a:t>‹#›</a:t>
            </a:fld>
            <a:endParaRPr lang="en-US" altLang="en-US"/>
          </a:p>
        </p:txBody>
      </p:sp>
    </p:spTree>
    <p:extLst>
      <p:ext uri="{BB962C8B-B14F-4D97-AF65-F5344CB8AC3E}">
        <p14:creationId xmlns:p14="http://schemas.microsoft.com/office/powerpoint/2010/main" val="2758195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A6E4CA-5FBE-4E6F-A849-F659F9BB3181}" type="slidenum">
              <a:rPr lang="en-US" altLang="en-US"/>
              <a:pPr/>
              <a:t>‹#›</a:t>
            </a:fld>
            <a:endParaRPr lang="en-US" altLang="en-US"/>
          </a:p>
        </p:txBody>
      </p:sp>
    </p:spTree>
    <p:extLst>
      <p:ext uri="{BB962C8B-B14F-4D97-AF65-F5344CB8AC3E}">
        <p14:creationId xmlns:p14="http://schemas.microsoft.com/office/powerpoint/2010/main" val="1495924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81934E-A287-4FD7-945A-EB140A0DB8A8}" type="slidenum">
              <a:rPr lang="en-US" altLang="en-US"/>
              <a:pPr/>
              <a:t>‹#›</a:t>
            </a:fld>
            <a:endParaRPr lang="en-US" altLang="en-US"/>
          </a:p>
        </p:txBody>
      </p:sp>
    </p:spTree>
    <p:extLst>
      <p:ext uri="{BB962C8B-B14F-4D97-AF65-F5344CB8AC3E}">
        <p14:creationId xmlns:p14="http://schemas.microsoft.com/office/powerpoint/2010/main" val="24911862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568D83-8270-4ABD-86FC-48B8FA9D1DB2}"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F29D04-BA12-49CD-9469-8EB44E7E3DEC}" type="slidenum">
              <a:rPr lang="en-US" altLang="en-US"/>
              <a:pPr/>
              <a:t>‹#›</a:t>
            </a:fld>
            <a:endParaRPr lang="en-US" altLang="en-US"/>
          </a:p>
        </p:txBody>
      </p:sp>
    </p:spTree>
    <p:extLst>
      <p:ext uri="{BB962C8B-B14F-4D97-AF65-F5344CB8AC3E}">
        <p14:creationId xmlns:p14="http://schemas.microsoft.com/office/powerpoint/2010/main" val="2689515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7A06F0-10DA-4309-A230-2964F0B9DFA6}"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2FB3AA-996D-46EF-BE97-A7D2BA1FA14D}" type="slidenum">
              <a:rPr lang="en-US" altLang="en-US"/>
              <a:pPr/>
              <a:t>‹#›</a:t>
            </a:fld>
            <a:endParaRPr lang="en-US" altLang="en-US"/>
          </a:p>
        </p:txBody>
      </p:sp>
    </p:spTree>
    <p:extLst>
      <p:ext uri="{BB962C8B-B14F-4D97-AF65-F5344CB8AC3E}">
        <p14:creationId xmlns:p14="http://schemas.microsoft.com/office/powerpoint/2010/main" val="4150994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FFE80D-92CB-43E9-BC1D-55E4BDD5BE99}"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EDF6A2-7043-4348-B134-534CCB69652B}" type="slidenum">
              <a:rPr lang="en-US" altLang="en-US"/>
              <a:pPr/>
              <a:t>‹#›</a:t>
            </a:fld>
            <a:endParaRPr lang="en-US" altLang="en-US"/>
          </a:p>
        </p:txBody>
      </p:sp>
    </p:spTree>
    <p:extLst>
      <p:ext uri="{BB962C8B-B14F-4D97-AF65-F5344CB8AC3E}">
        <p14:creationId xmlns:p14="http://schemas.microsoft.com/office/powerpoint/2010/main" val="143342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33FF0B-601F-4DF3-8BE5-AB298CD36104}"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F8A2D6-C464-4438-A24B-98841B8B9A6C}" type="slidenum">
              <a:rPr lang="en-US" altLang="en-US"/>
              <a:pPr/>
              <a:t>‹#›</a:t>
            </a:fld>
            <a:endParaRPr lang="en-US" altLang="en-US"/>
          </a:p>
        </p:txBody>
      </p:sp>
    </p:spTree>
    <p:extLst>
      <p:ext uri="{BB962C8B-B14F-4D97-AF65-F5344CB8AC3E}">
        <p14:creationId xmlns:p14="http://schemas.microsoft.com/office/powerpoint/2010/main" val="922088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3E51F3-8D16-4816-9C1E-E388E6481A08}"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169ECC9-4DC9-4AF5-BEF5-6A2E7BEB3654}" type="slidenum">
              <a:rPr lang="en-US" altLang="en-US"/>
              <a:pPr/>
              <a:t>‹#›</a:t>
            </a:fld>
            <a:endParaRPr lang="en-US" altLang="en-US"/>
          </a:p>
        </p:txBody>
      </p:sp>
    </p:spTree>
    <p:extLst>
      <p:ext uri="{BB962C8B-B14F-4D97-AF65-F5344CB8AC3E}">
        <p14:creationId xmlns:p14="http://schemas.microsoft.com/office/powerpoint/2010/main" val="140422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208631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E71A49-04A1-4A12-B1A3-9DBBE03223EC}"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5981867-BEB1-4C6A-94FD-1C9B1ACAECF8}" type="slidenum">
              <a:rPr lang="en-US" altLang="en-US"/>
              <a:pPr/>
              <a:t>‹#›</a:t>
            </a:fld>
            <a:endParaRPr lang="en-US" altLang="en-US"/>
          </a:p>
        </p:txBody>
      </p:sp>
    </p:spTree>
    <p:extLst>
      <p:ext uri="{BB962C8B-B14F-4D97-AF65-F5344CB8AC3E}">
        <p14:creationId xmlns:p14="http://schemas.microsoft.com/office/powerpoint/2010/main" val="2885418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03466-BE41-48FC-A244-6050EFE234E4}"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78C8C0-0133-4633-AF1F-9BC753363948}" type="slidenum">
              <a:rPr lang="en-US" altLang="en-US"/>
              <a:pPr/>
              <a:t>‹#›</a:t>
            </a:fld>
            <a:endParaRPr lang="en-US" altLang="en-US"/>
          </a:p>
        </p:txBody>
      </p:sp>
    </p:spTree>
    <p:extLst>
      <p:ext uri="{BB962C8B-B14F-4D97-AF65-F5344CB8AC3E}">
        <p14:creationId xmlns:p14="http://schemas.microsoft.com/office/powerpoint/2010/main" val="521454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539C1-252F-4D17-B9DA-E400CEA62BA3}"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9A1DC4-F74E-42B5-9AC5-38C4105B33DF}" type="slidenum">
              <a:rPr lang="en-US" altLang="en-US"/>
              <a:pPr/>
              <a:t>‹#›</a:t>
            </a:fld>
            <a:endParaRPr lang="en-US" altLang="en-US"/>
          </a:p>
        </p:txBody>
      </p:sp>
    </p:spTree>
    <p:extLst>
      <p:ext uri="{BB962C8B-B14F-4D97-AF65-F5344CB8AC3E}">
        <p14:creationId xmlns:p14="http://schemas.microsoft.com/office/powerpoint/2010/main" val="2480707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251964-956C-4DF1-A022-CACB66E77CD0}"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7067158-E1F2-4144-9F7D-FB55B399FC87}" type="slidenum">
              <a:rPr lang="en-US" altLang="en-US"/>
              <a:pPr/>
              <a:t>‹#›</a:t>
            </a:fld>
            <a:endParaRPr lang="en-US" altLang="en-US"/>
          </a:p>
        </p:txBody>
      </p:sp>
    </p:spTree>
    <p:extLst>
      <p:ext uri="{BB962C8B-B14F-4D97-AF65-F5344CB8AC3E}">
        <p14:creationId xmlns:p14="http://schemas.microsoft.com/office/powerpoint/2010/main" val="2306316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32B141-A76E-444B-9E40-86B5916C6AE0}"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FA46C5-BB3D-4DA2-9FE3-02301E71B869}" type="slidenum">
              <a:rPr lang="en-US" altLang="en-US"/>
              <a:pPr/>
              <a:t>‹#›</a:t>
            </a:fld>
            <a:endParaRPr lang="en-US" altLang="en-US"/>
          </a:p>
        </p:txBody>
      </p:sp>
    </p:spTree>
    <p:extLst>
      <p:ext uri="{BB962C8B-B14F-4D97-AF65-F5344CB8AC3E}">
        <p14:creationId xmlns:p14="http://schemas.microsoft.com/office/powerpoint/2010/main" val="4022140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E5A842-2B28-4152-93EB-9F33E2789A75}"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6DBDE1-3302-40A6-B3F7-11D9D32FC070}" type="slidenum">
              <a:rPr lang="en-US" altLang="en-US"/>
              <a:pPr/>
              <a:t>‹#›</a:t>
            </a:fld>
            <a:endParaRPr lang="en-US" altLang="en-US"/>
          </a:p>
        </p:txBody>
      </p:sp>
    </p:spTree>
    <p:extLst>
      <p:ext uri="{BB962C8B-B14F-4D97-AF65-F5344CB8AC3E}">
        <p14:creationId xmlns:p14="http://schemas.microsoft.com/office/powerpoint/2010/main" val="40916684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3F4D88-778C-4A9A-BB35-9DD1A31AF591}" type="slidenum">
              <a:rPr lang="en-US" altLang="en-US"/>
              <a:pPr/>
              <a:t>‹#›</a:t>
            </a:fld>
            <a:endParaRPr lang="en-US" altLang="en-US"/>
          </a:p>
        </p:txBody>
      </p:sp>
    </p:spTree>
    <p:extLst>
      <p:ext uri="{BB962C8B-B14F-4D97-AF65-F5344CB8AC3E}">
        <p14:creationId xmlns:p14="http://schemas.microsoft.com/office/powerpoint/2010/main" val="118703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F99C90A-42B1-4468-83D4-5BFB88B8593F}" type="slidenum">
              <a:rPr lang="en-US" altLang="en-US"/>
              <a:pPr/>
              <a:t>‹#›</a:t>
            </a:fld>
            <a:endParaRPr lang="en-US" altLang="en-US"/>
          </a:p>
        </p:txBody>
      </p:sp>
    </p:spTree>
    <p:extLst>
      <p:ext uri="{BB962C8B-B14F-4D97-AF65-F5344CB8AC3E}">
        <p14:creationId xmlns:p14="http://schemas.microsoft.com/office/powerpoint/2010/main" val="213798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6BCEA4A-F9E2-4DB7-994E-C487E5AEA956}" type="slidenum">
              <a:rPr lang="en-US" altLang="en-US"/>
              <a:pPr/>
              <a:t>‹#›</a:t>
            </a:fld>
            <a:endParaRPr lang="en-US" altLang="en-US"/>
          </a:p>
        </p:txBody>
      </p:sp>
    </p:spTree>
    <p:extLst>
      <p:ext uri="{BB962C8B-B14F-4D97-AF65-F5344CB8AC3E}">
        <p14:creationId xmlns:p14="http://schemas.microsoft.com/office/powerpoint/2010/main" val="9806558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3C1FCAB-95A9-4665-B81E-B005F446D7D0}" type="slidenum">
              <a:rPr lang="en-US" altLang="en-US"/>
              <a:pPr/>
              <a:t>‹#›</a:t>
            </a:fld>
            <a:endParaRPr lang="en-US" altLang="en-US"/>
          </a:p>
        </p:txBody>
      </p:sp>
    </p:spTree>
    <p:extLst>
      <p:ext uri="{BB962C8B-B14F-4D97-AF65-F5344CB8AC3E}">
        <p14:creationId xmlns:p14="http://schemas.microsoft.com/office/powerpoint/2010/main" val="72652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624436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5B1C07C-9013-42C7-9A23-B1C80A011D9B}" type="slidenum">
              <a:rPr lang="en-US" altLang="en-US"/>
              <a:pPr/>
              <a:t>‹#›</a:t>
            </a:fld>
            <a:endParaRPr lang="en-US" altLang="en-US"/>
          </a:p>
        </p:txBody>
      </p:sp>
    </p:spTree>
    <p:extLst>
      <p:ext uri="{BB962C8B-B14F-4D97-AF65-F5344CB8AC3E}">
        <p14:creationId xmlns:p14="http://schemas.microsoft.com/office/powerpoint/2010/main" val="24082961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E4CA570-93FE-4F14-8B97-6DEAADCAA733}" type="slidenum">
              <a:rPr lang="en-US" altLang="en-US"/>
              <a:pPr/>
              <a:t>‹#›</a:t>
            </a:fld>
            <a:endParaRPr lang="en-US" altLang="en-US"/>
          </a:p>
        </p:txBody>
      </p:sp>
    </p:spTree>
    <p:extLst>
      <p:ext uri="{BB962C8B-B14F-4D97-AF65-F5344CB8AC3E}">
        <p14:creationId xmlns:p14="http://schemas.microsoft.com/office/powerpoint/2010/main" val="3351620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6455B59-A4C6-4F43-9330-EB1D4790E332}" type="slidenum">
              <a:rPr lang="en-US" altLang="en-US"/>
              <a:pPr/>
              <a:t>‹#›</a:t>
            </a:fld>
            <a:endParaRPr lang="en-US" altLang="en-US"/>
          </a:p>
        </p:txBody>
      </p:sp>
    </p:spTree>
    <p:extLst>
      <p:ext uri="{BB962C8B-B14F-4D97-AF65-F5344CB8AC3E}">
        <p14:creationId xmlns:p14="http://schemas.microsoft.com/office/powerpoint/2010/main" val="31994017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EB7B325-272A-42A8-8501-9E36E49A63E9}" type="slidenum">
              <a:rPr lang="en-US" altLang="en-US"/>
              <a:pPr/>
              <a:t>‹#›</a:t>
            </a:fld>
            <a:endParaRPr lang="en-US" altLang="en-US"/>
          </a:p>
        </p:txBody>
      </p:sp>
    </p:spTree>
    <p:extLst>
      <p:ext uri="{BB962C8B-B14F-4D97-AF65-F5344CB8AC3E}">
        <p14:creationId xmlns:p14="http://schemas.microsoft.com/office/powerpoint/2010/main" val="4043936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CEA1F5-1521-44CA-BB2D-1E951C322F40}" type="slidenum">
              <a:rPr lang="en-US" altLang="en-US"/>
              <a:pPr/>
              <a:t>‹#›</a:t>
            </a:fld>
            <a:endParaRPr lang="en-US" altLang="en-US"/>
          </a:p>
        </p:txBody>
      </p:sp>
    </p:spTree>
    <p:extLst>
      <p:ext uri="{BB962C8B-B14F-4D97-AF65-F5344CB8AC3E}">
        <p14:creationId xmlns:p14="http://schemas.microsoft.com/office/powerpoint/2010/main" val="2246796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535BB08-F473-4772-9B76-157BC7DEE7DE}" type="slidenum">
              <a:rPr lang="en-US" altLang="en-US"/>
              <a:pPr/>
              <a:t>‹#›</a:t>
            </a:fld>
            <a:endParaRPr lang="en-US" altLang="en-US"/>
          </a:p>
        </p:txBody>
      </p:sp>
    </p:spTree>
    <p:extLst>
      <p:ext uri="{BB962C8B-B14F-4D97-AF65-F5344CB8AC3E}">
        <p14:creationId xmlns:p14="http://schemas.microsoft.com/office/powerpoint/2010/main" val="3821765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B24608-F178-4FBB-8E61-8B0F20236772}" type="slidenum">
              <a:rPr lang="en-US" altLang="en-US"/>
              <a:pPr/>
              <a:t>‹#›</a:t>
            </a:fld>
            <a:endParaRPr lang="en-US" altLang="en-US"/>
          </a:p>
        </p:txBody>
      </p:sp>
    </p:spTree>
    <p:extLst>
      <p:ext uri="{BB962C8B-B14F-4D97-AF65-F5344CB8AC3E}">
        <p14:creationId xmlns:p14="http://schemas.microsoft.com/office/powerpoint/2010/main" val="31821491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D3079CF-78F6-44E0-BFF2-9663B2632519}" type="slidenum">
              <a:rPr lang="en-US" altLang="en-US"/>
              <a:pPr/>
              <a:t>‹#›</a:t>
            </a:fld>
            <a:endParaRPr lang="en-US" altLang="en-US"/>
          </a:p>
        </p:txBody>
      </p:sp>
    </p:spTree>
    <p:extLst>
      <p:ext uri="{BB962C8B-B14F-4D97-AF65-F5344CB8AC3E}">
        <p14:creationId xmlns:p14="http://schemas.microsoft.com/office/powerpoint/2010/main" val="1945607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7F2FD4FF-9532-471C-8BB6-08EC8C312968}" type="slidenum">
              <a:rPr lang="en-US" altLang="en-US"/>
              <a:pPr/>
              <a:t>‹#›</a:t>
            </a:fld>
            <a:endParaRPr lang="en-US" altLang="en-US"/>
          </a:p>
        </p:txBody>
      </p:sp>
    </p:spTree>
    <p:extLst>
      <p:ext uri="{BB962C8B-B14F-4D97-AF65-F5344CB8AC3E}">
        <p14:creationId xmlns:p14="http://schemas.microsoft.com/office/powerpoint/2010/main" val="2150295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4F1B905F-2909-4C4E-82ED-9CF20CCED180}" type="slidenum">
              <a:rPr lang="en-US" altLang="en-US"/>
              <a:pPr/>
              <a:t>‹#›</a:t>
            </a:fld>
            <a:endParaRPr lang="en-US" altLang="en-US"/>
          </a:p>
        </p:txBody>
      </p:sp>
    </p:spTree>
    <p:extLst>
      <p:ext uri="{BB962C8B-B14F-4D97-AF65-F5344CB8AC3E}">
        <p14:creationId xmlns:p14="http://schemas.microsoft.com/office/powerpoint/2010/main" val="1061582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397470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D9A60C1D-09D4-4A97-93E8-B5596577001E}" type="slidenum">
              <a:rPr lang="en-US" altLang="en-US"/>
              <a:pPr/>
              <a:t>‹#›</a:t>
            </a:fld>
            <a:endParaRPr lang="en-US" altLang="en-US"/>
          </a:p>
        </p:txBody>
      </p:sp>
    </p:spTree>
    <p:extLst>
      <p:ext uri="{BB962C8B-B14F-4D97-AF65-F5344CB8AC3E}">
        <p14:creationId xmlns:p14="http://schemas.microsoft.com/office/powerpoint/2010/main" val="34323778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D6ED10B0-C974-473C-8597-1059DEB65410}" type="slidenum">
              <a:rPr lang="en-US" altLang="en-US"/>
              <a:pPr/>
              <a:t>‹#›</a:t>
            </a:fld>
            <a:endParaRPr lang="en-US" altLang="en-US"/>
          </a:p>
        </p:txBody>
      </p:sp>
    </p:spTree>
    <p:extLst>
      <p:ext uri="{BB962C8B-B14F-4D97-AF65-F5344CB8AC3E}">
        <p14:creationId xmlns:p14="http://schemas.microsoft.com/office/powerpoint/2010/main" val="31752525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8" name="Rectangle 5"/>
          <p:cNvSpPr>
            <a:spLocks noGrp="1" noChangeArrowheads="1"/>
          </p:cNvSpPr>
          <p:nvPr>
            <p:ph type="sldNum" sz="quarter" idx="11"/>
          </p:nvPr>
        </p:nvSpPr>
        <p:spPr/>
        <p:txBody>
          <a:bodyPr/>
          <a:lstStyle>
            <a:lvl1pPr eaLnBrk="1" hangingPunct="1">
              <a:defRPr/>
            </a:lvl1pPr>
          </a:lstStyle>
          <a:p>
            <a:fld id="{3F8DECD5-A27E-420D-B8F7-64D0F78B515F}" type="slidenum">
              <a:rPr lang="en-US" altLang="en-US"/>
              <a:pPr/>
              <a:t>‹#›</a:t>
            </a:fld>
            <a:endParaRPr lang="en-US" altLang="en-US"/>
          </a:p>
        </p:txBody>
      </p:sp>
    </p:spTree>
    <p:extLst>
      <p:ext uri="{BB962C8B-B14F-4D97-AF65-F5344CB8AC3E}">
        <p14:creationId xmlns:p14="http://schemas.microsoft.com/office/powerpoint/2010/main" val="23033726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4" name="Rectangle 5"/>
          <p:cNvSpPr>
            <a:spLocks noGrp="1" noChangeArrowheads="1"/>
          </p:cNvSpPr>
          <p:nvPr>
            <p:ph type="sldNum" sz="quarter" idx="11"/>
          </p:nvPr>
        </p:nvSpPr>
        <p:spPr/>
        <p:txBody>
          <a:bodyPr/>
          <a:lstStyle>
            <a:lvl1pPr eaLnBrk="1" hangingPunct="1">
              <a:defRPr/>
            </a:lvl1pPr>
          </a:lstStyle>
          <a:p>
            <a:fld id="{B3F3FD5D-20AF-4BBC-AED4-1FCD36E574DB}" type="slidenum">
              <a:rPr lang="en-US" altLang="en-US"/>
              <a:pPr/>
              <a:t>‹#›</a:t>
            </a:fld>
            <a:endParaRPr lang="en-US" altLang="en-US"/>
          </a:p>
        </p:txBody>
      </p:sp>
    </p:spTree>
    <p:extLst>
      <p:ext uri="{BB962C8B-B14F-4D97-AF65-F5344CB8AC3E}">
        <p14:creationId xmlns:p14="http://schemas.microsoft.com/office/powerpoint/2010/main" val="12374634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3" name="Rectangle 5"/>
          <p:cNvSpPr>
            <a:spLocks noGrp="1" noChangeArrowheads="1"/>
          </p:cNvSpPr>
          <p:nvPr>
            <p:ph type="sldNum" sz="quarter" idx="11"/>
          </p:nvPr>
        </p:nvSpPr>
        <p:spPr/>
        <p:txBody>
          <a:bodyPr/>
          <a:lstStyle>
            <a:lvl1pPr eaLnBrk="1" hangingPunct="1">
              <a:defRPr/>
            </a:lvl1pPr>
          </a:lstStyle>
          <a:p>
            <a:fld id="{3CDE6FFC-B16F-45D6-B882-EBE96C169E5B}" type="slidenum">
              <a:rPr lang="en-US" altLang="en-US"/>
              <a:pPr/>
              <a:t>‹#›</a:t>
            </a:fld>
            <a:endParaRPr lang="en-US" altLang="en-US"/>
          </a:p>
        </p:txBody>
      </p:sp>
    </p:spTree>
    <p:extLst>
      <p:ext uri="{BB962C8B-B14F-4D97-AF65-F5344CB8AC3E}">
        <p14:creationId xmlns:p14="http://schemas.microsoft.com/office/powerpoint/2010/main" val="3077521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02EF12ED-0419-4E79-B4F3-011781941654}" type="slidenum">
              <a:rPr lang="en-US" altLang="en-US"/>
              <a:pPr/>
              <a:t>‹#›</a:t>
            </a:fld>
            <a:endParaRPr lang="en-US" altLang="en-US"/>
          </a:p>
        </p:txBody>
      </p:sp>
    </p:spTree>
    <p:extLst>
      <p:ext uri="{BB962C8B-B14F-4D97-AF65-F5344CB8AC3E}">
        <p14:creationId xmlns:p14="http://schemas.microsoft.com/office/powerpoint/2010/main" val="9393742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5311AB47-4A70-4DCB-8F4C-427E692CD01E}" type="slidenum">
              <a:rPr lang="en-US" altLang="en-US"/>
              <a:pPr/>
              <a:t>‹#›</a:t>
            </a:fld>
            <a:endParaRPr lang="en-US" altLang="en-US"/>
          </a:p>
        </p:txBody>
      </p:sp>
    </p:spTree>
    <p:extLst>
      <p:ext uri="{BB962C8B-B14F-4D97-AF65-F5344CB8AC3E}">
        <p14:creationId xmlns:p14="http://schemas.microsoft.com/office/powerpoint/2010/main" val="20234330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9DAA4E08-A53F-4805-AE3E-50123E4C5CBC}" type="slidenum">
              <a:rPr lang="en-US" altLang="en-US"/>
              <a:pPr/>
              <a:t>‹#›</a:t>
            </a:fld>
            <a:endParaRPr lang="en-US" altLang="en-US"/>
          </a:p>
        </p:txBody>
      </p:sp>
    </p:spTree>
    <p:extLst>
      <p:ext uri="{BB962C8B-B14F-4D97-AF65-F5344CB8AC3E}">
        <p14:creationId xmlns:p14="http://schemas.microsoft.com/office/powerpoint/2010/main" val="30842191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ACD9FB5D-9564-4234-9118-B9A6A07772C9}" type="slidenum">
              <a:rPr lang="en-US" altLang="en-US"/>
              <a:pPr/>
              <a:t>‹#›</a:t>
            </a:fld>
            <a:endParaRPr lang="en-US" altLang="en-US"/>
          </a:p>
        </p:txBody>
      </p:sp>
    </p:spTree>
    <p:extLst>
      <p:ext uri="{BB962C8B-B14F-4D97-AF65-F5344CB8AC3E}">
        <p14:creationId xmlns:p14="http://schemas.microsoft.com/office/powerpoint/2010/main" val="1501388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7E1C202A-9EEA-4BFA-936D-4803B37AF1B5}" type="slidenum">
              <a:rPr lang="en-US" altLang="en-US"/>
              <a:pPr/>
              <a:t>‹#›</a:t>
            </a:fld>
            <a:endParaRPr lang="en-US" altLang="en-US"/>
          </a:p>
        </p:txBody>
      </p:sp>
    </p:spTree>
    <p:extLst>
      <p:ext uri="{BB962C8B-B14F-4D97-AF65-F5344CB8AC3E}">
        <p14:creationId xmlns:p14="http://schemas.microsoft.com/office/powerpoint/2010/main" val="424970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4265366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EBAB50D-B60F-4B57-B1F5-135B773B0D4F}" type="slidenum">
              <a:rPr lang="en-US" altLang="en-US"/>
              <a:pPr/>
              <a:t>‹#›</a:t>
            </a:fld>
            <a:endParaRPr lang="en-US" altLang="en-US"/>
          </a:p>
        </p:txBody>
      </p:sp>
    </p:spTree>
    <p:extLst>
      <p:ext uri="{BB962C8B-B14F-4D97-AF65-F5344CB8AC3E}">
        <p14:creationId xmlns:p14="http://schemas.microsoft.com/office/powerpoint/2010/main" val="1698609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0DE325D-6E65-4A83-8CFC-3CD89BC8ABEF}" type="slidenum">
              <a:rPr lang="en-US" altLang="en-US"/>
              <a:pPr/>
              <a:t>‹#›</a:t>
            </a:fld>
            <a:endParaRPr lang="en-US" altLang="en-US"/>
          </a:p>
        </p:txBody>
      </p:sp>
    </p:spTree>
    <p:extLst>
      <p:ext uri="{BB962C8B-B14F-4D97-AF65-F5344CB8AC3E}">
        <p14:creationId xmlns:p14="http://schemas.microsoft.com/office/powerpoint/2010/main" val="8547454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E7E70A60-A8FC-47A2-95B2-A8DC9414FD84}" type="slidenum">
              <a:rPr lang="en-US" altLang="en-US"/>
              <a:pPr/>
              <a:t>‹#›</a:t>
            </a:fld>
            <a:endParaRPr lang="en-US" altLang="en-US"/>
          </a:p>
        </p:txBody>
      </p:sp>
    </p:spTree>
    <p:extLst>
      <p:ext uri="{BB962C8B-B14F-4D97-AF65-F5344CB8AC3E}">
        <p14:creationId xmlns:p14="http://schemas.microsoft.com/office/powerpoint/2010/main" val="3537605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11D71339-845D-4294-A8D3-68B8339250E9}" type="slidenum">
              <a:rPr lang="en-US" altLang="en-US"/>
              <a:pPr/>
              <a:t>‹#›</a:t>
            </a:fld>
            <a:endParaRPr lang="en-US" altLang="en-US"/>
          </a:p>
        </p:txBody>
      </p:sp>
    </p:spTree>
    <p:extLst>
      <p:ext uri="{BB962C8B-B14F-4D97-AF65-F5344CB8AC3E}">
        <p14:creationId xmlns:p14="http://schemas.microsoft.com/office/powerpoint/2010/main" val="7203545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B92DA81F-6BE0-42DF-9557-268C9919671F}" type="slidenum">
              <a:rPr lang="en-US" altLang="en-US"/>
              <a:pPr/>
              <a:t>‹#›</a:t>
            </a:fld>
            <a:endParaRPr lang="en-US" altLang="en-US"/>
          </a:p>
        </p:txBody>
      </p:sp>
    </p:spTree>
    <p:extLst>
      <p:ext uri="{BB962C8B-B14F-4D97-AF65-F5344CB8AC3E}">
        <p14:creationId xmlns:p14="http://schemas.microsoft.com/office/powerpoint/2010/main" val="2694983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3A4F3681-15E1-4264-BCE9-63EB0C5CD523}" type="slidenum">
              <a:rPr lang="en-US" altLang="en-US"/>
              <a:pPr/>
              <a:t>‹#›</a:t>
            </a:fld>
            <a:endParaRPr lang="en-US" altLang="en-US"/>
          </a:p>
        </p:txBody>
      </p:sp>
    </p:spTree>
    <p:extLst>
      <p:ext uri="{BB962C8B-B14F-4D97-AF65-F5344CB8AC3E}">
        <p14:creationId xmlns:p14="http://schemas.microsoft.com/office/powerpoint/2010/main" val="33727255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A876CAC5-6AAB-4909-9B21-25B8F82CE451}" type="slidenum">
              <a:rPr lang="en-US" altLang="en-US"/>
              <a:pPr/>
              <a:t>‹#›</a:t>
            </a:fld>
            <a:endParaRPr lang="en-US" altLang="en-US"/>
          </a:p>
        </p:txBody>
      </p:sp>
    </p:spTree>
    <p:extLst>
      <p:ext uri="{BB962C8B-B14F-4D97-AF65-F5344CB8AC3E}">
        <p14:creationId xmlns:p14="http://schemas.microsoft.com/office/powerpoint/2010/main" val="24936274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32BD5751-BFEE-4EE8-AC96-2BBF8072D222}" type="slidenum">
              <a:rPr lang="en-US" altLang="en-US"/>
              <a:pPr/>
              <a:t>‹#›</a:t>
            </a:fld>
            <a:endParaRPr lang="en-US" altLang="en-US"/>
          </a:p>
        </p:txBody>
      </p:sp>
    </p:spTree>
    <p:extLst>
      <p:ext uri="{BB962C8B-B14F-4D97-AF65-F5344CB8AC3E}">
        <p14:creationId xmlns:p14="http://schemas.microsoft.com/office/powerpoint/2010/main" val="19568428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FBB0423-10B2-4DA1-A1DE-FD6C1E42ABC0}" type="slidenum">
              <a:rPr lang="en-US" altLang="en-US"/>
              <a:pPr/>
              <a:t>‹#›</a:t>
            </a:fld>
            <a:endParaRPr lang="en-US" altLang="en-US"/>
          </a:p>
        </p:txBody>
      </p:sp>
    </p:spTree>
    <p:extLst>
      <p:ext uri="{BB962C8B-B14F-4D97-AF65-F5344CB8AC3E}">
        <p14:creationId xmlns:p14="http://schemas.microsoft.com/office/powerpoint/2010/main" val="2843013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DFE1AAAB-2735-4370-BAE4-7FECB83D3733}" type="slidenum">
              <a:rPr lang="en-US" altLang="en-US"/>
              <a:pPr/>
              <a:t>‹#›</a:t>
            </a:fld>
            <a:endParaRPr lang="en-US" altLang="en-US"/>
          </a:p>
        </p:txBody>
      </p:sp>
    </p:spTree>
    <p:extLst>
      <p:ext uri="{BB962C8B-B14F-4D97-AF65-F5344CB8AC3E}">
        <p14:creationId xmlns:p14="http://schemas.microsoft.com/office/powerpoint/2010/main" val="376109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427339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02B71F-787C-49CC-AA82-2AF0B5EE5AF0}"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D6D0D8-63BF-4389-8D78-2A2BDCADFEC0}" type="slidenum">
              <a:rPr lang="en-US" altLang="en-US"/>
              <a:pPr/>
              <a:t>‹#›</a:t>
            </a:fld>
            <a:endParaRPr lang="en-US" altLang="en-US"/>
          </a:p>
        </p:txBody>
      </p:sp>
    </p:spTree>
    <p:extLst>
      <p:ext uri="{BB962C8B-B14F-4D97-AF65-F5344CB8AC3E}">
        <p14:creationId xmlns:p14="http://schemas.microsoft.com/office/powerpoint/2010/main" val="7331410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4F235EE-2DFA-4962-8D7E-87526C4A90FF}"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4FC72B-19AF-4257-91B6-CBBF415C3912}" type="slidenum">
              <a:rPr lang="en-US" altLang="en-US"/>
              <a:pPr/>
              <a:t>‹#›</a:t>
            </a:fld>
            <a:endParaRPr lang="en-US" altLang="en-US"/>
          </a:p>
        </p:txBody>
      </p:sp>
    </p:spTree>
    <p:extLst>
      <p:ext uri="{BB962C8B-B14F-4D97-AF65-F5344CB8AC3E}">
        <p14:creationId xmlns:p14="http://schemas.microsoft.com/office/powerpoint/2010/main" val="5013911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80A458-C8CD-49DE-B40C-6A8EFE9AEE78}"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1AFE65-F3FD-4593-A1F0-C02674A3DCD5}" type="slidenum">
              <a:rPr lang="en-US" altLang="en-US"/>
              <a:pPr/>
              <a:t>‹#›</a:t>
            </a:fld>
            <a:endParaRPr lang="en-US" altLang="en-US"/>
          </a:p>
        </p:txBody>
      </p:sp>
    </p:spTree>
    <p:extLst>
      <p:ext uri="{BB962C8B-B14F-4D97-AF65-F5344CB8AC3E}">
        <p14:creationId xmlns:p14="http://schemas.microsoft.com/office/powerpoint/2010/main" val="3163997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95324A-953F-4CB3-8323-10B5A96CC6EE}"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4D1900B-9B71-4AA4-AA37-39C130CE98B0}" type="slidenum">
              <a:rPr lang="en-US" altLang="en-US"/>
              <a:pPr/>
              <a:t>‹#›</a:t>
            </a:fld>
            <a:endParaRPr lang="en-US" altLang="en-US"/>
          </a:p>
        </p:txBody>
      </p:sp>
    </p:spTree>
    <p:extLst>
      <p:ext uri="{BB962C8B-B14F-4D97-AF65-F5344CB8AC3E}">
        <p14:creationId xmlns:p14="http://schemas.microsoft.com/office/powerpoint/2010/main" val="3036853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92005B4-EEE2-425D-9DEA-3157AB153054}"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31F4C1F-86A7-43A5-9DA6-C441314CFFAC}" type="slidenum">
              <a:rPr lang="en-US" altLang="en-US"/>
              <a:pPr/>
              <a:t>‹#›</a:t>
            </a:fld>
            <a:endParaRPr lang="en-US" altLang="en-US"/>
          </a:p>
        </p:txBody>
      </p:sp>
    </p:spTree>
    <p:extLst>
      <p:ext uri="{BB962C8B-B14F-4D97-AF65-F5344CB8AC3E}">
        <p14:creationId xmlns:p14="http://schemas.microsoft.com/office/powerpoint/2010/main" val="2853292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13D4235-EFA3-4013-B006-4BFCE733AF9F}"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FE7C7A-685F-4583-B935-987B45D85C8C}" type="slidenum">
              <a:rPr lang="en-US" altLang="en-US"/>
              <a:pPr/>
              <a:t>‹#›</a:t>
            </a:fld>
            <a:endParaRPr lang="en-US" altLang="en-US"/>
          </a:p>
        </p:txBody>
      </p:sp>
    </p:spTree>
    <p:extLst>
      <p:ext uri="{BB962C8B-B14F-4D97-AF65-F5344CB8AC3E}">
        <p14:creationId xmlns:p14="http://schemas.microsoft.com/office/powerpoint/2010/main" val="4164019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AEB7D3-1DDB-4C45-9C7E-AACC721D7479}"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8F8F2A0-E9B5-4CEB-84C4-5AD2F6FE5304}" type="slidenum">
              <a:rPr lang="en-US" altLang="en-US"/>
              <a:pPr/>
              <a:t>‹#›</a:t>
            </a:fld>
            <a:endParaRPr lang="en-US" altLang="en-US"/>
          </a:p>
        </p:txBody>
      </p:sp>
    </p:spTree>
    <p:extLst>
      <p:ext uri="{BB962C8B-B14F-4D97-AF65-F5344CB8AC3E}">
        <p14:creationId xmlns:p14="http://schemas.microsoft.com/office/powerpoint/2010/main" val="877894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7A5DA-755B-43C4-B99B-D76D8EE4A5D1}"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7B92C0-0FBB-4D41-A37E-CF890A89C721}" type="slidenum">
              <a:rPr lang="en-US" altLang="en-US"/>
              <a:pPr/>
              <a:t>‹#›</a:t>
            </a:fld>
            <a:endParaRPr lang="en-US" altLang="en-US"/>
          </a:p>
        </p:txBody>
      </p:sp>
    </p:spTree>
    <p:extLst>
      <p:ext uri="{BB962C8B-B14F-4D97-AF65-F5344CB8AC3E}">
        <p14:creationId xmlns:p14="http://schemas.microsoft.com/office/powerpoint/2010/main" val="3748710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4A6F33-B4D8-474A-9E0A-EF968B1A131F}"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FDF1CE-40AB-48AC-B20A-A126A2DC7E83}" type="slidenum">
              <a:rPr lang="en-US" altLang="en-US"/>
              <a:pPr/>
              <a:t>‹#›</a:t>
            </a:fld>
            <a:endParaRPr lang="en-US" altLang="en-US"/>
          </a:p>
        </p:txBody>
      </p:sp>
    </p:spTree>
    <p:extLst>
      <p:ext uri="{BB962C8B-B14F-4D97-AF65-F5344CB8AC3E}">
        <p14:creationId xmlns:p14="http://schemas.microsoft.com/office/powerpoint/2010/main" val="4273873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288FF3-39CE-47FE-A577-13A9B45F49D6}"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5BC042-8AD6-47E5-B89A-8786CD6BCE7E}" type="slidenum">
              <a:rPr lang="en-US" altLang="en-US"/>
              <a:pPr/>
              <a:t>‹#›</a:t>
            </a:fld>
            <a:endParaRPr lang="en-US" altLang="en-US"/>
          </a:p>
        </p:txBody>
      </p:sp>
    </p:spTree>
    <p:extLst>
      <p:ext uri="{BB962C8B-B14F-4D97-AF65-F5344CB8AC3E}">
        <p14:creationId xmlns:p14="http://schemas.microsoft.com/office/powerpoint/2010/main" val="19260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9/25/2025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6710079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189FA7-BA36-44E3-90EE-A4022B9408AB}"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0286CF-865D-47B5-8C94-B4E065DF4296}" type="slidenum">
              <a:rPr lang="en-US" altLang="en-US"/>
              <a:pPr/>
              <a:t>‹#›</a:t>
            </a:fld>
            <a:endParaRPr lang="en-US" altLang="en-US"/>
          </a:p>
        </p:txBody>
      </p:sp>
    </p:spTree>
    <p:extLst>
      <p:ext uri="{BB962C8B-B14F-4D97-AF65-F5344CB8AC3E}">
        <p14:creationId xmlns:p14="http://schemas.microsoft.com/office/powerpoint/2010/main" val="1828147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9/25/2025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19644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9/25/2025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312491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163509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102196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69359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275651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09675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BAC31B-5D2B-4C02-914D-54EBBE554F14}"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E88E6-60F7-47EA-9E00-EA126B9CC593}" type="slidenum">
              <a:rPr lang="en-US" altLang="en-US"/>
              <a:pPr/>
              <a:t>‹#›</a:t>
            </a:fld>
            <a:endParaRPr lang="en-US" altLang="en-US"/>
          </a:p>
        </p:txBody>
      </p:sp>
    </p:spTree>
    <p:extLst>
      <p:ext uri="{BB962C8B-B14F-4D97-AF65-F5344CB8AC3E}">
        <p14:creationId xmlns:p14="http://schemas.microsoft.com/office/powerpoint/2010/main" val="428332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4E8531-F8E0-4607-ADEF-F28F500F91A4}"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47E887-D0C2-49BA-B9E7-B0B7D95FA602}" type="slidenum">
              <a:rPr lang="en-US" altLang="en-US"/>
              <a:pPr/>
              <a:t>‹#›</a:t>
            </a:fld>
            <a:endParaRPr lang="en-US" altLang="en-US"/>
          </a:p>
        </p:txBody>
      </p:sp>
    </p:spTree>
    <p:extLst>
      <p:ext uri="{BB962C8B-B14F-4D97-AF65-F5344CB8AC3E}">
        <p14:creationId xmlns:p14="http://schemas.microsoft.com/office/powerpoint/2010/main" val="18878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07372-E1B9-469A-8BD9-F5706E7B347B}"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7E86AF-B70E-4980-AACC-0EFDB9E9E518}" type="slidenum">
              <a:rPr lang="en-US" altLang="en-US"/>
              <a:pPr/>
              <a:t>‹#›</a:t>
            </a:fld>
            <a:endParaRPr lang="en-US" altLang="en-US"/>
          </a:p>
        </p:txBody>
      </p:sp>
    </p:spTree>
    <p:extLst>
      <p:ext uri="{BB962C8B-B14F-4D97-AF65-F5344CB8AC3E}">
        <p14:creationId xmlns:p14="http://schemas.microsoft.com/office/powerpoint/2010/main" val="160587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707D12E-51F0-4B46-B3F5-E00AB2CF89D6}"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ABABAC-D57B-4458-A4ED-05F00AB86B8E}" type="slidenum">
              <a:rPr lang="en-US" altLang="en-US"/>
              <a:pPr/>
              <a:t>‹#›</a:t>
            </a:fld>
            <a:endParaRPr lang="en-US" altLang="en-US"/>
          </a:p>
        </p:txBody>
      </p:sp>
    </p:spTree>
    <p:extLst>
      <p:ext uri="{BB962C8B-B14F-4D97-AF65-F5344CB8AC3E}">
        <p14:creationId xmlns:p14="http://schemas.microsoft.com/office/powerpoint/2010/main" val="323429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6F2DF5-432C-4C00-9BD6-D03598B6B80A}"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C3B2088-31BB-4136-9D02-C8703535ADBB}" type="slidenum">
              <a:rPr lang="en-US" altLang="en-US"/>
              <a:pPr/>
              <a:t>‹#›</a:t>
            </a:fld>
            <a:endParaRPr lang="en-US" altLang="en-US"/>
          </a:p>
        </p:txBody>
      </p:sp>
    </p:spTree>
    <p:extLst>
      <p:ext uri="{BB962C8B-B14F-4D97-AF65-F5344CB8AC3E}">
        <p14:creationId xmlns:p14="http://schemas.microsoft.com/office/powerpoint/2010/main" val="3832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985606C-56A7-41F0-BDEA-69095643EF05}"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564E6-9D53-43E2-9B93-7B6680B985C7}" type="slidenum">
              <a:rPr lang="en-US" altLang="en-US"/>
              <a:pPr/>
              <a:t>‹#›</a:t>
            </a:fld>
            <a:endParaRPr lang="en-US" altLang="en-US"/>
          </a:p>
        </p:txBody>
      </p:sp>
    </p:spTree>
    <p:extLst>
      <p:ext uri="{BB962C8B-B14F-4D97-AF65-F5344CB8AC3E}">
        <p14:creationId xmlns:p14="http://schemas.microsoft.com/office/powerpoint/2010/main" val="65008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04B5-735C-4528-A4E2-15E35B7B74F5}"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F4E2BB-925C-49D0-97D6-D6FA5C28A3D6}" type="slidenum">
              <a:rPr lang="en-US" altLang="en-US"/>
              <a:pPr/>
              <a:t>‹#›</a:t>
            </a:fld>
            <a:endParaRPr lang="en-US" altLang="en-US"/>
          </a:p>
        </p:txBody>
      </p:sp>
    </p:spTree>
    <p:extLst>
      <p:ext uri="{BB962C8B-B14F-4D97-AF65-F5344CB8AC3E}">
        <p14:creationId xmlns:p14="http://schemas.microsoft.com/office/powerpoint/2010/main" val="8380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9/25/2025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122130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B65F1-9DA4-4C28-95BB-AF907011913F}"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289452-4C91-456F-B9D6-EDE5AEBD71A5}" type="slidenum">
              <a:rPr lang="en-US" altLang="en-US"/>
              <a:pPr/>
              <a:t>‹#›</a:t>
            </a:fld>
            <a:endParaRPr lang="en-US" altLang="en-US"/>
          </a:p>
        </p:txBody>
      </p:sp>
    </p:spTree>
    <p:extLst>
      <p:ext uri="{BB962C8B-B14F-4D97-AF65-F5344CB8AC3E}">
        <p14:creationId xmlns:p14="http://schemas.microsoft.com/office/powerpoint/2010/main" val="13623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A35F32-192D-4EE3-AD20-D1846B209E75}"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15FA2-BB07-4FDD-8907-7427ECBDFA61}" type="slidenum">
              <a:rPr lang="en-US" altLang="en-US"/>
              <a:pPr/>
              <a:t>‹#›</a:t>
            </a:fld>
            <a:endParaRPr lang="en-US" altLang="en-US"/>
          </a:p>
        </p:txBody>
      </p:sp>
    </p:spTree>
    <p:extLst>
      <p:ext uri="{BB962C8B-B14F-4D97-AF65-F5344CB8AC3E}">
        <p14:creationId xmlns:p14="http://schemas.microsoft.com/office/powerpoint/2010/main" val="147604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D2C99F-7F8D-4F0A-AAF5-649A9AD30BDD}"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6F66D1-B0A0-41C3-8185-8CE02AD43BDD}" type="slidenum">
              <a:rPr lang="en-US" altLang="en-US"/>
              <a:pPr/>
              <a:t>‹#›</a:t>
            </a:fld>
            <a:endParaRPr lang="en-US" altLang="en-US"/>
          </a:p>
        </p:txBody>
      </p:sp>
    </p:spTree>
    <p:extLst>
      <p:ext uri="{BB962C8B-B14F-4D97-AF65-F5344CB8AC3E}">
        <p14:creationId xmlns:p14="http://schemas.microsoft.com/office/powerpoint/2010/main" val="322708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54BCD1-CF69-42F6-864E-79704B68EB29}"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94C1E6-9996-4BF5-AAA7-DCAA1DB4B3F2}" type="slidenum">
              <a:rPr lang="en-US" altLang="en-US"/>
              <a:pPr/>
              <a:t>‹#›</a:t>
            </a:fld>
            <a:endParaRPr lang="en-US" altLang="en-US"/>
          </a:p>
        </p:txBody>
      </p:sp>
    </p:spTree>
    <p:extLst>
      <p:ext uri="{BB962C8B-B14F-4D97-AF65-F5344CB8AC3E}">
        <p14:creationId xmlns:p14="http://schemas.microsoft.com/office/powerpoint/2010/main" val="34165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95E8069-BE48-47B9-B24C-1490F8208083}"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32738-4907-4C8D-B848-51808E96C0AE}" type="slidenum">
              <a:rPr lang="en-US" altLang="en-US"/>
              <a:pPr/>
              <a:t>‹#›</a:t>
            </a:fld>
            <a:endParaRPr lang="en-US" altLang="en-US"/>
          </a:p>
        </p:txBody>
      </p:sp>
    </p:spTree>
    <p:extLst>
      <p:ext uri="{BB962C8B-B14F-4D97-AF65-F5344CB8AC3E}">
        <p14:creationId xmlns:p14="http://schemas.microsoft.com/office/powerpoint/2010/main" val="400615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0589C03-4E7B-46BE-9155-3198518A9328}"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3B27BD-4EC3-42A2-97A1-B9235899FB34}" type="slidenum">
              <a:rPr lang="en-US" altLang="en-US"/>
              <a:pPr/>
              <a:t>‹#›</a:t>
            </a:fld>
            <a:endParaRPr lang="en-US" altLang="en-US"/>
          </a:p>
        </p:txBody>
      </p:sp>
    </p:spTree>
    <p:extLst>
      <p:ext uri="{BB962C8B-B14F-4D97-AF65-F5344CB8AC3E}">
        <p14:creationId xmlns:p14="http://schemas.microsoft.com/office/powerpoint/2010/main" val="3463987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B34AD-00E0-4CD8-9A6D-C581FFE9CBF7}"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4D2E1B-50EB-44B1-A484-DBDF2311C698}" type="slidenum">
              <a:rPr lang="en-US" altLang="en-US"/>
              <a:pPr/>
              <a:t>‹#›</a:t>
            </a:fld>
            <a:endParaRPr lang="en-US" altLang="en-US"/>
          </a:p>
        </p:txBody>
      </p:sp>
    </p:spTree>
    <p:extLst>
      <p:ext uri="{BB962C8B-B14F-4D97-AF65-F5344CB8AC3E}">
        <p14:creationId xmlns:p14="http://schemas.microsoft.com/office/powerpoint/2010/main" val="269288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2984D2-8575-42EF-9CA2-6DDD7E223E0E}"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CDBDAB-0464-40E1-94B9-91D2885A7998}" type="slidenum">
              <a:rPr lang="en-US" altLang="en-US"/>
              <a:pPr/>
              <a:t>‹#›</a:t>
            </a:fld>
            <a:endParaRPr lang="en-US" altLang="en-US"/>
          </a:p>
        </p:txBody>
      </p:sp>
    </p:spTree>
    <p:extLst>
      <p:ext uri="{BB962C8B-B14F-4D97-AF65-F5344CB8AC3E}">
        <p14:creationId xmlns:p14="http://schemas.microsoft.com/office/powerpoint/2010/main" val="335907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EB365C-6851-40D6-86E9-F154F9A76AC2}"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E83829-F749-483D-8839-0845756B9C88}" type="slidenum">
              <a:rPr lang="en-US" altLang="en-US"/>
              <a:pPr/>
              <a:t>‹#›</a:t>
            </a:fld>
            <a:endParaRPr lang="en-US" altLang="en-US"/>
          </a:p>
        </p:txBody>
      </p:sp>
    </p:spTree>
    <p:extLst>
      <p:ext uri="{BB962C8B-B14F-4D97-AF65-F5344CB8AC3E}">
        <p14:creationId xmlns:p14="http://schemas.microsoft.com/office/powerpoint/2010/main" val="377642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AF39B5-1B59-475C-ADCB-38A6748397C8}"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45C5D-EE37-4D63-94FD-9DFC3F3E9A67}" type="slidenum">
              <a:rPr lang="en-US" altLang="en-US"/>
              <a:pPr/>
              <a:t>‹#›</a:t>
            </a:fld>
            <a:endParaRPr lang="en-US" altLang="en-US"/>
          </a:p>
        </p:txBody>
      </p:sp>
    </p:spTree>
    <p:extLst>
      <p:ext uri="{BB962C8B-B14F-4D97-AF65-F5344CB8AC3E}">
        <p14:creationId xmlns:p14="http://schemas.microsoft.com/office/powerpoint/2010/main" val="81805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2390571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EC9E4A-0BE8-4224-A698-768D20073F6F}"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745D601-70E7-486C-B439-7C89F8791641}" type="slidenum">
              <a:rPr lang="en-US" altLang="en-US"/>
              <a:pPr/>
              <a:t>‹#›</a:t>
            </a:fld>
            <a:endParaRPr lang="en-US" altLang="en-US"/>
          </a:p>
        </p:txBody>
      </p:sp>
    </p:spTree>
    <p:extLst>
      <p:ext uri="{BB962C8B-B14F-4D97-AF65-F5344CB8AC3E}">
        <p14:creationId xmlns:p14="http://schemas.microsoft.com/office/powerpoint/2010/main" val="30782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34D3A7-1DA0-48D3-8E3B-9880C2E1E0EF}"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796C0C-483D-452B-B2ED-4EDFFB6F6F7E}" type="slidenum">
              <a:rPr lang="en-US" altLang="en-US"/>
              <a:pPr/>
              <a:t>‹#›</a:t>
            </a:fld>
            <a:endParaRPr lang="en-US" altLang="en-US"/>
          </a:p>
        </p:txBody>
      </p:sp>
    </p:spTree>
    <p:extLst>
      <p:ext uri="{BB962C8B-B14F-4D97-AF65-F5344CB8AC3E}">
        <p14:creationId xmlns:p14="http://schemas.microsoft.com/office/powerpoint/2010/main" val="302531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C170F7-8587-44B9-B896-8E95D113F678}"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90C56B-649C-41BE-A017-147CD307C302}" type="slidenum">
              <a:rPr lang="en-US" altLang="en-US"/>
              <a:pPr/>
              <a:t>‹#›</a:t>
            </a:fld>
            <a:endParaRPr lang="en-US" altLang="en-US"/>
          </a:p>
        </p:txBody>
      </p:sp>
    </p:spTree>
    <p:extLst>
      <p:ext uri="{BB962C8B-B14F-4D97-AF65-F5344CB8AC3E}">
        <p14:creationId xmlns:p14="http://schemas.microsoft.com/office/powerpoint/2010/main" val="41885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00E74-A678-463E-A031-C110EF08C405}"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26C271-DAEB-43DE-AE87-EB9D6550A898}" type="slidenum">
              <a:rPr lang="en-US" altLang="en-US"/>
              <a:pPr/>
              <a:t>‹#›</a:t>
            </a:fld>
            <a:endParaRPr lang="en-US" altLang="en-US"/>
          </a:p>
        </p:txBody>
      </p:sp>
    </p:spTree>
    <p:extLst>
      <p:ext uri="{BB962C8B-B14F-4D97-AF65-F5344CB8AC3E}">
        <p14:creationId xmlns:p14="http://schemas.microsoft.com/office/powerpoint/2010/main" val="327407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3673AE-4127-4F11-BFFE-606C6A310BC9}"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6C6F05-731E-479A-8100-5959BE617B83}" type="slidenum">
              <a:rPr lang="en-US" altLang="en-US"/>
              <a:pPr/>
              <a:t>‹#›</a:t>
            </a:fld>
            <a:endParaRPr lang="en-US" altLang="en-US"/>
          </a:p>
        </p:txBody>
      </p:sp>
    </p:spTree>
    <p:extLst>
      <p:ext uri="{BB962C8B-B14F-4D97-AF65-F5344CB8AC3E}">
        <p14:creationId xmlns:p14="http://schemas.microsoft.com/office/powerpoint/2010/main" val="2291466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3EFF09B9-E802-4575-AAD8-92C96FCECE58}" type="slidenum">
              <a:rPr lang="en-US" altLang="en-US"/>
              <a:pPr/>
              <a:t>‹#›</a:t>
            </a:fld>
            <a:endParaRPr lang="en-US" altLang="en-US"/>
          </a:p>
        </p:txBody>
      </p:sp>
    </p:spTree>
    <p:extLst>
      <p:ext uri="{BB962C8B-B14F-4D97-AF65-F5344CB8AC3E}">
        <p14:creationId xmlns:p14="http://schemas.microsoft.com/office/powerpoint/2010/main" val="26160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3D847CA-CEF2-40A5-ADE4-B19E7E7048F9}"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62AB9E-50B4-4680-AA4A-8BE069F11A27}" type="slidenum">
              <a:rPr lang="en-US" altLang="en-US"/>
              <a:pPr/>
              <a:t>‹#›</a:t>
            </a:fld>
            <a:endParaRPr lang="en-US" altLang="en-US"/>
          </a:p>
        </p:txBody>
      </p:sp>
    </p:spTree>
    <p:extLst>
      <p:ext uri="{BB962C8B-B14F-4D97-AF65-F5344CB8AC3E}">
        <p14:creationId xmlns:p14="http://schemas.microsoft.com/office/powerpoint/2010/main" val="16911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F8EE13-6CC0-4F5F-8ECE-4096F3217C26}"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96BC14-87FE-421A-B2CC-9211559D5DEE}" type="slidenum">
              <a:rPr lang="en-US" altLang="en-US"/>
              <a:pPr/>
              <a:t>‹#›</a:t>
            </a:fld>
            <a:endParaRPr lang="en-US" altLang="en-US"/>
          </a:p>
        </p:txBody>
      </p:sp>
    </p:spTree>
    <p:extLst>
      <p:ext uri="{BB962C8B-B14F-4D97-AF65-F5344CB8AC3E}">
        <p14:creationId xmlns:p14="http://schemas.microsoft.com/office/powerpoint/2010/main" val="3025010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1A66F8-B22B-4751-9CC9-772F34AB1E17}"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3F6948-B8B7-4F03-BA75-5DC643B82AAF}" type="slidenum">
              <a:rPr lang="en-US" altLang="en-US"/>
              <a:pPr/>
              <a:t>‹#›</a:t>
            </a:fld>
            <a:endParaRPr lang="en-US" altLang="en-US"/>
          </a:p>
        </p:txBody>
      </p:sp>
    </p:spTree>
    <p:extLst>
      <p:ext uri="{BB962C8B-B14F-4D97-AF65-F5344CB8AC3E}">
        <p14:creationId xmlns:p14="http://schemas.microsoft.com/office/powerpoint/2010/main" val="36206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34C54D8-17F6-486C-BD49-5A332EB47BF0}"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EB86327-C0CC-4FBF-A062-77A2D08EF5DE}" type="slidenum">
              <a:rPr lang="en-US" altLang="en-US"/>
              <a:pPr/>
              <a:t>‹#›</a:t>
            </a:fld>
            <a:endParaRPr lang="en-US" altLang="en-US"/>
          </a:p>
        </p:txBody>
      </p:sp>
    </p:spTree>
    <p:extLst>
      <p:ext uri="{BB962C8B-B14F-4D97-AF65-F5344CB8AC3E}">
        <p14:creationId xmlns:p14="http://schemas.microsoft.com/office/powerpoint/2010/main" val="13932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9/25/2025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536980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C2E70C-ABAC-492F-9B70-62D94585C41C}"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664CF5-9725-4977-9D60-D0CF5EC4E7AE}" type="slidenum">
              <a:rPr lang="en-US" altLang="en-US"/>
              <a:pPr/>
              <a:t>‹#›</a:t>
            </a:fld>
            <a:endParaRPr lang="en-US" altLang="en-US"/>
          </a:p>
        </p:txBody>
      </p:sp>
    </p:spTree>
    <p:extLst>
      <p:ext uri="{BB962C8B-B14F-4D97-AF65-F5344CB8AC3E}">
        <p14:creationId xmlns:p14="http://schemas.microsoft.com/office/powerpoint/2010/main" val="3305880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319E20-8735-4AFC-B7D8-843476EA6446}"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EC7EEDC-FB12-4BE5-ACB1-9ECEBC981AEF}" type="slidenum">
              <a:rPr lang="en-US" altLang="en-US"/>
              <a:pPr/>
              <a:t>‹#›</a:t>
            </a:fld>
            <a:endParaRPr lang="en-US" altLang="en-US"/>
          </a:p>
        </p:txBody>
      </p:sp>
    </p:spTree>
    <p:extLst>
      <p:ext uri="{BB962C8B-B14F-4D97-AF65-F5344CB8AC3E}">
        <p14:creationId xmlns:p14="http://schemas.microsoft.com/office/powerpoint/2010/main" val="5303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3E1AB-B4F6-439A-A195-DFC60B45D9EF}"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74A7C94-138A-42B1-A159-E5695085E95B}" type="slidenum">
              <a:rPr lang="en-US" altLang="en-US"/>
              <a:pPr/>
              <a:t>‹#›</a:t>
            </a:fld>
            <a:endParaRPr lang="en-US" altLang="en-US"/>
          </a:p>
        </p:txBody>
      </p:sp>
    </p:spTree>
    <p:extLst>
      <p:ext uri="{BB962C8B-B14F-4D97-AF65-F5344CB8AC3E}">
        <p14:creationId xmlns:p14="http://schemas.microsoft.com/office/powerpoint/2010/main" val="3629976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88CEE5-0F2E-46FC-B735-79360985DF67}"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3ABF96-773A-4A9C-BCC8-F06206D0A2AA}" type="slidenum">
              <a:rPr lang="en-US" altLang="en-US"/>
              <a:pPr/>
              <a:t>‹#›</a:t>
            </a:fld>
            <a:endParaRPr lang="en-US" altLang="en-US"/>
          </a:p>
        </p:txBody>
      </p:sp>
    </p:spTree>
    <p:extLst>
      <p:ext uri="{BB962C8B-B14F-4D97-AF65-F5344CB8AC3E}">
        <p14:creationId xmlns:p14="http://schemas.microsoft.com/office/powerpoint/2010/main" val="429086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5C43A9-D4AF-4392-AD82-725CEDB506A6}"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79075E-F5E2-43B9-B3F0-5020D7306246}" type="slidenum">
              <a:rPr lang="en-US" altLang="en-US"/>
              <a:pPr/>
              <a:t>‹#›</a:t>
            </a:fld>
            <a:endParaRPr lang="en-US" altLang="en-US"/>
          </a:p>
        </p:txBody>
      </p:sp>
    </p:spTree>
    <p:extLst>
      <p:ext uri="{BB962C8B-B14F-4D97-AF65-F5344CB8AC3E}">
        <p14:creationId xmlns:p14="http://schemas.microsoft.com/office/powerpoint/2010/main" val="184066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11D583-9FF9-4948-A4E1-8B818329851E}"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C566A-69B6-4825-B03C-473A75A9EB0B}" type="slidenum">
              <a:rPr lang="en-US" altLang="en-US"/>
              <a:pPr/>
              <a:t>‹#›</a:t>
            </a:fld>
            <a:endParaRPr lang="en-US" altLang="en-US"/>
          </a:p>
        </p:txBody>
      </p:sp>
    </p:spTree>
    <p:extLst>
      <p:ext uri="{BB962C8B-B14F-4D97-AF65-F5344CB8AC3E}">
        <p14:creationId xmlns:p14="http://schemas.microsoft.com/office/powerpoint/2010/main" val="39895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7C2B1F-BC3F-44B8-BB30-34F8C4257218}"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4C42D9-B07B-4FCA-A7F5-BC331D51B95E}" type="slidenum">
              <a:rPr lang="en-US" altLang="en-US"/>
              <a:pPr/>
              <a:t>‹#›</a:t>
            </a:fld>
            <a:endParaRPr lang="en-US" altLang="en-US"/>
          </a:p>
        </p:txBody>
      </p:sp>
    </p:spTree>
    <p:extLst>
      <p:ext uri="{BB962C8B-B14F-4D97-AF65-F5344CB8AC3E}">
        <p14:creationId xmlns:p14="http://schemas.microsoft.com/office/powerpoint/2010/main" val="315352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0DEEE588-F643-48F8-AEE3-2F17B8D14578}" type="slidenum">
              <a:rPr lang="en-US" altLang="en-US"/>
              <a:pPr/>
              <a:t>‹#›</a:t>
            </a:fld>
            <a:endParaRPr lang="en-US" altLang="en-US"/>
          </a:p>
        </p:txBody>
      </p:sp>
    </p:spTree>
    <p:extLst>
      <p:ext uri="{BB962C8B-B14F-4D97-AF65-F5344CB8AC3E}">
        <p14:creationId xmlns:p14="http://schemas.microsoft.com/office/powerpoint/2010/main" val="105939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C555D2F-B722-4722-AA3D-384A29B4F5FB}" type="slidenum">
              <a:rPr lang="en-US" altLang="en-US"/>
              <a:pPr/>
              <a:t>‹#›</a:t>
            </a:fld>
            <a:endParaRPr lang="en-US" altLang="en-US"/>
          </a:p>
        </p:txBody>
      </p:sp>
    </p:spTree>
    <p:extLst>
      <p:ext uri="{BB962C8B-B14F-4D97-AF65-F5344CB8AC3E}">
        <p14:creationId xmlns:p14="http://schemas.microsoft.com/office/powerpoint/2010/main" val="649295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8A9F1F-54C1-49EA-8052-56811C16E711}"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0C143F-EB37-49AB-944C-F22A735AB822}" type="slidenum">
              <a:rPr lang="en-US" altLang="en-US"/>
              <a:pPr/>
              <a:t>‹#›</a:t>
            </a:fld>
            <a:endParaRPr lang="en-US" altLang="en-US"/>
          </a:p>
        </p:txBody>
      </p:sp>
    </p:spTree>
    <p:extLst>
      <p:ext uri="{BB962C8B-B14F-4D97-AF65-F5344CB8AC3E}">
        <p14:creationId xmlns:p14="http://schemas.microsoft.com/office/powerpoint/2010/main" val="76167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9/25/2025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8639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0D9D7F3-B1CD-4C39-A29A-B92B41ADAFF4}"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333A13-AF3D-4562-B9AD-5254895FD79C}" type="slidenum">
              <a:rPr lang="en-US" altLang="en-US"/>
              <a:pPr/>
              <a:t>‹#›</a:t>
            </a:fld>
            <a:endParaRPr lang="en-US" altLang="en-US"/>
          </a:p>
        </p:txBody>
      </p:sp>
    </p:spTree>
    <p:extLst>
      <p:ext uri="{BB962C8B-B14F-4D97-AF65-F5344CB8AC3E}">
        <p14:creationId xmlns:p14="http://schemas.microsoft.com/office/powerpoint/2010/main" val="137629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0A41A5-831C-446A-B196-2AD669936B10}"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BA874A-7D70-457C-A0F3-1FD945C6FCAD}" type="slidenum">
              <a:rPr lang="en-US" altLang="en-US"/>
              <a:pPr/>
              <a:t>‹#›</a:t>
            </a:fld>
            <a:endParaRPr lang="en-US" altLang="en-US"/>
          </a:p>
        </p:txBody>
      </p:sp>
    </p:spTree>
    <p:extLst>
      <p:ext uri="{BB962C8B-B14F-4D97-AF65-F5344CB8AC3E}">
        <p14:creationId xmlns:p14="http://schemas.microsoft.com/office/powerpoint/2010/main" val="1974329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987D-C886-47B2-AC3A-C8E767C2313B}"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4BD9D-6613-42D4-A804-3A4CFD913E88}" type="slidenum">
              <a:rPr lang="en-US" altLang="en-US"/>
              <a:pPr/>
              <a:t>‹#›</a:t>
            </a:fld>
            <a:endParaRPr lang="en-US" altLang="en-US"/>
          </a:p>
        </p:txBody>
      </p:sp>
    </p:spTree>
    <p:extLst>
      <p:ext uri="{BB962C8B-B14F-4D97-AF65-F5344CB8AC3E}">
        <p14:creationId xmlns:p14="http://schemas.microsoft.com/office/powerpoint/2010/main" val="1325651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9645A1B-E3A7-4D67-97C5-055EB5E6242E}"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CD2BCA-8172-4263-86CE-947CC2AE82C9}" type="slidenum">
              <a:rPr lang="en-US" altLang="en-US"/>
              <a:pPr/>
              <a:t>‹#›</a:t>
            </a:fld>
            <a:endParaRPr lang="en-US" altLang="en-US"/>
          </a:p>
        </p:txBody>
      </p:sp>
    </p:spTree>
    <p:extLst>
      <p:ext uri="{BB962C8B-B14F-4D97-AF65-F5344CB8AC3E}">
        <p14:creationId xmlns:p14="http://schemas.microsoft.com/office/powerpoint/2010/main" val="6846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C870E89-44A5-43CB-9BD1-349D78FAD3C1}"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30B306-3736-4BE7-BA90-B80A29E60748}" type="slidenum">
              <a:rPr lang="en-US" altLang="en-US"/>
              <a:pPr/>
              <a:t>‹#›</a:t>
            </a:fld>
            <a:endParaRPr lang="en-US" altLang="en-US"/>
          </a:p>
        </p:txBody>
      </p:sp>
    </p:spTree>
    <p:extLst>
      <p:ext uri="{BB962C8B-B14F-4D97-AF65-F5344CB8AC3E}">
        <p14:creationId xmlns:p14="http://schemas.microsoft.com/office/powerpoint/2010/main" val="292882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ABE99-9557-4075-A173-58B248FD02D2}"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0BC901-9E3C-4332-9DBD-869A1E333703}" type="slidenum">
              <a:rPr lang="en-US" altLang="en-US"/>
              <a:pPr/>
              <a:t>‹#›</a:t>
            </a:fld>
            <a:endParaRPr lang="en-US" altLang="en-US"/>
          </a:p>
        </p:txBody>
      </p:sp>
    </p:spTree>
    <p:extLst>
      <p:ext uri="{BB962C8B-B14F-4D97-AF65-F5344CB8AC3E}">
        <p14:creationId xmlns:p14="http://schemas.microsoft.com/office/powerpoint/2010/main" val="201387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9784A6-B2BF-4BF8-A89A-7AB704FAE344}"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E6A89C-8E3B-4DC3-A12B-8823D6E536C5}" type="slidenum">
              <a:rPr lang="en-US" altLang="en-US"/>
              <a:pPr/>
              <a:t>‹#›</a:t>
            </a:fld>
            <a:endParaRPr lang="en-US" altLang="en-US"/>
          </a:p>
        </p:txBody>
      </p:sp>
    </p:spTree>
    <p:extLst>
      <p:ext uri="{BB962C8B-B14F-4D97-AF65-F5344CB8AC3E}">
        <p14:creationId xmlns:p14="http://schemas.microsoft.com/office/powerpoint/2010/main" val="121830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6572-B0C9-459B-8B9D-4967A7756A2C}"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D93365-8C0B-4627-B1E4-51AD08917087}" type="slidenum">
              <a:rPr lang="en-US" altLang="en-US"/>
              <a:pPr/>
              <a:t>‹#›</a:t>
            </a:fld>
            <a:endParaRPr lang="en-US" altLang="en-US"/>
          </a:p>
        </p:txBody>
      </p:sp>
    </p:spTree>
    <p:extLst>
      <p:ext uri="{BB962C8B-B14F-4D97-AF65-F5344CB8AC3E}">
        <p14:creationId xmlns:p14="http://schemas.microsoft.com/office/powerpoint/2010/main" val="70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1A3F29-8398-4F3B-8CEA-408172A1BB5E}"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DC180-7CFB-42BB-B5B3-B0E6CA6B99EC}" type="slidenum">
              <a:rPr lang="en-US" altLang="en-US"/>
              <a:pPr/>
              <a:t>‹#›</a:t>
            </a:fld>
            <a:endParaRPr lang="en-US" altLang="en-US"/>
          </a:p>
        </p:txBody>
      </p:sp>
    </p:spTree>
    <p:extLst>
      <p:ext uri="{BB962C8B-B14F-4D97-AF65-F5344CB8AC3E}">
        <p14:creationId xmlns:p14="http://schemas.microsoft.com/office/powerpoint/2010/main" val="2686867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6F250D-21E5-4A7C-AE1F-83A4D2D34803}"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B7D462-4527-4FBA-9700-A3E58A8B8485}" type="slidenum">
              <a:rPr lang="en-US" altLang="en-US"/>
              <a:pPr/>
              <a:t>‹#›</a:t>
            </a:fld>
            <a:endParaRPr lang="en-US" altLang="en-US"/>
          </a:p>
        </p:txBody>
      </p:sp>
    </p:spTree>
    <p:extLst>
      <p:ext uri="{BB962C8B-B14F-4D97-AF65-F5344CB8AC3E}">
        <p14:creationId xmlns:p14="http://schemas.microsoft.com/office/powerpoint/2010/main" val="128545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9/25/2025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16028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4F92F6C-E2D5-43C5-B5E8-D26F7080801D}" type="slidenum">
              <a:rPr lang="en-US" altLang="en-US"/>
              <a:pPr/>
              <a:t>‹#›</a:t>
            </a:fld>
            <a:endParaRPr lang="en-US" altLang="en-US"/>
          </a:p>
        </p:txBody>
      </p:sp>
    </p:spTree>
    <p:extLst>
      <p:ext uri="{BB962C8B-B14F-4D97-AF65-F5344CB8AC3E}">
        <p14:creationId xmlns:p14="http://schemas.microsoft.com/office/powerpoint/2010/main" val="325536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D0558F-DAA8-4FE2-A161-DB6D94BEE773}" type="slidenum">
              <a:rPr lang="en-US" altLang="en-US"/>
              <a:pPr/>
              <a:t>‹#›</a:t>
            </a:fld>
            <a:endParaRPr lang="en-US" altLang="en-US"/>
          </a:p>
        </p:txBody>
      </p:sp>
    </p:spTree>
    <p:extLst>
      <p:ext uri="{BB962C8B-B14F-4D97-AF65-F5344CB8AC3E}">
        <p14:creationId xmlns:p14="http://schemas.microsoft.com/office/powerpoint/2010/main" val="287985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93834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3690759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159411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386059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9/25/2025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26474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9/25/2025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1336814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9/25/2025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835517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216890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356213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9/25/2025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3737270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146816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9/25/2025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96508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732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44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1118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021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8249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54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9/25/2025</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1682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9/25/2025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532497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294590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310065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16E0B-8413-4D3B-A6D6-2C9C6137D260}" type="slidenum">
              <a:rPr lang="en-US" altLang="en-US"/>
              <a:pPr/>
              <a:t>‹#›</a:t>
            </a:fld>
            <a:endParaRPr lang="en-US" altLang="en-US"/>
          </a:p>
        </p:txBody>
      </p:sp>
    </p:spTree>
    <p:extLst>
      <p:ext uri="{BB962C8B-B14F-4D97-AF65-F5344CB8AC3E}">
        <p14:creationId xmlns:p14="http://schemas.microsoft.com/office/powerpoint/2010/main" val="3638050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46B681-7284-45A7-B6B4-32A3AAC150E3}" type="slidenum">
              <a:rPr lang="en-US" altLang="en-US"/>
              <a:pPr/>
              <a:t>‹#›</a:t>
            </a:fld>
            <a:endParaRPr lang="en-US" altLang="en-US"/>
          </a:p>
        </p:txBody>
      </p:sp>
    </p:spTree>
    <p:extLst>
      <p:ext uri="{BB962C8B-B14F-4D97-AF65-F5344CB8AC3E}">
        <p14:creationId xmlns:p14="http://schemas.microsoft.com/office/powerpoint/2010/main" val="1553114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0483F8-7AD5-4881-97D1-A2150B1834C4}" type="slidenum">
              <a:rPr lang="en-US" altLang="en-US"/>
              <a:pPr/>
              <a:t>‹#›</a:t>
            </a:fld>
            <a:endParaRPr lang="en-US" altLang="en-US"/>
          </a:p>
        </p:txBody>
      </p:sp>
    </p:spTree>
    <p:extLst>
      <p:ext uri="{BB962C8B-B14F-4D97-AF65-F5344CB8AC3E}">
        <p14:creationId xmlns:p14="http://schemas.microsoft.com/office/powerpoint/2010/main" val="3427418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9AD9D-7086-4CFE-BC55-E38627EF21C6}" type="slidenum">
              <a:rPr lang="en-US" altLang="en-US"/>
              <a:pPr/>
              <a:t>‹#›</a:t>
            </a:fld>
            <a:endParaRPr lang="en-US" altLang="en-US"/>
          </a:p>
        </p:txBody>
      </p:sp>
    </p:spTree>
    <p:extLst>
      <p:ext uri="{BB962C8B-B14F-4D97-AF65-F5344CB8AC3E}">
        <p14:creationId xmlns:p14="http://schemas.microsoft.com/office/powerpoint/2010/main" val="486832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38EF4E-1BE9-4FFD-A833-A54A5053FEE9}" type="slidenum">
              <a:rPr lang="en-US" altLang="en-US"/>
              <a:pPr/>
              <a:t>‹#›</a:t>
            </a:fld>
            <a:endParaRPr lang="en-US" altLang="en-US"/>
          </a:p>
        </p:txBody>
      </p:sp>
    </p:spTree>
    <p:extLst>
      <p:ext uri="{BB962C8B-B14F-4D97-AF65-F5344CB8AC3E}">
        <p14:creationId xmlns:p14="http://schemas.microsoft.com/office/powerpoint/2010/main" val="2587671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86BD31-40E6-4769-A525-B3719EF484DE}" type="slidenum">
              <a:rPr lang="en-US" altLang="en-US"/>
              <a:pPr/>
              <a:t>‹#›</a:t>
            </a:fld>
            <a:endParaRPr lang="en-US" altLang="en-US"/>
          </a:p>
        </p:txBody>
      </p:sp>
    </p:spTree>
    <p:extLst>
      <p:ext uri="{BB962C8B-B14F-4D97-AF65-F5344CB8AC3E}">
        <p14:creationId xmlns:p14="http://schemas.microsoft.com/office/powerpoint/2010/main" val="51447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308EB-4B69-4E90-B88E-4459E2032B05}" type="slidenum">
              <a:rPr lang="en-US" altLang="en-US"/>
              <a:pPr/>
              <a:t>‹#›</a:t>
            </a:fld>
            <a:endParaRPr lang="en-US" altLang="en-US"/>
          </a:p>
        </p:txBody>
      </p:sp>
    </p:spTree>
    <p:extLst>
      <p:ext uri="{BB962C8B-B14F-4D97-AF65-F5344CB8AC3E}">
        <p14:creationId xmlns:p14="http://schemas.microsoft.com/office/powerpoint/2010/main" val="10299565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8CECB9-94B3-4655-AC01-1D5C8AD35CD7}" type="slidenum">
              <a:rPr lang="en-US" altLang="en-US"/>
              <a:pPr/>
              <a:t>‹#›</a:t>
            </a:fld>
            <a:endParaRPr lang="en-US" altLang="en-US"/>
          </a:p>
        </p:txBody>
      </p:sp>
    </p:spTree>
    <p:extLst>
      <p:ext uri="{BB962C8B-B14F-4D97-AF65-F5344CB8AC3E}">
        <p14:creationId xmlns:p14="http://schemas.microsoft.com/office/powerpoint/2010/main" val="271503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8.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9/25/2025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6708929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E2359C5D-7B2B-4F67-94D3-BD9676359142}"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578E30F-D35C-4DC9-937C-3590FA4E2B9F}"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9677864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962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87962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87962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C331D2B2-5899-45D8-9F2B-35B03354BA10}"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38688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381000"/>
            <a:ext cx="1036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914400" y="16002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34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Arial" charset="0"/>
              </a:defRPr>
            </a:lvl1pPr>
          </a:lstStyle>
          <a:p>
            <a:pPr>
              <a:defRPr/>
            </a:pPr>
            <a:endParaRPr lang="en-US"/>
          </a:p>
        </p:txBody>
      </p:sp>
      <p:sp>
        <p:nvSpPr>
          <p:cNvPr id="913413" name="Rectangle 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anose="02020603050405020304" pitchFamily="18" charset="0"/>
              </a:defRPr>
            </a:lvl1pPr>
          </a:lstStyle>
          <a:p>
            <a:fld id="{6D1A5743-9E2E-4B60-83D3-36F3F26D9E2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412207720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Times" pitchFamily="18" charset="0"/>
        </a:defRPr>
      </a:lvl2pPr>
      <a:lvl3pPr algn="ctr" rtl="0" eaLnBrk="0" fontAlgn="base" hangingPunct="0">
        <a:spcBef>
          <a:spcPct val="0"/>
        </a:spcBef>
        <a:spcAft>
          <a:spcPct val="0"/>
        </a:spcAft>
        <a:defRPr sz="3600" b="1">
          <a:solidFill>
            <a:srgbClr val="993300"/>
          </a:solidFill>
          <a:latin typeface="Times" pitchFamily="18" charset="0"/>
        </a:defRPr>
      </a:lvl3pPr>
      <a:lvl4pPr algn="ctr" rtl="0" eaLnBrk="0" fontAlgn="base" hangingPunct="0">
        <a:spcBef>
          <a:spcPct val="0"/>
        </a:spcBef>
        <a:spcAft>
          <a:spcPct val="0"/>
        </a:spcAft>
        <a:defRPr sz="3600" b="1">
          <a:solidFill>
            <a:srgbClr val="993300"/>
          </a:solidFill>
          <a:latin typeface="Times" pitchFamily="18" charset="0"/>
        </a:defRPr>
      </a:lvl4pPr>
      <a:lvl5pPr algn="ctr" rtl="0" eaLnBrk="0" fontAlgn="base" hangingPunct="0">
        <a:spcBef>
          <a:spcPct val="0"/>
        </a:spcBef>
        <a:spcAft>
          <a:spcPct val="0"/>
        </a:spcAft>
        <a:defRPr sz="3600" b="1">
          <a:solidFill>
            <a:srgbClr val="993300"/>
          </a:solidFill>
          <a:latin typeface="Times" pitchFamily="18" charset="0"/>
        </a:defRPr>
      </a:lvl5pPr>
      <a:lvl6pPr marL="457200" algn="ctr" rtl="0" eaLnBrk="0" fontAlgn="base" hangingPunct="0">
        <a:spcBef>
          <a:spcPct val="0"/>
        </a:spcBef>
        <a:spcAft>
          <a:spcPct val="0"/>
        </a:spcAft>
        <a:defRPr sz="3600" b="1">
          <a:solidFill>
            <a:srgbClr val="993300"/>
          </a:solidFill>
          <a:latin typeface="Times" pitchFamily="18" charset="0"/>
        </a:defRPr>
      </a:lvl6pPr>
      <a:lvl7pPr marL="914400" algn="ctr" rtl="0" eaLnBrk="0" fontAlgn="base" hangingPunct="0">
        <a:spcBef>
          <a:spcPct val="0"/>
        </a:spcBef>
        <a:spcAft>
          <a:spcPct val="0"/>
        </a:spcAft>
        <a:defRPr sz="3600" b="1">
          <a:solidFill>
            <a:srgbClr val="993300"/>
          </a:solidFill>
          <a:latin typeface="Times" pitchFamily="18" charset="0"/>
        </a:defRPr>
      </a:lvl7pPr>
      <a:lvl8pPr marL="1371600" algn="ctr" rtl="0" eaLnBrk="0" fontAlgn="base" hangingPunct="0">
        <a:spcBef>
          <a:spcPct val="0"/>
        </a:spcBef>
        <a:spcAft>
          <a:spcPct val="0"/>
        </a:spcAft>
        <a:defRPr sz="3600" b="1">
          <a:solidFill>
            <a:srgbClr val="993300"/>
          </a:solidFill>
          <a:latin typeface="Times" pitchFamily="18" charset="0"/>
        </a:defRPr>
      </a:lvl8pPr>
      <a:lvl9pPr marL="1828800" algn="ctr" rtl="0" eaLnBrk="0" fontAlgn="base" hangingPunct="0">
        <a:spcBef>
          <a:spcPct val="0"/>
        </a:spcBef>
        <a:spcAft>
          <a:spcPct val="0"/>
        </a:spcAft>
        <a:defRPr sz="3600" b="1">
          <a:solidFill>
            <a:srgbClr val="993300"/>
          </a:solidFill>
          <a:latin typeface="Times" pitchFamily="18"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100179D2-0574-4F68-829C-4515B86BD310}" type="slidenum">
              <a:rPr lang="en-US" altLang="en-US" smtClean="0">
                <a:cs typeface="Arial" panose="020B0604020202020204" pitchFamily="34" charset="0"/>
              </a:rPr>
              <a:pPr/>
              <a:t>‹#›</a:t>
            </a:fld>
            <a:endParaRPr lang="en-US" altLang="en-US">
              <a:cs typeface="Arial" panose="020B0604020202020204" pitchFamily="34"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36021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4904B2FC-AA99-40D0-A2D4-37C606068496}"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8065476-938D-451F-846C-14101677B5C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28468324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9/25/2025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7798941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04856FF1-02C3-446A-8A21-21FBD91C4E37}"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8BB35746-1411-4280-A007-3854729F7B17}"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340844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8622C707-B2ED-4FD7-BEEA-8FE592D1DC29}"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477EE230-02F2-46FD-9462-21046832EB1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8034474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DA65E932-ED13-4FD0-B74F-830E1D9D58BD}"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7F622D4-B037-4BEC-A9AF-C596BCD63D9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2401192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315E8C37-AE18-4BC0-9FF5-BF6A8CD79808}"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CBC9FB94-005B-4DDC-9C46-2B73907C04D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3296040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A82E468D-3336-4B73-8BB7-180855DBD91E}" type="datetimeFigureOut">
              <a:rPr lang="en-US"/>
              <a:pPr eaLnBrk="1" hangingPunct="1">
                <a:defRPr/>
              </a:pPr>
              <a:t>9/25/2025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D4ED1DE-3CC7-4B9E-9499-B90DEEA8A692}"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741209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856137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A39AD192-4BB2-46E1-9EC5-64FE12110248}"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47530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8.xml"/><Relationship Id="rId1" Type="http://schemas.openxmlformats.org/officeDocument/2006/relationships/slideLayout" Target="../slideLayouts/slideLayout140.xml"/><Relationship Id="rId6" Type="http://schemas.openxmlformats.org/officeDocument/2006/relationships/image" Target="../media/image95.wmf"/><Relationship Id="rId5" Type="http://schemas.openxmlformats.org/officeDocument/2006/relationships/oleObject" Target="../embeddings/oleObject10.bin"/><Relationship Id="rId4" Type="http://schemas.openxmlformats.org/officeDocument/2006/relationships/image" Target="../media/image94.w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hyperlink" Target="http://lear.inrialpes.fr/pubs/2007/ZMLS07/ZhangMarszalekLazebnikSchmid-IJCV07-ClassificationStudy.pdf" TargetMode="External"/><Relationship Id="rId2" Type="http://schemas.openxmlformats.org/officeDocument/2006/relationships/notesSlide" Target="../notesSlides/notesSlide39.xml"/><Relationship Id="rId1" Type="http://schemas.openxmlformats.org/officeDocument/2006/relationships/slideLayout" Target="../slideLayouts/slideLayout140.xml"/><Relationship Id="rId6" Type="http://schemas.openxmlformats.org/officeDocument/2006/relationships/image" Target="../media/image97.wmf"/><Relationship Id="rId5" Type="http://schemas.openxmlformats.org/officeDocument/2006/relationships/oleObject" Target="../embeddings/oleObject12.bin"/><Relationship Id="rId4" Type="http://schemas.openxmlformats.org/officeDocument/2006/relationships/image" Target="../media/image96.w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9.bin"/><Relationship Id="rId18" Type="http://schemas.openxmlformats.org/officeDocument/2006/relationships/image" Target="../media/image107.wmf"/><Relationship Id="rId3" Type="http://schemas.openxmlformats.org/officeDocument/2006/relationships/image" Target="../media/image100.wmf"/><Relationship Id="rId7" Type="http://schemas.openxmlformats.org/officeDocument/2006/relationships/image" Target="../media/image102.wmf"/><Relationship Id="rId12" Type="http://schemas.openxmlformats.org/officeDocument/2006/relationships/oleObject" Target="../embeddings/oleObject18.bin"/><Relationship Id="rId17" Type="http://schemas.openxmlformats.org/officeDocument/2006/relationships/oleObject" Target="../embeddings/oleObject21.bin"/><Relationship Id="rId2" Type="http://schemas.openxmlformats.org/officeDocument/2006/relationships/oleObject" Target="../embeddings/oleObject13.bin"/><Relationship Id="rId16" Type="http://schemas.openxmlformats.org/officeDocument/2006/relationships/image" Target="../media/image106.wmf"/><Relationship Id="rId1" Type="http://schemas.openxmlformats.org/officeDocument/2006/relationships/slideLayout" Target="../slideLayouts/slideLayout106.xml"/><Relationship Id="rId6" Type="http://schemas.openxmlformats.org/officeDocument/2006/relationships/oleObject" Target="../embeddings/oleObject15.bin"/><Relationship Id="rId11" Type="http://schemas.openxmlformats.org/officeDocument/2006/relationships/image" Target="../media/image104.wmf"/><Relationship Id="rId5" Type="http://schemas.openxmlformats.org/officeDocument/2006/relationships/image" Target="../media/image101.wmf"/><Relationship Id="rId15" Type="http://schemas.openxmlformats.org/officeDocument/2006/relationships/oleObject" Target="../embeddings/oleObject20.bin"/><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103.wmf"/><Relationship Id="rId14" Type="http://schemas.openxmlformats.org/officeDocument/2006/relationships/image" Target="../media/image105.w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151.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openxmlformats.org/officeDocument/2006/relationships/hyperlink" Target="http://www.inf.ed.ac.uk/teaching/courses/mlsc/Notes/Lecture4/BiasVariance.pdf" TargetMode="External"/><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arxiv.org/search/cs?searchtype=author&amp;query=Fu,+C" TargetMode="External"/><Relationship Id="rId7" Type="http://schemas.openxmlformats.org/officeDocument/2006/relationships/hyperlink" Target="https://arxiv.org/search/cs?searchtype=author&amp;query=Hoffman,+J" TargetMode="External"/><Relationship Id="rId2" Type="http://schemas.openxmlformats.org/officeDocument/2006/relationships/hyperlink" Target="https://arxiv.org/search/cs?searchtype=author&amp;query=Bolya,+D" TargetMode="External"/><Relationship Id="rId1" Type="http://schemas.openxmlformats.org/officeDocument/2006/relationships/slideLayout" Target="../slideLayouts/slideLayout24.xml"/><Relationship Id="rId6" Type="http://schemas.openxmlformats.org/officeDocument/2006/relationships/hyperlink" Target="https://arxiv.org/search/cs?searchtype=author&amp;query=Feichtenhofer,+C" TargetMode="External"/><Relationship Id="rId5" Type="http://schemas.openxmlformats.org/officeDocument/2006/relationships/hyperlink" Target="https://arxiv.org/search/cs?searchtype=author&amp;query=Zhang,+P" TargetMode="External"/><Relationship Id="rId4" Type="http://schemas.openxmlformats.org/officeDocument/2006/relationships/hyperlink" Target="https://arxiv.org/search/cs?searchtype=author&amp;query=Dai,+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arxiv.org/search/cs?searchtype=author&amp;query=Hoffman,+J" TargetMode="External"/><Relationship Id="rId3" Type="http://schemas.openxmlformats.org/officeDocument/2006/relationships/hyperlink" Target="https://arxiv.org/search/cs?searchtype=author&amp;query=Bolya,+D" TargetMode="External"/><Relationship Id="rId7" Type="http://schemas.openxmlformats.org/officeDocument/2006/relationships/hyperlink" Target="https://arxiv.org/search/cs?searchtype=author&amp;query=Feichtenhofer,+C" TargetMode="External"/><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hyperlink" Target="https://arxiv.org/search/cs?searchtype=author&amp;query=Zhang,+P" TargetMode="External"/><Relationship Id="rId5" Type="http://schemas.openxmlformats.org/officeDocument/2006/relationships/hyperlink" Target="https://arxiv.org/search/cs?searchtype=author&amp;query=Dai,+X" TargetMode="External"/><Relationship Id="rId4" Type="http://schemas.openxmlformats.org/officeDocument/2006/relationships/hyperlink" Target="https://arxiv.org/search/cs?searchtype=author&amp;query=Fu,+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xml"/><Relationship Id="rId5" Type="http://schemas.openxmlformats.org/officeDocument/2006/relationships/hyperlink" Target="http://en.wikipedia.org/wiki/K-means_clustering"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hyperlink" Target="http://en.wikipedia.org/wiki/K-means_cluster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2.bin"/><Relationship Id="rId1" Type="http://schemas.openxmlformats.org/officeDocument/2006/relationships/slideLayout" Target="../slideLayouts/slideLayout35.xml"/><Relationship Id="rId5" Type="http://schemas.openxmlformats.org/officeDocument/2006/relationships/image" Target="../media/image42.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hyperlink" Target="http://www.cs.washington.edu/research/imagedatabase/demo/kmcluster/"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hyperlink" Target="http://www.robots.ox.ac.uk/~vgg/publications/papers/sivic05b.pdf"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64.wmf"/><Relationship Id="rId5" Type="http://schemas.openxmlformats.org/officeDocument/2006/relationships/oleObject" Target="../embeddings/oleObject5.bin"/><Relationship Id="rId4" Type="http://schemas.openxmlformats.org/officeDocument/2006/relationships/image" Target="../media/image63.wmf"/></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1.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0.xml"/><Relationship Id="rId4" Type="http://schemas.openxmlformats.org/officeDocument/2006/relationships/hyperlink" Target="http://grail.cs.washington.edu/projects/canonview/"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0.xml"/><Relationship Id="rId6" Type="http://schemas.openxmlformats.org/officeDocument/2006/relationships/hyperlink" Target="http://www.cs.berkeley.edu/~arbelaez/UCM.html"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60.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93.xml"/><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6.bin"/><Relationship Id="rId1" Type="http://schemas.openxmlformats.org/officeDocument/2006/relationships/slideLayout" Target="../slideLayouts/slideLayout106.xml"/><Relationship Id="rId5" Type="http://schemas.openxmlformats.org/officeDocument/2006/relationships/image" Target="../media/image92.wmf"/><Relationship Id="rId4" Type="http://schemas.openxmlformats.org/officeDocument/2006/relationships/oleObject" Target="../embeddings/oleObject7.bin"/></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7.xml"/><Relationship Id="rId1" Type="http://schemas.openxmlformats.org/officeDocument/2006/relationships/slideLayout" Target="../slideLayouts/slideLayout140.xml"/><Relationship Id="rId5" Type="http://schemas.openxmlformats.org/officeDocument/2006/relationships/hyperlink" Target="http://www.umiacs.umd.edu/~joseph/support-vector-machines4.pdf" TargetMode="External"/><Relationship Id="rId4" Type="http://schemas.openxmlformats.org/officeDocument/2006/relationships/image" Target="../media/image9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
            <a:ext cx="9144000" cy="6462889"/>
          </a:xfrm>
        </p:spPr>
      </p:pic>
      <p:sp>
        <p:nvSpPr>
          <p:cNvPr id="3" name="TextBox 2"/>
          <p:cNvSpPr txBox="1"/>
          <p:nvPr/>
        </p:nvSpPr>
        <p:spPr>
          <a:xfrm>
            <a:off x="1752600" y="6248401"/>
            <a:ext cx="9067800" cy="646331"/>
          </a:xfrm>
          <a:prstGeom prst="rect">
            <a:avLst/>
          </a:prstGeom>
          <a:noFill/>
        </p:spPr>
        <p:txBody>
          <a:bodyPr wrap="square" rtlCol="0">
            <a:spAutoFit/>
          </a:bodyPr>
          <a:lstStyle/>
          <a:p>
            <a:r>
              <a:rPr lang="en-US" sz="1800" dirty="0" err="1">
                <a:solidFill>
                  <a:srgbClr val="292934"/>
                </a:solidFill>
              </a:rPr>
              <a:t>Ninio</a:t>
            </a:r>
            <a:r>
              <a:rPr lang="en-US" sz="1800" dirty="0">
                <a:solidFill>
                  <a:srgbClr val="292934"/>
                </a:solidFill>
              </a:rPr>
              <a:t>, J. and Stevens, K. A. (2000) Variations on the Hermann grid: an extinction illusion. Perception, 29, 1209-1217.</a:t>
            </a:r>
          </a:p>
        </p:txBody>
      </p:sp>
    </p:spTree>
    <p:extLst>
      <p:ext uri="{BB962C8B-B14F-4D97-AF65-F5344CB8AC3E}">
        <p14:creationId xmlns:p14="http://schemas.microsoft.com/office/powerpoint/2010/main" val="228891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800" y="152400"/>
            <a:ext cx="3305657" cy="1620956"/>
          </a:xfrm>
          <a:prstGeom prst="rect">
            <a:avLst/>
          </a:prstGeom>
        </p:spPr>
      </p:pic>
      <p:pic>
        <p:nvPicPr>
          <p:cNvPr id="5" name="Picture 4"/>
          <p:cNvPicPr>
            <a:picLocks noChangeAspect="1"/>
          </p:cNvPicPr>
          <p:nvPr/>
        </p:nvPicPr>
        <p:blipFill>
          <a:blip r:embed="rId4"/>
          <a:stretch>
            <a:fillRect/>
          </a:stretch>
        </p:blipFill>
        <p:spPr>
          <a:xfrm>
            <a:off x="666164" y="2209799"/>
            <a:ext cx="3143836" cy="3010479"/>
          </a:xfrm>
          <a:prstGeom prst="rect">
            <a:avLst/>
          </a:prstGeom>
        </p:spPr>
      </p:pic>
      <p:pic>
        <p:nvPicPr>
          <p:cNvPr id="6" name="Picture 5"/>
          <p:cNvPicPr>
            <a:picLocks noChangeAspect="1"/>
          </p:cNvPicPr>
          <p:nvPr/>
        </p:nvPicPr>
        <p:blipFill>
          <a:blip r:embed="rId5"/>
          <a:stretch>
            <a:fillRect/>
          </a:stretch>
        </p:blipFill>
        <p:spPr>
          <a:xfrm>
            <a:off x="4419600" y="609600"/>
            <a:ext cx="2698281" cy="5710889"/>
          </a:xfrm>
          <a:prstGeom prst="rect">
            <a:avLst/>
          </a:prstGeom>
        </p:spPr>
      </p:pic>
      <p:pic>
        <p:nvPicPr>
          <p:cNvPr id="7" name="Picture 6"/>
          <p:cNvPicPr>
            <a:picLocks noChangeAspect="1"/>
          </p:cNvPicPr>
          <p:nvPr/>
        </p:nvPicPr>
        <p:blipFill>
          <a:blip r:embed="rId6"/>
          <a:stretch>
            <a:fillRect/>
          </a:stretch>
        </p:blipFill>
        <p:spPr>
          <a:xfrm>
            <a:off x="7530331" y="992613"/>
            <a:ext cx="4189552" cy="4944862"/>
          </a:xfrm>
          <a:prstGeom prst="rect">
            <a:avLst/>
          </a:prstGeom>
        </p:spPr>
      </p:pic>
      <p:sp>
        <p:nvSpPr>
          <p:cNvPr id="8" name="TextBox 7"/>
          <p:cNvSpPr txBox="1"/>
          <p:nvPr/>
        </p:nvSpPr>
        <p:spPr>
          <a:xfrm>
            <a:off x="980782" y="5350055"/>
            <a:ext cx="2514600" cy="646331"/>
          </a:xfrm>
          <a:prstGeom prst="rect">
            <a:avLst/>
          </a:prstGeom>
          <a:noFill/>
        </p:spPr>
        <p:txBody>
          <a:bodyPr wrap="square" rtlCol="0">
            <a:spAutoFit/>
          </a:bodyPr>
          <a:lstStyle/>
          <a:p>
            <a:pPr algn="ctr"/>
            <a:r>
              <a:rPr lang="en-US" sz="1800" dirty="0"/>
              <a:t>Training data</a:t>
            </a:r>
          </a:p>
          <a:p>
            <a:pPr algn="ctr"/>
            <a:r>
              <a:rPr lang="en-US" sz="1800" dirty="0"/>
              <a:t>16 256x256 images</a:t>
            </a:r>
          </a:p>
        </p:txBody>
      </p:sp>
      <p:sp>
        <p:nvSpPr>
          <p:cNvPr id="9" name="TextBox 8"/>
          <p:cNvSpPr txBox="1"/>
          <p:nvPr/>
        </p:nvSpPr>
        <p:spPr>
          <a:xfrm>
            <a:off x="4511440" y="6179886"/>
            <a:ext cx="2514600" cy="369332"/>
          </a:xfrm>
          <a:prstGeom prst="rect">
            <a:avLst/>
          </a:prstGeom>
          <a:noFill/>
        </p:spPr>
        <p:txBody>
          <a:bodyPr wrap="square" rtlCol="0">
            <a:spAutoFit/>
          </a:bodyPr>
          <a:lstStyle/>
          <a:p>
            <a:pPr algn="ctr"/>
            <a:r>
              <a:rPr lang="en-US" sz="1800" dirty="0"/>
              <a:t>The “</a:t>
            </a:r>
            <a:r>
              <a:rPr lang="en-US" sz="1800" dirty="0" err="1"/>
              <a:t>Eigenfaces</a:t>
            </a:r>
            <a:r>
              <a:rPr lang="en-US" sz="1800" dirty="0"/>
              <a:t>”</a:t>
            </a:r>
          </a:p>
        </p:txBody>
      </p:sp>
      <p:sp>
        <p:nvSpPr>
          <p:cNvPr id="10" name="TextBox 9"/>
          <p:cNvSpPr txBox="1"/>
          <p:nvPr/>
        </p:nvSpPr>
        <p:spPr>
          <a:xfrm>
            <a:off x="8382000" y="5939461"/>
            <a:ext cx="2706275" cy="923330"/>
          </a:xfrm>
          <a:prstGeom prst="rect">
            <a:avLst/>
          </a:prstGeom>
          <a:noFill/>
        </p:spPr>
        <p:txBody>
          <a:bodyPr wrap="square" rtlCol="0">
            <a:spAutoFit/>
          </a:bodyPr>
          <a:lstStyle/>
          <a:p>
            <a:pPr algn="ctr"/>
            <a:r>
              <a:rPr lang="en-US" sz="1800" dirty="0"/>
              <a:t>Reconstruction of in-domain and out-of-domain images</a:t>
            </a:r>
          </a:p>
        </p:txBody>
      </p:sp>
    </p:spTree>
    <p:extLst>
      <p:ext uri="{BB962C8B-B14F-4D97-AF65-F5344CB8AC3E}">
        <p14:creationId xmlns:p14="http://schemas.microsoft.com/office/powerpoint/2010/main" val="6017598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a:t>Nonlinear kernel: Example</a:t>
            </a:r>
          </a:p>
        </p:txBody>
      </p:sp>
      <p:sp>
        <p:nvSpPr>
          <p:cNvPr id="92163" name="Content Placeholder 2"/>
          <p:cNvSpPr>
            <a:spLocks noGrp="1"/>
          </p:cNvSpPr>
          <p:nvPr>
            <p:ph idx="1"/>
          </p:nvPr>
        </p:nvSpPr>
        <p:spPr>
          <a:xfrm>
            <a:off x="2209800" y="1066800"/>
            <a:ext cx="7772400" cy="5105400"/>
          </a:xfrm>
        </p:spPr>
        <p:txBody>
          <a:bodyPr/>
          <a:lstStyle/>
          <a:p>
            <a:pPr>
              <a:buFontTx/>
              <a:buChar char="•"/>
            </a:pPr>
            <a:r>
              <a:rPr lang="en-US" altLang="en-US"/>
              <a:t>Consider the mapping </a:t>
            </a:r>
          </a:p>
        </p:txBody>
      </p:sp>
      <p:graphicFrame>
        <p:nvGraphicFramePr>
          <p:cNvPr id="92164" name="Object 2"/>
          <p:cNvGraphicFramePr>
            <a:graphicFrameLocks noChangeAspect="1"/>
          </p:cNvGraphicFramePr>
          <p:nvPr/>
        </p:nvGraphicFramePr>
        <p:xfrm>
          <a:off x="6248401" y="1066800"/>
          <a:ext cx="1871663" cy="495300"/>
        </p:xfrm>
        <a:graphic>
          <a:graphicData uri="http://schemas.openxmlformats.org/presentationml/2006/ole">
            <mc:AlternateContent xmlns:mc="http://schemas.openxmlformats.org/markup-compatibility/2006">
              <mc:Choice xmlns:v="urn:schemas-microsoft-com:vml" Requires="v">
                <p:oleObj name="Equation" r:id="rId3" imgW="863225" imgH="228501" progId="Equation.3">
                  <p:embed/>
                </p:oleObj>
              </mc:Choice>
              <mc:Fallback>
                <p:oleObj name="Equation" r:id="rId3" imgW="863225" imgH="228501" progId="Equation.3">
                  <p:embed/>
                  <p:pic>
                    <p:nvPicPr>
                      <p:cNvPr id="921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1066800"/>
                        <a:ext cx="18716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165" name="Object 3"/>
          <p:cNvGraphicFramePr>
            <a:graphicFrameLocks noChangeAspect="1"/>
          </p:cNvGraphicFramePr>
          <p:nvPr/>
        </p:nvGraphicFramePr>
        <p:xfrm>
          <a:off x="3273426" y="5049838"/>
          <a:ext cx="5230813" cy="1046162"/>
        </p:xfrm>
        <a:graphic>
          <a:graphicData uri="http://schemas.openxmlformats.org/presentationml/2006/ole">
            <mc:AlternateContent xmlns:mc="http://schemas.openxmlformats.org/markup-compatibility/2006">
              <mc:Choice xmlns:v="urn:schemas-microsoft-com:vml" Requires="v">
                <p:oleObj name="Equation" r:id="rId5" imgW="2413000" imgH="482600" progId="Equation.3">
                  <p:embed/>
                </p:oleObj>
              </mc:Choice>
              <mc:Fallback>
                <p:oleObj name="Equation" r:id="rId5" imgW="2413000" imgH="482600" progId="Equation.3">
                  <p:embed/>
                  <p:pic>
                    <p:nvPicPr>
                      <p:cNvPr id="921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6" y="5049838"/>
                        <a:ext cx="52308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38"/>
          <p:cNvGrpSpPr>
            <a:grpSpLocks/>
          </p:cNvGrpSpPr>
          <p:nvPr/>
        </p:nvGrpSpPr>
        <p:grpSpPr bwMode="auto">
          <a:xfrm>
            <a:off x="4038601" y="2209801"/>
            <a:ext cx="4352925" cy="1827213"/>
            <a:chOff x="1122" y="2874"/>
            <a:chExt cx="2742" cy="1151"/>
          </a:xfrm>
        </p:grpSpPr>
        <p:sp>
          <p:nvSpPr>
            <p:cNvPr id="92167"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68"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69" name="Line 41"/>
            <p:cNvSpPr>
              <a:spLocks noChangeShapeType="1"/>
            </p:cNvSpPr>
            <p:nvPr/>
          </p:nvSpPr>
          <p:spPr bwMode="auto">
            <a:xfrm>
              <a:off x="2262" y="3864"/>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0"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1"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2"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3"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4"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5"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6"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7"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8"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9"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0" name="Text Box 52"/>
            <p:cNvSpPr txBox="1">
              <a:spLocks noChangeArrowheads="1"/>
            </p:cNvSpPr>
            <p:nvPr/>
          </p:nvSpPr>
          <p:spPr bwMode="auto">
            <a:xfrm>
              <a:off x="2262" y="287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r>
                <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2</a:t>
              </a:r>
            </a:p>
          </p:txBody>
        </p:sp>
        <p:sp>
          <p:nvSpPr>
            <p:cNvPr id="92181" name="Line 53"/>
            <p:cNvSpPr>
              <a:spLocks noChangeShapeType="1"/>
            </p:cNvSpPr>
            <p:nvPr/>
          </p:nvSpPr>
          <p:spPr bwMode="auto">
            <a:xfrm flipV="1">
              <a:off x="1860" y="3180"/>
              <a:ext cx="2004" cy="8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2"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3"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4" name="Oval 56"/>
            <p:cNvSpPr>
              <a:spLocks noChangeArrowheads="1"/>
            </p:cNvSpPr>
            <p:nvPr/>
          </p:nvSpPr>
          <p:spPr bwMode="auto">
            <a:xfrm>
              <a:off x="2945" y="3403"/>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5" name="Oval 57"/>
            <p:cNvSpPr>
              <a:spLocks noChangeArrowheads="1"/>
            </p:cNvSpPr>
            <p:nvPr/>
          </p:nvSpPr>
          <p:spPr bwMode="auto">
            <a:xfrm>
              <a:off x="2699" y="3601"/>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6" name="Oval 58"/>
            <p:cNvSpPr>
              <a:spLocks noChangeArrowheads="1"/>
            </p:cNvSpPr>
            <p:nvPr/>
          </p:nvSpPr>
          <p:spPr bwMode="auto">
            <a:xfrm>
              <a:off x="2027" y="3775"/>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7661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State of the art in 2007: Kernels for bags of features</a:t>
            </a:r>
          </a:p>
        </p:txBody>
      </p:sp>
      <p:sp>
        <p:nvSpPr>
          <p:cNvPr id="995331" name="Rectangle 3"/>
          <p:cNvSpPr>
            <a:spLocks noGrp="1" noChangeArrowheads="1"/>
          </p:cNvSpPr>
          <p:nvPr>
            <p:ph type="body" idx="1"/>
          </p:nvPr>
        </p:nvSpPr>
        <p:spPr/>
        <p:txBody>
          <a:bodyPr/>
          <a:lstStyle/>
          <a:p>
            <a:pPr>
              <a:buFontTx/>
              <a:buChar char="•"/>
            </a:pPr>
            <a:r>
              <a:rPr lang="en-US" altLang="en-US"/>
              <a:t>Histogram intersection kernel:</a:t>
            </a:r>
            <a:br>
              <a:rPr lang="en-US" altLang="en-US"/>
            </a:br>
            <a:br>
              <a:rPr lang="en-US" altLang="en-US"/>
            </a:br>
            <a:br>
              <a:rPr lang="en-US" altLang="en-US"/>
            </a:br>
            <a:endParaRPr lang="en-US" altLang="en-US"/>
          </a:p>
          <a:p>
            <a:pPr>
              <a:buFontTx/>
              <a:buChar char="•"/>
            </a:pPr>
            <a:r>
              <a:rPr lang="en-US" altLang="en-US"/>
              <a:t>Generalized Gaussian kernel:</a:t>
            </a:r>
            <a:br>
              <a:rPr lang="en-US" altLang="en-US"/>
            </a:br>
            <a:br>
              <a:rPr lang="en-US" altLang="en-US"/>
            </a:br>
            <a:br>
              <a:rPr lang="en-US" altLang="en-US"/>
            </a:br>
            <a:endParaRPr lang="en-US" altLang="en-US"/>
          </a:p>
          <a:p>
            <a:pPr>
              <a:buFontTx/>
              <a:buChar char="•"/>
            </a:pPr>
            <a:r>
              <a:rPr lang="en-US" altLang="en-US" i="1"/>
              <a:t>D</a:t>
            </a:r>
            <a:r>
              <a:rPr lang="en-US" altLang="en-US"/>
              <a:t> can be (inverse) L1 distance, Euclidean distance, </a:t>
            </a:r>
            <a:r>
              <a:rPr lang="el-GR" altLang="en-US">
                <a:latin typeface="Times New Roman" panose="02020603050405020304" pitchFamily="18" charset="0"/>
                <a:cs typeface="Times New Roman" panose="02020603050405020304" pitchFamily="18" charset="0"/>
              </a:rPr>
              <a:t>χ</a:t>
            </a:r>
            <a:r>
              <a:rPr lang="en-US" altLang="en-US" baseline="30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 </a:t>
            </a:r>
            <a:r>
              <a:rPr lang="en-US" altLang="en-US">
                <a:cs typeface="Times New Roman" panose="02020603050405020304" pitchFamily="18" charset="0"/>
              </a:rPr>
              <a:t>distance</a:t>
            </a:r>
            <a:r>
              <a:rPr lang="en-US" altLang="en-US"/>
              <a:t>, etc.</a:t>
            </a:r>
          </a:p>
        </p:txBody>
      </p:sp>
      <p:graphicFrame>
        <p:nvGraphicFramePr>
          <p:cNvPr id="995332" name="Object 4"/>
          <p:cNvGraphicFramePr>
            <a:graphicFrameLocks noGrp="1" noChangeAspect="1"/>
          </p:cNvGraphicFramePr>
          <p:nvPr>
            <p:ph sz="quarter" idx="4294967295"/>
          </p:nvPr>
        </p:nvGraphicFramePr>
        <p:xfrm>
          <a:off x="4191000" y="1524001"/>
          <a:ext cx="4191000" cy="995363"/>
        </p:xfrm>
        <a:graphic>
          <a:graphicData uri="http://schemas.openxmlformats.org/presentationml/2006/ole">
            <mc:AlternateContent xmlns:mc="http://schemas.openxmlformats.org/markup-compatibility/2006">
              <mc:Choice xmlns:v="urn:schemas-microsoft-com:vml" Requires="v">
                <p:oleObj name="Equation" r:id="rId3" imgW="1816100" imgH="431800" progId="Equation.3">
                  <p:embed/>
                </p:oleObj>
              </mc:Choice>
              <mc:Fallback>
                <p:oleObj name="Equation" r:id="rId3" imgW="1816100" imgH="431800" progId="Equation.3">
                  <p:embed/>
                  <p:pic>
                    <p:nvPicPr>
                      <p:cNvPr id="9953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1"/>
                        <a:ext cx="4191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5334" name="Object 6"/>
          <p:cNvGraphicFramePr>
            <a:graphicFrameLocks noGrp="1" noChangeAspect="1"/>
          </p:cNvGraphicFramePr>
          <p:nvPr>
            <p:ph sz="quarter" idx="4294967295"/>
          </p:nvPr>
        </p:nvGraphicFramePr>
        <p:xfrm>
          <a:off x="3886200" y="3276600"/>
          <a:ext cx="4953000" cy="1093788"/>
        </p:xfrm>
        <a:graphic>
          <a:graphicData uri="http://schemas.openxmlformats.org/presentationml/2006/ole">
            <mc:AlternateContent xmlns:mc="http://schemas.openxmlformats.org/markup-compatibility/2006">
              <mc:Choice xmlns:v="urn:schemas-microsoft-com:vml" Requires="v">
                <p:oleObj name="Equation" r:id="rId5" imgW="1955800" imgH="431800" progId="Equation.3">
                  <p:embed/>
                </p:oleObj>
              </mc:Choice>
              <mc:Fallback>
                <p:oleObj name="Equation" r:id="rId5" imgW="1955800" imgH="431800" progId="Equation.3">
                  <p:embed/>
                  <p:pic>
                    <p:nvPicPr>
                      <p:cNvPr id="99533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276600"/>
                        <a:ext cx="495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190" name="Rectangle 8"/>
          <p:cNvSpPr>
            <a:spLocks noChangeArrowheads="1"/>
          </p:cNvSpPr>
          <p:nvPr/>
        </p:nvSpPr>
        <p:spPr bwMode="auto">
          <a:xfrm>
            <a:off x="1524000" y="607853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 Zhang, M. Marszalek, S. Lazebnik, and C. Schmid,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7"/>
              </a:rPr>
              <a:t>Local Features and Kernels for Classifcation of Texture and Object Categories: A Comprehensive Study</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IJCV 2007</a:t>
            </a:r>
          </a:p>
        </p:txBody>
      </p:sp>
    </p:spTree>
    <p:extLst>
      <p:ext uri="{BB962C8B-B14F-4D97-AF65-F5344CB8AC3E}">
        <p14:creationId xmlns:p14="http://schemas.microsoft.com/office/powerpoint/2010/main" val="55295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53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53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533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53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5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1"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09800" y="76200"/>
            <a:ext cx="8077200" cy="838200"/>
          </a:xfrm>
        </p:spPr>
        <p:txBody>
          <a:bodyPr/>
          <a:lstStyle/>
          <a:p>
            <a:r>
              <a:rPr lang="en-US" altLang="en-US"/>
              <a:t>Summary: SVMs for image classification</a:t>
            </a:r>
          </a:p>
        </p:txBody>
      </p:sp>
      <p:sp>
        <p:nvSpPr>
          <p:cNvPr id="1164291" name="Rectangle 3"/>
          <p:cNvSpPr>
            <a:spLocks noGrp="1" noChangeArrowheads="1"/>
          </p:cNvSpPr>
          <p:nvPr>
            <p:ph type="body" idx="1"/>
          </p:nvPr>
        </p:nvSpPr>
        <p:spPr>
          <a:xfrm>
            <a:off x="1828800" y="914400"/>
            <a:ext cx="8458200" cy="5562600"/>
          </a:xfrm>
        </p:spPr>
        <p:txBody>
          <a:bodyPr/>
          <a:lstStyle/>
          <a:p>
            <a:pPr marL="533400" indent="-533400">
              <a:buFontTx/>
              <a:buAutoNum type="arabicPeriod"/>
            </a:pPr>
            <a:r>
              <a:rPr lang="en-US" altLang="en-US" dirty="0"/>
              <a:t>Pick an image representation (e.g. histogram of quantized sift features)</a:t>
            </a:r>
          </a:p>
          <a:p>
            <a:pPr marL="533400" indent="-533400">
              <a:buFontTx/>
              <a:buAutoNum type="arabicPeriod"/>
            </a:pPr>
            <a:r>
              <a:rPr lang="en-US" altLang="en-US" dirty="0"/>
              <a:t>Pick a kernel function for that representation</a:t>
            </a:r>
          </a:p>
          <a:p>
            <a:pPr marL="533400" indent="-533400">
              <a:buFontTx/>
              <a:buAutoNum type="arabicPeriod"/>
            </a:pPr>
            <a:r>
              <a:rPr lang="en-US" altLang="en-US" dirty="0"/>
              <a:t>Compute the matrix of kernel values between every pair of training examples</a:t>
            </a:r>
          </a:p>
          <a:p>
            <a:pPr marL="533400" indent="-533400">
              <a:buFontTx/>
              <a:buAutoNum type="arabicPeriod"/>
            </a:pPr>
            <a:r>
              <a:rPr lang="en-US" altLang="en-US" dirty="0"/>
              <a:t>Feed the kernel matrix into your favorite SVM solver to obtain support vectors and weights</a:t>
            </a:r>
          </a:p>
          <a:p>
            <a:pPr marL="533400" indent="-533400">
              <a:buFontTx/>
              <a:buAutoNum type="arabicPeriod"/>
            </a:pPr>
            <a:r>
              <a:rPr lang="en-US" altLang="en-US" dirty="0"/>
              <a:t>At test time: compute kernel values for your test example and each support vector, and combine them with the learned weights to get the value of the decision function</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46387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4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4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4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4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4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1"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What about multi-class SVMs?</a:t>
            </a:r>
          </a:p>
        </p:txBody>
      </p:sp>
      <p:sp>
        <p:nvSpPr>
          <p:cNvPr id="1162243" name="Rectangle 3"/>
          <p:cNvSpPr>
            <a:spLocks noGrp="1" noChangeArrowheads="1"/>
          </p:cNvSpPr>
          <p:nvPr>
            <p:ph type="body" idx="1"/>
          </p:nvPr>
        </p:nvSpPr>
        <p:spPr/>
        <p:txBody>
          <a:bodyPr/>
          <a:lstStyle/>
          <a:p>
            <a:pPr>
              <a:buFontTx/>
              <a:buChar char="•"/>
            </a:pPr>
            <a:r>
              <a:rPr lang="en-US" altLang="en-US"/>
              <a:t>Unfortunately, there is no “definitive” multi-class SVM formulation</a:t>
            </a:r>
          </a:p>
          <a:p>
            <a:pPr>
              <a:buFontTx/>
              <a:buChar char="•"/>
            </a:pPr>
            <a:r>
              <a:rPr lang="en-US" altLang="en-US"/>
              <a:t>In practice, we have to obtain a multi-class SVM by combining multiple two-class SVMs </a:t>
            </a:r>
          </a:p>
          <a:p>
            <a:pPr>
              <a:buFontTx/>
              <a:buChar char="•"/>
            </a:pPr>
            <a:r>
              <a:rPr lang="en-US" altLang="en-US"/>
              <a:t>One vs. others</a:t>
            </a:r>
          </a:p>
          <a:p>
            <a:pPr lvl="1"/>
            <a:r>
              <a:rPr lang="en-US" altLang="en-US"/>
              <a:t>Traning: learn an SVM for each class vs. the others</a:t>
            </a:r>
          </a:p>
          <a:p>
            <a:pPr lvl="1"/>
            <a:r>
              <a:rPr lang="en-US" altLang="en-US"/>
              <a:t>Testing: apply each SVM to test example and assign to it the class of the SVM that returns the highest decision value</a:t>
            </a:r>
          </a:p>
          <a:p>
            <a:pPr>
              <a:buFontTx/>
              <a:buChar char="•"/>
            </a:pPr>
            <a:r>
              <a:rPr lang="en-US" altLang="en-US"/>
              <a:t>One vs. one</a:t>
            </a:r>
          </a:p>
          <a:p>
            <a:pPr lvl="1"/>
            <a:r>
              <a:rPr lang="en-US" altLang="en-US"/>
              <a:t>Training: learn an SVM for each pair of classes</a:t>
            </a:r>
          </a:p>
          <a:p>
            <a:pPr lvl="1"/>
            <a:r>
              <a:rPr lang="en-US" altLang="en-US"/>
              <a:t>Testing: each learned SVM “votes” for a class to assign to the test example</a:t>
            </a:r>
          </a:p>
          <a:p>
            <a:pPr>
              <a:buFontTx/>
              <a:buChar char="•"/>
            </a:pPr>
            <a:endParaRPr lang="en-US" altLang="en-US"/>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64903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2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2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22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22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22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224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224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62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SVMs: Pros and cons</a:t>
            </a:r>
          </a:p>
        </p:txBody>
      </p:sp>
      <p:sp>
        <p:nvSpPr>
          <p:cNvPr id="993283" name="Rectangle 3"/>
          <p:cNvSpPr>
            <a:spLocks noGrp="1" noChangeArrowheads="1"/>
          </p:cNvSpPr>
          <p:nvPr>
            <p:ph type="body" idx="1"/>
          </p:nvPr>
        </p:nvSpPr>
        <p:spPr>
          <a:xfrm>
            <a:off x="2209800" y="914400"/>
            <a:ext cx="7772400" cy="5715000"/>
          </a:xfrm>
        </p:spPr>
        <p:txBody>
          <a:bodyPr/>
          <a:lstStyle/>
          <a:p>
            <a:pPr>
              <a:buFontTx/>
              <a:buChar char="•"/>
            </a:pPr>
            <a:r>
              <a:rPr lang="en-US" altLang="en-US" dirty="0"/>
              <a:t>Pros</a:t>
            </a:r>
          </a:p>
          <a:p>
            <a:pPr lvl="1"/>
            <a:r>
              <a:rPr lang="en-US" altLang="en-US" dirty="0"/>
              <a:t>Linear SVMs are surprisingly accurate, while being lightweight and interpretable</a:t>
            </a:r>
          </a:p>
          <a:p>
            <a:pPr lvl="1"/>
            <a:r>
              <a:rPr lang="en-US" altLang="en-US" dirty="0"/>
              <a:t>Non-linear, kernel-based SVMs are very powerful, flexible</a:t>
            </a:r>
          </a:p>
          <a:p>
            <a:pPr lvl="1"/>
            <a:r>
              <a:rPr lang="en-US" altLang="en-US" dirty="0"/>
              <a:t>SVMs work very well in practice, even with very small training sample sizes</a:t>
            </a:r>
            <a:br>
              <a:rPr lang="en-US" altLang="en-US" dirty="0"/>
            </a:br>
            <a:endParaRPr lang="en-US" altLang="en-US" dirty="0"/>
          </a:p>
          <a:p>
            <a:pPr>
              <a:buFontTx/>
              <a:buChar char="•"/>
            </a:pPr>
            <a:r>
              <a:rPr lang="en-US" altLang="en-US" dirty="0"/>
              <a:t>Cons</a:t>
            </a:r>
          </a:p>
          <a:p>
            <a:pPr lvl="1"/>
            <a:r>
              <a:rPr lang="en-US" altLang="en-US" dirty="0"/>
              <a:t>No “direct” multi-class SVM, must combine two-class SVMs</a:t>
            </a:r>
          </a:p>
          <a:p>
            <a:pPr lvl="1"/>
            <a:r>
              <a:rPr lang="en-US" altLang="en-US" dirty="0"/>
              <a:t>Computation, memory </a:t>
            </a:r>
          </a:p>
          <a:p>
            <a:pPr lvl="2"/>
            <a:r>
              <a:rPr lang="en-US" altLang="en-US" dirty="0"/>
              <a:t>During training time, must compute matrix of kernel values for every pair of examples. Quadratic memory consumption.</a:t>
            </a:r>
          </a:p>
          <a:p>
            <a:pPr lvl="2"/>
            <a:r>
              <a:rPr lang="en-US" altLang="en-US" dirty="0"/>
              <a:t>Learning can take a very long time for large-scale problems</a:t>
            </a:r>
          </a:p>
        </p:txBody>
      </p:sp>
    </p:spTree>
    <p:extLst>
      <p:ext uri="{BB962C8B-B14F-4D97-AF65-F5344CB8AC3E}">
        <p14:creationId xmlns:p14="http://schemas.microsoft.com/office/powerpoint/2010/main" val="320284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328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32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Summary: Classifiers</a:t>
            </a:r>
          </a:p>
        </p:txBody>
      </p:sp>
      <p:sp>
        <p:nvSpPr>
          <p:cNvPr id="1045507" name="Rectangle 3"/>
          <p:cNvSpPr>
            <a:spLocks noGrp="1" noChangeArrowheads="1"/>
          </p:cNvSpPr>
          <p:nvPr>
            <p:ph type="body" idx="1"/>
          </p:nvPr>
        </p:nvSpPr>
        <p:spPr/>
        <p:txBody>
          <a:bodyPr/>
          <a:lstStyle/>
          <a:p>
            <a:pPr>
              <a:buFontTx/>
              <a:buChar char="•"/>
            </a:pPr>
            <a:r>
              <a:rPr lang="en-US" altLang="en-US"/>
              <a:t>Nearest-neighbor and k-nearest-neighbor classifiers</a:t>
            </a:r>
          </a:p>
          <a:p>
            <a:pPr lvl="1"/>
            <a:r>
              <a:rPr lang="en-US" altLang="en-US"/>
              <a:t>L1 distance, </a:t>
            </a:r>
            <a:r>
              <a:rPr lang="el-GR" altLang="en-US">
                <a:latin typeface="Times New Roman" panose="02020603050405020304" pitchFamily="18" charset="0"/>
                <a:cs typeface="Times New Roman" panose="02020603050405020304" pitchFamily="18" charset="0"/>
              </a:rPr>
              <a:t>χ</a:t>
            </a:r>
            <a:r>
              <a:rPr lang="en-US" altLang="en-US" baseline="30000">
                <a:latin typeface="Times New Roman" panose="02020603050405020304" pitchFamily="18" charset="0"/>
                <a:cs typeface="Times New Roman" panose="02020603050405020304" pitchFamily="18" charset="0"/>
              </a:rPr>
              <a:t>2</a:t>
            </a:r>
            <a:r>
              <a:rPr lang="en-US" altLang="en-US"/>
              <a:t> distance, quadratic distance, histogram intersection</a:t>
            </a:r>
          </a:p>
          <a:p>
            <a:pPr>
              <a:buFontTx/>
              <a:buChar char="•"/>
            </a:pPr>
            <a:r>
              <a:rPr lang="en-US" altLang="en-US"/>
              <a:t>Support vector machines</a:t>
            </a:r>
          </a:p>
          <a:p>
            <a:pPr lvl="1"/>
            <a:r>
              <a:rPr lang="en-US" altLang="en-US"/>
              <a:t>Linear classifiers</a:t>
            </a:r>
          </a:p>
          <a:p>
            <a:pPr lvl="1"/>
            <a:r>
              <a:rPr lang="en-US" altLang="en-US"/>
              <a:t>Margin maximization</a:t>
            </a:r>
          </a:p>
          <a:p>
            <a:pPr lvl="1"/>
            <a:r>
              <a:rPr lang="en-US" altLang="en-US"/>
              <a:t>The kernel trick</a:t>
            </a:r>
          </a:p>
          <a:p>
            <a:pPr lvl="1"/>
            <a:r>
              <a:rPr lang="en-US" altLang="en-US"/>
              <a:t>Kernel functions: histogram intersection, generalized Gaussian, pyramid match</a:t>
            </a:r>
          </a:p>
          <a:p>
            <a:pPr lvl="1"/>
            <a:r>
              <a:rPr lang="en-US" altLang="en-US"/>
              <a:t>Multi-class</a:t>
            </a:r>
          </a:p>
          <a:p>
            <a:pPr>
              <a:buFontTx/>
              <a:buChar char="•"/>
            </a:pPr>
            <a:r>
              <a:rPr lang="en-US" altLang="en-US"/>
              <a:t>Of course, there are many other classifiers out there</a:t>
            </a:r>
          </a:p>
          <a:p>
            <a:pPr lvl="1"/>
            <a:r>
              <a:rPr lang="en-US" altLang="en-US"/>
              <a:t>Neural networks, boosting, decision trees, …</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840985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5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5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5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550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550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550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550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550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55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7"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a:t>Classifiers: Decision Trees</a:t>
            </a:r>
          </a:p>
        </p:txBody>
      </p:sp>
      <p:grpSp>
        <p:nvGrpSpPr>
          <p:cNvPr id="98307" name="Group 28"/>
          <p:cNvGrpSpPr>
            <a:grpSpLocks/>
          </p:cNvGrpSpPr>
          <p:nvPr/>
        </p:nvGrpSpPr>
        <p:grpSpPr bwMode="auto">
          <a:xfrm>
            <a:off x="6019800" y="1447800"/>
            <a:ext cx="4038600" cy="3417888"/>
            <a:chOff x="4267200" y="2667000"/>
            <a:chExt cx="4038600" cy="3417332"/>
          </a:xfrm>
        </p:grpSpPr>
        <p:sp>
          <p:nvSpPr>
            <p:cNvPr id="98312"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3"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4"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5"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6"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7"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8" name="TextBox 10"/>
            <p:cNvSpPr txBox="1">
              <a:spLocks noChangeArrowheads="1"/>
            </p:cNvSpPr>
            <p:nvPr/>
          </p:nvSpPr>
          <p:spPr bwMode="auto">
            <a:xfrm>
              <a:off x="6316494"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9"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20"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1"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2"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3"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4"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5"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6"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1" name="Straight Arrow Connector 2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329" name="TextBox 25"/>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98330" name="TextBox 26"/>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25" name="Straight Connector 24"/>
          <p:cNvCxnSpPr/>
          <p:nvPr/>
        </p:nvCxnSpPr>
        <p:spPr>
          <a:xfrm>
            <a:off x="6629400" y="2819400"/>
            <a:ext cx="3429000" cy="1588"/>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924801" y="3581401"/>
            <a:ext cx="1524000" cy="317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087394" y="2056606"/>
            <a:ext cx="1524000" cy="1588"/>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390607" y="2056607"/>
            <a:ext cx="1524000" cy="1587"/>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102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a:t>Ensemble Methods: Boosting</a:t>
            </a:r>
          </a:p>
        </p:txBody>
      </p:sp>
      <p:pic>
        <p:nvPicPr>
          <p:cNvPr id="993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90801"/>
            <a:ext cx="79248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4"/>
          <p:cNvSpPr txBox="1">
            <a:spLocks noChangeArrowheads="1"/>
          </p:cNvSpPr>
          <p:nvPr/>
        </p:nvSpPr>
        <p:spPr bwMode="auto">
          <a:xfrm>
            <a:off x="1752601" y="6400801"/>
            <a:ext cx="245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figure from Friedman et al. 2000</a:t>
            </a:r>
          </a:p>
        </p:txBody>
      </p:sp>
    </p:spTree>
    <p:extLst>
      <p:ext uri="{BB962C8B-B14F-4D97-AF65-F5344CB8AC3E}">
        <p14:creationId xmlns:p14="http://schemas.microsoft.com/office/powerpoint/2010/main" val="252619965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a:t>Boosted Decision Trees </a:t>
            </a:r>
          </a:p>
        </p:txBody>
      </p:sp>
      <p:sp>
        <p:nvSpPr>
          <p:cNvPr id="222" name="Text Box 2"/>
          <p:cNvSpPr txBox="1">
            <a:spLocks noChangeArrowheads="1"/>
          </p:cNvSpPr>
          <p:nvPr/>
        </p:nvSpPr>
        <p:spPr bwMode="auto">
          <a:xfrm>
            <a:off x="5867400" y="3048000"/>
            <a:ext cx="685800" cy="5794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a:t>
            </a:r>
          </a:p>
        </p:txBody>
      </p:sp>
      <p:sp>
        <p:nvSpPr>
          <p:cNvPr id="223" name="AutoShape 3"/>
          <p:cNvSpPr>
            <a:spLocks noChangeArrowheads="1"/>
          </p:cNvSpPr>
          <p:nvPr/>
        </p:nvSpPr>
        <p:spPr bwMode="auto">
          <a:xfrm>
            <a:off x="8153400" y="1676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Gray?</a:t>
            </a:r>
          </a:p>
        </p:txBody>
      </p:sp>
      <p:sp>
        <p:nvSpPr>
          <p:cNvPr id="224" name="AutoShape 4"/>
          <p:cNvSpPr>
            <a:spLocks noChangeArrowheads="1"/>
          </p:cNvSpPr>
          <p:nvPr/>
        </p:nvSpPr>
        <p:spPr bwMode="auto">
          <a:xfrm>
            <a:off x="7315200" y="2819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High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Image?</a:t>
            </a:r>
          </a:p>
        </p:txBody>
      </p:sp>
      <p:sp>
        <p:nvSpPr>
          <p:cNvPr id="225" name="AutoShape 5"/>
          <p:cNvSpPr>
            <a:spLocks noChangeArrowheads="1"/>
          </p:cNvSpPr>
          <p:nvPr/>
        </p:nvSpPr>
        <p:spPr bwMode="auto">
          <a:xfrm>
            <a:off x="8915400" y="2819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Many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Lines?</a:t>
            </a:r>
          </a:p>
        </p:txBody>
      </p:sp>
      <p:cxnSp>
        <p:nvCxnSpPr>
          <p:cNvPr id="100359" name="AutoShape 6"/>
          <p:cNvCxnSpPr>
            <a:cxnSpLocks noChangeShapeType="1"/>
            <a:stCxn id="223" idx="2"/>
            <a:endCxn id="224" idx="0"/>
          </p:cNvCxnSpPr>
          <p:nvPr/>
        </p:nvCxnSpPr>
        <p:spPr bwMode="auto">
          <a:xfrm flipH="1">
            <a:off x="7924800" y="2457450"/>
            <a:ext cx="8382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60" name="AutoShape 7"/>
          <p:cNvCxnSpPr>
            <a:cxnSpLocks noChangeShapeType="1"/>
            <a:stCxn id="223" idx="2"/>
            <a:endCxn id="225" idx="0"/>
          </p:cNvCxnSpPr>
          <p:nvPr/>
        </p:nvCxnSpPr>
        <p:spPr bwMode="auto">
          <a:xfrm>
            <a:off x="8763000" y="2457450"/>
            <a:ext cx="7620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61" name="AutoShape 8"/>
          <p:cNvCxnSpPr>
            <a:cxnSpLocks noChangeShapeType="1"/>
            <a:stCxn id="224" idx="2"/>
          </p:cNvCxnSpPr>
          <p:nvPr/>
        </p:nvCxnSpPr>
        <p:spPr bwMode="auto">
          <a:xfrm flipH="1">
            <a:off x="7642226" y="3600451"/>
            <a:ext cx="282575"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9" name="Text Box 9"/>
          <p:cNvSpPr txBox="1">
            <a:spLocks noChangeArrowheads="1"/>
          </p:cNvSpPr>
          <p:nvPr/>
        </p:nvSpPr>
        <p:spPr bwMode="auto">
          <a:xfrm>
            <a:off x="8480425" y="4789488"/>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sp>
        <p:nvSpPr>
          <p:cNvPr id="230" name="Text Box 10"/>
          <p:cNvSpPr txBox="1">
            <a:spLocks noChangeArrowheads="1"/>
          </p:cNvSpPr>
          <p:nvPr/>
        </p:nvSpPr>
        <p:spPr bwMode="auto">
          <a:xfrm>
            <a:off x="92202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No</a:t>
            </a:r>
          </a:p>
        </p:txBody>
      </p:sp>
      <p:sp>
        <p:nvSpPr>
          <p:cNvPr id="231" name="Text Box 11"/>
          <p:cNvSpPr txBox="1">
            <a:spLocks noChangeArrowheads="1"/>
          </p:cNvSpPr>
          <p:nvPr/>
        </p:nvSpPr>
        <p:spPr bwMode="auto">
          <a:xfrm>
            <a:off x="9753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2" name="Text Box 12"/>
          <p:cNvSpPr txBox="1">
            <a:spLocks noChangeArrowheads="1"/>
          </p:cNvSpPr>
          <p:nvPr/>
        </p:nvSpPr>
        <p:spPr bwMode="auto">
          <a:xfrm>
            <a:off x="8229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3" name="Text Box 13"/>
          <p:cNvSpPr txBox="1">
            <a:spLocks noChangeArrowheads="1"/>
          </p:cNvSpPr>
          <p:nvPr/>
        </p:nvSpPr>
        <p:spPr bwMode="auto">
          <a:xfrm>
            <a:off x="9372600" y="48006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4" name="Text Box 14"/>
          <p:cNvSpPr txBox="1">
            <a:spLocks noChangeArrowheads="1"/>
          </p:cNvSpPr>
          <p:nvPr/>
        </p:nvSpPr>
        <p:spPr bwMode="auto">
          <a:xfrm>
            <a:off x="7086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35" name="Text Box 15"/>
          <p:cNvSpPr txBox="1">
            <a:spLocks noChangeArrowheads="1"/>
          </p:cNvSpPr>
          <p:nvPr/>
        </p:nvSpPr>
        <p:spPr bwMode="auto">
          <a:xfrm>
            <a:off x="88392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sp>
        <p:nvSpPr>
          <p:cNvPr id="236" name="Text Box 16"/>
          <p:cNvSpPr txBox="1">
            <a:spLocks noChangeArrowheads="1"/>
          </p:cNvSpPr>
          <p:nvPr/>
        </p:nvSpPr>
        <p:spPr bwMode="auto">
          <a:xfrm>
            <a:off x="77724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cxnSp>
        <p:nvCxnSpPr>
          <p:cNvPr id="100370" name="AutoShape 17"/>
          <p:cNvCxnSpPr>
            <a:cxnSpLocks noChangeShapeType="1"/>
            <a:stCxn id="224" idx="2"/>
          </p:cNvCxnSpPr>
          <p:nvPr/>
        </p:nvCxnSpPr>
        <p:spPr bwMode="auto">
          <a:xfrm>
            <a:off x="7924800" y="3600451"/>
            <a:ext cx="228600"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71" name="AutoShape 18"/>
          <p:cNvCxnSpPr>
            <a:cxnSpLocks noChangeShapeType="1"/>
            <a:stCxn id="225" idx="2"/>
            <a:endCxn id="242" idx="0"/>
          </p:cNvCxnSpPr>
          <p:nvPr/>
        </p:nvCxnSpPr>
        <p:spPr bwMode="auto">
          <a:xfrm flipH="1">
            <a:off x="9220200" y="3600450"/>
            <a:ext cx="304800" cy="4191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72" name="AutoShape 19"/>
          <p:cNvCxnSpPr>
            <a:cxnSpLocks noChangeShapeType="1"/>
            <a:stCxn id="225" idx="2"/>
          </p:cNvCxnSpPr>
          <p:nvPr/>
        </p:nvCxnSpPr>
        <p:spPr bwMode="auto">
          <a:xfrm>
            <a:off x="9525000" y="3600450"/>
            <a:ext cx="685800" cy="5143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73" name="AutoShape 20"/>
          <p:cNvCxnSpPr>
            <a:cxnSpLocks noChangeShapeType="1"/>
            <a:stCxn id="242" idx="2"/>
          </p:cNvCxnSpPr>
          <p:nvPr/>
        </p:nvCxnSpPr>
        <p:spPr bwMode="auto">
          <a:xfrm flipH="1">
            <a:off x="8891588" y="4819650"/>
            <a:ext cx="328612" cy="2746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74" name="AutoShape 21"/>
          <p:cNvCxnSpPr>
            <a:cxnSpLocks noChangeShapeType="1"/>
            <a:stCxn id="242" idx="2"/>
          </p:cNvCxnSpPr>
          <p:nvPr/>
        </p:nvCxnSpPr>
        <p:spPr bwMode="auto">
          <a:xfrm>
            <a:off x="9220201" y="4819650"/>
            <a:ext cx="315913"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2" name="AutoShape 22"/>
          <p:cNvSpPr>
            <a:spLocks noChangeArrowheads="1"/>
          </p:cNvSpPr>
          <p:nvPr/>
        </p:nvSpPr>
        <p:spPr bwMode="auto">
          <a:xfrm>
            <a:off x="8610600" y="40386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Very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Vanishing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Point?</a:t>
            </a:r>
          </a:p>
        </p:txBody>
      </p:sp>
      <p:sp>
        <p:nvSpPr>
          <p:cNvPr id="243" name="AutoShape 23"/>
          <p:cNvSpPr>
            <a:spLocks noChangeArrowheads="1"/>
          </p:cNvSpPr>
          <p:nvPr/>
        </p:nvSpPr>
        <p:spPr bwMode="auto">
          <a:xfrm>
            <a:off x="3276600" y="1676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High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Image?</a:t>
            </a:r>
          </a:p>
        </p:txBody>
      </p:sp>
      <p:sp>
        <p:nvSpPr>
          <p:cNvPr id="244" name="AutoShape 24"/>
          <p:cNvSpPr>
            <a:spLocks noChangeArrowheads="1"/>
          </p:cNvSpPr>
          <p:nvPr/>
        </p:nvSpPr>
        <p:spPr bwMode="auto">
          <a:xfrm>
            <a:off x="2438400" y="2819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Smooth?</a:t>
            </a:r>
          </a:p>
        </p:txBody>
      </p:sp>
      <p:sp>
        <p:nvSpPr>
          <p:cNvPr id="245" name="AutoShape 25"/>
          <p:cNvSpPr>
            <a:spLocks noChangeArrowheads="1"/>
          </p:cNvSpPr>
          <p:nvPr/>
        </p:nvSpPr>
        <p:spPr bwMode="auto">
          <a:xfrm>
            <a:off x="4038600" y="2819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Green?</a:t>
            </a:r>
          </a:p>
        </p:txBody>
      </p:sp>
      <p:sp>
        <p:nvSpPr>
          <p:cNvPr id="246" name="AutoShape 26"/>
          <p:cNvSpPr>
            <a:spLocks noChangeArrowheads="1"/>
          </p:cNvSpPr>
          <p:nvPr/>
        </p:nvSpPr>
        <p:spPr bwMode="auto">
          <a:xfrm>
            <a:off x="1905000" y="3962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Blue?</a:t>
            </a:r>
          </a:p>
        </p:txBody>
      </p:sp>
      <p:cxnSp>
        <p:nvCxnSpPr>
          <p:cNvPr id="100380" name="AutoShape 27"/>
          <p:cNvCxnSpPr>
            <a:cxnSpLocks noChangeShapeType="1"/>
            <a:stCxn id="243" idx="2"/>
            <a:endCxn id="244" idx="0"/>
          </p:cNvCxnSpPr>
          <p:nvPr/>
        </p:nvCxnSpPr>
        <p:spPr bwMode="auto">
          <a:xfrm flipH="1">
            <a:off x="3048000" y="2457450"/>
            <a:ext cx="8382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81" name="AutoShape 28"/>
          <p:cNvCxnSpPr>
            <a:cxnSpLocks noChangeShapeType="1"/>
            <a:stCxn id="243" idx="2"/>
            <a:endCxn id="245" idx="0"/>
          </p:cNvCxnSpPr>
          <p:nvPr/>
        </p:nvCxnSpPr>
        <p:spPr bwMode="auto">
          <a:xfrm>
            <a:off x="3886200" y="2457450"/>
            <a:ext cx="7620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82" name="AutoShape 29"/>
          <p:cNvCxnSpPr>
            <a:cxnSpLocks noChangeShapeType="1"/>
            <a:stCxn id="244" idx="2"/>
            <a:endCxn id="246" idx="0"/>
          </p:cNvCxnSpPr>
          <p:nvPr/>
        </p:nvCxnSpPr>
        <p:spPr bwMode="auto">
          <a:xfrm flipH="1">
            <a:off x="2514600" y="3600450"/>
            <a:ext cx="5334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0" name="Text Box 30"/>
          <p:cNvSpPr txBox="1">
            <a:spLocks noChangeArrowheads="1"/>
          </p:cNvSpPr>
          <p:nvPr/>
        </p:nvSpPr>
        <p:spPr bwMode="auto">
          <a:xfrm>
            <a:off x="1600200" y="4724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1" name="Text Box 31"/>
          <p:cNvSpPr txBox="1">
            <a:spLocks noChangeArrowheads="1"/>
          </p:cNvSpPr>
          <p:nvPr/>
        </p:nvSpPr>
        <p:spPr bwMode="auto">
          <a:xfrm>
            <a:off x="43434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2" name="Text Box 32"/>
          <p:cNvSpPr txBox="1">
            <a:spLocks noChangeArrowheads="1"/>
          </p:cNvSpPr>
          <p:nvPr/>
        </p:nvSpPr>
        <p:spPr bwMode="auto">
          <a:xfrm>
            <a:off x="47244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3" name="Text Box 33"/>
          <p:cNvSpPr txBox="1">
            <a:spLocks noChangeArrowheads="1"/>
          </p:cNvSpPr>
          <p:nvPr/>
        </p:nvSpPr>
        <p:spPr bwMode="auto">
          <a:xfrm>
            <a:off x="3352800" y="36576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No</a:t>
            </a:r>
          </a:p>
        </p:txBody>
      </p:sp>
      <p:sp>
        <p:nvSpPr>
          <p:cNvPr id="254" name="Text Box 34"/>
          <p:cNvSpPr txBox="1">
            <a:spLocks noChangeArrowheads="1"/>
          </p:cNvSpPr>
          <p:nvPr/>
        </p:nvSpPr>
        <p:spPr bwMode="auto">
          <a:xfrm>
            <a:off x="2743200" y="4724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5" name="Text Box 35"/>
          <p:cNvSpPr txBox="1">
            <a:spLocks noChangeArrowheads="1"/>
          </p:cNvSpPr>
          <p:nvPr/>
        </p:nvSpPr>
        <p:spPr bwMode="auto">
          <a:xfrm>
            <a:off x="22098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6" name="Text Box 36"/>
          <p:cNvSpPr txBox="1">
            <a:spLocks noChangeArrowheads="1"/>
          </p:cNvSpPr>
          <p:nvPr/>
        </p:nvSpPr>
        <p:spPr bwMode="auto">
          <a:xfrm>
            <a:off x="39624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7" name="Text Box 37"/>
          <p:cNvSpPr txBox="1">
            <a:spLocks noChangeArrowheads="1"/>
          </p:cNvSpPr>
          <p:nvPr/>
        </p:nvSpPr>
        <p:spPr bwMode="auto">
          <a:xfrm>
            <a:off x="28956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grpSp>
        <p:nvGrpSpPr>
          <p:cNvPr id="100391" name="Group 38"/>
          <p:cNvGrpSpPr>
            <a:grpSpLocks/>
          </p:cNvGrpSpPr>
          <p:nvPr/>
        </p:nvGrpSpPr>
        <p:grpSpPr bwMode="auto">
          <a:xfrm>
            <a:off x="4178301" y="3970338"/>
            <a:ext cx="328613" cy="762000"/>
            <a:chOff x="1672" y="2933"/>
            <a:chExt cx="207" cy="480"/>
          </a:xfrm>
        </p:grpSpPr>
        <p:grpSp>
          <p:nvGrpSpPr>
            <p:cNvPr id="100459" name="Group 39"/>
            <p:cNvGrpSpPr>
              <a:grpSpLocks/>
            </p:cNvGrpSpPr>
            <p:nvPr/>
          </p:nvGrpSpPr>
          <p:grpSpPr bwMode="auto">
            <a:xfrm>
              <a:off x="1703" y="3018"/>
              <a:ext cx="191" cy="336"/>
              <a:chOff x="2017" y="2928"/>
              <a:chExt cx="143" cy="336"/>
            </a:xfrm>
          </p:grpSpPr>
          <p:sp>
            <p:nvSpPr>
              <p:cNvPr id="261" name="Rectangle 40"/>
              <p:cNvSpPr>
                <a:spLocks noChangeArrowheads="1"/>
              </p:cNvSpPr>
              <p:nvPr/>
            </p:nvSpPr>
            <p:spPr bwMode="auto">
              <a:xfrm>
                <a:off x="2112" y="3216"/>
                <a:ext cx="48"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2" name="Rectangle 41"/>
              <p:cNvSpPr>
                <a:spLocks noChangeArrowheads="1"/>
              </p:cNvSpPr>
              <p:nvPr/>
            </p:nvSpPr>
            <p:spPr bwMode="auto">
              <a:xfrm>
                <a:off x="2064" y="3168"/>
                <a:ext cx="48" cy="96"/>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3" name="Rectangle 42"/>
              <p:cNvSpPr>
                <a:spLocks noChangeArrowheads="1"/>
              </p:cNvSpPr>
              <p:nvPr/>
            </p:nvSpPr>
            <p:spPr bwMode="auto">
              <a:xfrm>
                <a:off x="2017" y="2928"/>
                <a:ext cx="48" cy="336"/>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60" name="AutoShape 43"/>
            <p:cNvSpPr>
              <a:spLocks noChangeArrowheads="1"/>
            </p:cNvSpPr>
            <p:nvPr/>
          </p:nvSpPr>
          <p:spPr bwMode="auto">
            <a:xfrm>
              <a:off x="1672" y="293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2" name="Group 44"/>
          <p:cNvGrpSpPr>
            <a:grpSpLocks/>
          </p:cNvGrpSpPr>
          <p:nvPr/>
        </p:nvGrpSpPr>
        <p:grpSpPr bwMode="auto">
          <a:xfrm>
            <a:off x="4724400" y="3984625"/>
            <a:ext cx="304800" cy="762000"/>
            <a:chOff x="2016" y="2942"/>
            <a:chExt cx="192" cy="480"/>
          </a:xfrm>
        </p:grpSpPr>
        <p:grpSp>
          <p:nvGrpSpPr>
            <p:cNvPr id="100454" name="Group 45"/>
            <p:cNvGrpSpPr>
              <a:grpSpLocks/>
            </p:cNvGrpSpPr>
            <p:nvPr/>
          </p:nvGrpSpPr>
          <p:grpSpPr bwMode="auto">
            <a:xfrm>
              <a:off x="2032" y="3114"/>
              <a:ext cx="191" cy="240"/>
              <a:chOff x="2305" y="3024"/>
              <a:chExt cx="143" cy="240"/>
            </a:xfrm>
          </p:grpSpPr>
          <p:sp>
            <p:nvSpPr>
              <p:cNvPr id="267" name="Rectangle 46"/>
              <p:cNvSpPr>
                <a:spLocks noChangeArrowheads="1"/>
              </p:cNvSpPr>
              <p:nvPr/>
            </p:nvSpPr>
            <p:spPr bwMode="auto">
              <a:xfrm>
                <a:off x="2400" y="3216"/>
                <a:ext cx="48"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8" name="Rectangle 47"/>
              <p:cNvSpPr>
                <a:spLocks noChangeArrowheads="1"/>
              </p:cNvSpPr>
              <p:nvPr/>
            </p:nvSpPr>
            <p:spPr bwMode="auto">
              <a:xfrm>
                <a:off x="2352" y="3024"/>
                <a:ext cx="48" cy="240"/>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9" name="Rectangle 48"/>
              <p:cNvSpPr>
                <a:spLocks noChangeArrowheads="1"/>
              </p:cNvSpPr>
              <p:nvPr/>
            </p:nvSpPr>
            <p:spPr bwMode="auto">
              <a:xfrm>
                <a:off x="2305" y="3024"/>
                <a:ext cx="47" cy="24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66" name="AutoShape 49"/>
            <p:cNvSpPr>
              <a:spLocks noChangeArrowheads="1"/>
            </p:cNvSpPr>
            <p:nvPr/>
          </p:nvSpPr>
          <p:spPr bwMode="auto">
            <a:xfrm>
              <a:off x="2016" y="2942"/>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3" name="Group 50"/>
          <p:cNvGrpSpPr>
            <a:grpSpLocks/>
          </p:cNvGrpSpPr>
          <p:nvPr/>
        </p:nvGrpSpPr>
        <p:grpSpPr bwMode="auto">
          <a:xfrm>
            <a:off x="3429000" y="3973513"/>
            <a:ext cx="304800" cy="762000"/>
            <a:chOff x="1200" y="2935"/>
            <a:chExt cx="192" cy="480"/>
          </a:xfrm>
        </p:grpSpPr>
        <p:grpSp>
          <p:nvGrpSpPr>
            <p:cNvPr id="100449" name="Group 51"/>
            <p:cNvGrpSpPr>
              <a:grpSpLocks/>
            </p:cNvGrpSpPr>
            <p:nvPr/>
          </p:nvGrpSpPr>
          <p:grpSpPr bwMode="auto">
            <a:xfrm>
              <a:off x="1208" y="3072"/>
              <a:ext cx="191" cy="288"/>
              <a:chOff x="1249" y="3024"/>
              <a:chExt cx="143" cy="288"/>
            </a:xfrm>
          </p:grpSpPr>
          <p:sp>
            <p:nvSpPr>
              <p:cNvPr id="273" name="Rectangle 52"/>
              <p:cNvSpPr>
                <a:spLocks noChangeArrowheads="1"/>
              </p:cNvSpPr>
              <p:nvPr/>
            </p:nvSpPr>
            <p:spPr bwMode="auto">
              <a:xfrm>
                <a:off x="1344" y="3120"/>
                <a:ext cx="48" cy="192"/>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74" name="Rectangle 53"/>
              <p:cNvSpPr>
                <a:spLocks noChangeArrowheads="1"/>
              </p:cNvSpPr>
              <p:nvPr/>
            </p:nvSpPr>
            <p:spPr bwMode="auto">
              <a:xfrm>
                <a:off x="1296" y="3024"/>
                <a:ext cx="48" cy="288"/>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75" name="Rectangle 54"/>
              <p:cNvSpPr>
                <a:spLocks noChangeArrowheads="1"/>
              </p:cNvSpPr>
              <p:nvPr/>
            </p:nvSpPr>
            <p:spPr bwMode="auto">
              <a:xfrm>
                <a:off x="1249" y="3264"/>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72" name="AutoShape 55"/>
            <p:cNvSpPr>
              <a:spLocks noChangeArrowheads="1"/>
            </p:cNvSpPr>
            <p:nvPr/>
          </p:nvSpPr>
          <p:spPr bwMode="auto">
            <a:xfrm>
              <a:off x="1200" y="2935"/>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4" name="Group 56"/>
          <p:cNvGrpSpPr>
            <a:grpSpLocks/>
          </p:cNvGrpSpPr>
          <p:nvPr/>
        </p:nvGrpSpPr>
        <p:grpSpPr bwMode="auto">
          <a:xfrm>
            <a:off x="2743200" y="5038725"/>
            <a:ext cx="304800" cy="762000"/>
            <a:chOff x="768" y="3606"/>
            <a:chExt cx="192" cy="480"/>
          </a:xfrm>
        </p:grpSpPr>
        <p:grpSp>
          <p:nvGrpSpPr>
            <p:cNvPr id="100444" name="Group 57"/>
            <p:cNvGrpSpPr>
              <a:grpSpLocks/>
            </p:cNvGrpSpPr>
            <p:nvPr/>
          </p:nvGrpSpPr>
          <p:grpSpPr bwMode="auto">
            <a:xfrm>
              <a:off x="773" y="3792"/>
              <a:ext cx="191" cy="240"/>
              <a:chOff x="721" y="3744"/>
              <a:chExt cx="143" cy="240"/>
            </a:xfrm>
          </p:grpSpPr>
          <p:sp>
            <p:nvSpPr>
              <p:cNvPr id="279" name="Rectangle 58"/>
              <p:cNvSpPr>
                <a:spLocks noChangeArrowheads="1"/>
              </p:cNvSpPr>
              <p:nvPr/>
            </p:nvSpPr>
            <p:spPr bwMode="auto">
              <a:xfrm>
                <a:off x="816" y="3744"/>
                <a:ext cx="48" cy="240"/>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0" name="Rectangle 59"/>
              <p:cNvSpPr>
                <a:spLocks noChangeArrowheads="1"/>
              </p:cNvSpPr>
              <p:nvPr/>
            </p:nvSpPr>
            <p:spPr bwMode="auto">
              <a:xfrm>
                <a:off x="768" y="3792"/>
                <a:ext cx="48" cy="19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1" name="Rectangle 60"/>
              <p:cNvSpPr>
                <a:spLocks noChangeArrowheads="1"/>
              </p:cNvSpPr>
              <p:nvPr/>
            </p:nvSpPr>
            <p:spPr bwMode="auto">
              <a:xfrm>
                <a:off x="721" y="3936"/>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78" name="AutoShape 61"/>
            <p:cNvSpPr>
              <a:spLocks noChangeArrowheads="1"/>
            </p:cNvSpPr>
            <p:nvPr/>
          </p:nvSpPr>
          <p:spPr bwMode="auto">
            <a:xfrm>
              <a:off x="768" y="3606"/>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5" name="Group 62"/>
          <p:cNvGrpSpPr>
            <a:grpSpLocks/>
          </p:cNvGrpSpPr>
          <p:nvPr/>
        </p:nvGrpSpPr>
        <p:grpSpPr bwMode="auto">
          <a:xfrm>
            <a:off x="1905000" y="5029200"/>
            <a:ext cx="325438" cy="762000"/>
            <a:chOff x="240" y="3600"/>
            <a:chExt cx="205" cy="480"/>
          </a:xfrm>
        </p:grpSpPr>
        <p:grpSp>
          <p:nvGrpSpPr>
            <p:cNvPr id="100439" name="Group 63"/>
            <p:cNvGrpSpPr>
              <a:grpSpLocks/>
            </p:cNvGrpSpPr>
            <p:nvPr/>
          </p:nvGrpSpPr>
          <p:grpSpPr bwMode="auto">
            <a:xfrm>
              <a:off x="242" y="3744"/>
              <a:ext cx="191" cy="288"/>
              <a:chOff x="289" y="3696"/>
              <a:chExt cx="143" cy="288"/>
            </a:xfrm>
          </p:grpSpPr>
          <p:sp>
            <p:nvSpPr>
              <p:cNvPr id="285" name="Rectangle 64"/>
              <p:cNvSpPr>
                <a:spLocks noChangeArrowheads="1"/>
              </p:cNvSpPr>
              <p:nvPr/>
            </p:nvSpPr>
            <p:spPr bwMode="auto">
              <a:xfrm>
                <a:off x="384" y="3696"/>
                <a:ext cx="48" cy="28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6" name="Rectangle 65"/>
              <p:cNvSpPr>
                <a:spLocks noChangeArrowheads="1"/>
              </p:cNvSpPr>
              <p:nvPr/>
            </p:nvSpPr>
            <p:spPr bwMode="auto">
              <a:xfrm>
                <a:off x="336" y="3888"/>
                <a:ext cx="48" cy="96"/>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7" name="Rectangle 66"/>
              <p:cNvSpPr>
                <a:spLocks noChangeArrowheads="1"/>
              </p:cNvSpPr>
              <p:nvPr/>
            </p:nvSpPr>
            <p:spPr bwMode="auto">
              <a:xfrm>
                <a:off x="289" y="3936"/>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84" name="AutoShape 67"/>
            <p:cNvSpPr>
              <a:spLocks noChangeArrowheads="1"/>
            </p:cNvSpPr>
            <p:nvPr/>
          </p:nvSpPr>
          <p:spPr bwMode="auto">
            <a:xfrm>
              <a:off x="253" y="3600"/>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cxnSp>
        <p:nvCxnSpPr>
          <p:cNvPr id="100396" name="AutoShape 68"/>
          <p:cNvCxnSpPr>
            <a:cxnSpLocks noChangeShapeType="1"/>
            <a:stCxn id="244" idx="2"/>
            <a:endCxn id="272" idx="0"/>
          </p:cNvCxnSpPr>
          <p:nvPr/>
        </p:nvCxnSpPr>
        <p:spPr bwMode="auto">
          <a:xfrm>
            <a:off x="3048000" y="3600451"/>
            <a:ext cx="533400" cy="373063"/>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97" name="AutoShape 69"/>
          <p:cNvCxnSpPr>
            <a:cxnSpLocks noChangeShapeType="1"/>
            <a:stCxn id="245" idx="2"/>
            <a:endCxn id="260" idx="0"/>
          </p:cNvCxnSpPr>
          <p:nvPr/>
        </p:nvCxnSpPr>
        <p:spPr bwMode="auto">
          <a:xfrm flipH="1">
            <a:off x="4330700" y="3600450"/>
            <a:ext cx="317500" cy="369888"/>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98" name="AutoShape 70"/>
          <p:cNvCxnSpPr>
            <a:cxnSpLocks noChangeShapeType="1"/>
            <a:stCxn id="245" idx="2"/>
            <a:endCxn id="266" idx="0"/>
          </p:cNvCxnSpPr>
          <p:nvPr/>
        </p:nvCxnSpPr>
        <p:spPr bwMode="auto">
          <a:xfrm>
            <a:off x="4648200" y="3600451"/>
            <a:ext cx="228600" cy="384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99" name="AutoShape 71"/>
          <p:cNvCxnSpPr>
            <a:cxnSpLocks noChangeShapeType="1"/>
            <a:stCxn id="246" idx="2"/>
            <a:endCxn id="284" idx="0"/>
          </p:cNvCxnSpPr>
          <p:nvPr/>
        </p:nvCxnSpPr>
        <p:spPr bwMode="auto">
          <a:xfrm flipH="1">
            <a:off x="2078038" y="4743450"/>
            <a:ext cx="436562"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400" name="AutoShape 72"/>
          <p:cNvCxnSpPr>
            <a:cxnSpLocks noChangeShapeType="1"/>
            <a:stCxn id="246" idx="2"/>
            <a:endCxn id="278" idx="0"/>
          </p:cNvCxnSpPr>
          <p:nvPr/>
        </p:nvCxnSpPr>
        <p:spPr bwMode="auto">
          <a:xfrm>
            <a:off x="2514600" y="4743451"/>
            <a:ext cx="381000" cy="2952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93" name="Oval 73"/>
          <p:cNvSpPr>
            <a:spLocks noChangeArrowheads="1"/>
          </p:cNvSpPr>
          <p:nvPr/>
        </p:nvSpPr>
        <p:spPr bwMode="auto">
          <a:xfrm>
            <a:off x="3352800" y="4038600"/>
            <a:ext cx="457200" cy="762000"/>
          </a:xfrm>
          <a:prstGeom prst="ellipse">
            <a:avLst/>
          </a:prstGeom>
          <a:noFill/>
          <a:ln w="381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nvGrpSpPr>
          <p:cNvPr id="100402" name="Group 74"/>
          <p:cNvGrpSpPr>
            <a:grpSpLocks/>
          </p:cNvGrpSpPr>
          <p:nvPr/>
        </p:nvGrpSpPr>
        <p:grpSpPr bwMode="auto">
          <a:xfrm>
            <a:off x="9383713" y="5105400"/>
            <a:ext cx="317500" cy="762000"/>
            <a:chOff x="4951" y="3216"/>
            <a:chExt cx="200" cy="480"/>
          </a:xfrm>
        </p:grpSpPr>
        <p:sp>
          <p:nvSpPr>
            <p:cNvPr id="295" name="Rectangle 75"/>
            <p:cNvSpPr>
              <a:spLocks noChangeArrowheads="1"/>
            </p:cNvSpPr>
            <p:nvPr/>
          </p:nvSpPr>
          <p:spPr bwMode="auto">
            <a:xfrm>
              <a:off x="5087" y="3589"/>
              <a:ext cx="64"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6" name="Rectangle 76"/>
            <p:cNvSpPr>
              <a:spLocks noChangeArrowheads="1"/>
            </p:cNvSpPr>
            <p:nvPr/>
          </p:nvSpPr>
          <p:spPr bwMode="auto">
            <a:xfrm>
              <a:off x="5030" y="3456"/>
              <a:ext cx="58" cy="181"/>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7" name="Rectangle 77"/>
            <p:cNvSpPr>
              <a:spLocks noChangeArrowheads="1"/>
            </p:cNvSpPr>
            <p:nvPr/>
          </p:nvSpPr>
          <p:spPr bwMode="auto">
            <a:xfrm>
              <a:off x="4961" y="3360"/>
              <a:ext cx="63" cy="282"/>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8" name="AutoShape 78"/>
            <p:cNvSpPr>
              <a:spLocks noChangeArrowheads="1"/>
            </p:cNvSpPr>
            <p:nvPr/>
          </p:nvSpPr>
          <p:spPr bwMode="auto">
            <a:xfrm>
              <a:off x="4951" y="3216"/>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3" name="Group 79"/>
          <p:cNvGrpSpPr>
            <a:grpSpLocks/>
          </p:cNvGrpSpPr>
          <p:nvPr/>
        </p:nvGrpSpPr>
        <p:grpSpPr bwMode="auto">
          <a:xfrm>
            <a:off x="10058400" y="4114800"/>
            <a:ext cx="304800" cy="762000"/>
            <a:chOff x="5376" y="2592"/>
            <a:chExt cx="192" cy="480"/>
          </a:xfrm>
        </p:grpSpPr>
        <p:sp>
          <p:nvSpPr>
            <p:cNvPr id="300" name="Rectangle 80"/>
            <p:cNvSpPr>
              <a:spLocks noChangeArrowheads="1"/>
            </p:cNvSpPr>
            <p:nvPr/>
          </p:nvSpPr>
          <p:spPr bwMode="auto">
            <a:xfrm>
              <a:off x="5495" y="2784"/>
              <a:ext cx="63" cy="220"/>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1" name="Rectangle 81"/>
            <p:cNvSpPr>
              <a:spLocks noChangeArrowheads="1"/>
            </p:cNvSpPr>
            <p:nvPr/>
          </p:nvSpPr>
          <p:spPr bwMode="auto">
            <a:xfrm>
              <a:off x="5438" y="2832"/>
              <a:ext cx="63" cy="17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2" name="Rectangle 82"/>
            <p:cNvSpPr>
              <a:spLocks noChangeArrowheads="1"/>
            </p:cNvSpPr>
            <p:nvPr/>
          </p:nvSpPr>
          <p:spPr bwMode="auto">
            <a:xfrm>
              <a:off x="5376" y="2784"/>
              <a:ext cx="63" cy="22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3" name="AutoShape 83"/>
            <p:cNvSpPr>
              <a:spLocks noChangeArrowheads="1"/>
            </p:cNvSpPr>
            <p:nvPr/>
          </p:nvSpPr>
          <p:spPr bwMode="auto">
            <a:xfrm>
              <a:off x="5376" y="2592"/>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4" name="Group 84"/>
          <p:cNvGrpSpPr>
            <a:grpSpLocks/>
          </p:cNvGrpSpPr>
          <p:nvPr/>
        </p:nvGrpSpPr>
        <p:grpSpPr bwMode="auto">
          <a:xfrm>
            <a:off x="8001000" y="3973513"/>
            <a:ext cx="304800" cy="762000"/>
            <a:chOff x="4080" y="2503"/>
            <a:chExt cx="192" cy="480"/>
          </a:xfrm>
        </p:grpSpPr>
        <p:sp>
          <p:nvSpPr>
            <p:cNvPr id="305" name="Rectangle 85"/>
            <p:cNvSpPr>
              <a:spLocks noChangeArrowheads="1"/>
            </p:cNvSpPr>
            <p:nvPr/>
          </p:nvSpPr>
          <p:spPr bwMode="auto">
            <a:xfrm>
              <a:off x="4087" y="2688"/>
              <a:ext cx="58" cy="24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6" name="Rectangle 86"/>
            <p:cNvSpPr>
              <a:spLocks noChangeArrowheads="1"/>
            </p:cNvSpPr>
            <p:nvPr/>
          </p:nvSpPr>
          <p:spPr bwMode="auto">
            <a:xfrm>
              <a:off x="4198" y="2784"/>
              <a:ext cx="53" cy="144"/>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7" name="Rectangle 87"/>
            <p:cNvSpPr>
              <a:spLocks noChangeArrowheads="1"/>
            </p:cNvSpPr>
            <p:nvPr/>
          </p:nvSpPr>
          <p:spPr bwMode="auto">
            <a:xfrm>
              <a:off x="4142" y="2736"/>
              <a:ext cx="55" cy="19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8" name="AutoShape 88"/>
            <p:cNvSpPr>
              <a:spLocks noChangeArrowheads="1"/>
            </p:cNvSpPr>
            <p:nvPr/>
          </p:nvSpPr>
          <p:spPr bwMode="auto">
            <a:xfrm>
              <a:off x="4080" y="250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5" name="Group 89"/>
          <p:cNvGrpSpPr>
            <a:grpSpLocks/>
          </p:cNvGrpSpPr>
          <p:nvPr/>
        </p:nvGrpSpPr>
        <p:grpSpPr bwMode="auto">
          <a:xfrm>
            <a:off x="7489825" y="3973513"/>
            <a:ext cx="304800" cy="762000"/>
            <a:chOff x="3758" y="2503"/>
            <a:chExt cx="192" cy="480"/>
          </a:xfrm>
        </p:grpSpPr>
        <p:sp>
          <p:nvSpPr>
            <p:cNvPr id="310" name="Rectangle 90"/>
            <p:cNvSpPr>
              <a:spLocks noChangeArrowheads="1"/>
            </p:cNvSpPr>
            <p:nvPr/>
          </p:nvSpPr>
          <p:spPr bwMode="auto">
            <a:xfrm>
              <a:off x="3824" y="2736"/>
              <a:ext cx="64" cy="193"/>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1" name="Rectangle 91"/>
            <p:cNvSpPr>
              <a:spLocks noChangeArrowheads="1"/>
            </p:cNvSpPr>
            <p:nvPr/>
          </p:nvSpPr>
          <p:spPr bwMode="auto">
            <a:xfrm>
              <a:off x="3884" y="2640"/>
              <a:ext cx="52" cy="289"/>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2" name="Rectangle 92"/>
            <p:cNvSpPr>
              <a:spLocks noChangeArrowheads="1"/>
            </p:cNvSpPr>
            <p:nvPr/>
          </p:nvSpPr>
          <p:spPr bwMode="auto">
            <a:xfrm>
              <a:off x="3758" y="2881"/>
              <a:ext cx="62"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3" name="AutoShape 93"/>
            <p:cNvSpPr>
              <a:spLocks noChangeArrowheads="1"/>
            </p:cNvSpPr>
            <p:nvPr/>
          </p:nvSpPr>
          <p:spPr bwMode="auto">
            <a:xfrm>
              <a:off x="3758" y="250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6" name="Group 94"/>
          <p:cNvGrpSpPr>
            <a:grpSpLocks/>
          </p:cNvGrpSpPr>
          <p:nvPr/>
        </p:nvGrpSpPr>
        <p:grpSpPr bwMode="auto">
          <a:xfrm>
            <a:off x="8718550" y="5094288"/>
            <a:ext cx="325438" cy="762000"/>
            <a:chOff x="4532" y="3209"/>
            <a:chExt cx="205" cy="480"/>
          </a:xfrm>
        </p:grpSpPr>
        <p:sp>
          <p:nvSpPr>
            <p:cNvPr id="315" name="Rectangle 95"/>
            <p:cNvSpPr>
              <a:spLocks noChangeArrowheads="1"/>
            </p:cNvSpPr>
            <p:nvPr/>
          </p:nvSpPr>
          <p:spPr bwMode="auto">
            <a:xfrm>
              <a:off x="4651" y="3552"/>
              <a:ext cx="56" cy="89"/>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6" name="Rectangle 96"/>
            <p:cNvSpPr>
              <a:spLocks noChangeArrowheads="1"/>
            </p:cNvSpPr>
            <p:nvPr/>
          </p:nvSpPr>
          <p:spPr bwMode="auto">
            <a:xfrm>
              <a:off x="4594" y="3312"/>
              <a:ext cx="62" cy="329"/>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7" name="Rectangle 97"/>
            <p:cNvSpPr>
              <a:spLocks noChangeArrowheads="1"/>
            </p:cNvSpPr>
            <p:nvPr/>
          </p:nvSpPr>
          <p:spPr bwMode="auto">
            <a:xfrm>
              <a:off x="4532" y="3593"/>
              <a:ext cx="62"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8" name="AutoShape 98"/>
            <p:cNvSpPr>
              <a:spLocks noChangeArrowheads="1"/>
            </p:cNvSpPr>
            <p:nvPr/>
          </p:nvSpPr>
          <p:spPr bwMode="auto">
            <a:xfrm>
              <a:off x="4545" y="3209"/>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319" name="Oval 99"/>
          <p:cNvSpPr>
            <a:spLocks noChangeArrowheads="1"/>
          </p:cNvSpPr>
          <p:nvPr/>
        </p:nvSpPr>
        <p:spPr bwMode="auto">
          <a:xfrm>
            <a:off x="8621713" y="5181600"/>
            <a:ext cx="457200" cy="762000"/>
          </a:xfrm>
          <a:prstGeom prst="ellipse">
            <a:avLst/>
          </a:prstGeom>
          <a:noFill/>
          <a:ln w="381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0" name="Rectangle 101"/>
          <p:cNvSpPr>
            <a:spLocks noChangeArrowheads="1"/>
          </p:cNvSpPr>
          <p:nvPr/>
        </p:nvSpPr>
        <p:spPr bwMode="auto">
          <a:xfrm>
            <a:off x="6219826" y="5486401"/>
            <a:ext cx="180975" cy="219075"/>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1" name="Rectangle 102"/>
          <p:cNvSpPr>
            <a:spLocks noChangeArrowheads="1"/>
          </p:cNvSpPr>
          <p:nvPr/>
        </p:nvSpPr>
        <p:spPr bwMode="auto">
          <a:xfrm>
            <a:off x="6045200" y="4724401"/>
            <a:ext cx="173038" cy="981075"/>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2" name="Rectangle 103"/>
          <p:cNvSpPr>
            <a:spLocks noChangeArrowheads="1"/>
          </p:cNvSpPr>
          <p:nvPr/>
        </p:nvSpPr>
        <p:spPr bwMode="auto">
          <a:xfrm>
            <a:off x="5876925" y="5576889"/>
            <a:ext cx="173038" cy="128587"/>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3" name="AutoShape 104"/>
          <p:cNvSpPr>
            <a:spLocks noChangeArrowheads="1"/>
          </p:cNvSpPr>
          <p:nvPr/>
        </p:nvSpPr>
        <p:spPr bwMode="auto">
          <a:xfrm>
            <a:off x="5875338" y="4724400"/>
            <a:ext cx="525462" cy="114300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cxnSp>
        <p:nvCxnSpPr>
          <p:cNvPr id="100412" name="AutoShape 105"/>
          <p:cNvCxnSpPr>
            <a:cxnSpLocks noChangeShapeType="1"/>
            <a:stCxn id="293" idx="4"/>
            <a:endCxn id="323" idx="1"/>
          </p:cNvCxnSpPr>
          <p:nvPr/>
        </p:nvCxnSpPr>
        <p:spPr bwMode="auto">
          <a:xfrm>
            <a:off x="3581400" y="4819650"/>
            <a:ext cx="2293938" cy="4762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413" name="AutoShape 106"/>
          <p:cNvCxnSpPr>
            <a:cxnSpLocks noChangeShapeType="1"/>
            <a:stCxn id="319" idx="2"/>
            <a:endCxn id="323" idx="3"/>
          </p:cNvCxnSpPr>
          <p:nvPr/>
        </p:nvCxnSpPr>
        <p:spPr bwMode="auto">
          <a:xfrm flipH="1" flipV="1">
            <a:off x="6400801" y="5295900"/>
            <a:ext cx="2201863" cy="2667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414" name="AutoShape 107"/>
          <p:cNvCxnSpPr>
            <a:cxnSpLocks noChangeShapeType="1"/>
            <a:stCxn id="222" idx="2"/>
            <a:endCxn id="323" idx="0"/>
          </p:cNvCxnSpPr>
          <p:nvPr/>
        </p:nvCxnSpPr>
        <p:spPr bwMode="auto">
          <a:xfrm flipH="1">
            <a:off x="6138864" y="3627438"/>
            <a:ext cx="71437" cy="109696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27" name="Text Box 108"/>
          <p:cNvSpPr txBox="1">
            <a:spLocks noChangeArrowheads="1"/>
          </p:cNvSpPr>
          <p:nvPr/>
        </p:nvSpPr>
        <p:spPr bwMode="auto">
          <a:xfrm>
            <a:off x="1676400" y="5826126"/>
            <a:ext cx="2362200" cy="346075"/>
          </a:xfrm>
          <a:prstGeom prst="rect">
            <a:avLst/>
          </a:prstGeom>
          <a:noFill/>
          <a:ln w="9525">
            <a:solidFill>
              <a:srgbClr val="000000"/>
            </a:solid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20B43C"/>
                </a:solidFill>
                <a:effectLst/>
                <a:uLnTx/>
                <a:uFillTx/>
                <a:latin typeface="Arial" charset="0"/>
                <a:ea typeface="+mn-ea"/>
                <a:cs typeface="Arial" panose="020B0604020202020204" pitchFamily="34" charset="0"/>
              </a:rPr>
              <a:t>Ground  </a:t>
            </a: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Vertical  </a:t>
            </a:r>
            <a:r>
              <a:rPr kumimoji="0" lang="en-US" sz="1600" b="0" i="0" u="none" strike="noStrike" kern="0" cap="none" spc="0" normalizeH="0" baseline="0" noProof="0">
                <a:ln>
                  <a:noFill/>
                </a:ln>
                <a:solidFill>
                  <a:srgbClr val="5D7CD5"/>
                </a:solidFill>
                <a:effectLst/>
                <a:uLnTx/>
                <a:uFillTx/>
                <a:latin typeface="Arial" charset="0"/>
                <a:ea typeface="+mn-ea"/>
                <a:cs typeface="Arial" panose="020B0604020202020204" pitchFamily="34" charset="0"/>
              </a:rPr>
              <a:t>Sky</a:t>
            </a:r>
          </a:p>
        </p:txBody>
      </p:sp>
      <p:pic>
        <p:nvPicPr>
          <p:cNvPr id="100416" name="Picture 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0302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Text Box 110"/>
          <p:cNvSpPr txBox="1">
            <a:spLocks noChangeArrowheads="1"/>
          </p:cNvSpPr>
          <p:nvPr/>
        </p:nvSpPr>
        <p:spPr bwMode="auto">
          <a:xfrm>
            <a:off x="8534400" y="6521450"/>
            <a:ext cx="2133600" cy="3365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charset="0"/>
                <a:ea typeface="+mn-ea"/>
                <a:cs typeface="Arial" panose="020B0604020202020204" pitchFamily="34" charset="0"/>
              </a:rPr>
              <a:t>[Collins et al. 2002]</a:t>
            </a:r>
          </a:p>
        </p:txBody>
      </p:sp>
      <p:sp>
        <p:nvSpPr>
          <p:cNvPr id="330" name="Text Box 111"/>
          <p:cNvSpPr txBox="1">
            <a:spLocks noChangeArrowheads="1"/>
          </p:cNvSpPr>
          <p:nvPr/>
        </p:nvSpPr>
        <p:spPr bwMode="auto">
          <a:xfrm>
            <a:off x="4648200" y="5715001"/>
            <a:ext cx="3657600" cy="36671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P(</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label </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 </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good segment</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 </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data</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a:t>
            </a:r>
          </a:p>
        </p:txBody>
      </p:sp>
    </p:spTree>
    <p:extLst>
      <p:ext uri="{BB962C8B-B14F-4D97-AF65-F5344CB8AC3E}">
        <p14:creationId xmlns:p14="http://schemas.microsoft.com/office/powerpoint/2010/main" val="202006212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a:t>Using Boosted Decision Trees</a:t>
            </a:r>
          </a:p>
        </p:txBody>
      </p:sp>
      <p:sp>
        <p:nvSpPr>
          <p:cNvPr id="25603" name="Content Placeholder 2"/>
          <p:cNvSpPr>
            <a:spLocks noGrp="1"/>
          </p:cNvSpPr>
          <p:nvPr>
            <p:ph idx="1"/>
          </p:nvPr>
        </p:nvSpPr>
        <p:spPr/>
        <p:txBody>
          <a:bodyPr/>
          <a:lstStyle/>
          <a:p>
            <a:r>
              <a:rPr lang="en-US" altLang="en-US"/>
              <a:t>Flexible: can deal with both continuous and categorical variables</a:t>
            </a:r>
          </a:p>
          <a:p>
            <a:r>
              <a:rPr lang="en-US" altLang="en-US"/>
              <a:t>How to control bias/variance trade-off</a:t>
            </a:r>
          </a:p>
          <a:p>
            <a:pPr lvl="1"/>
            <a:r>
              <a:rPr lang="en-US" altLang="en-US"/>
              <a:t>Size of trees</a:t>
            </a:r>
          </a:p>
          <a:p>
            <a:pPr lvl="1"/>
            <a:r>
              <a:rPr lang="en-US" altLang="en-US"/>
              <a:t>Number of trees</a:t>
            </a:r>
          </a:p>
          <a:p>
            <a:r>
              <a:rPr lang="en-US" altLang="en-US"/>
              <a:t>Boosting trees often works best with a small number of well-designed features</a:t>
            </a:r>
          </a:p>
          <a:p>
            <a:r>
              <a:rPr lang="en-US" altLang="en-US"/>
              <a:t>Boosting “stubs” can give a fast classifier</a:t>
            </a:r>
          </a:p>
          <a:p>
            <a:pPr lvl="1">
              <a:buFont typeface="Arial" panose="020B0604020202020204" pitchFamily="34" charset="0"/>
              <a:buNone/>
            </a:pPr>
            <a:endParaRPr lang="en-US" altLang="en-US"/>
          </a:p>
        </p:txBody>
      </p:sp>
    </p:spTree>
    <p:extLst>
      <p:ext uri="{BB962C8B-B14F-4D97-AF65-F5344CB8AC3E}">
        <p14:creationId xmlns:p14="http://schemas.microsoft.com/office/powerpoint/2010/main" val="2256794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PCA as a data interpretation tool</a:t>
            </a:r>
          </a:p>
        </p:txBody>
      </p:sp>
      <p:sp>
        <p:nvSpPr>
          <p:cNvPr id="3" name="Content Placeholder 2"/>
          <p:cNvSpPr>
            <a:spLocks noGrp="1"/>
          </p:cNvSpPr>
          <p:nvPr>
            <p:ph idx="1"/>
          </p:nvPr>
        </p:nvSpPr>
        <p:spPr>
          <a:xfrm>
            <a:off x="685800" y="5867400"/>
            <a:ext cx="10972800" cy="411164"/>
          </a:xfrm>
        </p:spPr>
        <p:txBody>
          <a:bodyPr/>
          <a:lstStyle/>
          <a:p>
            <a:pPr marL="0" indent="0">
              <a:buNone/>
            </a:pPr>
            <a:r>
              <a:rPr lang="en-US" sz="1600" dirty="0"/>
              <a:t>An Image is Worth 16x16 Words: Transformers for Image Recognition at Scale. Alexey </a:t>
            </a:r>
            <a:r>
              <a:rPr lang="en-US" sz="1600" dirty="0" err="1"/>
              <a:t>Dosovitskiy</a:t>
            </a:r>
            <a:r>
              <a:rPr lang="en-US" sz="1600" dirty="0"/>
              <a:t>, Lucas Beyer, Alexander </a:t>
            </a:r>
            <a:r>
              <a:rPr lang="en-US" sz="1600" dirty="0" err="1"/>
              <a:t>Kolesnikov</a:t>
            </a:r>
            <a:r>
              <a:rPr lang="en-US" sz="1600" dirty="0"/>
              <a:t>, Dirk </a:t>
            </a:r>
            <a:r>
              <a:rPr lang="en-US" sz="1600" dirty="0" err="1"/>
              <a:t>Weissenborn</a:t>
            </a:r>
            <a:r>
              <a:rPr lang="en-US" sz="1600" dirty="0"/>
              <a:t>, </a:t>
            </a:r>
            <a:r>
              <a:rPr lang="en-US" sz="1600" dirty="0" err="1"/>
              <a:t>Xiaohua</a:t>
            </a:r>
            <a:r>
              <a:rPr lang="en-US" sz="1600" dirty="0"/>
              <a:t> </a:t>
            </a:r>
            <a:r>
              <a:rPr lang="en-US" sz="1600" dirty="0" err="1"/>
              <a:t>Zhai</a:t>
            </a:r>
            <a:r>
              <a:rPr lang="en-US" sz="1600" dirty="0"/>
              <a:t>, Thomas </a:t>
            </a:r>
            <a:r>
              <a:rPr lang="en-US" sz="1600" dirty="0" err="1"/>
              <a:t>Unterthiner</a:t>
            </a:r>
            <a:r>
              <a:rPr lang="en-US" sz="1600" dirty="0"/>
              <a:t>, Mostafa </a:t>
            </a:r>
            <a:r>
              <a:rPr lang="en-US" sz="1600" dirty="0" err="1"/>
              <a:t>Dehghani</a:t>
            </a:r>
            <a:r>
              <a:rPr lang="en-US" sz="1600" dirty="0"/>
              <a:t>, Matthias </a:t>
            </a:r>
            <a:r>
              <a:rPr lang="en-US" sz="1600" dirty="0" err="1"/>
              <a:t>Minderer</a:t>
            </a:r>
            <a:r>
              <a:rPr lang="en-US" sz="1600" dirty="0"/>
              <a:t>, Georg </a:t>
            </a:r>
            <a:r>
              <a:rPr lang="en-US" sz="1600" dirty="0" err="1"/>
              <a:t>Heigold</a:t>
            </a:r>
            <a:r>
              <a:rPr lang="en-US" sz="1600" dirty="0"/>
              <a:t>, Sylvain </a:t>
            </a:r>
            <a:r>
              <a:rPr lang="en-US" sz="1600" dirty="0" err="1"/>
              <a:t>Gelly</a:t>
            </a:r>
            <a:r>
              <a:rPr lang="en-US" sz="1600" dirty="0"/>
              <a:t>, </a:t>
            </a:r>
            <a:r>
              <a:rPr lang="en-US" sz="1600" dirty="0" err="1"/>
              <a:t>Jakob</a:t>
            </a:r>
            <a:r>
              <a:rPr lang="en-US" sz="1600" dirty="0"/>
              <a:t> </a:t>
            </a:r>
            <a:r>
              <a:rPr lang="en-US" sz="1600" dirty="0" err="1"/>
              <a:t>Uszkoreit</a:t>
            </a:r>
            <a:r>
              <a:rPr lang="en-US" sz="1600" dirty="0"/>
              <a:t>, Neil </a:t>
            </a:r>
            <a:r>
              <a:rPr lang="en-US" sz="1600" dirty="0" err="1"/>
              <a:t>Houlsby</a:t>
            </a:r>
            <a:r>
              <a:rPr lang="en-US" sz="1600" dirty="0"/>
              <a:t>. ICLR 2021</a:t>
            </a:r>
          </a:p>
        </p:txBody>
      </p:sp>
      <p:pic>
        <p:nvPicPr>
          <p:cNvPr id="4" name="Picture 3"/>
          <p:cNvPicPr>
            <a:picLocks noChangeAspect="1"/>
          </p:cNvPicPr>
          <p:nvPr/>
        </p:nvPicPr>
        <p:blipFill>
          <a:blip r:embed="rId2"/>
          <a:stretch>
            <a:fillRect/>
          </a:stretch>
        </p:blipFill>
        <p:spPr>
          <a:xfrm>
            <a:off x="1543145" y="1275970"/>
            <a:ext cx="9105709" cy="4472897"/>
          </a:xfrm>
          <a:prstGeom prst="rect">
            <a:avLst/>
          </a:prstGeom>
        </p:spPr>
      </p:pic>
    </p:spTree>
    <p:extLst>
      <p:ext uri="{BB962C8B-B14F-4D97-AF65-F5344CB8AC3E}">
        <p14:creationId xmlns:p14="http://schemas.microsoft.com/office/powerpoint/2010/main" val="559706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a:t>Ideals for a classification algorithm</a:t>
            </a:r>
          </a:p>
        </p:txBody>
      </p:sp>
      <p:sp>
        <p:nvSpPr>
          <p:cNvPr id="14339" name="Content Placeholder 2"/>
          <p:cNvSpPr>
            <a:spLocks noGrp="1"/>
          </p:cNvSpPr>
          <p:nvPr>
            <p:ph idx="1"/>
          </p:nvPr>
        </p:nvSpPr>
        <p:spPr>
          <a:xfrm>
            <a:off x="1981200" y="990600"/>
            <a:ext cx="8229600" cy="5638800"/>
          </a:xfrm>
        </p:spPr>
        <p:txBody>
          <a:bodyPr>
            <a:normAutofit fontScale="850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takes advantage of the structure of the problem</a:t>
            </a:r>
          </a:p>
          <a:p>
            <a:pPr>
              <a:defRPr/>
            </a:pPr>
            <a:endParaRPr lang="en-US" dirty="0"/>
          </a:p>
          <a:p>
            <a:pPr>
              <a:defRPr/>
            </a:pPr>
            <a:r>
              <a:rPr lang="en-US" dirty="0"/>
              <a:t>Regularization: good priors on the parameters</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labels that maximize objective function for a test example</a:t>
            </a:r>
          </a:p>
        </p:txBody>
      </p:sp>
    </p:spTree>
    <p:extLst>
      <p:ext uri="{BB962C8B-B14F-4D97-AF65-F5344CB8AC3E}">
        <p14:creationId xmlns:p14="http://schemas.microsoft.com/office/powerpoint/2010/main" val="29127817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a:t>Two ways to think about classifiers</a:t>
            </a:r>
          </a:p>
        </p:txBody>
      </p:sp>
      <p:sp>
        <p:nvSpPr>
          <p:cNvPr id="103427" name="Content Placeholder 2"/>
          <p:cNvSpPr>
            <a:spLocks noGrp="1"/>
          </p:cNvSpPr>
          <p:nvPr>
            <p:ph idx="1"/>
          </p:nvPr>
        </p:nvSpPr>
        <p:spPr/>
        <p:txBody>
          <a:bodyPr/>
          <a:lstStyle/>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What is the objective? What are the parameters?  How are the parameters learned? How is the learning regularized?  How is inference performed?</a:t>
            </a:r>
          </a:p>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How is the data modeled?  How is similarity defined?  What is the shape of the boundary?</a:t>
            </a:r>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520171871"/>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a:t>Comparison</a:t>
            </a:r>
          </a:p>
        </p:txBody>
      </p:sp>
      <p:sp>
        <p:nvSpPr>
          <p:cNvPr id="104451" name="TextBox 3"/>
          <p:cNvSpPr txBox="1">
            <a:spLocks noChangeArrowheads="1"/>
          </p:cNvSpPr>
          <p:nvPr/>
        </p:nvSpPr>
        <p:spPr bwMode="auto">
          <a:xfrm>
            <a:off x="1524000" y="1603376"/>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Naïve Bayes</a:t>
            </a:r>
          </a:p>
        </p:txBody>
      </p:sp>
      <p:sp>
        <p:nvSpPr>
          <p:cNvPr id="104452" name="TextBox 4"/>
          <p:cNvSpPr txBox="1">
            <a:spLocks noChangeArrowheads="1"/>
          </p:cNvSpPr>
          <p:nvPr/>
        </p:nvSpPr>
        <p:spPr bwMode="auto">
          <a:xfrm>
            <a:off x="1492250" y="2613026"/>
            <a:ext cx="1784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Logistic Regression</a:t>
            </a:r>
          </a:p>
        </p:txBody>
      </p:sp>
      <p:sp>
        <p:nvSpPr>
          <p:cNvPr id="104453" name="TextBox 5"/>
          <p:cNvSpPr txBox="1">
            <a:spLocks noChangeArrowheads="1"/>
          </p:cNvSpPr>
          <p:nvPr/>
        </p:nvSpPr>
        <p:spPr bwMode="auto">
          <a:xfrm>
            <a:off x="1524000" y="3581401"/>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Linear SVM</a:t>
            </a:r>
          </a:p>
        </p:txBody>
      </p:sp>
      <p:sp>
        <p:nvSpPr>
          <p:cNvPr id="104454" name="TextBox 7"/>
          <p:cNvSpPr txBox="1">
            <a:spLocks noChangeArrowheads="1"/>
          </p:cNvSpPr>
          <p:nvPr/>
        </p:nvSpPr>
        <p:spPr bwMode="auto">
          <a:xfrm>
            <a:off x="1524000" y="5449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Nearest Neighbor</a:t>
            </a:r>
          </a:p>
        </p:txBody>
      </p:sp>
      <p:sp>
        <p:nvSpPr>
          <p:cNvPr id="104455" name="TextBox 11"/>
          <p:cNvSpPr txBox="1">
            <a:spLocks noChangeArrowheads="1"/>
          </p:cNvSpPr>
          <p:nvPr/>
        </p:nvSpPr>
        <p:spPr bwMode="auto">
          <a:xfrm>
            <a:off x="1524000" y="4535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Kernelized SVM</a:t>
            </a:r>
          </a:p>
        </p:txBody>
      </p:sp>
      <p:sp>
        <p:nvSpPr>
          <p:cNvPr id="104456" name="TextBox 13"/>
          <p:cNvSpPr txBox="1">
            <a:spLocks noChangeArrowheads="1"/>
          </p:cNvSpPr>
          <p:nvPr/>
        </p:nvSpPr>
        <p:spPr bwMode="auto">
          <a:xfrm>
            <a:off x="3352800" y="954089"/>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Learning Objective</a:t>
            </a:r>
          </a:p>
        </p:txBody>
      </p:sp>
      <p:graphicFrame>
        <p:nvGraphicFramePr>
          <p:cNvPr id="104457" name="Object 2"/>
          <p:cNvGraphicFramePr>
            <a:graphicFrameLocks noChangeAspect="1"/>
          </p:cNvGraphicFramePr>
          <p:nvPr/>
        </p:nvGraphicFramePr>
        <p:xfrm>
          <a:off x="3203576" y="1563689"/>
          <a:ext cx="2339975" cy="676275"/>
        </p:xfrm>
        <a:graphic>
          <a:graphicData uri="http://schemas.openxmlformats.org/presentationml/2006/ole">
            <mc:AlternateContent xmlns:mc="http://schemas.openxmlformats.org/markup-compatibility/2006">
              <mc:Choice xmlns:v="urn:schemas-microsoft-com:vml" Requires="v">
                <p:oleObj name="Equation" r:id="rId2" imgW="2108200" imgH="609600" progId="Equation.3">
                  <p:embed/>
                </p:oleObj>
              </mc:Choice>
              <mc:Fallback>
                <p:oleObj name="Equation" r:id="rId2" imgW="2108200" imgH="609600" progId="Equation.3">
                  <p:embed/>
                  <p:pic>
                    <p:nvPicPr>
                      <p:cNvPr id="10445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6" y="1563689"/>
                        <a:ext cx="2339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8" name="TextBox 15"/>
          <p:cNvSpPr txBox="1">
            <a:spLocks noChangeArrowheads="1"/>
          </p:cNvSpPr>
          <p:nvPr/>
        </p:nvSpPr>
        <p:spPr bwMode="auto">
          <a:xfrm>
            <a:off x="6248400" y="1030289"/>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a:t>
            </a:r>
          </a:p>
        </p:txBody>
      </p:sp>
      <p:graphicFrame>
        <p:nvGraphicFramePr>
          <p:cNvPr id="104459" name="Object 3"/>
          <p:cNvGraphicFramePr>
            <a:graphicFrameLocks noChangeAspect="1"/>
          </p:cNvGraphicFramePr>
          <p:nvPr/>
        </p:nvGraphicFramePr>
        <p:xfrm>
          <a:off x="5867400" y="1563688"/>
          <a:ext cx="2025650" cy="736600"/>
        </p:xfrm>
        <a:graphic>
          <a:graphicData uri="http://schemas.openxmlformats.org/presentationml/2006/ole">
            <mc:AlternateContent xmlns:mc="http://schemas.openxmlformats.org/markup-compatibility/2006">
              <mc:Choice xmlns:v="urn:schemas-microsoft-com:vml" Requires="v">
                <p:oleObj name="Equation" r:id="rId4" imgW="1816100" imgH="660400" progId="Equation.3">
                  <p:embed/>
                </p:oleObj>
              </mc:Choice>
              <mc:Fallback>
                <p:oleObj name="Equation" r:id="rId4" imgW="1816100" imgH="660400" progId="Equation.3">
                  <p:embed/>
                  <p:pic>
                    <p:nvPicPr>
                      <p:cNvPr id="1044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563688"/>
                        <a:ext cx="2025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0" name="TextBox 17"/>
          <p:cNvSpPr txBox="1">
            <a:spLocks noChangeArrowheads="1"/>
          </p:cNvSpPr>
          <p:nvPr/>
        </p:nvSpPr>
        <p:spPr bwMode="auto">
          <a:xfrm>
            <a:off x="8458200" y="104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Inference</a:t>
            </a:r>
          </a:p>
        </p:txBody>
      </p:sp>
      <p:graphicFrame>
        <p:nvGraphicFramePr>
          <p:cNvPr id="104461" name="Object 4"/>
          <p:cNvGraphicFramePr>
            <a:graphicFrameLocks noChangeAspect="1"/>
          </p:cNvGraphicFramePr>
          <p:nvPr/>
        </p:nvGraphicFramePr>
        <p:xfrm>
          <a:off x="8707438" y="1454150"/>
          <a:ext cx="1503362" cy="896938"/>
        </p:xfrm>
        <a:graphic>
          <a:graphicData uri="http://schemas.openxmlformats.org/presentationml/2006/ole">
            <mc:AlternateContent xmlns:mc="http://schemas.openxmlformats.org/markup-compatibility/2006">
              <mc:Choice xmlns:v="urn:schemas-microsoft-com:vml" Requires="v">
                <p:oleObj name="Equation" r:id="rId6" imgW="2019300" imgH="1206500" progId="Equation.3">
                  <p:embed/>
                </p:oleObj>
              </mc:Choice>
              <mc:Fallback>
                <p:oleObj name="Equation" r:id="rId6" imgW="2019300" imgH="1206500" progId="Equation.3">
                  <p:embed/>
                  <p:pic>
                    <p:nvPicPr>
                      <p:cNvPr id="10446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1454150"/>
                        <a:ext cx="150336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62" name="Object 5"/>
          <p:cNvGraphicFramePr>
            <a:graphicFrameLocks noChangeAspect="1"/>
          </p:cNvGraphicFramePr>
          <p:nvPr/>
        </p:nvGraphicFramePr>
        <p:xfrm>
          <a:off x="3206750" y="2582864"/>
          <a:ext cx="2693988" cy="661987"/>
        </p:xfrm>
        <a:graphic>
          <a:graphicData uri="http://schemas.openxmlformats.org/presentationml/2006/ole">
            <mc:AlternateContent xmlns:mc="http://schemas.openxmlformats.org/markup-compatibility/2006">
              <mc:Choice xmlns:v="urn:schemas-microsoft-com:vml" Requires="v">
                <p:oleObj name="Equation" r:id="rId8" imgW="2425700" imgH="596900" progId="Equation.3">
                  <p:embed/>
                </p:oleObj>
              </mc:Choice>
              <mc:Fallback>
                <p:oleObj name="Equation" r:id="rId8" imgW="2425700" imgH="596900" progId="Equation.3">
                  <p:embed/>
                  <p:pic>
                    <p:nvPicPr>
                      <p:cNvPr id="104462"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0" y="2582864"/>
                        <a:ext cx="2693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3" name="TextBox 21"/>
          <p:cNvSpPr txBox="1">
            <a:spLocks noChangeArrowheads="1"/>
          </p:cNvSpPr>
          <p:nvPr/>
        </p:nvSpPr>
        <p:spPr bwMode="auto">
          <a:xfrm>
            <a:off x="6400800" y="2765425"/>
            <a:ext cx="1447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Gradient ascent</a:t>
            </a:r>
          </a:p>
        </p:txBody>
      </p:sp>
      <p:graphicFrame>
        <p:nvGraphicFramePr>
          <p:cNvPr id="104464" name="Object 6"/>
          <p:cNvGraphicFramePr>
            <a:graphicFrameLocks noChangeAspect="1"/>
          </p:cNvGraphicFramePr>
          <p:nvPr/>
        </p:nvGraphicFramePr>
        <p:xfrm>
          <a:off x="8763001" y="2765426"/>
          <a:ext cx="815975" cy="282575"/>
        </p:xfrm>
        <a:graphic>
          <a:graphicData uri="http://schemas.openxmlformats.org/presentationml/2006/ole">
            <mc:AlternateContent xmlns:mc="http://schemas.openxmlformats.org/markup-compatibility/2006">
              <mc:Choice xmlns:v="urn:schemas-microsoft-com:vml" Requires="v">
                <p:oleObj name="Equation" r:id="rId10" imgW="583947" imgH="203112" progId="Equation.3">
                  <p:embed/>
                </p:oleObj>
              </mc:Choice>
              <mc:Fallback>
                <p:oleObj name="Equation" r:id="rId10" imgW="583947" imgH="203112" progId="Equation.3">
                  <p:embed/>
                  <p:pic>
                    <p:nvPicPr>
                      <p:cNvPr id="104464"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3001" y="2765426"/>
                        <a:ext cx="8159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65" name="Object 7"/>
          <p:cNvGraphicFramePr>
            <a:graphicFrameLocks noChangeAspect="1"/>
          </p:cNvGraphicFramePr>
          <p:nvPr/>
        </p:nvGraphicFramePr>
        <p:xfrm>
          <a:off x="8723314" y="3733800"/>
          <a:ext cx="877887" cy="304800"/>
        </p:xfrm>
        <a:graphic>
          <a:graphicData uri="http://schemas.openxmlformats.org/presentationml/2006/ole">
            <mc:AlternateContent xmlns:mc="http://schemas.openxmlformats.org/markup-compatibility/2006">
              <mc:Choice xmlns:v="urn:schemas-microsoft-com:vml" Requires="v">
                <p:oleObj name="Equation" r:id="rId12" imgW="583947" imgH="203112" progId="Equation.3">
                  <p:embed/>
                </p:oleObj>
              </mc:Choice>
              <mc:Fallback>
                <p:oleObj name="Equation" r:id="rId12" imgW="583947" imgH="203112" progId="Equation.3">
                  <p:embed/>
                  <p:pic>
                    <p:nvPicPr>
                      <p:cNvPr id="104465"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3314" y="3733800"/>
                        <a:ext cx="87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6" name="TextBox 24"/>
          <p:cNvSpPr txBox="1">
            <a:spLocks noChangeArrowheads="1"/>
          </p:cNvSpPr>
          <p:nvPr/>
        </p:nvSpPr>
        <p:spPr bwMode="auto">
          <a:xfrm>
            <a:off x="6324600" y="3657601"/>
            <a:ext cx="1784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Linear programming</a:t>
            </a:r>
          </a:p>
        </p:txBody>
      </p:sp>
      <p:graphicFrame>
        <p:nvGraphicFramePr>
          <p:cNvPr id="104467" name="Object 8"/>
          <p:cNvGraphicFramePr>
            <a:graphicFrameLocks noChangeAspect="1"/>
          </p:cNvGraphicFramePr>
          <p:nvPr/>
        </p:nvGraphicFramePr>
        <p:xfrm>
          <a:off x="3421064" y="3429001"/>
          <a:ext cx="1989137" cy="746125"/>
        </p:xfrm>
        <a:graphic>
          <a:graphicData uri="http://schemas.openxmlformats.org/presentationml/2006/ole">
            <mc:AlternateContent xmlns:mc="http://schemas.openxmlformats.org/markup-compatibility/2006">
              <mc:Choice xmlns:v="urn:schemas-microsoft-com:vml" Requires="v">
                <p:oleObj name="Equation" r:id="rId13" imgW="1790700" imgH="673100" progId="Equation.3">
                  <p:embed/>
                </p:oleObj>
              </mc:Choice>
              <mc:Fallback>
                <p:oleObj name="Equation" r:id="rId13" imgW="1790700" imgH="673100" progId="Equation.3">
                  <p:embed/>
                  <p:pic>
                    <p:nvPicPr>
                      <p:cNvPr id="104467"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1064" y="3429001"/>
                        <a:ext cx="198913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8" name="Straight Connector 27"/>
          <p:cNvCxnSpPr/>
          <p:nvPr/>
        </p:nvCxnSpPr>
        <p:spPr>
          <a:xfrm>
            <a:off x="1524000" y="23622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0" y="3316288"/>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0" y="4303713"/>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24000" y="1371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24000" y="53340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24000" y="6324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4474" name="TextBox 34"/>
          <p:cNvSpPr txBox="1">
            <a:spLocks noChangeArrowheads="1"/>
          </p:cNvSpPr>
          <p:nvPr/>
        </p:nvSpPr>
        <p:spPr bwMode="auto">
          <a:xfrm>
            <a:off x="6400800" y="4572001"/>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Quadratic programming</a:t>
            </a:r>
          </a:p>
        </p:txBody>
      </p:sp>
      <p:sp>
        <p:nvSpPr>
          <p:cNvPr id="104475" name="TextBox 35"/>
          <p:cNvSpPr txBox="1">
            <a:spLocks noChangeArrowheads="1"/>
          </p:cNvSpPr>
          <p:nvPr/>
        </p:nvSpPr>
        <p:spPr bwMode="auto">
          <a:xfrm>
            <a:off x="3527426" y="4648201"/>
            <a:ext cx="180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complicated to write</a:t>
            </a:r>
          </a:p>
        </p:txBody>
      </p:sp>
      <p:sp>
        <p:nvSpPr>
          <p:cNvPr id="104476" name="TextBox 36"/>
          <p:cNvSpPr txBox="1">
            <a:spLocks noChangeArrowheads="1"/>
          </p:cNvSpPr>
          <p:nvPr/>
        </p:nvSpPr>
        <p:spPr bwMode="auto">
          <a:xfrm>
            <a:off x="3048001" y="5711826"/>
            <a:ext cx="297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most similar features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same label</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477" name="TextBox 37"/>
          <p:cNvSpPr txBox="1">
            <a:spLocks noChangeArrowheads="1"/>
          </p:cNvSpPr>
          <p:nvPr/>
        </p:nvSpPr>
        <p:spPr bwMode="auto">
          <a:xfrm>
            <a:off x="6384926" y="5711826"/>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Record data</a:t>
            </a:r>
          </a:p>
        </p:txBody>
      </p:sp>
      <p:graphicFrame>
        <p:nvGraphicFramePr>
          <p:cNvPr id="104478" name="Object 9"/>
          <p:cNvGraphicFramePr>
            <a:graphicFrameLocks noChangeAspect="1"/>
          </p:cNvGraphicFramePr>
          <p:nvPr/>
        </p:nvGraphicFramePr>
        <p:xfrm>
          <a:off x="8458200" y="4648200"/>
          <a:ext cx="1855788" cy="533400"/>
        </p:xfrm>
        <a:graphic>
          <a:graphicData uri="http://schemas.openxmlformats.org/presentationml/2006/ole">
            <mc:AlternateContent xmlns:mc="http://schemas.openxmlformats.org/markup-compatibility/2006">
              <mc:Choice xmlns:v="urn:schemas-microsoft-com:vml" Requires="v">
                <p:oleObj name="Equation" r:id="rId15" imgW="1193800" imgH="342900" progId="Equation.3">
                  <p:embed/>
                </p:oleObj>
              </mc:Choice>
              <mc:Fallback>
                <p:oleObj name="Equation" r:id="rId15" imgW="1193800" imgH="342900" progId="Equation.3">
                  <p:embed/>
                  <p:pic>
                    <p:nvPicPr>
                      <p:cNvPr id="104478"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58200" y="4648200"/>
                        <a:ext cx="1855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79" name="Object 10"/>
          <p:cNvGraphicFramePr>
            <a:graphicFrameLocks noChangeAspect="1"/>
          </p:cNvGraphicFramePr>
          <p:nvPr/>
        </p:nvGraphicFramePr>
        <p:xfrm>
          <a:off x="8064500" y="5461001"/>
          <a:ext cx="2527300" cy="830263"/>
        </p:xfrm>
        <a:graphic>
          <a:graphicData uri="http://schemas.openxmlformats.org/presentationml/2006/ole">
            <mc:AlternateContent xmlns:mc="http://schemas.openxmlformats.org/markup-compatibility/2006">
              <mc:Choice xmlns:v="urn:schemas-microsoft-com:vml" Requires="v">
                <p:oleObj name="Equation" r:id="rId17" imgW="1625600" imgH="533400" progId="Equation.3">
                  <p:embed/>
                </p:oleObj>
              </mc:Choice>
              <mc:Fallback>
                <p:oleObj name="Equation" r:id="rId17" imgW="1625600" imgH="533400" progId="Equation.3">
                  <p:embed/>
                  <p:pic>
                    <p:nvPicPr>
                      <p:cNvPr id="104479"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64500" y="5461001"/>
                        <a:ext cx="2527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80" name="TextBox 33"/>
          <p:cNvSpPr txBox="1">
            <a:spLocks noChangeArrowheads="1"/>
          </p:cNvSpPr>
          <p:nvPr/>
        </p:nvSpPr>
        <p:spPr bwMode="auto">
          <a:xfrm>
            <a:off x="8839200" y="533401"/>
            <a:ext cx="1481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assuming x in {0 1}</a:t>
            </a:r>
          </a:p>
        </p:txBody>
      </p:sp>
      <p:cxnSp>
        <p:nvCxnSpPr>
          <p:cNvPr id="36" name="Straight Arrow Connector 35"/>
          <p:cNvCxnSpPr/>
          <p:nvPr/>
        </p:nvCxnSpPr>
        <p:spPr>
          <a:xfrm rot="5400000">
            <a:off x="9982200" y="12192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795074918"/>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Very brief tour of some classifiers</a:t>
            </a:r>
          </a:p>
        </p:txBody>
      </p:sp>
      <p:sp>
        <p:nvSpPr>
          <p:cNvPr id="72707" name="Content Placeholder 2"/>
          <p:cNvSpPr>
            <a:spLocks noGrp="1"/>
          </p:cNvSpPr>
          <p:nvPr>
            <p:ph idx="1"/>
          </p:nvPr>
        </p:nvSpPr>
        <p:spPr/>
        <p:txBody>
          <a:bodyPr>
            <a:normAutofit fontScale="92500" lnSpcReduction="20000"/>
          </a:bodyPr>
          <a:lstStyle/>
          <a:p>
            <a:r>
              <a:rPr lang="en-US" altLang="en-US" sz="2800" b="1" dirty="0"/>
              <a:t>K-nearest neighbor</a:t>
            </a:r>
          </a:p>
          <a:p>
            <a:r>
              <a:rPr lang="en-US" altLang="en-US" sz="2800" b="1" dirty="0"/>
              <a:t>SVM</a:t>
            </a:r>
          </a:p>
          <a:p>
            <a:r>
              <a:rPr lang="en-US" altLang="en-US" sz="2800" dirty="0"/>
              <a:t>Boosted Decision Trees</a:t>
            </a:r>
          </a:p>
          <a:p>
            <a:r>
              <a:rPr lang="en-US" altLang="en-US" sz="2800" dirty="0"/>
              <a:t>Neural networks</a:t>
            </a:r>
          </a:p>
          <a:p>
            <a:r>
              <a:rPr lang="en-US" altLang="en-US" sz="2800" dirty="0"/>
              <a:t>Naïve Bayes</a:t>
            </a:r>
          </a:p>
          <a:p>
            <a:r>
              <a:rPr lang="en-US" altLang="en-US" sz="2800" dirty="0"/>
              <a:t>Bayesian network</a:t>
            </a:r>
          </a:p>
          <a:p>
            <a:r>
              <a:rPr lang="en-US" altLang="en-US" sz="2800" dirty="0"/>
              <a:t>Logistic regression</a:t>
            </a:r>
          </a:p>
          <a:p>
            <a:r>
              <a:rPr lang="en-US" altLang="en-US" sz="2800" dirty="0"/>
              <a:t>Randomized Forests</a:t>
            </a:r>
          </a:p>
          <a:p>
            <a:r>
              <a:rPr lang="en-US" alt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Attentional models or “Transformers”</a:t>
            </a:r>
            <a:endParaRPr lang="en-US" altLang="en-US" sz="2800" dirty="0"/>
          </a:p>
          <a:p>
            <a:r>
              <a:rPr lang="en-US" altLang="en-US" sz="2800" dirty="0"/>
              <a:t>Etc.</a:t>
            </a:r>
          </a:p>
          <a:p>
            <a:pPr>
              <a:buFont typeface="Arial" panose="020B0604020202020204" pitchFamily="34" charset="0"/>
              <a:buNone/>
            </a:pPr>
            <a:endParaRPr lang="en-US" altLang="en-US" sz="2800" dirty="0"/>
          </a:p>
          <a:p>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159349246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21772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1981200" y="76201"/>
            <a:ext cx="8229600" cy="639763"/>
          </a:xfrm>
        </p:spPr>
        <p:txBody>
          <a:bodyPr/>
          <a:lstStyle/>
          <a:p>
            <a:pPr eaLnBrk="1" hangingPunct="1"/>
            <a:r>
              <a:rPr lang="en-US" altLang="en-US"/>
              <a:t>Generalization</a:t>
            </a:r>
          </a:p>
        </p:txBody>
      </p:sp>
      <p:sp>
        <p:nvSpPr>
          <p:cNvPr id="13315" name="Content Placeholder 5"/>
          <p:cNvSpPr>
            <a:spLocks noGrp="1"/>
          </p:cNvSpPr>
          <p:nvPr>
            <p:ph idx="1"/>
          </p:nvPr>
        </p:nvSpPr>
        <p:spPr>
          <a:xfrm>
            <a:off x="1981200" y="838201"/>
            <a:ext cx="8305800" cy="5287963"/>
          </a:xfrm>
        </p:spPr>
        <p:txBody>
          <a:bodyPr/>
          <a:lstStyle/>
          <a:p>
            <a:pPr eaLnBrk="1" hangingPunct="1"/>
            <a:r>
              <a:rPr lang="en-US" altLang="en-US" sz="2400" dirty="0"/>
              <a:t>Components of generalization error </a:t>
            </a:r>
          </a:p>
          <a:p>
            <a:pPr lvl="1" eaLnBrk="1" hangingPunct="1"/>
            <a:r>
              <a:rPr lang="en-US" altLang="en-US" sz="2000" b="1" dirty="0"/>
              <a:t>Bias:</a:t>
            </a:r>
            <a:r>
              <a:rPr lang="en-US" altLang="en-US" sz="2000" dirty="0"/>
              <a:t> how much the average model over all training sets differ from the true model?</a:t>
            </a:r>
          </a:p>
          <a:p>
            <a:pPr lvl="2" eaLnBrk="1" hangingPunct="1"/>
            <a:r>
              <a:rPr lang="en-US" altLang="en-US" sz="2000" dirty="0"/>
              <a:t>Error due to inaccurate assumptions/simplifications made by the model. “Bias” sounds negative. “Regularization” sounds nicer.</a:t>
            </a:r>
          </a:p>
          <a:p>
            <a:pPr lvl="1" eaLnBrk="1" hangingPunct="1"/>
            <a:r>
              <a:rPr lang="en-US" altLang="en-US" sz="2000" b="1" dirty="0"/>
              <a:t>Variance:</a:t>
            </a:r>
            <a:r>
              <a:rPr lang="en-US" altLang="en-US" sz="2000" dirty="0"/>
              <a:t> how much models estimated from different training sets differ from each other. Typical of more “expressive” models.</a:t>
            </a:r>
          </a:p>
          <a:p>
            <a:pPr eaLnBrk="1" hangingPunct="1"/>
            <a:r>
              <a:rPr lang="en-US" altLang="en-US" sz="2400" b="1" dirty="0" err="1"/>
              <a:t>Underfitting</a:t>
            </a:r>
            <a:r>
              <a:rPr lang="en-US" altLang="en-US" sz="2400" b="1" dirty="0"/>
              <a:t>:</a:t>
            </a:r>
            <a:r>
              <a:rPr lang="en-US" altLang="en-US" sz="2400" dirty="0"/>
              <a:t> model is too “simple” to represent all the relevant class characteristics</a:t>
            </a:r>
          </a:p>
          <a:p>
            <a:pPr lvl="1" eaLnBrk="1" hangingPunct="1"/>
            <a:r>
              <a:rPr lang="en-US" altLang="en-US" sz="2000" dirty="0"/>
              <a:t>High bias (few degrees of freedom) and low variance</a:t>
            </a:r>
          </a:p>
          <a:p>
            <a:pPr lvl="1" eaLnBrk="1" hangingPunct="1"/>
            <a:r>
              <a:rPr lang="en-US" altLang="en-US" sz="2000" dirty="0"/>
              <a:t>High training error and high test error</a:t>
            </a:r>
          </a:p>
          <a:p>
            <a:pPr eaLnBrk="1" hangingPunct="1"/>
            <a:r>
              <a:rPr lang="en-US" altLang="en-US" sz="2400" b="1" dirty="0"/>
              <a:t>Overfitting:</a:t>
            </a:r>
            <a:r>
              <a:rPr lang="en-US" altLang="en-US" sz="2400" dirty="0"/>
              <a:t> model is too “complex” and fits irrelevant characteristics (noise) in the data</a:t>
            </a:r>
          </a:p>
          <a:p>
            <a:pPr lvl="1" eaLnBrk="1" hangingPunct="1"/>
            <a:r>
              <a:rPr lang="en-US" altLang="en-US" sz="2000" dirty="0"/>
              <a:t>Low bias (many degrees of freedom) and high variance</a:t>
            </a:r>
          </a:p>
          <a:p>
            <a:pPr lvl="1" eaLnBrk="1" hangingPunct="1"/>
            <a:r>
              <a:rPr lang="en-US" altLang="en-US" sz="2000" dirty="0"/>
              <a:t>Low training error and high test error</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141160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No Free Lunch Theorem</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828800"/>
            <a:ext cx="5343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68000498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a:t>Bias-Variance Trade-off</a:t>
            </a:r>
          </a:p>
        </p:txBody>
      </p:sp>
      <p:sp>
        <p:nvSpPr>
          <p:cNvPr id="3" name="Content Placeholder 2"/>
          <p:cNvSpPr>
            <a:spLocks noGrp="1"/>
          </p:cNvSpPr>
          <p:nvPr>
            <p:ph idx="1"/>
          </p:nvPr>
        </p:nvSpPr>
        <p:spPr>
          <a:xfrm>
            <a:off x="5715000" y="1524000"/>
            <a:ext cx="4572000" cy="4495800"/>
          </a:xfrm>
        </p:spPr>
        <p:txBody>
          <a:bodyPr>
            <a:normAutofit fontScale="92500" lnSpcReduction="20000"/>
          </a:bodyPr>
          <a:lstStyle/>
          <a:p>
            <a:pPr>
              <a:buFont typeface="Arial" charset="0"/>
              <a:buChar char="•"/>
              <a:defRPr/>
            </a:pPr>
            <a:r>
              <a:rPr lang="en-US" dirty="0"/>
              <a:t>Models with too few parameters are inaccurate because of a large bias (not enough flexibility).</a:t>
            </a:r>
          </a:p>
          <a:p>
            <a:pPr>
              <a:buFont typeface="Arial" charset="0"/>
              <a:buChar char="•"/>
              <a:defRPr/>
            </a:pPr>
            <a:endParaRPr lang="en-US" dirty="0"/>
          </a:p>
          <a:p>
            <a:pPr>
              <a:buFont typeface="Arial" charset="0"/>
              <a:buChar char="•"/>
              <a:defRPr/>
            </a:pPr>
            <a:r>
              <a:rPr lang="en-US" dirty="0"/>
              <a:t>Models with too many parameters are inaccurate because of a large variance (too much sensitivity to the sample).</a:t>
            </a:r>
          </a:p>
        </p:txBody>
      </p:sp>
      <p:pic>
        <p:nvPicPr>
          <p:cNvPr id="64516" name="Picture 2" descr="C:\Users\hays\Desktop\143 Computer Vision\slides\09\bias_variance_bia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85900"/>
            <a:ext cx="35718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C:\Users\hays\Desktop\143 Computer Vision\slides\09\bias_variance_var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840164"/>
            <a:ext cx="357187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7418169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Bias-Variance Trade-off</a:t>
            </a:r>
          </a:p>
        </p:txBody>
      </p:sp>
      <p:sp>
        <p:nvSpPr>
          <p:cNvPr id="65539" name="TextBox 17"/>
          <p:cNvSpPr txBox="1">
            <a:spLocks noChangeArrowheads="1"/>
          </p:cNvSpPr>
          <p:nvPr/>
        </p:nvSpPr>
        <p:spPr bwMode="auto">
          <a:xfrm>
            <a:off x="3124200" y="1600201"/>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E(MSE) = noise</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bias</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variance</a:t>
            </a:r>
          </a:p>
        </p:txBody>
      </p:sp>
      <p:sp>
        <p:nvSpPr>
          <p:cNvPr id="65540" name="TextBox 4"/>
          <p:cNvSpPr txBox="1">
            <a:spLocks noChangeArrowheads="1"/>
          </p:cNvSpPr>
          <p:nvPr/>
        </p:nvSpPr>
        <p:spPr bwMode="auto">
          <a:xfrm>
            <a:off x="1828800" y="4210051"/>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See the following for explanations of bias-variance (also Bishop’s “Neural Networks” book):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http://www.inf.ed.ac.uk/teaching/courses/mlsc/Notes/Lecture4/BiasVariance.pdf</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1" name="TextBox 5"/>
          <p:cNvSpPr txBox="1">
            <a:spLocks noChangeArrowheads="1"/>
          </p:cNvSpPr>
          <p:nvPr/>
        </p:nvSpPr>
        <p:spPr bwMode="auto">
          <a:xfrm>
            <a:off x="3505200" y="2590801"/>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Unavoidable error</a:t>
            </a:r>
          </a:p>
        </p:txBody>
      </p:sp>
      <p:cxnSp>
        <p:nvCxnSpPr>
          <p:cNvPr id="8" name="Straight Arrow Connector 7"/>
          <p:cNvCxnSpPr/>
          <p:nvPr/>
        </p:nvCxnSpPr>
        <p:spPr>
          <a:xfrm flipV="1">
            <a:off x="4419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3" name="TextBox 8"/>
          <p:cNvSpPr txBox="1">
            <a:spLocks noChangeArrowheads="1"/>
          </p:cNvSpPr>
          <p:nvPr/>
        </p:nvSpPr>
        <p:spPr bwMode="auto">
          <a:xfrm>
            <a:off x="5791200" y="25908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 due to incorrect assumptions</a:t>
            </a:r>
          </a:p>
        </p:txBody>
      </p:sp>
      <p:cxnSp>
        <p:nvCxnSpPr>
          <p:cNvPr id="10" name="Straight Arrow Connector 9"/>
          <p:cNvCxnSpPr/>
          <p:nvPr/>
        </p:nvCxnSpPr>
        <p:spPr>
          <a:xfrm rot="10800000">
            <a:off x="6134100" y="2062164"/>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5" name="TextBox 11"/>
          <p:cNvSpPr txBox="1">
            <a:spLocks noChangeArrowheads="1"/>
          </p:cNvSpPr>
          <p:nvPr/>
        </p:nvSpPr>
        <p:spPr bwMode="auto">
          <a:xfrm>
            <a:off x="7696200" y="2362201"/>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Error due to variance of training samples</a:t>
            </a:r>
          </a:p>
        </p:txBody>
      </p:sp>
      <p:cxnSp>
        <p:nvCxnSpPr>
          <p:cNvPr id="13" name="Straight Arrow Connector 12"/>
          <p:cNvCxnSpPr/>
          <p:nvPr/>
        </p:nvCxnSpPr>
        <p:spPr>
          <a:xfrm rot="10800000">
            <a:off x="7543800" y="2057400"/>
            <a:ext cx="571500" cy="52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421592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Bias-variance tradeoff</a:t>
            </a:r>
          </a:p>
        </p:txBody>
      </p:sp>
      <p:sp>
        <p:nvSpPr>
          <p:cNvPr id="6" name="TextBox 5"/>
          <p:cNvSpPr txBox="1">
            <a:spLocks noChangeArrowheads="1"/>
          </p:cNvSpPr>
          <p:nvPr/>
        </p:nvSpPr>
        <p:spPr bwMode="auto">
          <a:xfrm>
            <a:off x="6934201" y="54102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 error</a:t>
            </a:r>
          </a:p>
        </p:txBody>
      </p:sp>
      <p:sp>
        <p:nvSpPr>
          <p:cNvPr id="7" name="TextBox 6"/>
          <p:cNvSpPr txBox="1">
            <a:spLocks noChangeArrowheads="1"/>
          </p:cNvSpPr>
          <p:nvPr/>
        </p:nvSpPr>
        <p:spPr bwMode="auto">
          <a:xfrm>
            <a:off x="7010400" y="43434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 error</a:t>
            </a:r>
          </a:p>
        </p:txBody>
      </p:sp>
      <p:sp>
        <p:nvSpPr>
          <p:cNvPr id="18" name="Freeform 17"/>
          <p:cNvSpPr/>
          <p:nvPr/>
        </p:nvSpPr>
        <p:spPr>
          <a:xfrm>
            <a:off x="3340101" y="47910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0" name="Freeform 19"/>
          <p:cNvSpPr/>
          <p:nvPr/>
        </p:nvSpPr>
        <p:spPr>
          <a:xfrm>
            <a:off x="3352801" y="29876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Box 20"/>
          <p:cNvSpPr txBox="1">
            <a:spLocks noChangeArrowheads="1"/>
          </p:cNvSpPr>
          <p:nvPr/>
        </p:nvSpPr>
        <p:spPr bwMode="auto">
          <a:xfrm>
            <a:off x="3124200" y="2133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Underfitting</a:t>
            </a:r>
          </a:p>
        </p:txBody>
      </p:sp>
      <p:sp>
        <p:nvSpPr>
          <p:cNvPr id="22" name="TextBox 21"/>
          <p:cNvSpPr txBox="1">
            <a:spLocks noChangeArrowheads="1"/>
          </p:cNvSpPr>
          <p:nvPr/>
        </p:nvSpPr>
        <p:spPr bwMode="auto">
          <a:xfrm>
            <a:off x="7086601" y="21336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Overfitting</a:t>
            </a:r>
          </a:p>
        </p:txBody>
      </p:sp>
      <p:cxnSp>
        <p:nvCxnSpPr>
          <p:cNvPr id="26" name="Straight Arrow Connector 25"/>
          <p:cNvCxnSpPr/>
          <p:nvPr/>
        </p:nvCxnSpPr>
        <p:spPr>
          <a:xfrm rot="5400000">
            <a:off x="3620294" y="2780506"/>
            <a:ext cx="533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123907" y="3239295"/>
            <a:ext cx="12954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00400" y="2514600"/>
            <a:ext cx="533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3276600" y="40386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6573" name="Group 12"/>
          <p:cNvGrpSpPr>
            <a:grpSpLocks/>
          </p:cNvGrpSpPr>
          <p:nvPr/>
        </p:nvGrpSpPr>
        <p:grpSpPr bwMode="auto">
          <a:xfrm>
            <a:off x="2944814" y="2771776"/>
            <a:ext cx="5555063" cy="3798476"/>
            <a:chOff x="1535668" y="2667794"/>
            <a:chExt cx="5554047" cy="3800013"/>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7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6578" name="TextBox 8"/>
            <p:cNvSpPr txBox="1">
              <a:spLocks noChangeArrowheads="1"/>
            </p:cNvSpPr>
            <p:nvPr/>
          </p:nvSpPr>
          <p:spPr bwMode="auto">
            <a:xfrm>
              <a:off x="5791200" y="5867400"/>
              <a:ext cx="1298515"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Variance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noProof="0" dirty="0">
                  <a:solidFill>
                    <a:srgbClr val="000000"/>
                  </a:solidFill>
                  <a:cs typeface="Arial" panose="020B0604020202020204" pitchFamily="34" charset="0"/>
                </a:rPr>
                <a:t>Expressive model</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79" name="TextBox 9"/>
            <p:cNvSpPr txBox="1">
              <a:spLocks noChangeArrowheads="1"/>
            </p:cNvSpPr>
            <p:nvPr/>
          </p:nvSpPr>
          <p:spPr bwMode="auto">
            <a:xfrm>
              <a:off x="1676400" y="5867400"/>
              <a:ext cx="1542128"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Variance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dirty="0">
                  <a:solidFill>
                    <a:srgbClr val="000000"/>
                  </a:solidFill>
                  <a:cs typeface="Arial" panose="020B0604020202020204" pitchFamily="34" charset="0"/>
                </a:rPr>
                <a:t>Strong Regularization</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80" name="TextBox 10"/>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grpSp>
      <p:sp>
        <p:nvSpPr>
          <p:cNvPr id="23" name="TextBox 22"/>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0731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9"/>
                                        </p:tgtEl>
                                        <p:attrNameLst>
                                          <p:attrName>ppt_x</p:attrName>
                                        </p:attrNameLst>
                                      </p:cBhvr>
                                      <p:tavLst>
                                        <p:tav tm="0">
                                          <p:val>
                                            <p:strVal val="ppt_x"/>
                                          </p:val>
                                        </p:tav>
                                        <p:tav tm="100000">
                                          <p:val>
                                            <p:strVal val="1+ppt_w/2"/>
                                          </p:val>
                                        </p:tav>
                                      </p:tavLst>
                                    </p:anim>
                                    <p:anim calcmode="lin" valueType="num">
                                      <p:cBhvr additive="base">
                                        <p:cTn id="9" dur="1000"/>
                                        <p:tgtEl>
                                          <p:spTgt spid="9"/>
                                        </p:tgtEl>
                                        <p:attrNameLst>
                                          <p:attrName>ppt_y</p:attrName>
                                        </p:attrNameLst>
                                      </p:cBhvr>
                                      <p:tavLst>
                                        <p:tav tm="0">
                                          <p:val>
                                            <p:strVal val="ppt_y"/>
                                          </p:val>
                                        </p:tav>
                                        <p:tav tm="100000">
                                          <p:val>
                                            <p:strVal val="ppt_y"/>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8"/>
                                        </p:tgtEl>
                                        <p:attrNameLst>
                                          <p:attrName>ppt_x</p:attrName>
                                        </p:attrNameLst>
                                      </p:cBhvr>
                                      <p:tavLst>
                                        <p:tav tm="0">
                                          <p:val>
                                            <p:strVal val="ppt_x"/>
                                          </p:val>
                                        </p:tav>
                                        <p:tav tm="100000">
                                          <p:val>
                                            <p:strVal val="1+ppt_w/2"/>
                                          </p:val>
                                        </p:tav>
                                      </p:tavLst>
                                    </p:anim>
                                    <p:anim calcmode="lin" valueType="num">
                                      <p:cBhvr additive="base">
                                        <p:cTn id="20" dur="1000"/>
                                        <p:tgtEl>
                                          <p:spTgt spid="8"/>
                                        </p:tgtEl>
                                        <p:attrNameLst>
                                          <p:attrName>ppt_y</p:attrName>
                                        </p:attrNameLst>
                                      </p:cBhvr>
                                      <p:tavLst>
                                        <p:tav tm="0">
                                          <p:val>
                                            <p:strVal val="ppt_y"/>
                                          </p:val>
                                        </p:tav>
                                        <p:tav tm="100000">
                                          <p:val>
                                            <p:strVal val="ppt_y"/>
                                          </p:val>
                                        </p:tav>
                                      </p:tavLst>
                                    </p:anim>
                                    <p:set>
                                      <p:cBhvr>
                                        <p:cTn id="21" dur="1" fill="hold">
                                          <p:stCondLst>
                                            <p:cond delay="999"/>
                                          </p:stCondLst>
                                        </p:cTn>
                                        <p:tgtEl>
                                          <p:spTgt spid="8"/>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P spid="22"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a:p>
        </p:txBody>
      </p:sp>
      <p:sp>
        <p:nvSpPr>
          <p:cNvPr id="28675" name="Content Placeholder 2"/>
          <p:cNvSpPr>
            <a:spLocks noGrp="1"/>
          </p:cNvSpPr>
          <p:nvPr>
            <p:ph idx="1"/>
          </p:nvPr>
        </p:nvSpPr>
        <p:spPr/>
        <p:txBody>
          <a:bodyPr/>
          <a:lstStyle/>
          <a:p>
            <a:pPr eaLnBrk="1" hangingPunct="1"/>
            <a:endParaRPr lang="en-US" altLang="en-US"/>
          </a:p>
        </p:txBody>
      </p:sp>
      <p:pic>
        <p:nvPicPr>
          <p:cNvPr id="2867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26670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561033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Bias-variance tradeoff</a:t>
            </a:r>
          </a:p>
        </p:txBody>
      </p:sp>
      <p:sp>
        <p:nvSpPr>
          <p:cNvPr id="10" name="Freeform 9"/>
          <p:cNvSpPr/>
          <p:nvPr/>
        </p:nvSpPr>
        <p:spPr>
          <a:xfrm>
            <a:off x="3465514"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3478214"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Box 12"/>
          <p:cNvSpPr txBox="1">
            <a:spLocks noChangeArrowheads="1"/>
          </p:cNvSpPr>
          <p:nvPr/>
        </p:nvSpPr>
        <p:spPr bwMode="auto">
          <a:xfrm>
            <a:off x="5410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Many training examples</a:t>
            </a:r>
          </a:p>
        </p:txBody>
      </p:sp>
      <p:sp>
        <p:nvSpPr>
          <p:cNvPr id="14" name="TextBox 13"/>
          <p:cNvSpPr txBox="1">
            <a:spLocks noChangeArrowheads="1"/>
          </p:cNvSpPr>
          <p:nvPr/>
        </p:nvSpPr>
        <p:spPr bwMode="auto">
          <a:xfrm>
            <a:off x="6553201"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Few training examples</a:t>
            </a:r>
          </a:p>
        </p:txBody>
      </p:sp>
      <p:sp>
        <p:nvSpPr>
          <p:cNvPr id="16" name="Rectangle 15"/>
          <p:cNvSpPr/>
          <p:nvPr/>
        </p:nvSpPr>
        <p:spPr>
          <a:xfrm>
            <a:off x="3467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7592" name="Group 12"/>
          <p:cNvGrpSpPr>
            <a:grpSpLocks/>
          </p:cNvGrpSpPr>
          <p:nvPr/>
        </p:nvGrpSpPr>
        <p:grpSpPr bwMode="auto">
          <a:xfrm>
            <a:off x="3059114" y="2668589"/>
            <a:ext cx="5555057" cy="3798476"/>
            <a:chOff x="1535703" y="2667794"/>
            <a:chExt cx="5554004" cy="380001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59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7598" name="TextBox 8"/>
            <p:cNvSpPr txBox="1">
              <a:spLocks noChangeArrowheads="1"/>
            </p:cNvSpPr>
            <p:nvPr/>
          </p:nvSpPr>
          <p:spPr bwMode="auto">
            <a:xfrm>
              <a:off x="5791200" y="5867400"/>
              <a:ext cx="1298507"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Variance</a:t>
              </a:r>
            </a:p>
            <a:p>
              <a:pPr eaLnBrk="1" hangingPunct="1">
                <a:spcBef>
                  <a:spcPct val="0"/>
                </a:spcBef>
                <a:buNone/>
                <a:defRPr/>
              </a:pPr>
              <a:r>
                <a:rPr lang="en-US" altLang="en-US" sz="1100" dirty="0">
                  <a:solidFill>
                    <a:srgbClr val="000000"/>
                  </a:solidFill>
                  <a:cs typeface="Arial" panose="020B0604020202020204" pitchFamily="34" charset="0"/>
                </a:rPr>
                <a:t>Expressive model</a:t>
              </a:r>
            </a:p>
          </p:txBody>
        </p:sp>
        <p:sp>
          <p:nvSpPr>
            <p:cNvPr id="67599" name="TextBox 9"/>
            <p:cNvSpPr txBox="1">
              <a:spLocks noChangeArrowheads="1"/>
            </p:cNvSpPr>
            <p:nvPr/>
          </p:nvSpPr>
          <p:spPr bwMode="auto">
            <a:xfrm>
              <a:off x="1676400" y="5867400"/>
              <a:ext cx="1542118"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Variance</a:t>
              </a:r>
            </a:p>
            <a:p>
              <a:pPr eaLnBrk="1" hangingPunct="1">
                <a:spcBef>
                  <a:spcPct val="0"/>
                </a:spcBef>
                <a:buNone/>
                <a:defRPr/>
              </a:pPr>
              <a:r>
                <a:rPr lang="en-US" altLang="en-US" sz="1100" dirty="0">
                  <a:solidFill>
                    <a:srgbClr val="000000"/>
                  </a:solidFill>
                  <a:cs typeface="Arial" panose="020B0604020202020204" pitchFamily="34" charset="0"/>
                </a:rPr>
                <a:t>Strong Regularization</a:t>
              </a:r>
            </a:p>
          </p:txBody>
        </p:sp>
        <p:sp>
          <p:nvSpPr>
            <p:cNvPr id="67600"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Error</a:t>
              </a:r>
            </a:p>
          </p:txBody>
        </p:sp>
      </p:grpSp>
      <p:sp>
        <p:nvSpPr>
          <p:cNvPr id="15" name="Rectangle 14"/>
          <p:cNvSpPr/>
          <p:nvPr/>
        </p:nvSpPr>
        <p:spPr>
          <a:xfrm>
            <a:off x="3467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21876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Effect of Training Size</a:t>
            </a:r>
          </a:p>
        </p:txBody>
      </p:sp>
      <p:sp>
        <p:nvSpPr>
          <p:cNvPr id="10" name="Freeform 9"/>
          <p:cNvSpPr/>
          <p:nvPr/>
        </p:nvSpPr>
        <p:spPr>
          <a:xfrm>
            <a:off x="3452814" y="3644901"/>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3440114"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p:cNvSpPr txBox="1">
            <a:spLocks noChangeArrowheads="1"/>
          </p:cNvSpPr>
          <p:nvPr/>
        </p:nvSpPr>
        <p:spPr bwMode="auto">
          <a:xfrm>
            <a:off x="6781801" y="4354514"/>
            <a:ext cx="98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Testing</a:t>
            </a:r>
          </a:p>
        </p:txBody>
      </p:sp>
      <p:sp>
        <p:nvSpPr>
          <p:cNvPr id="13" name="TextBox 12"/>
          <p:cNvSpPr txBox="1">
            <a:spLocks noChangeArrowheads="1"/>
          </p:cNvSpPr>
          <p:nvPr/>
        </p:nvSpPr>
        <p:spPr bwMode="auto">
          <a:xfrm>
            <a:off x="6629401" y="5497514"/>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a:t>
            </a:r>
          </a:p>
        </p:txBody>
      </p:sp>
      <p:cxnSp>
        <p:nvCxnSpPr>
          <p:cNvPr id="19" name="Straight Arrow Connector 18"/>
          <p:cNvCxnSpPr/>
          <p:nvPr/>
        </p:nvCxnSpPr>
        <p:spPr>
          <a:xfrm rot="5400000" flipH="1" flipV="1">
            <a:off x="3544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267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Generalization Error</a:t>
            </a:r>
          </a:p>
        </p:txBody>
      </p:sp>
      <p:sp>
        <p:nvSpPr>
          <p:cNvPr id="15" name="Rectangle 14"/>
          <p:cNvSpPr/>
          <p:nvPr/>
        </p:nvSpPr>
        <p:spPr>
          <a:xfrm>
            <a:off x="3441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a:xfrm>
            <a:off x="3443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8619" name="Group 3"/>
          <p:cNvGrpSpPr>
            <a:grpSpLocks/>
          </p:cNvGrpSpPr>
          <p:nvPr/>
        </p:nvGrpSpPr>
        <p:grpSpPr bwMode="auto">
          <a:xfrm>
            <a:off x="3059114"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623"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Number of Training Examples</a:t>
              </a:r>
            </a:p>
          </p:txBody>
        </p:sp>
        <p:sp>
          <p:nvSpPr>
            <p:cNvPr id="68624"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620" name="Rectangle 19"/>
          <p:cNvSpPr>
            <a:spLocks noChangeArrowheads="1"/>
          </p:cNvSpPr>
          <p:nvPr/>
        </p:nvSpPr>
        <p:spPr bwMode="auto">
          <a:xfrm>
            <a:off x="4572001" y="1981200"/>
            <a:ext cx="250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Fixed prediction model</a:t>
            </a:r>
          </a:p>
        </p:txBody>
      </p:sp>
      <p:sp>
        <p:nvSpPr>
          <p:cNvPr id="22" name="TextBox 21"/>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605460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7"/>
                                        </p:tgtEl>
                                        <p:attrNameLst>
                                          <p:attrName>ppt_x</p:attrName>
                                        </p:attrNameLst>
                                      </p:cBhvr>
                                      <p:tavLst>
                                        <p:tav tm="0">
                                          <p:val>
                                            <p:strVal val="ppt_x"/>
                                          </p:val>
                                        </p:tav>
                                        <p:tav tm="100000">
                                          <p:val>
                                            <p:strVal val="1+ppt_w/2"/>
                                          </p:val>
                                        </p:tav>
                                      </p:tavLst>
                                    </p:anim>
                                    <p:anim calcmode="lin" valueType="num">
                                      <p:cBhvr additive="base">
                                        <p:cTn id="20" dur="1000"/>
                                        <p:tgtEl>
                                          <p:spTgt spid="17"/>
                                        </p:tgtEl>
                                        <p:attrNameLst>
                                          <p:attrName>ppt_y</p:attrName>
                                        </p:attrNameLst>
                                      </p:cBhvr>
                                      <p:tavLst>
                                        <p:tav tm="0">
                                          <p:val>
                                            <p:strVal val="ppt_y"/>
                                          </p:val>
                                        </p:tav>
                                        <p:tav tm="100000">
                                          <p:val>
                                            <p:strVal val="ppt_y"/>
                                          </p:val>
                                        </p:tav>
                                      </p:tavLst>
                                    </p:anim>
                                    <p:set>
                                      <p:cBhvr>
                                        <p:cTn id="21" dur="1" fill="hold">
                                          <p:stCondLst>
                                            <p:cond delay="999"/>
                                          </p:stCondLst>
                                        </p:cTn>
                                        <p:tgtEl>
                                          <p:spTgt spid="17"/>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15" grpId="0" animBg="1"/>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The perfect classification algorithm</a:t>
            </a:r>
          </a:p>
        </p:txBody>
      </p:sp>
      <p:sp>
        <p:nvSpPr>
          <p:cNvPr id="14339" name="Content Placeholder 2"/>
          <p:cNvSpPr>
            <a:spLocks noGrp="1"/>
          </p:cNvSpPr>
          <p:nvPr>
            <p:ph idx="1"/>
          </p:nvPr>
        </p:nvSpPr>
        <p:spPr>
          <a:xfrm>
            <a:off x="1981200" y="990600"/>
            <a:ext cx="8229600" cy="5638800"/>
          </a:xfrm>
        </p:spPr>
        <p:txBody>
          <a:bodyPr>
            <a:normAutofit fontScale="775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makes assumptions that fit the problem</a:t>
            </a:r>
          </a:p>
          <a:p>
            <a:pPr>
              <a:defRPr/>
            </a:pPr>
            <a:endParaRPr lang="en-US" dirty="0"/>
          </a:p>
          <a:p>
            <a:pPr>
              <a:defRPr/>
            </a:pPr>
            <a:r>
              <a:rPr lang="en-US" dirty="0"/>
              <a:t>Regularization: right level of regularization for amount of training data</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objective function in evaluation</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9054461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Remember…</a:t>
            </a:r>
          </a:p>
        </p:txBody>
      </p:sp>
      <p:sp>
        <p:nvSpPr>
          <p:cNvPr id="3" name="Content Placeholder 2"/>
          <p:cNvSpPr>
            <a:spLocks noGrp="1"/>
          </p:cNvSpPr>
          <p:nvPr>
            <p:ph idx="1"/>
          </p:nvPr>
        </p:nvSpPr>
        <p:spPr>
          <a:xfrm>
            <a:off x="1981200" y="990601"/>
            <a:ext cx="5638800" cy="5135563"/>
          </a:xfrm>
        </p:spPr>
        <p:txBody>
          <a:bodyPr>
            <a:normAutofit lnSpcReduction="10000"/>
          </a:bodyPr>
          <a:lstStyle/>
          <a:p>
            <a:pPr>
              <a:buFont typeface="Arial" charset="0"/>
              <a:buChar char="•"/>
              <a:defRPr/>
            </a:pPr>
            <a:r>
              <a:rPr lang="en-US" dirty="0"/>
              <a:t>No classifier is inherently better than any other: you need to make assumptions to generalize</a:t>
            </a:r>
          </a:p>
          <a:p>
            <a:pPr>
              <a:buFont typeface="Arial" charset="0"/>
              <a:buChar char="•"/>
              <a:defRPr/>
            </a:pPr>
            <a:endParaRPr lang="en-US" dirty="0"/>
          </a:p>
          <a:p>
            <a:pPr>
              <a:buFont typeface="Arial" charset="0"/>
              <a:buChar char="•"/>
              <a:defRPr/>
            </a:pPr>
            <a:r>
              <a:rPr lang="en-US" dirty="0"/>
              <a:t>Error sources</a:t>
            </a:r>
          </a:p>
          <a:p>
            <a:pPr lvl="1">
              <a:buFont typeface="Arial" charset="0"/>
              <a:buChar char="–"/>
              <a:defRPr/>
            </a:pPr>
            <a:r>
              <a:rPr lang="en-US" dirty="0"/>
              <a:t>Bias: due to over-simplifications / regularization</a:t>
            </a:r>
          </a:p>
          <a:p>
            <a:pPr lvl="1">
              <a:buFont typeface="Arial" charset="0"/>
              <a:buChar char="–"/>
              <a:defRPr/>
            </a:pPr>
            <a:r>
              <a:rPr lang="en-US" dirty="0"/>
              <a:t>Variance: due to inability to perfectly estimate parameters from limited data</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3200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23324523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dirty="0"/>
          </a:p>
        </p:txBody>
      </p:sp>
      <p:sp>
        <p:nvSpPr>
          <p:cNvPr id="71683" name="Content Placeholder 2"/>
          <p:cNvSpPr>
            <a:spLocks noGrp="1"/>
          </p:cNvSpPr>
          <p:nvPr>
            <p:ph idx="1"/>
          </p:nvPr>
        </p:nvSpPr>
        <p:spPr/>
        <p:txBody>
          <a:bodyPr/>
          <a:lstStyle/>
          <a:p>
            <a:r>
              <a:rPr lang="en-US" altLang="en-US" dirty="0"/>
              <a:t>How to reduce variance (expressiveness)?</a:t>
            </a:r>
          </a:p>
          <a:p>
            <a:pPr lvl="1"/>
            <a:r>
              <a:rPr lang="en-US" altLang="en-US" dirty="0"/>
              <a:t>Choose a simpler classifier</a:t>
            </a:r>
          </a:p>
          <a:p>
            <a:pPr lvl="1"/>
            <a:r>
              <a:rPr lang="en-US" altLang="en-US" dirty="0"/>
              <a:t>Regularize the parameters</a:t>
            </a:r>
          </a:p>
          <a:p>
            <a:pPr lvl="1"/>
            <a:r>
              <a:rPr lang="en-US" altLang="en-US" dirty="0"/>
              <a:t>Get more training data</a:t>
            </a:r>
          </a:p>
          <a:p>
            <a:r>
              <a:rPr lang="en-US" altLang="en-US" dirty="0"/>
              <a:t>How to reduce bias (regularization)?</a:t>
            </a:r>
          </a:p>
          <a:p>
            <a:pPr lvl="1"/>
            <a:r>
              <a:rPr lang="en-US" altLang="en-US" dirty="0"/>
              <a:t>Choose a more complex, more expressive classifier</a:t>
            </a:r>
          </a:p>
          <a:p>
            <a:pPr lvl="1"/>
            <a:r>
              <a:rPr lang="en-US" altLang="en-US" dirty="0"/>
              <a:t>Remove regularization</a:t>
            </a:r>
          </a:p>
          <a:p>
            <a:pPr lvl="1"/>
            <a:r>
              <a:rPr lang="en-US" altLang="en-US" dirty="0"/>
              <a:t>(These might not be safe to do unless you get more training data)</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838625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a:t>What to remember about classifiers</a:t>
            </a:r>
          </a:p>
        </p:txBody>
      </p:sp>
      <p:sp>
        <p:nvSpPr>
          <p:cNvPr id="3" name="Content Placeholder 2"/>
          <p:cNvSpPr>
            <a:spLocks noGrp="1"/>
          </p:cNvSpPr>
          <p:nvPr>
            <p:ph idx="1"/>
          </p:nvPr>
        </p:nvSpPr>
        <p:spPr/>
        <p:txBody>
          <a:bodyPr>
            <a:normAutofit/>
          </a:bodyPr>
          <a:lstStyle/>
          <a:p>
            <a:pPr>
              <a:defRPr/>
            </a:pPr>
            <a:endParaRPr lang="en-US" sz="2800" dirty="0"/>
          </a:p>
          <a:p>
            <a:pPr>
              <a:defRPr/>
            </a:pPr>
            <a:r>
              <a:rPr lang="en-US" sz="2800" dirty="0"/>
              <a:t>No free lunch: machine learning algorithms are tools, not dogmas</a:t>
            </a:r>
          </a:p>
          <a:p>
            <a:pPr>
              <a:defRPr/>
            </a:pPr>
            <a:endParaRPr lang="en-US" sz="2800" dirty="0"/>
          </a:p>
          <a:p>
            <a:pPr>
              <a:defRPr/>
            </a:pPr>
            <a:r>
              <a:rPr lang="en-US" sz="2800" dirty="0"/>
              <a:t>Try simple classifiers first</a:t>
            </a:r>
          </a:p>
          <a:p>
            <a:pPr>
              <a:defRPr/>
            </a:pPr>
            <a:endParaRPr lang="en-US" sz="2800" dirty="0"/>
          </a:p>
          <a:p>
            <a:pPr>
              <a:defRPr/>
            </a:pPr>
            <a:r>
              <a:rPr lang="en-US" sz="2800" dirty="0"/>
              <a:t>Better to have smart features and simple classifiers than simple features and smart classifiers</a:t>
            </a:r>
          </a:p>
          <a:p>
            <a:pPr>
              <a:defRPr/>
            </a:pPr>
            <a:endParaRPr lang="en-US" sz="2800" dirty="0"/>
          </a:p>
          <a:p>
            <a:pPr>
              <a:defRPr/>
            </a:pPr>
            <a:r>
              <a:rPr lang="en-US" sz="2800" dirty="0"/>
              <a:t>Use increasingly expressive classifiers with more training data (bias-variance tradeoff)</a:t>
            </a:r>
          </a:p>
          <a:p>
            <a:pPr>
              <a:defRPr/>
            </a:pPr>
            <a:endParaRPr lang="en-US" sz="2800" dirty="0"/>
          </a:p>
          <a:p>
            <a:pPr>
              <a:defRPr/>
            </a:pPr>
            <a:endParaRPr lang="en-US" sz="2800" dirty="0"/>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258363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Considerations</a:t>
            </a:r>
          </a:p>
        </p:txBody>
      </p:sp>
      <p:sp>
        <p:nvSpPr>
          <p:cNvPr id="3" name="Content Placeholder 2"/>
          <p:cNvSpPr>
            <a:spLocks noGrp="1"/>
          </p:cNvSpPr>
          <p:nvPr>
            <p:ph idx="1"/>
          </p:nvPr>
        </p:nvSpPr>
        <p:spPr>
          <a:xfrm>
            <a:off x="1981200" y="990600"/>
            <a:ext cx="8229600" cy="5562600"/>
          </a:xfrm>
        </p:spPr>
        <p:txBody>
          <a:bodyPr>
            <a:normAutofit lnSpcReduction="10000"/>
          </a:bodyPr>
          <a:lstStyle/>
          <a:p>
            <a:r>
              <a:rPr lang="en-US" dirty="0"/>
              <a:t>3 important design decisions:</a:t>
            </a:r>
          </a:p>
          <a:p>
            <a:pPr marL="457200" lvl="1" indent="0">
              <a:buNone/>
            </a:pPr>
            <a:r>
              <a:rPr lang="en-US" dirty="0"/>
              <a:t>1) What data do I use?</a:t>
            </a:r>
          </a:p>
          <a:p>
            <a:pPr marL="457200" lvl="1" indent="0">
              <a:buNone/>
            </a:pPr>
            <a:r>
              <a:rPr lang="en-US" dirty="0"/>
              <a:t>2) How do I represent my data (what feature)?</a:t>
            </a:r>
          </a:p>
          <a:p>
            <a:pPr marL="457200" lvl="1" indent="0">
              <a:buNone/>
            </a:pPr>
            <a:r>
              <a:rPr lang="en-US" dirty="0"/>
              <a:t>3) What classifier / </a:t>
            </a:r>
            <a:r>
              <a:rPr lang="en-US" dirty="0" err="1"/>
              <a:t>regressor</a:t>
            </a:r>
            <a:r>
              <a:rPr lang="en-US" dirty="0"/>
              <a:t> / machine learning tool do I use?</a:t>
            </a:r>
          </a:p>
          <a:p>
            <a:r>
              <a:rPr lang="en-US" dirty="0"/>
              <a:t>These are in decreasing order of importance</a:t>
            </a:r>
          </a:p>
          <a:p>
            <a:r>
              <a:rPr lang="en-US" dirty="0"/>
              <a:t>Deep learning addresses 2 and 3 simultaneously (and blurs the boundary between them). </a:t>
            </a:r>
          </a:p>
          <a:p>
            <a:r>
              <a:rPr lang="en-US" dirty="0"/>
              <a:t>You can take the representation from deep learning and use it with any classifier.</a:t>
            </a:r>
          </a:p>
        </p:txBody>
      </p:sp>
    </p:spTree>
    <p:extLst>
      <p:ext uri="{BB962C8B-B14F-4D97-AF65-F5344CB8AC3E}">
        <p14:creationId xmlns:p14="http://schemas.microsoft.com/office/powerpoint/2010/main" val="32643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83355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52401"/>
            <a:ext cx="8229600" cy="5135563"/>
          </a:xfrm>
        </p:spPr>
        <p:txBody>
          <a:bodyPr/>
          <a:lstStyle/>
          <a:p>
            <a:r>
              <a:rPr lang="en-US" dirty="0"/>
              <a:t>Andrew Ng’s ranking of machine learning impact	</a:t>
            </a:r>
          </a:p>
          <a:p>
            <a:pPr marL="971550" lvl="1" indent="-514350">
              <a:buFont typeface="+mj-lt"/>
              <a:buAutoNum type="arabicPeriod"/>
            </a:pPr>
            <a:r>
              <a:rPr lang="en-US" dirty="0"/>
              <a:t>Supervised Learning</a:t>
            </a:r>
          </a:p>
          <a:p>
            <a:pPr marL="971550" lvl="1" indent="-514350">
              <a:buFont typeface="+mj-lt"/>
              <a:buAutoNum type="arabicPeriod"/>
            </a:pPr>
            <a:r>
              <a:rPr lang="en-US" dirty="0"/>
              <a:t>Transfer Learning</a:t>
            </a:r>
          </a:p>
          <a:p>
            <a:pPr marL="971550" lvl="1" indent="-514350">
              <a:buFont typeface="+mj-lt"/>
              <a:buAutoNum type="arabicPeriod"/>
            </a:pPr>
            <a:r>
              <a:rPr lang="en-US" dirty="0"/>
              <a:t>Unsupervised Learning (I prefer “self-supervised” learning)</a:t>
            </a:r>
          </a:p>
          <a:p>
            <a:pPr marL="971550" lvl="1" indent="-514350">
              <a:buFont typeface="+mj-lt"/>
              <a:buAutoNum type="arabicPeriod"/>
            </a:pPr>
            <a:r>
              <a:rPr lang="en-US" dirty="0"/>
              <a:t>Reinforcement Learning</a:t>
            </a:r>
          </a:p>
        </p:txBody>
      </p:sp>
      <p:pic>
        <p:nvPicPr>
          <p:cNvPr id="4" name="Picture 3"/>
          <p:cNvPicPr>
            <a:picLocks noChangeAspect="1"/>
          </p:cNvPicPr>
          <p:nvPr/>
        </p:nvPicPr>
        <p:blipFill>
          <a:blip r:embed="rId2"/>
          <a:stretch>
            <a:fillRect/>
          </a:stretch>
        </p:blipFill>
        <p:spPr>
          <a:xfrm>
            <a:off x="5105400" y="3749040"/>
            <a:ext cx="5182132" cy="2901994"/>
          </a:xfrm>
          <a:prstGeom prst="rect">
            <a:avLst/>
          </a:prstGeom>
        </p:spPr>
      </p:pic>
      <p:sp>
        <p:nvSpPr>
          <p:cNvPr id="5" name="TextBox 4"/>
          <p:cNvSpPr txBox="1"/>
          <p:nvPr/>
        </p:nvSpPr>
        <p:spPr>
          <a:xfrm>
            <a:off x="609600" y="5486400"/>
            <a:ext cx="36576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charset="0"/>
                <a:ea typeface="+mn-ea"/>
                <a:cs typeface="+mn-cs"/>
              </a:rPr>
              <a:t>James thinks 2 and 3 might have switched ranks.</a:t>
            </a:r>
          </a:p>
        </p:txBody>
      </p:sp>
    </p:spTree>
    <p:extLst>
      <p:ext uri="{BB962C8B-B14F-4D97-AF65-F5344CB8AC3E}">
        <p14:creationId xmlns:p14="http://schemas.microsoft.com/office/powerpoint/2010/main" val="22704898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in recent computer vision papers</a:t>
            </a:r>
          </a:p>
        </p:txBody>
      </p:sp>
      <p:sp>
        <p:nvSpPr>
          <p:cNvPr id="3" name="Content Placeholder 2"/>
          <p:cNvSpPr>
            <a:spLocks noGrp="1"/>
          </p:cNvSpPr>
          <p:nvPr>
            <p:ph idx="1"/>
          </p:nvPr>
        </p:nvSpPr>
        <p:spPr>
          <a:xfrm>
            <a:off x="533400" y="1066800"/>
            <a:ext cx="10972800" cy="5135563"/>
          </a:xfrm>
        </p:spPr>
        <p:txBody>
          <a:bodyPr/>
          <a:lstStyle/>
          <a:p>
            <a:r>
              <a:rPr lang="en-US" dirty="0"/>
              <a:t>“PCA”					  3,610</a:t>
            </a:r>
          </a:p>
          <a:p>
            <a:r>
              <a:rPr lang="en-US" dirty="0"/>
              <a:t>“K-means”				  2,950</a:t>
            </a:r>
          </a:p>
          <a:p>
            <a:r>
              <a:rPr lang="en-US" dirty="0"/>
              <a:t>“</a:t>
            </a:r>
            <a:r>
              <a:rPr lang="en-US" dirty="0" err="1"/>
              <a:t>ResNet</a:t>
            </a:r>
            <a:r>
              <a:rPr lang="en-US" dirty="0"/>
              <a:t>”				14,900</a:t>
            </a:r>
          </a:p>
          <a:p>
            <a:r>
              <a:rPr lang="en-US" dirty="0"/>
              <a:t>“</a:t>
            </a:r>
            <a:r>
              <a:rPr lang="en-US" dirty="0" err="1"/>
              <a:t>ViT</a:t>
            </a:r>
            <a:r>
              <a:rPr lang="en-US" dirty="0"/>
              <a:t>”					  5,540</a:t>
            </a:r>
          </a:p>
          <a:p>
            <a:r>
              <a:rPr lang="en-US" dirty="0"/>
              <a:t>“Reinforcement learning”		  3,320</a:t>
            </a:r>
          </a:p>
          <a:p>
            <a:r>
              <a:rPr lang="en-US" dirty="0"/>
              <a:t>“Self-supervised”			11,300</a:t>
            </a:r>
          </a:p>
          <a:p>
            <a:r>
              <a:rPr lang="en-US" dirty="0"/>
              <a:t>“Unsupervised” 			18,400</a:t>
            </a:r>
          </a:p>
          <a:p>
            <a:endParaRPr lang="en-US" dirty="0"/>
          </a:p>
        </p:txBody>
      </p:sp>
      <p:sp>
        <p:nvSpPr>
          <p:cNvPr id="4" name="Rectangle 3"/>
          <p:cNvSpPr/>
          <p:nvPr/>
        </p:nvSpPr>
        <p:spPr>
          <a:xfrm>
            <a:off x="1866900" y="5715000"/>
            <a:ext cx="8305800" cy="830997"/>
          </a:xfrm>
          <a:prstGeom prst="rect">
            <a:avLst/>
          </a:prstGeom>
        </p:spPr>
        <p:txBody>
          <a:bodyPr wrap="square">
            <a:spAutoFit/>
          </a:bodyPr>
          <a:lstStyle/>
          <a:p>
            <a:r>
              <a:rPr lang="en-US" dirty="0" err="1"/>
              <a:t>site:https</a:t>
            </a:r>
            <a:r>
              <a:rPr lang="en-US" dirty="0"/>
              <a:t>://openaccess.thecvf.com “search term” seems to search ICCV, CVPR, and WACV papers </a:t>
            </a:r>
          </a:p>
        </p:txBody>
      </p:sp>
    </p:spTree>
    <p:extLst>
      <p:ext uri="{BB962C8B-B14F-4D97-AF65-F5344CB8AC3E}">
        <p14:creationId xmlns:p14="http://schemas.microsoft.com/office/powerpoint/2010/main" val="263887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8BCB-F0DE-1DD9-7544-CCEEC1B1E432}"/>
              </a:ext>
            </a:extLst>
          </p:cNvPr>
          <p:cNvSpPr>
            <a:spLocks noGrp="1"/>
          </p:cNvSpPr>
          <p:nvPr>
            <p:ph type="title"/>
          </p:nvPr>
        </p:nvSpPr>
        <p:spPr/>
        <p:txBody>
          <a:bodyPr/>
          <a:lstStyle/>
          <a:p>
            <a:endParaRPr lang="en-US"/>
          </a:p>
        </p:txBody>
      </p:sp>
      <p:pic>
        <p:nvPicPr>
          <p:cNvPr id="5" name="Content Placeholder 4" descr="A map of the world&#10;&#10;AI-generated content may be incorrect.">
            <a:extLst>
              <a:ext uri="{FF2B5EF4-FFF2-40B4-BE49-F238E27FC236}">
                <a16:creationId xmlns:a16="http://schemas.microsoft.com/office/drawing/2014/main" id="{A148B91C-DE6F-24A5-B95C-CE5195F82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31" y="228600"/>
            <a:ext cx="12138337" cy="6583362"/>
          </a:xfrm>
        </p:spPr>
      </p:pic>
    </p:spTree>
    <p:extLst>
      <p:ext uri="{BB962C8B-B14F-4D97-AF65-F5344CB8AC3E}">
        <p14:creationId xmlns:p14="http://schemas.microsoft.com/office/powerpoint/2010/main" val="6380035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a:t>Some Machine Learning References</a:t>
            </a:r>
          </a:p>
        </p:txBody>
      </p:sp>
      <p:sp>
        <p:nvSpPr>
          <p:cNvPr id="106499" name="Content Placeholder 2"/>
          <p:cNvSpPr>
            <a:spLocks noGrp="1"/>
          </p:cNvSpPr>
          <p:nvPr>
            <p:ph idx="1"/>
          </p:nvPr>
        </p:nvSpPr>
        <p:spPr/>
        <p:txBody>
          <a:bodyPr/>
          <a:lstStyle/>
          <a:p>
            <a:endParaRPr lang="en-US" altLang="en-US" sz="2800"/>
          </a:p>
          <a:p>
            <a:r>
              <a:rPr lang="en-US" altLang="en-US" sz="2800"/>
              <a:t>General</a:t>
            </a:r>
          </a:p>
          <a:p>
            <a:pPr lvl="1"/>
            <a:r>
              <a:rPr lang="en-US" altLang="en-US" sz="2400"/>
              <a:t>Tom Mitchell, </a:t>
            </a:r>
            <a:r>
              <a:rPr lang="en-US" altLang="en-US" sz="2400" i="1"/>
              <a:t>Machine Learning</a:t>
            </a:r>
            <a:r>
              <a:rPr lang="en-US" altLang="en-US" sz="2400"/>
              <a:t>, McGraw Hill, 1997</a:t>
            </a:r>
          </a:p>
          <a:p>
            <a:pPr lvl="1"/>
            <a:r>
              <a:rPr lang="en-US" altLang="en-US" sz="2400"/>
              <a:t>Christopher Bishop, </a:t>
            </a:r>
            <a:r>
              <a:rPr lang="en-US" altLang="en-US" sz="2400" i="1"/>
              <a:t>Neural Networks for Pattern Recognition</a:t>
            </a:r>
            <a:r>
              <a:rPr lang="en-US" altLang="en-US" sz="2400"/>
              <a:t>, Oxford University Press, 1995</a:t>
            </a:r>
          </a:p>
          <a:p>
            <a:r>
              <a:rPr lang="en-US" altLang="en-US" sz="2800"/>
              <a:t>Adaboost</a:t>
            </a:r>
          </a:p>
          <a:p>
            <a:pPr lvl="1"/>
            <a:r>
              <a:rPr lang="en-US" altLang="en-US" sz="2400"/>
              <a:t>Friedman, Hastie, and Tibshirani, “Additive logistic regression: a statistical view of boosting”, Annals of Statistics, 2000 </a:t>
            </a:r>
          </a:p>
          <a:p>
            <a:r>
              <a:rPr lang="en-US" altLang="en-US" sz="2800"/>
              <a:t>SVMs</a:t>
            </a:r>
          </a:p>
          <a:p>
            <a:pPr lvl="1"/>
            <a:r>
              <a:rPr lang="en-US" altLang="en-US" sz="2400"/>
              <a:t>http://www.support-vector.net/icml-tutorial.pdf</a:t>
            </a:r>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35631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435" y="152400"/>
            <a:ext cx="9657129" cy="6622964"/>
          </a:xfrm>
        </p:spPr>
      </p:pic>
      <p:sp>
        <p:nvSpPr>
          <p:cNvPr id="5" name="TextBox 4"/>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984783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ays\Desktop\143 Computer Vision\slides\08\800px-Map_of_USA_with_state_names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990601"/>
            <a:ext cx="71437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6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1200" y="6142038"/>
            <a:ext cx="8229600" cy="639762"/>
          </a:xfrm>
        </p:spPr>
        <p:txBody>
          <a:bodyPr/>
          <a:lstStyle/>
          <a:p>
            <a:r>
              <a:rPr lang="en-US" altLang="en-US"/>
              <a:t>http://fakeisthenewreal.org/reform/</a:t>
            </a:r>
          </a:p>
        </p:txBody>
      </p:sp>
      <p:pic>
        <p:nvPicPr>
          <p:cNvPr id="30723" name="Picture 2" descr="C:\Users\hays\Desktop\143 Computer Vision\slides\08\electoralreform_h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942976"/>
            <a:ext cx="892968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mes\Dropbox\cs143 fall 2013\cs143 fall 2013 slides\15\electoral1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0"/>
            <a:ext cx="8915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ontent Placeholder 2"/>
          <p:cNvSpPr>
            <a:spLocks noGrp="1"/>
          </p:cNvSpPr>
          <p:nvPr>
            <p:ph idx="1"/>
          </p:nvPr>
        </p:nvSpPr>
        <p:spPr>
          <a:xfrm>
            <a:off x="1981200" y="6142038"/>
            <a:ext cx="8229600" cy="639762"/>
          </a:xfrm>
        </p:spPr>
        <p:txBody>
          <a:bodyPr/>
          <a:lstStyle/>
          <a:p>
            <a:r>
              <a:rPr lang="en-US" altLang="en-US" dirty="0"/>
              <a:t>http://fakeisthenewreal.org/reform/</a:t>
            </a:r>
          </a:p>
        </p:txBody>
      </p:sp>
    </p:spTree>
    <p:extLst>
      <p:ext uri="{BB962C8B-B14F-4D97-AF65-F5344CB8AC3E}">
        <p14:creationId xmlns:p14="http://schemas.microsoft.com/office/powerpoint/2010/main" val="1264249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a:defRPr/>
            </a:pPr>
            <a:r>
              <a:rPr lang="en-US" dirty="0"/>
              <a:t>Clustering example: image segmentation</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en-US" dirty="0"/>
              <a:t>	Goal: Break up the image into meaningful or perceptually similar regions</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2525" t="52000"/>
          <a:stretch>
            <a:fillRect/>
          </a:stretch>
        </p:blipFill>
        <p:spPr bwMode="auto">
          <a:xfrm>
            <a:off x="3581400" y="2743200"/>
            <a:ext cx="499903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1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en-US" dirty="0"/>
              <a:t>Segmentation for feature support or efficiency </a:t>
            </a:r>
            <a:br>
              <a:rPr lang="en-US" altLang="en-US" dirty="0"/>
            </a:br>
            <a:r>
              <a:rPr lang="en-US" altLang="en-US" dirty="0"/>
              <a:t>(I.e. </a:t>
            </a:r>
            <a:r>
              <a:rPr lang="en-US" altLang="en-US" dirty="0" err="1"/>
              <a:t>Superpixels</a:t>
            </a:r>
            <a:r>
              <a:rPr lang="en-US" altLang="en-US" dirty="0"/>
              <a:t>)</a:t>
            </a:r>
          </a:p>
        </p:txBody>
      </p:sp>
      <p:pic>
        <p:nvPicPr>
          <p:cNvPr id="34819" name="Picture 5" descr="Amtr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352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Amtrak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37160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28"/>
          <p:cNvSpPr>
            <a:spLocks noChangeArrowheads="1"/>
          </p:cNvSpPr>
          <p:nvPr/>
        </p:nvSpPr>
        <p:spPr bwMode="auto">
          <a:xfrm>
            <a:off x="5715000" y="22860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Text Box 33"/>
          <p:cNvSpPr txBox="1">
            <a:spLocks noChangeArrowheads="1"/>
          </p:cNvSpPr>
          <p:nvPr/>
        </p:nvSpPr>
        <p:spPr bwMode="auto">
          <a:xfrm>
            <a:off x="6172200" y="3548064"/>
            <a:ext cx="388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[Felzenszwalb and Huttenlocher 2004]</a:t>
            </a:r>
          </a:p>
        </p:txBody>
      </p:sp>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038600"/>
            <a:ext cx="234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097338"/>
            <a:ext cx="236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33"/>
          <p:cNvSpPr txBox="1">
            <a:spLocks noChangeArrowheads="1"/>
          </p:cNvSpPr>
          <p:nvPr/>
        </p:nvSpPr>
        <p:spPr bwMode="auto">
          <a:xfrm>
            <a:off x="1524000" y="6553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[Hoiem et al. 2005, Mori 2005]</a:t>
            </a:r>
          </a:p>
        </p:txBody>
      </p:sp>
      <p:sp>
        <p:nvSpPr>
          <p:cNvPr id="34826" name="Text Box 33"/>
          <p:cNvSpPr txBox="1">
            <a:spLocks noChangeArrowheads="1"/>
          </p:cNvSpPr>
          <p:nvPr/>
        </p:nvSpPr>
        <p:spPr bwMode="auto">
          <a:xfrm>
            <a:off x="6629400" y="6367464"/>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[Shi and Malik 2001]</a:t>
            </a:r>
          </a:p>
        </p:txBody>
      </p:sp>
      <p:sp>
        <p:nvSpPr>
          <p:cNvPr id="34827" name="AutoShape 28"/>
          <p:cNvSpPr>
            <a:spLocks noChangeArrowheads="1"/>
          </p:cNvSpPr>
          <p:nvPr/>
        </p:nvSpPr>
        <p:spPr bwMode="auto">
          <a:xfrm>
            <a:off x="5715000" y="51054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grpSp>
        <p:nvGrpSpPr>
          <p:cNvPr id="2" name="Group 1"/>
          <p:cNvGrpSpPr/>
          <p:nvPr/>
        </p:nvGrpSpPr>
        <p:grpSpPr>
          <a:xfrm>
            <a:off x="1646224" y="2259972"/>
            <a:ext cx="4695145" cy="1226877"/>
            <a:chOff x="164933" y="845836"/>
            <a:chExt cx="10040448" cy="2623646"/>
          </a:xfrm>
        </p:grpSpPr>
        <p:pic>
          <p:nvPicPr>
            <p:cNvPr id="13" name="Picture 13" descr="amtrak_patch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6116" y="1836350"/>
              <a:ext cx="1150938"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8268633" y="1766197"/>
              <a:ext cx="1936748"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sp>
          <p:nvSpPr>
            <p:cNvPr id="15" name="Text Box 15"/>
            <p:cNvSpPr txBox="1">
              <a:spLocks noChangeArrowheads="1"/>
            </p:cNvSpPr>
            <p:nvPr/>
          </p:nvSpPr>
          <p:spPr bwMode="auto">
            <a:xfrm>
              <a:off x="164933" y="845836"/>
              <a:ext cx="1752600"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pic>
          <p:nvPicPr>
            <p:cNvPr id="16" name="Picture 25" descr="amtrak_patch2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8" y="2209007"/>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spect="1" noChangeArrowheads="1"/>
            </p:cNvSpPr>
            <p:nvPr/>
          </p:nvSpPr>
          <p:spPr bwMode="auto">
            <a:xfrm>
              <a:off x="2476500" y="2709069"/>
              <a:ext cx="287338" cy="26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8" name="Rectangle 9"/>
            <p:cNvSpPr>
              <a:spLocks noChangeAspect="1" noChangeArrowheads="1"/>
            </p:cNvSpPr>
            <p:nvPr/>
          </p:nvSpPr>
          <p:spPr bwMode="auto">
            <a:xfrm>
              <a:off x="5099360" y="2199888"/>
              <a:ext cx="287338" cy="2857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flipH="1">
              <a:off x="1601788" y="2829719"/>
              <a:ext cx="77311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20" name="Line 6"/>
            <p:cNvSpPr>
              <a:spLocks noChangeShapeType="1"/>
            </p:cNvSpPr>
            <p:nvPr/>
          </p:nvSpPr>
          <p:spPr bwMode="auto">
            <a:xfrm>
              <a:off x="5562911" y="2353878"/>
              <a:ext cx="141287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7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500"/>
                                        <p:tgtEl>
                                          <p:spTgt spid="34821"/>
                                        </p:tgtEl>
                                      </p:cBhvr>
                                    </p:animEffect>
                                  </p:childTnLst>
                                </p:cTn>
                              </p:par>
                              <p:par>
                                <p:cTn id="13" presetID="10" presetClass="entr" presetSubtype="0"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fade">
                                      <p:cBhvr>
                                        <p:cTn id="15" dur="500"/>
                                        <p:tgtEl>
                                          <p:spTgt spid="348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fade">
                                      <p:cBhvr>
                                        <p:cTn id="18" dur="500"/>
                                        <p:tgtEl>
                                          <p:spTgt spid="348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23"/>
                                        </p:tgtEl>
                                        <p:attrNameLst>
                                          <p:attrName>style.visibility</p:attrName>
                                        </p:attrNameLst>
                                      </p:cBhvr>
                                      <p:to>
                                        <p:strVal val="visible"/>
                                      </p:to>
                                    </p:set>
                                    <p:animEffect transition="in" filter="fade">
                                      <p:cBhvr>
                                        <p:cTn id="23" dur="500"/>
                                        <p:tgtEl>
                                          <p:spTgt spid="348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827"/>
                                        </p:tgtEl>
                                        <p:attrNameLst>
                                          <p:attrName>style.visibility</p:attrName>
                                        </p:attrNameLst>
                                      </p:cBhvr>
                                      <p:to>
                                        <p:strVal val="visible"/>
                                      </p:to>
                                    </p:set>
                                    <p:animEffect transition="in" filter="fade">
                                      <p:cBhvr>
                                        <p:cTn id="26" dur="500"/>
                                        <p:tgtEl>
                                          <p:spTgt spid="34827"/>
                                        </p:tgtEl>
                                      </p:cBhvr>
                                    </p:animEffect>
                                  </p:childTnLst>
                                </p:cTn>
                              </p:par>
                              <p:par>
                                <p:cTn id="27" presetID="10" presetClass="entr" presetSubtype="0" fill="hold" nodeType="withEffect">
                                  <p:stCondLst>
                                    <p:cond delay="0"/>
                                  </p:stCondLst>
                                  <p:childTnLst>
                                    <p:set>
                                      <p:cBhvr>
                                        <p:cTn id="28" dur="1" fill="hold">
                                          <p:stCondLst>
                                            <p:cond delay="0"/>
                                          </p:stCondLst>
                                        </p:cTn>
                                        <p:tgtEl>
                                          <p:spTgt spid="34824"/>
                                        </p:tgtEl>
                                        <p:attrNameLst>
                                          <p:attrName>style.visibility</p:attrName>
                                        </p:attrNameLst>
                                      </p:cBhvr>
                                      <p:to>
                                        <p:strVal val="visible"/>
                                      </p:to>
                                    </p:set>
                                    <p:animEffect transition="in" filter="fade">
                                      <p:cBhvr>
                                        <p:cTn id="29" dur="500"/>
                                        <p:tgtEl>
                                          <p:spTgt spid="348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p:bldP spid="34826" grpId="0"/>
      <p:bldP spid="348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167" t="11333" r="14723" b="8222"/>
          <a:stretch/>
        </p:blipFill>
        <p:spPr>
          <a:xfrm>
            <a:off x="1981200" y="76201"/>
            <a:ext cx="8382000" cy="6896101"/>
          </a:xfrm>
          <a:prstGeom prst="rect">
            <a:avLst/>
          </a:prstGeom>
        </p:spPr>
      </p:pic>
    </p:spTree>
    <p:extLst>
      <p:ext uri="{BB962C8B-B14F-4D97-AF65-F5344CB8AC3E}">
        <p14:creationId xmlns:p14="http://schemas.microsoft.com/office/powerpoint/2010/main" val="2592112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Segmentation as a result</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143000"/>
            <a:ext cx="3309938" cy="2209800"/>
          </a:xfrm>
          <a:noFill/>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43001"/>
            <a:ext cx="31242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81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581401"/>
            <a:ext cx="28956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8650288" y="6488114"/>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Rother et al. 2004</a:t>
            </a:r>
          </a:p>
        </p:txBody>
      </p:sp>
    </p:spTree>
    <p:extLst>
      <p:ext uri="{BB962C8B-B14F-4D97-AF65-F5344CB8AC3E}">
        <p14:creationId xmlns:p14="http://schemas.microsoft.com/office/powerpoint/2010/main" val="357199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Types of segmentations</a:t>
            </a:r>
          </a:p>
        </p:txBody>
      </p:sp>
      <p:pic>
        <p:nvPicPr>
          <p:cNvPr id="3686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297" t="50781" r="62038" b="15558"/>
          <a:stretch>
            <a:fillRect/>
          </a:stretch>
        </p:blipFill>
        <p:spPr>
          <a:xfrm>
            <a:off x="2438401" y="1066800"/>
            <a:ext cx="3165475" cy="2286000"/>
          </a:xfrm>
          <a:noFill/>
        </p:spPr>
      </p:pic>
      <p:sp>
        <p:nvSpPr>
          <p:cNvPr id="36868" name="TextBox 4"/>
          <p:cNvSpPr txBox="1">
            <a:spLocks noChangeArrowheads="1"/>
          </p:cNvSpPr>
          <p:nvPr/>
        </p:nvSpPr>
        <p:spPr bwMode="auto">
          <a:xfrm>
            <a:off x="2667001" y="3276601"/>
            <a:ext cx="2701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Oversegmentation</a:t>
            </a:r>
          </a:p>
        </p:txBody>
      </p:sp>
      <p:pic>
        <p:nvPicPr>
          <p:cNvPr id="36869"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59814" t="51904" r="22530" b="15558"/>
          <a:stretch>
            <a:fillRect/>
          </a:stretch>
        </p:blipFill>
        <p:spPr bwMode="auto">
          <a:xfrm>
            <a:off x="5943600" y="1143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6172201" y="3276601"/>
            <a:ext cx="287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Undersegmentation</a:t>
            </a:r>
          </a:p>
        </p:txBody>
      </p:sp>
      <p:pic>
        <p:nvPicPr>
          <p:cNvPr id="36871"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21458" t="51904" r="22128" b="15558"/>
          <a:stretch>
            <a:fillRect/>
          </a:stretch>
        </p:blipFill>
        <p:spPr bwMode="auto">
          <a:xfrm>
            <a:off x="2133601" y="4267200"/>
            <a:ext cx="8126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4267201" y="5943601"/>
            <a:ext cx="338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Multiple Segmentations</a:t>
            </a:r>
          </a:p>
        </p:txBody>
      </p:sp>
      <p:pic>
        <p:nvPicPr>
          <p:cNvPr id="36873" name="Picture 3"/>
          <p:cNvPicPr>
            <a:picLocks noChangeAspect="1" noChangeArrowheads="1"/>
          </p:cNvPicPr>
          <p:nvPr/>
        </p:nvPicPr>
        <p:blipFill>
          <a:blip r:embed="rId2">
            <a:extLst>
              <a:ext uri="{28A0092B-C50C-407E-A947-70E740481C1C}">
                <a14:useLocalDpi xmlns:a14="http://schemas.microsoft.com/office/drawing/2010/main" val="0"/>
              </a:ext>
            </a:extLst>
          </a:blip>
          <a:srcRect l="1961" t="11375" r="82269" b="50653"/>
          <a:stretch>
            <a:fillRect/>
          </a:stretch>
        </p:blipFill>
        <p:spPr bwMode="auto">
          <a:xfrm>
            <a:off x="9251950" y="0"/>
            <a:ext cx="1416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Major processes for segmentation</a:t>
            </a:r>
          </a:p>
        </p:txBody>
      </p:sp>
      <p:sp>
        <p:nvSpPr>
          <p:cNvPr id="37891" name="Content Placeholder 2"/>
          <p:cNvSpPr>
            <a:spLocks noGrp="1"/>
          </p:cNvSpPr>
          <p:nvPr>
            <p:ph idx="1"/>
          </p:nvPr>
        </p:nvSpPr>
        <p:spPr/>
        <p:txBody>
          <a:bodyPr/>
          <a:lstStyle/>
          <a:p>
            <a:endParaRPr lang="en-US" altLang="en-US"/>
          </a:p>
          <a:p>
            <a:r>
              <a:rPr lang="en-US" altLang="en-US"/>
              <a:t>Bottom-up: group tokens with similar features</a:t>
            </a:r>
          </a:p>
          <a:p>
            <a:r>
              <a:rPr lang="en-US" altLang="en-US"/>
              <a:t>Top-down: group tokens that likely belong to the same object</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05201"/>
            <a:ext cx="777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8089900" y="6488114"/>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[Levin and Weiss 2006]</a:t>
            </a:r>
          </a:p>
        </p:txBody>
      </p:sp>
    </p:spTree>
    <p:extLst>
      <p:ext uri="{BB962C8B-B14F-4D97-AF65-F5344CB8AC3E}">
        <p14:creationId xmlns:p14="http://schemas.microsoft.com/office/powerpoint/2010/main" val="20594972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F2DF-D5AB-1807-B993-EC5D8B24E8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73A0D9-8FCF-CF5E-30A9-8496A51598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973BCA4-ABD5-012A-3CCA-75B88F47587E}"/>
              </a:ext>
            </a:extLst>
          </p:cNvPr>
          <p:cNvPicPr>
            <a:picLocks noChangeAspect="1"/>
          </p:cNvPicPr>
          <p:nvPr/>
        </p:nvPicPr>
        <p:blipFill>
          <a:blip r:embed="rId2"/>
          <a:stretch>
            <a:fillRect/>
          </a:stretch>
        </p:blipFill>
        <p:spPr>
          <a:xfrm>
            <a:off x="1364346" y="0"/>
            <a:ext cx="9463308" cy="6858000"/>
          </a:xfrm>
          <a:prstGeom prst="rect">
            <a:avLst/>
          </a:prstGeom>
        </p:spPr>
      </p:pic>
    </p:spTree>
    <p:extLst>
      <p:ext uri="{BB962C8B-B14F-4D97-AF65-F5344CB8AC3E}">
        <p14:creationId xmlns:p14="http://schemas.microsoft.com/office/powerpoint/2010/main" val="85239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F7AE06-B051-5FB5-E71D-95BEB111D858}"/>
              </a:ext>
            </a:extLst>
          </p:cNvPr>
          <p:cNvSpPr txBox="1"/>
          <p:nvPr/>
        </p:nvSpPr>
        <p:spPr>
          <a:xfrm>
            <a:off x="381000" y="6019800"/>
            <a:ext cx="11086363" cy="646331"/>
          </a:xfrm>
          <a:prstGeom prst="rect">
            <a:avLst/>
          </a:prstGeom>
          <a:noFill/>
        </p:spPr>
        <p:txBody>
          <a:bodyPr wrap="square">
            <a:spAutoFit/>
          </a:bodyPr>
          <a:lstStyle/>
          <a:p>
            <a:pPr>
              <a:buNone/>
            </a:pPr>
            <a:r>
              <a:rPr lang="en-US" sz="1800" b="1" dirty="0"/>
              <a:t>Token Merging: Your </a:t>
            </a:r>
            <a:r>
              <a:rPr lang="en-US" sz="1800" b="1" dirty="0" err="1"/>
              <a:t>ViT</a:t>
            </a:r>
            <a:r>
              <a:rPr lang="en-US" sz="1800" b="1" dirty="0"/>
              <a:t> But Faster</a:t>
            </a:r>
          </a:p>
          <a:p>
            <a:pPr>
              <a:buNone/>
            </a:pPr>
            <a:r>
              <a:rPr lang="en-US" sz="1800" dirty="0">
                <a:hlinkClick r:id="rId2"/>
              </a:rPr>
              <a:t>Daniel Bolya</a:t>
            </a:r>
            <a:r>
              <a:rPr lang="en-US" sz="1800" dirty="0"/>
              <a:t>, </a:t>
            </a:r>
            <a:r>
              <a:rPr lang="en-US" sz="1800" dirty="0">
                <a:hlinkClick r:id="rId3"/>
              </a:rPr>
              <a:t>Cheng-Yang Fu</a:t>
            </a:r>
            <a:r>
              <a:rPr lang="en-US" sz="1800" dirty="0"/>
              <a:t>, </a:t>
            </a:r>
            <a:r>
              <a:rPr lang="en-US" sz="1800" dirty="0" err="1">
                <a:hlinkClick r:id="rId4"/>
              </a:rPr>
              <a:t>Xiaoliang</a:t>
            </a:r>
            <a:r>
              <a:rPr lang="en-US" sz="1800" dirty="0">
                <a:hlinkClick r:id="rId4"/>
              </a:rPr>
              <a:t> Dai</a:t>
            </a:r>
            <a:r>
              <a:rPr lang="en-US" sz="1800" dirty="0"/>
              <a:t>, </a:t>
            </a:r>
            <a:r>
              <a:rPr lang="en-US" sz="1800" dirty="0" err="1">
                <a:hlinkClick r:id="rId5"/>
              </a:rPr>
              <a:t>Peizhao</a:t>
            </a:r>
            <a:r>
              <a:rPr lang="en-US" sz="1800" dirty="0">
                <a:hlinkClick r:id="rId5"/>
              </a:rPr>
              <a:t> Zhang</a:t>
            </a:r>
            <a:r>
              <a:rPr lang="en-US" sz="1800" dirty="0"/>
              <a:t>, </a:t>
            </a:r>
            <a:r>
              <a:rPr lang="en-US" sz="1800" dirty="0">
                <a:hlinkClick r:id="rId6"/>
              </a:rPr>
              <a:t>Christoph </a:t>
            </a:r>
            <a:r>
              <a:rPr lang="en-US" sz="1800" dirty="0" err="1">
                <a:hlinkClick r:id="rId6"/>
              </a:rPr>
              <a:t>Feichtenhofer</a:t>
            </a:r>
            <a:r>
              <a:rPr lang="en-US" sz="1800" dirty="0"/>
              <a:t>, </a:t>
            </a:r>
            <a:r>
              <a:rPr lang="en-US" sz="1800" dirty="0">
                <a:hlinkClick r:id="rId7"/>
              </a:rPr>
              <a:t>Judy Hoffman</a:t>
            </a:r>
            <a:endParaRPr lang="en-US" sz="1800" dirty="0"/>
          </a:p>
        </p:txBody>
      </p:sp>
      <p:pic>
        <p:nvPicPr>
          <p:cNvPr id="7" name="Picture 6">
            <a:extLst>
              <a:ext uri="{FF2B5EF4-FFF2-40B4-BE49-F238E27FC236}">
                <a16:creationId xmlns:a16="http://schemas.microsoft.com/office/drawing/2014/main" id="{162C2589-A35F-2944-52EB-FBAF827054A2}"/>
              </a:ext>
            </a:extLst>
          </p:cNvPr>
          <p:cNvPicPr>
            <a:picLocks noChangeAspect="1"/>
          </p:cNvPicPr>
          <p:nvPr/>
        </p:nvPicPr>
        <p:blipFill>
          <a:blip r:embed="rId8"/>
          <a:stretch>
            <a:fillRect/>
          </a:stretch>
        </p:blipFill>
        <p:spPr>
          <a:xfrm>
            <a:off x="17205" y="152400"/>
            <a:ext cx="12047067" cy="4953000"/>
          </a:xfrm>
          <a:prstGeom prst="rect">
            <a:avLst/>
          </a:prstGeom>
        </p:spPr>
      </p:pic>
    </p:spTree>
    <p:extLst>
      <p:ext uri="{BB962C8B-B14F-4D97-AF65-F5344CB8AC3E}">
        <p14:creationId xmlns:p14="http://schemas.microsoft.com/office/powerpoint/2010/main" val="403661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C5B5-4C8B-CE8D-4585-5C50088186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42A60-9C5E-7804-925A-4625634848C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2F66FAE-F7D8-E947-7FF1-65FC4B01B8D4}"/>
              </a:ext>
            </a:extLst>
          </p:cNvPr>
          <p:cNvPicPr>
            <a:picLocks noChangeAspect="1"/>
          </p:cNvPicPr>
          <p:nvPr/>
        </p:nvPicPr>
        <p:blipFill>
          <a:blip r:embed="rId2"/>
          <a:stretch>
            <a:fillRect/>
          </a:stretch>
        </p:blipFill>
        <p:spPr>
          <a:xfrm>
            <a:off x="0" y="609600"/>
            <a:ext cx="12192000" cy="4697140"/>
          </a:xfrm>
          <a:prstGeom prst="rect">
            <a:avLst/>
          </a:prstGeom>
        </p:spPr>
      </p:pic>
      <p:sp>
        <p:nvSpPr>
          <p:cNvPr id="6" name="TextBox 5">
            <a:extLst>
              <a:ext uri="{FF2B5EF4-FFF2-40B4-BE49-F238E27FC236}">
                <a16:creationId xmlns:a16="http://schemas.microsoft.com/office/drawing/2014/main" id="{436D9CF8-D2AB-46D1-AB2A-E0F8D00E3F39}"/>
              </a:ext>
            </a:extLst>
          </p:cNvPr>
          <p:cNvSpPr txBox="1"/>
          <p:nvPr/>
        </p:nvSpPr>
        <p:spPr>
          <a:xfrm>
            <a:off x="381000" y="6019800"/>
            <a:ext cx="11086363" cy="646331"/>
          </a:xfrm>
          <a:prstGeom prst="rect">
            <a:avLst/>
          </a:prstGeom>
          <a:noFill/>
        </p:spPr>
        <p:txBody>
          <a:bodyPr wrap="square">
            <a:spAutoFit/>
          </a:bodyPr>
          <a:lstStyle/>
          <a:p>
            <a:pPr>
              <a:buNone/>
            </a:pPr>
            <a:r>
              <a:rPr lang="en-US" sz="1800" b="1" dirty="0"/>
              <a:t>Token Merging: Your </a:t>
            </a:r>
            <a:r>
              <a:rPr lang="en-US" sz="1800" b="1" dirty="0" err="1"/>
              <a:t>ViT</a:t>
            </a:r>
            <a:r>
              <a:rPr lang="en-US" sz="1800" b="1" dirty="0"/>
              <a:t> But Faster</a:t>
            </a:r>
          </a:p>
          <a:p>
            <a:pPr>
              <a:buNone/>
            </a:pPr>
            <a:r>
              <a:rPr lang="en-US" sz="1800" dirty="0">
                <a:hlinkClick r:id="rId3"/>
              </a:rPr>
              <a:t>Daniel Bolya</a:t>
            </a:r>
            <a:r>
              <a:rPr lang="en-US" sz="1800" dirty="0"/>
              <a:t>, </a:t>
            </a:r>
            <a:r>
              <a:rPr lang="en-US" sz="1800" dirty="0">
                <a:hlinkClick r:id="rId4"/>
              </a:rPr>
              <a:t>Cheng-Yang Fu</a:t>
            </a:r>
            <a:r>
              <a:rPr lang="en-US" sz="1800" dirty="0"/>
              <a:t>, </a:t>
            </a:r>
            <a:r>
              <a:rPr lang="en-US" sz="1800" dirty="0" err="1">
                <a:hlinkClick r:id="rId5"/>
              </a:rPr>
              <a:t>Xiaoliang</a:t>
            </a:r>
            <a:r>
              <a:rPr lang="en-US" sz="1800" dirty="0">
                <a:hlinkClick r:id="rId5"/>
              </a:rPr>
              <a:t> Dai</a:t>
            </a:r>
            <a:r>
              <a:rPr lang="en-US" sz="1800" dirty="0"/>
              <a:t>, </a:t>
            </a:r>
            <a:r>
              <a:rPr lang="en-US" sz="1800" dirty="0" err="1">
                <a:hlinkClick r:id="rId6"/>
              </a:rPr>
              <a:t>Peizhao</a:t>
            </a:r>
            <a:r>
              <a:rPr lang="en-US" sz="1800" dirty="0">
                <a:hlinkClick r:id="rId6"/>
              </a:rPr>
              <a:t> Zhang</a:t>
            </a:r>
            <a:r>
              <a:rPr lang="en-US" sz="1800" dirty="0"/>
              <a:t>, </a:t>
            </a:r>
            <a:r>
              <a:rPr lang="en-US" sz="1800" dirty="0">
                <a:hlinkClick r:id="rId7"/>
              </a:rPr>
              <a:t>Christoph </a:t>
            </a:r>
            <a:r>
              <a:rPr lang="en-US" sz="1800" dirty="0" err="1">
                <a:hlinkClick r:id="rId7"/>
              </a:rPr>
              <a:t>Feichtenhofer</a:t>
            </a:r>
            <a:r>
              <a:rPr lang="en-US" sz="1800" dirty="0"/>
              <a:t>, </a:t>
            </a:r>
            <a:r>
              <a:rPr lang="en-US" sz="1800" dirty="0">
                <a:hlinkClick r:id="rId8"/>
              </a:rPr>
              <a:t>Judy Hoffman</a:t>
            </a:r>
            <a:endParaRPr lang="en-US" sz="1800" dirty="0"/>
          </a:p>
        </p:txBody>
      </p:sp>
    </p:spTree>
    <p:extLst>
      <p:ext uri="{BB962C8B-B14F-4D97-AF65-F5344CB8AC3E}">
        <p14:creationId xmlns:p14="http://schemas.microsoft.com/office/powerpoint/2010/main" val="2736050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a:p>
        </p:txBody>
      </p:sp>
      <p:sp>
        <p:nvSpPr>
          <p:cNvPr id="3" name="Content Placeholder 2"/>
          <p:cNvSpPr>
            <a:spLocks noGrp="1"/>
          </p:cNvSpPr>
          <p:nvPr>
            <p:ph idx="1"/>
          </p:nvPr>
        </p:nvSpPr>
        <p:spPr/>
        <p:txBody>
          <a:bodyPr/>
          <a:lstStyle/>
          <a:p>
            <a:pPr>
              <a:buFont typeface="Arial" panose="020B0604020202020204" pitchFamily="34" charset="0"/>
              <a:buNone/>
            </a:pPr>
            <a:endParaRPr lang="en-US" altLang="en-US"/>
          </a:p>
          <a:p>
            <a:pPr>
              <a:buFont typeface="Arial" panose="020B0604020202020204" pitchFamily="34" charset="0"/>
              <a:buNone/>
            </a:pPr>
            <a:endParaRPr lang="en-US" altLang="en-US"/>
          </a:p>
          <a:p>
            <a:pPr>
              <a:buFont typeface="Arial" panose="020B0604020202020204" pitchFamily="34" charset="0"/>
              <a:buNone/>
            </a:pPr>
            <a:r>
              <a:rPr lang="en-US" altLang="en-US"/>
              <a:t>	Clustering: group together similar points and represent them with a single token</a:t>
            </a:r>
          </a:p>
          <a:p>
            <a:pPr>
              <a:buFont typeface="Arial" panose="020B0604020202020204" pitchFamily="34" charset="0"/>
              <a:buNone/>
            </a:pPr>
            <a:endParaRPr lang="en-US" altLang="en-US"/>
          </a:p>
          <a:p>
            <a:pPr>
              <a:buFont typeface="Arial" panose="020B0604020202020204" pitchFamily="34" charset="0"/>
              <a:buNone/>
            </a:pPr>
            <a:r>
              <a:rPr lang="en-US" altLang="en-US"/>
              <a:t>	Key Challenges:</a:t>
            </a:r>
          </a:p>
          <a:p>
            <a:pPr>
              <a:buFont typeface="Arial" panose="020B0604020202020204" pitchFamily="34" charset="0"/>
              <a:buNone/>
            </a:pPr>
            <a:r>
              <a:rPr lang="en-US" altLang="en-US" sz="2800"/>
              <a:t>	1) What makes two points/images/patches similar?</a:t>
            </a:r>
          </a:p>
          <a:p>
            <a:pPr>
              <a:buFont typeface="Arial" panose="020B0604020202020204" pitchFamily="34" charset="0"/>
              <a:buNone/>
            </a:pPr>
            <a:r>
              <a:rPr lang="en-US" altLang="en-US" sz="2800"/>
              <a:t>	2) How do we compute an overall grouping from pairwise similarities? </a:t>
            </a:r>
          </a:p>
        </p:txBody>
      </p:sp>
      <p:sp>
        <p:nvSpPr>
          <p:cNvPr id="38916"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110565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Why do we cluster?</a:t>
            </a:r>
          </a:p>
        </p:txBody>
      </p:sp>
      <p:sp>
        <p:nvSpPr>
          <p:cNvPr id="3" name="Content Placeholder 2"/>
          <p:cNvSpPr>
            <a:spLocks noGrp="1"/>
          </p:cNvSpPr>
          <p:nvPr>
            <p:ph idx="1"/>
          </p:nvPr>
        </p:nvSpPr>
        <p:spPr>
          <a:xfrm>
            <a:off x="1981200" y="990600"/>
            <a:ext cx="8229600" cy="5486400"/>
          </a:xfrm>
        </p:spPr>
        <p:txBody>
          <a:bodyPr>
            <a:normAutofit fontScale="77500" lnSpcReduction="20000"/>
          </a:bodyPr>
          <a:lstStyle/>
          <a:p>
            <a:pPr>
              <a:buFont typeface="Arial" charset="0"/>
              <a:buChar char="•"/>
              <a:defRPr/>
            </a:pPr>
            <a:endParaRPr lang="en-US" dirty="0"/>
          </a:p>
          <a:p>
            <a:pPr>
              <a:buFont typeface="Arial" charset="0"/>
              <a:buChar char="•"/>
              <a:defRPr/>
            </a:pPr>
            <a:r>
              <a:rPr lang="en-US" b="1" dirty="0"/>
              <a:t>Summarizing data</a:t>
            </a:r>
          </a:p>
          <a:p>
            <a:pPr lvl="1">
              <a:buFont typeface="Arial" charset="0"/>
              <a:buChar char="–"/>
              <a:defRPr/>
            </a:pPr>
            <a:r>
              <a:rPr lang="en-US" dirty="0"/>
              <a:t>Look at large amounts of data</a:t>
            </a:r>
          </a:p>
          <a:p>
            <a:pPr lvl="1">
              <a:buFont typeface="Arial" charset="0"/>
              <a:buChar char="–"/>
              <a:defRPr/>
            </a:pPr>
            <a:r>
              <a:rPr lang="en-US" dirty="0"/>
              <a:t>Patch-based compression or </a:t>
            </a:r>
            <a:r>
              <a:rPr lang="en-US" dirty="0" err="1"/>
              <a:t>denoising</a:t>
            </a:r>
            <a:endParaRPr lang="en-US" dirty="0"/>
          </a:p>
          <a:p>
            <a:pPr lvl="1">
              <a:buFont typeface="Arial" charset="0"/>
              <a:buChar char="–"/>
              <a:defRPr/>
            </a:pPr>
            <a:r>
              <a:rPr lang="en-US" dirty="0"/>
              <a:t>Represent a large continuous vector with the cluster number</a:t>
            </a:r>
          </a:p>
          <a:p>
            <a:pPr>
              <a:buFont typeface="Arial" charset="0"/>
              <a:buNone/>
              <a:defRPr/>
            </a:pPr>
            <a:endParaRPr lang="en-US" dirty="0"/>
          </a:p>
          <a:p>
            <a:pPr>
              <a:buFont typeface="Arial" charset="0"/>
              <a:buChar char="•"/>
              <a:defRPr/>
            </a:pPr>
            <a:r>
              <a:rPr lang="en-US" b="1" dirty="0"/>
              <a:t>Counting</a:t>
            </a:r>
          </a:p>
          <a:p>
            <a:pPr lvl="1">
              <a:buFont typeface="Arial" charset="0"/>
              <a:buChar char="–"/>
              <a:defRPr/>
            </a:pPr>
            <a:r>
              <a:rPr lang="en-US" dirty="0"/>
              <a:t>Histograms of texture, color, SIFT vectors</a:t>
            </a:r>
          </a:p>
          <a:p>
            <a:pPr>
              <a:buFont typeface="Arial" charset="0"/>
              <a:buChar char="•"/>
              <a:defRPr/>
            </a:pPr>
            <a:endParaRPr lang="en-US" dirty="0"/>
          </a:p>
          <a:p>
            <a:pPr>
              <a:buFont typeface="Arial" charset="0"/>
              <a:buChar char="•"/>
              <a:defRPr/>
            </a:pPr>
            <a:r>
              <a:rPr lang="en-US" b="1" dirty="0"/>
              <a:t>Segmentation</a:t>
            </a:r>
          </a:p>
          <a:p>
            <a:pPr lvl="1">
              <a:buFont typeface="Arial" charset="0"/>
              <a:buChar char="–"/>
              <a:defRPr/>
            </a:pPr>
            <a:r>
              <a:rPr lang="en-US" dirty="0"/>
              <a:t>Separate the image into different regions</a:t>
            </a:r>
          </a:p>
          <a:p>
            <a:pPr>
              <a:buFont typeface="Arial" charset="0"/>
              <a:buChar char="•"/>
              <a:defRPr/>
            </a:pPr>
            <a:endParaRPr lang="en-US" dirty="0"/>
          </a:p>
          <a:p>
            <a:pPr>
              <a:buFont typeface="Arial" charset="0"/>
              <a:buChar char="•"/>
              <a:defRPr/>
            </a:pPr>
            <a:r>
              <a:rPr lang="en-US" b="1" dirty="0"/>
              <a:t>Prediction</a:t>
            </a:r>
          </a:p>
          <a:p>
            <a:pPr lvl="1">
              <a:buFont typeface="Arial" charset="0"/>
              <a:buChar char="–"/>
              <a:defRPr/>
            </a:pPr>
            <a:r>
              <a:rPr lang="en-US" dirty="0"/>
              <a:t>Images in the same cluster may have the same labels</a:t>
            </a:r>
          </a:p>
        </p:txBody>
      </p:sp>
      <p:sp>
        <p:nvSpPr>
          <p:cNvPr id="3994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639348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How do we cluster?</a:t>
            </a:r>
          </a:p>
        </p:txBody>
      </p:sp>
      <p:sp>
        <p:nvSpPr>
          <p:cNvPr id="3" name="Content Placeholder 2"/>
          <p:cNvSpPr>
            <a:spLocks noGrp="1"/>
          </p:cNvSpPr>
          <p:nvPr>
            <p:ph idx="1"/>
          </p:nvPr>
        </p:nvSpPr>
        <p:spPr/>
        <p:txBody>
          <a:bodyPr>
            <a:normAutofit fontScale="92500"/>
          </a:bodyPr>
          <a:lstStyle/>
          <a:p>
            <a:pPr>
              <a:buFont typeface="Arial" charset="0"/>
              <a:buChar char="•"/>
              <a:defRPr/>
            </a:pPr>
            <a:endParaRPr lang="en-US" dirty="0"/>
          </a:p>
          <a:p>
            <a:pPr>
              <a:buFont typeface="Arial" charset="0"/>
              <a:buChar char="•"/>
              <a:defRPr/>
            </a:pPr>
            <a:r>
              <a:rPr lang="en-US" dirty="0">
                <a:solidFill>
                  <a:srgbClr val="00B050"/>
                </a:solidFill>
              </a:rPr>
              <a:t>K-means</a:t>
            </a:r>
          </a:p>
          <a:p>
            <a:pPr lvl="1">
              <a:buFont typeface="Arial" charset="0"/>
              <a:buChar char="–"/>
              <a:defRPr/>
            </a:pPr>
            <a:r>
              <a:rPr lang="en-US" dirty="0"/>
              <a:t>Iteratively re-assign points to the nearest cluster center</a:t>
            </a:r>
          </a:p>
          <a:p>
            <a:pPr>
              <a:buFont typeface="Arial" charset="0"/>
              <a:buChar char="•"/>
              <a:defRPr/>
            </a:pPr>
            <a:r>
              <a:rPr lang="en-US" dirty="0"/>
              <a:t>Agglomerative clustering</a:t>
            </a:r>
          </a:p>
          <a:p>
            <a:pPr lvl="1">
              <a:buFont typeface="Arial" charset="0"/>
              <a:buChar char="–"/>
              <a:defRPr/>
            </a:pPr>
            <a:r>
              <a:rPr lang="en-US" dirty="0"/>
              <a:t>Start with each point as its own cluster and iteratively merge the closest clusters</a:t>
            </a:r>
          </a:p>
          <a:p>
            <a:pPr>
              <a:buFont typeface="Arial" charset="0"/>
              <a:buChar char="•"/>
              <a:defRPr/>
            </a:pPr>
            <a:r>
              <a:rPr lang="en-US" dirty="0"/>
              <a:t>Mean-shift clustering</a:t>
            </a:r>
          </a:p>
          <a:p>
            <a:pPr lvl="1">
              <a:buFont typeface="Arial" charset="0"/>
              <a:buChar char="–"/>
              <a:defRPr/>
            </a:pPr>
            <a:r>
              <a:rPr lang="en-US" dirty="0"/>
              <a:t>Estimate modes of </a:t>
            </a:r>
            <a:r>
              <a:rPr lang="en-US" dirty="0" err="1"/>
              <a:t>pdf</a:t>
            </a:r>
            <a:endParaRPr lang="en-US" dirty="0"/>
          </a:p>
          <a:p>
            <a:pPr>
              <a:buFont typeface="Arial" charset="0"/>
              <a:buChar char="•"/>
              <a:defRPr/>
            </a:pPr>
            <a:r>
              <a:rPr lang="en-US" dirty="0"/>
              <a:t>Spectral clustering</a:t>
            </a:r>
          </a:p>
          <a:p>
            <a:pPr lvl="1">
              <a:buFont typeface="Arial" charset="0"/>
              <a:buChar char="–"/>
              <a:defRPr/>
            </a:pPr>
            <a:r>
              <a:rPr lang="en-US" dirty="0"/>
              <a:t>Split the nodes in a graph based on assigned links with similarity weights</a:t>
            </a:r>
          </a:p>
        </p:txBody>
      </p:sp>
    </p:spTree>
    <p:extLst>
      <p:ext uri="{BB962C8B-B14F-4D97-AF65-F5344CB8AC3E}">
        <p14:creationId xmlns:p14="http://schemas.microsoft.com/office/powerpoint/2010/main" val="190225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Clustering for Summarization</a:t>
            </a:r>
          </a:p>
        </p:txBody>
      </p:sp>
      <p:sp>
        <p:nvSpPr>
          <p:cNvPr id="41987" name="Content Placeholder 2"/>
          <p:cNvSpPr>
            <a:spLocks noGrp="1"/>
          </p:cNvSpPr>
          <p:nvPr>
            <p:ph idx="1"/>
          </p:nvPr>
        </p:nvSpPr>
        <p:spPr/>
        <p:txBody>
          <a:bodyPr/>
          <a:lstStyle/>
          <a:p>
            <a:pPr>
              <a:buFont typeface="Arial" panose="020B0604020202020204" pitchFamily="34" charset="0"/>
              <a:buNone/>
            </a:pPr>
            <a:r>
              <a:rPr lang="en-US" altLang="en-US"/>
              <a:t>	Goal: cluster to minimize variance in data given clusters</a:t>
            </a:r>
          </a:p>
          <a:p>
            <a:pPr lvl="1"/>
            <a:r>
              <a:rPr lang="en-US" altLang="en-US"/>
              <a:t>Preserve information</a:t>
            </a:r>
          </a:p>
        </p:txBody>
      </p:sp>
      <p:graphicFrame>
        <p:nvGraphicFramePr>
          <p:cNvPr id="41988" name="Object 2"/>
          <p:cNvGraphicFramePr>
            <a:graphicFrameLocks noChangeAspect="1"/>
          </p:cNvGraphicFramePr>
          <p:nvPr/>
        </p:nvGraphicFramePr>
        <p:xfrm>
          <a:off x="2951163" y="4049713"/>
          <a:ext cx="5213350" cy="1066800"/>
        </p:xfrm>
        <a:graphic>
          <a:graphicData uri="http://schemas.openxmlformats.org/presentationml/2006/ole">
            <mc:AlternateContent xmlns:mc="http://schemas.openxmlformats.org/markup-compatibility/2006">
              <mc:Choice xmlns:v="urn:schemas-microsoft-com:vml" Requires="v">
                <p:oleObj name="Equation" r:id="rId2" imgW="2171700" imgH="444500" progId="Equation.3">
                  <p:embed/>
                </p:oleObj>
              </mc:Choice>
              <mc:Fallback>
                <p:oleObj name="Equation" r:id="rId2" imgW="2171700" imgH="444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4049713"/>
                        <a:ext cx="521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4"/>
          <p:cNvSpPr txBox="1">
            <a:spLocks noChangeArrowheads="1"/>
          </p:cNvSpPr>
          <p:nvPr/>
        </p:nvSpPr>
        <p:spPr bwMode="auto">
          <a:xfrm>
            <a:off x="6532564" y="5268914"/>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Whether x</a:t>
            </a:r>
            <a:r>
              <a:rPr lang="en-US" altLang="en-US" sz="1800" baseline="-25000">
                <a:solidFill>
                  <a:srgbClr val="000000"/>
                </a:solidFill>
                <a:latin typeface="Arial" panose="020B0604020202020204" pitchFamily="34" charset="0"/>
                <a:cs typeface="Arial" panose="020B0604020202020204" pitchFamily="34" charset="0"/>
              </a:rPr>
              <a:t>j</a:t>
            </a:r>
            <a:r>
              <a:rPr lang="en-US" altLang="en-US" sz="1800">
                <a:solidFill>
                  <a:srgbClr val="000000"/>
                </a:solidFill>
                <a:latin typeface="Arial" panose="020B0604020202020204" pitchFamily="34" charset="0"/>
                <a:cs typeface="Arial" panose="020B0604020202020204" pitchFamily="34" charset="0"/>
              </a:rPr>
              <a:t> is assigned to c</a:t>
            </a:r>
            <a:r>
              <a:rPr lang="en-US" altLang="en-US" sz="1800" baseline="-25000">
                <a:solidFill>
                  <a:srgbClr val="000000"/>
                </a:solidFill>
                <a:latin typeface="Arial" panose="020B0604020202020204" pitchFamily="34" charset="0"/>
                <a:cs typeface="Arial" panose="020B0604020202020204" pitchFamily="34" charset="0"/>
              </a:rPr>
              <a:t>i</a:t>
            </a:r>
          </a:p>
        </p:txBody>
      </p:sp>
      <p:cxnSp>
        <p:nvCxnSpPr>
          <p:cNvPr id="7" name="Straight Arrow Connector 6"/>
          <p:cNvCxnSpPr/>
          <p:nvPr/>
        </p:nvCxnSpPr>
        <p:spPr>
          <a:xfrm rot="16200000" flipV="1">
            <a:off x="6342063" y="5002213"/>
            <a:ext cx="3810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875463" y="4011613"/>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9"/>
          <p:cNvSpPr txBox="1">
            <a:spLocks noChangeArrowheads="1"/>
          </p:cNvSpPr>
          <p:nvPr/>
        </p:nvSpPr>
        <p:spPr bwMode="auto">
          <a:xfrm>
            <a:off x="6075364" y="3516314"/>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 center</a:t>
            </a:r>
          </a:p>
        </p:txBody>
      </p:sp>
      <p:sp>
        <p:nvSpPr>
          <p:cNvPr id="41993" name="TextBox 10"/>
          <p:cNvSpPr txBox="1">
            <a:spLocks noChangeArrowheads="1"/>
          </p:cNvSpPr>
          <p:nvPr/>
        </p:nvSpPr>
        <p:spPr bwMode="auto">
          <a:xfrm>
            <a:off x="7924801" y="35814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Data</a:t>
            </a:r>
          </a:p>
        </p:txBody>
      </p:sp>
      <p:cxnSp>
        <p:nvCxnSpPr>
          <p:cNvPr id="12" name="Straight Arrow Connector 11"/>
          <p:cNvCxnSpPr/>
          <p:nvPr/>
        </p:nvCxnSpPr>
        <p:spPr>
          <a:xfrm rot="5400000">
            <a:off x="7658100" y="4000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88197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ECB3C2-5B87-EF0D-50FB-19B53EF9405A}"/>
              </a:ext>
            </a:extLst>
          </p:cNvPr>
          <p:cNvPicPr>
            <a:picLocks noChangeAspect="1"/>
          </p:cNvPicPr>
          <p:nvPr/>
        </p:nvPicPr>
        <p:blipFill>
          <a:blip r:embed="rId2"/>
          <a:stretch>
            <a:fillRect/>
          </a:stretch>
        </p:blipFill>
        <p:spPr>
          <a:xfrm>
            <a:off x="457200" y="0"/>
            <a:ext cx="8599271" cy="6858000"/>
          </a:xfrm>
          <a:prstGeom prst="rect">
            <a:avLst/>
          </a:prstGeom>
        </p:spPr>
      </p:pic>
      <p:sp>
        <p:nvSpPr>
          <p:cNvPr id="5" name="TextBox 4">
            <a:extLst>
              <a:ext uri="{FF2B5EF4-FFF2-40B4-BE49-F238E27FC236}">
                <a16:creationId xmlns:a16="http://schemas.microsoft.com/office/drawing/2014/main" id="{0F0BC719-4534-B428-26D9-17C4E90A2FC6}"/>
              </a:ext>
            </a:extLst>
          </p:cNvPr>
          <p:cNvSpPr txBox="1"/>
          <p:nvPr/>
        </p:nvSpPr>
        <p:spPr>
          <a:xfrm>
            <a:off x="9525000" y="5410200"/>
            <a:ext cx="2514600" cy="1200329"/>
          </a:xfrm>
          <a:prstGeom prst="rect">
            <a:avLst/>
          </a:prstGeom>
          <a:noFill/>
        </p:spPr>
        <p:txBody>
          <a:bodyPr wrap="square">
            <a:spAutoFit/>
          </a:bodyPr>
          <a:lstStyle/>
          <a:p>
            <a:r>
              <a:rPr lang="en-US" dirty="0"/>
              <a:t>https://en.wikipedia.org/wiki/Grid_illusion</a:t>
            </a:r>
          </a:p>
        </p:txBody>
      </p:sp>
    </p:spTree>
    <p:extLst>
      <p:ext uri="{BB962C8B-B14F-4D97-AF65-F5344CB8AC3E}">
        <p14:creationId xmlns:p14="http://schemas.microsoft.com/office/powerpoint/2010/main" val="2665060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K-means algorithm</a:t>
            </a:r>
          </a:p>
        </p:txBody>
      </p:sp>
      <p:pic>
        <p:nvPicPr>
          <p:cNvPr id="570370"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2" name="Picture 4" descr="http://upload.wikimedia.org/wikipedia/commons/thumb/a/a5/K_Means_Example_Step_2.svg/139px-K_Means_Example_Step_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4" name="Picture 6" descr="http://upload.wikimedia.org/wikipedia/commons/thumb/3/3e/K_Means_Example_Step_3.svg/139px-K_Means_Example_Step_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5"/>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11"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12"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Down Arrow 12"/>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Down Arrow 13"/>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2588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K-means algorithm</a:t>
            </a:r>
          </a:p>
        </p:txBody>
      </p:sp>
      <p:pic>
        <p:nvPicPr>
          <p:cNvPr id="44035"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http://upload.wikimedia.org/wikipedia/commons/thumb/d/d2/K_Means_Example_Step_4.svg/139px-K_Means_Example_Step_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4"/>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44038"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44039"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44040"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Curved Right Arrow 12"/>
          <p:cNvSpPr/>
          <p:nvPr/>
        </p:nvSpPr>
        <p:spPr>
          <a:xfrm rot="11030177">
            <a:off x="7435850" y="4057650"/>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
        <p:nvSpPr>
          <p:cNvPr id="44042" name="TextBox 13"/>
          <p:cNvSpPr txBox="1">
            <a:spLocks noChangeArrowheads="1"/>
          </p:cNvSpPr>
          <p:nvPr/>
        </p:nvSpPr>
        <p:spPr bwMode="auto">
          <a:xfrm flipH="1">
            <a:off x="815340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Back to 2</a:t>
            </a:r>
          </a:p>
        </p:txBody>
      </p:sp>
      <p:pic>
        <p:nvPicPr>
          <p:cNvPr id="44043" name="Picture 6" descr="http://upload.wikimedia.org/wikipedia/commons/thumb/3/3e/K_Means_Example_Step_3.svg/139px-K_Means_Example_Step_3.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Down Arrow 16"/>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9372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K-means</a:t>
            </a:r>
          </a:p>
        </p:txBody>
      </p:sp>
      <p:sp>
        <p:nvSpPr>
          <p:cNvPr id="3" name="Content Placeholder 2"/>
          <p:cNvSpPr>
            <a:spLocks noGrp="1"/>
          </p:cNvSpPr>
          <p:nvPr>
            <p:ph idx="1"/>
          </p:nvPr>
        </p:nvSpPr>
        <p:spPr>
          <a:xfrm>
            <a:off x="1981200" y="990600"/>
            <a:ext cx="8229600" cy="5638800"/>
          </a:xfrm>
        </p:spPr>
        <p:txBody>
          <a:bodyPr>
            <a:normAutofit fontScale="92500" lnSpcReduction="10000"/>
          </a:bodyPr>
          <a:lstStyle/>
          <a:p>
            <a:pPr marL="514350" indent="-514350">
              <a:buFont typeface="+mj-lt"/>
              <a:buAutoNum type="arabicPeriod"/>
              <a:defRPr/>
            </a:pPr>
            <a:r>
              <a:rPr lang="en-US" dirty="0"/>
              <a:t>Initialize cluster centers: </a:t>
            </a:r>
            <a:r>
              <a:rPr lang="en-US" sz="3500" b="1" dirty="0">
                <a:latin typeface="Times New Roman" pitchFamily="18" charset="0"/>
                <a:cs typeface="Times New Roman" pitchFamily="18" charset="0"/>
              </a:rPr>
              <a:t>c</a:t>
            </a:r>
            <a:r>
              <a:rPr lang="en-US" sz="3500" baseline="30000" dirty="0">
                <a:latin typeface="Times New Roman" pitchFamily="18" charset="0"/>
                <a:cs typeface="Times New Roman" pitchFamily="18" charset="0"/>
              </a:rPr>
              <a:t>0</a:t>
            </a:r>
            <a:r>
              <a:rPr lang="en-US" sz="3500" dirty="0">
                <a:latin typeface="Times New Roman" pitchFamily="18" charset="0"/>
                <a:cs typeface="Times New Roman" pitchFamily="18" charset="0"/>
              </a:rPr>
              <a:t> ; </a:t>
            </a:r>
            <a:r>
              <a:rPr lang="en-US" sz="3000" dirty="0">
                <a:latin typeface="Times New Roman" pitchFamily="18" charset="0"/>
                <a:cs typeface="Times New Roman" pitchFamily="18" charset="0"/>
              </a:rPr>
              <a:t>t=0</a:t>
            </a:r>
            <a:endParaRPr lang="en-US" dirty="0">
              <a:latin typeface="Times New Roman" pitchFamily="18" charset="0"/>
              <a:cs typeface="Times New Roman" pitchFamily="18" charset="0"/>
            </a:endParaRPr>
          </a:p>
          <a:p>
            <a:pPr marL="514350" indent="-514350">
              <a:buFont typeface="+mj-lt"/>
              <a:buAutoNum type="arabicPeriod"/>
              <a:defRPr/>
            </a:pPr>
            <a:endParaRPr lang="en-US" dirty="0"/>
          </a:p>
          <a:p>
            <a:pPr marL="514350" indent="-514350">
              <a:buFont typeface="+mj-lt"/>
              <a:buAutoNum type="arabicPeriod"/>
              <a:defRPr/>
            </a:pPr>
            <a:r>
              <a:rPr lang="en-US" dirty="0"/>
              <a:t>Assign each point to the closest center</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Update cluster centers as the mean of the points</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Repeat 2-3 until no points are re-assigned </a:t>
            </a:r>
            <a:r>
              <a:rPr lang="en-US" sz="3000" dirty="0">
                <a:latin typeface="Times New Roman" pitchFamily="18" charset="0"/>
                <a:cs typeface="Times New Roman" pitchFamily="18" charset="0"/>
              </a:rPr>
              <a:t>(t=t+1)</a:t>
            </a:r>
            <a:endParaRPr lang="en-US" dirty="0">
              <a:latin typeface="Times New Roman" pitchFamily="18" charset="0"/>
              <a:cs typeface="Times New Roman" pitchFamily="18" charset="0"/>
            </a:endParaRPr>
          </a:p>
        </p:txBody>
      </p:sp>
      <p:graphicFrame>
        <p:nvGraphicFramePr>
          <p:cNvPr id="45060" name="Object 2"/>
          <p:cNvGraphicFramePr>
            <a:graphicFrameLocks noChangeAspect="1"/>
          </p:cNvGraphicFramePr>
          <p:nvPr/>
        </p:nvGraphicFramePr>
        <p:xfrm>
          <a:off x="3186114" y="2438400"/>
          <a:ext cx="4968875" cy="1066800"/>
        </p:xfrm>
        <a:graphic>
          <a:graphicData uri="http://schemas.openxmlformats.org/presentationml/2006/ole">
            <mc:AlternateContent xmlns:mc="http://schemas.openxmlformats.org/markup-compatibility/2006">
              <mc:Choice xmlns:v="urn:schemas-microsoft-com:vml" Requires="v">
                <p:oleObj name="Equation" r:id="rId2" imgW="2070100" imgH="444500" progId="Equation.3">
                  <p:embed/>
                </p:oleObj>
              </mc:Choice>
              <mc:Fallback>
                <p:oleObj name="Equation" r:id="rId2" imgW="2070100" imgH="444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4" y="2438400"/>
                        <a:ext cx="4968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1" name="Object 3"/>
          <p:cNvGraphicFramePr>
            <a:graphicFrameLocks noChangeAspect="1"/>
          </p:cNvGraphicFramePr>
          <p:nvPr/>
        </p:nvGraphicFramePr>
        <p:xfrm>
          <a:off x="3305175" y="4419600"/>
          <a:ext cx="4725988" cy="1066800"/>
        </p:xfrm>
        <a:graphic>
          <a:graphicData uri="http://schemas.openxmlformats.org/presentationml/2006/ole">
            <mc:AlternateContent xmlns:mc="http://schemas.openxmlformats.org/markup-compatibility/2006">
              <mc:Choice xmlns:v="urn:schemas-microsoft-com:vml" Requires="v">
                <p:oleObj name="Equation" r:id="rId4" imgW="1968500" imgH="444500" progId="Equation.3">
                  <p:embed/>
                </p:oleObj>
              </mc:Choice>
              <mc:Fallback>
                <p:oleObj name="Equation" r:id="rId4" imgW="19685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5175" y="4419600"/>
                        <a:ext cx="472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2"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86406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K-means converges to a local minimum</a:t>
            </a:r>
          </a:p>
        </p:txBody>
      </p:sp>
      <p:pic>
        <p:nvPicPr>
          <p:cNvPr id="46083"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83313"/>
          <a:stretch/>
        </p:blipFill>
        <p:spPr bwMode="auto">
          <a:xfrm>
            <a:off x="1752601" y="1600201"/>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C:\Users\James\Dropbox\cs143 fall 2013\cs143 fall 2013 slides\15\K-means_convergence_to_a_local_minimum.png"/>
          <p:cNvPicPr>
            <a:picLocks noChangeAspect="1" noChangeArrowheads="1"/>
          </p:cNvPicPr>
          <p:nvPr/>
        </p:nvPicPr>
        <p:blipFill>
          <a:blip r:embed="rId2">
            <a:extLst>
              <a:ext uri="{28A0092B-C50C-407E-A947-70E740481C1C}">
                <a14:useLocalDpi xmlns:a14="http://schemas.microsoft.com/office/drawing/2010/main" val="0"/>
              </a:ext>
            </a:extLst>
          </a:blip>
          <a:srcRect l="50154"/>
          <a:stretch>
            <a:fillRect/>
          </a:stretch>
        </p:blipFill>
        <p:spPr bwMode="auto">
          <a:xfrm>
            <a:off x="1729003" y="3886201"/>
            <a:ext cx="864944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87" r="66628"/>
          <a:stretch/>
        </p:blipFill>
        <p:spPr bwMode="auto">
          <a:xfrm>
            <a:off x="4605925" y="1600200"/>
            <a:ext cx="2895601"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33372" r="50368"/>
          <a:stretch/>
        </p:blipFill>
        <p:spPr bwMode="auto">
          <a:xfrm>
            <a:off x="7529771" y="1600200"/>
            <a:ext cx="2821949"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K-means: design choices</a:t>
            </a:r>
          </a:p>
        </p:txBody>
      </p:sp>
      <p:sp>
        <p:nvSpPr>
          <p:cNvPr id="47107" name="Content Placeholder 22"/>
          <p:cNvSpPr>
            <a:spLocks noGrp="1"/>
          </p:cNvSpPr>
          <p:nvPr>
            <p:ph idx="1"/>
          </p:nvPr>
        </p:nvSpPr>
        <p:spPr>
          <a:xfrm>
            <a:off x="1981200" y="1219200"/>
            <a:ext cx="8229600" cy="5638800"/>
          </a:xfrm>
        </p:spPr>
        <p:txBody>
          <a:bodyPr/>
          <a:lstStyle/>
          <a:p>
            <a:r>
              <a:rPr lang="en-US" altLang="en-US"/>
              <a:t>Initialization</a:t>
            </a:r>
          </a:p>
          <a:p>
            <a:pPr lvl="1"/>
            <a:r>
              <a:rPr lang="en-US" altLang="en-US"/>
              <a:t>Randomly select K points as initial cluster center</a:t>
            </a:r>
          </a:p>
          <a:p>
            <a:pPr lvl="1"/>
            <a:r>
              <a:rPr lang="en-US" altLang="en-US"/>
              <a:t>Or greedily choose K points to minimize residual</a:t>
            </a:r>
          </a:p>
          <a:p>
            <a:endParaRPr lang="en-US" altLang="en-US" sz="1400"/>
          </a:p>
          <a:p>
            <a:r>
              <a:rPr lang="en-US" altLang="en-US"/>
              <a:t>Distance measures</a:t>
            </a:r>
          </a:p>
          <a:p>
            <a:pPr lvl="1"/>
            <a:r>
              <a:rPr lang="en-US" altLang="en-US"/>
              <a:t>Traditionally Euclidean, could be others</a:t>
            </a:r>
          </a:p>
          <a:p>
            <a:endParaRPr lang="en-US" altLang="en-US" sz="1400"/>
          </a:p>
          <a:p>
            <a:r>
              <a:rPr lang="en-US" altLang="en-US"/>
              <a:t>Optimization</a:t>
            </a:r>
          </a:p>
          <a:p>
            <a:pPr lvl="1"/>
            <a:r>
              <a:rPr lang="en-US" altLang="en-US"/>
              <a:t>Will converge to a </a:t>
            </a:r>
            <a:r>
              <a:rPr lang="en-US" altLang="en-US" i="1"/>
              <a:t>local minimum</a:t>
            </a:r>
          </a:p>
          <a:p>
            <a:pPr lvl="1"/>
            <a:r>
              <a:rPr lang="en-US" altLang="en-US"/>
              <a:t>May want to perform multiple restarts</a:t>
            </a:r>
          </a:p>
          <a:p>
            <a:endParaRPr lang="en-US" altLang="en-US"/>
          </a:p>
          <a:p>
            <a:endParaRPr lang="en-US" altLang="en-US"/>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430930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2422526" y="1752601"/>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Image</a:t>
            </a:r>
          </a:p>
        </p:txBody>
      </p:sp>
      <p:sp>
        <p:nvSpPr>
          <p:cNvPr id="48134" name="Text Box 7"/>
          <p:cNvSpPr txBox="1">
            <a:spLocks noChangeArrowheads="1"/>
          </p:cNvSpPr>
          <p:nvPr/>
        </p:nvSpPr>
        <p:spPr bwMode="auto">
          <a:xfrm>
            <a:off x="5105400" y="17764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intensity</a:t>
            </a:r>
          </a:p>
        </p:txBody>
      </p:sp>
      <p:sp>
        <p:nvSpPr>
          <p:cNvPr id="48135" name="Text Box 8"/>
          <p:cNvSpPr txBox="1">
            <a:spLocks noChangeArrowheads="1"/>
          </p:cNvSpPr>
          <p:nvPr/>
        </p:nvSpPr>
        <p:spPr bwMode="auto">
          <a:xfrm>
            <a:off x="8077201" y="17764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color</a:t>
            </a:r>
          </a:p>
        </p:txBody>
      </p:sp>
      <p:sp>
        <p:nvSpPr>
          <p:cNvPr id="48136" name="Title 10"/>
          <p:cNvSpPr>
            <a:spLocks noGrp="1"/>
          </p:cNvSpPr>
          <p:nvPr>
            <p:ph type="title"/>
          </p:nvPr>
        </p:nvSpPr>
        <p:spPr/>
        <p:txBody>
          <a:bodyPr/>
          <a:lstStyle/>
          <a:p>
            <a:r>
              <a:rPr lang="en-US" altLang="en-US"/>
              <a:t>K-means clustering using intensity or color</a:t>
            </a:r>
          </a:p>
        </p:txBody>
      </p:sp>
    </p:spTree>
    <p:extLst>
      <p:ext uri="{BB962C8B-B14F-4D97-AF65-F5344CB8AC3E}">
        <p14:creationId xmlns:p14="http://schemas.microsoft.com/office/powerpoint/2010/main" val="32442263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49155" name="Content Placeholder 2"/>
          <p:cNvSpPr>
            <a:spLocks noGrp="1"/>
          </p:cNvSpPr>
          <p:nvPr>
            <p:ph idx="1"/>
          </p:nvPr>
        </p:nvSpPr>
        <p:spPr/>
        <p:txBody>
          <a:bodyPr/>
          <a:lstStyle/>
          <a:p>
            <a:r>
              <a:rPr lang="en-US" altLang="en-US" sz="2800"/>
              <a:t>Minimum Description Length (MDL) principal for model comparison </a:t>
            </a:r>
          </a:p>
          <a:p>
            <a:endParaRPr lang="en-US" altLang="en-US" sz="2800"/>
          </a:p>
          <a:p>
            <a:r>
              <a:rPr lang="en-US" altLang="en-US" sz="2800"/>
              <a:t>Minimize Schwarz Criterion </a:t>
            </a:r>
          </a:p>
          <a:p>
            <a:pPr lvl="1"/>
            <a:r>
              <a:rPr lang="en-US" altLang="en-US" sz="2400"/>
              <a:t>also called Bayes Information Criteria (BIC)</a:t>
            </a:r>
          </a:p>
          <a:p>
            <a:endParaRPr lang="en-US" altLang="en-US" sz="2800"/>
          </a:p>
          <a:p>
            <a:endParaRPr lang="en-US" altLang="en-US" sz="2800"/>
          </a:p>
          <a:p>
            <a:endParaRPr lang="en-US" altLang="en-US" sz="2800"/>
          </a:p>
          <a:p>
            <a:endParaRPr lang="en-US" altLang="en-US" sz="2800"/>
          </a:p>
          <a:p>
            <a:endParaRPr lang="en-US" altLang="en-US" sz="280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4114801"/>
            <a:ext cx="4962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65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How to evaluate clusters?</a:t>
            </a:r>
          </a:p>
        </p:txBody>
      </p:sp>
      <p:sp>
        <p:nvSpPr>
          <p:cNvPr id="3" name="Content Placeholder 2"/>
          <p:cNvSpPr>
            <a:spLocks noGrp="1"/>
          </p:cNvSpPr>
          <p:nvPr>
            <p:ph idx="1"/>
          </p:nvPr>
        </p:nvSpPr>
        <p:spPr/>
        <p:txBody>
          <a:bodyPr/>
          <a:lstStyle/>
          <a:p>
            <a:endParaRPr lang="en-US" altLang="en-US"/>
          </a:p>
          <a:p>
            <a:r>
              <a:rPr lang="en-US" altLang="en-US"/>
              <a:t>Generative</a:t>
            </a:r>
          </a:p>
          <a:p>
            <a:pPr lvl="1"/>
            <a:r>
              <a:rPr lang="en-US" altLang="en-US"/>
              <a:t>How well are points reconstructed from the clusters?</a:t>
            </a:r>
          </a:p>
          <a:p>
            <a:pPr lvl="1"/>
            <a:endParaRPr lang="en-US" altLang="en-US"/>
          </a:p>
          <a:p>
            <a:r>
              <a:rPr lang="en-US" altLang="en-US"/>
              <a:t>Discriminative</a:t>
            </a:r>
          </a:p>
          <a:p>
            <a:pPr lvl="1"/>
            <a:r>
              <a:rPr lang="en-US" altLang="en-US"/>
              <a:t>How well do the clusters correspond to labels?</a:t>
            </a:r>
          </a:p>
          <a:p>
            <a:pPr lvl="2"/>
            <a:r>
              <a:rPr lang="en-US" altLang="en-US"/>
              <a:t>Purity</a:t>
            </a:r>
          </a:p>
          <a:p>
            <a:pPr lvl="1"/>
            <a:r>
              <a:rPr lang="en-US" altLang="en-US"/>
              <a:t>Note: unsupervised clustering does not aim to be discriminative</a:t>
            </a:r>
          </a:p>
        </p:txBody>
      </p:sp>
      <p:sp>
        <p:nvSpPr>
          <p:cNvPr id="5018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10043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51203" name="Content Placeholder 4"/>
          <p:cNvSpPr>
            <a:spLocks noGrp="1"/>
          </p:cNvSpPr>
          <p:nvPr>
            <p:ph idx="1"/>
          </p:nvPr>
        </p:nvSpPr>
        <p:spPr/>
        <p:txBody>
          <a:bodyPr/>
          <a:lstStyle/>
          <a:p>
            <a:r>
              <a:rPr lang="en-US" altLang="en-US" dirty="0"/>
              <a:t>Validation set</a:t>
            </a:r>
          </a:p>
          <a:p>
            <a:pPr lvl="1"/>
            <a:r>
              <a:rPr lang="en-US" altLang="en-US" dirty="0"/>
              <a:t>Try different numbers of clusters and look at performance on some downstream task</a:t>
            </a:r>
          </a:p>
          <a:p>
            <a:pPr lvl="2"/>
            <a:r>
              <a:rPr lang="en-US" altLang="en-US" dirty="0"/>
              <a:t>When building dictionaries (discussed later), more clusters typically work better</a:t>
            </a:r>
          </a:p>
        </p:txBody>
      </p:sp>
      <p:sp>
        <p:nvSpPr>
          <p:cNvPr id="51204"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747375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K-means demos</a:t>
            </a:r>
          </a:p>
        </p:txBody>
      </p:sp>
      <p:sp>
        <p:nvSpPr>
          <p:cNvPr id="52227" name="Content Placeholder 2"/>
          <p:cNvSpPr>
            <a:spLocks noGrp="1"/>
          </p:cNvSpPr>
          <p:nvPr>
            <p:ph idx="1"/>
          </p:nvPr>
        </p:nvSpPr>
        <p:spPr>
          <a:xfrm>
            <a:off x="1981200" y="2362201"/>
            <a:ext cx="8229600" cy="3763963"/>
          </a:xfrm>
        </p:spPr>
        <p:txBody>
          <a:bodyPr/>
          <a:lstStyle/>
          <a:p>
            <a:pPr>
              <a:buFont typeface="Arial" panose="020B0604020202020204" pitchFamily="34" charset="0"/>
              <a:buNone/>
            </a:pPr>
            <a:r>
              <a:rPr lang="en-US" altLang="en-US" sz="1800"/>
              <a:t>	</a:t>
            </a:r>
            <a:r>
              <a:rPr lang="en-US" altLang="en-US" sz="1800">
                <a:hlinkClick r:id="rId2"/>
              </a:rPr>
              <a:t> http://home.dei.polimi.it/matteucc/Clustering/tutorial_html/AppletKM.html</a:t>
            </a:r>
            <a:endParaRPr lang="en-US" altLang="en-US" sz="1800"/>
          </a:p>
          <a:p>
            <a:pPr>
              <a:buFont typeface="Arial" panose="020B0604020202020204" pitchFamily="34" charset="0"/>
              <a:buNone/>
            </a:pPr>
            <a:endParaRPr lang="en-US" altLang="en-US" sz="1800"/>
          </a:p>
          <a:p>
            <a:pPr>
              <a:buFont typeface="Arial" panose="020B0604020202020204" pitchFamily="34" charset="0"/>
              <a:buNone/>
            </a:pPr>
            <a:endParaRPr lang="en-US" altLang="en-US" sz="1800"/>
          </a:p>
          <a:p>
            <a:pPr>
              <a:buFont typeface="Arial" panose="020B0604020202020204" pitchFamily="34" charset="0"/>
              <a:buNone/>
            </a:pPr>
            <a:r>
              <a:rPr lang="en-US" altLang="en-US" sz="1800"/>
              <a:t>	</a:t>
            </a:r>
            <a:r>
              <a:rPr lang="en-US" altLang="en-US" sz="1800">
                <a:hlinkClick r:id="rId3"/>
              </a:rPr>
              <a:t>http://www.cs.washington.edu/research/imagedatabase/demo/kmcluster/</a:t>
            </a:r>
            <a:endParaRPr lang="en-US" altLang="en-US" sz="1800"/>
          </a:p>
          <a:p>
            <a:endParaRPr lang="en-US" altLang="en-US" sz="1800"/>
          </a:p>
        </p:txBody>
      </p:sp>
      <p:sp>
        <p:nvSpPr>
          <p:cNvPr id="52228" name="TextBox 3"/>
          <p:cNvSpPr txBox="1">
            <a:spLocks noChangeArrowheads="1"/>
          </p:cNvSpPr>
          <p:nvPr/>
        </p:nvSpPr>
        <p:spPr bwMode="auto">
          <a:xfrm flipH="1">
            <a:off x="2438401" y="20685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General</a:t>
            </a:r>
          </a:p>
        </p:txBody>
      </p:sp>
      <p:sp>
        <p:nvSpPr>
          <p:cNvPr id="52229" name="TextBox 4"/>
          <p:cNvSpPr txBox="1">
            <a:spLocks noChangeArrowheads="1"/>
          </p:cNvSpPr>
          <p:nvPr/>
        </p:nvSpPr>
        <p:spPr bwMode="auto">
          <a:xfrm flipH="1">
            <a:off x="2438401" y="30591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Color clustering</a:t>
            </a:r>
          </a:p>
        </p:txBody>
      </p:sp>
    </p:spTree>
    <p:extLst>
      <p:ext uri="{BB962C8B-B14F-4D97-AF65-F5344CB8AC3E}">
        <p14:creationId xmlns:p14="http://schemas.microsoft.com/office/powerpoint/2010/main" val="25914286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2209800" y="130176"/>
            <a:ext cx="7772400" cy="1012825"/>
          </a:xfrm>
        </p:spPr>
        <p:txBody>
          <a:bodyPr/>
          <a:lstStyle/>
          <a:p>
            <a:pPr eaLnBrk="1" hangingPunct="1"/>
            <a:r>
              <a:rPr lang="en-US" altLang="en-US" dirty="0"/>
              <a:t>Machine Learning Crash Course</a:t>
            </a:r>
          </a:p>
        </p:txBody>
      </p:sp>
      <p:sp>
        <p:nvSpPr>
          <p:cNvPr id="5" name="Subtitle 2"/>
          <p:cNvSpPr>
            <a:spLocks noGrp="1"/>
          </p:cNvSpPr>
          <p:nvPr>
            <p:ph type="subTitle" idx="1"/>
          </p:nvPr>
        </p:nvSpPr>
        <p:spPr>
          <a:xfrm>
            <a:off x="3429000" y="5334000"/>
            <a:ext cx="5181600" cy="1447800"/>
          </a:xfrm>
          <a:solidFill>
            <a:schemeClr val="bg1">
              <a:alpha val="20000"/>
            </a:schemeClr>
          </a:solidFill>
        </p:spPr>
        <p:txBody>
          <a:bodyPr rtlCol="0">
            <a:normAutofit fontScale="92500" lnSpcReduction="20000"/>
          </a:bodyPr>
          <a:lstStyle/>
          <a:p>
            <a:pPr eaLnBrk="1" fontAlgn="auto" hangingPunct="1">
              <a:spcAft>
                <a:spcPts val="0"/>
              </a:spcAft>
              <a:defRPr/>
            </a:pPr>
            <a:endParaRPr lang="en-US" dirty="0">
              <a:solidFill>
                <a:schemeClr val="tx1"/>
              </a:solidFill>
            </a:endParaRPr>
          </a:p>
          <a:p>
            <a:pPr eaLnBrk="1" fontAlgn="auto" hangingPunct="1">
              <a:spcAft>
                <a:spcPts val="0"/>
              </a:spcAft>
              <a:defRPr/>
            </a:pPr>
            <a:r>
              <a:rPr lang="en-US" dirty="0">
                <a:solidFill>
                  <a:schemeClr val="tx1"/>
                </a:solidFill>
              </a:rPr>
              <a:t>Computer Vision</a:t>
            </a:r>
          </a:p>
          <a:p>
            <a:pPr eaLnBrk="1" fontAlgn="auto" hangingPunct="1">
              <a:spcAft>
                <a:spcPts val="0"/>
              </a:spcAft>
              <a:defRPr/>
            </a:pPr>
            <a:r>
              <a:rPr lang="en-US" dirty="0">
                <a:solidFill>
                  <a:schemeClr val="tx1"/>
                </a:solidFill>
              </a:rPr>
              <a:t>James Hays</a:t>
            </a:r>
          </a:p>
          <a:p>
            <a:pPr eaLnBrk="1" fontAlgn="auto" hangingPunct="1">
              <a:spcAft>
                <a:spcPts val="0"/>
              </a:spcAft>
              <a:defRPr/>
            </a:pPr>
            <a:endParaRPr lang="en-US" dirty="0">
              <a:solidFill>
                <a:schemeClr val="tx1"/>
              </a:solidFill>
            </a:endParaRPr>
          </a:p>
        </p:txBody>
      </p:sp>
      <p:sp>
        <p:nvSpPr>
          <p:cNvPr id="7" name="TextBox 3"/>
          <p:cNvSpPr txBox="1">
            <a:spLocks noChangeArrowheads="1"/>
          </p:cNvSpPr>
          <p:nvPr/>
        </p:nvSpPr>
        <p:spPr bwMode="auto">
          <a:xfrm>
            <a:off x="8551864" y="5903914"/>
            <a:ext cx="2116137" cy="95408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Slides:  Isabelle </a:t>
            </a:r>
            <a:r>
              <a:rPr lang="en-US" sz="1400" dirty="0" err="1">
                <a:solidFill>
                  <a:prstClr val="white">
                    <a:lumMod val="65000"/>
                  </a:prstClr>
                </a:solidFill>
                <a:latin typeface="Arial" charset="0"/>
                <a:cs typeface="Arial" panose="020B0604020202020204" pitchFamily="34" charset="0"/>
              </a:rPr>
              <a:t>Guyon</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Erik </a:t>
            </a:r>
            <a:r>
              <a:rPr lang="en-US" sz="1400" dirty="0" err="1">
                <a:solidFill>
                  <a:prstClr val="white">
                    <a:lumMod val="65000"/>
                  </a:prstClr>
                </a:solidFill>
                <a:latin typeface="Arial" charset="0"/>
                <a:cs typeface="Arial" panose="020B0604020202020204" pitchFamily="34" charset="0"/>
              </a:rPr>
              <a:t>Sudderth</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Mark Johnson,</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Derek </a:t>
            </a:r>
            <a:r>
              <a:rPr lang="en-US" sz="1400" dirty="0" err="1">
                <a:solidFill>
                  <a:prstClr val="white">
                    <a:lumMod val="65000"/>
                  </a:prstClr>
                </a:solidFill>
                <a:latin typeface="Arial" charset="0"/>
                <a:cs typeface="Arial" panose="020B0604020202020204" pitchFamily="34" charset="0"/>
              </a:rPr>
              <a:t>Hoiem</a:t>
            </a:r>
            <a:endParaRPr lang="en-US" sz="1400" dirty="0">
              <a:solidFill>
                <a:prstClr val="white">
                  <a:lumMod val="65000"/>
                </a:prstClr>
              </a:solidFill>
              <a:latin typeface="Arial" charset="0"/>
              <a:cs typeface="Arial" panose="020B0604020202020204" pitchFamily="34" charset="0"/>
            </a:endParaRPr>
          </a:p>
        </p:txBody>
      </p:sp>
      <p:pic>
        <p:nvPicPr>
          <p:cNvPr id="10245" name="Picture 2" descr="C:\Users\hays\Desktop\143 Computer Vision\slides\07\cmu_machine_learning_dept_members_protest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33" y="1006476"/>
            <a:ext cx="6888134"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1524001" y="6334126"/>
            <a:ext cx="2682875" cy="523875"/>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Photo: CMU Machine Learning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Department protests G20</a:t>
            </a:r>
          </a:p>
        </p:txBody>
      </p:sp>
    </p:spTree>
    <p:extLst>
      <p:ext uri="{BB962C8B-B14F-4D97-AF65-F5344CB8AC3E}">
        <p14:creationId xmlns:p14="http://schemas.microsoft.com/office/powerpoint/2010/main" val="1518188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057400" y="0"/>
            <a:ext cx="7772400" cy="1143000"/>
          </a:xfrm>
        </p:spPr>
        <p:txBody>
          <a:bodyPr/>
          <a:lstStyle/>
          <a:p>
            <a:pPr eaLnBrk="1" hangingPunct="1"/>
            <a:r>
              <a:rPr lang="en-US" altLang="en-US"/>
              <a:t>K-Means pros and cons</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59322"/>
          <a:stretch>
            <a:fillRect/>
          </a:stretch>
        </p:blipFill>
        <p:spPr bwMode="auto">
          <a:xfrm>
            <a:off x="6477000" y="4495800"/>
            <a:ext cx="411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t="52641"/>
          <a:stretch>
            <a:fillRect/>
          </a:stretch>
        </p:blipFill>
        <p:spPr bwMode="auto">
          <a:xfrm>
            <a:off x="6477000" y="2590801"/>
            <a:ext cx="4114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7"/>
          <p:cNvSpPr>
            <a:spLocks noGrp="1"/>
          </p:cNvSpPr>
          <p:nvPr>
            <p:ph idx="1"/>
          </p:nvPr>
        </p:nvSpPr>
        <p:spPr>
          <a:xfrm>
            <a:off x="1752600" y="1036638"/>
            <a:ext cx="4495800" cy="5135562"/>
          </a:xfrm>
        </p:spPr>
        <p:txBody>
          <a:bodyPr>
            <a:normAutofit lnSpcReduction="10000"/>
          </a:bodyPr>
          <a:lstStyle/>
          <a:p>
            <a:pPr>
              <a:buFont typeface="Arial" charset="0"/>
              <a:buChar char="•"/>
              <a:defRPr/>
            </a:pPr>
            <a:r>
              <a:rPr lang="en-US" sz="1800"/>
              <a:t>Pros</a:t>
            </a:r>
          </a:p>
          <a:p>
            <a:pPr lvl="1">
              <a:buFont typeface="Arial" charset="0"/>
              <a:buChar char="•"/>
              <a:defRPr/>
            </a:pPr>
            <a:r>
              <a:rPr lang="en-US" sz="1800"/>
              <a:t>Finds cluster centers that minimize conditional variance (good representation of data)</a:t>
            </a:r>
          </a:p>
          <a:p>
            <a:pPr lvl="1">
              <a:buFont typeface="Arial" charset="0"/>
              <a:buChar char="•"/>
              <a:defRPr/>
            </a:pPr>
            <a:r>
              <a:rPr lang="en-US" sz="1800"/>
              <a:t>Simple and fast*</a:t>
            </a:r>
          </a:p>
          <a:p>
            <a:pPr lvl="1">
              <a:buFont typeface="Arial" charset="0"/>
              <a:buChar char="•"/>
              <a:defRPr/>
            </a:pPr>
            <a:r>
              <a:rPr lang="en-US" sz="1800"/>
              <a:t>Easy to implement</a:t>
            </a:r>
          </a:p>
          <a:p>
            <a:pPr>
              <a:buFont typeface="Arial" charset="0"/>
              <a:buChar char="•"/>
              <a:defRPr/>
            </a:pPr>
            <a:r>
              <a:rPr lang="en-US" sz="1800"/>
              <a:t>Cons</a:t>
            </a:r>
          </a:p>
          <a:p>
            <a:pPr lvl="1">
              <a:buFont typeface="Arial" charset="0"/>
              <a:buChar char="•"/>
              <a:defRPr/>
            </a:pPr>
            <a:r>
              <a:rPr lang="en-US" sz="1800"/>
              <a:t>Need to choose K</a:t>
            </a:r>
          </a:p>
          <a:p>
            <a:pPr lvl="1">
              <a:buFont typeface="Arial" charset="0"/>
              <a:buChar char="•"/>
              <a:defRPr/>
            </a:pPr>
            <a:r>
              <a:rPr lang="en-US" sz="1800"/>
              <a:t>Sensitive to outliers</a:t>
            </a:r>
          </a:p>
          <a:p>
            <a:pPr lvl="1">
              <a:buFont typeface="Arial" charset="0"/>
              <a:buChar char="•"/>
              <a:defRPr/>
            </a:pPr>
            <a:r>
              <a:rPr lang="en-US" sz="1800"/>
              <a:t>Prone to local minima</a:t>
            </a:r>
          </a:p>
          <a:p>
            <a:pPr lvl="1">
              <a:buFont typeface="Arial" charset="0"/>
              <a:buChar char="•"/>
              <a:defRPr/>
            </a:pPr>
            <a:r>
              <a:rPr lang="en-US" sz="1800"/>
              <a:t>All clusters have the same parameters (e.g., distance measure is non-adaptive)</a:t>
            </a:r>
          </a:p>
          <a:p>
            <a:pPr lvl="1">
              <a:buFont typeface="Arial" charset="0"/>
              <a:buChar char="•"/>
              <a:defRPr/>
            </a:pPr>
            <a:r>
              <a:rPr lang="en-US" sz="1800"/>
              <a:t>*Can be slow: each iteration is O(KNd) for N d-dimensional points</a:t>
            </a:r>
          </a:p>
          <a:p>
            <a:pPr>
              <a:buFont typeface="Arial" charset="0"/>
              <a:buChar char="•"/>
              <a:defRPr/>
            </a:pPr>
            <a:r>
              <a:rPr lang="en-US" sz="1800"/>
              <a:t>Usage</a:t>
            </a:r>
          </a:p>
          <a:p>
            <a:pPr lvl="1">
              <a:buFont typeface="Arial" charset="0"/>
              <a:buChar char="•"/>
              <a:defRPr/>
            </a:pPr>
            <a:r>
              <a:rPr lang="en-US" sz="1800"/>
              <a:t>Rarely used for pixel segmentation</a:t>
            </a:r>
          </a:p>
        </p:txBody>
      </p:sp>
    </p:spTree>
    <p:extLst>
      <p:ext uri="{BB962C8B-B14F-4D97-AF65-F5344CB8AC3E}">
        <p14:creationId xmlns:p14="http://schemas.microsoft.com/office/powerpoint/2010/main" val="2802897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Building Visual Dictionaries</a:t>
            </a:r>
          </a:p>
        </p:txBody>
      </p:sp>
      <p:sp>
        <p:nvSpPr>
          <p:cNvPr id="328" name="Content Placeholder 327"/>
          <p:cNvSpPr>
            <a:spLocks noGrp="1"/>
          </p:cNvSpPr>
          <p:nvPr>
            <p:ph idx="1"/>
          </p:nvPr>
        </p:nvSpPr>
        <p:spPr>
          <a:xfrm>
            <a:off x="1752600" y="990600"/>
            <a:ext cx="3733800" cy="5638800"/>
          </a:xfrm>
        </p:spPr>
        <p:txBody>
          <a:bodyPr>
            <a:normAutofit fontScale="85000" lnSpcReduction="10000"/>
          </a:bodyPr>
          <a:lstStyle/>
          <a:p>
            <a:pPr marL="514350" indent="-514350">
              <a:buFont typeface="+mj-lt"/>
              <a:buAutoNum type="arabicPeriod"/>
              <a:defRPr/>
            </a:pPr>
            <a:r>
              <a:rPr lang="en-US" dirty="0"/>
              <a:t>Sample patches from a database</a:t>
            </a:r>
          </a:p>
          <a:p>
            <a:pPr marL="914400" lvl="1" indent="-514350">
              <a:buFont typeface="Arial" charset="0"/>
              <a:buChar char="–"/>
              <a:defRPr/>
            </a:pPr>
            <a:r>
              <a:rPr lang="en-US" dirty="0"/>
              <a:t>E.g., 128 dimensional SIFT vectors</a:t>
            </a:r>
          </a:p>
          <a:p>
            <a:pPr marL="514350" indent="-514350">
              <a:buFont typeface="+mj-lt"/>
              <a:buAutoNum type="arabicPeriod"/>
              <a:defRPr/>
            </a:pPr>
            <a:endParaRPr lang="en-US" dirty="0"/>
          </a:p>
          <a:p>
            <a:pPr marL="514350" indent="-514350">
              <a:buFont typeface="+mj-lt"/>
              <a:buAutoNum type="arabicPeriod"/>
              <a:defRPr/>
            </a:pPr>
            <a:r>
              <a:rPr lang="en-US" dirty="0"/>
              <a:t>Cluster the patches</a:t>
            </a:r>
          </a:p>
          <a:p>
            <a:pPr marL="914400" lvl="1" indent="-514350">
              <a:buFont typeface="Arial" charset="0"/>
              <a:buChar char="–"/>
              <a:defRPr/>
            </a:pPr>
            <a:r>
              <a:rPr lang="en-US" dirty="0"/>
              <a:t>Cluster centers are the dictionary</a:t>
            </a:r>
          </a:p>
          <a:p>
            <a:pPr marL="514350" indent="-514350">
              <a:buFont typeface="+mj-lt"/>
              <a:buAutoNum type="arabicPeriod"/>
              <a:defRPr/>
            </a:pPr>
            <a:endParaRPr lang="en-US" dirty="0"/>
          </a:p>
          <a:p>
            <a:pPr marL="514350" indent="-514350">
              <a:buFont typeface="+mj-lt"/>
              <a:buAutoNum type="arabicPeriod"/>
              <a:defRPr/>
            </a:pPr>
            <a:r>
              <a:rPr lang="en-US" dirty="0"/>
              <a:t>Assign a codeword (number) to each new patch, according to the nearest cluster</a:t>
            </a:r>
          </a:p>
        </p:txBody>
      </p:sp>
      <p:grpSp>
        <p:nvGrpSpPr>
          <p:cNvPr id="54276" name="Group 150"/>
          <p:cNvGrpSpPr>
            <a:grpSpLocks noChangeAspect="1"/>
          </p:cNvGrpSpPr>
          <p:nvPr/>
        </p:nvGrpSpPr>
        <p:grpSpPr bwMode="auto">
          <a:xfrm>
            <a:off x="5730876" y="1066800"/>
            <a:ext cx="4937125" cy="1905000"/>
            <a:chOff x="457200" y="1752600"/>
            <a:chExt cx="8305800" cy="3205162"/>
          </a:xfrm>
        </p:grpSpPr>
        <p:pic>
          <p:nvPicPr>
            <p:cNvPr id="5445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453" name="Group 249"/>
            <p:cNvGrpSpPr>
              <a:grpSpLocks/>
            </p:cNvGrpSpPr>
            <p:nvPr/>
          </p:nvGrpSpPr>
          <p:grpSpPr bwMode="auto">
            <a:xfrm>
              <a:off x="906463" y="1752600"/>
              <a:ext cx="3584575" cy="2511425"/>
              <a:chOff x="571" y="249"/>
              <a:chExt cx="2258" cy="1582"/>
            </a:xfrm>
          </p:grpSpPr>
          <p:sp>
            <p:nvSpPr>
              <p:cNvPr id="5457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7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
          <p:nvSpPr>
            <p:cNvPr id="5445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455" name="Group 252"/>
            <p:cNvGrpSpPr>
              <a:grpSpLocks/>
            </p:cNvGrpSpPr>
            <p:nvPr/>
          </p:nvGrpSpPr>
          <p:grpSpPr bwMode="auto">
            <a:xfrm>
              <a:off x="1050925" y="1947862"/>
              <a:ext cx="7559675" cy="2228850"/>
              <a:chOff x="662" y="372"/>
              <a:chExt cx="4762" cy="1404"/>
            </a:xfrm>
          </p:grpSpPr>
          <p:sp>
            <p:nvSpPr>
              <p:cNvPr id="5455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56" name="Group 251"/>
            <p:cNvGrpSpPr>
              <a:grpSpLocks/>
            </p:cNvGrpSpPr>
            <p:nvPr/>
          </p:nvGrpSpPr>
          <p:grpSpPr bwMode="auto">
            <a:xfrm>
              <a:off x="5926138" y="2190750"/>
              <a:ext cx="2684462" cy="1966912"/>
              <a:chOff x="3733" y="525"/>
              <a:chExt cx="1691" cy="1239"/>
            </a:xfrm>
          </p:grpSpPr>
          <p:sp>
            <p:nvSpPr>
              <p:cNvPr id="5453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7" name="Group 253"/>
            <p:cNvGrpSpPr>
              <a:grpSpLocks/>
            </p:cNvGrpSpPr>
            <p:nvPr/>
          </p:nvGrpSpPr>
          <p:grpSpPr bwMode="auto">
            <a:xfrm>
              <a:off x="5562600" y="2043112"/>
              <a:ext cx="3011488" cy="2824163"/>
              <a:chOff x="3504" y="432"/>
              <a:chExt cx="1897" cy="1779"/>
            </a:xfrm>
          </p:grpSpPr>
          <p:grpSp>
            <p:nvGrpSpPr>
              <p:cNvPr id="54458" name="Group 254"/>
              <p:cNvGrpSpPr>
                <a:grpSpLocks/>
              </p:cNvGrpSpPr>
              <p:nvPr/>
            </p:nvGrpSpPr>
            <p:grpSpPr bwMode="auto">
              <a:xfrm>
                <a:off x="3710" y="479"/>
                <a:ext cx="1668" cy="1425"/>
                <a:chOff x="3710" y="479"/>
                <a:chExt cx="1668" cy="1425"/>
              </a:xfrm>
            </p:grpSpPr>
            <p:sp>
              <p:nvSpPr>
                <p:cNvPr id="5451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9" name="Group 275"/>
              <p:cNvGrpSpPr>
                <a:grpSpLocks/>
              </p:cNvGrpSpPr>
              <p:nvPr/>
            </p:nvGrpSpPr>
            <p:grpSpPr bwMode="auto">
              <a:xfrm>
                <a:off x="3504" y="432"/>
                <a:ext cx="1897" cy="1779"/>
                <a:chOff x="3504" y="432"/>
                <a:chExt cx="1897" cy="1779"/>
              </a:xfrm>
            </p:grpSpPr>
            <p:grpSp>
              <p:nvGrpSpPr>
                <p:cNvPr id="54460" name="Group 276"/>
                <p:cNvGrpSpPr>
                  <a:grpSpLocks/>
                </p:cNvGrpSpPr>
                <p:nvPr/>
              </p:nvGrpSpPr>
              <p:grpSpPr bwMode="auto">
                <a:xfrm>
                  <a:off x="4075" y="432"/>
                  <a:ext cx="1075" cy="1355"/>
                  <a:chOff x="4075" y="432"/>
                  <a:chExt cx="1075" cy="1355"/>
                </a:xfrm>
              </p:grpSpPr>
              <p:sp>
                <p:nvSpPr>
                  <p:cNvPr id="5450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1" name="Group 286"/>
                <p:cNvGrpSpPr>
                  <a:grpSpLocks/>
                </p:cNvGrpSpPr>
                <p:nvPr/>
              </p:nvGrpSpPr>
              <p:grpSpPr bwMode="auto">
                <a:xfrm>
                  <a:off x="3550" y="502"/>
                  <a:ext cx="1463" cy="1613"/>
                  <a:chOff x="3550" y="502"/>
                  <a:chExt cx="1463" cy="1613"/>
                </a:xfrm>
              </p:grpSpPr>
              <p:sp>
                <p:nvSpPr>
                  <p:cNvPr id="5449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2" name="Group 302"/>
                <p:cNvGrpSpPr>
                  <a:grpSpLocks/>
                </p:cNvGrpSpPr>
                <p:nvPr/>
              </p:nvGrpSpPr>
              <p:grpSpPr bwMode="auto">
                <a:xfrm>
                  <a:off x="3504" y="528"/>
                  <a:ext cx="1897" cy="1683"/>
                  <a:chOff x="3504" y="525"/>
                  <a:chExt cx="1897" cy="1683"/>
                </a:xfrm>
              </p:grpSpPr>
              <p:sp>
                <p:nvSpPr>
                  <p:cNvPr id="5446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grpSp>
      </p:grpSp>
      <p:grpSp>
        <p:nvGrpSpPr>
          <p:cNvPr id="54277" name="Group 325"/>
          <p:cNvGrpSpPr>
            <a:grpSpLocks noChangeAspect="1"/>
          </p:cNvGrpSpPr>
          <p:nvPr/>
        </p:nvGrpSpPr>
        <p:grpSpPr bwMode="auto">
          <a:xfrm>
            <a:off x="6324601" y="3565526"/>
            <a:ext cx="3248025" cy="2682875"/>
            <a:chOff x="511175" y="227013"/>
            <a:chExt cx="7586663" cy="6265862"/>
          </a:xfrm>
        </p:grpSpPr>
        <p:grpSp>
          <p:nvGrpSpPr>
            <p:cNvPr id="54278" name="Group 172"/>
            <p:cNvGrpSpPr>
              <a:grpSpLocks/>
            </p:cNvGrpSpPr>
            <p:nvPr/>
          </p:nvGrpSpPr>
          <p:grpSpPr bwMode="auto">
            <a:xfrm>
              <a:off x="1898650" y="879475"/>
              <a:ext cx="5627688" cy="4813300"/>
              <a:chOff x="1196" y="554"/>
              <a:chExt cx="3545" cy="3032"/>
            </a:xfrm>
          </p:grpSpPr>
          <p:grpSp>
            <p:nvGrpSpPr>
              <p:cNvPr id="54436" name="Group 173"/>
              <p:cNvGrpSpPr>
                <a:grpSpLocks/>
              </p:cNvGrpSpPr>
              <p:nvPr/>
            </p:nvGrpSpPr>
            <p:grpSpPr bwMode="auto">
              <a:xfrm>
                <a:off x="1761" y="1222"/>
                <a:ext cx="2055" cy="1491"/>
                <a:chOff x="1761" y="1222"/>
                <a:chExt cx="2055" cy="1491"/>
              </a:xfrm>
            </p:grpSpPr>
            <p:sp>
              <p:nvSpPr>
                <p:cNvPr id="544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7" name="Group 177"/>
              <p:cNvGrpSpPr>
                <a:grpSpLocks/>
              </p:cNvGrpSpPr>
              <p:nvPr/>
            </p:nvGrpSpPr>
            <p:grpSpPr bwMode="auto">
              <a:xfrm>
                <a:off x="1196" y="657"/>
                <a:ext cx="1181" cy="1336"/>
                <a:chOff x="1196" y="657"/>
                <a:chExt cx="1181" cy="1336"/>
              </a:xfrm>
            </p:grpSpPr>
            <p:sp>
              <p:nvSpPr>
                <p:cNvPr id="544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8" name="Group 181"/>
              <p:cNvGrpSpPr>
                <a:grpSpLocks/>
              </p:cNvGrpSpPr>
              <p:nvPr/>
            </p:nvGrpSpPr>
            <p:grpSpPr bwMode="auto">
              <a:xfrm>
                <a:off x="3405" y="554"/>
                <a:ext cx="1336" cy="1182"/>
                <a:chOff x="3405" y="554"/>
                <a:chExt cx="1336" cy="1182"/>
              </a:xfrm>
            </p:grpSpPr>
            <p:sp>
              <p:nvSpPr>
                <p:cNvPr id="544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9" name="Group 185"/>
              <p:cNvGrpSpPr>
                <a:grpSpLocks/>
              </p:cNvGrpSpPr>
              <p:nvPr/>
            </p:nvGrpSpPr>
            <p:grpSpPr bwMode="auto">
              <a:xfrm>
                <a:off x="2429" y="2456"/>
                <a:ext cx="1336" cy="1130"/>
                <a:chOff x="2429" y="2456"/>
                <a:chExt cx="1336" cy="1130"/>
              </a:xfrm>
            </p:grpSpPr>
            <p:sp>
              <p:nvSpPr>
                <p:cNvPr id="544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54279" name="Group 168"/>
            <p:cNvGrpSpPr>
              <a:grpSpLocks/>
            </p:cNvGrpSpPr>
            <p:nvPr/>
          </p:nvGrpSpPr>
          <p:grpSpPr bwMode="auto">
            <a:xfrm>
              <a:off x="2795588" y="1939925"/>
              <a:ext cx="3262312" cy="2366963"/>
              <a:chOff x="1761" y="1222"/>
              <a:chExt cx="2055" cy="1491"/>
            </a:xfrm>
          </p:grpSpPr>
          <p:sp>
            <p:nvSpPr>
              <p:cNvPr id="544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0" name="Group 171"/>
            <p:cNvGrpSpPr>
              <a:grpSpLocks/>
            </p:cNvGrpSpPr>
            <p:nvPr/>
          </p:nvGrpSpPr>
          <p:grpSpPr bwMode="auto">
            <a:xfrm>
              <a:off x="1898650" y="1042988"/>
              <a:ext cx="1874838" cy="2120900"/>
              <a:chOff x="1196" y="657"/>
              <a:chExt cx="1181" cy="1336"/>
            </a:xfrm>
          </p:grpSpPr>
          <p:sp>
            <p:nvSpPr>
              <p:cNvPr id="544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1" name="Group 170"/>
            <p:cNvGrpSpPr>
              <a:grpSpLocks/>
            </p:cNvGrpSpPr>
            <p:nvPr/>
          </p:nvGrpSpPr>
          <p:grpSpPr bwMode="auto">
            <a:xfrm>
              <a:off x="5405438" y="879475"/>
              <a:ext cx="2120900" cy="1876425"/>
              <a:chOff x="3405" y="554"/>
              <a:chExt cx="1336" cy="1182"/>
            </a:xfrm>
          </p:grpSpPr>
          <p:sp>
            <p:nvSpPr>
              <p:cNvPr id="544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2" name="Group 169"/>
            <p:cNvGrpSpPr>
              <a:grpSpLocks/>
            </p:cNvGrpSpPr>
            <p:nvPr/>
          </p:nvGrpSpPr>
          <p:grpSpPr bwMode="auto">
            <a:xfrm>
              <a:off x="3856038" y="3898900"/>
              <a:ext cx="2120900" cy="1793875"/>
              <a:chOff x="2429" y="2456"/>
              <a:chExt cx="1336" cy="1130"/>
            </a:xfrm>
          </p:grpSpPr>
          <p:sp>
            <p:nvSpPr>
              <p:cNvPr id="544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3" name="Group 2"/>
            <p:cNvGrpSpPr>
              <a:grpSpLocks noChangeAspect="1"/>
            </p:cNvGrpSpPr>
            <p:nvPr/>
          </p:nvGrpSpPr>
          <p:grpSpPr bwMode="auto">
            <a:xfrm>
              <a:off x="1244600" y="227013"/>
              <a:ext cx="6853238" cy="6200775"/>
              <a:chOff x="1056" y="288"/>
              <a:chExt cx="4032" cy="3648"/>
            </a:xfrm>
          </p:grpSpPr>
          <p:sp>
            <p:nvSpPr>
              <p:cNvPr id="543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284" name="Group 114"/>
            <p:cNvGrpSpPr>
              <a:grpSpLocks noChangeAspect="1"/>
            </p:cNvGrpSpPr>
            <p:nvPr/>
          </p:nvGrpSpPr>
          <p:grpSpPr bwMode="auto">
            <a:xfrm>
              <a:off x="1652588" y="390525"/>
              <a:ext cx="5384800" cy="4486275"/>
              <a:chOff x="864" y="192"/>
              <a:chExt cx="3168" cy="2640"/>
            </a:xfrm>
          </p:grpSpPr>
          <p:sp>
            <p:nvSpPr>
              <p:cNvPr id="543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28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297" name="Group 142"/>
            <p:cNvGrpSpPr>
              <a:grpSpLocks/>
            </p:cNvGrpSpPr>
            <p:nvPr/>
          </p:nvGrpSpPr>
          <p:grpSpPr bwMode="auto">
            <a:xfrm>
              <a:off x="511175" y="390525"/>
              <a:ext cx="3262313" cy="2855913"/>
              <a:chOff x="322" y="246"/>
              <a:chExt cx="2055" cy="1799"/>
            </a:xfrm>
          </p:grpSpPr>
          <p:sp>
            <p:nvSpPr>
              <p:cNvPr id="543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8" name="Group 146"/>
            <p:cNvGrpSpPr>
              <a:grpSpLocks/>
            </p:cNvGrpSpPr>
            <p:nvPr/>
          </p:nvGrpSpPr>
          <p:grpSpPr bwMode="auto">
            <a:xfrm>
              <a:off x="4344988" y="390525"/>
              <a:ext cx="2936875" cy="3752850"/>
              <a:chOff x="2737" y="246"/>
              <a:chExt cx="1850" cy="2364"/>
            </a:xfrm>
          </p:grpSpPr>
          <p:sp>
            <p:nvSpPr>
              <p:cNvPr id="543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9" name="Group 150"/>
            <p:cNvGrpSpPr>
              <a:grpSpLocks/>
            </p:cNvGrpSpPr>
            <p:nvPr/>
          </p:nvGrpSpPr>
          <p:grpSpPr bwMode="auto">
            <a:xfrm>
              <a:off x="1816100" y="3327400"/>
              <a:ext cx="3833813" cy="2773363"/>
              <a:chOff x="1144" y="2096"/>
              <a:chExt cx="2415" cy="1747"/>
            </a:xfrm>
          </p:grpSpPr>
          <p:sp>
            <p:nvSpPr>
              <p:cNvPr id="543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30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4804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Examples of learned codewords</a:t>
            </a:r>
          </a:p>
        </p:txBody>
      </p:sp>
      <p:sp>
        <p:nvSpPr>
          <p:cNvPr id="55299" name="TextBox 4"/>
          <p:cNvSpPr txBox="1">
            <a:spLocks noChangeArrowheads="1"/>
          </p:cNvSpPr>
          <p:nvPr/>
        </p:nvSpPr>
        <p:spPr bwMode="auto">
          <a:xfrm>
            <a:off x="8239126" y="6488114"/>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Sivic et al. ICCV 2005</a:t>
            </a:r>
          </a:p>
        </p:txBody>
      </p:sp>
      <p:sp>
        <p:nvSpPr>
          <p:cNvPr id="55300" name="TextBox 5"/>
          <p:cNvSpPr txBox="1">
            <a:spLocks noChangeArrowheads="1"/>
          </p:cNvSpPr>
          <p:nvPr/>
        </p:nvSpPr>
        <p:spPr bwMode="auto">
          <a:xfrm>
            <a:off x="1524000" y="6488114"/>
            <a:ext cx="678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3"/>
              </a:rPr>
              <a:t>http://www.robots.ox.ac.uk/~vgg/publications/papers/sivic05b.pdf</a:t>
            </a:r>
            <a:endParaRPr lang="en-US" altLang="en-US" sz="1800">
              <a:solidFill>
                <a:srgbClr val="000000"/>
              </a:solidFill>
              <a:latin typeface="Arial" panose="020B0604020202020204" pitchFamily="34" charset="0"/>
              <a:cs typeface="Arial" panose="020B0604020202020204" pitchFamily="34" charset="0"/>
            </a:endParaRPr>
          </a:p>
        </p:txBody>
      </p:sp>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371601"/>
            <a:ext cx="59150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3657600" y="5638801"/>
            <a:ext cx="4685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Most likely codewords for 4 learned “topics”</a:t>
            </a:r>
          </a:p>
        </p:txBody>
      </p:sp>
    </p:spTree>
    <p:extLst>
      <p:ext uri="{BB962C8B-B14F-4D97-AF65-F5344CB8AC3E}">
        <p14:creationId xmlns:p14="http://schemas.microsoft.com/office/powerpoint/2010/main" val="539625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Agglomerative clustering</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4" y="1219200"/>
            <a:ext cx="74390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709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Agglomerative clustering</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138239"/>
            <a:ext cx="7562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842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Agglomerative clustering</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138239"/>
            <a:ext cx="7381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66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Agglomerative clustering</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6" y="1255713"/>
            <a:ext cx="76295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4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Agglomerative clustering</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9" y="990601"/>
            <a:ext cx="7496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10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Agglomerative clustering</a:t>
            </a:r>
          </a:p>
        </p:txBody>
      </p:sp>
      <p:sp>
        <p:nvSpPr>
          <p:cNvPr id="25603" name="Content Placeholder 2"/>
          <p:cNvSpPr>
            <a:spLocks noGrp="1"/>
          </p:cNvSpPr>
          <p:nvPr>
            <p:ph idx="1"/>
          </p:nvPr>
        </p:nvSpPr>
        <p:spPr>
          <a:xfrm>
            <a:off x="1981200" y="990601"/>
            <a:ext cx="6019800" cy="5135563"/>
          </a:xfrm>
        </p:spPr>
        <p:txBody>
          <a:bodyPr/>
          <a:lstStyle/>
          <a:p>
            <a:pPr>
              <a:buFont typeface="Arial" panose="020B0604020202020204" pitchFamily="34" charset="0"/>
              <a:buNone/>
            </a:pPr>
            <a:r>
              <a:rPr lang="en-US" altLang="en-US" sz="3000"/>
              <a:t>How to define cluster similarity?</a:t>
            </a:r>
          </a:p>
          <a:p>
            <a:pPr>
              <a:buFontTx/>
              <a:buChar char="-"/>
            </a:pPr>
            <a:r>
              <a:rPr lang="en-US" altLang="en-US" sz="2400"/>
              <a:t>Average distance between points, maximum distance, minimum distance</a:t>
            </a:r>
          </a:p>
          <a:p>
            <a:pPr>
              <a:buFontTx/>
              <a:buChar char="-"/>
            </a:pPr>
            <a:r>
              <a:rPr lang="en-US" altLang="en-US" sz="2400"/>
              <a:t>Distance between means or medoids</a:t>
            </a:r>
          </a:p>
          <a:p>
            <a:pPr>
              <a:buFont typeface="Arial" panose="020B0604020202020204" pitchFamily="34" charset="0"/>
              <a:buNone/>
            </a:pPr>
            <a:endParaRPr lang="en-US" altLang="en-US" sz="3000"/>
          </a:p>
          <a:p>
            <a:pPr>
              <a:buFont typeface="Arial" panose="020B0604020202020204" pitchFamily="34" charset="0"/>
              <a:buNone/>
            </a:pPr>
            <a:r>
              <a:rPr lang="en-US" altLang="en-US" sz="3000"/>
              <a:t>How many clusters?</a:t>
            </a:r>
          </a:p>
          <a:p>
            <a:pPr>
              <a:buFontTx/>
              <a:buChar char="-"/>
            </a:pPr>
            <a:r>
              <a:rPr lang="en-US" altLang="en-US" sz="2400"/>
              <a:t>Clustering creates a dendrogram (a tree)</a:t>
            </a:r>
          </a:p>
          <a:p>
            <a:pPr>
              <a:buFontTx/>
              <a:buChar char="-"/>
            </a:pPr>
            <a:r>
              <a:rPr lang="en-US" altLang="en-US" sz="2400"/>
              <a:t>Threshold based on max number of clusters or based on distance between merges</a:t>
            </a:r>
          </a:p>
          <a:p>
            <a:pPr>
              <a:buFont typeface="Arial" panose="020B0604020202020204" pitchFamily="34" charset="0"/>
              <a:buNone/>
            </a:pPr>
            <a:endParaRPr lang="en-US" altLang="en-US" sz="2400"/>
          </a:p>
        </p:txBody>
      </p:sp>
      <p:pic>
        <p:nvPicPr>
          <p:cNvPr id="25604" name="Picture 2" descr="http://www.mathworks.com/help/toolbox/stats/dendro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4876800"/>
            <a:ext cx="3173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4582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84582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Oval 8"/>
          <p:cNvSpPr/>
          <p:nvPr/>
        </p:nvSpPr>
        <p:spPr>
          <a:xfrm>
            <a:off x="8915400" y="1219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 name="Rectangle 9"/>
          <p:cNvSpPr/>
          <p:nvPr/>
        </p:nvSpPr>
        <p:spPr>
          <a:xfrm>
            <a:off x="9677400" y="2362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p:cNvSpPr/>
          <p:nvPr/>
        </p:nvSpPr>
        <p:spPr>
          <a:xfrm>
            <a:off x="9067800" y="22860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8458200" y="24384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p:cNvSpPr/>
          <p:nvPr/>
        </p:nvSpPr>
        <p:spPr>
          <a:xfrm>
            <a:off x="9144000" y="2743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Isosceles Triangle 13"/>
          <p:cNvSpPr/>
          <p:nvPr/>
        </p:nvSpPr>
        <p:spPr>
          <a:xfrm>
            <a:off x="10058400" y="914400"/>
            <a:ext cx="304800" cy="3048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613" name="TextBox 14"/>
          <p:cNvSpPr txBox="1">
            <a:spLocks noChangeArrowheads="1"/>
          </p:cNvSpPr>
          <p:nvPr/>
        </p:nvSpPr>
        <p:spPr bwMode="auto">
          <a:xfrm rot="-5400000">
            <a:off x="6749257" y="5747544"/>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distance</a:t>
            </a:r>
          </a:p>
        </p:txBody>
      </p:sp>
    </p:spTree>
    <p:extLst>
      <p:ext uri="{BB962C8B-B14F-4D97-AF65-F5344CB8AC3E}">
        <p14:creationId xmlns:p14="http://schemas.microsoft.com/office/powerpoint/2010/main" val="252931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Conclusions: Agglomerative Clustering</a:t>
            </a:r>
          </a:p>
        </p:txBody>
      </p:sp>
      <p:sp>
        <p:nvSpPr>
          <p:cNvPr id="3" name="Content Placeholder 2"/>
          <p:cNvSpPr>
            <a:spLocks noGrp="1"/>
          </p:cNvSpPr>
          <p:nvPr>
            <p:ph idx="1"/>
          </p:nvPr>
        </p:nvSpPr>
        <p:spPr/>
        <p:txBody>
          <a:bodyPr>
            <a:normAutofit fontScale="92500" lnSpcReduction="10000"/>
          </a:bodyPr>
          <a:lstStyle/>
          <a:p>
            <a:pPr>
              <a:buFont typeface="Arial" charset="0"/>
              <a:buNone/>
              <a:defRPr/>
            </a:pPr>
            <a:r>
              <a:rPr lang="en-US" sz="3900" dirty="0"/>
              <a:t>Good</a:t>
            </a:r>
          </a:p>
          <a:p>
            <a:pPr>
              <a:buFont typeface="Arial" charset="0"/>
              <a:buChar char="•"/>
              <a:defRPr/>
            </a:pPr>
            <a:r>
              <a:rPr lang="en-US" dirty="0"/>
              <a:t>Simple to implement, widespread application</a:t>
            </a:r>
          </a:p>
          <a:p>
            <a:pPr>
              <a:buFont typeface="Arial" charset="0"/>
              <a:buChar char="•"/>
              <a:defRPr/>
            </a:pPr>
            <a:r>
              <a:rPr lang="en-US" dirty="0"/>
              <a:t>Clusters have adaptive shapes</a:t>
            </a:r>
          </a:p>
          <a:p>
            <a:pPr>
              <a:buFont typeface="Arial" charset="0"/>
              <a:buChar char="•"/>
              <a:defRPr/>
            </a:pPr>
            <a:r>
              <a:rPr lang="en-US" dirty="0"/>
              <a:t>Provides a hierarchy of clusters</a:t>
            </a:r>
          </a:p>
          <a:p>
            <a:pPr>
              <a:buFont typeface="Arial" charset="0"/>
              <a:buNone/>
              <a:defRPr/>
            </a:pPr>
            <a:endParaRPr lang="en-US" dirty="0"/>
          </a:p>
          <a:p>
            <a:pPr>
              <a:buFont typeface="Arial" charset="0"/>
              <a:buNone/>
              <a:defRPr/>
            </a:pPr>
            <a:r>
              <a:rPr lang="en-US" sz="3900" dirty="0"/>
              <a:t>Bad</a:t>
            </a:r>
          </a:p>
          <a:p>
            <a:pPr>
              <a:buFont typeface="Arial" charset="0"/>
              <a:buChar char="•"/>
              <a:defRPr/>
            </a:pPr>
            <a:r>
              <a:rPr lang="en-US" dirty="0"/>
              <a:t>May have imbalanced clusters</a:t>
            </a:r>
          </a:p>
          <a:p>
            <a:pPr>
              <a:buFont typeface="Arial" charset="0"/>
              <a:buChar char="•"/>
              <a:defRPr/>
            </a:pPr>
            <a:r>
              <a:rPr lang="en-US" dirty="0"/>
              <a:t>Still have to choose number of clusters or threshold</a:t>
            </a:r>
          </a:p>
          <a:p>
            <a:pPr>
              <a:buFont typeface="Arial" charset="0"/>
              <a:buChar char="•"/>
              <a:defRPr/>
            </a:pPr>
            <a:r>
              <a:rPr lang="en-US" dirty="0"/>
              <a:t>Need to use an “</a:t>
            </a:r>
            <a:r>
              <a:rPr lang="en-US" dirty="0" err="1"/>
              <a:t>ultrametric</a:t>
            </a:r>
            <a:r>
              <a:rPr lang="en-US" dirty="0"/>
              <a:t>” to get a meaningful hierarchy</a:t>
            </a:r>
          </a:p>
          <a:p>
            <a:pPr>
              <a:buFont typeface="Arial" charset="0"/>
              <a:buNone/>
              <a:defRPr/>
            </a:pPr>
            <a:endParaRPr lang="en-US" dirty="0"/>
          </a:p>
        </p:txBody>
      </p:sp>
    </p:spTree>
    <p:extLst>
      <p:ext uri="{BB962C8B-B14F-4D97-AF65-F5344CB8AC3E}">
        <p14:creationId xmlns:p14="http://schemas.microsoft.com/office/powerpoint/2010/main" val="377408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a:p>
        </p:txBody>
      </p:sp>
      <p:sp>
        <p:nvSpPr>
          <p:cNvPr id="26627" name="Content Placeholder 2"/>
          <p:cNvSpPr>
            <a:spLocks noGrp="1"/>
          </p:cNvSpPr>
          <p:nvPr>
            <p:ph idx="1"/>
          </p:nvPr>
        </p:nvSpPr>
        <p:spPr/>
        <p:txBody>
          <a:bodyPr/>
          <a:lstStyle/>
          <a:p>
            <a:pPr eaLnBrk="1" hangingPunct="1"/>
            <a:endParaRPr lang="en-US" altLang="en-US"/>
          </a:p>
        </p:txBody>
      </p:sp>
      <p:pic>
        <p:nvPicPr>
          <p:cNvPr id="26628"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46482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16171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SegmentationExamp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6" y="3290888"/>
            <a:ext cx="77057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body" idx="1"/>
          </p:nvPr>
        </p:nvSpPr>
        <p:spPr>
          <a:xfrm>
            <a:off x="2209800" y="1447800"/>
            <a:ext cx="7772400" cy="4114800"/>
          </a:xfrm>
        </p:spPr>
        <p:txBody>
          <a:bodyPr/>
          <a:lstStyle/>
          <a:p>
            <a:pPr eaLnBrk="1" hangingPunct="1"/>
            <a:r>
              <a:rPr lang="en-US" altLang="en-US"/>
              <a:t>Versatile technique for clustering-based segmentation</a:t>
            </a:r>
          </a:p>
        </p:txBody>
      </p:sp>
      <p:sp>
        <p:nvSpPr>
          <p:cNvPr id="28676" name="Rectangle 6"/>
          <p:cNvSpPr>
            <a:spLocks noChangeArrowheads="1"/>
          </p:cNvSpPr>
          <p:nvPr/>
        </p:nvSpPr>
        <p:spPr bwMode="auto">
          <a:xfrm>
            <a:off x="2362200" y="990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0000"/>
                </a:solidFill>
                <a:latin typeface="Arial" panose="020B0604020202020204" pitchFamily="34" charset="0"/>
                <a:cs typeface="Arial" panose="020B0604020202020204" pitchFamily="34" charset="0"/>
              </a:rPr>
              <a:t>D. Comaniciu and P. Meer, Mean Shift: A Robust Approach toward Feature Space Analysis, PAMI 2002. </a:t>
            </a:r>
          </a:p>
        </p:txBody>
      </p:sp>
      <p:sp>
        <p:nvSpPr>
          <p:cNvPr id="28677" name="Rectangle 8"/>
          <p:cNvSpPr>
            <a:spLocks noGrp="1" noChangeArrowheads="1"/>
          </p:cNvSpPr>
          <p:nvPr>
            <p:ph type="title"/>
          </p:nvPr>
        </p:nvSpPr>
        <p:spPr>
          <a:xfrm>
            <a:off x="2209800" y="-76200"/>
            <a:ext cx="7772400" cy="1143000"/>
          </a:xfrm>
          <a:noFill/>
        </p:spPr>
        <p:txBody>
          <a:bodyPr/>
          <a:lstStyle/>
          <a:p>
            <a:pPr eaLnBrk="1" hangingPunct="1"/>
            <a:r>
              <a:rPr lang="en-US" altLang="en-US"/>
              <a:t>Mean shift segmentation</a:t>
            </a:r>
          </a:p>
        </p:txBody>
      </p:sp>
    </p:spTree>
    <p:extLst>
      <p:ext uri="{BB962C8B-B14F-4D97-AF65-F5344CB8AC3E}">
        <p14:creationId xmlns:p14="http://schemas.microsoft.com/office/powerpoint/2010/main" val="2870719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l="49139"/>
          <a:stretch>
            <a:fillRect/>
          </a:stretch>
        </p:blipFill>
        <p:spPr bwMode="auto">
          <a:xfrm>
            <a:off x="1524000" y="4076700"/>
            <a:ext cx="3943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p:txBody>
          <a:bodyPr/>
          <a:lstStyle/>
          <a:p>
            <a:r>
              <a:rPr lang="en-US" altLang="en-US"/>
              <a:t>Mean shift algorithm</a:t>
            </a:r>
          </a:p>
        </p:txBody>
      </p:sp>
      <p:sp>
        <p:nvSpPr>
          <p:cNvPr id="29700" name="Rectangle 2"/>
          <p:cNvSpPr>
            <a:spLocks noGrp="1" noChangeArrowheads="1"/>
          </p:cNvSpPr>
          <p:nvPr>
            <p:ph idx="1"/>
          </p:nvPr>
        </p:nvSpPr>
        <p:spPr/>
        <p:txBody>
          <a:bodyPr/>
          <a:lstStyle/>
          <a:p>
            <a:pPr marL="533400" indent="-533400" eaLnBrk="1" hangingPunct="1"/>
            <a:r>
              <a:rPr lang="en-US" altLang="en-US"/>
              <a:t>Try to find </a:t>
            </a:r>
            <a:r>
              <a:rPr lang="en-US" altLang="en-US" i="1"/>
              <a:t>modes</a:t>
            </a:r>
            <a:r>
              <a:rPr lang="en-US" altLang="en-US"/>
              <a:t> of this non-parametric density</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l="2948" t="5479" r="51843" b="6850"/>
          <a:stretch>
            <a:fillRect/>
          </a:stretch>
        </p:blipFill>
        <p:spPr bwMode="auto">
          <a:xfrm>
            <a:off x="1752600" y="20574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5486400" y="4191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297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48176"/>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16764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9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Kernel density estimation</a:t>
            </a:r>
          </a:p>
        </p:txBody>
      </p:sp>
      <p:pic>
        <p:nvPicPr>
          <p:cNvPr id="30723" name="Picture 2" descr="\widehat{f}_h(x)=\frac{1}{nh}\sum_{i=1}^n K\left(\frac{x-x_i}{h}\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78026"/>
            <a:ext cx="3505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left(\frac{x-x_i}{h}\right) = {1 \over \sqrt{2\pi} }\,e^{-\frac{(x-x_i)^2}{2 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4495800"/>
            <a:ext cx="4824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3505200" y="1519238"/>
            <a:ext cx="478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Kernel density estimation function</a:t>
            </a:r>
          </a:p>
        </p:txBody>
      </p:sp>
      <p:sp>
        <p:nvSpPr>
          <p:cNvPr id="30726" name="TextBox 7"/>
          <p:cNvSpPr txBox="1">
            <a:spLocks noChangeArrowheads="1"/>
          </p:cNvSpPr>
          <p:nvPr/>
        </p:nvSpPr>
        <p:spPr bwMode="auto">
          <a:xfrm>
            <a:off x="3581401" y="4033838"/>
            <a:ext cx="241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Gaussian kernel</a:t>
            </a:r>
          </a:p>
        </p:txBody>
      </p:sp>
    </p:spTree>
    <p:extLst>
      <p:ext uri="{BB962C8B-B14F-4D97-AF65-F5344CB8AC3E}">
        <p14:creationId xmlns:p14="http://schemas.microsoft.com/office/powerpoint/2010/main" val="1341619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185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1853" name="Group 96"/>
            <p:cNvGrpSpPr>
              <a:grpSpLocks/>
            </p:cNvGrpSpPr>
            <p:nvPr/>
          </p:nvGrpSpPr>
          <p:grpSpPr bwMode="auto">
            <a:xfrm>
              <a:off x="4491" y="5231"/>
              <a:ext cx="288" cy="288"/>
              <a:chOff x="4486" y="3484"/>
              <a:chExt cx="288" cy="288"/>
            </a:xfrm>
          </p:grpSpPr>
          <p:sp>
            <p:nvSpPr>
              <p:cNvPr id="3185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184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250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102505" name="Freeform 105"/>
          <p:cNvSpPr>
            <a:spLocks/>
          </p:cNvSpPr>
          <p:nvPr/>
        </p:nvSpPr>
        <p:spPr bwMode="auto">
          <a:xfrm>
            <a:off x="6834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6" name="AutoShape 106"/>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102507" name="Freeform 107"/>
          <p:cNvSpPr>
            <a:spLocks/>
          </p:cNvSpPr>
          <p:nvPr/>
        </p:nvSpPr>
        <p:spPr bwMode="auto">
          <a:xfrm>
            <a:off x="6169026" y="2103439"/>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8" name="AutoShape 108"/>
          <p:cNvSpPr>
            <a:spLocks noChangeArrowheads="1"/>
          </p:cNvSpPr>
          <p:nvPr/>
        </p:nvSpPr>
        <p:spPr bwMode="auto">
          <a:xfrm rot="880212">
            <a:off x="5521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02509" name="AutoShape 109"/>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102510" name="Freeform 110"/>
          <p:cNvSpPr>
            <a:spLocks/>
          </p:cNvSpPr>
          <p:nvPr/>
        </p:nvSpPr>
        <p:spPr bwMode="auto">
          <a:xfrm>
            <a:off x="5567363" y="3140076"/>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47" name="Rectangle 112"/>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184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378187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250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2505"/>
                                        </p:tgtEl>
                                        <p:attrNameLst>
                                          <p:attrName>style.visibility</p:attrName>
                                        </p:attrNameLst>
                                      </p:cBhvr>
                                      <p:to>
                                        <p:strVal val="visible"/>
                                      </p:to>
                                    </p:set>
                                    <p:animEffect transition="in" filter="wipe(up)">
                                      <p:cBhvr>
                                        <p:cTn id="14" dur="500"/>
                                        <p:tgtEl>
                                          <p:spTgt spid="102505"/>
                                        </p:tgtEl>
                                      </p:cBhvr>
                                    </p:animEffect>
                                  </p:childTnLst>
                                </p:cTn>
                              </p:par>
                            </p:childTnLst>
                          </p:cTn>
                        </p:par>
                        <p:par>
                          <p:cTn id="15" fill="hold" nodeType="afterGroup">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025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02506"/>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07"/>
                                        </p:tgtEl>
                                        <p:attrNameLst>
                                          <p:attrName>style.visibility</p:attrName>
                                        </p:attrNameLst>
                                      </p:cBhvr>
                                      <p:to>
                                        <p:strVal val="visible"/>
                                      </p:to>
                                    </p:set>
                                    <p:animEffect transition="in" filter="wipe(up)">
                                      <p:cBhvr>
                                        <p:cTn id="29" dur="500"/>
                                        <p:tgtEl>
                                          <p:spTgt spid="102507"/>
                                        </p:tgtEl>
                                      </p:cBhvr>
                                    </p:animEffect>
                                  </p:childTnLst>
                                </p:cTn>
                              </p:par>
                            </p:childTnLst>
                          </p:cTn>
                        </p:par>
                        <p:par>
                          <p:cTn id="30" fill="hold" nodeType="afterGroup">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0250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8"/>
                                        </p:tgtEl>
                                        <p:attrNameLst>
                                          <p:attrName>style.visibility</p:attrName>
                                        </p:attrNameLst>
                                      </p:cBhvr>
                                      <p:to>
                                        <p:strVal val="visible"/>
                                      </p:to>
                                    </p:set>
                                    <p:animEffect transition="in" filter="wipe(left)">
                                      <p:cBhvr>
                                        <p:cTn id="37" dur="500"/>
                                        <p:tgtEl>
                                          <p:spTgt spid="10250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250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02509"/>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2510"/>
                                        </p:tgtEl>
                                        <p:attrNameLst>
                                          <p:attrName>style.visibility</p:attrName>
                                        </p:attrNameLst>
                                      </p:cBhvr>
                                      <p:to>
                                        <p:strVal val="visible"/>
                                      </p:to>
                                    </p:set>
                                    <p:animEffect transition="in" filter="wipe(down)">
                                      <p:cBhvr>
                                        <p:cTn id="46" dur="500"/>
                                        <p:tgtEl>
                                          <p:spTgt spid="102510"/>
                                        </p:tgtEl>
                                      </p:cBhvr>
                                    </p:animEffect>
                                  </p:childTnLst>
                                </p:cTn>
                              </p:par>
                            </p:childTnLst>
                          </p:cTn>
                        </p:par>
                        <p:par>
                          <p:cTn id="47" fill="hold" nodeType="afterGroup">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4" grpId="0" animBg="1"/>
      <p:bldP spid="102505" grpId="0" animBg="1"/>
      <p:bldP spid="102505" grpId="1" animBg="1"/>
      <p:bldP spid="102506" grpId="0" animBg="1"/>
      <p:bldP spid="102507" grpId="0" animBg="1"/>
      <p:bldP spid="102507" grpId="1" animBg="1"/>
      <p:bldP spid="102508" grpId="0" animBg="1"/>
      <p:bldP spid="102509" grpId="0" animBg="1"/>
      <p:bldP spid="102509" grpId="1" animBg="1"/>
      <p:bldP spid="102510" grpId="0" animBg="1"/>
      <p:bldP spid="10251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287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2873" name="Group 96"/>
            <p:cNvGrpSpPr>
              <a:grpSpLocks/>
            </p:cNvGrpSpPr>
            <p:nvPr/>
          </p:nvGrpSpPr>
          <p:grpSpPr bwMode="auto">
            <a:xfrm>
              <a:off x="4491" y="5231"/>
              <a:ext cx="288" cy="288"/>
              <a:chOff x="4486" y="3484"/>
              <a:chExt cx="288" cy="288"/>
            </a:xfrm>
          </p:grpSpPr>
          <p:sp>
            <p:nvSpPr>
              <p:cNvPr id="3287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286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286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2865" name="AutoShape 105"/>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2866" name="AutoShape 106"/>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32867"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286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69636569"/>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17" y="1110"/>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5"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6"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7"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8"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9"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4"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5"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6"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7"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8"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9"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0"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1"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2"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3"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4"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5"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6"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7"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8"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9"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0"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1"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2"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3"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4"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5"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6"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7"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8"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9"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0"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1"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2"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3"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4"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5"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6"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7"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8"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9"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0"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1"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2"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3"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4"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5"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6"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7"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8"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9"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0"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1"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2"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3"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4"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5"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6"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7"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8"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9"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0"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1"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2"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3"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4"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5"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6"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7"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8"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9"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0"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1"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2"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3"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4"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5"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6"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7"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8"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9"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0"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1"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2"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3"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4"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5"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86" name="Group 94"/>
          <p:cNvGrpSpPr>
            <a:grpSpLocks/>
          </p:cNvGrpSpPr>
          <p:nvPr/>
        </p:nvGrpSpPr>
        <p:grpSpPr bwMode="auto">
          <a:xfrm>
            <a:off x="4691063" y="1676400"/>
            <a:ext cx="2819400" cy="2895600"/>
            <a:chOff x="3744" y="4464"/>
            <a:chExt cx="1776" cy="1824"/>
          </a:xfrm>
        </p:grpSpPr>
        <p:sp>
          <p:nvSpPr>
            <p:cNvPr id="3389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99" name="Group 96"/>
            <p:cNvGrpSpPr>
              <a:grpSpLocks/>
            </p:cNvGrpSpPr>
            <p:nvPr/>
          </p:nvGrpSpPr>
          <p:grpSpPr bwMode="auto">
            <a:xfrm>
              <a:off x="4491" y="5231"/>
              <a:ext cx="288" cy="288"/>
              <a:chOff x="4486" y="3484"/>
              <a:chExt cx="288" cy="288"/>
            </a:xfrm>
          </p:grpSpPr>
          <p:sp>
            <p:nvSpPr>
              <p:cNvPr id="3390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90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90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3887"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3888"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3889"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389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89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6603" name="AutoShape 107"/>
          <p:cNvSpPr>
            <a:spLocks noChangeArrowheads="1"/>
          </p:cNvSpPr>
          <p:nvPr/>
        </p:nvSpPr>
        <p:spPr bwMode="auto">
          <a:xfrm rot="1324470">
            <a:off x="6089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2"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3893" name="Title 110"/>
          <p:cNvSpPr>
            <a:spLocks noGrp="1"/>
          </p:cNvSpPr>
          <p:nvPr>
            <p:ph type="title"/>
          </p:nvPr>
        </p:nvSpPr>
        <p:spPr/>
        <p:txBody>
          <a:bodyPr/>
          <a:lstStyle/>
          <a:p>
            <a:r>
              <a:rPr lang="en-US" altLang="en-US"/>
              <a:t>Mean shift</a:t>
            </a:r>
          </a:p>
        </p:txBody>
      </p:sp>
      <p:sp>
        <p:nvSpPr>
          <p:cNvPr id="33894" name="Content Placeholder 1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83132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06603"/>
                                        </p:tgtEl>
                                        <p:attrNameLst>
                                          <p:attrName>style.visibility</p:attrName>
                                        </p:attrNameLst>
                                      </p:cBhvr>
                                      <p:to>
                                        <p:strVal val="visible"/>
                                      </p:to>
                                    </p:set>
                                    <p:animEffect transition="in" filter="wipe(left)">
                                      <p:cBhvr>
                                        <p:cTn id="12" dur="500"/>
                                        <p:tgtEl>
                                          <p:spTgt spid="10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0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19"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0"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1"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3"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4"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5"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6"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7"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9"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0"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1"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2"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3"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4"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5"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6"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7"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8"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9"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0"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1"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2"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3"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4"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5"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6"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7"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8"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9"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0"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1"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2"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3"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4"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5"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6"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7"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8"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9"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0"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1"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2"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3"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4"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5"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6"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7"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8"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9"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0"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1"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2"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3"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4"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5"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6"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7"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8"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9"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0"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1"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2"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3"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4"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5"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6"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7"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8"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9"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0"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1"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2"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3"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4"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5"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6"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7"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8"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9"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0"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1"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2"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3"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4"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5"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6"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7"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8"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9"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691063" y="1676400"/>
            <a:ext cx="2819400" cy="2895600"/>
            <a:chOff x="3744" y="4464"/>
            <a:chExt cx="1776" cy="1824"/>
          </a:xfrm>
        </p:grpSpPr>
        <p:sp>
          <p:nvSpPr>
            <p:cNvPr id="34920"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4921" name="Group 96"/>
            <p:cNvGrpSpPr>
              <a:grpSpLocks/>
            </p:cNvGrpSpPr>
            <p:nvPr/>
          </p:nvGrpSpPr>
          <p:grpSpPr bwMode="auto">
            <a:xfrm>
              <a:off x="4491" y="5231"/>
              <a:ext cx="288" cy="288"/>
              <a:chOff x="4486" y="3484"/>
              <a:chExt cx="288" cy="288"/>
            </a:xfrm>
          </p:grpSpPr>
          <p:sp>
            <p:nvSpPr>
              <p:cNvPr id="34922"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23"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24"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4911"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4912"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4913"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4917"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18"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19"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4915" name="Rectangle 107"/>
          <p:cNvSpPr>
            <a:spLocks noGrp="1" noChangeArrowheads="1"/>
          </p:cNvSpPr>
          <p:nvPr>
            <p:ph type="title"/>
          </p:nvPr>
        </p:nvSpPr>
        <p:spPr/>
        <p:txBody>
          <a:bodyPr/>
          <a:lstStyle/>
          <a:p>
            <a:pPr eaLnBrk="1" hangingPunct="1"/>
            <a:r>
              <a:rPr lang="en-US" altLang="en-US"/>
              <a:t>Mean shift</a:t>
            </a:r>
          </a:p>
        </p:txBody>
      </p:sp>
      <p:sp>
        <p:nvSpPr>
          <p:cNvPr id="34916"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263973784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750" y="2221"/>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3"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4"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5"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6"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7"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8"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9"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0"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1"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2"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3"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4"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5"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6"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7"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8"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9"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0"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1"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2"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3"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4"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6"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7"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8"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9"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0"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1"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2"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3"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4"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5"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6"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7"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8"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9"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0"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1"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2"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3"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4"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5"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6"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7"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8"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9"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0"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1"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2"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3"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4"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5"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6"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7"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8"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9"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0"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1"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2"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3"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4"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5"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6"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7"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8"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9"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0"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1"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2"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3"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4"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5"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6"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7"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8"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9"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0"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1"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2"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3"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4"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5"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6"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7"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8"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9"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0"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1"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2"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3"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34" name="Group 94"/>
          <p:cNvGrpSpPr>
            <a:grpSpLocks/>
          </p:cNvGrpSpPr>
          <p:nvPr/>
        </p:nvGrpSpPr>
        <p:grpSpPr bwMode="auto">
          <a:xfrm>
            <a:off x="5365750" y="1981200"/>
            <a:ext cx="2819400" cy="2895600"/>
            <a:chOff x="3744" y="4464"/>
            <a:chExt cx="1776" cy="1824"/>
          </a:xfrm>
        </p:grpSpPr>
        <p:sp>
          <p:nvSpPr>
            <p:cNvPr id="35945"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46" name="Group 96"/>
            <p:cNvGrpSpPr>
              <a:grpSpLocks/>
            </p:cNvGrpSpPr>
            <p:nvPr/>
          </p:nvGrpSpPr>
          <p:grpSpPr bwMode="auto">
            <a:xfrm>
              <a:off x="4491" y="5231"/>
              <a:ext cx="288" cy="288"/>
              <a:chOff x="4486" y="3484"/>
              <a:chExt cx="288" cy="288"/>
            </a:xfrm>
          </p:grpSpPr>
          <p:sp>
            <p:nvSpPr>
              <p:cNvPr id="35947"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8"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9"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5935"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5936"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5937"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5942"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3"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4"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10699" name="AutoShape 107"/>
          <p:cNvSpPr>
            <a:spLocks noChangeArrowheads="1"/>
          </p:cNvSpPr>
          <p:nvPr/>
        </p:nvSpPr>
        <p:spPr bwMode="auto">
          <a:xfrm rot="618372">
            <a:off x="6804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0"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5941"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88245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10699"/>
                                        </p:tgtEl>
                                        <p:attrNameLst>
                                          <p:attrName>style.visibility</p:attrName>
                                        </p:attrNameLst>
                                      </p:cBhvr>
                                      <p:to>
                                        <p:strVal val="visible"/>
                                      </p:to>
                                    </p:set>
                                    <p:animEffect transition="in" filter="wipe(left)">
                                      <p:cBhvr>
                                        <p:cTn id="12" dur="500"/>
                                        <p:tgtEl>
                                          <p:spTgt spid="11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5365750" y="1981200"/>
            <a:ext cx="2819400" cy="2895600"/>
            <a:chOff x="3744" y="4464"/>
            <a:chExt cx="1776" cy="1824"/>
          </a:xfrm>
        </p:grpSpPr>
        <p:sp>
          <p:nvSpPr>
            <p:cNvPr id="3696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6969" name="Group 96"/>
            <p:cNvGrpSpPr>
              <a:grpSpLocks/>
            </p:cNvGrpSpPr>
            <p:nvPr/>
          </p:nvGrpSpPr>
          <p:grpSpPr bwMode="auto">
            <a:xfrm>
              <a:off x="4491" y="5231"/>
              <a:ext cx="288" cy="288"/>
              <a:chOff x="4486" y="3484"/>
              <a:chExt cx="288" cy="288"/>
            </a:xfrm>
          </p:grpSpPr>
          <p:sp>
            <p:nvSpPr>
              <p:cNvPr id="3697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7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7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6959"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6960"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6961"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696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6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6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6963"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6964"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8667876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1997" y="555"/>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82" name="Group 94"/>
          <p:cNvGrpSpPr>
            <a:grpSpLocks/>
          </p:cNvGrpSpPr>
          <p:nvPr/>
        </p:nvGrpSpPr>
        <p:grpSpPr bwMode="auto">
          <a:xfrm>
            <a:off x="5735638" y="2047875"/>
            <a:ext cx="2819400" cy="2895600"/>
            <a:chOff x="3744" y="4464"/>
            <a:chExt cx="1776" cy="1824"/>
          </a:xfrm>
        </p:grpSpPr>
        <p:sp>
          <p:nvSpPr>
            <p:cNvPr id="3799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93" name="Group 96"/>
            <p:cNvGrpSpPr>
              <a:grpSpLocks/>
            </p:cNvGrpSpPr>
            <p:nvPr/>
          </p:nvGrpSpPr>
          <p:grpSpPr bwMode="auto">
            <a:xfrm>
              <a:off x="4491" y="5231"/>
              <a:ext cx="288" cy="288"/>
              <a:chOff x="4486" y="3484"/>
              <a:chExt cx="288" cy="288"/>
            </a:xfrm>
          </p:grpSpPr>
          <p:sp>
            <p:nvSpPr>
              <p:cNvPr id="3799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7983"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7984"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grpSp>
        <p:nvGrpSpPr>
          <p:cNvPr id="4" name="Group 102"/>
          <p:cNvGrpSpPr>
            <a:grpSpLocks/>
          </p:cNvGrpSpPr>
          <p:nvPr/>
        </p:nvGrpSpPr>
        <p:grpSpPr bwMode="auto">
          <a:xfrm>
            <a:off x="6913563" y="3265488"/>
            <a:ext cx="457200" cy="457200"/>
            <a:chOff x="4486" y="3484"/>
            <a:chExt cx="288" cy="288"/>
          </a:xfrm>
        </p:grpSpPr>
        <p:sp>
          <p:nvSpPr>
            <p:cNvPr id="37989" name="Oval 103"/>
            <p:cNvSpPr>
              <a:spLocks noChangeArrowheads="1"/>
            </p:cNvSpPr>
            <p:nvPr/>
          </p:nvSpPr>
          <p:spPr bwMode="auto">
            <a:xfrm>
              <a:off x="4560" y="3552"/>
              <a:ext cx="144" cy="144"/>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0" name="Line 104"/>
            <p:cNvSpPr>
              <a:spLocks noChangeShapeType="1"/>
            </p:cNvSpPr>
            <p:nvPr/>
          </p:nvSpPr>
          <p:spPr bwMode="auto">
            <a:xfrm>
              <a:off x="4632" y="3484"/>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1" name="Line 105"/>
            <p:cNvSpPr>
              <a:spLocks noChangeShapeType="1"/>
            </p:cNvSpPr>
            <p:nvPr/>
          </p:nvSpPr>
          <p:spPr bwMode="auto">
            <a:xfrm rot="-5400000">
              <a:off x="4630" y="3482"/>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7986"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7987" name="Content Placeholder 107"/>
          <p:cNvSpPr>
            <a:spLocks noGrp="1"/>
          </p:cNvSpPr>
          <p:nvPr>
            <p:ph idx="1"/>
          </p:nvPr>
        </p:nvSpPr>
        <p:spPr/>
        <p:txBody>
          <a:bodyPr/>
          <a:lstStyle/>
          <a:p>
            <a:endParaRPr lang="en-US" altLang="en-US"/>
          </a:p>
        </p:txBody>
      </p:sp>
      <p:sp>
        <p:nvSpPr>
          <p:cNvPr id="3798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566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Reduction</a:t>
            </a:r>
          </a:p>
        </p:txBody>
      </p:sp>
      <p:sp>
        <p:nvSpPr>
          <p:cNvPr id="3" name="Content Placeholder 2"/>
          <p:cNvSpPr>
            <a:spLocks noGrp="1"/>
          </p:cNvSpPr>
          <p:nvPr>
            <p:ph idx="1"/>
          </p:nvPr>
        </p:nvSpPr>
        <p:spPr>
          <a:xfrm>
            <a:off x="838200" y="5791200"/>
            <a:ext cx="10972800" cy="868364"/>
          </a:xfrm>
        </p:spPr>
        <p:txBody>
          <a:bodyPr/>
          <a:lstStyle/>
          <a:p>
            <a:pPr marL="0" indent="0">
              <a:buNone/>
            </a:pPr>
            <a:r>
              <a:rPr lang="en-US" dirty="0"/>
              <a:t>Simplest dimensionality reduction: drop a dimension</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sp>
        <p:nvSpPr>
          <p:cNvPr id="5" name="TextBox 4"/>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2506826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Oval 9"/>
          <p:cNvSpPr>
            <a:spLocks noChangeArrowheads="1"/>
          </p:cNvSpPr>
          <p:nvPr/>
        </p:nvSpPr>
        <p:spPr bwMode="auto">
          <a:xfrm>
            <a:off x="9144000" y="5584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5" name="Oval 10"/>
          <p:cNvSpPr>
            <a:spLocks noChangeArrowheads="1"/>
          </p:cNvSpPr>
          <p:nvPr/>
        </p:nvSpPr>
        <p:spPr bwMode="auto">
          <a:xfrm>
            <a:off x="89154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6" name="Oval 11"/>
          <p:cNvSpPr>
            <a:spLocks noChangeArrowheads="1"/>
          </p:cNvSpPr>
          <p:nvPr/>
        </p:nvSpPr>
        <p:spPr bwMode="auto">
          <a:xfrm>
            <a:off x="9144000" y="510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7" name="Oval 12"/>
          <p:cNvSpPr>
            <a:spLocks noChangeArrowheads="1"/>
          </p:cNvSpPr>
          <p:nvPr/>
        </p:nvSpPr>
        <p:spPr bwMode="auto">
          <a:xfrm>
            <a:off x="89916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8" name="Oval 13"/>
          <p:cNvSpPr>
            <a:spLocks noChangeArrowheads="1"/>
          </p:cNvSpPr>
          <p:nvPr/>
        </p:nvSpPr>
        <p:spPr bwMode="auto">
          <a:xfrm>
            <a:off x="8610600" y="556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9" name="Oval 14"/>
          <p:cNvSpPr>
            <a:spLocks noChangeArrowheads="1"/>
          </p:cNvSpPr>
          <p:nvPr/>
        </p:nvSpPr>
        <p:spPr bwMode="auto">
          <a:xfrm>
            <a:off x="85344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0" name="Oval 15"/>
          <p:cNvSpPr>
            <a:spLocks noChangeArrowheads="1"/>
          </p:cNvSpPr>
          <p:nvPr/>
        </p:nvSpPr>
        <p:spPr bwMode="auto">
          <a:xfrm>
            <a:off x="8915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1" name="Oval 16"/>
          <p:cNvSpPr>
            <a:spLocks noChangeArrowheads="1"/>
          </p:cNvSpPr>
          <p:nvPr/>
        </p:nvSpPr>
        <p:spPr bwMode="auto">
          <a:xfrm>
            <a:off x="86868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2" name="Oval 17"/>
          <p:cNvSpPr>
            <a:spLocks noChangeArrowheads="1"/>
          </p:cNvSpPr>
          <p:nvPr/>
        </p:nvSpPr>
        <p:spPr bwMode="auto">
          <a:xfrm>
            <a:off x="9067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3" name="Oval 18"/>
          <p:cNvSpPr>
            <a:spLocks noChangeArrowheads="1"/>
          </p:cNvSpPr>
          <p:nvPr/>
        </p:nvSpPr>
        <p:spPr bwMode="auto">
          <a:xfrm>
            <a:off x="9144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4" name="Oval 19"/>
          <p:cNvSpPr>
            <a:spLocks noChangeArrowheads="1"/>
          </p:cNvSpPr>
          <p:nvPr/>
        </p:nvSpPr>
        <p:spPr bwMode="auto">
          <a:xfrm>
            <a:off x="80010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5" name="Oval 20"/>
          <p:cNvSpPr>
            <a:spLocks noChangeArrowheads="1"/>
          </p:cNvSpPr>
          <p:nvPr/>
        </p:nvSpPr>
        <p:spPr bwMode="auto">
          <a:xfrm>
            <a:off x="82296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6" name="Oval 21"/>
          <p:cNvSpPr>
            <a:spLocks noChangeArrowheads="1"/>
          </p:cNvSpPr>
          <p:nvPr/>
        </p:nvSpPr>
        <p:spPr bwMode="auto">
          <a:xfrm>
            <a:off x="76962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7" name="Oval 22"/>
          <p:cNvSpPr>
            <a:spLocks noChangeArrowheads="1"/>
          </p:cNvSpPr>
          <p:nvPr/>
        </p:nvSpPr>
        <p:spPr bwMode="auto">
          <a:xfrm>
            <a:off x="82296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8" name="Oval 23"/>
          <p:cNvSpPr>
            <a:spLocks noChangeArrowheads="1"/>
          </p:cNvSpPr>
          <p:nvPr/>
        </p:nvSpPr>
        <p:spPr bwMode="auto">
          <a:xfrm>
            <a:off x="8686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9" name="Oval 24"/>
          <p:cNvSpPr>
            <a:spLocks noChangeArrowheads="1"/>
          </p:cNvSpPr>
          <p:nvPr/>
        </p:nvSpPr>
        <p:spPr bwMode="auto">
          <a:xfrm>
            <a:off x="8305800" y="3733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0" name="Oval 27"/>
          <p:cNvSpPr>
            <a:spLocks noChangeArrowheads="1"/>
          </p:cNvSpPr>
          <p:nvPr/>
        </p:nvSpPr>
        <p:spPr bwMode="auto">
          <a:xfrm>
            <a:off x="7620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1" name="Oval 28"/>
          <p:cNvSpPr>
            <a:spLocks noChangeArrowheads="1"/>
          </p:cNvSpPr>
          <p:nvPr/>
        </p:nvSpPr>
        <p:spPr bwMode="auto">
          <a:xfrm>
            <a:off x="7239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2" name="Oval 29"/>
          <p:cNvSpPr>
            <a:spLocks noChangeArrowheads="1"/>
          </p:cNvSpPr>
          <p:nvPr/>
        </p:nvSpPr>
        <p:spPr bwMode="auto">
          <a:xfrm>
            <a:off x="7620000" y="541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3" name="Oval 30"/>
          <p:cNvSpPr>
            <a:spLocks noChangeArrowheads="1"/>
          </p:cNvSpPr>
          <p:nvPr/>
        </p:nvSpPr>
        <p:spPr bwMode="auto">
          <a:xfrm>
            <a:off x="6858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4" name="Oval 31"/>
          <p:cNvSpPr>
            <a:spLocks noChangeArrowheads="1"/>
          </p:cNvSpPr>
          <p:nvPr/>
        </p:nvSpPr>
        <p:spPr bwMode="auto">
          <a:xfrm>
            <a:off x="6477000" y="4648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5" name="Oval 32"/>
          <p:cNvSpPr>
            <a:spLocks noChangeArrowheads="1"/>
          </p:cNvSpPr>
          <p:nvPr/>
        </p:nvSpPr>
        <p:spPr bwMode="auto">
          <a:xfrm>
            <a:off x="68580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36" name="Group 33"/>
          <p:cNvGrpSpPr>
            <a:grpSpLocks/>
          </p:cNvGrpSpPr>
          <p:nvPr/>
        </p:nvGrpSpPr>
        <p:grpSpPr bwMode="auto">
          <a:xfrm>
            <a:off x="6553200" y="3429000"/>
            <a:ext cx="2819400" cy="2895600"/>
            <a:chOff x="3744" y="4464"/>
            <a:chExt cx="1776" cy="1824"/>
          </a:xfrm>
        </p:grpSpPr>
        <p:sp>
          <p:nvSpPr>
            <p:cNvPr id="38953" name="Oval 34"/>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54" name="Group 35"/>
            <p:cNvGrpSpPr>
              <a:grpSpLocks/>
            </p:cNvGrpSpPr>
            <p:nvPr/>
          </p:nvGrpSpPr>
          <p:grpSpPr bwMode="auto">
            <a:xfrm>
              <a:off x="4491" y="5231"/>
              <a:ext cx="288" cy="288"/>
              <a:chOff x="4486" y="3484"/>
              <a:chExt cx="288" cy="288"/>
            </a:xfrm>
          </p:grpSpPr>
          <p:sp>
            <p:nvSpPr>
              <p:cNvPr id="38955" name="Oval 36"/>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6" name="Line 37"/>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7" name="Line 38"/>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38937" name="Group 39"/>
          <p:cNvGrpSpPr>
            <a:grpSpLocks/>
          </p:cNvGrpSpPr>
          <p:nvPr/>
        </p:nvGrpSpPr>
        <p:grpSpPr bwMode="auto">
          <a:xfrm>
            <a:off x="8305800" y="4800600"/>
            <a:ext cx="457200" cy="457200"/>
            <a:chOff x="4486" y="3484"/>
            <a:chExt cx="288" cy="288"/>
          </a:xfrm>
        </p:grpSpPr>
        <p:sp>
          <p:nvSpPr>
            <p:cNvPr id="38950" name="Oval 4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1" name="Line 4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2" name="Line 4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32140" name="Line 44"/>
          <p:cNvSpPr>
            <a:spLocks noChangeShapeType="1"/>
          </p:cNvSpPr>
          <p:nvPr/>
        </p:nvSpPr>
        <p:spPr bwMode="auto">
          <a:xfrm flipV="1">
            <a:off x="6172200" y="4800600"/>
            <a:ext cx="1828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39" name="AutoShape 47"/>
          <p:cNvSpPr>
            <a:spLocks noChangeArrowheads="1"/>
          </p:cNvSpPr>
          <p:nvPr/>
        </p:nvSpPr>
        <p:spPr bwMode="auto">
          <a:xfrm rot="1015650">
            <a:off x="7972425" y="4876800"/>
            <a:ext cx="533400" cy="152400"/>
          </a:xfrm>
          <a:prstGeom prst="rightArrow">
            <a:avLst>
              <a:gd name="adj1" fmla="val 50000"/>
              <a:gd name="adj2" fmla="val 87500"/>
            </a:avLst>
          </a:prstGeom>
          <a:solidFill>
            <a:srgbClr val="33CCFF"/>
          </a:solidFill>
          <a:ln w="28575">
            <a:solidFill>
              <a:srgbClr val="FF99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0" name="Text Box 48"/>
          <p:cNvSpPr txBox="1">
            <a:spLocks noChangeArrowheads="1"/>
          </p:cNvSpPr>
          <p:nvPr/>
        </p:nvSpPr>
        <p:spPr bwMode="auto">
          <a:xfrm>
            <a:off x="1905000" y="1676400"/>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a:solidFill>
                  <a:srgbClr val="000000"/>
                </a:solidFill>
                <a:latin typeface="Arial" panose="020B0604020202020204" pitchFamily="34" charset="0"/>
                <a:cs typeface="Arial" panose="020B0604020202020204" pitchFamily="34" charset="0"/>
              </a:rPr>
              <a:t>Simple Mean Shift procedure</a:t>
            </a:r>
            <a:r>
              <a:rPr lang="en-US" altLang="en-US" sz="2400">
                <a:solidFill>
                  <a:srgbClr val="000000"/>
                </a:solidFill>
                <a:latin typeface="Arial" panose="020B0604020202020204" pitchFamily="34" charset="0"/>
                <a:cs typeface="Arial" panose="020B0604020202020204" pitchFamily="34" charset="0"/>
              </a:rPr>
              <a:t>:</a:t>
            </a: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 Compute mean shift vector</a:t>
            </a:r>
          </a:p>
          <a:p>
            <a:pPr eaLnBrk="1" hangingPunct="1">
              <a:spcBef>
                <a:spcPct val="0"/>
              </a:spcBef>
              <a:buFontTx/>
              <a:buChar char="•"/>
            </a:pPr>
            <a:endParaRPr lang="en-US" altLang="en-US" sz="2400">
              <a:solidFill>
                <a:srgbClr val="000000"/>
              </a:solidFill>
              <a:latin typeface="Arial" panose="020B0604020202020204" pitchFamily="34" charset="0"/>
              <a:cs typeface="Arial" panose="020B0604020202020204" pitchFamily="34" charset="0"/>
            </a:endParaRP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Translate the Kernel window by </a:t>
            </a:r>
            <a:r>
              <a:rPr lang="en-US" altLang="en-US" sz="2400" b="1">
                <a:solidFill>
                  <a:srgbClr val="000000"/>
                </a:solidFill>
                <a:latin typeface="Arial" panose="020B0604020202020204" pitchFamily="34" charset="0"/>
                <a:cs typeface="Arial" panose="020B0604020202020204" pitchFamily="34" charset="0"/>
              </a:rPr>
              <a:t>m(x)</a:t>
            </a:r>
            <a:endParaRPr lang="en-US" altLang="en-US" sz="2400">
              <a:solidFill>
                <a:srgbClr val="000000"/>
              </a:solidFill>
              <a:latin typeface="Arial" panose="020B0604020202020204" pitchFamily="34" charset="0"/>
              <a:cs typeface="Arial" panose="020B0604020202020204" pitchFamily="34" charset="0"/>
            </a:endParaRPr>
          </a:p>
        </p:txBody>
      </p:sp>
      <p:graphicFrame>
        <p:nvGraphicFramePr>
          <p:cNvPr id="38941" name="Object 49"/>
          <p:cNvGraphicFramePr>
            <a:graphicFrameLocks noChangeAspect="1"/>
          </p:cNvGraphicFramePr>
          <p:nvPr/>
        </p:nvGraphicFramePr>
        <p:xfrm>
          <a:off x="1981200" y="3657600"/>
          <a:ext cx="4343400" cy="2471738"/>
        </p:xfrm>
        <a:graphic>
          <a:graphicData uri="http://schemas.openxmlformats.org/presentationml/2006/ole">
            <mc:AlternateContent xmlns:mc="http://schemas.openxmlformats.org/markup-compatibility/2006">
              <mc:Choice xmlns:v="urn:schemas-microsoft-com:vml" Requires="v">
                <p:oleObj name="Equation" r:id="rId3" imgW="1916868" imgH="1091726" progId="Equation.DSMT4">
                  <p:embed/>
                </p:oleObj>
              </mc:Choice>
              <mc:Fallback>
                <p:oleObj name="Equation" r:id="rId3" imgW="1916868" imgH="109172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4343400" cy="24717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2" name="Object 52"/>
          <p:cNvGraphicFramePr>
            <a:graphicFrameLocks noChangeAspect="1"/>
          </p:cNvGraphicFramePr>
          <p:nvPr/>
        </p:nvGraphicFramePr>
        <p:xfrm>
          <a:off x="8869364" y="6400801"/>
          <a:ext cx="1531937" cy="322263"/>
        </p:xfrm>
        <a:graphic>
          <a:graphicData uri="http://schemas.openxmlformats.org/presentationml/2006/ole">
            <mc:AlternateContent xmlns:mc="http://schemas.openxmlformats.org/markup-compatibility/2006">
              <mc:Choice xmlns:v="urn:schemas-microsoft-com:vml" Requires="v">
                <p:oleObj name="Equation" r:id="rId5" imgW="965200" imgH="203200" progId="Equation.DSMT4">
                  <p:embed/>
                </p:oleObj>
              </mc:Choice>
              <mc:Fallback>
                <p:oleObj name="Equation" r:id="rId5" imgW="9652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364" y="6400801"/>
                        <a:ext cx="1531937" cy="3222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43" name="Rectangle 53"/>
          <p:cNvSpPr>
            <a:spLocks noChangeArrowheads="1"/>
          </p:cNvSpPr>
          <p:nvPr/>
        </p:nvSpPr>
        <p:spPr bwMode="auto">
          <a:xfrm>
            <a:off x="8686800" y="6324600"/>
            <a:ext cx="1981200" cy="53340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42" name="Line 46"/>
          <p:cNvSpPr>
            <a:spLocks noChangeShapeType="1"/>
          </p:cNvSpPr>
          <p:nvPr/>
        </p:nvSpPr>
        <p:spPr bwMode="auto">
          <a:xfrm flipV="1">
            <a:off x="5638800" y="5029200"/>
            <a:ext cx="2895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32151" name="Rectangle 55"/>
          <p:cNvSpPr>
            <a:spLocks noChangeArrowheads="1"/>
          </p:cNvSpPr>
          <p:nvPr/>
        </p:nvSpPr>
        <p:spPr bwMode="auto">
          <a:xfrm>
            <a:off x="3200400" y="3429000"/>
            <a:ext cx="2438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52" name="Rectangle 56"/>
          <p:cNvSpPr>
            <a:spLocks noChangeArrowheads="1"/>
          </p:cNvSpPr>
          <p:nvPr/>
        </p:nvSpPr>
        <p:spPr bwMode="auto">
          <a:xfrm>
            <a:off x="5867400" y="4572000"/>
            <a:ext cx="381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7" name="Content Placeholder 45"/>
          <p:cNvSpPr>
            <a:spLocks noGrp="1"/>
          </p:cNvSpPr>
          <p:nvPr>
            <p:ph idx="1"/>
          </p:nvPr>
        </p:nvSpPr>
        <p:spPr/>
        <p:txBody>
          <a:bodyPr/>
          <a:lstStyle/>
          <a:p>
            <a:endParaRPr lang="en-US" altLang="en-US"/>
          </a:p>
        </p:txBody>
      </p:sp>
      <p:sp>
        <p:nvSpPr>
          <p:cNvPr id="38948" name="Title 117"/>
          <p:cNvSpPr>
            <a:spLocks noGrp="1"/>
          </p:cNvSpPr>
          <p:nvPr>
            <p:ph type="title"/>
          </p:nvPr>
        </p:nvSpPr>
        <p:spPr/>
        <p:txBody>
          <a:bodyPr/>
          <a:lstStyle/>
          <a:p>
            <a:r>
              <a:rPr lang="en-US" altLang="he-IL"/>
              <a:t>Computing the Mean Shift</a:t>
            </a:r>
            <a:endParaRPr lang="en-US" altLang="en-US"/>
          </a:p>
        </p:txBody>
      </p:sp>
      <p:sp>
        <p:nvSpPr>
          <p:cNvPr id="38949"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3102583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4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0" grpId="0" animBg="1"/>
      <p:bldP spid="132142" grpId="0" animBg="1"/>
      <p:bldP spid="132151" grpId="0" animBg="1"/>
      <p:bldP spid="13215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2209800" y="1295400"/>
            <a:ext cx="7772400" cy="4114800"/>
          </a:xfrm>
        </p:spPr>
        <p:txBody>
          <a:bodyPr/>
          <a:lstStyle/>
          <a:p>
            <a:pPr eaLnBrk="1" hangingPunct="1"/>
            <a:r>
              <a:rPr lang="en-US" altLang="en-US">
                <a:solidFill>
                  <a:srgbClr val="FF3300"/>
                </a:solidFill>
              </a:rPr>
              <a:t>Attraction basin:</a:t>
            </a:r>
            <a:r>
              <a:rPr lang="en-US" altLang="en-US"/>
              <a:t> the region for which all trajectories lead to the same mode</a:t>
            </a:r>
          </a:p>
          <a:p>
            <a:pPr eaLnBrk="1" hangingPunct="1"/>
            <a:r>
              <a:rPr lang="en-US" altLang="en-US">
                <a:solidFill>
                  <a:srgbClr val="FF3300"/>
                </a:solidFill>
              </a:rPr>
              <a:t>Cluster:</a:t>
            </a:r>
            <a:r>
              <a:rPr lang="en-US" altLang="en-US"/>
              <a:t> all data points in the attraction basin of a mode</a:t>
            </a:r>
          </a:p>
          <a:p>
            <a:pPr eaLnBrk="1" hangingPunct="1"/>
            <a:endParaRPr lang="en-US" altLang="en-US"/>
          </a:p>
        </p:txBody>
      </p:sp>
      <p:grpSp>
        <p:nvGrpSpPr>
          <p:cNvPr id="39939" name="Group 3"/>
          <p:cNvGrpSpPr>
            <a:grpSpLocks/>
          </p:cNvGrpSpPr>
          <p:nvPr/>
        </p:nvGrpSpPr>
        <p:grpSpPr bwMode="auto">
          <a:xfrm>
            <a:off x="3505200" y="3343276"/>
            <a:ext cx="5257800" cy="3057525"/>
            <a:chOff x="1776" y="1965"/>
            <a:chExt cx="2064" cy="1200"/>
          </a:xfrm>
        </p:grpSpPr>
        <p:grpSp>
          <p:nvGrpSpPr>
            <p:cNvPr id="39942" name="Group 4"/>
            <p:cNvGrpSpPr>
              <a:grpSpLocks/>
            </p:cNvGrpSpPr>
            <p:nvPr/>
          </p:nvGrpSpPr>
          <p:grpSpPr bwMode="auto">
            <a:xfrm>
              <a:off x="1776" y="1965"/>
              <a:ext cx="1152" cy="1200"/>
              <a:chOff x="432" y="2256"/>
              <a:chExt cx="672" cy="672"/>
            </a:xfrm>
          </p:grpSpPr>
          <p:sp>
            <p:nvSpPr>
              <p:cNvPr id="39963" name="Rectangle 5"/>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4" name="Picture 6"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7"/>
            <p:cNvGrpSpPr>
              <a:grpSpLocks/>
            </p:cNvGrpSpPr>
            <p:nvPr/>
          </p:nvGrpSpPr>
          <p:grpSpPr bwMode="auto">
            <a:xfrm>
              <a:off x="2688" y="1965"/>
              <a:ext cx="1152" cy="1200"/>
              <a:chOff x="432" y="2256"/>
              <a:chExt cx="672" cy="672"/>
            </a:xfrm>
          </p:grpSpPr>
          <p:sp>
            <p:nvSpPr>
              <p:cNvPr id="39961" name="Rectangle 8"/>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2" name="Picture 9"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9940" name="Rectangle 2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9941" name="Rectangle 30"/>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spTree>
    <p:extLst>
      <p:ext uri="{BB962C8B-B14F-4D97-AF65-F5344CB8AC3E}">
        <p14:creationId xmlns:p14="http://schemas.microsoft.com/office/powerpoint/2010/main" val="434399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8"/>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pic>
        <p:nvPicPr>
          <p:cNvPr id="40963" name="Picture 30"/>
          <p:cNvPicPr>
            <a:picLocks noChangeAspect="1" noChangeArrowheads="1"/>
          </p:cNvPicPr>
          <p:nvPr/>
        </p:nvPicPr>
        <p:blipFill>
          <a:blip r:embed="rId3">
            <a:extLst>
              <a:ext uri="{28A0092B-C50C-407E-A947-70E740481C1C}">
                <a14:useLocalDpi xmlns:a14="http://schemas.microsoft.com/office/drawing/2010/main" val="0"/>
              </a:ext>
            </a:extLst>
          </a:blip>
          <a:srcRect b="5257"/>
          <a:stretch>
            <a:fillRect/>
          </a:stretch>
        </p:blipFill>
        <p:spPr bwMode="auto">
          <a:xfrm>
            <a:off x="2971800" y="1136650"/>
            <a:ext cx="6324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48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a:t>Mean shift clustering</a:t>
            </a:r>
          </a:p>
        </p:txBody>
      </p:sp>
      <p:sp>
        <p:nvSpPr>
          <p:cNvPr id="45059" name="Rectangle 2"/>
          <p:cNvSpPr>
            <a:spLocks noGrp="1" noChangeArrowheads="1"/>
          </p:cNvSpPr>
          <p:nvPr>
            <p:ph idx="1"/>
          </p:nvPr>
        </p:nvSpPr>
        <p:spPr/>
        <p:txBody>
          <a:bodyPr/>
          <a:lstStyle/>
          <a:p>
            <a:pPr marL="533400" indent="-533400" eaLnBrk="1" hangingPunct="1"/>
            <a:r>
              <a:rPr lang="en-US" altLang="en-US"/>
              <a:t>The mean shift algorithm seeks </a:t>
            </a:r>
            <a:r>
              <a:rPr lang="en-US" altLang="en-US" i="1"/>
              <a:t>modes</a:t>
            </a:r>
            <a:r>
              <a:rPr lang="en-US" altLang="en-US"/>
              <a:t> of the given set of points</a:t>
            </a:r>
          </a:p>
          <a:p>
            <a:pPr marL="971550" lvl="1" indent="-514350" eaLnBrk="1" hangingPunct="1">
              <a:buFont typeface="Calibri" panose="020F0502020204030204" pitchFamily="34" charset="0"/>
              <a:buAutoNum type="arabicPeriod"/>
            </a:pPr>
            <a:r>
              <a:rPr lang="en-US" altLang="en-US"/>
              <a:t>Choose kernel and bandwidth</a:t>
            </a:r>
          </a:p>
          <a:p>
            <a:pPr marL="971550" lvl="1" indent="-514350" eaLnBrk="1" hangingPunct="1">
              <a:buFont typeface="Calibri" panose="020F0502020204030204" pitchFamily="34" charset="0"/>
              <a:buAutoNum type="arabicPeriod"/>
            </a:pPr>
            <a:r>
              <a:rPr lang="en-US" altLang="en-US"/>
              <a:t>For each point:</a:t>
            </a:r>
          </a:p>
          <a:p>
            <a:pPr marL="1314450" lvl="2" indent="-457200" eaLnBrk="1" hangingPunct="1">
              <a:buFont typeface="Calibri" panose="020F0502020204030204" pitchFamily="34" charset="0"/>
              <a:buAutoNum type="alphaLcParenR"/>
            </a:pPr>
            <a:r>
              <a:rPr lang="en-US" altLang="en-US"/>
              <a:t>Center a window on that point</a:t>
            </a:r>
          </a:p>
          <a:p>
            <a:pPr marL="1314450" lvl="2" indent="-457200" eaLnBrk="1" hangingPunct="1">
              <a:buFont typeface="Calibri" panose="020F0502020204030204" pitchFamily="34" charset="0"/>
              <a:buAutoNum type="alphaLcParenR"/>
            </a:pPr>
            <a:r>
              <a:rPr lang="en-US" altLang="en-US"/>
              <a:t>Compute the mean of the data in the search window</a:t>
            </a:r>
          </a:p>
          <a:p>
            <a:pPr marL="1314450" lvl="2" indent="-457200" eaLnBrk="1" hangingPunct="1">
              <a:buFont typeface="Calibri" panose="020F0502020204030204" pitchFamily="34" charset="0"/>
              <a:buAutoNum type="alphaLcParenR"/>
            </a:pPr>
            <a:r>
              <a:rPr lang="en-US" altLang="en-US"/>
              <a:t>Center the search window at the new mean location</a:t>
            </a:r>
          </a:p>
          <a:p>
            <a:pPr marL="1314450" lvl="2" indent="-457200" eaLnBrk="1" hangingPunct="1">
              <a:buFont typeface="Calibri" panose="020F0502020204030204" pitchFamily="34" charset="0"/>
              <a:buAutoNum type="alphaLcParenR"/>
            </a:pPr>
            <a:r>
              <a:rPr lang="en-US" altLang="en-US"/>
              <a:t>Repeat (b,c) until convergence</a:t>
            </a:r>
          </a:p>
          <a:p>
            <a:pPr marL="971550" lvl="1" indent="-514350" eaLnBrk="1" hangingPunct="1">
              <a:buFont typeface="Calibri" panose="020F0502020204030204" pitchFamily="34" charset="0"/>
              <a:buAutoNum type="arabicPeriod"/>
            </a:pPr>
            <a:r>
              <a:rPr lang="en-US" altLang="en-US"/>
              <a:t>Assign points that lead to nearby modes to the same cluster</a:t>
            </a:r>
          </a:p>
          <a:p>
            <a:pPr marL="533400" indent="-533400" eaLnBrk="1" hangingPunct="1"/>
            <a:endParaRPr lang="en-US" altLang="en-US"/>
          </a:p>
        </p:txBody>
      </p:sp>
    </p:spTree>
    <p:extLst>
      <p:ext uri="{BB962C8B-B14F-4D97-AF65-F5344CB8AC3E}">
        <p14:creationId xmlns:p14="http://schemas.microsoft.com/office/powerpoint/2010/main" val="296605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676400" y="990600"/>
            <a:ext cx="8763000" cy="2590800"/>
          </a:xfrm>
        </p:spPr>
        <p:txBody>
          <a:bodyPr/>
          <a:lstStyle/>
          <a:p>
            <a:pPr marL="533400" indent="-533400" eaLnBrk="1" hangingPunct="1"/>
            <a:r>
              <a:rPr lang="en-US" altLang="en-US" sz="2000"/>
              <a:t>Compute features for each pixel (color, gradients, texture, etc)</a:t>
            </a:r>
          </a:p>
          <a:p>
            <a:pPr marL="533400" indent="-533400" eaLnBrk="1" hangingPunct="1"/>
            <a:r>
              <a:rPr lang="en-US" altLang="en-US" sz="2000"/>
              <a:t>Set kernel size for features K</a:t>
            </a:r>
            <a:r>
              <a:rPr lang="en-US" altLang="en-US" sz="2000" baseline="-25000"/>
              <a:t>f </a:t>
            </a:r>
            <a:r>
              <a:rPr lang="en-US" altLang="en-US" sz="2000"/>
              <a:t> and position K</a:t>
            </a:r>
            <a:r>
              <a:rPr lang="en-US" altLang="en-US" sz="2000" baseline="-25000"/>
              <a:t>s</a:t>
            </a:r>
            <a:endParaRPr lang="en-US" altLang="en-US" sz="2000"/>
          </a:p>
          <a:p>
            <a:pPr marL="533400" indent="-533400" eaLnBrk="1" hangingPunct="1"/>
            <a:r>
              <a:rPr lang="en-US" altLang="en-US" sz="2000"/>
              <a:t>Initialize windows at individual pixel locations</a:t>
            </a:r>
          </a:p>
          <a:p>
            <a:pPr marL="533400" indent="-533400" eaLnBrk="1" hangingPunct="1"/>
            <a:r>
              <a:rPr lang="en-US" altLang="en-US" sz="2000"/>
              <a:t>Perform mean shift for each window until convergence</a:t>
            </a:r>
          </a:p>
          <a:p>
            <a:pPr marL="533400" indent="-533400" eaLnBrk="1" hangingPunct="1"/>
            <a:r>
              <a:rPr lang="en-US" altLang="en-US" sz="2000"/>
              <a:t>Merge windows that are within width of K</a:t>
            </a:r>
            <a:r>
              <a:rPr lang="en-US" altLang="en-US" sz="2000" baseline="-25000"/>
              <a:t>f </a:t>
            </a:r>
            <a:r>
              <a:rPr lang="en-US" altLang="en-US" sz="2000"/>
              <a:t> and K</a:t>
            </a:r>
            <a:r>
              <a:rPr lang="en-US" altLang="en-US" sz="2000" baseline="-25000"/>
              <a:t>s</a:t>
            </a:r>
            <a:endParaRPr lang="en-US" altLang="en-US" sz="2000"/>
          </a:p>
        </p:txBody>
      </p:sp>
      <p:sp>
        <p:nvSpPr>
          <p:cNvPr id="43011" name="Rectangle 3"/>
          <p:cNvSpPr>
            <a:spLocks noGrp="1" noChangeArrowheads="1"/>
          </p:cNvSpPr>
          <p:nvPr>
            <p:ph type="title"/>
          </p:nvPr>
        </p:nvSpPr>
        <p:spPr>
          <a:xfrm>
            <a:off x="2209800" y="-76200"/>
            <a:ext cx="7772400" cy="1143000"/>
          </a:xfrm>
        </p:spPr>
        <p:txBody>
          <a:bodyPr/>
          <a:lstStyle/>
          <a:p>
            <a:pPr eaLnBrk="1" hangingPunct="1"/>
            <a:r>
              <a:rPr lang="en-US" altLang="en-US"/>
              <a:t>Segmentation by Mean Shift</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86100"/>
            <a:ext cx="411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08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descr="negoiu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752850"/>
            <a:ext cx="3727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3" y="1177925"/>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ampus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430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ego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300" y="3752850"/>
            <a:ext cx="372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title"/>
          </p:nvPr>
        </p:nvSpPr>
        <p:spPr>
          <a:xfrm>
            <a:off x="2362200" y="-76200"/>
            <a:ext cx="7772400" cy="1143000"/>
          </a:xfrm>
        </p:spPr>
        <p:txBody>
          <a:bodyPr/>
          <a:lstStyle/>
          <a:p>
            <a:pPr eaLnBrk="1" hangingPunct="1"/>
            <a:r>
              <a:rPr lang="en-US" altLang="en-US"/>
              <a:t>Mean shift segmentation results</a:t>
            </a:r>
          </a:p>
        </p:txBody>
      </p:sp>
      <p:sp>
        <p:nvSpPr>
          <p:cNvPr id="2" name="TextBox 1"/>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2642050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eaLnBrk="1" hangingPunct="1"/>
            <a:endParaRPr lang="en-US" altLang="en-US"/>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7543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1396897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Mean-shift: other issues</a:t>
            </a:r>
          </a:p>
        </p:txBody>
      </p:sp>
      <p:sp>
        <p:nvSpPr>
          <p:cNvPr id="49155" name="Content Placeholder 2"/>
          <p:cNvSpPr>
            <a:spLocks noGrp="1"/>
          </p:cNvSpPr>
          <p:nvPr>
            <p:ph idx="1"/>
          </p:nvPr>
        </p:nvSpPr>
        <p:spPr/>
        <p:txBody>
          <a:bodyPr>
            <a:normAutofit fontScale="92500" lnSpcReduction="10000"/>
          </a:bodyPr>
          <a:lstStyle/>
          <a:p>
            <a:pPr>
              <a:defRPr/>
            </a:pPr>
            <a:r>
              <a:rPr lang="en-US" dirty="0"/>
              <a:t>Speedups</a:t>
            </a:r>
          </a:p>
          <a:p>
            <a:pPr lvl="1">
              <a:defRPr/>
            </a:pPr>
            <a:r>
              <a:rPr lang="en-US" dirty="0"/>
              <a:t>Binned estimation</a:t>
            </a:r>
          </a:p>
          <a:p>
            <a:pPr lvl="1">
              <a:defRPr/>
            </a:pPr>
            <a:r>
              <a:rPr lang="en-US" dirty="0"/>
              <a:t>Fast search of neighbors</a:t>
            </a:r>
          </a:p>
          <a:p>
            <a:pPr lvl="1">
              <a:defRPr/>
            </a:pPr>
            <a:r>
              <a:rPr lang="en-US" dirty="0"/>
              <a:t>Update each window in each iteration (faster convergence)</a:t>
            </a:r>
          </a:p>
          <a:p>
            <a:pPr>
              <a:defRPr/>
            </a:pPr>
            <a:endParaRPr lang="en-US" dirty="0"/>
          </a:p>
          <a:p>
            <a:pPr>
              <a:defRPr/>
            </a:pPr>
            <a:r>
              <a:rPr lang="en-US" dirty="0"/>
              <a:t>Other tricks</a:t>
            </a:r>
          </a:p>
          <a:p>
            <a:pPr lvl="1">
              <a:defRPr/>
            </a:pPr>
            <a:r>
              <a:rPr lang="en-US" dirty="0"/>
              <a:t>Use </a:t>
            </a:r>
            <a:r>
              <a:rPr lang="en-US" dirty="0" err="1"/>
              <a:t>kNN</a:t>
            </a:r>
            <a:r>
              <a:rPr lang="en-US" dirty="0"/>
              <a:t> to determine window sizes adaptively</a:t>
            </a:r>
          </a:p>
          <a:p>
            <a:pPr lvl="1">
              <a:buFont typeface="Arial" panose="020B0604020202020204" pitchFamily="34" charset="0"/>
              <a:buNone/>
              <a:defRPr/>
            </a:pPr>
            <a:endParaRPr lang="en-US" dirty="0"/>
          </a:p>
          <a:p>
            <a:pPr>
              <a:defRPr/>
            </a:pPr>
            <a:r>
              <a:rPr lang="en-US" dirty="0"/>
              <a:t>Lots of theoretical support</a:t>
            </a:r>
          </a:p>
          <a:p>
            <a:pPr lvl="1">
              <a:buFont typeface="Arial" panose="020B0604020202020204" pitchFamily="34" charset="0"/>
              <a:buNone/>
              <a:defRPr/>
            </a:pPr>
            <a:r>
              <a:rPr lang="en-US" dirty="0">
                <a:cs typeface="Arial" pitchFamily="34" charset="0"/>
              </a:rPr>
              <a:t>	</a:t>
            </a:r>
            <a:r>
              <a:rPr lang="en-US" sz="2400" dirty="0">
                <a:cs typeface="Arial" pitchFamily="34" charset="0"/>
              </a:rPr>
              <a:t>D. </a:t>
            </a:r>
            <a:r>
              <a:rPr lang="en-US" sz="2400" dirty="0" err="1">
                <a:cs typeface="Arial" pitchFamily="34" charset="0"/>
              </a:rPr>
              <a:t>Comaniciu</a:t>
            </a:r>
            <a:r>
              <a:rPr lang="en-US" sz="2400" dirty="0">
                <a:cs typeface="Arial" pitchFamily="34" charset="0"/>
              </a:rPr>
              <a:t> and P. Meer, Mean Shift: A Robust Approach toward Feature Space Analysis, PAMI 2002. </a:t>
            </a:r>
          </a:p>
          <a:p>
            <a:pPr lvl="1">
              <a:buFont typeface="Arial" panose="020B0604020202020204" pitchFamily="34" charset="0"/>
              <a:buNone/>
              <a:defRPr/>
            </a:pPr>
            <a:endParaRPr lang="en-US" dirty="0">
              <a:cs typeface="Arial" pitchFamily="34" charset="0"/>
            </a:endParaRPr>
          </a:p>
          <a:p>
            <a:pPr lvl="1">
              <a:defRPr/>
            </a:pPr>
            <a:endParaRPr lang="en-US" dirty="0"/>
          </a:p>
        </p:txBody>
      </p:sp>
    </p:spTree>
    <p:extLst>
      <p:ext uri="{BB962C8B-B14F-4D97-AF65-F5344CB8AC3E}">
        <p14:creationId xmlns:p14="http://schemas.microsoft.com/office/powerpoint/2010/main" val="679774203"/>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0"/>
            <a:ext cx="7772400" cy="1143000"/>
          </a:xfrm>
        </p:spPr>
        <p:txBody>
          <a:bodyPr/>
          <a:lstStyle/>
          <a:p>
            <a:pPr eaLnBrk="1" hangingPunct="1"/>
            <a:r>
              <a:rPr lang="en-US" altLang="en-US"/>
              <a:t>Mean shift pros and cons</a:t>
            </a:r>
          </a:p>
        </p:txBody>
      </p:sp>
      <p:sp>
        <p:nvSpPr>
          <p:cNvPr id="63491" name="Rectangle 3"/>
          <p:cNvSpPr>
            <a:spLocks noGrp="1" noChangeArrowheads="1"/>
          </p:cNvSpPr>
          <p:nvPr>
            <p:ph type="body" idx="1"/>
          </p:nvPr>
        </p:nvSpPr>
        <p:spPr>
          <a:xfrm>
            <a:off x="2133600" y="1295400"/>
            <a:ext cx="7772400" cy="5105400"/>
          </a:xfrm>
        </p:spPr>
        <p:txBody>
          <a:bodyPr/>
          <a:lstStyle/>
          <a:p>
            <a:pPr eaLnBrk="1" hangingPunct="1"/>
            <a:r>
              <a:rPr lang="en-US" altLang="en-US" sz="2800"/>
              <a:t>Pros</a:t>
            </a:r>
          </a:p>
          <a:p>
            <a:pPr lvl="1" eaLnBrk="1" hangingPunct="1"/>
            <a:r>
              <a:rPr lang="en-US" altLang="en-US" sz="2400"/>
              <a:t>Good general-practice segmentation</a:t>
            </a:r>
          </a:p>
          <a:p>
            <a:pPr lvl="1" eaLnBrk="1" hangingPunct="1"/>
            <a:r>
              <a:rPr lang="en-US" altLang="en-US" sz="2400"/>
              <a:t>Flexible in number and shape of regions</a:t>
            </a:r>
          </a:p>
          <a:p>
            <a:pPr lvl="1" eaLnBrk="1" hangingPunct="1"/>
            <a:r>
              <a:rPr lang="en-US" altLang="en-US" sz="2400"/>
              <a:t>Robust to outliers</a:t>
            </a:r>
          </a:p>
          <a:p>
            <a:pPr eaLnBrk="1" hangingPunct="1"/>
            <a:r>
              <a:rPr lang="en-US" altLang="en-US" sz="2800"/>
              <a:t>Cons</a:t>
            </a:r>
          </a:p>
          <a:p>
            <a:pPr lvl="1" eaLnBrk="1" hangingPunct="1"/>
            <a:r>
              <a:rPr lang="en-US" altLang="en-US" sz="2400"/>
              <a:t>Have to choose kernel size in advance</a:t>
            </a:r>
          </a:p>
          <a:p>
            <a:pPr lvl="1" eaLnBrk="1" hangingPunct="1"/>
            <a:r>
              <a:rPr lang="en-US" altLang="en-US" sz="2400"/>
              <a:t>Not suitable for high-dimensional features</a:t>
            </a:r>
          </a:p>
          <a:p>
            <a:pPr eaLnBrk="1" hangingPunct="1"/>
            <a:r>
              <a:rPr lang="en-US" altLang="en-US" sz="2800"/>
              <a:t>When to use it</a:t>
            </a:r>
          </a:p>
          <a:p>
            <a:pPr lvl="1" eaLnBrk="1" hangingPunct="1"/>
            <a:r>
              <a:rPr lang="en-US" altLang="en-US" sz="2400"/>
              <a:t>Oversegmentatoin</a:t>
            </a:r>
          </a:p>
          <a:p>
            <a:pPr lvl="1" eaLnBrk="1" hangingPunct="1"/>
            <a:r>
              <a:rPr lang="en-US" altLang="en-US" sz="2400"/>
              <a:t>Multiple segmentations</a:t>
            </a:r>
          </a:p>
          <a:p>
            <a:pPr lvl="1" eaLnBrk="1" hangingPunct="1"/>
            <a:r>
              <a:rPr lang="en-US" altLang="en-US" sz="2400"/>
              <a:t>Tracking, clustering, filtering applications</a:t>
            </a:r>
          </a:p>
        </p:txBody>
      </p:sp>
    </p:spTree>
    <p:extLst>
      <p:ext uri="{BB962C8B-B14F-4D97-AF65-F5344CB8AC3E}">
        <p14:creationId xmlns:p14="http://schemas.microsoft.com/office/powerpoint/2010/main" val="4046747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Spectral clustering</a:t>
            </a:r>
          </a:p>
        </p:txBody>
      </p:sp>
      <p:sp>
        <p:nvSpPr>
          <p:cNvPr id="48131" name="Content Placeholder 2"/>
          <p:cNvSpPr>
            <a:spLocks noGrp="1"/>
          </p:cNvSpPr>
          <p:nvPr>
            <p:ph idx="1"/>
          </p:nvPr>
        </p:nvSpPr>
        <p:spPr/>
        <p:txBody>
          <a:bodyPr/>
          <a:lstStyle/>
          <a:p>
            <a:pPr>
              <a:buFont typeface="Arial" panose="020B0604020202020204" pitchFamily="34" charset="0"/>
              <a:buNone/>
            </a:pPr>
            <a:r>
              <a:rPr lang="en-US" altLang="en-US"/>
              <a:t>		Group points based on links in a graph</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971800"/>
            <a:ext cx="32146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2647950" y="37512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4" name="Oval 5"/>
          <p:cNvSpPr>
            <a:spLocks noChangeArrowheads="1"/>
          </p:cNvSpPr>
          <p:nvPr/>
        </p:nvSpPr>
        <p:spPr bwMode="auto">
          <a:xfrm>
            <a:off x="3078163" y="36369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5" name="Oval 6"/>
          <p:cNvSpPr>
            <a:spLocks noChangeArrowheads="1"/>
          </p:cNvSpPr>
          <p:nvPr/>
        </p:nvSpPr>
        <p:spPr bwMode="auto">
          <a:xfrm>
            <a:off x="2541588" y="42084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6" name="Oval 7"/>
          <p:cNvSpPr>
            <a:spLocks noChangeArrowheads="1"/>
          </p:cNvSpPr>
          <p:nvPr/>
        </p:nvSpPr>
        <p:spPr bwMode="auto">
          <a:xfrm>
            <a:off x="3184525" y="43227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7" name="Oval 8"/>
          <p:cNvSpPr>
            <a:spLocks noChangeArrowheads="1"/>
          </p:cNvSpPr>
          <p:nvPr/>
        </p:nvSpPr>
        <p:spPr bwMode="auto">
          <a:xfrm>
            <a:off x="3613150" y="39798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8" name="Oval 9"/>
          <p:cNvSpPr>
            <a:spLocks noChangeArrowheads="1"/>
          </p:cNvSpPr>
          <p:nvPr/>
        </p:nvSpPr>
        <p:spPr bwMode="auto">
          <a:xfrm>
            <a:off x="4578350" y="38655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9" name="Oval 10"/>
          <p:cNvSpPr>
            <a:spLocks noChangeArrowheads="1"/>
          </p:cNvSpPr>
          <p:nvPr/>
        </p:nvSpPr>
        <p:spPr bwMode="auto">
          <a:xfrm>
            <a:off x="5114925" y="43227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0" name="Oval 11"/>
          <p:cNvSpPr>
            <a:spLocks noChangeArrowheads="1"/>
          </p:cNvSpPr>
          <p:nvPr/>
        </p:nvSpPr>
        <p:spPr bwMode="auto">
          <a:xfrm>
            <a:off x="2863851" y="44370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1" name="Oval 12"/>
          <p:cNvSpPr>
            <a:spLocks noChangeArrowheads="1"/>
          </p:cNvSpPr>
          <p:nvPr/>
        </p:nvSpPr>
        <p:spPr bwMode="auto">
          <a:xfrm>
            <a:off x="2970213" y="34083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2" name="Oval 13"/>
          <p:cNvSpPr>
            <a:spLocks noChangeArrowheads="1"/>
          </p:cNvSpPr>
          <p:nvPr/>
        </p:nvSpPr>
        <p:spPr bwMode="auto">
          <a:xfrm>
            <a:off x="5330826" y="3865563"/>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3" name="Oval 14"/>
          <p:cNvSpPr>
            <a:spLocks noChangeArrowheads="1"/>
          </p:cNvSpPr>
          <p:nvPr/>
        </p:nvSpPr>
        <p:spPr bwMode="auto">
          <a:xfrm>
            <a:off x="2863851" y="39798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4" name="Oval 15"/>
          <p:cNvSpPr>
            <a:spLocks noChangeArrowheads="1"/>
          </p:cNvSpPr>
          <p:nvPr/>
        </p:nvSpPr>
        <p:spPr bwMode="auto">
          <a:xfrm>
            <a:off x="4900613" y="36369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5" name="Oval 16"/>
          <p:cNvSpPr>
            <a:spLocks noChangeArrowheads="1"/>
          </p:cNvSpPr>
          <p:nvPr/>
        </p:nvSpPr>
        <p:spPr bwMode="auto">
          <a:xfrm>
            <a:off x="4471988" y="4322763"/>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6" name="Oval 17"/>
          <p:cNvSpPr>
            <a:spLocks noChangeArrowheads="1"/>
          </p:cNvSpPr>
          <p:nvPr/>
        </p:nvSpPr>
        <p:spPr bwMode="auto">
          <a:xfrm>
            <a:off x="5222875" y="46656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8147" name="AutoShape 18"/>
          <p:cNvCxnSpPr>
            <a:cxnSpLocks noChangeShapeType="1"/>
            <a:stCxn id="48133" idx="5"/>
            <a:endCxn id="48143" idx="1"/>
          </p:cNvCxnSpPr>
          <p:nvPr/>
        </p:nvCxnSpPr>
        <p:spPr bwMode="auto">
          <a:xfrm>
            <a:off x="2740026" y="3848101"/>
            <a:ext cx="13811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8" name="AutoShape 19"/>
          <p:cNvCxnSpPr>
            <a:cxnSpLocks noChangeShapeType="1"/>
            <a:stCxn id="48135" idx="6"/>
            <a:endCxn id="48143" idx="3"/>
          </p:cNvCxnSpPr>
          <p:nvPr/>
        </p:nvCxnSpPr>
        <p:spPr bwMode="auto">
          <a:xfrm flipV="1">
            <a:off x="2647950" y="4076701"/>
            <a:ext cx="230188"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9" name="AutoShape 20"/>
          <p:cNvCxnSpPr>
            <a:cxnSpLocks noChangeShapeType="1"/>
            <a:stCxn id="48135" idx="5"/>
            <a:endCxn id="48140" idx="1"/>
          </p:cNvCxnSpPr>
          <p:nvPr/>
        </p:nvCxnSpPr>
        <p:spPr bwMode="auto">
          <a:xfrm>
            <a:off x="2633664" y="4305301"/>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0" name="AutoShape 21"/>
          <p:cNvCxnSpPr>
            <a:cxnSpLocks noChangeShapeType="1"/>
            <a:stCxn id="48133" idx="3"/>
            <a:endCxn id="48135" idx="0"/>
          </p:cNvCxnSpPr>
          <p:nvPr/>
        </p:nvCxnSpPr>
        <p:spPr bwMode="auto">
          <a:xfrm flipH="1">
            <a:off x="2595563" y="3848101"/>
            <a:ext cx="69850" cy="3603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1" name="AutoShape 22"/>
          <p:cNvCxnSpPr>
            <a:cxnSpLocks noChangeShapeType="1"/>
            <a:stCxn id="48143" idx="4"/>
            <a:endCxn id="48140" idx="0"/>
          </p:cNvCxnSpPr>
          <p:nvPr/>
        </p:nvCxnSpPr>
        <p:spPr bwMode="auto">
          <a:xfrm>
            <a:off x="2917825" y="4094163"/>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2" name="AutoShape 23"/>
          <p:cNvCxnSpPr>
            <a:cxnSpLocks noChangeShapeType="1"/>
            <a:stCxn id="48143" idx="7"/>
            <a:endCxn id="48134" idx="4"/>
          </p:cNvCxnSpPr>
          <p:nvPr/>
        </p:nvCxnSpPr>
        <p:spPr bwMode="auto">
          <a:xfrm flipV="1">
            <a:off x="2954338" y="3751263"/>
            <a:ext cx="177800" cy="2460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3" name="AutoShape 24"/>
          <p:cNvCxnSpPr>
            <a:cxnSpLocks noChangeShapeType="1"/>
            <a:stCxn id="48143" idx="5"/>
            <a:endCxn id="48136" idx="1"/>
          </p:cNvCxnSpPr>
          <p:nvPr/>
        </p:nvCxnSpPr>
        <p:spPr bwMode="auto">
          <a:xfrm>
            <a:off x="2954338" y="4076701"/>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4" name="AutoShape 25"/>
          <p:cNvCxnSpPr>
            <a:cxnSpLocks noChangeShapeType="1"/>
            <a:stCxn id="48140" idx="6"/>
            <a:endCxn id="48136" idx="3"/>
          </p:cNvCxnSpPr>
          <p:nvPr/>
        </p:nvCxnSpPr>
        <p:spPr bwMode="auto">
          <a:xfrm flipV="1">
            <a:off x="2970214" y="4419601"/>
            <a:ext cx="230187" cy="746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5" name="AutoShape 26"/>
          <p:cNvCxnSpPr>
            <a:cxnSpLocks noChangeShapeType="1"/>
            <a:stCxn id="48133" idx="7"/>
            <a:endCxn id="48141" idx="3"/>
          </p:cNvCxnSpPr>
          <p:nvPr/>
        </p:nvCxnSpPr>
        <p:spPr bwMode="auto">
          <a:xfrm flipV="1">
            <a:off x="2740026" y="3505201"/>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6" name="AutoShape 27"/>
          <p:cNvCxnSpPr>
            <a:cxnSpLocks noChangeShapeType="1"/>
            <a:stCxn id="48141" idx="5"/>
            <a:endCxn id="48134" idx="0"/>
          </p:cNvCxnSpPr>
          <p:nvPr/>
        </p:nvCxnSpPr>
        <p:spPr bwMode="auto">
          <a:xfrm>
            <a:off x="3062288" y="3505201"/>
            <a:ext cx="69850" cy="1317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7" name="AutoShape 28"/>
          <p:cNvCxnSpPr>
            <a:cxnSpLocks noChangeShapeType="1"/>
            <a:stCxn id="48136" idx="7"/>
            <a:endCxn id="48137" idx="3"/>
          </p:cNvCxnSpPr>
          <p:nvPr/>
        </p:nvCxnSpPr>
        <p:spPr bwMode="auto">
          <a:xfrm flipV="1">
            <a:off x="3276601" y="4076701"/>
            <a:ext cx="35401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8" name="AutoShape 29"/>
          <p:cNvCxnSpPr>
            <a:cxnSpLocks noChangeShapeType="1"/>
            <a:stCxn id="48141" idx="6"/>
            <a:endCxn id="48137" idx="1"/>
          </p:cNvCxnSpPr>
          <p:nvPr/>
        </p:nvCxnSpPr>
        <p:spPr bwMode="auto">
          <a:xfrm>
            <a:off x="3078163" y="3465513"/>
            <a:ext cx="552450" cy="5318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9" name="AutoShape 30"/>
          <p:cNvCxnSpPr>
            <a:cxnSpLocks noChangeShapeType="1"/>
            <a:stCxn id="48143" idx="6"/>
            <a:endCxn id="48137" idx="2"/>
          </p:cNvCxnSpPr>
          <p:nvPr/>
        </p:nvCxnSpPr>
        <p:spPr bwMode="auto">
          <a:xfrm>
            <a:off x="2970214" y="4037013"/>
            <a:ext cx="642937"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0" name="AutoShape 31"/>
          <p:cNvCxnSpPr>
            <a:cxnSpLocks noChangeShapeType="1"/>
            <a:stCxn id="48138" idx="4"/>
            <a:endCxn id="48145" idx="0"/>
          </p:cNvCxnSpPr>
          <p:nvPr/>
        </p:nvCxnSpPr>
        <p:spPr bwMode="auto">
          <a:xfrm flipH="1">
            <a:off x="4525963" y="3979863"/>
            <a:ext cx="106362"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1" name="AutoShape 32"/>
          <p:cNvCxnSpPr>
            <a:cxnSpLocks noChangeShapeType="1"/>
            <a:stCxn id="48138" idx="7"/>
            <a:endCxn id="48144" idx="3"/>
          </p:cNvCxnSpPr>
          <p:nvPr/>
        </p:nvCxnSpPr>
        <p:spPr bwMode="auto">
          <a:xfrm flipV="1">
            <a:off x="4670426" y="3733801"/>
            <a:ext cx="24606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2" name="AutoShape 33"/>
          <p:cNvCxnSpPr>
            <a:cxnSpLocks noChangeShapeType="1"/>
            <a:stCxn id="48144" idx="4"/>
            <a:endCxn id="48139" idx="1"/>
          </p:cNvCxnSpPr>
          <p:nvPr/>
        </p:nvCxnSpPr>
        <p:spPr bwMode="auto">
          <a:xfrm>
            <a:off x="4954588" y="3751263"/>
            <a:ext cx="176212" cy="5889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3" name="AutoShape 34"/>
          <p:cNvCxnSpPr>
            <a:cxnSpLocks noChangeShapeType="1"/>
            <a:stCxn id="48145" idx="6"/>
            <a:endCxn id="48139" idx="2"/>
          </p:cNvCxnSpPr>
          <p:nvPr/>
        </p:nvCxnSpPr>
        <p:spPr bwMode="auto">
          <a:xfrm>
            <a:off x="4578351" y="4379913"/>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4" name="AutoShape 35"/>
          <p:cNvCxnSpPr>
            <a:cxnSpLocks noChangeShapeType="1"/>
            <a:stCxn id="48144" idx="5"/>
            <a:endCxn id="48142" idx="2"/>
          </p:cNvCxnSpPr>
          <p:nvPr/>
        </p:nvCxnSpPr>
        <p:spPr bwMode="auto">
          <a:xfrm>
            <a:off x="4992689" y="3733801"/>
            <a:ext cx="338137"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5" name="AutoShape 36"/>
          <p:cNvCxnSpPr>
            <a:cxnSpLocks noChangeShapeType="1"/>
            <a:stCxn id="48138" idx="5"/>
            <a:endCxn id="48139" idx="1"/>
          </p:cNvCxnSpPr>
          <p:nvPr/>
        </p:nvCxnSpPr>
        <p:spPr bwMode="auto">
          <a:xfrm>
            <a:off x="4670426" y="3962401"/>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6" name="AutoShape 37"/>
          <p:cNvCxnSpPr>
            <a:cxnSpLocks noChangeShapeType="1"/>
            <a:stCxn id="48142" idx="3"/>
            <a:endCxn id="48145" idx="7"/>
          </p:cNvCxnSpPr>
          <p:nvPr/>
        </p:nvCxnSpPr>
        <p:spPr bwMode="auto">
          <a:xfrm flipH="1">
            <a:off x="4564063" y="3962401"/>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7" name="AutoShape 38"/>
          <p:cNvCxnSpPr>
            <a:cxnSpLocks noChangeShapeType="1"/>
            <a:stCxn id="48142" idx="4"/>
            <a:endCxn id="48146" idx="0"/>
          </p:cNvCxnSpPr>
          <p:nvPr/>
        </p:nvCxnSpPr>
        <p:spPr bwMode="auto">
          <a:xfrm flipH="1">
            <a:off x="5276850" y="3979863"/>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8" name="AutoShape 39"/>
          <p:cNvCxnSpPr>
            <a:cxnSpLocks noChangeShapeType="1"/>
            <a:stCxn id="48145" idx="5"/>
            <a:endCxn id="48146" idx="2"/>
          </p:cNvCxnSpPr>
          <p:nvPr/>
        </p:nvCxnSpPr>
        <p:spPr bwMode="auto">
          <a:xfrm>
            <a:off x="4564063" y="4419601"/>
            <a:ext cx="658812" cy="3032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9" name="AutoShape 40"/>
          <p:cNvCxnSpPr>
            <a:cxnSpLocks noChangeShapeType="1"/>
            <a:stCxn id="48137" idx="6"/>
            <a:endCxn id="48138" idx="2"/>
          </p:cNvCxnSpPr>
          <p:nvPr/>
        </p:nvCxnSpPr>
        <p:spPr bwMode="auto">
          <a:xfrm flipV="1">
            <a:off x="3721100" y="3922713"/>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0" name="AutoShape 41"/>
          <p:cNvCxnSpPr>
            <a:cxnSpLocks noChangeShapeType="1"/>
            <a:stCxn id="48136" idx="5"/>
            <a:endCxn id="48146" idx="3"/>
          </p:cNvCxnSpPr>
          <p:nvPr/>
        </p:nvCxnSpPr>
        <p:spPr bwMode="auto">
          <a:xfrm>
            <a:off x="3276600" y="4419600"/>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1" name="AutoShape 42"/>
          <p:cNvCxnSpPr>
            <a:cxnSpLocks noChangeShapeType="1"/>
            <a:stCxn id="48141" idx="7"/>
            <a:endCxn id="48138" idx="1"/>
          </p:cNvCxnSpPr>
          <p:nvPr/>
        </p:nvCxnSpPr>
        <p:spPr bwMode="auto">
          <a:xfrm>
            <a:off x="3062289" y="3425825"/>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2" name="AutoShape 43"/>
          <p:cNvCxnSpPr>
            <a:cxnSpLocks noChangeShapeType="1"/>
            <a:stCxn id="48137" idx="5"/>
            <a:endCxn id="48145" idx="2"/>
          </p:cNvCxnSpPr>
          <p:nvPr/>
        </p:nvCxnSpPr>
        <p:spPr bwMode="auto">
          <a:xfrm>
            <a:off x="3705226" y="4076701"/>
            <a:ext cx="766763" cy="303213"/>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8173" name="Text Box 44"/>
          <p:cNvSpPr txBox="1">
            <a:spLocks noChangeArrowheads="1"/>
          </p:cNvSpPr>
          <p:nvPr/>
        </p:nvSpPr>
        <p:spPr bwMode="auto">
          <a:xfrm>
            <a:off x="2465388" y="43989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8174" name="Text Box 45"/>
          <p:cNvSpPr txBox="1">
            <a:spLocks noChangeArrowheads="1"/>
          </p:cNvSpPr>
          <p:nvPr/>
        </p:nvSpPr>
        <p:spPr bwMode="auto">
          <a:xfrm>
            <a:off x="5360988" y="42465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883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Reduction</a:t>
            </a:r>
          </a:p>
        </p:txBody>
      </p:sp>
      <p:sp>
        <p:nvSpPr>
          <p:cNvPr id="3" name="Content Placeholder 2"/>
          <p:cNvSpPr>
            <a:spLocks noGrp="1"/>
          </p:cNvSpPr>
          <p:nvPr>
            <p:ph idx="1"/>
          </p:nvPr>
        </p:nvSpPr>
        <p:spPr>
          <a:xfrm>
            <a:off x="838200" y="5791200"/>
            <a:ext cx="10972800" cy="868364"/>
          </a:xfrm>
        </p:spPr>
        <p:txBody>
          <a:bodyPr/>
          <a:lstStyle/>
          <a:p>
            <a:pPr marL="0" indent="0" algn="ctr">
              <a:buNone/>
            </a:pPr>
            <a:r>
              <a:rPr lang="en-US" dirty="0"/>
              <a:t>The Earth is pretty smooth</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095827"/>
            <a:ext cx="5237876" cy="3086100"/>
          </a:xfrm>
          <a:prstGeom prst="rect">
            <a:avLst/>
          </a:prstGeom>
        </p:spPr>
      </p:pic>
      <p:sp>
        <p:nvSpPr>
          <p:cNvPr id="6" name="TextBox 5"/>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006010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Cuts in a graph</a:t>
            </a:r>
          </a:p>
        </p:txBody>
      </p:sp>
      <p:sp>
        <p:nvSpPr>
          <p:cNvPr id="49155" name="Oval 4"/>
          <p:cNvSpPr>
            <a:spLocks noChangeArrowheads="1"/>
          </p:cNvSpPr>
          <p:nvPr/>
        </p:nvSpPr>
        <p:spPr bwMode="auto">
          <a:xfrm>
            <a:off x="4373563" y="14097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6" name="Oval 5"/>
          <p:cNvSpPr>
            <a:spLocks noChangeArrowheads="1"/>
          </p:cNvSpPr>
          <p:nvPr/>
        </p:nvSpPr>
        <p:spPr bwMode="auto">
          <a:xfrm>
            <a:off x="4803776" y="12954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7" name="Oval 6"/>
          <p:cNvSpPr>
            <a:spLocks noChangeArrowheads="1"/>
          </p:cNvSpPr>
          <p:nvPr/>
        </p:nvSpPr>
        <p:spPr bwMode="auto">
          <a:xfrm>
            <a:off x="4267201" y="18669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8" name="Oval 7"/>
          <p:cNvSpPr>
            <a:spLocks noChangeArrowheads="1"/>
          </p:cNvSpPr>
          <p:nvPr/>
        </p:nvSpPr>
        <p:spPr bwMode="auto">
          <a:xfrm>
            <a:off x="4910138" y="19812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9" name="Oval 8"/>
          <p:cNvSpPr>
            <a:spLocks noChangeArrowheads="1"/>
          </p:cNvSpPr>
          <p:nvPr/>
        </p:nvSpPr>
        <p:spPr bwMode="auto">
          <a:xfrm>
            <a:off x="5338763" y="16383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0" name="Oval 9"/>
          <p:cNvSpPr>
            <a:spLocks noChangeArrowheads="1"/>
          </p:cNvSpPr>
          <p:nvPr/>
        </p:nvSpPr>
        <p:spPr bwMode="auto">
          <a:xfrm>
            <a:off x="6303963" y="15240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1" name="Oval 10"/>
          <p:cNvSpPr>
            <a:spLocks noChangeArrowheads="1"/>
          </p:cNvSpPr>
          <p:nvPr/>
        </p:nvSpPr>
        <p:spPr bwMode="auto">
          <a:xfrm>
            <a:off x="6840538" y="19812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2" name="Oval 11"/>
          <p:cNvSpPr>
            <a:spLocks noChangeArrowheads="1"/>
          </p:cNvSpPr>
          <p:nvPr/>
        </p:nvSpPr>
        <p:spPr bwMode="auto">
          <a:xfrm>
            <a:off x="4589463" y="20955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3" name="Oval 12"/>
          <p:cNvSpPr>
            <a:spLocks noChangeArrowheads="1"/>
          </p:cNvSpPr>
          <p:nvPr/>
        </p:nvSpPr>
        <p:spPr bwMode="auto">
          <a:xfrm>
            <a:off x="4695825" y="10668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4" name="Oval 13"/>
          <p:cNvSpPr>
            <a:spLocks noChangeArrowheads="1"/>
          </p:cNvSpPr>
          <p:nvPr/>
        </p:nvSpPr>
        <p:spPr bwMode="auto">
          <a:xfrm>
            <a:off x="7056438" y="1524000"/>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5" name="Oval 14"/>
          <p:cNvSpPr>
            <a:spLocks noChangeArrowheads="1"/>
          </p:cNvSpPr>
          <p:nvPr/>
        </p:nvSpPr>
        <p:spPr bwMode="auto">
          <a:xfrm>
            <a:off x="4589463" y="16383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6" name="Oval 15"/>
          <p:cNvSpPr>
            <a:spLocks noChangeArrowheads="1"/>
          </p:cNvSpPr>
          <p:nvPr/>
        </p:nvSpPr>
        <p:spPr bwMode="auto">
          <a:xfrm>
            <a:off x="6626225" y="12954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7" name="Oval 16"/>
          <p:cNvSpPr>
            <a:spLocks noChangeArrowheads="1"/>
          </p:cNvSpPr>
          <p:nvPr/>
        </p:nvSpPr>
        <p:spPr bwMode="auto">
          <a:xfrm>
            <a:off x="6197601" y="1981200"/>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8" name="Oval 17"/>
          <p:cNvSpPr>
            <a:spLocks noChangeArrowheads="1"/>
          </p:cNvSpPr>
          <p:nvPr/>
        </p:nvSpPr>
        <p:spPr bwMode="auto">
          <a:xfrm>
            <a:off x="6948488" y="23241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9169" name="AutoShape 18"/>
          <p:cNvCxnSpPr>
            <a:cxnSpLocks noChangeShapeType="1"/>
            <a:stCxn id="49155" idx="5"/>
            <a:endCxn id="49165" idx="1"/>
          </p:cNvCxnSpPr>
          <p:nvPr/>
        </p:nvCxnSpPr>
        <p:spPr bwMode="auto">
          <a:xfrm>
            <a:off x="4465638" y="1506539"/>
            <a:ext cx="13811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0" name="AutoShape 19"/>
          <p:cNvCxnSpPr>
            <a:cxnSpLocks noChangeShapeType="1"/>
            <a:stCxn id="49157" idx="6"/>
            <a:endCxn id="49165" idx="3"/>
          </p:cNvCxnSpPr>
          <p:nvPr/>
        </p:nvCxnSpPr>
        <p:spPr bwMode="auto">
          <a:xfrm flipV="1">
            <a:off x="4373564" y="1735138"/>
            <a:ext cx="230187"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1" name="AutoShape 20"/>
          <p:cNvCxnSpPr>
            <a:cxnSpLocks noChangeShapeType="1"/>
            <a:stCxn id="49157" idx="5"/>
            <a:endCxn id="49162" idx="1"/>
          </p:cNvCxnSpPr>
          <p:nvPr/>
        </p:nvCxnSpPr>
        <p:spPr bwMode="auto">
          <a:xfrm>
            <a:off x="4359276" y="1963739"/>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2" name="AutoShape 21"/>
          <p:cNvCxnSpPr>
            <a:cxnSpLocks noChangeShapeType="1"/>
            <a:stCxn id="49155" idx="3"/>
            <a:endCxn id="49157" idx="0"/>
          </p:cNvCxnSpPr>
          <p:nvPr/>
        </p:nvCxnSpPr>
        <p:spPr bwMode="auto">
          <a:xfrm flipH="1">
            <a:off x="4321175" y="1506538"/>
            <a:ext cx="69850" cy="3603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3" name="AutoShape 22"/>
          <p:cNvCxnSpPr>
            <a:cxnSpLocks noChangeShapeType="1"/>
            <a:stCxn id="49165" idx="4"/>
            <a:endCxn id="49162" idx="0"/>
          </p:cNvCxnSpPr>
          <p:nvPr/>
        </p:nvCxnSpPr>
        <p:spPr bwMode="auto">
          <a:xfrm>
            <a:off x="4643438" y="1752600"/>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4" name="AutoShape 23"/>
          <p:cNvCxnSpPr>
            <a:cxnSpLocks noChangeShapeType="1"/>
            <a:stCxn id="49165" idx="7"/>
            <a:endCxn id="49156" idx="4"/>
          </p:cNvCxnSpPr>
          <p:nvPr/>
        </p:nvCxnSpPr>
        <p:spPr bwMode="auto">
          <a:xfrm flipV="1">
            <a:off x="4679950" y="1409701"/>
            <a:ext cx="177800" cy="2460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5" name="AutoShape 24"/>
          <p:cNvCxnSpPr>
            <a:cxnSpLocks noChangeShapeType="1"/>
            <a:stCxn id="49165" idx="5"/>
            <a:endCxn id="49158" idx="1"/>
          </p:cNvCxnSpPr>
          <p:nvPr/>
        </p:nvCxnSpPr>
        <p:spPr bwMode="auto">
          <a:xfrm>
            <a:off x="4679951" y="1735139"/>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6" name="AutoShape 25"/>
          <p:cNvCxnSpPr>
            <a:cxnSpLocks noChangeShapeType="1"/>
            <a:stCxn id="49162" idx="6"/>
            <a:endCxn id="49158" idx="3"/>
          </p:cNvCxnSpPr>
          <p:nvPr/>
        </p:nvCxnSpPr>
        <p:spPr bwMode="auto">
          <a:xfrm flipV="1">
            <a:off x="4695825" y="2078038"/>
            <a:ext cx="230188" cy="746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7" name="AutoShape 26"/>
          <p:cNvCxnSpPr>
            <a:cxnSpLocks noChangeShapeType="1"/>
            <a:stCxn id="49155" idx="7"/>
            <a:endCxn id="49163" idx="3"/>
          </p:cNvCxnSpPr>
          <p:nvPr/>
        </p:nvCxnSpPr>
        <p:spPr bwMode="auto">
          <a:xfrm flipV="1">
            <a:off x="4465638" y="1163639"/>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8" name="AutoShape 27"/>
          <p:cNvCxnSpPr>
            <a:cxnSpLocks noChangeShapeType="1"/>
            <a:stCxn id="49163" idx="5"/>
            <a:endCxn id="49156" idx="0"/>
          </p:cNvCxnSpPr>
          <p:nvPr/>
        </p:nvCxnSpPr>
        <p:spPr bwMode="auto">
          <a:xfrm>
            <a:off x="4787900" y="1163638"/>
            <a:ext cx="69850" cy="1317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9" name="AutoShape 28"/>
          <p:cNvCxnSpPr>
            <a:cxnSpLocks noChangeShapeType="1"/>
            <a:stCxn id="49158" idx="7"/>
            <a:endCxn id="49159" idx="3"/>
          </p:cNvCxnSpPr>
          <p:nvPr/>
        </p:nvCxnSpPr>
        <p:spPr bwMode="auto">
          <a:xfrm flipV="1">
            <a:off x="5002213" y="1735139"/>
            <a:ext cx="35401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0" name="AutoShape 29"/>
          <p:cNvCxnSpPr>
            <a:cxnSpLocks noChangeShapeType="1"/>
            <a:stCxn id="49163" idx="6"/>
            <a:endCxn id="49159" idx="1"/>
          </p:cNvCxnSpPr>
          <p:nvPr/>
        </p:nvCxnSpPr>
        <p:spPr bwMode="auto">
          <a:xfrm>
            <a:off x="4803775" y="1123951"/>
            <a:ext cx="552450" cy="5318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1" name="AutoShape 30"/>
          <p:cNvCxnSpPr>
            <a:cxnSpLocks noChangeShapeType="1"/>
            <a:stCxn id="49165" idx="6"/>
            <a:endCxn id="49159" idx="2"/>
          </p:cNvCxnSpPr>
          <p:nvPr/>
        </p:nvCxnSpPr>
        <p:spPr bwMode="auto">
          <a:xfrm>
            <a:off x="4695825" y="1695450"/>
            <a:ext cx="642938"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2" name="AutoShape 31"/>
          <p:cNvCxnSpPr>
            <a:cxnSpLocks noChangeShapeType="1"/>
            <a:stCxn id="49160" idx="4"/>
            <a:endCxn id="49167" idx="0"/>
          </p:cNvCxnSpPr>
          <p:nvPr/>
        </p:nvCxnSpPr>
        <p:spPr bwMode="auto">
          <a:xfrm flipH="1">
            <a:off x="6251576" y="1638300"/>
            <a:ext cx="106363"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3" name="AutoShape 32"/>
          <p:cNvCxnSpPr>
            <a:cxnSpLocks noChangeShapeType="1"/>
            <a:stCxn id="49160" idx="7"/>
            <a:endCxn id="49166" idx="3"/>
          </p:cNvCxnSpPr>
          <p:nvPr/>
        </p:nvCxnSpPr>
        <p:spPr bwMode="auto">
          <a:xfrm flipV="1">
            <a:off x="6396038" y="1392239"/>
            <a:ext cx="24606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4" name="AutoShape 33"/>
          <p:cNvCxnSpPr>
            <a:cxnSpLocks noChangeShapeType="1"/>
            <a:stCxn id="49166" idx="4"/>
            <a:endCxn id="49161" idx="1"/>
          </p:cNvCxnSpPr>
          <p:nvPr/>
        </p:nvCxnSpPr>
        <p:spPr bwMode="auto">
          <a:xfrm>
            <a:off x="6680201" y="1409701"/>
            <a:ext cx="176213" cy="5889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5" name="AutoShape 34"/>
          <p:cNvCxnSpPr>
            <a:cxnSpLocks noChangeShapeType="1"/>
            <a:stCxn id="49167" idx="6"/>
            <a:endCxn id="49161" idx="2"/>
          </p:cNvCxnSpPr>
          <p:nvPr/>
        </p:nvCxnSpPr>
        <p:spPr bwMode="auto">
          <a:xfrm>
            <a:off x="6303964" y="2038350"/>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6" name="AutoShape 35"/>
          <p:cNvCxnSpPr>
            <a:cxnSpLocks noChangeShapeType="1"/>
            <a:stCxn id="49166" idx="5"/>
            <a:endCxn id="49164" idx="2"/>
          </p:cNvCxnSpPr>
          <p:nvPr/>
        </p:nvCxnSpPr>
        <p:spPr bwMode="auto">
          <a:xfrm>
            <a:off x="6718300" y="1392238"/>
            <a:ext cx="338138"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7" name="AutoShape 36"/>
          <p:cNvCxnSpPr>
            <a:cxnSpLocks noChangeShapeType="1"/>
            <a:stCxn id="49160" idx="5"/>
            <a:endCxn id="49161" idx="1"/>
          </p:cNvCxnSpPr>
          <p:nvPr/>
        </p:nvCxnSpPr>
        <p:spPr bwMode="auto">
          <a:xfrm>
            <a:off x="6396039" y="1620839"/>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8" name="AutoShape 37"/>
          <p:cNvCxnSpPr>
            <a:cxnSpLocks noChangeShapeType="1"/>
            <a:stCxn id="49164" idx="3"/>
            <a:endCxn id="49167" idx="7"/>
          </p:cNvCxnSpPr>
          <p:nvPr/>
        </p:nvCxnSpPr>
        <p:spPr bwMode="auto">
          <a:xfrm flipH="1">
            <a:off x="6289675" y="1620839"/>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9" name="AutoShape 38"/>
          <p:cNvCxnSpPr>
            <a:cxnSpLocks noChangeShapeType="1"/>
            <a:stCxn id="49164" idx="4"/>
            <a:endCxn id="49168" idx="0"/>
          </p:cNvCxnSpPr>
          <p:nvPr/>
        </p:nvCxnSpPr>
        <p:spPr bwMode="auto">
          <a:xfrm flipH="1">
            <a:off x="7002463" y="1638300"/>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0" name="AutoShape 39"/>
          <p:cNvCxnSpPr>
            <a:cxnSpLocks noChangeShapeType="1"/>
            <a:stCxn id="49167" idx="5"/>
            <a:endCxn id="49168" idx="2"/>
          </p:cNvCxnSpPr>
          <p:nvPr/>
        </p:nvCxnSpPr>
        <p:spPr bwMode="auto">
          <a:xfrm>
            <a:off x="6289676" y="2078038"/>
            <a:ext cx="658813" cy="3032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1" name="AutoShape 40"/>
          <p:cNvCxnSpPr>
            <a:cxnSpLocks noChangeShapeType="1"/>
            <a:stCxn id="49159" idx="6"/>
            <a:endCxn id="49160" idx="2"/>
          </p:cNvCxnSpPr>
          <p:nvPr/>
        </p:nvCxnSpPr>
        <p:spPr bwMode="auto">
          <a:xfrm flipV="1">
            <a:off x="5446713" y="1581150"/>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2" name="AutoShape 41"/>
          <p:cNvCxnSpPr>
            <a:cxnSpLocks noChangeShapeType="1"/>
            <a:stCxn id="49158" idx="5"/>
            <a:endCxn id="49168" idx="3"/>
          </p:cNvCxnSpPr>
          <p:nvPr/>
        </p:nvCxnSpPr>
        <p:spPr bwMode="auto">
          <a:xfrm>
            <a:off x="5002213" y="2078038"/>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3" name="AutoShape 42"/>
          <p:cNvCxnSpPr>
            <a:cxnSpLocks noChangeShapeType="1"/>
            <a:stCxn id="49163" idx="7"/>
            <a:endCxn id="49160" idx="1"/>
          </p:cNvCxnSpPr>
          <p:nvPr/>
        </p:nvCxnSpPr>
        <p:spPr bwMode="auto">
          <a:xfrm>
            <a:off x="4787901" y="1084263"/>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4" name="AutoShape 43"/>
          <p:cNvCxnSpPr>
            <a:cxnSpLocks noChangeShapeType="1"/>
            <a:stCxn id="49159" idx="5"/>
            <a:endCxn id="49167" idx="2"/>
          </p:cNvCxnSpPr>
          <p:nvPr/>
        </p:nvCxnSpPr>
        <p:spPr bwMode="auto">
          <a:xfrm>
            <a:off x="5430838" y="1735138"/>
            <a:ext cx="766762" cy="303212"/>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9195" name="Text Box 44"/>
          <p:cNvSpPr txBox="1">
            <a:spLocks noChangeArrowheads="1"/>
          </p:cNvSpPr>
          <p:nvPr/>
        </p:nvSpPr>
        <p:spPr bwMode="auto">
          <a:xfrm>
            <a:off x="4191000" y="20574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9196" name="Text Box 45"/>
          <p:cNvSpPr txBox="1">
            <a:spLocks noChangeArrowheads="1"/>
          </p:cNvSpPr>
          <p:nvPr/>
        </p:nvSpPr>
        <p:spPr bwMode="auto">
          <a:xfrm>
            <a:off x="7086600" y="19050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
        <p:nvSpPr>
          <p:cNvPr id="49197" name="Rectangle 47"/>
          <p:cNvSpPr>
            <a:spLocks noChangeArrowheads="1"/>
          </p:cNvSpPr>
          <p:nvPr/>
        </p:nvSpPr>
        <p:spPr bwMode="auto">
          <a:xfrm>
            <a:off x="2209800" y="3200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en-US" sz="1800">
                <a:solidFill>
                  <a:srgbClr val="000000"/>
                </a:solidFill>
                <a:latin typeface="Arial" panose="020B0604020202020204" pitchFamily="34" charset="0"/>
                <a:cs typeface="Arial" panose="020B0604020202020204" pitchFamily="34" charset="0"/>
              </a:rPr>
              <a:t>Normalized Cut</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a cut penalizes large segments</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fix by normalizing for size of segments</a:t>
            </a: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volume(A) = sum of costs of all edges that touch A</a:t>
            </a:r>
          </a:p>
        </p:txBody>
      </p:sp>
      <p:pic>
        <p:nvPicPr>
          <p:cNvPr id="49198" name="Picture 56" descr="Edittex"/>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186114" y="4525964"/>
            <a:ext cx="449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9" name="TextBox 46"/>
          <p:cNvSpPr txBox="1">
            <a:spLocks noChangeArrowheads="1"/>
          </p:cNvSpPr>
          <p:nvPr/>
        </p:nvSpPr>
        <p:spPr bwMode="auto">
          <a:xfrm>
            <a:off x="9110664" y="6488114"/>
            <a:ext cx="155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Source: Seitz</a:t>
            </a:r>
          </a:p>
        </p:txBody>
      </p:sp>
    </p:spTree>
    <p:extLst>
      <p:ext uri="{BB962C8B-B14F-4D97-AF65-F5344CB8AC3E}">
        <p14:creationId xmlns:p14="http://schemas.microsoft.com/office/powerpoint/2010/main" val="2155863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Normalized cuts for segmentation</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6934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320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Visual PageRank</a:t>
            </a:r>
          </a:p>
        </p:txBody>
      </p:sp>
      <p:sp>
        <p:nvSpPr>
          <p:cNvPr id="51203" name="Content Placeholder 2"/>
          <p:cNvSpPr>
            <a:spLocks noGrp="1"/>
          </p:cNvSpPr>
          <p:nvPr>
            <p:ph idx="1"/>
          </p:nvPr>
        </p:nvSpPr>
        <p:spPr/>
        <p:txBody>
          <a:bodyPr/>
          <a:lstStyle/>
          <a:p>
            <a:r>
              <a:rPr lang="en-US" altLang="en-US"/>
              <a:t>Determining importance by random walk</a:t>
            </a:r>
          </a:p>
          <a:p>
            <a:pPr lvl="1"/>
            <a:r>
              <a:rPr lang="en-US" altLang="en-US"/>
              <a:t>What’s the probability that you will randomly walk to a given node?</a:t>
            </a:r>
          </a:p>
          <a:p>
            <a:pPr lvl="2"/>
            <a:r>
              <a:rPr lang="en-US" altLang="en-US"/>
              <a:t>Create adjacency matrix based on visual similarity</a:t>
            </a:r>
          </a:p>
          <a:p>
            <a:pPr lvl="2"/>
            <a:r>
              <a:rPr lang="en-US" altLang="en-US"/>
              <a:t>Edge weights determine probability of transition</a:t>
            </a:r>
          </a:p>
          <a:p>
            <a:pPr>
              <a:buFont typeface="Arial" panose="020B0604020202020204" pitchFamily="34" charset="0"/>
              <a:buNone/>
            </a:pPr>
            <a:endParaRPr lang="en-US" altLang="en-US"/>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29000"/>
            <a:ext cx="464820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Box 5"/>
          <p:cNvSpPr txBox="1">
            <a:spLocks noChangeArrowheads="1"/>
          </p:cNvSpPr>
          <p:nvPr/>
        </p:nvSpPr>
        <p:spPr bwMode="auto">
          <a:xfrm>
            <a:off x="8777288" y="6488114"/>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Jing Baluja 2008</a:t>
            </a:r>
          </a:p>
        </p:txBody>
      </p:sp>
    </p:spTree>
    <p:extLst>
      <p:ext uri="{BB962C8B-B14F-4D97-AF65-F5344CB8AC3E}">
        <p14:creationId xmlns:p14="http://schemas.microsoft.com/office/powerpoint/2010/main" val="31167193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Which algorithm to try first?</a:t>
            </a:r>
          </a:p>
        </p:txBody>
      </p:sp>
      <p:sp>
        <p:nvSpPr>
          <p:cNvPr id="52227" name="Content Placeholder 2"/>
          <p:cNvSpPr>
            <a:spLocks noGrp="1"/>
          </p:cNvSpPr>
          <p:nvPr>
            <p:ph idx="1"/>
          </p:nvPr>
        </p:nvSpPr>
        <p:spPr/>
        <p:txBody>
          <a:bodyPr/>
          <a:lstStyle/>
          <a:p>
            <a:r>
              <a:rPr lang="en-US" altLang="en-US"/>
              <a:t>Quantization/Summarization: K-means</a:t>
            </a:r>
          </a:p>
          <a:p>
            <a:pPr lvl="1"/>
            <a:r>
              <a:rPr lang="en-US" altLang="en-US"/>
              <a:t>Aims to preserve variance of original data</a:t>
            </a:r>
          </a:p>
          <a:p>
            <a:pPr lvl="1"/>
            <a:r>
              <a:rPr lang="en-US" altLang="en-US"/>
              <a:t>Can easily assign new point to a cluster</a:t>
            </a:r>
          </a:p>
        </p:txBody>
      </p:sp>
      <p:pic>
        <p:nvPicPr>
          <p:cNvPr id="52228" name="Picture 2" descr="http://www.cvc.uab.cat/~aldavert/plor/images/vocabulary_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76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1"/>
          <p:cNvSpPr txBox="1">
            <a:spLocks noChangeArrowheads="1"/>
          </p:cNvSpPr>
          <p:nvPr/>
        </p:nvSpPr>
        <p:spPr bwMode="auto">
          <a:xfrm>
            <a:off x="1828800" y="5943601"/>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Quantization for computing histograms</a:t>
            </a: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54308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4953000" y="5791201"/>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Summary of 20,000 photos of Rome using “greedy k-means”</a:t>
            </a:r>
          </a:p>
          <a:p>
            <a:pPr algn="ct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4"/>
              </a:rPr>
              <a:t>http://grail.cs.washington.edu/projects/canonview/</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Which algorithm to use?</a:t>
            </a:r>
          </a:p>
        </p:txBody>
      </p:sp>
      <p:sp>
        <p:nvSpPr>
          <p:cNvPr id="53251" name="Content Placeholder 2"/>
          <p:cNvSpPr>
            <a:spLocks noGrp="1"/>
          </p:cNvSpPr>
          <p:nvPr>
            <p:ph idx="1"/>
          </p:nvPr>
        </p:nvSpPr>
        <p:spPr/>
        <p:txBody>
          <a:bodyPr/>
          <a:lstStyle/>
          <a:p>
            <a:r>
              <a:rPr lang="en-US" altLang="en-US"/>
              <a:t>Image segmentation: agglomerative clustering</a:t>
            </a:r>
          </a:p>
          <a:p>
            <a:pPr lvl="1"/>
            <a:r>
              <a:rPr lang="en-US" altLang="en-US"/>
              <a:t>More flexible with distance measures (e.g., can be based on boundary prediction)</a:t>
            </a:r>
          </a:p>
          <a:p>
            <a:pPr lvl="1"/>
            <a:r>
              <a:rPr lang="en-US" altLang="en-US"/>
              <a:t>Adapts better to specific data</a:t>
            </a:r>
          </a:p>
          <a:p>
            <a:pPr lvl="1"/>
            <a:r>
              <a:rPr lang="en-US" altLang="en-US"/>
              <a:t>Hierarchy can be useful</a:t>
            </a:r>
          </a:p>
          <a:p>
            <a:pPr lvl="1"/>
            <a:endParaRPr lang="en-US" altLang="en-US"/>
          </a:p>
        </p:txBody>
      </p:sp>
      <p:grpSp>
        <p:nvGrpSpPr>
          <p:cNvPr id="53252" name="Group 8"/>
          <p:cNvGrpSpPr>
            <a:grpSpLocks noChangeAspect="1"/>
          </p:cNvGrpSpPr>
          <p:nvPr/>
        </p:nvGrpSpPr>
        <p:grpSpPr bwMode="auto">
          <a:xfrm>
            <a:off x="1752600" y="3749676"/>
            <a:ext cx="8686800" cy="2574925"/>
            <a:chOff x="228600" y="3048000"/>
            <a:chExt cx="9639300" cy="2857500"/>
          </a:xfrm>
        </p:grpSpPr>
        <p:pic>
          <p:nvPicPr>
            <p:cNvPr id="53254" name="Picture 2" descr="http://www.cs.berkeley.edu/~arbelaez/images/hier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www.cs.berkeley.edu/~arbelaez/images/18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4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http://www.cs.berkeley.edu/~arbelaez/images/ucm.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05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Box 9"/>
          <p:cNvSpPr txBox="1">
            <a:spLocks noChangeArrowheads="1"/>
          </p:cNvSpPr>
          <p:nvPr/>
        </p:nvSpPr>
        <p:spPr bwMode="auto">
          <a:xfrm>
            <a:off x="3048000" y="6488114"/>
            <a:ext cx="508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6"/>
              </a:rPr>
              <a:t>http://www.cs.berkeley.edu/~arbelaez/UCM.html</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984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Things to remember</a:t>
            </a:r>
          </a:p>
        </p:txBody>
      </p:sp>
      <p:sp>
        <p:nvSpPr>
          <p:cNvPr id="3" name="Content Placeholder 2"/>
          <p:cNvSpPr>
            <a:spLocks noGrp="1"/>
          </p:cNvSpPr>
          <p:nvPr>
            <p:ph idx="1"/>
          </p:nvPr>
        </p:nvSpPr>
        <p:spPr>
          <a:xfrm>
            <a:off x="1981200" y="990601"/>
            <a:ext cx="6248400" cy="5135563"/>
          </a:xfrm>
        </p:spPr>
        <p:txBody>
          <a:bodyPr>
            <a:normAutofit fontScale="92500"/>
          </a:bodyPr>
          <a:lstStyle/>
          <a:p>
            <a:pPr>
              <a:buFont typeface="Arial" charset="0"/>
              <a:buChar char="•"/>
              <a:defRPr/>
            </a:pPr>
            <a:r>
              <a:rPr lang="en-US" dirty="0"/>
              <a:t>K-means useful for summarization, building dictionaries of patches, general clustering</a:t>
            </a:r>
          </a:p>
          <a:p>
            <a:pPr>
              <a:buFont typeface="Arial" charset="0"/>
              <a:buChar char="•"/>
              <a:defRPr/>
            </a:pPr>
            <a:endParaRPr lang="en-US" dirty="0"/>
          </a:p>
          <a:p>
            <a:pPr>
              <a:buFont typeface="Arial" charset="0"/>
              <a:buChar char="•"/>
              <a:defRPr/>
            </a:pPr>
            <a:r>
              <a:rPr lang="en-US" dirty="0"/>
              <a:t>Agglomerative clustering useful for segmentation, general clustering</a:t>
            </a:r>
          </a:p>
          <a:p>
            <a:pPr>
              <a:buFont typeface="Arial" charset="0"/>
              <a:buChar char="•"/>
              <a:defRPr/>
            </a:pPr>
            <a:endParaRPr lang="en-US" dirty="0"/>
          </a:p>
          <a:p>
            <a:pPr>
              <a:buFont typeface="Arial" charset="0"/>
              <a:buChar char="•"/>
              <a:defRPr/>
            </a:pPr>
            <a:r>
              <a:rPr lang="en-US" dirty="0"/>
              <a:t>Spectral clustering useful for determining relevance, summarization, segmentation</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914400"/>
            <a:ext cx="2185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cs.berkeley.edu/~arbelaez/images/uc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2971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678364"/>
            <a:ext cx="1752600" cy="187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912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Clustering</a:t>
            </a:r>
          </a:p>
        </p:txBody>
      </p:sp>
      <p:sp>
        <p:nvSpPr>
          <p:cNvPr id="55299" name="Content Placeholder 4"/>
          <p:cNvSpPr>
            <a:spLocks noGrp="1"/>
          </p:cNvSpPr>
          <p:nvPr>
            <p:ph idx="1"/>
          </p:nvPr>
        </p:nvSpPr>
        <p:spPr/>
        <p:txBody>
          <a:bodyPr/>
          <a:lstStyle/>
          <a:p>
            <a:pPr>
              <a:buFont typeface="Arial" panose="020B0604020202020204" pitchFamily="34" charset="0"/>
              <a:buNone/>
            </a:pPr>
            <a:r>
              <a:rPr lang="en-US" altLang="en-US"/>
              <a:t>Key algorithm</a:t>
            </a:r>
          </a:p>
          <a:p>
            <a:r>
              <a:rPr lang="en-US" altLang="en-US"/>
              <a:t>K-means</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1"/>
            <a:ext cx="533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02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2667000" y="2514600"/>
            <a:ext cx="3276600" cy="3505200"/>
          </a:xfrm>
          <a:prstGeom prst="frame">
            <a:avLst>
              <a:gd name="adj1" fmla="val 93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416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The machine learning framework</a:t>
            </a:r>
          </a:p>
        </p:txBody>
      </p:sp>
      <p:sp>
        <p:nvSpPr>
          <p:cNvPr id="52227" name="Content Placeholder 2"/>
          <p:cNvSpPr>
            <a:spLocks noGrp="1"/>
          </p:cNvSpPr>
          <p:nvPr>
            <p:ph idx="1"/>
          </p:nvPr>
        </p:nvSpPr>
        <p:spPr>
          <a:xfrm>
            <a:off x="1981200" y="1981201"/>
            <a:ext cx="8229600" cy="4144963"/>
          </a:xfrm>
        </p:spPr>
        <p:txBody>
          <a:bodyPr/>
          <a:lstStyle/>
          <a:p>
            <a:r>
              <a:rPr lang="en-US" altLang="en-US" sz="2400"/>
              <a:t>Apply a prediction function to a feature representation of the image to get the desired output:</a:t>
            </a:r>
            <a:br>
              <a:rPr lang="en-US" altLang="en-US" sz="2400"/>
            </a:br>
            <a:endParaRPr lang="en-US" altLang="en-US" sz="2400"/>
          </a:p>
          <a:p>
            <a:pPr>
              <a:buFontTx/>
              <a:buNone/>
            </a:pPr>
            <a:r>
              <a:rPr lang="en-US" altLang="en-US" sz="2400">
                <a:solidFill>
                  <a:srgbClr val="0000FF"/>
                </a:solidFill>
              </a:rPr>
              <a:t>			</a:t>
            </a:r>
            <a:r>
              <a:rPr lang="en-US" altLang="en-US" sz="6000">
                <a:solidFill>
                  <a:srgbClr val="0000FF"/>
                </a:solidFill>
              </a:rPr>
              <a:t>f(    ) = “apple”</a:t>
            </a:r>
          </a:p>
          <a:p>
            <a:pPr>
              <a:buFontTx/>
              <a:buNone/>
            </a:pPr>
            <a:r>
              <a:rPr lang="en-US" altLang="en-US" sz="6000">
                <a:solidFill>
                  <a:srgbClr val="0000FF"/>
                </a:solidFill>
              </a:rPr>
              <a:t>			f(    ) = “tomato”</a:t>
            </a:r>
          </a:p>
          <a:p>
            <a:pPr>
              <a:buFontTx/>
              <a:buNone/>
            </a:pPr>
            <a:r>
              <a:rPr lang="en-US" altLang="en-US" sz="6000">
                <a:solidFill>
                  <a:srgbClr val="0000FF"/>
                </a:solidFill>
              </a:rPr>
              <a:t>			f(    ) = “cow”</a:t>
            </a:r>
          </a:p>
          <a:p>
            <a:pPr>
              <a:buFontTx/>
              <a:buNone/>
            </a:pPr>
            <a:endParaRPr lang="en-US" altLang="en-US"/>
          </a:p>
          <a:p>
            <a:pPr>
              <a:buFontTx/>
              <a:buNone/>
            </a:pPr>
            <a:endParaRPr lang="en-US" altLang="en-US"/>
          </a:p>
          <a:p>
            <a:pPr>
              <a:buFontTx/>
              <a:buNone/>
            </a:pPr>
            <a:endParaRPr lang="en-US" altLang="en-US"/>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715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096293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Learning a classifier</a:t>
            </a:r>
          </a:p>
        </p:txBody>
      </p:sp>
      <p:sp>
        <p:nvSpPr>
          <p:cNvPr id="22531" name="Content Placeholder 2"/>
          <p:cNvSpPr>
            <a:spLocks noGrp="1"/>
          </p:cNvSpPr>
          <p:nvPr>
            <p:ph idx="1"/>
          </p:nvPr>
        </p:nvSpPr>
        <p:spPr/>
        <p:txBody>
          <a:bodyPr/>
          <a:lstStyle/>
          <a:p>
            <a:pPr>
              <a:buFont typeface="Arial" panose="020B0604020202020204" pitchFamily="34" charset="0"/>
              <a:buNone/>
            </a:pPr>
            <a:r>
              <a:rPr lang="en-US" altLang="en-US"/>
              <a:t>	Given some set of features with corresponding labels, learn a function to predict the labels from the features</a:t>
            </a:r>
          </a:p>
        </p:txBody>
      </p:sp>
      <p:grpSp>
        <p:nvGrpSpPr>
          <p:cNvPr id="22532" name="Group 14"/>
          <p:cNvGrpSpPr>
            <a:grpSpLocks/>
          </p:cNvGrpSpPr>
          <p:nvPr/>
        </p:nvGrpSpPr>
        <p:grpSpPr bwMode="auto">
          <a:xfrm>
            <a:off x="3657600" y="3200400"/>
            <a:ext cx="4038600" cy="3417888"/>
            <a:chOff x="4267200" y="2667000"/>
            <a:chExt cx="4038600" cy="3417332"/>
          </a:xfrm>
        </p:grpSpPr>
        <p:sp>
          <p:nvSpPr>
            <p:cNvPr id="2253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2255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23" name="Straight Connector 22"/>
          <p:cNvCxnSpPr/>
          <p:nvPr/>
        </p:nvCxnSpPr>
        <p:spPr>
          <a:xfrm>
            <a:off x="3657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7142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rot="6546465">
            <a:off x="6880226" y="5564189"/>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2628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Dimensionality Reduction</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6409077" y="1524000"/>
            <a:ext cx="4553698" cy="4516329"/>
          </a:xfrm>
          <a:prstGeom prst="rect">
            <a:avLst/>
          </a:prstGeom>
        </p:spPr>
      </p:pic>
      <p:sp>
        <p:nvSpPr>
          <p:cNvPr id="8" name="TextBox 7"/>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394504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normAutofit fontScale="92500" lnSpcReduction="10000"/>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152777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Very brief tour of some classifiers</a:t>
            </a:r>
          </a:p>
        </p:txBody>
      </p:sp>
      <p:sp>
        <p:nvSpPr>
          <p:cNvPr id="72707" name="Content Placeholder 2"/>
          <p:cNvSpPr>
            <a:spLocks noGrp="1"/>
          </p:cNvSpPr>
          <p:nvPr>
            <p:ph idx="1"/>
          </p:nvPr>
        </p:nvSpPr>
        <p:spPr/>
        <p:txBody>
          <a:bodyPr>
            <a:normAutofit fontScale="92500" lnSpcReduction="20000"/>
          </a:bodyPr>
          <a:lstStyle/>
          <a:p>
            <a:r>
              <a:rPr lang="en-US" altLang="en-US" sz="2800" b="1" dirty="0"/>
              <a:t>K-nearest neighbor</a:t>
            </a:r>
          </a:p>
          <a:p>
            <a:r>
              <a:rPr lang="en-US" altLang="en-US" sz="2800" b="1" dirty="0"/>
              <a:t>SVM</a:t>
            </a:r>
          </a:p>
          <a:p>
            <a:r>
              <a:rPr lang="en-US" altLang="en-US" sz="2800" dirty="0"/>
              <a:t>Boosted Decision Trees</a:t>
            </a:r>
          </a:p>
          <a:p>
            <a:r>
              <a:rPr lang="en-US" altLang="en-US" sz="2800" dirty="0"/>
              <a:t>Neural networks</a:t>
            </a:r>
          </a:p>
          <a:p>
            <a:r>
              <a:rPr lang="en-US" altLang="en-US" sz="2800" dirty="0"/>
              <a:t>Naïve Bayes</a:t>
            </a:r>
          </a:p>
          <a:p>
            <a:r>
              <a:rPr lang="en-US" altLang="en-US" sz="2800" dirty="0"/>
              <a:t>Bayesian network</a:t>
            </a:r>
          </a:p>
          <a:p>
            <a:r>
              <a:rPr lang="en-US" altLang="en-US" sz="2800" dirty="0"/>
              <a:t>Logistic regression</a:t>
            </a:r>
          </a:p>
          <a:p>
            <a:r>
              <a:rPr lang="en-US" altLang="en-US" sz="2800" dirty="0"/>
              <a:t>Randomized Forests</a:t>
            </a:r>
          </a:p>
          <a:p>
            <a:r>
              <a:rPr lang="en-US" alt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Attentional models or “Transformers”</a:t>
            </a:r>
            <a:endParaRPr lang="en-US" altLang="en-US" sz="2800" dirty="0"/>
          </a:p>
          <a:p>
            <a:r>
              <a:rPr lang="en-US" altLang="en-US" sz="2800" dirty="0"/>
              <a:t>Etc.</a:t>
            </a:r>
          </a:p>
          <a:p>
            <a:pPr>
              <a:buFont typeface="Arial" panose="020B0604020202020204" pitchFamily="34" charset="0"/>
              <a:buNone/>
            </a:pPr>
            <a:endParaRPr lang="en-US" altLang="en-US" sz="2800" dirty="0"/>
          </a:p>
          <a:p>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313355574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z="3600"/>
              <a:t>Generative vs. Discriminative Classifiers</a:t>
            </a:r>
          </a:p>
        </p:txBody>
      </p:sp>
      <p:sp>
        <p:nvSpPr>
          <p:cNvPr id="73731" name="Content Placeholder 2"/>
          <p:cNvSpPr>
            <a:spLocks noGrp="1"/>
          </p:cNvSpPr>
          <p:nvPr>
            <p:ph idx="1"/>
          </p:nvPr>
        </p:nvSpPr>
        <p:spPr>
          <a:xfrm>
            <a:off x="1981200" y="1143000"/>
            <a:ext cx="4114800" cy="5486400"/>
          </a:xfrm>
        </p:spPr>
        <p:txBody>
          <a:bodyPr/>
          <a:lstStyle/>
          <a:p>
            <a:pPr>
              <a:buFont typeface="Arial" panose="020B0604020202020204" pitchFamily="34" charset="0"/>
              <a:buNone/>
            </a:pPr>
            <a:r>
              <a:rPr lang="en-US" altLang="en-US" sz="2800" dirty="0"/>
              <a:t>Generative Models</a:t>
            </a:r>
            <a:endParaRPr lang="en-US" altLang="en-US" sz="2400" dirty="0"/>
          </a:p>
          <a:p>
            <a:r>
              <a:rPr lang="en-US" altLang="en-US" sz="2400" dirty="0"/>
              <a:t>Represent both the data and the labels</a:t>
            </a:r>
          </a:p>
          <a:p>
            <a:r>
              <a:rPr lang="en-US" altLang="en-US" sz="2400" dirty="0"/>
              <a:t>Often, makes use of conditional independence and priors</a:t>
            </a:r>
          </a:p>
          <a:p>
            <a:r>
              <a:rPr lang="en-US" altLang="en-US" sz="2400" dirty="0"/>
              <a:t>Examples</a:t>
            </a:r>
          </a:p>
          <a:p>
            <a:pPr lvl="1"/>
            <a:r>
              <a:rPr lang="en-US" altLang="en-US" sz="2000" dirty="0"/>
              <a:t>Naïve Bayes classifier</a:t>
            </a:r>
          </a:p>
          <a:p>
            <a:pPr lvl="1"/>
            <a:r>
              <a:rPr lang="en-US" altLang="en-US" sz="2000" dirty="0"/>
              <a:t>Bayesian network</a:t>
            </a:r>
          </a:p>
          <a:p>
            <a:endParaRPr lang="en-US" altLang="en-US" sz="2400" dirty="0"/>
          </a:p>
          <a:p>
            <a:r>
              <a:rPr lang="en-US" altLang="en-US" sz="2400" dirty="0"/>
              <a:t>Models of data may apply to future prediction problems</a:t>
            </a:r>
          </a:p>
          <a:p>
            <a:pPr lvl="1"/>
            <a:endParaRPr lang="en-US" altLang="en-US" sz="2000" dirty="0"/>
          </a:p>
        </p:txBody>
      </p:sp>
      <p:sp>
        <p:nvSpPr>
          <p:cNvPr id="7" name="Content Placeholder 2"/>
          <p:cNvSpPr txBox="1">
            <a:spLocks/>
          </p:cNvSpPr>
          <p:nvPr/>
        </p:nvSpPr>
        <p:spPr bwMode="auto">
          <a:xfrm>
            <a:off x="6096000" y="1143000"/>
            <a:ext cx="4114800" cy="5486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Discriminative Models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Learn to directly predict the labels from the data</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Often, assume a simple boundary (e.g., linear)</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Examples</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Logistic regression</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SVM</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Boosted decision trees</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Often easier to predict a label from the data than to model the data</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 name="TextBox 4"/>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328006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152401"/>
            <a:ext cx="8229600" cy="792163"/>
          </a:xfrm>
        </p:spPr>
        <p:txBody>
          <a:bodyPr/>
          <a:lstStyle/>
          <a:p>
            <a:pPr eaLnBrk="1" hangingPunct="1"/>
            <a:r>
              <a:rPr lang="en-GB" altLang="en-US"/>
              <a:t>Classification</a:t>
            </a:r>
          </a:p>
        </p:txBody>
      </p:sp>
      <p:sp>
        <p:nvSpPr>
          <p:cNvPr id="74755" name="Rectangle 3"/>
          <p:cNvSpPr>
            <a:spLocks noGrp="1" noChangeArrowheads="1"/>
          </p:cNvSpPr>
          <p:nvPr>
            <p:ph type="body" idx="1"/>
          </p:nvPr>
        </p:nvSpPr>
        <p:spPr>
          <a:xfrm>
            <a:off x="1981200" y="990601"/>
            <a:ext cx="8382000" cy="5135563"/>
          </a:xfrm>
        </p:spPr>
        <p:txBody>
          <a:bodyPr/>
          <a:lstStyle/>
          <a:p>
            <a:pPr eaLnBrk="1" hangingPunct="1"/>
            <a:r>
              <a:rPr lang="en-GB" altLang="en-US"/>
              <a:t>Assign input vector to one of two or more classes</a:t>
            </a:r>
          </a:p>
          <a:p>
            <a:pPr eaLnBrk="1" hangingPunct="1"/>
            <a:r>
              <a:rPr lang="en-GB" altLang="en-US"/>
              <a:t>Any decision rule divides input space into </a:t>
            </a:r>
            <a:r>
              <a:rPr lang="en-GB" altLang="en-US" i="1"/>
              <a:t>decision regions</a:t>
            </a:r>
            <a:r>
              <a:rPr lang="en-GB" altLang="en-US"/>
              <a:t> separated by </a:t>
            </a:r>
            <a:r>
              <a:rPr lang="en-GB" altLang="en-US" i="1"/>
              <a:t>decision boundaries</a:t>
            </a:r>
          </a:p>
          <a:p>
            <a:pPr eaLnBrk="1" hangingPunct="1"/>
            <a:endParaRPr lang="en-GB" altLang="en-US"/>
          </a:p>
          <a:p>
            <a:pPr eaLnBrk="1" hangingPunct="1"/>
            <a:endParaRPr lang="en-GB" altLang="en-US"/>
          </a:p>
        </p:txBody>
      </p:sp>
      <p:pic>
        <p:nvPicPr>
          <p:cNvPr id="74756" name="Picture 7" descr="decision-reg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776" y="3405188"/>
            <a:ext cx="446722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23853232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09800" y="381000"/>
            <a:ext cx="7772400" cy="1143000"/>
          </a:xfrm>
        </p:spPr>
        <p:txBody>
          <a:bodyPr/>
          <a:lstStyle/>
          <a:p>
            <a:r>
              <a:rPr lang="en-US" altLang="en-US"/>
              <a:t>Nearest Neighbor Classifier</a:t>
            </a:r>
          </a:p>
        </p:txBody>
      </p:sp>
      <p:sp>
        <p:nvSpPr>
          <p:cNvPr id="75779" name="Rectangle 3"/>
          <p:cNvSpPr>
            <a:spLocks noGrp="1" noChangeArrowheads="1"/>
          </p:cNvSpPr>
          <p:nvPr>
            <p:ph type="body" idx="1"/>
          </p:nvPr>
        </p:nvSpPr>
        <p:spPr>
          <a:xfrm>
            <a:off x="2209800" y="1752600"/>
            <a:ext cx="7772400" cy="4114800"/>
          </a:xfrm>
        </p:spPr>
        <p:txBody>
          <a:bodyPr/>
          <a:lstStyle/>
          <a:p>
            <a:r>
              <a:rPr lang="en-US" altLang="en-US"/>
              <a:t>Assign label of nearest training data point to each test data point </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776" y="2870200"/>
            <a:ext cx="563086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3911601" y="6051551"/>
            <a:ext cx="4367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Voronoi partitioning of feature space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for two-category 2D and 3D data</a:t>
            </a:r>
          </a:p>
        </p:txBody>
      </p:sp>
      <p:sp>
        <p:nvSpPr>
          <p:cNvPr id="75782" name="Text Box 6"/>
          <p:cNvSpPr txBox="1">
            <a:spLocks noChangeArrowheads="1"/>
          </p:cNvSpPr>
          <p:nvPr/>
        </p:nvSpPr>
        <p:spPr bwMode="auto">
          <a:xfrm>
            <a:off x="3251201" y="5829301"/>
            <a:ext cx="919163"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from Duda </a:t>
            </a:r>
            <a:r>
              <a:rPr kumimoji="0" lang="en-US" altLang="en-US" sz="8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et al.</a:t>
            </a:r>
          </a:p>
        </p:txBody>
      </p:sp>
      <p:sp>
        <p:nvSpPr>
          <p:cNvPr id="75783" name="Text Box 7"/>
          <p:cNvSpPr txBox="1">
            <a:spLocks noChangeArrowheads="1"/>
          </p:cNvSpPr>
          <p:nvPr/>
        </p:nvSpPr>
        <p:spPr bwMode="auto">
          <a:xfrm>
            <a:off x="9280525" y="6477000"/>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Source: D. Lowe</a:t>
            </a:r>
          </a:p>
        </p:txBody>
      </p:sp>
    </p:spTree>
    <p:extLst>
      <p:ext uri="{BB962C8B-B14F-4D97-AF65-F5344CB8AC3E}">
        <p14:creationId xmlns:p14="http://schemas.microsoft.com/office/powerpoint/2010/main" val="3463682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K-nearest neighbor</a:t>
            </a:r>
          </a:p>
        </p:txBody>
      </p:sp>
      <p:grpSp>
        <p:nvGrpSpPr>
          <p:cNvPr id="76803" name="Group 3"/>
          <p:cNvGrpSpPr>
            <a:grpSpLocks/>
          </p:cNvGrpSpPr>
          <p:nvPr/>
        </p:nvGrpSpPr>
        <p:grpSpPr bwMode="auto">
          <a:xfrm>
            <a:off x="6019800" y="1447800"/>
            <a:ext cx="4038600" cy="3417888"/>
            <a:chOff x="4267200" y="2667000"/>
            <a:chExt cx="4038600" cy="3417332"/>
          </a:xfrm>
        </p:grpSpPr>
        <p:sp>
          <p:nvSpPr>
            <p:cNvPr id="7680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3"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4"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5"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6"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7"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8"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9"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20"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823"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6824"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24"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9"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21924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1-nearest neighbor</a:t>
            </a:r>
          </a:p>
        </p:txBody>
      </p:sp>
      <p:grpSp>
        <p:nvGrpSpPr>
          <p:cNvPr id="77827" name="Group 3"/>
          <p:cNvGrpSpPr>
            <a:grpSpLocks/>
          </p:cNvGrpSpPr>
          <p:nvPr/>
        </p:nvGrpSpPr>
        <p:grpSpPr bwMode="auto">
          <a:xfrm>
            <a:off x="6019800" y="1447800"/>
            <a:ext cx="4038600" cy="3417888"/>
            <a:chOff x="4267200" y="2667000"/>
            <a:chExt cx="4038600" cy="3417332"/>
          </a:xfrm>
        </p:grpSpPr>
        <p:sp>
          <p:nvSpPr>
            <p:cNvPr id="77833"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4"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5"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6"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7"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8"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9"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40"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41"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2"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3"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4"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5"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6"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7"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850"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7851"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7828"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7829"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7286322" y="2598409"/>
            <a:ext cx="507049" cy="507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8399628" y="3020029"/>
            <a:ext cx="536742" cy="5701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6421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3-nearest neighbor</a:t>
            </a:r>
          </a:p>
        </p:txBody>
      </p:sp>
      <p:grpSp>
        <p:nvGrpSpPr>
          <p:cNvPr id="78851" name="Group 3"/>
          <p:cNvGrpSpPr>
            <a:grpSpLocks/>
          </p:cNvGrpSpPr>
          <p:nvPr/>
        </p:nvGrpSpPr>
        <p:grpSpPr bwMode="auto">
          <a:xfrm>
            <a:off x="6019800" y="1447800"/>
            <a:ext cx="4038600" cy="3417888"/>
            <a:chOff x="4267200" y="2667000"/>
            <a:chExt cx="4038600" cy="3417332"/>
          </a:xfrm>
        </p:grpSpPr>
        <p:sp>
          <p:nvSpPr>
            <p:cNvPr id="78857"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58"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59"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0"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1"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2"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3"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4"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5"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6"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7"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8"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9"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70"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71"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874"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8875"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8852"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8853"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7056441" y="2362659"/>
            <a:ext cx="1020759" cy="9901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7903871" y="2590826"/>
            <a:ext cx="1522876" cy="14362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2028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a:t>5-nearest neighbor</a:t>
            </a:r>
          </a:p>
        </p:txBody>
      </p:sp>
      <p:grpSp>
        <p:nvGrpSpPr>
          <p:cNvPr id="79875" name="Group 3"/>
          <p:cNvGrpSpPr>
            <a:grpSpLocks/>
          </p:cNvGrpSpPr>
          <p:nvPr/>
        </p:nvGrpSpPr>
        <p:grpSpPr bwMode="auto">
          <a:xfrm>
            <a:off x="6019800" y="1447800"/>
            <a:ext cx="4038600" cy="3417888"/>
            <a:chOff x="4267200" y="2667000"/>
            <a:chExt cx="4038600" cy="3417332"/>
          </a:xfrm>
        </p:grpSpPr>
        <p:sp>
          <p:nvSpPr>
            <p:cNvPr id="79880"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1"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2"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3"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4"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5"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6"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7"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8"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89"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0"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1"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2"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3"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4"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897"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9898"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9876"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9877"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1" name="Oval 30"/>
          <p:cNvSpPr/>
          <p:nvPr/>
        </p:nvSpPr>
        <p:spPr>
          <a:xfrm>
            <a:off x="7793329" y="2438400"/>
            <a:ext cx="1731671" cy="17640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837071" y="2169143"/>
            <a:ext cx="1420134" cy="136598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9660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Using K-NN</a:t>
            </a:r>
          </a:p>
        </p:txBody>
      </p:sp>
      <p:sp>
        <p:nvSpPr>
          <p:cNvPr id="80899" name="Content Placeholder 2"/>
          <p:cNvSpPr>
            <a:spLocks noGrp="1"/>
          </p:cNvSpPr>
          <p:nvPr>
            <p:ph idx="1"/>
          </p:nvPr>
        </p:nvSpPr>
        <p:spPr/>
        <p:txBody>
          <a:bodyPr/>
          <a:lstStyle/>
          <a:p>
            <a:endParaRPr lang="en-US" altLang="en-US" dirty="0"/>
          </a:p>
          <a:p>
            <a:r>
              <a:rPr lang="en-US" altLang="en-US" dirty="0"/>
              <a:t>Simple to implement and interpret, a good classifier to try first</a:t>
            </a:r>
          </a:p>
          <a:p>
            <a:pPr marL="0" indent="0">
              <a:buNone/>
            </a:pPr>
            <a:endParaRPr lang="en-US" altLang="en-US" dirty="0"/>
          </a:p>
        </p:txBody>
      </p:sp>
    </p:spTree>
    <p:extLst>
      <p:ext uri="{BB962C8B-B14F-4D97-AF65-F5344CB8AC3E}">
        <p14:creationId xmlns:p14="http://schemas.microsoft.com/office/powerpoint/2010/main" val="402645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ys\Desktop\143 Computer Vision\slides\07\639px-GaussianScatterPCA.png"/>
          <p:cNvPicPr>
            <a:picLocks noChangeAspect="1" noChangeArrowheads="1"/>
          </p:cNvPicPr>
          <p:nvPr/>
        </p:nvPicPr>
        <p:blipFill>
          <a:blip r:embed="rId2">
            <a:extLst>
              <a:ext uri="{28A0092B-C50C-407E-A947-70E740481C1C}">
                <a14:useLocalDpi xmlns:a14="http://schemas.microsoft.com/office/drawing/2010/main" val="0"/>
              </a:ext>
            </a:extLst>
          </a:blip>
          <a:srcRect l="8012" t="5688" r="7857" b="6126"/>
          <a:stretch>
            <a:fillRect/>
          </a:stretch>
        </p:blipFill>
        <p:spPr bwMode="auto">
          <a:xfrm>
            <a:off x="6332538" y="1600200"/>
            <a:ext cx="4259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tLang="en-US"/>
              <a:t>Dimensionality Reduction</a:t>
            </a:r>
          </a:p>
        </p:txBody>
      </p:sp>
      <p:sp>
        <p:nvSpPr>
          <p:cNvPr id="27652" name="Content Placeholder 2"/>
          <p:cNvSpPr>
            <a:spLocks noGrp="1"/>
          </p:cNvSpPr>
          <p:nvPr>
            <p:ph idx="1"/>
          </p:nvPr>
        </p:nvSpPr>
        <p:spPr>
          <a:xfrm>
            <a:off x="1676400" y="1600201"/>
            <a:ext cx="4876800" cy="4525963"/>
          </a:xfrm>
        </p:spPr>
        <p:txBody>
          <a:bodyPr/>
          <a:lstStyle/>
          <a:p>
            <a:pPr eaLnBrk="1" hangingPunct="1"/>
            <a:r>
              <a:rPr lang="en-US" altLang="en-US" b="1" dirty="0"/>
              <a:t>PCA</a:t>
            </a:r>
            <a:r>
              <a:rPr lang="en-US" altLang="en-US" dirty="0"/>
              <a:t>, ICA, LLE, </a:t>
            </a:r>
            <a:r>
              <a:rPr lang="en-US" altLang="en-US" dirty="0" err="1"/>
              <a:t>Isomap</a:t>
            </a:r>
            <a:r>
              <a:rPr lang="en-US" altLang="en-US" dirty="0"/>
              <a:t>, </a:t>
            </a:r>
            <a:r>
              <a:rPr lang="en-US" altLang="en-US" i="1" dirty="0" err="1"/>
              <a:t>Autoencoder</a:t>
            </a:r>
            <a:endParaRPr lang="en-US" altLang="en-US" i="1" dirty="0"/>
          </a:p>
          <a:p>
            <a:pPr eaLnBrk="1" hangingPunct="1"/>
            <a:endParaRPr lang="en-US" altLang="en-US" sz="1800" dirty="0"/>
          </a:p>
          <a:p>
            <a:pPr eaLnBrk="1" hangingPunct="1"/>
            <a:r>
              <a:rPr lang="en-US" altLang="en-US" sz="1800" dirty="0"/>
              <a:t>PCA is the most important technique to know.  It takes advantage of correlations in data dimensions to produce the best possible lower dimensional representation based on linear projections (minimizes reconstruction error).</a:t>
            </a:r>
            <a:br>
              <a:rPr lang="en-US" altLang="en-US" sz="1800" dirty="0"/>
            </a:br>
            <a:endParaRPr lang="en-US" altLang="en-US" sz="1800" dirty="0"/>
          </a:p>
          <a:p>
            <a:pPr eaLnBrk="1" hangingPunct="1"/>
            <a:r>
              <a:rPr lang="en-US" altLang="en-US" sz="1800" dirty="0"/>
              <a:t>Be wary of trying to assign meaning to the discovered bases.</a:t>
            </a:r>
          </a:p>
        </p:txBody>
      </p:sp>
    </p:spTree>
    <p:extLst>
      <p:ext uri="{BB962C8B-B14F-4D97-AF65-F5344CB8AC3E}">
        <p14:creationId xmlns:p14="http://schemas.microsoft.com/office/powerpoint/2010/main" val="3063976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Naïve Bayes</a:t>
            </a:r>
          </a:p>
        </p:txBody>
      </p:sp>
      <p:sp>
        <p:nvSpPr>
          <p:cNvPr id="4" name="Oval 3"/>
          <p:cNvSpPr/>
          <p:nvPr/>
        </p:nvSpPr>
        <p:spPr>
          <a:xfrm>
            <a:off x="66294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p>
        </p:txBody>
      </p:sp>
      <p:sp>
        <p:nvSpPr>
          <p:cNvPr id="6" name="Oval 5"/>
          <p:cNvSpPr/>
          <p:nvPr/>
        </p:nvSpPr>
        <p:spPr>
          <a:xfrm>
            <a:off x="74676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p>
        </p:txBody>
      </p:sp>
      <p:sp>
        <p:nvSpPr>
          <p:cNvPr id="7" name="Oval 6"/>
          <p:cNvSpPr/>
          <p:nvPr/>
        </p:nvSpPr>
        <p:spPr>
          <a:xfrm>
            <a:off x="83820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3</a:t>
            </a:r>
          </a:p>
        </p:txBody>
      </p:sp>
      <p:sp>
        <p:nvSpPr>
          <p:cNvPr id="8" name="Oval 7"/>
          <p:cNvSpPr/>
          <p:nvPr/>
        </p:nvSpPr>
        <p:spPr>
          <a:xfrm>
            <a:off x="7543800" y="22098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a:t>
            </a:r>
            <a:endParaRPr kumimoji="0" lang="en-US" sz="1800" b="0" i="0" u="none" strike="noStrike" kern="1200" cap="none" spc="0" normalizeH="0" baseline="-25000" noProof="0" dirty="0">
              <a:ln>
                <a:noFill/>
              </a:ln>
              <a:solidFill>
                <a:prstClr val="black"/>
              </a:solidFill>
              <a:effectLst/>
              <a:uLnTx/>
              <a:uFillTx/>
              <a:latin typeface="Calibri"/>
              <a:ea typeface="+mn-ea"/>
              <a:cs typeface="+mn-cs"/>
            </a:endParaRPr>
          </a:p>
        </p:txBody>
      </p:sp>
      <p:cxnSp>
        <p:nvCxnSpPr>
          <p:cNvPr id="10" name="Straight Arrow Connector 9"/>
          <p:cNvCxnSpPr>
            <a:stCxn id="8" idx="4"/>
          </p:cNvCxnSpPr>
          <p:nvPr/>
        </p:nvCxnSpPr>
        <p:spPr>
          <a:xfrm rot="5400000">
            <a:off x="6991350" y="2762250"/>
            <a:ext cx="838200" cy="800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4"/>
          </p:cNvCxnSpPr>
          <p:nvPr/>
        </p:nvCxnSpPr>
        <p:spPr>
          <a:xfrm rot="5400000">
            <a:off x="7410450" y="3105150"/>
            <a:ext cx="762000" cy="38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4"/>
          </p:cNvCxnSpPr>
          <p:nvPr/>
        </p:nvCxnSpPr>
        <p:spPr>
          <a:xfrm rot="16200000" flipH="1">
            <a:off x="7829550" y="2724150"/>
            <a:ext cx="762000" cy="800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1930" name="Content Placeholder 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6608521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Using Naïve Bayes </a:t>
            </a:r>
          </a:p>
        </p:txBody>
      </p:sp>
      <p:sp>
        <p:nvSpPr>
          <p:cNvPr id="82947" name="Content Placeholder 2"/>
          <p:cNvSpPr>
            <a:spLocks noGrp="1"/>
          </p:cNvSpPr>
          <p:nvPr>
            <p:ph idx="1"/>
          </p:nvPr>
        </p:nvSpPr>
        <p:spPr/>
        <p:txBody>
          <a:bodyPr/>
          <a:lstStyle/>
          <a:p>
            <a:endParaRPr lang="en-US" altLang="en-US"/>
          </a:p>
          <a:p>
            <a:r>
              <a:rPr lang="en-US" altLang="en-US"/>
              <a:t>Simple thing to try for categorical data</a:t>
            </a:r>
          </a:p>
          <a:p>
            <a:endParaRPr lang="en-US" altLang="en-US"/>
          </a:p>
          <a:p>
            <a:r>
              <a:rPr lang="en-US" altLang="en-US"/>
              <a:t>Very fast to train/test</a:t>
            </a:r>
          </a:p>
          <a:p>
            <a:endParaRPr lang="en-US" altLang="en-US"/>
          </a:p>
          <a:p>
            <a:pPr>
              <a:buFont typeface="Arial" panose="020B0604020202020204" pitchFamily="34" charset="0"/>
              <a:buNone/>
            </a:pPr>
            <a:endParaRPr lang="en-US" altLang="en-US"/>
          </a:p>
        </p:txBody>
      </p:sp>
    </p:spTree>
    <p:extLst>
      <p:ext uri="{BB962C8B-B14F-4D97-AF65-F5344CB8AC3E}">
        <p14:creationId xmlns:p14="http://schemas.microsoft.com/office/powerpoint/2010/main" val="2456475548"/>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Classifiers: Logistic Regression</a:t>
            </a:r>
          </a:p>
        </p:txBody>
      </p:sp>
      <p:grpSp>
        <p:nvGrpSpPr>
          <p:cNvPr id="83971" name="Group 25"/>
          <p:cNvGrpSpPr>
            <a:grpSpLocks/>
          </p:cNvGrpSpPr>
          <p:nvPr/>
        </p:nvGrpSpPr>
        <p:grpSpPr bwMode="auto">
          <a:xfrm rot="-2034317">
            <a:off x="6960961" y="1243492"/>
            <a:ext cx="2478927" cy="1665165"/>
            <a:chOff x="5326464" y="1447762"/>
            <a:chExt cx="2598336" cy="1664880"/>
          </a:xfrm>
        </p:grpSpPr>
        <p:sp>
          <p:nvSpPr>
            <p:cNvPr id="83990" name="TextBox 15"/>
            <p:cNvSpPr txBox="1">
              <a:spLocks noChangeArrowheads="1"/>
            </p:cNvSpPr>
            <p:nvPr/>
          </p:nvSpPr>
          <p:spPr bwMode="auto">
            <a:xfrm>
              <a:off x="6621864" y="2057461"/>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1" name="TextBox 16"/>
            <p:cNvSpPr txBox="1">
              <a:spLocks noChangeArrowheads="1"/>
            </p:cNvSpPr>
            <p:nvPr/>
          </p:nvSpPr>
          <p:spPr bwMode="auto">
            <a:xfrm>
              <a:off x="7155264" y="2057461"/>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2" name="TextBox 17"/>
            <p:cNvSpPr txBox="1">
              <a:spLocks noChangeArrowheads="1"/>
            </p:cNvSpPr>
            <p:nvPr/>
          </p:nvSpPr>
          <p:spPr bwMode="auto">
            <a:xfrm>
              <a:off x="7155264" y="2743373"/>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3" name="TextBox 18"/>
            <p:cNvSpPr txBox="1">
              <a:spLocks noChangeArrowheads="1"/>
            </p:cNvSpPr>
            <p:nvPr/>
          </p:nvSpPr>
          <p:spPr bwMode="auto">
            <a:xfrm>
              <a:off x="7696200" y="2590887"/>
              <a:ext cx="22860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4" name="TextBox 19"/>
            <p:cNvSpPr txBox="1">
              <a:spLocks noChangeArrowheads="1"/>
            </p:cNvSpPr>
            <p:nvPr/>
          </p:nvSpPr>
          <p:spPr bwMode="auto">
            <a:xfrm>
              <a:off x="5326464" y="1447762"/>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5" name="TextBox 20"/>
            <p:cNvSpPr txBox="1">
              <a:spLocks noChangeArrowheads="1"/>
            </p:cNvSpPr>
            <p:nvPr/>
          </p:nvSpPr>
          <p:spPr bwMode="auto">
            <a:xfrm>
              <a:off x="5326464" y="1981249"/>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6" name="TextBox 21"/>
            <p:cNvSpPr txBox="1">
              <a:spLocks noChangeArrowheads="1"/>
            </p:cNvSpPr>
            <p:nvPr/>
          </p:nvSpPr>
          <p:spPr bwMode="auto">
            <a:xfrm>
              <a:off x="6317064" y="1600187"/>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7" name="TextBox 22"/>
            <p:cNvSpPr txBox="1">
              <a:spLocks noChangeArrowheads="1"/>
            </p:cNvSpPr>
            <p:nvPr/>
          </p:nvSpPr>
          <p:spPr bwMode="auto">
            <a:xfrm>
              <a:off x="5783664" y="2232750"/>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grpSp>
      <p:grpSp>
        <p:nvGrpSpPr>
          <p:cNvPr id="83972" name="Group 26"/>
          <p:cNvGrpSpPr>
            <a:grpSpLocks/>
          </p:cNvGrpSpPr>
          <p:nvPr/>
        </p:nvGrpSpPr>
        <p:grpSpPr bwMode="auto">
          <a:xfrm rot="19577315">
            <a:off x="7910514" y="2392363"/>
            <a:ext cx="1697037" cy="1282700"/>
            <a:chOff x="5410200" y="2895836"/>
            <a:chExt cx="1697330" cy="1283940"/>
          </a:xfrm>
        </p:grpSpPr>
        <p:sp>
          <p:nvSpPr>
            <p:cNvPr id="83985" name="TextBox 24"/>
            <p:cNvSpPr txBox="1">
              <a:spLocks noChangeArrowheads="1"/>
            </p:cNvSpPr>
            <p:nvPr/>
          </p:nvSpPr>
          <p:spPr bwMode="auto">
            <a:xfrm>
              <a:off x="6781800" y="3200685"/>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6" name="TextBox 25"/>
            <p:cNvSpPr txBox="1">
              <a:spLocks noChangeArrowheads="1"/>
            </p:cNvSpPr>
            <p:nvPr/>
          </p:nvSpPr>
          <p:spPr bwMode="auto">
            <a:xfrm>
              <a:off x="5410200" y="3429322"/>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7" name="TextBox 26"/>
            <p:cNvSpPr txBox="1">
              <a:spLocks noChangeArrowheads="1"/>
            </p:cNvSpPr>
            <p:nvPr/>
          </p:nvSpPr>
          <p:spPr bwMode="auto">
            <a:xfrm>
              <a:off x="5562600" y="2895836"/>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8" name="TextBox 27"/>
            <p:cNvSpPr txBox="1">
              <a:spLocks noChangeArrowheads="1"/>
            </p:cNvSpPr>
            <p:nvPr/>
          </p:nvSpPr>
          <p:spPr bwMode="auto">
            <a:xfrm>
              <a:off x="6172200" y="3810384"/>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9" name="TextBox 28"/>
            <p:cNvSpPr txBox="1">
              <a:spLocks noChangeArrowheads="1"/>
            </p:cNvSpPr>
            <p:nvPr/>
          </p:nvSpPr>
          <p:spPr bwMode="auto">
            <a:xfrm>
              <a:off x="6248400" y="3124473"/>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grpSp>
      <p:cxnSp>
        <p:nvCxnSpPr>
          <p:cNvPr id="18" name="Straight Arrow Connector 17"/>
          <p:cNvCxnSpPr/>
          <p:nvPr/>
        </p:nvCxnSpPr>
        <p:spPr bwMode="auto">
          <a:xfrm rot="5400000" flipH="1" flipV="1">
            <a:off x="5141913" y="2933701"/>
            <a:ext cx="297338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6629400" y="4419600"/>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75" name="TextBox 32"/>
          <p:cNvSpPr txBox="1">
            <a:spLocks noChangeArrowheads="1"/>
          </p:cNvSpPr>
          <p:nvPr/>
        </p:nvSpPr>
        <p:spPr bwMode="auto">
          <a:xfrm>
            <a:off x="6019801" y="3962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3976" name="TextBox 33"/>
          <p:cNvSpPr txBox="1">
            <a:spLocks noChangeArrowheads="1"/>
          </p:cNvSpPr>
          <p:nvPr/>
        </p:nvSpPr>
        <p:spPr bwMode="auto">
          <a:xfrm>
            <a:off x="6858001" y="44958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cxnSp>
        <p:nvCxnSpPr>
          <p:cNvPr id="22" name="Straight Connector 21"/>
          <p:cNvCxnSpPr/>
          <p:nvPr/>
        </p:nvCxnSpPr>
        <p:spPr>
          <a:xfrm flipV="1">
            <a:off x="6858000" y="1981200"/>
            <a:ext cx="335280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83978" name="TextBox 23"/>
          <p:cNvSpPr txBox="1">
            <a:spLocks noChangeArrowheads="1"/>
          </p:cNvSpPr>
          <p:nvPr/>
        </p:nvSpPr>
        <p:spPr bwMode="auto">
          <a:xfrm>
            <a:off x="5638800" y="281940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Height</a:t>
            </a:r>
          </a:p>
        </p:txBody>
      </p:sp>
      <p:sp>
        <p:nvSpPr>
          <p:cNvPr id="83979" name="TextBox 24"/>
          <p:cNvSpPr txBox="1">
            <a:spLocks noChangeArrowheads="1"/>
          </p:cNvSpPr>
          <p:nvPr/>
        </p:nvSpPr>
        <p:spPr bwMode="auto">
          <a:xfrm>
            <a:off x="7620000" y="4495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Pitch of voice</a:t>
            </a:r>
          </a:p>
        </p:txBody>
      </p:sp>
      <p:graphicFrame>
        <p:nvGraphicFramePr>
          <p:cNvPr id="83980" name="Object 2"/>
          <p:cNvGraphicFramePr>
            <a:graphicFrameLocks noChangeAspect="1"/>
          </p:cNvGraphicFramePr>
          <p:nvPr/>
        </p:nvGraphicFramePr>
        <p:xfrm>
          <a:off x="2997200" y="4876800"/>
          <a:ext cx="3962400" cy="990600"/>
        </p:xfrm>
        <a:graphic>
          <a:graphicData uri="http://schemas.openxmlformats.org/presentationml/2006/ole">
            <mc:AlternateContent xmlns:mc="http://schemas.openxmlformats.org/markup-compatibility/2006">
              <mc:Choice xmlns:v="urn:schemas-microsoft-com:vml" Requires="v">
                <p:oleObj name="Equation" r:id="rId2" imgW="1727200" imgH="431800" progId="Equation.3">
                  <p:embed/>
                </p:oleObj>
              </mc:Choice>
              <mc:Fallback>
                <p:oleObj name="Equation" r:id="rId2" imgW="1727200" imgH="431800" progId="Equation.3">
                  <p:embed/>
                  <p:pic>
                    <p:nvPicPr>
                      <p:cNvPr id="8398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48768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1" name="TextBox 35"/>
          <p:cNvSpPr txBox="1">
            <a:spLocks noChangeArrowheads="1"/>
          </p:cNvSpPr>
          <p:nvPr/>
        </p:nvSpPr>
        <p:spPr bwMode="auto">
          <a:xfrm>
            <a:off x="7467601" y="20574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male</a:t>
            </a:r>
          </a:p>
        </p:txBody>
      </p:sp>
      <p:sp>
        <p:nvSpPr>
          <p:cNvPr id="83982" name="TextBox 36"/>
          <p:cNvSpPr txBox="1">
            <a:spLocks noChangeArrowheads="1"/>
          </p:cNvSpPr>
          <p:nvPr/>
        </p:nvSpPr>
        <p:spPr bwMode="auto">
          <a:xfrm>
            <a:off x="8077200" y="30480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female</a:t>
            </a:r>
          </a:p>
        </p:txBody>
      </p:sp>
      <p:graphicFrame>
        <p:nvGraphicFramePr>
          <p:cNvPr id="83983" name="Object 3"/>
          <p:cNvGraphicFramePr>
            <a:graphicFrameLocks noChangeAspect="1"/>
          </p:cNvGraphicFramePr>
          <p:nvPr/>
        </p:nvGraphicFramePr>
        <p:xfrm>
          <a:off x="3209925" y="6183313"/>
          <a:ext cx="4019550" cy="419100"/>
        </p:xfrm>
        <a:graphic>
          <a:graphicData uri="http://schemas.openxmlformats.org/presentationml/2006/ole">
            <mc:AlternateContent xmlns:mc="http://schemas.openxmlformats.org/markup-compatibility/2006">
              <mc:Choice xmlns:v="urn:schemas-microsoft-com:vml" Requires="v">
                <p:oleObj name="Equation" r:id="rId4" imgW="2197100" imgH="228600" progId="Equation.3">
                  <p:embed/>
                </p:oleObj>
              </mc:Choice>
              <mc:Fallback>
                <p:oleObj name="Equation" r:id="rId4" imgW="2197100" imgH="228600" progId="Equation.3">
                  <p:embed/>
                  <p:pic>
                    <p:nvPicPr>
                      <p:cNvPr id="839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925" y="6183313"/>
                        <a:ext cx="4019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4" name="TextBox 43"/>
          <p:cNvSpPr txBox="1">
            <a:spLocks noChangeArrowheads="1"/>
          </p:cNvSpPr>
          <p:nvPr/>
        </p:nvSpPr>
        <p:spPr bwMode="auto">
          <a:xfrm>
            <a:off x="1981200" y="1371600"/>
            <a:ext cx="342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Maximize likelihood of label given data, assuming a log-linear model</a:t>
            </a:r>
          </a:p>
        </p:txBody>
      </p:sp>
    </p:spTree>
    <p:extLst>
      <p:ext uri="{BB962C8B-B14F-4D97-AF65-F5344CB8AC3E}">
        <p14:creationId xmlns:p14="http://schemas.microsoft.com/office/powerpoint/2010/main" val="420487977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a:t>Using Logistic Regression</a:t>
            </a:r>
          </a:p>
        </p:txBody>
      </p:sp>
      <p:sp>
        <p:nvSpPr>
          <p:cNvPr id="84995" name="Content Placeholder 2"/>
          <p:cNvSpPr>
            <a:spLocks noGrp="1"/>
          </p:cNvSpPr>
          <p:nvPr>
            <p:ph idx="1"/>
          </p:nvPr>
        </p:nvSpPr>
        <p:spPr/>
        <p:txBody>
          <a:bodyPr/>
          <a:lstStyle/>
          <a:p>
            <a:endParaRPr lang="en-US" altLang="en-US"/>
          </a:p>
          <a:p>
            <a:r>
              <a:rPr lang="en-US" altLang="en-US"/>
              <a:t>Quick, simple classifier (try it first)</a:t>
            </a:r>
          </a:p>
          <a:p>
            <a:endParaRPr lang="en-US" altLang="en-US"/>
          </a:p>
          <a:p>
            <a:r>
              <a:rPr lang="en-US" altLang="en-US"/>
              <a:t>Outputs a probabilistic label confidence</a:t>
            </a:r>
          </a:p>
          <a:p>
            <a:endParaRPr lang="en-US" altLang="en-US"/>
          </a:p>
          <a:p>
            <a:r>
              <a:rPr lang="en-US" altLang="en-US"/>
              <a:t>Use L2 or L1 regularization</a:t>
            </a:r>
          </a:p>
          <a:p>
            <a:pPr lvl="1"/>
            <a:r>
              <a:rPr lang="en-US" altLang="en-US"/>
              <a:t>L1 does feature selection and is robust to irrelevant features but slower to train</a:t>
            </a:r>
          </a:p>
          <a:p>
            <a:pPr lvl="1"/>
            <a:endParaRPr lang="en-US" altLang="en-US"/>
          </a:p>
          <a:p>
            <a:endParaRPr lang="en-US" altLang="en-US"/>
          </a:p>
        </p:txBody>
      </p:sp>
    </p:spTree>
    <p:extLst>
      <p:ext uri="{BB962C8B-B14F-4D97-AF65-F5344CB8AC3E}">
        <p14:creationId xmlns:p14="http://schemas.microsoft.com/office/powerpoint/2010/main" val="22456223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a:t>Classifiers: Linear SVM</a:t>
            </a:r>
          </a:p>
        </p:txBody>
      </p:sp>
      <p:grpSp>
        <p:nvGrpSpPr>
          <p:cNvPr id="86019" name="Group 14"/>
          <p:cNvGrpSpPr>
            <a:grpSpLocks/>
          </p:cNvGrpSpPr>
          <p:nvPr/>
        </p:nvGrpSpPr>
        <p:grpSpPr bwMode="auto">
          <a:xfrm>
            <a:off x="6019800" y="1447800"/>
            <a:ext cx="4038600" cy="3417888"/>
            <a:chOff x="4267200" y="2667000"/>
            <a:chExt cx="4038600" cy="3417332"/>
          </a:xfrm>
        </p:grpSpPr>
        <p:sp>
          <p:nvSpPr>
            <p:cNvPr id="86024"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5"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6"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7"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8"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9"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0"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1"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2"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3"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4"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5"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6"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039"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6040"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6" name="Straight Connector 35"/>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172200" y="2781300"/>
            <a:ext cx="4267200" cy="7239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86022" name="Content Placeholder 23"/>
          <p:cNvSpPr>
            <a:spLocks noGrp="1"/>
          </p:cNvSpPr>
          <p:nvPr>
            <p:ph idx="1"/>
          </p:nvPr>
        </p:nvSpPr>
        <p:spPr/>
        <p:txBody>
          <a:bodyPr/>
          <a:lstStyle/>
          <a:p>
            <a:endParaRPr lang="en-US" altLang="en-US"/>
          </a:p>
        </p:txBody>
      </p:sp>
      <p:sp>
        <p:nvSpPr>
          <p:cNvPr id="24"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696311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a:t>Classifiers: Linear SVM</a:t>
            </a:r>
          </a:p>
        </p:txBody>
      </p:sp>
      <p:grpSp>
        <p:nvGrpSpPr>
          <p:cNvPr id="87043" name="Group 14"/>
          <p:cNvGrpSpPr>
            <a:grpSpLocks/>
          </p:cNvGrpSpPr>
          <p:nvPr/>
        </p:nvGrpSpPr>
        <p:grpSpPr bwMode="auto">
          <a:xfrm>
            <a:off x="6019800" y="1447800"/>
            <a:ext cx="4038600" cy="3417888"/>
            <a:chOff x="4267200" y="2667000"/>
            <a:chExt cx="4038600" cy="3417332"/>
          </a:xfrm>
        </p:grpSpPr>
        <p:sp>
          <p:nvSpPr>
            <p:cNvPr id="87052"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3"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4"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5"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6"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7"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8"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9"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60"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1"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2"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3"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4"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67"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7068"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6" name="Straight Connector 35"/>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00800" y="221773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13488" y="257968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521575" y="2549525"/>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8880475" y="30480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8359775" y="32766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050" name="Content Placeholder 27"/>
          <p:cNvSpPr>
            <a:spLocks noGrp="1"/>
          </p:cNvSpPr>
          <p:nvPr>
            <p:ph idx="1"/>
          </p:nvPr>
        </p:nvSpPr>
        <p:spPr/>
        <p:txBody>
          <a:bodyPr/>
          <a:lstStyle/>
          <a:p>
            <a:endParaRPr lang="en-US" altLang="en-US"/>
          </a:p>
        </p:txBody>
      </p:sp>
      <p:sp>
        <p:nvSpPr>
          <p:cNvPr id="28"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2697933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a:t>Classifiers: Linear SVM</a:t>
            </a:r>
          </a:p>
        </p:txBody>
      </p:sp>
      <p:grpSp>
        <p:nvGrpSpPr>
          <p:cNvPr id="88067" name="Group 14"/>
          <p:cNvGrpSpPr>
            <a:grpSpLocks/>
          </p:cNvGrpSpPr>
          <p:nvPr/>
        </p:nvGrpSpPr>
        <p:grpSpPr bwMode="auto">
          <a:xfrm>
            <a:off x="6019800" y="1447800"/>
            <a:ext cx="4038600" cy="3417888"/>
            <a:chOff x="4267200" y="2667000"/>
            <a:chExt cx="4038600" cy="3417332"/>
          </a:xfrm>
        </p:grpSpPr>
        <p:sp>
          <p:nvSpPr>
            <p:cNvPr id="88077"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78"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79"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0"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1"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2"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3"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4"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5" name="TextBox 23"/>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6"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7"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8"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9"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90"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093"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8094"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5" name="Straight Connector 34"/>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00800" y="221773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13488" y="257968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521575" y="253365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8880475" y="30480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8359775" y="32766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4" name="Straight Arrow Connector 43"/>
          <p:cNvCxnSpPr/>
          <p:nvPr/>
        </p:nvCxnSpPr>
        <p:spPr>
          <a:xfrm rot="10800000" flipV="1">
            <a:off x="8153400" y="1962150"/>
            <a:ext cx="533400" cy="3048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8075" name="Content Placeholder 29"/>
          <p:cNvSpPr>
            <a:spLocks noGrp="1"/>
          </p:cNvSpPr>
          <p:nvPr>
            <p:ph idx="1"/>
          </p:nvPr>
        </p:nvSpPr>
        <p:spPr/>
        <p:txBody>
          <a:bodyPr/>
          <a:lstStyle/>
          <a:p>
            <a:endParaRPr lang="en-US" altLang="en-US"/>
          </a:p>
        </p:txBody>
      </p:sp>
      <p:sp>
        <p:nvSpPr>
          <p:cNvPr id="30"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1839548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ChangeArrowheads="1"/>
          </p:cNvSpPr>
          <p:nvPr/>
        </p:nvSpPr>
        <p:spPr bwMode="auto">
          <a:xfrm>
            <a:off x="1752600" y="1066800"/>
            <a:ext cx="876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Datasets that are linearly separable work out great:</a:t>
            </a:r>
            <a:b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But what if the dataset is just too hard? </a:t>
            </a:r>
            <a:b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We can map it to a higher-dimensional space:</a:t>
            </a:r>
          </a:p>
        </p:txBody>
      </p:sp>
      <p:sp>
        <p:nvSpPr>
          <p:cNvPr id="1155076" name="Text Box 4"/>
          <p:cNvSpPr txBox="1">
            <a:spLocks noChangeArrowheads="1"/>
          </p:cNvSpPr>
          <p:nvPr/>
        </p:nvSpPr>
        <p:spPr bwMode="auto">
          <a:xfrm>
            <a:off x="5791200" y="6324601"/>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1155077" name="Text Box 5"/>
          <p:cNvSpPr txBox="1">
            <a:spLocks noChangeArrowheads="1"/>
          </p:cNvSpPr>
          <p:nvPr/>
        </p:nvSpPr>
        <p:spPr bwMode="auto">
          <a:xfrm>
            <a:off x="7848600" y="6324601"/>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nvGrpSpPr>
          <p:cNvPr id="2" name="Group 6"/>
          <p:cNvGrpSpPr>
            <a:grpSpLocks/>
          </p:cNvGrpSpPr>
          <p:nvPr/>
        </p:nvGrpSpPr>
        <p:grpSpPr bwMode="auto">
          <a:xfrm>
            <a:off x="4019550" y="3462338"/>
            <a:ext cx="4286250" cy="423862"/>
            <a:chOff x="1056" y="2322"/>
            <a:chExt cx="2700" cy="267"/>
          </a:xfrm>
        </p:grpSpPr>
        <p:sp>
          <p:nvSpPr>
            <p:cNvPr id="89134" name="Line 7"/>
            <p:cNvSpPr>
              <a:spLocks noChangeShapeType="1"/>
            </p:cNvSpPr>
            <p:nvPr/>
          </p:nvSpPr>
          <p:spPr bwMode="auto">
            <a:xfrm>
              <a:off x="1056" y="2358"/>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5"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6" name="Line 9"/>
            <p:cNvSpPr>
              <a:spLocks noChangeShapeType="1"/>
            </p:cNvSpPr>
            <p:nvPr/>
          </p:nvSpPr>
          <p:spPr bwMode="auto">
            <a:xfrm>
              <a:off x="2196" y="2322"/>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7" name="Text Box 10"/>
            <p:cNvSpPr txBox="1">
              <a:spLocks noChangeArrowheads="1"/>
            </p:cNvSpPr>
            <p:nvPr/>
          </p:nvSpPr>
          <p:spPr bwMode="auto">
            <a:xfrm>
              <a:off x="2106" y="2358"/>
              <a:ext cx="2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89138"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9"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0"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1"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2"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3"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4"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5"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6"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7" name="Text Box 20"/>
            <p:cNvSpPr txBox="1">
              <a:spLocks noChangeArrowheads="1"/>
            </p:cNvSpPr>
            <p:nvPr/>
          </p:nvSpPr>
          <p:spPr bwMode="auto">
            <a:xfrm>
              <a:off x="3468" y="232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grpSp>
        <p:nvGrpSpPr>
          <p:cNvPr id="89094" name="Group 21"/>
          <p:cNvGrpSpPr>
            <a:grpSpLocks/>
          </p:cNvGrpSpPr>
          <p:nvPr/>
        </p:nvGrpSpPr>
        <p:grpSpPr bwMode="auto">
          <a:xfrm>
            <a:off x="3981450" y="1752600"/>
            <a:ext cx="4324350" cy="642938"/>
            <a:chOff x="1056" y="1284"/>
            <a:chExt cx="2724" cy="405"/>
          </a:xfrm>
        </p:grpSpPr>
        <p:sp>
          <p:nvSpPr>
            <p:cNvPr id="89118" name="Line 22"/>
            <p:cNvSpPr>
              <a:spLocks noChangeShapeType="1"/>
            </p:cNvSpPr>
            <p:nvPr/>
          </p:nvSpPr>
          <p:spPr bwMode="auto">
            <a:xfrm>
              <a:off x="1056" y="1458"/>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Line 24"/>
            <p:cNvSpPr>
              <a:spLocks noChangeShapeType="1"/>
            </p:cNvSpPr>
            <p:nvPr/>
          </p:nvSpPr>
          <p:spPr bwMode="auto">
            <a:xfrm>
              <a:off x="2196" y="1422"/>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1" name="Text Box 25"/>
            <p:cNvSpPr txBox="1">
              <a:spLocks noChangeArrowheads="1"/>
            </p:cNvSpPr>
            <p:nvPr/>
          </p:nvSpPr>
          <p:spPr bwMode="auto">
            <a:xfrm>
              <a:off x="2106" y="1458"/>
              <a:ext cx="2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89122"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3"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4"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5"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6"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7"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8" name="Line 32"/>
            <p:cNvSpPr>
              <a:spLocks noChangeShapeType="1"/>
            </p:cNvSpPr>
            <p:nvPr/>
          </p:nvSpPr>
          <p:spPr bwMode="auto">
            <a:xfrm>
              <a:off x="2268" y="1302"/>
              <a:ext cx="0" cy="34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9" name="Oval 33"/>
            <p:cNvSpPr>
              <a:spLocks noChangeArrowheads="1"/>
            </p:cNvSpPr>
            <p:nvPr/>
          </p:nvSpPr>
          <p:spPr bwMode="auto">
            <a:xfrm>
              <a:off x="2405" y="1393"/>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0" name="Oval 34"/>
            <p:cNvSpPr>
              <a:spLocks noChangeArrowheads="1"/>
            </p:cNvSpPr>
            <p:nvPr/>
          </p:nvSpPr>
          <p:spPr bwMode="auto">
            <a:xfrm>
              <a:off x="1955" y="1387"/>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1" name="Line 35"/>
            <p:cNvSpPr>
              <a:spLocks noChangeShapeType="1"/>
            </p:cNvSpPr>
            <p:nvPr/>
          </p:nvSpPr>
          <p:spPr bwMode="auto">
            <a:xfrm flipH="1" flipV="1">
              <a:off x="2475" y="1284"/>
              <a:ext cx="6" cy="377"/>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2" name="Line 36"/>
            <p:cNvSpPr>
              <a:spLocks noChangeShapeType="1"/>
            </p:cNvSpPr>
            <p:nvPr/>
          </p:nvSpPr>
          <p:spPr bwMode="auto">
            <a:xfrm flipH="1" flipV="1">
              <a:off x="2025" y="1284"/>
              <a:ext cx="6" cy="377"/>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3" name="Text Box 37"/>
            <p:cNvSpPr txBox="1">
              <a:spLocks noChangeArrowheads="1"/>
            </p:cNvSpPr>
            <p:nvPr/>
          </p:nvSpPr>
          <p:spPr bwMode="auto">
            <a:xfrm>
              <a:off x="3492" y="141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grpSp>
        <p:nvGrpSpPr>
          <p:cNvPr id="4" name="Group 38"/>
          <p:cNvGrpSpPr>
            <a:grpSpLocks/>
          </p:cNvGrpSpPr>
          <p:nvPr/>
        </p:nvGrpSpPr>
        <p:grpSpPr bwMode="auto">
          <a:xfrm>
            <a:off x="4038601" y="4724401"/>
            <a:ext cx="4352925" cy="1827213"/>
            <a:chOff x="1122" y="2874"/>
            <a:chExt cx="2742" cy="1151"/>
          </a:xfrm>
        </p:grpSpPr>
        <p:sp>
          <p:nvSpPr>
            <p:cNvPr id="89098"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9"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0" name="Line 41"/>
            <p:cNvSpPr>
              <a:spLocks noChangeShapeType="1"/>
            </p:cNvSpPr>
            <p:nvPr/>
          </p:nvSpPr>
          <p:spPr bwMode="auto">
            <a:xfrm>
              <a:off x="2262" y="3864"/>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1"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2"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3"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4"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5"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6"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7"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8"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9"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0"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1" name="Text Box 52"/>
            <p:cNvSpPr txBox="1">
              <a:spLocks noChangeArrowheads="1"/>
            </p:cNvSpPr>
            <p:nvPr/>
          </p:nvSpPr>
          <p:spPr bwMode="auto">
            <a:xfrm>
              <a:off x="2262" y="287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r>
                <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2</a:t>
              </a:r>
            </a:p>
          </p:txBody>
        </p:sp>
        <p:sp>
          <p:nvSpPr>
            <p:cNvPr id="89112" name="Line 53"/>
            <p:cNvSpPr>
              <a:spLocks noChangeShapeType="1"/>
            </p:cNvSpPr>
            <p:nvPr/>
          </p:nvSpPr>
          <p:spPr bwMode="auto">
            <a:xfrm flipV="1">
              <a:off x="1860" y="3180"/>
              <a:ext cx="2004" cy="8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3"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4"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5" name="Oval 56"/>
            <p:cNvSpPr>
              <a:spLocks noChangeArrowheads="1"/>
            </p:cNvSpPr>
            <p:nvPr/>
          </p:nvSpPr>
          <p:spPr bwMode="auto">
            <a:xfrm>
              <a:off x="2945" y="3403"/>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6" name="Oval 57"/>
            <p:cNvSpPr>
              <a:spLocks noChangeArrowheads="1"/>
            </p:cNvSpPr>
            <p:nvPr/>
          </p:nvSpPr>
          <p:spPr bwMode="auto">
            <a:xfrm>
              <a:off x="2699" y="3601"/>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7" name="Oval 58"/>
            <p:cNvSpPr>
              <a:spLocks noChangeArrowheads="1"/>
            </p:cNvSpPr>
            <p:nvPr/>
          </p:nvSpPr>
          <p:spPr bwMode="auto">
            <a:xfrm>
              <a:off x="2027" y="3775"/>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9096" name="Rectangle 59"/>
          <p:cNvSpPr>
            <a:spLocks noGrp="1" noChangeArrowheads="1"/>
          </p:cNvSpPr>
          <p:nvPr>
            <p:ph type="title"/>
          </p:nvPr>
        </p:nvSpPr>
        <p:spPr/>
        <p:txBody>
          <a:bodyPr/>
          <a:lstStyle/>
          <a:p>
            <a:r>
              <a:rPr lang="en-US" altLang="en-US"/>
              <a:t>Nonlinear SVMs</a:t>
            </a:r>
          </a:p>
        </p:txBody>
      </p:sp>
      <p:sp>
        <p:nvSpPr>
          <p:cNvPr id="89097" name="Text Box 60"/>
          <p:cNvSpPr txBox="1">
            <a:spLocks noChangeArrowheads="1"/>
          </p:cNvSpPr>
          <p:nvPr/>
        </p:nvSpPr>
        <p:spPr bwMode="auto">
          <a:xfrm>
            <a:off x="8278814" y="6477000"/>
            <a:ext cx="231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Slide credit: Andrew Moore</a:t>
            </a:r>
          </a:p>
        </p:txBody>
      </p:sp>
    </p:spTree>
    <p:extLst>
      <p:ext uri="{BB962C8B-B14F-4D97-AF65-F5344CB8AC3E}">
        <p14:creationId xmlns:p14="http://schemas.microsoft.com/office/powerpoint/2010/main" val="3283916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5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50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507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50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075" grpId="0" build="allAtOnce"/>
      <p:bldP spid="1155076" grpId="0"/>
      <p:bldP spid="115507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4"/>
          <p:cNvSpPr>
            <a:spLocks noChangeShapeType="1"/>
          </p:cNvSpPr>
          <p:nvPr/>
        </p:nvSpPr>
        <p:spPr bwMode="auto">
          <a:xfrm flipV="1">
            <a:off x="3778250" y="3143250"/>
            <a:ext cx="0" cy="30416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5" name="Line 5"/>
          <p:cNvSpPr>
            <a:spLocks noChangeShapeType="1"/>
          </p:cNvSpPr>
          <p:nvPr/>
        </p:nvSpPr>
        <p:spPr bwMode="auto">
          <a:xfrm flipV="1">
            <a:off x="2157413" y="4754563"/>
            <a:ext cx="331946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6" name="AutoShape 6"/>
          <p:cNvSpPr>
            <a:spLocks noChangeArrowheads="1"/>
          </p:cNvSpPr>
          <p:nvPr/>
        </p:nvSpPr>
        <p:spPr bwMode="auto">
          <a:xfrm>
            <a:off x="3808413" y="3975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7" name="AutoShape 7"/>
          <p:cNvSpPr>
            <a:spLocks noChangeArrowheads="1"/>
          </p:cNvSpPr>
          <p:nvPr/>
        </p:nvSpPr>
        <p:spPr bwMode="auto">
          <a:xfrm>
            <a:off x="3233738" y="4332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8" name="AutoShape 8"/>
          <p:cNvSpPr>
            <a:spLocks noChangeArrowheads="1"/>
          </p:cNvSpPr>
          <p:nvPr/>
        </p:nvSpPr>
        <p:spPr bwMode="auto">
          <a:xfrm>
            <a:off x="3386138" y="4878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9" name="AutoShape 9"/>
          <p:cNvSpPr>
            <a:spLocks noChangeArrowheads="1"/>
          </p:cNvSpPr>
          <p:nvPr/>
        </p:nvSpPr>
        <p:spPr bwMode="auto">
          <a:xfrm>
            <a:off x="3919538" y="5354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0" name="AutoShape 10"/>
          <p:cNvSpPr>
            <a:spLocks noChangeArrowheads="1"/>
          </p:cNvSpPr>
          <p:nvPr/>
        </p:nvSpPr>
        <p:spPr bwMode="auto">
          <a:xfrm>
            <a:off x="3500438" y="40211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1" name="AutoShape 11"/>
          <p:cNvSpPr>
            <a:spLocks noChangeArrowheads="1"/>
          </p:cNvSpPr>
          <p:nvPr/>
        </p:nvSpPr>
        <p:spPr bwMode="auto">
          <a:xfrm>
            <a:off x="3005138" y="46497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2" name="AutoShape 12"/>
          <p:cNvSpPr>
            <a:spLocks noChangeArrowheads="1"/>
          </p:cNvSpPr>
          <p:nvPr/>
        </p:nvSpPr>
        <p:spPr bwMode="auto">
          <a:xfrm>
            <a:off x="3424238" y="53927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3" name="AutoShape 13"/>
          <p:cNvSpPr>
            <a:spLocks noChangeArrowheads="1"/>
          </p:cNvSpPr>
          <p:nvPr/>
        </p:nvSpPr>
        <p:spPr bwMode="auto">
          <a:xfrm>
            <a:off x="3919538" y="4421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4" name="AutoShape 14"/>
          <p:cNvSpPr>
            <a:spLocks noChangeArrowheads="1"/>
          </p:cNvSpPr>
          <p:nvPr/>
        </p:nvSpPr>
        <p:spPr bwMode="auto">
          <a:xfrm>
            <a:off x="4821238" y="4408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5" name="AutoShape 15"/>
          <p:cNvSpPr>
            <a:spLocks noChangeArrowheads="1"/>
          </p:cNvSpPr>
          <p:nvPr/>
        </p:nvSpPr>
        <p:spPr bwMode="auto">
          <a:xfrm>
            <a:off x="4681538" y="5621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6" name="AutoShape 16"/>
          <p:cNvSpPr>
            <a:spLocks noChangeArrowheads="1"/>
          </p:cNvSpPr>
          <p:nvPr/>
        </p:nvSpPr>
        <p:spPr bwMode="auto">
          <a:xfrm>
            <a:off x="2433638" y="4535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7" name="AutoShape 17"/>
          <p:cNvSpPr>
            <a:spLocks noChangeArrowheads="1"/>
          </p:cNvSpPr>
          <p:nvPr/>
        </p:nvSpPr>
        <p:spPr bwMode="auto">
          <a:xfrm>
            <a:off x="3944938" y="5989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8" name="AutoShape 18"/>
          <p:cNvSpPr>
            <a:spLocks noChangeArrowheads="1"/>
          </p:cNvSpPr>
          <p:nvPr/>
        </p:nvSpPr>
        <p:spPr bwMode="auto">
          <a:xfrm>
            <a:off x="4910138" y="51450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9" name="AutoShape 19"/>
          <p:cNvSpPr>
            <a:spLocks noChangeArrowheads="1"/>
          </p:cNvSpPr>
          <p:nvPr/>
        </p:nvSpPr>
        <p:spPr bwMode="auto">
          <a:xfrm>
            <a:off x="2973388" y="5684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0" name="AutoShape 20"/>
          <p:cNvSpPr>
            <a:spLocks noChangeArrowheads="1"/>
          </p:cNvSpPr>
          <p:nvPr/>
        </p:nvSpPr>
        <p:spPr bwMode="auto">
          <a:xfrm>
            <a:off x="2662238" y="5202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1" name="AutoShape 21"/>
          <p:cNvSpPr>
            <a:spLocks noChangeArrowheads="1"/>
          </p:cNvSpPr>
          <p:nvPr/>
        </p:nvSpPr>
        <p:spPr bwMode="auto">
          <a:xfrm>
            <a:off x="2719388" y="3678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2" name="AutoShape 22"/>
          <p:cNvSpPr>
            <a:spLocks noChangeArrowheads="1"/>
          </p:cNvSpPr>
          <p:nvPr/>
        </p:nvSpPr>
        <p:spPr bwMode="auto">
          <a:xfrm>
            <a:off x="4214813" y="48133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3" name="AutoShape 23"/>
          <p:cNvSpPr>
            <a:spLocks noChangeArrowheads="1"/>
          </p:cNvSpPr>
          <p:nvPr/>
        </p:nvSpPr>
        <p:spPr bwMode="auto">
          <a:xfrm>
            <a:off x="3833813" y="49466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4" name="AutoShape 24"/>
          <p:cNvSpPr>
            <a:spLocks noChangeArrowheads="1"/>
          </p:cNvSpPr>
          <p:nvPr/>
        </p:nvSpPr>
        <p:spPr bwMode="auto">
          <a:xfrm>
            <a:off x="4119563" y="37084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5" name="Oval 25"/>
          <p:cNvSpPr>
            <a:spLocks noChangeArrowheads="1"/>
          </p:cNvSpPr>
          <p:nvPr/>
        </p:nvSpPr>
        <p:spPr bwMode="auto">
          <a:xfrm>
            <a:off x="2824163" y="3794125"/>
            <a:ext cx="1885950" cy="1905000"/>
          </a:xfrm>
          <a:prstGeom prst="ellipse">
            <a:avLst/>
          </a:prstGeom>
          <a:noFill/>
          <a:ln w="15875" algn="ctr">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6" name="AutoShape 26"/>
          <p:cNvSpPr>
            <a:spLocks noChangeArrowheads="1"/>
          </p:cNvSpPr>
          <p:nvPr/>
        </p:nvSpPr>
        <p:spPr bwMode="auto">
          <a:xfrm>
            <a:off x="2871788"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7" name="AutoShape 27"/>
          <p:cNvSpPr>
            <a:spLocks noChangeArrowheads="1"/>
          </p:cNvSpPr>
          <p:nvPr/>
        </p:nvSpPr>
        <p:spPr bwMode="auto">
          <a:xfrm>
            <a:off x="4795838" y="3811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8" name="Line 28"/>
          <p:cNvSpPr>
            <a:spLocks noChangeShapeType="1"/>
          </p:cNvSpPr>
          <p:nvPr/>
        </p:nvSpPr>
        <p:spPr bwMode="auto">
          <a:xfrm flipH="1" flipV="1">
            <a:off x="7816850" y="2895600"/>
            <a:ext cx="0" cy="20701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9" name="Line 29"/>
          <p:cNvSpPr>
            <a:spLocks noChangeShapeType="1"/>
          </p:cNvSpPr>
          <p:nvPr/>
        </p:nvSpPr>
        <p:spPr bwMode="auto">
          <a:xfrm>
            <a:off x="7786688" y="4983163"/>
            <a:ext cx="234791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0" name="AutoShape 30"/>
          <p:cNvSpPr>
            <a:spLocks noChangeArrowheads="1"/>
          </p:cNvSpPr>
          <p:nvPr/>
        </p:nvSpPr>
        <p:spPr bwMode="auto">
          <a:xfrm>
            <a:off x="8085138" y="4346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1" name="AutoShape 31"/>
          <p:cNvSpPr>
            <a:spLocks noChangeArrowheads="1"/>
          </p:cNvSpPr>
          <p:nvPr/>
        </p:nvSpPr>
        <p:spPr bwMode="auto">
          <a:xfrm>
            <a:off x="7510463" y="47037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2" name="AutoShape 32"/>
          <p:cNvSpPr>
            <a:spLocks noChangeArrowheads="1"/>
          </p:cNvSpPr>
          <p:nvPr/>
        </p:nvSpPr>
        <p:spPr bwMode="auto">
          <a:xfrm>
            <a:off x="789146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3" name="AutoShape 33"/>
          <p:cNvSpPr>
            <a:spLocks noChangeArrowheads="1"/>
          </p:cNvSpPr>
          <p:nvPr/>
        </p:nvSpPr>
        <p:spPr bwMode="auto">
          <a:xfrm>
            <a:off x="871061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4" name="AutoShape 34"/>
          <p:cNvSpPr>
            <a:spLocks noChangeArrowheads="1"/>
          </p:cNvSpPr>
          <p:nvPr/>
        </p:nvSpPr>
        <p:spPr bwMode="auto">
          <a:xfrm>
            <a:off x="7777163" y="43926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5" name="AutoShape 35"/>
          <p:cNvSpPr>
            <a:spLocks noChangeArrowheads="1"/>
          </p:cNvSpPr>
          <p:nvPr/>
        </p:nvSpPr>
        <p:spPr bwMode="auto">
          <a:xfrm>
            <a:off x="7986713" y="46688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6" name="AutoShape 36"/>
          <p:cNvSpPr>
            <a:spLocks noChangeArrowheads="1"/>
          </p:cNvSpPr>
          <p:nvPr/>
        </p:nvSpPr>
        <p:spPr bwMode="auto">
          <a:xfrm>
            <a:off x="8215313" y="52974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7" name="AutoShape 37"/>
          <p:cNvSpPr>
            <a:spLocks noChangeArrowheads="1"/>
          </p:cNvSpPr>
          <p:nvPr/>
        </p:nvSpPr>
        <p:spPr bwMode="auto">
          <a:xfrm>
            <a:off x="8196263" y="47926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8" name="AutoShape 38"/>
          <p:cNvSpPr>
            <a:spLocks noChangeArrowheads="1"/>
          </p:cNvSpPr>
          <p:nvPr/>
        </p:nvSpPr>
        <p:spPr bwMode="auto">
          <a:xfrm>
            <a:off x="9802813" y="44275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9" name="AutoShape 39"/>
          <p:cNvSpPr>
            <a:spLocks noChangeArrowheads="1"/>
          </p:cNvSpPr>
          <p:nvPr/>
        </p:nvSpPr>
        <p:spPr bwMode="auto">
          <a:xfrm>
            <a:off x="9663113" y="5640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0" name="AutoShape 40"/>
          <p:cNvSpPr>
            <a:spLocks noChangeArrowheads="1"/>
          </p:cNvSpPr>
          <p:nvPr/>
        </p:nvSpPr>
        <p:spPr bwMode="auto">
          <a:xfrm>
            <a:off x="9186863" y="3392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1" name="AutoShape 41"/>
          <p:cNvSpPr>
            <a:spLocks noChangeArrowheads="1"/>
          </p:cNvSpPr>
          <p:nvPr/>
        </p:nvSpPr>
        <p:spPr bwMode="auto">
          <a:xfrm>
            <a:off x="9193213" y="4656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2" name="AutoShape 42"/>
          <p:cNvSpPr>
            <a:spLocks noChangeArrowheads="1"/>
          </p:cNvSpPr>
          <p:nvPr/>
        </p:nvSpPr>
        <p:spPr bwMode="auto">
          <a:xfrm>
            <a:off x="9891713" y="5164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3" name="AutoShape 43"/>
          <p:cNvSpPr>
            <a:spLocks noChangeArrowheads="1"/>
          </p:cNvSpPr>
          <p:nvPr/>
        </p:nvSpPr>
        <p:spPr bwMode="auto">
          <a:xfrm>
            <a:off x="8716963" y="41036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4" name="AutoShape 44"/>
          <p:cNvSpPr>
            <a:spLocks noChangeArrowheads="1"/>
          </p:cNvSpPr>
          <p:nvPr/>
        </p:nvSpPr>
        <p:spPr bwMode="auto">
          <a:xfrm>
            <a:off x="9320213" y="5335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5" name="AutoShape 45"/>
          <p:cNvSpPr>
            <a:spLocks noChangeArrowheads="1"/>
          </p:cNvSpPr>
          <p:nvPr/>
        </p:nvSpPr>
        <p:spPr bwMode="auto">
          <a:xfrm>
            <a:off x="9110663" y="3602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6" name="AutoShape 46"/>
          <p:cNvSpPr>
            <a:spLocks noChangeArrowheads="1"/>
          </p:cNvSpPr>
          <p:nvPr/>
        </p:nvSpPr>
        <p:spPr bwMode="auto">
          <a:xfrm>
            <a:off x="7720013" y="5108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7" name="AutoShape 47"/>
          <p:cNvSpPr>
            <a:spLocks noChangeArrowheads="1"/>
          </p:cNvSpPr>
          <p:nvPr/>
        </p:nvSpPr>
        <p:spPr bwMode="auto">
          <a:xfrm>
            <a:off x="7339013" y="52419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8" name="AutoShape 48"/>
          <p:cNvSpPr>
            <a:spLocks noChangeArrowheads="1"/>
          </p:cNvSpPr>
          <p:nvPr/>
        </p:nvSpPr>
        <p:spPr bwMode="auto">
          <a:xfrm>
            <a:off x="9101138" y="37274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9" name="AutoShape 49"/>
          <p:cNvSpPr>
            <a:spLocks noChangeArrowheads="1"/>
          </p:cNvSpPr>
          <p:nvPr/>
        </p:nvSpPr>
        <p:spPr bwMode="auto">
          <a:xfrm>
            <a:off x="8653463" y="3259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0" name="AutoShape 50"/>
          <p:cNvSpPr>
            <a:spLocks noChangeArrowheads="1"/>
          </p:cNvSpPr>
          <p:nvPr/>
        </p:nvSpPr>
        <p:spPr bwMode="auto">
          <a:xfrm>
            <a:off x="9777413"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1" name="Line 51"/>
          <p:cNvSpPr>
            <a:spLocks noChangeShapeType="1"/>
          </p:cNvSpPr>
          <p:nvPr/>
        </p:nvSpPr>
        <p:spPr bwMode="auto">
          <a:xfrm flipH="1">
            <a:off x="6569075" y="4984750"/>
            <a:ext cx="1238250" cy="9969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2" name="Line 52"/>
          <p:cNvSpPr>
            <a:spLocks noChangeShapeType="1"/>
          </p:cNvSpPr>
          <p:nvPr/>
        </p:nvSpPr>
        <p:spPr bwMode="auto">
          <a:xfrm>
            <a:off x="7805738" y="3632200"/>
            <a:ext cx="1447800" cy="13335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3" name="Line 53"/>
          <p:cNvSpPr>
            <a:spLocks noChangeShapeType="1"/>
          </p:cNvSpPr>
          <p:nvPr/>
        </p:nvSpPr>
        <p:spPr bwMode="auto">
          <a:xfrm flipV="1">
            <a:off x="8034338" y="5003800"/>
            <a:ext cx="1219200" cy="1219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4" name="Line 54"/>
          <p:cNvSpPr>
            <a:spLocks noChangeShapeType="1"/>
          </p:cNvSpPr>
          <p:nvPr/>
        </p:nvSpPr>
        <p:spPr bwMode="auto">
          <a:xfrm flipV="1">
            <a:off x="6338888" y="3670300"/>
            <a:ext cx="1466850" cy="838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5" name="Line 55"/>
          <p:cNvSpPr>
            <a:spLocks noChangeShapeType="1"/>
          </p:cNvSpPr>
          <p:nvPr/>
        </p:nvSpPr>
        <p:spPr bwMode="auto">
          <a:xfrm>
            <a:off x="6319838" y="4508500"/>
            <a:ext cx="1714500" cy="169545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6" name="AutoShape 56"/>
          <p:cNvSpPr>
            <a:spLocks noChangeArrowheads="1"/>
          </p:cNvSpPr>
          <p:nvPr/>
        </p:nvSpPr>
        <p:spPr bwMode="auto">
          <a:xfrm>
            <a:off x="5291138" y="29464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7" name="Text Box 57"/>
          <p:cNvSpPr txBox="1">
            <a:spLocks noChangeArrowheads="1"/>
          </p:cNvSpPr>
          <p:nvPr/>
        </p:nvSpPr>
        <p:spPr bwMode="auto">
          <a:xfrm>
            <a:off x="5291138" y="3632201"/>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l-GR" altLang="en-US"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Φ</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2000" b="1" i="0" u="none" strike="noStrike" kern="1200" cap="none" spc="0" normalizeH="0" baseline="-2500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l-GR" altLang="en-US"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φ</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90168" name="Rectangle 59"/>
          <p:cNvSpPr>
            <a:spLocks noGrp="1" noChangeArrowheads="1"/>
          </p:cNvSpPr>
          <p:nvPr>
            <p:ph type="title"/>
          </p:nvPr>
        </p:nvSpPr>
        <p:spPr/>
        <p:txBody>
          <a:bodyPr/>
          <a:lstStyle/>
          <a:p>
            <a:r>
              <a:rPr lang="en-US" altLang="en-US"/>
              <a:t>Nonlinear SVMs</a:t>
            </a:r>
          </a:p>
        </p:txBody>
      </p:sp>
      <p:sp>
        <p:nvSpPr>
          <p:cNvPr id="90169" name="Rectangle 60"/>
          <p:cNvSpPr>
            <a:spLocks noGrp="1" noChangeArrowheads="1"/>
          </p:cNvSpPr>
          <p:nvPr>
            <p:ph type="body" idx="1"/>
          </p:nvPr>
        </p:nvSpPr>
        <p:spPr>
          <a:xfrm>
            <a:off x="1905000" y="914400"/>
            <a:ext cx="8077200" cy="5257800"/>
          </a:xfrm>
        </p:spPr>
        <p:txBody>
          <a:bodyPr/>
          <a:lstStyle/>
          <a:p>
            <a:pPr>
              <a:buFontTx/>
              <a:buChar char="•"/>
            </a:pPr>
            <a:r>
              <a:rPr lang="en-US" altLang="zh-CN">
                <a:ea typeface="宋体" panose="02010600030101010101" pitchFamily="2" charset="-122"/>
              </a:rPr>
              <a:t>General idea: the original input space can always be mapped to some higher-dimensional feature space where the training set is separable:</a:t>
            </a:r>
          </a:p>
          <a:p>
            <a:pPr>
              <a:buFontTx/>
              <a:buChar char="•"/>
            </a:pPr>
            <a:endParaRPr lang="en-US" altLang="en-US"/>
          </a:p>
        </p:txBody>
      </p:sp>
      <p:sp>
        <p:nvSpPr>
          <p:cNvPr id="90170" name="Text Box 61"/>
          <p:cNvSpPr txBox="1">
            <a:spLocks noChangeArrowheads="1"/>
          </p:cNvSpPr>
          <p:nvPr/>
        </p:nvSpPr>
        <p:spPr bwMode="auto">
          <a:xfrm>
            <a:off x="8278814" y="6477000"/>
            <a:ext cx="231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Slide credit: Andrew Moore</a:t>
            </a:r>
          </a:p>
        </p:txBody>
      </p:sp>
    </p:spTree>
    <p:extLst>
      <p:ext uri="{BB962C8B-B14F-4D97-AF65-F5344CB8AC3E}">
        <p14:creationId xmlns:p14="http://schemas.microsoft.com/office/powerpoint/2010/main" val="5613320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Nonlinear SVMs</a:t>
            </a:r>
          </a:p>
        </p:txBody>
      </p:sp>
      <p:sp>
        <p:nvSpPr>
          <p:cNvPr id="1088515" name="Rectangle 3"/>
          <p:cNvSpPr>
            <a:spLocks noGrp="1" noChangeArrowheads="1"/>
          </p:cNvSpPr>
          <p:nvPr>
            <p:ph type="body" idx="1"/>
          </p:nvPr>
        </p:nvSpPr>
        <p:spPr>
          <a:xfrm>
            <a:off x="1981200" y="914400"/>
            <a:ext cx="8229600" cy="5257800"/>
          </a:xfrm>
        </p:spPr>
        <p:txBody>
          <a:bodyPr/>
          <a:lstStyle/>
          <a:p>
            <a:pPr>
              <a:buFontTx/>
              <a:buChar char="•"/>
            </a:pPr>
            <a:r>
              <a:rPr lang="en-US" altLang="en-US" i="1"/>
              <a:t>The kernel trick</a:t>
            </a:r>
            <a:r>
              <a:rPr lang="en-US" altLang="en-US"/>
              <a:t>: instead of explicitly computing the lifting transformation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a:latin typeface="Times New Roman" panose="02020603050405020304" pitchFamily="18" charset="0"/>
              </a:rPr>
              <a:t>), </a:t>
            </a:r>
            <a:r>
              <a:rPr lang="en-US" altLang="en-US"/>
              <a:t>define a kernel function K such that</a:t>
            </a:r>
            <a:br>
              <a:rPr lang="en-US" altLang="en-US"/>
            </a:br>
            <a:br>
              <a:rPr lang="en-US" altLang="en-US" sz="800"/>
            </a:br>
            <a:r>
              <a:rPr lang="en-US" altLang="en-US"/>
              <a:t>		       </a:t>
            </a:r>
            <a:r>
              <a:rPr lang="en-US" altLang="en-US" i="1">
                <a:latin typeface="Times New Roman" panose="02020603050405020304" pitchFamily="18" charset="0"/>
              </a:rPr>
              <a:t>K</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4000">
                <a:latin typeface="Times New Roman" panose="02020603050405020304" pitchFamily="18" charset="0"/>
              </a:rPr>
              <a:t>i</a:t>
            </a:r>
            <a:r>
              <a:rPr lang="en-US" altLang="en-US" sz="800" i="1" baseline="-25000">
                <a:latin typeface="Times New Roman" panose="02020603050405020304" pitchFamily="18" charset="0"/>
              </a:rPr>
              <a:t> </a:t>
            </a:r>
            <a:r>
              <a:rPr lang="en-US" altLang="en-US" i="1">
                <a:latin typeface="Times New Roman" panose="02020603050405020304" pitchFamily="18" charset="0"/>
                <a:cs typeface="Arial" panose="020B0604020202020204" pitchFamily="34" charset="0"/>
              </a:rPr>
              <a:t>,</a:t>
            </a:r>
            <a:r>
              <a:rPr lang="en-US" altLang="en-US" sz="800" i="1">
                <a:latin typeface="Times New Roman" panose="02020603050405020304" pitchFamily="18" charset="0"/>
                <a:cs typeface="Arial" panose="020B0604020202020204" pitchFamily="34" charset="0"/>
              </a:rPr>
              <a:t> </a:t>
            </a:r>
            <a:r>
              <a:rPr lang="en-US" altLang="en-US" b="1">
                <a:latin typeface="Times New Roman" panose="02020603050405020304" pitchFamily="18" charset="0"/>
              </a:rPr>
              <a:t>x</a:t>
            </a:r>
            <a:r>
              <a:rPr lang="en-US" altLang="en-US" i="1" baseline="-12000">
                <a:latin typeface="Times New Roman" panose="02020603050405020304" pitchFamily="18" charset="0"/>
              </a:rPr>
              <a:t>j</a:t>
            </a:r>
            <a:r>
              <a:rPr lang="en-US" altLang="en-US">
                <a:latin typeface="Times New Roman" panose="02020603050405020304" pitchFamily="18" charset="0"/>
              </a:rPr>
              <a:t>)</a:t>
            </a:r>
            <a:r>
              <a:rPr lang="en-US" altLang="en-US" b="1" i="1">
                <a:latin typeface="Times New Roman" panose="02020603050405020304" pitchFamily="18" charset="0"/>
              </a:rPr>
              <a:t> =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4000">
                <a:latin typeface="Times New Roman" panose="02020603050405020304" pitchFamily="18" charset="0"/>
              </a:rPr>
              <a:t>i</a:t>
            </a:r>
            <a:r>
              <a:rPr lang="en-US" altLang="en-US" i="1" baseline="-25000">
                <a:latin typeface="Times New Roman" panose="02020603050405020304" pitchFamily="18" charset="0"/>
              </a:rPr>
              <a:t> </a:t>
            </a:r>
            <a:r>
              <a:rPr lang="en-US" altLang="en-US">
                <a:latin typeface="Times New Roman" panose="02020603050405020304" pitchFamily="18" charset="0"/>
              </a:rPr>
              <a:t>)</a:t>
            </a:r>
            <a:r>
              <a:rPr lang="en-US" altLang="en-US" i="1" baseline="-25000">
                <a:latin typeface="Times New Roman" panose="02020603050405020304" pitchFamily="18" charset="0"/>
              </a:rPr>
              <a:t> </a:t>
            </a:r>
            <a:r>
              <a:rPr lang="en-US" altLang="en-US" i="1">
                <a:latin typeface="Times New Roman" panose="02020603050405020304" pitchFamily="18" charset="0"/>
                <a:cs typeface="Arial" panose="020B0604020202020204" pitchFamily="34" charset="0"/>
              </a:rPr>
              <a:t>·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2000">
                <a:latin typeface="Times New Roman" panose="02020603050405020304" pitchFamily="18" charset="0"/>
              </a:rPr>
              <a:t>j</a:t>
            </a:r>
            <a:r>
              <a:rPr lang="en-US" altLang="en-US">
                <a:latin typeface="Times New Roman" panose="02020603050405020304" pitchFamily="18" charset="0"/>
              </a:rPr>
              <a:t>)</a:t>
            </a:r>
          </a:p>
          <a:p>
            <a:pPr>
              <a:buFontTx/>
              <a:buChar char="•"/>
            </a:pPr>
            <a:endParaRPr lang="en-US" altLang="en-US" sz="900"/>
          </a:p>
          <a:p>
            <a:r>
              <a:rPr lang="en-US" altLang="en-US"/>
              <a:t>	(to be valid, the kernel function must satisfy </a:t>
            </a:r>
            <a:r>
              <a:rPr lang="en-US" altLang="en-US" i="1"/>
              <a:t>Mercer’s condition</a:t>
            </a:r>
            <a:r>
              <a:rPr lang="en-US" altLang="en-US"/>
              <a:t>)</a:t>
            </a:r>
          </a:p>
          <a:p>
            <a:pPr>
              <a:buFontTx/>
              <a:buChar char="•"/>
            </a:pPr>
            <a:r>
              <a:rPr lang="en-US" altLang="en-US"/>
              <a:t>This gives a nonlinear decision boundary in the original feature space:</a:t>
            </a:r>
            <a:endParaRPr lang="el-GR" altLang="en-US"/>
          </a:p>
        </p:txBody>
      </p:sp>
      <p:graphicFrame>
        <p:nvGraphicFramePr>
          <p:cNvPr id="1088518" name="Object 6"/>
          <p:cNvGraphicFramePr>
            <a:graphicFrameLocks noGrp="1" noChangeAspect="1"/>
          </p:cNvGraphicFramePr>
          <p:nvPr>
            <p:ph sz="half" idx="4294967295"/>
          </p:nvPr>
        </p:nvGraphicFramePr>
        <p:xfrm>
          <a:off x="2819401" y="5106989"/>
          <a:ext cx="6734175" cy="833437"/>
        </p:xfrm>
        <a:graphic>
          <a:graphicData uri="http://schemas.openxmlformats.org/presentationml/2006/ole">
            <mc:AlternateContent xmlns:mc="http://schemas.openxmlformats.org/markup-compatibility/2006">
              <mc:Choice xmlns:v="urn:schemas-microsoft-com:vml" Requires="v">
                <p:oleObj name="Equation" r:id="rId3" imgW="2768600" imgH="342900" progId="Equation.3">
                  <p:embed/>
                </p:oleObj>
              </mc:Choice>
              <mc:Fallback>
                <p:oleObj name="Equation" r:id="rId3" imgW="2768600" imgH="342900" progId="Equation.3">
                  <p:embed/>
                  <p:pic>
                    <p:nvPicPr>
                      <p:cNvPr id="10885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06989"/>
                        <a:ext cx="67341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41" name="Text Box 7"/>
          <p:cNvSpPr txBox="1">
            <a:spLocks noChangeArrowheads="1"/>
          </p:cNvSpPr>
          <p:nvPr/>
        </p:nvSpPr>
        <p:spPr bwMode="auto">
          <a:xfrm>
            <a:off x="1524000" y="62087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Burges,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5"/>
              </a:rPr>
              <a:t>A Tutorial on Support Vector Machines for Pattern Recognition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Data Mining and Knowledge Discovery, 1998 </a:t>
            </a:r>
          </a:p>
        </p:txBody>
      </p:sp>
    </p:spTree>
    <p:extLst>
      <p:ext uri="{BB962C8B-B14F-4D97-AF65-F5344CB8AC3E}">
        <p14:creationId xmlns:p14="http://schemas.microsoft.com/office/powerpoint/2010/main" val="79943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8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8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85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8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cut(A,B) = \frac{cut(A,B)}{volume(A)} + \frac{cut(A,B)}{volume(B)} &#10;\]&#10;\end{document}&#10;"/>
  <p:tag name="EXTERNALNAME" val="Edittex"/>
  <p:tag name="BLEND" val="False"/>
  <p:tag name="TRANSPARENT" val="False"/>
  <p:tag name="BITMAPFORMAT" val="bmpmono"/>
  <p:tag name="DEBUGINTERACTIVE" val="True"/>
  <p:tag name="ORIGWIDTH" val="1424.75"/>
</p:tagLst>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emplate>
  <TotalTime>20838</TotalTime>
  <Words>4908</Words>
  <Application>Microsoft Office PowerPoint</Application>
  <PresentationFormat>Widescreen</PresentationFormat>
  <Paragraphs>1030</Paragraphs>
  <Slides>130</Slides>
  <Notes>54</Notes>
  <HiddenSlides>61</HiddenSlides>
  <MMClips>0</MMClips>
  <ScaleCrop>false</ScaleCrop>
  <HeadingPairs>
    <vt:vector size="8" baseType="variant">
      <vt:variant>
        <vt:lpstr>Fonts Used</vt:lpstr>
      </vt:variant>
      <vt:variant>
        <vt:i4>6</vt:i4>
      </vt:variant>
      <vt:variant>
        <vt:lpstr>Theme</vt:lpstr>
      </vt:variant>
      <vt:variant>
        <vt:i4>14</vt:i4>
      </vt:variant>
      <vt:variant>
        <vt:lpstr>Embedded OLE Servers</vt:lpstr>
      </vt:variant>
      <vt:variant>
        <vt:i4>1</vt:i4>
      </vt:variant>
      <vt:variant>
        <vt:lpstr>Slide Titles</vt:lpstr>
      </vt:variant>
      <vt:variant>
        <vt:i4>130</vt:i4>
      </vt:variant>
    </vt:vector>
  </HeadingPairs>
  <TitlesOfParts>
    <vt:vector size="151" baseType="lpstr">
      <vt:lpstr>宋体</vt:lpstr>
      <vt:lpstr>Arial</vt:lpstr>
      <vt:lpstr>Calibri</vt:lpstr>
      <vt:lpstr>Tahoma</vt:lpstr>
      <vt:lpstr>Times</vt:lpstr>
      <vt:lpstr>Times New Roman</vt:lpstr>
      <vt:lpstr>Office Theme</vt:lpstr>
      <vt:lpstr>1_Office Theme</vt:lpstr>
      <vt:lpstr>4_Office Theme</vt:lpstr>
      <vt:lpstr>5_Office Theme</vt:lpstr>
      <vt:lpstr>6_Office Theme</vt:lpstr>
      <vt:lpstr>7_Office Theme</vt:lpstr>
      <vt:lpstr>8_Office Theme</vt:lpstr>
      <vt:lpstr>1_AFB CV slides</vt:lpstr>
      <vt:lpstr>Default Design</vt:lpstr>
      <vt:lpstr>11_Office Theme</vt:lpstr>
      <vt:lpstr>5_Default Design</vt:lpstr>
      <vt:lpstr>1_Blank Presentation</vt:lpstr>
      <vt:lpstr>Blank Presentation</vt:lpstr>
      <vt:lpstr>10_Office Theme</vt:lpstr>
      <vt:lpstr>Equation</vt:lpstr>
      <vt:lpstr>PowerPoint Presentation</vt:lpstr>
      <vt:lpstr>PowerPoint Presentation</vt:lpstr>
      <vt:lpstr>PowerPoint Presentation</vt:lpstr>
      <vt:lpstr>Machine Learning Crash Course</vt:lpstr>
      <vt:lpstr>PowerPoint Presentation</vt:lpstr>
      <vt:lpstr>Dimensionality Reduction</vt:lpstr>
      <vt:lpstr>Dimensionality Reduction</vt:lpstr>
      <vt:lpstr>Non-linear Dimensionality Reduction</vt:lpstr>
      <vt:lpstr>Dimensionality Reduction</vt:lpstr>
      <vt:lpstr>PowerPoint Presentation</vt:lpstr>
      <vt:lpstr>PCA as a data interpretation tool</vt:lpstr>
      <vt:lpstr>PowerPoint Presentation</vt:lpstr>
      <vt:lpstr>PowerPoint Presentation</vt:lpstr>
      <vt:lpstr>PowerPoint Presentation</vt:lpstr>
      <vt:lpstr>PowerPoint Presentation</vt:lpstr>
      <vt:lpstr>PowerPoint Presentation</vt:lpstr>
      <vt:lpstr>PowerPoint Presentation</vt:lpstr>
      <vt:lpstr>Clustering example: image segmentation</vt:lpstr>
      <vt:lpstr>Segmentation for feature support or efficiency  (I.e. Superpixels)</vt:lpstr>
      <vt:lpstr>Segmentation as a result</vt:lpstr>
      <vt:lpstr>Types of segmentations</vt:lpstr>
      <vt:lpstr>Major processes for segmentation</vt:lpstr>
      <vt:lpstr>PowerPoint Presentation</vt:lpstr>
      <vt:lpstr>PowerPoint Presentation</vt:lpstr>
      <vt:lpstr>PowerPoint Presentation</vt:lpstr>
      <vt:lpstr>PowerPoint Presentation</vt:lpstr>
      <vt:lpstr>Why do we cluster?</vt:lpstr>
      <vt:lpstr>How do we cluster?</vt:lpstr>
      <vt:lpstr>Clustering for Summarization</vt:lpstr>
      <vt:lpstr>K-means algorithm</vt:lpstr>
      <vt:lpstr>K-means algorithm</vt:lpstr>
      <vt:lpstr>K-means</vt:lpstr>
      <vt:lpstr>K-means converges to a local minimum</vt:lpstr>
      <vt:lpstr>K-means: design choices</vt:lpstr>
      <vt:lpstr>K-means clustering using intensity or color</vt:lpstr>
      <vt:lpstr>How to choose the number of clusters?</vt:lpstr>
      <vt:lpstr>How to evaluate clusters?</vt:lpstr>
      <vt:lpstr>How to choose the number of clusters?</vt:lpstr>
      <vt:lpstr>K-means demos</vt:lpstr>
      <vt:lpstr>K-Means pros and cons</vt:lpstr>
      <vt:lpstr>Building Visual Dictionaries</vt:lpstr>
      <vt:lpstr>Examples of learned codewords</vt:lpstr>
      <vt:lpstr>Agglomerative clustering</vt:lpstr>
      <vt:lpstr>Agglomerative clustering</vt:lpstr>
      <vt:lpstr>Agglomerative clustering</vt:lpstr>
      <vt:lpstr>Agglomerative clustering</vt:lpstr>
      <vt:lpstr>Agglomerative clustering</vt:lpstr>
      <vt:lpstr>Agglomerative clustering</vt:lpstr>
      <vt:lpstr>Conclusions: Agglomerative Clustering</vt:lpstr>
      <vt:lpstr>Mean shift segmentation</vt:lpstr>
      <vt:lpstr>Mean shift algorithm</vt:lpstr>
      <vt:lpstr>Kernel density estimation</vt:lpstr>
      <vt:lpstr>Mean shift</vt:lpstr>
      <vt:lpstr>Mean shift</vt:lpstr>
      <vt:lpstr>Mean shift</vt:lpstr>
      <vt:lpstr>Mean shift</vt:lpstr>
      <vt:lpstr>Mean shift</vt:lpstr>
      <vt:lpstr>Mean shift</vt:lpstr>
      <vt:lpstr>Mean shift</vt:lpstr>
      <vt:lpstr>Computing the Mean Shift</vt:lpstr>
      <vt:lpstr>Attraction basin</vt:lpstr>
      <vt:lpstr>Attraction basin</vt:lpstr>
      <vt:lpstr>Mean shift clustering</vt:lpstr>
      <vt:lpstr>Segmentation by Mean Shift</vt:lpstr>
      <vt:lpstr>Mean shift segmentation results</vt:lpstr>
      <vt:lpstr>PowerPoint Presentation</vt:lpstr>
      <vt:lpstr>Mean-shift: other issues</vt:lpstr>
      <vt:lpstr>Mean shift pros and cons</vt:lpstr>
      <vt:lpstr>Spectral clustering</vt:lpstr>
      <vt:lpstr>Cuts in a graph</vt:lpstr>
      <vt:lpstr>Normalized cuts for segmentation</vt:lpstr>
      <vt:lpstr>Visual PageRank</vt:lpstr>
      <vt:lpstr>Which algorithm to try first?</vt:lpstr>
      <vt:lpstr>Which algorithm to use?</vt:lpstr>
      <vt:lpstr>Things to remember</vt:lpstr>
      <vt:lpstr>Clustering</vt:lpstr>
      <vt:lpstr>PowerPoint Presentation</vt:lpstr>
      <vt:lpstr>The machine learning framework</vt:lpstr>
      <vt:lpstr>Learning a classifier</vt:lpstr>
      <vt:lpstr>Generalization</vt:lpstr>
      <vt:lpstr>Very brief tour of some classifiers</vt:lpstr>
      <vt:lpstr>Generative vs. Discriminative Classifiers</vt:lpstr>
      <vt:lpstr>Classification</vt:lpstr>
      <vt:lpstr>Nearest Neighbor Classifier</vt:lpstr>
      <vt:lpstr>K-nearest neighbor</vt:lpstr>
      <vt:lpstr>1-nearest neighbor</vt:lpstr>
      <vt:lpstr>3-nearest neighbor</vt:lpstr>
      <vt:lpstr>5-nearest neighbor</vt:lpstr>
      <vt:lpstr>Using K-NN</vt:lpstr>
      <vt:lpstr>Naïve Bayes</vt:lpstr>
      <vt:lpstr>Using Naïve Bayes </vt:lpstr>
      <vt:lpstr>Classifiers: Logistic Regression</vt:lpstr>
      <vt:lpstr>Using Logistic Regression</vt:lpstr>
      <vt:lpstr>Classifiers: Linear SVM</vt:lpstr>
      <vt:lpstr>Classifiers: Linear SVM</vt:lpstr>
      <vt:lpstr>Classifiers: Linear SVM</vt:lpstr>
      <vt:lpstr>Nonlinear SVMs</vt:lpstr>
      <vt:lpstr>Nonlinear SVMs</vt:lpstr>
      <vt:lpstr>Nonlinear SVMs</vt:lpstr>
      <vt:lpstr>Nonlinear kernel: Example</vt:lpstr>
      <vt:lpstr>State of the art in 2007: Kernels for bags of features</vt:lpstr>
      <vt:lpstr>Summary: SVMs for image classification</vt:lpstr>
      <vt:lpstr>What about multi-class SVMs?</vt:lpstr>
      <vt:lpstr>SVMs: Pros and cons</vt:lpstr>
      <vt:lpstr>Summary: Classifiers</vt:lpstr>
      <vt:lpstr>Classifiers: Decision Trees</vt:lpstr>
      <vt:lpstr>Ensemble Methods: Boosting</vt:lpstr>
      <vt:lpstr>Boosted Decision Trees </vt:lpstr>
      <vt:lpstr>Using Boosted Decision Trees</vt:lpstr>
      <vt:lpstr>Ideals for a classification algorithm</vt:lpstr>
      <vt:lpstr>Two ways to think about classifiers</vt:lpstr>
      <vt:lpstr>Comparison</vt:lpstr>
      <vt:lpstr>Very brief tour of some classifiers</vt:lpstr>
      <vt:lpstr>Generalization</vt:lpstr>
      <vt:lpstr>Generalization</vt:lpstr>
      <vt:lpstr>No Free Lunch Theorem</vt:lpstr>
      <vt:lpstr>Bias-Variance Trade-off</vt:lpstr>
      <vt:lpstr>Bias-Variance Trade-off</vt:lpstr>
      <vt:lpstr>Bias-variance tradeoff</vt:lpstr>
      <vt:lpstr>Bias-variance tradeoff</vt:lpstr>
      <vt:lpstr>Effect of Training Size</vt:lpstr>
      <vt:lpstr>The perfect classification algorithm</vt:lpstr>
      <vt:lpstr>Remember…</vt:lpstr>
      <vt:lpstr>PowerPoint Presentation</vt:lpstr>
      <vt:lpstr>What to remember about classifiers</vt:lpstr>
      <vt:lpstr>Machine Learning Considerations</vt:lpstr>
      <vt:lpstr>PowerPoint Presentation</vt:lpstr>
      <vt:lpstr>PowerPoint Presentation</vt:lpstr>
      <vt:lpstr>Usage in recent computer vision papers</vt:lpstr>
      <vt:lpstr>Some Machine Learning References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Aaron Bobick</dc:creator>
  <cp:lastModifiedBy>Hays, James H</cp:lastModifiedBy>
  <cp:revision>430</cp:revision>
  <dcterms:created xsi:type="dcterms:W3CDTF">2002-05-13T23:53:31Z</dcterms:created>
  <dcterms:modified xsi:type="dcterms:W3CDTF">2025-09-25T14:34:40Z</dcterms:modified>
</cp:coreProperties>
</file>