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5" r:id="rId1"/>
  </p:sldMasterIdLst>
  <p:notesMasterIdLst>
    <p:notesMasterId r:id="rId116"/>
  </p:notesMasterIdLst>
  <p:sldIdLst>
    <p:sldId id="516" r:id="rId2"/>
    <p:sldId id="517" r:id="rId3"/>
    <p:sldId id="382" r:id="rId4"/>
    <p:sldId id="430" r:id="rId5"/>
    <p:sldId id="257" r:id="rId6"/>
    <p:sldId id="258" r:id="rId7"/>
    <p:sldId id="259" r:id="rId8"/>
    <p:sldId id="525" r:id="rId9"/>
    <p:sldId id="526" r:id="rId10"/>
    <p:sldId id="527" r:id="rId11"/>
    <p:sldId id="261" r:id="rId12"/>
    <p:sldId id="528" r:id="rId13"/>
    <p:sldId id="262" r:id="rId14"/>
    <p:sldId id="263" r:id="rId15"/>
    <p:sldId id="585" r:id="rId16"/>
    <p:sldId id="264" r:id="rId17"/>
    <p:sldId id="265" r:id="rId18"/>
    <p:sldId id="586" r:id="rId19"/>
    <p:sldId id="266" r:id="rId20"/>
    <p:sldId id="587" r:id="rId21"/>
    <p:sldId id="267" r:id="rId22"/>
    <p:sldId id="268" r:id="rId23"/>
    <p:sldId id="269" r:id="rId24"/>
    <p:sldId id="270" r:id="rId25"/>
    <p:sldId id="271" r:id="rId26"/>
    <p:sldId id="272" r:id="rId27"/>
    <p:sldId id="529" r:id="rId28"/>
    <p:sldId id="530" r:id="rId29"/>
    <p:sldId id="273" r:id="rId30"/>
    <p:sldId id="274" r:id="rId31"/>
    <p:sldId id="531" r:id="rId32"/>
    <p:sldId id="275" r:id="rId33"/>
    <p:sldId id="276" r:id="rId34"/>
    <p:sldId id="277" r:id="rId35"/>
    <p:sldId id="533" r:id="rId36"/>
    <p:sldId id="534" r:id="rId37"/>
    <p:sldId id="278" r:id="rId38"/>
    <p:sldId id="279" r:id="rId39"/>
    <p:sldId id="280" r:id="rId40"/>
    <p:sldId id="281" r:id="rId41"/>
    <p:sldId id="535" r:id="rId42"/>
    <p:sldId id="282" r:id="rId43"/>
    <p:sldId id="283" r:id="rId44"/>
    <p:sldId id="286" r:id="rId45"/>
    <p:sldId id="284" r:id="rId46"/>
    <p:sldId id="285" r:id="rId47"/>
    <p:sldId id="452" r:id="rId48"/>
    <p:sldId id="536" r:id="rId49"/>
    <p:sldId id="537" r:id="rId50"/>
    <p:sldId id="538" r:id="rId51"/>
    <p:sldId id="539" r:id="rId52"/>
    <p:sldId id="540" r:id="rId53"/>
    <p:sldId id="541" r:id="rId54"/>
    <p:sldId id="542" r:id="rId55"/>
    <p:sldId id="543" r:id="rId56"/>
    <p:sldId id="544" r:id="rId57"/>
    <p:sldId id="545" r:id="rId58"/>
    <p:sldId id="546" r:id="rId59"/>
    <p:sldId id="547" r:id="rId60"/>
    <p:sldId id="548" r:id="rId61"/>
    <p:sldId id="549" r:id="rId62"/>
    <p:sldId id="550" r:id="rId63"/>
    <p:sldId id="551" r:id="rId64"/>
    <p:sldId id="552" r:id="rId65"/>
    <p:sldId id="553" r:id="rId66"/>
    <p:sldId id="554" r:id="rId67"/>
    <p:sldId id="555" r:id="rId68"/>
    <p:sldId id="556" r:id="rId69"/>
    <p:sldId id="557" r:id="rId70"/>
    <p:sldId id="558" r:id="rId71"/>
    <p:sldId id="559" r:id="rId72"/>
    <p:sldId id="560" r:id="rId73"/>
    <p:sldId id="561" r:id="rId74"/>
    <p:sldId id="562" r:id="rId75"/>
    <p:sldId id="563" r:id="rId76"/>
    <p:sldId id="564" r:id="rId77"/>
    <p:sldId id="565" r:id="rId78"/>
    <p:sldId id="566" r:id="rId79"/>
    <p:sldId id="567" r:id="rId80"/>
    <p:sldId id="568" r:id="rId81"/>
    <p:sldId id="569" r:id="rId82"/>
    <p:sldId id="570" r:id="rId83"/>
    <p:sldId id="571" r:id="rId84"/>
    <p:sldId id="572" r:id="rId85"/>
    <p:sldId id="573" r:id="rId86"/>
    <p:sldId id="574" r:id="rId87"/>
    <p:sldId id="588" r:id="rId88"/>
    <p:sldId id="589" r:id="rId89"/>
    <p:sldId id="575" r:id="rId90"/>
    <p:sldId id="576" r:id="rId91"/>
    <p:sldId id="577" r:id="rId92"/>
    <p:sldId id="578" r:id="rId93"/>
    <p:sldId id="496" r:id="rId94"/>
    <p:sldId id="500" r:id="rId95"/>
    <p:sldId id="499" r:id="rId96"/>
    <p:sldId id="503" r:id="rId97"/>
    <p:sldId id="504" r:id="rId98"/>
    <p:sldId id="506" r:id="rId99"/>
    <p:sldId id="507" r:id="rId100"/>
    <p:sldId id="508" r:id="rId101"/>
    <p:sldId id="509" r:id="rId102"/>
    <p:sldId id="590" r:id="rId103"/>
    <p:sldId id="510" r:id="rId104"/>
    <p:sldId id="511" r:id="rId105"/>
    <p:sldId id="512" r:id="rId106"/>
    <p:sldId id="591" r:id="rId107"/>
    <p:sldId id="513" r:id="rId108"/>
    <p:sldId id="514" r:id="rId109"/>
    <p:sldId id="579" r:id="rId110"/>
    <p:sldId id="580" r:id="rId111"/>
    <p:sldId id="581" r:id="rId112"/>
    <p:sldId id="582" r:id="rId113"/>
    <p:sldId id="583" r:id="rId114"/>
    <p:sldId id="584" r:id="rId115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34" autoAdjust="0"/>
    <p:restoredTop sz="80113" autoAdjust="0"/>
  </p:normalViewPr>
  <p:slideViewPr>
    <p:cSldViewPr>
      <p:cViewPr varScale="1">
        <p:scale>
          <a:sx n="77" d="100"/>
          <a:sy n="77" d="100"/>
        </p:scale>
        <p:origin x="327" y="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https://www.reddit.com/r/illusionporn/comments/sz7nnx/i_meticulously_sculpted_my_face_in_snow_it_took_6/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3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06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Batch norm is what we will use for project 3</a:t>
            </a:r>
          </a:p>
          <a:p>
            <a:r>
              <a:rPr lang="en-US" dirty="0"/>
              <a:t>Gamma and Beta are learned parameters</a:t>
            </a:r>
          </a:p>
          <a:p>
            <a:r>
              <a:rPr lang="en-US" dirty="0"/>
              <a:t>The mean and variance are from the current mini batch</a:t>
            </a:r>
          </a:p>
          <a:p>
            <a:r>
              <a:rPr lang="en-US" dirty="0"/>
              <a:t>At test time we use the average of those values since our batch size could be 1</a:t>
            </a:r>
          </a:p>
          <a:p>
            <a:r>
              <a:rPr lang="en-US" dirty="0"/>
              <a:t>This is global, per feature map, not local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453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91DB0-B9FF-4202-A601-7C2BA4C243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top 5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91DB0-B9FF-4202-A601-7C2BA4C243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3" indent="0" algn="ctr">
              <a:buNone/>
              <a:defRPr sz="1800"/>
            </a:lvl3pPr>
            <a:lvl4pPr marL="1371454" indent="0" algn="ctr">
              <a:buNone/>
              <a:defRPr sz="1600"/>
            </a:lvl4pPr>
            <a:lvl5pPr marL="1828605" indent="0" algn="ctr">
              <a:buNone/>
              <a:defRPr sz="1600"/>
            </a:lvl5pPr>
            <a:lvl6pPr marL="2285757" indent="0" algn="ctr">
              <a:buNone/>
              <a:defRPr sz="1600"/>
            </a:lvl6pPr>
            <a:lvl7pPr marL="2742908" indent="0" algn="ctr">
              <a:buNone/>
              <a:defRPr sz="1600"/>
            </a:lvl7pPr>
            <a:lvl8pPr marL="3200059" indent="0" algn="ctr">
              <a:buNone/>
              <a:defRPr sz="1600"/>
            </a:lvl8pPr>
            <a:lvl9pPr marL="36572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6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1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1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6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2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6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0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3" indent="0">
              <a:buNone/>
              <a:defRPr sz="2400"/>
            </a:lvl3pPr>
            <a:lvl4pPr marL="1371454" indent="0">
              <a:buNone/>
              <a:defRPr sz="2000"/>
            </a:lvl4pPr>
            <a:lvl5pPr marL="1828605" indent="0">
              <a:buNone/>
              <a:defRPr sz="2000"/>
            </a:lvl5pPr>
            <a:lvl6pPr marL="2285757" indent="0">
              <a:buNone/>
              <a:defRPr sz="2000"/>
            </a:lvl6pPr>
            <a:lvl7pPr marL="2742908" indent="0">
              <a:buNone/>
              <a:defRPr sz="2000"/>
            </a:lvl7pPr>
            <a:lvl8pPr marL="3200059" indent="0">
              <a:buNone/>
              <a:defRPr sz="2000"/>
            </a:lvl8pPr>
            <a:lvl9pPr marL="365721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4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6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0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1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3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4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5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reddit.com/r/illusionporn/comments/sz7nnx/i_meticulously_sculpted_my_face_in_snow_it_took_6/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C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inted Einstein Hollow Face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527"/>
          </a:xfrm>
        </p:spPr>
      </p:pic>
    </p:spTree>
    <p:extLst>
      <p:ext uri="{BB962C8B-B14F-4D97-AF65-F5344CB8AC3E}">
        <p14:creationId xmlns:p14="http://schemas.microsoft.com/office/powerpoint/2010/main" val="5292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b="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18098114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02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9F645-5105-49E8-82E2-656405DC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78" y="1906791"/>
            <a:ext cx="11585772" cy="8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3FFA7-E6C7-CE2F-9241-CC879F00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38" y="0"/>
            <a:ext cx="782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96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30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36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rcRect t="1" b="50029"/>
          <a:stretch>
            <a:fillRect/>
          </a:stretch>
        </p:blipFill>
        <p:spPr>
          <a:xfrm>
            <a:off x="1535876" y="10971"/>
            <a:ext cx="9120249" cy="34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10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7573-7C79-E12E-7153-B429D66EE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>
            <a:extLst>
              <a:ext uri="{FF2B5EF4-FFF2-40B4-BE49-F238E27FC236}">
                <a16:creationId xmlns:a16="http://schemas.microsoft.com/office/drawing/2014/main" id="{3164EC64-EE80-3D91-1F76-6DA575944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05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65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43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3611436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07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58942"/>
          <a:stretch/>
        </p:blipFill>
        <p:spPr>
          <a:xfrm>
            <a:off x="1535876" y="10971"/>
            <a:ext cx="9120249" cy="280843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5417154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0597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7222872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5456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9028590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0095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5080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A4DC2B1-96D6-4FC5-9C84-92702F23E90F}"/>
              </a:ext>
            </a:extLst>
          </p:cNvPr>
          <p:cNvSpPr/>
          <p:nvPr/>
        </p:nvSpPr>
        <p:spPr>
          <a:xfrm>
            <a:off x="3150314" y="3589947"/>
            <a:ext cx="7178173" cy="2296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0" dirty="0">
                <a:solidFill>
                  <a:prstClr val="white"/>
                </a:solidFill>
                <a:latin typeface="Calibri" panose="020F0502020204030204"/>
              </a:rPr>
              <a:t>Representation design matters more for all of these</a:t>
            </a:r>
          </a:p>
        </p:txBody>
      </p:sp>
    </p:spTree>
    <p:extLst>
      <p:ext uri="{BB962C8B-B14F-4D97-AF65-F5344CB8AC3E}">
        <p14:creationId xmlns:p14="http://schemas.microsoft.com/office/powerpoint/2010/main" val="1835922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9" y="1143000"/>
            <a:ext cx="1219370" cy="1086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4745E-675C-F7A8-2279-B05AB5096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>
            <a:extLst>
              <a:ext uri="{FF2B5EF4-FFF2-40B4-BE49-F238E27FC236}">
                <a16:creationId xmlns:a16="http://schemas.microsoft.com/office/drawing/2014/main" id="{80BC205C-6A8F-DA8E-22E1-35880625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2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99D547-83EB-0B70-47DC-BA434D59BCB5}"/>
              </a:ext>
            </a:extLst>
          </p:cNvPr>
          <p:cNvSpPr/>
          <p:nvPr/>
        </p:nvSpPr>
        <p:spPr>
          <a:xfrm>
            <a:off x="8748649" y="3809999"/>
            <a:ext cx="1859479" cy="1295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W1</a:t>
            </a:r>
            <a:br>
              <a:rPr lang="en-US" dirty="0"/>
            </a:br>
            <a:r>
              <a:rPr lang="en-US" dirty="0"/>
              <a:t>200x256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20CFA-75C7-30F9-DF2E-2A108AAD28DE}"/>
              </a:ext>
            </a:extLst>
          </p:cNvPr>
          <p:cNvSpPr/>
          <p:nvPr/>
        </p:nvSpPr>
        <p:spPr>
          <a:xfrm rot="5400000">
            <a:off x="9993579" y="3978728"/>
            <a:ext cx="1828800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256x1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3B50E8-BDD7-9FC7-C13C-A39414ED770A}"/>
              </a:ext>
            </a:extLst>
          </p:cNvPr>
          <p:cNvSpPr/>
          <p:nvPr/>
        </p:nvSpPr>
        <p:spPr>
          <a:xfrm rot="5400000">
            <a:off x="11094519" y="4207327"/>
            <a:ext cx="1371600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b1 200x1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821E5-A9A4-B444-7753-84F1AD7B4E3A}"/>
              </a:ext>
            </a:extLst>
          </p:cNvPr>
          <p:cNvSpPr txBox="1"/>
          <p:nvPr/>
        </p:nvSpPr>
        <p:spPr>
          <a:xfrm>
            <a:off x="11055924" y="396239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09A1AF-8EEA-D3D0-3C71-AE5DD400D5FE}"/>
              </a:ext>
            </a:extLst>
          </p:cNvPr>
          <p:cNvSpPr/>
          <p:nvPr/>
        </p:nvSpPr>
        <p:spPr>
          <a:xfrm rot="5400000">
            <a:off x="7375072" y="4200400"/>
            <a:ext cx="1371600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h1 200x1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D77D06-FDB7-E2F8-ED06-4E81342948C8}"/>
              </a:ext>
            </a:extLst>
          </p:cNvPr>
          <p:cNvSpPr txBox="1"/>
          <p:nvPr/>
        </p:nvSpPr>
        <p:spPr>
          <a:xfrm>
            <a:off x="8219951" y="399717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=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55108-5448-CEE0-B82A-F81D90CC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>
            <a:extLst>
              <a:ext uri="{FF2B5EF4-FFF2-40B4-BE49-F238E27FC236}">
                <a16:creationId xmlns:a16="http://schemas.microsoft.com/office/drawing/2014/main" id="{437E0B03-1C5D-51E2-55B4-A5EA08288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17C71A-93A9-D867-B0BF-D6AD49DED151}"/>
              </a:ext>
            </a:extLst>
          </p:cNvPr>
          <p:cNvSpPr/>
          <p:nvPr/>
        </p:nvSpPr>
        <p:spPr>
          <a:xfrm>
            <a:off x="8492339" y="3733798"/>
            <a:ext cx="2115789" cy="13716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W2</a:t>
            </a:r>
            <a:br>
              <a:rPr lang="en-US" dirty="0"/>
            </a:br>
            <a:r>
              <a:rPr lang="en-US" dirty="0"/>
              <a:t>100x200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B32B0-2C54-EF0E-1835-0793ECA432A1}"/>
              </a:ext>
            </a:extLst>
          </p:cNvPr>
          <p:cNvSpPr/>
          <p:nvPr/>
        </p:nvSpPr>
        <p:spPr>
          <a:xfrm rot="5400000">
            <a:off x="9764980" y="3750129"/>
            <a:ext cx="2285998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h1 200x1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936F2-FF0F-FD59-8BF5-EA3A24103BEE}"/>
              </a:ext>
            </a:extLst>
          </p:cNvPr>
          <p:cNvSpPr/>
          <p:nvPr/>
        </p:nvSpPr>
        <p:spPr>
          <a:xfrm rot="5400000">
            <a:off x="11091054" y="4203863"/>
            <a:ext cx="1378527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b2 100x1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3B513-F09B-50BE-11BB-98BC52EBD883}"/>
              </a:ext>
            </a:extLst>
          </p:cNvPr>
          <p:cNvSpPr txBox="1"/>
          <p:nvPr/>
        </p:nvSpPr>
        <p:spPr>
          <a:xfrm>
            <a:off x="11055924" y="396239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43FF7-7ACF-F8D0-85F5-8A2CFA0048F5}"/>
              </a:ext>
            </a:extLst>
          </p:cNvPr>
          <p:cNvSpPr/>
          <p:nvPr/>
        </p:nvSpPr>
        <p:spPr>
          <a:xfrm rot="5400000">
            <a:off x="7146472" y="4200400"/>
            <a:ext cx="1371600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h2 100x1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7A98A-BDE6-3D72-B5D0-72819E1C2845}"/>
              </a:ext>
            </a:extLst>
          </p:cNvPr>
          <p:cNvSpPr txBox="1"/>
          <p:nvPr/>
        </p:nvSpPr>
        <p:spPr>
          <a:xfrm>
            <a:off x="7991351" y="399717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03445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_snow_f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0"/>
            <a:ext cx="7010400" cy="6865133"/>
          </a:xfrm>
        </p:spPr>
      </p:pic>
      <p:sp>
        <p:nvSpPr>
          <p:cNvPr id="5" name="TextBox 4"/>
          <p:cNvSpPr txBox="1"/>
          <p:nvPr/>
        </p:nvSpPr>
        <p:spPr>
          <a:xfrm>
            <a:off x="11049000" y="63963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F5B7C-03C8-5BE3-7085-F686484CC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>
            <a:extLst>
              <a:ext uri="{FF2B5EF4-FFF2-40B4-BE49-F238E27FC236}">
                <a16:creationId xmlns:a16="http://schemas.microsoft.com/office/drawing/2014/main" id="{16E23227-2787-7B79-AEE6-7C3B6827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B6E998-3BD5-95BE-A948-FC2292E66F3D}"/>
              </a:ext>
            </a:extLst>
          </p:cNvPr>
          <p:cNvSpPr/>
          <p:nvPr/>
        </p:nvSpPr>
        <p:spPr>
          <a:xfrm>
            <a:off x="8492339" y="4114799"/>
            <a:ext cx="2115789" cy="6857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W2</a:t>
            </a:r>
            <a:br>
              <a:rPr lang="en-US" dirty="0"/>
            </a:br>
            <a:r>
              <a:rPr lang="en-US" dirty="0"/>
              <a:t>15x100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6A145-03AC-D8CF-AFDA-39BD88AF5989}"/>
              </a:ext>
            </a:extLst>
          </p:cNvPr>
          <p:cNvSpPr/>
          <p:nvPr/>
        </p:nvSpPr>
        <p:spPr>
          <a:xfrm rot="5400000">
            <a:off x="9726880" y="3407228"/>
            <a:ext cx="2362198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h2 100x1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2A62C-F379-90FA-DA52-933AAA893D45}"/>
              </a:ext>
            </a:extLst>
          </p:cNvPr>
          <p:cNvSpPr/>
          <p:nvPr/>
        </p:nvSpPr>
        <p:spPr>
          <a:xfrm rot="5400000">
            <a:off x="11170719" y="3978727"/>
            <a:ext cx="1219196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b3 15x1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C8834-95AF-4010-816E-F3E579C29C6D}"/>
              </a:ext>
            </a:extLst>
          </p:cNvPr>
          <p:cNvSpPr txBox="1"/>
          <p:nvPr/>
        </p:nvSpPr>
        <p:spPr>
          <a:xfrm>
            <a:off x="11055923" y="39696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11460F-344B-06A8-9D0A-0ED9CBC15C7C}"/>
              </a:ext>
            </a:extLst>
          </p:cNvPr>
          <p:cNvSpPr/>
          <p:nvPr/>
        </p:nvSpPr>
        <p:spPr>
          <a:xfrm rot="5400000">
            <a:off x="7264237" y="4013364"/>
            <a:ext cx="1136070" cy="424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 15x1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9D07C-E1E2-B3BE-81CD-6C914003579A}"/>
              </a:ext>
            </a:extLst>
          </p:cNvPr>
          <p:cNvSpPr txBox="1"/>
          <p:nvPr/>
        </p:nvSpPr>
        <p:spPr>
          <a:xfrm>
            <a:off x="7951271" y="404219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DF90F-85EF-05EC-557B-AC61F1B13924}"/>
              </a:ext>
            </a:extLst>
          </p:cNvPr>
          <p:cNvSpPr txBox="1"/>
          <p:nvPr/>
        </p:nvSpPr>
        <p:spPr>
          <a:xfrm>
            <a:off x="7951271" y="5029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73,015 learnable parameters for this simple network</a:t>
            </a:r>
          </a:p>
        </p:txBody>
      </p:sp>
    </p:spTree>
    <p:extLst>
      <p:ext uri="{BB962C8B-B14F-4D97-AF65-F5344CB8AC3E}">
        <p14:creationId xmlns:p14="http://schemas.microsoft.com/office/powerpoint/2010/main" val="354779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67854"/>
          <a:stretch/>
        </p:blipFill>
        <p:spPr>
          <a:xfrm>
            <a:off x="1535876" y="10971"/>
            <a:ext cx="9120249" cy="21988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35548"/>
          <a:stretch/>
        </p:blipFill>
        <p:spPr>
          <a:xfrm>
            <a:off x="1535876" y="10971"/>
            <a:ext cx="9120249" cy="44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9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47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  <a:br>
              <a:rPr lang="en-US" dirty="0"/>
            </a:br>
            <a:r>
              <a:rPr lang="en-US" dirty="0"/>
              <a:t>Neural Net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James Hays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562" y="6489430"/>
            <a:ext cx="387103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Many slides by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Marc’Aurelio</a:t>
            </a: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Ranzato</a:t>
            </a:r>
            <a:endParaRPr lang="en-US" sz="179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8916"/>
          <a:stretch/>
        </p:blipFill>
        <p:spPr>
          <a:xfrm>
            <a:off x="1535876" y="10971"/>
            <a:ext cx="9120249" cy="34942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0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080" y="5680087"/>
            <a:ext cx="4494256" cy="82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67000"/>
            <a:ext cx="8915400" cy="3984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59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5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71196"/>
          <a:stretch/>
        </p:blipFill>
        <p:spPr>
          <a:xfrm>
            <a:off x="1535876" y="10971"/>
            <a:ext cx="9120249" cy="19702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9491"/>
          <a:stretch/>
        </p:blipFill>
        <p:spPr>
          <a:xfrm>
            <a:off x="1535876" y="10970"/>
            <a:ext cx="9120249" cy="34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0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3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97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9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65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1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3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0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131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069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95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48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9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48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82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1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1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749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03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89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8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44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416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06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73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72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0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88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39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20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92" b="8419"/>
          <a:stretch>
            <a:fillRect/>
          </a:stretch>
        </p:blipFill>
        <p:spPr>
          <a:xfrm>
            <a:off x="1371600" y="990600"/>
            <a:ext cx="9310354" cy="5749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Project 3: Scene Classification with Deep Nets</a:t>
            </a:r>
          </a:p>
        </p:txBody>
      </p:sp>
    </p:spTree>
    <p:extLst>
      <p:ext uri="{BB962C8B-B14F-4D97-AF65-F5344CB8AC3E}">
        <p14:creationId xmlns:p14="http://schemas.microsoft.com/office/powerpoint/2010/main" val="23902312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847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80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06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82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94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94771-73B2-217C-8B5B-B6BE37CE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98854"/>
            <a:ext cx="6767691" cy="5659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2239B-E309-9F1F-2AD9-AF6485BDFB67}"/>
              </a:ext>
            </a:extLst>
          </p:cNvPr>
          <p:cNvSpPr txBox="1"/>
          <p:nvPr/>
        </p:nvSpPr>
        <p:spPr>
          <a:xfrm>
            <a:off x="381000" y="76200"/>
            <a:ext cx="1165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Batch Normalization: Accelerating Deep Network Training by Reducing Internal Covariate Shift</a:t>
            </a:r>
          </a:p>
          <a:p>
            <a:pPr>
              <a:buNone/>
            </a:pPr>
            <a:r>
              <a:rPr lang="en-US" dirty="0"/>
              <a:t>Sergey Ioffe, Christian Szegedy.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22326-38EC-A6C6-D0B0-2F490BC880D6}"/>
              </a:ext>
            </a:extLst>
          </p:cNvPr>
          <p:cNvSpPr txBox="1"/>
          <p:nvPr/>
        </p:nvSpPr>
        <p:spPr>
          <a:xfrm>
            <a:off x="7758418" y="1447800"/>
            <a:ext cx="41148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Batch norm is what we will use for project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Gamma and Beta are learned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mean and variance are from the current mini-batch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test time we use the average of those values since our batch size could be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global, per feature map, not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channel in each layer learns a Gamma and Beta</a:t>
            </a:r>
          </a:p>
        </p:txBody>
      </p:sp>
    </p:spTree>
    <p:extLst>
      <p:ext uri="{BB962C8B-B14F-4D97-AF65-F5344CB8AC3E}">
        <p14:creationId xmlns:p14="http://schemas.microsoft.com/office/powerpoint/2010/main" val="33430851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93421-4283-D32A-ACB8-5FF43A55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18" y="228600"/>
            <a:ext cx="10216363" cy="3778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43289-B5B9-EEE0-ECBE-195B16CD2E04}"/>
                  </a:ext>
                </a:extLst>
              </p:cNvPr>
              <p:cNvSpPr txBox="1"/>
              <p:nvPr/>
            </p:nvSpPr>
            <p:spPr>
              <a:xfrm>
                <a:off x="457200" y="4114800"/>
                <a:ext cx="11432781" cy="2345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2000" dirty="0"/>
                  <a:t>Comparison of how </a:t>
                </a:r>
                <a:r>
                  <a:rPr lang="en-US" sz="2000" b="1" dirty="0" err="1"/>
                  <a:t>BatchNorm</a:t>
                </a:r>
                <a:r>
                  <a:rPr lang="en-US" sz="2000" b="1" dirty="0"/>
                  <a:t>, </a:t>
                </a:r>
                <a:r>
                  <a:rPr lang="en-US" sz="2000" b="1" dirty="0" err="1"/>
                  <a:t>LayerNorm</a:t>
                </a:r>
                <a:r>
                  <a:rPr lang="en-US" sz="2000" b="1" dirty="0"/>
                  <a:t>, and </a:t>
                </a:r>
                <a:r>
                  <a:rPr lang="en-US" sz="2000" b="1" dirty="0" err="1"/>
                  <a:t>InstanceNorm</a:t>
                </a:r>
                <a:r>
                  <a:rPr lang="en-US" sz="2000" dirty="0"/>
                  <a:t> compute statistics across dimensions of a 4D convolutional tensor </a:t>
                </a:r>
                <a14:m>
                  <m:oMath xmlns:m="http://schemas.openxmlformats.org/officeDocument/2006/math">
                    <m:d>
                      <m:dPr>
                        <m:sepChr m:val=","/>
                        <m:ctrlPr>
                          <a:rPr lang="ar-A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e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e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e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ar-AE" sz="2000" dirty="0"/>
                  <a:t>: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 err="1"/>
                  <a:t>BatchNorm</a:t>
                </a:r>
                <a:r>
                  <a:rPr lang="en-US" sz="2000" b="1" dirty="0"/>
                  <a:t> (left):</a:t>
                </a:r>
                <a:r>
                  <a:rPr lang="en-US" sz="2000" dirty="0"/>
                  <a:t> normalizes </a:t>
                </a:r>
                <a:r>
                  <a:rPr lang="en-US" sz="2000" i="1" dirty="0"/>
                  <a:t>per channel</a:t>
                </a:r>
                <a:r>
                  <a:rPr lang="en-US" sz="2000" dirty="0"/>
                  <a:t> using statistics across </a:t>
                </a:r>
                <a:r>
                  <a:rPr lang="en-US" sz="2000" b="1" dirty="0"/>
                  <a:t>Batch, Height, and Width</a:t>
                </a:r>
                <a:r>
                  <a:rPr lang="en-US" sz="2000" dirty="0"/>
                  <a:t>.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 err="1"/>
                  <a:t>LayerNorm</a:t>
                </a:r>
                <a:r>
                  <a:rPr lang="en-US" sz="2000" b="1" dirty="0"/>
                  <a:t> (middle):</a:t>
                </a:r>
                <a:r>
                  <a:rPr lang="en-US" sz="2000" dirty="0"/>
                  <a:t> normalizes </a:t>
                </a:r>
                <a:r>
                  <a:rPr lang="en-US" sz="2000" i="1" dirty="0"/>
                  <a:t>per sample</a:t>
                </a:r>
                <a:r>
                  <a:rPr lang="en-US" sz="2000" dirty="0"/>
                  <a:t> using statistics across </a:t>
                </a:r>
                <a:r>
                  <a:rPr lang="en-US" sz="2000" b="1" dirty="0"/>
                  <a:t>Channels, Height, and Width</a:t>
                </a:r>
                <a:r>
                  <a:rPr lang="en-US" sz="2000" dirty="0"/>
                  <a:t>.</a:t>
                </a: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 err="1"/>
                  <a:t>InstanceNorm</a:t>
                </a:r>
                <a:r>
                  <a:rPr lang="en-US" sz="2000" b="1" dirty="0"/>
                  <a:t> (right):</a:t>
                </a:r>
                <a:r>
                  <a:rPr lang="en-US" sz="2000" dirty="0"/>
                  <a:t> normalizes </a:t>
                </a:r>
                <a:r>
                  <a:rPr lang="en-US" sz="2000" i="1" dirty="0"/>
                  <a:t>per channel per sample</a:t>
                </a:r>
                <a:r>
                  <a:rPr lang="en-US" sz="2000" dirty="0"/>
                  <a:t> using statistics across </a:t>
                </a:r>
                <a:r>
                  <a:rPr lang="en-US" sz="2000" b="1" dirty="0"/>
                  <a:t>Height and Width</a:t>
                </a:r>
                <a:r>
                  <a:rPr lang="en-US" sz="2000" dirty="0"/>
                  <a:t> only.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43289-B5B9-EEE0-ECBE-195B16CD2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14800"/>
                <a:ext cx="11432781" cy="2345322"/>
              </a:xfrm>
              <a:prstGeom prst="rect">
                <a:avLst/>
              </a:prstGeom>
              <a:blipFill>
                <a:blip r:embed="rId3"/>
                <a:stretch>
                  <a:fillRect l="-533" r="-213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7010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4800"/>
            <a:ext cx="10355928" cy="64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9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05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4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18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555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9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87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16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799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75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421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23822</TotalTime>
  <Words>729</Words>
  <Application>Microsoft Office PowerPoint</Application>
  <PresentationFormat>Widescreen</PresentationFormat>
  <Paragraphs>228</Paragraphs>
  <Slides>114</Slides>
  <Notes>5</Notes>
  <HiddenSlides>13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0" baseType="lpstr">
      <vt:lpstr>Arial</vt:lpstr>
      <vt:lpstr>Calibri</vt:lpstr>
      <vt:lpstr>Calibri Light</vt:lpstr>
      <vt:lpstr>Cambria Math</vt:lpstr>
      <vt:lpstr>Times</vt:lpstr>
      <vt:lpstr>Standard</vt:lpstr>
      <vt:lpstr>PowerPoint Presentation</vt:lpstr>
      <vt:lpstr>PowerPoint Presentation</vt:lpstr>
      <vt:lpstr>Deep Learning Neural Net Basics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Hays, James H</cp:lastModifiedBy>
  <cp:revision>434</cp:revision>
  <dcterms:created xsi:type="dcterms:W3CDTF">2002-05-13T23:53:31Z</dcterms:created>
  <dcterms:modified xsi:type="dcterms:W3CDTF">2025-10-09T16:09:55Z</dcterms:modified>
</cp:coreProperties>
</file>