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530" r:id="rId3"/>
    <p:sldId id="534" r:id="rId4"/>
    <p:sldId id="256" r:id="rId5"/>
    <p:sldId id="257" r:id="rId6"/>
    <p:sldId id="258" r:id="rId7"/>
    <p:sldId id="259" r:id="rId8"/>
    <p:sldId id="529" r:id="rId9"/>
    <p:sldId id="260" r:id="rId10"/>
    <p:sldId id="261" r:id="rId11"/>
    <p:sldId id="262" r:id="rId12"/>
    <p:sldId id="263" r:id="rId13"/>
    <p:sldId id="264" r:id="rId14"/>
    <p:sldId id="265" r:id="rId15"/>
    <p:sldId id="535" r:id="rId16"/>
    <p:sldId id="266" r:id="rId17"/>
    <p:sldId id="267" r:id="rId18"/>
    <p:sldId id="268" r:id="rId19"/>
    <p:sldId id="533" r:id="rId20"/>
    <p:sldId id="269" r:id="rId21"/>
    <p:sldId id="536" r:id="rId22"/>
    <p:sldId id="270" r:id="rId23"/>
    <p:sldId id="271" r:id="rId24"/>
    <p:sldId id="272" r:id="rId25"/>
    <p:sldId id="521" r:id="rId26"/>
    <p:sldId id="522" r:id="rId27"/>
    <p:sldId id="523" r:id="rId28"/>
    <p:sldId id="537" r:id="rId29"/>
    <p:sldId id="524" r:id="rId30"/>
    <p:sldId id="525" r:id="rId31"/>
    <p:sldId id="526" r:id="rId32"/>
    <p:sldId id="527" r:id="rId33"/>
    <p:sldId id="528" r:id="rId34"/>
    <p:sldId id="281" r:id="rId35"/>
    <p:sldId id="282" r:id="rId36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80" d="100"/>
          <a:sy n="80" d="100"/>
        </p:scale>
        <p:origin x="51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91DB0-B9FF-4202-A601-7C2BA4C243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1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969" y="1125221"/>
            <a:ext cx="916781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4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1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3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7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6832" y="239198"/>
            <a:ext cx="10250090" cy="504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05098" y="3784398"/>
            <a:ext cx="108135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14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4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9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5232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52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90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4713" y="807710"/>
            <a:ext cx="3231505" cy="471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7" name="bk object 17"/>
          <p:cNvSpPr/>
          <p:nvPr/>
        </p:nvSpPr>
        <p:spPr>
          <a:xfrm>
            <a:off x="4064320" y="12711"/>
            <a:ext cx="3083923" cy="372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8" name="bk object 18"/>
          <p:cNvSpPr/>
          <p:nvPr/>
        </p:nvSpPr>
        <p:spPr>
          <a:xfrm>
            <a:off x="4108965" y="3863712"/>
            <a:ext cx="3018989" cy="2957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9" name="bk object 19"/>
          <p:cNvSpPr/>
          <p:nvPr/>
        </p:nvSpPr>
        <p:spPr>
          <a:xfrm>
            <a:off x="7776091" y="55466"/>
            <a:ext cx="3018989" cy="302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0" name="bk object 20"/>
          <p:cNvSpPr/>
          <p:nvPr/>
        </p:nvSpPr>
        <p:spPr>
          <a:xfrm>
            <a:off x="7803801" y="3381852"/>
            <a:ext cx="3018989" cy="2957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91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5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6" y="1714092"/>
            <a:ext cx="10542984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6" y="4601150"/>
            <a:ext cx="10542984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3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5" y="366055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5" y="1685444"/>
            <a:ext cx="5171219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5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3" y="1685444"/>
            <a:ext cx="5196686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3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4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8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1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6" y="989940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7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6" y="989940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6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5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6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1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668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079" y="1497584"/>
            <a:ext cx="11555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6075" y="6394186"/>
            <a:ext cx="391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15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g"/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12" Type="http://schemas.openxmlformats.org/officeDocument/2006/relationships/image" Target="../media/image110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g"/><Relationship Id="rId11" Type="http://schemas.openxmlformats.org/officeDocument/2006/relationships/image" Target="../media/image109.jpg"/><Relationship Id="rId5" Type="http://schemas.openxmlformats.org/officeDocument/2006/relationships/image" Target="../media/image103.png"/><Relationship Id="rId10" Type="http://schemas.openxmlformats.org/officeDocument/2006/relationships/image" Target="../media/image108.jpg"/><Relationship Id="rId4" Type="http://schemas.openxmlformats.org/officeDocument/2006/relationships/image" Target="../media/image102.png"/><Relationship Id="rId9" Type="http://schemas.openxmlformats.org/officeDocument/2006/relationships/image" Target="../media/image107.jpg"/><Relationship Id="rId1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26" Type="http://schemas.openxmlformats.org/officeDocument/2006/relationships/image" Target="../media/image40.png"/><Relationship Id="rId3" Type="http://schemas.openxmlformats.org/officeDocument/2006/relationships/image" Target="../media/image17.jpg"/><Relationship Id="rId21" Type="http://schemas.openxmlformats.org/officeDocument/2006/relationships/image" Target="../media/image35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5" Type="http://schemas.openxmlformats.org/officeDocument/2006/relationships/image" Target="../media/image39.png"/><Relationship Id="rId2" Type="http://schemas.openxmlformats.org/officeDocument/2006/relationships/image" Target="../media/image16.jpg"/><Relationship Id="rId16" Type="http://schemas.openxmlformats.org/officeDocument/2006/relationships/image" Target="../media/image30.jp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24" Type="http://schemas.openxmlformats.org/officeDocument/2006/relationships/image" Target="../media/image38.pn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23" Type="http://schemas.openxmlformats.org/officeDocument/2006/relationships/image" Target="../media/image37.pn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jp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blue circle with black background&#10;&#10;AI-generated content may be incorrect.">
            <a:extLst>
              <a:ext uri="{FF2B5EF4-FFF2-40B4-BE49-F238E27FC236}">
                <a16:creationId xmlns:a16="http://schemas.microsoft.com/office/drawing/2014/main" id="{B8CC550B-FCEB-52D9-C909-9A0FBFE5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03981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6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8501" y="47377"/>
            <a:ext cx="707132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23" dirty="0"/>
              <a:t> </a:t>
            </a:r>
            <a:r>
              <a:rPr sz="3640" spc="-14" dirty="0"/>
              <a:t>Objects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1402825"/>
            <a:ext cx="9170365" cy="2215170"/>
          </a:xfrm>
          <a:custGeom>
            <a:avLst/>
            <a:gdLst/>
            <a:ahLst/>
            <a:cxnLst/>
            <a:rect l="l" t="t" r="r" b="b"/>
            <a:pathLst>
              <a:path w="10078720" h="2434590">
                <a:moveTo>
                  <a:pt x="10078720" y="0"/>
                </a:moveTo>
                <a:lnTo>
                  <a:pt x="0" y="0"/>
                </a:lnTo>
                <a:lnTo>
                  <a:pt x="0" y="2434590"/>
                </a:lnTo>
                <a:lnTo>
                  <a:pt x="10078719" y="2434590"/>
                </a:lnTo>
                <a:lnTo>
                  <a:pt x="1007872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1" y="3617995"/>
            <a:ext cx="4584027" cy="0"/>
          </a:xfrm>
          <a:custGeom>
            <a:avLst/>
            <a:gdLst/>
            <a:ahLst/>
            <a:cxnLst/>
            <a:rect l="l" t="t" r="r" b="b"/>
            <a:pathLst>
              <a:path w="5038090">
                <a:moveTo>
                  <a:pt x="503809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1402825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2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8408" y="3617995"/>
            <a:ext cx="4586338" cy="0"/>
          </a:xfrm>
          <a:custGeom>
            <a:avLst/>
            <a:gdLst/>
            <a:ahLst/>
            <a:cxnLst/>
            <a:rect l="l" t="t" r="r" b="b"/>
            <a:pathLst>
              <a:path w="5040630">
                <a:moveTo>
                  <a:pt x="5040629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9135" y="1639710"/>
            <a:ext cx="8975079" cy="87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5" y="2688940"/>
            <a:ext cx="8975079" cy="86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385494"/>
            <a:ext cx="9170365" cy="137691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0930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brambling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5"/>
              </a:spcBef>
            </a:pPr>
            <a:endParaRPr sz="1956">
              <a:solidFill>
                <a:prstClr val="black"/>
              </a:solidFill>
              <a:latin typeface="Arial"/>
              <a:cs typeface="Arial"/>
            </a:endParaRPr>
          </a:p>
          <a:p>
            <a:pPr marL="110930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terrier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4920" y="899587"/>
            <a:ext cx="2894627" cy="415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5445" y="3732973"/>
            <a:ext cx="4856734" cy="1712452"/>
          </a:xfrm>
          <a:prstGeom prst="rect">
            <a:avLst/>
          </a:prstGeom>
        </p:spPr>
        <p:txBody>
          <a:bodyPr vert="horz" wrap="square" lIns="0" tIns="169287" rIns="0" bIns="0" rtlCol="0">
            <a:spAutoFit/>
          </a:bodyPr>
          <a:lstStyle/>
          <a:p>
            <a:pPr marL="34665" defTabSz="832013">
              <a:spcBef>
                <a:spcPts val="1333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spcBef>
                <a:spcPts val="1065"/>
              </a:spcBef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9768" y="4402977"/>
            <a:ext cx="1949809" cy="1407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62998" y="4394889"/>
            <a:ext cx="2209805" cy="1415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62296" y="4434961"/>
            <a:ext cx="1803798" cy="1327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7486" y="181421"/>
            <a:ext cx="8076068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321241" algn="l"/>
              </a:tabLst>
            </a:pPr>
            <a:r>
              <a:rPr sz="3640" spc="-5" dirty="0">
                <a:latin typeface="Arial"/>
                <a:cs typeface="Arial"/>
              </a:rPr>
              <a:t>How Objects</a:t>
            </a:r>
            <a:r>
              <a:rPr sz="3640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are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Represented	in</a:t>
            </a:r>
            <a:r>
              <a:rPr sz="3640" spc="-82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5617" y="1347360"/>
            <a:ext cx="815349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CNN uses </a:t>
            </a:r>
            <a:r>
              <a:rPr sz="2912" b="1" spc="-5" dirty="0">
                <a:solidFill>
                  <a:prstClr val="black"/>
                </a:solidFill>
                <a:latin typeface="Arial"/>
                <a:cs typeface="Arial"/>
              </a:rPr>
              <a:t>distributed </a:t>
            </a:r>
            <a:r>
              <a:rPr sz="2912" b="1" dirty="0">
                <a:solidFill>
                  <a:prstClr val="black"/>
                </a:solidFill>
                <a:latin typeface="Arial"/>
                <a:cs typeface="Arial"/>
              </a:rPr>
              <a:t>code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objects.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4829" y="6309248"/>
            <a:ext cx="7085193" cy="557279"/>
          </a:xfrm>
          <a:prstGeom prst="rect">
            <a:avLst/>
          </a:prstGeom>
        </p:spPr>
        <p:txBody>
          <a:bodyPr vert="horz" wrap="square" lIns="0" tIns="18489" rIns="0" bIns="0" rtlCol="0">
            <a:spAutoFit/>
          </a:bodyPr>
          <a:lstStyle/>
          <a:p>
            <a:pPr marL="43910" marR="4622" indent="-32354" defTabSz="832013">
              <a:lnSpc>
                <a:spcPts val="1410"/>
              </a:lnSpc>
              <a:spcBef>
                <a:spcPts val="146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Agrawal, et al. Analyzing the performance of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multilayer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neural networks for object recognition. ECCV, 2014  Szegedy, et al. Intriguing properties of neural networks.arXiv preprint arXiv:1312.6199,</a:t>
            </a:r>
            <a:r>
              <a:rPr sz="1183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2013.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  <a:p>
            <a:pPr marL="36977" defTabSz="832013">
              <a:lnSpc>
                <a:spcPts val="1383"/>
              </a:lnSpc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Zeiler, M. et al.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and Understanding Convolutional Networks, ECCV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5760" y="2495970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9308" y="549921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49" y="0"/>
                </a:moveTo>
                <a:lnTo>
                  <a:pt x="0" y="0"/>
                </a:lnTo>
                <a:lnTo>
                  <a:pt x="0" y="264160"/>
                </a:lnTo>
                <a:lnTo>
                  <a:pt x="539749" y="264160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8465" y="4703047"/>
            <a:ext cx="492260" cy="241508"/>
          </a:xfrm>
          <a:custGeom>
            <a:avLst/>
            <a:gdLst/>
            <a:ahLst/>
            <a:cxnLst/>
            <a:rect l="l" t="t" r="r" b="b"/>
            <a:pathLst>
              <a:path w="541019" h="265429">
                <a:moveTo>
                  <a:pt x="541019" y="0"/>
                </a:moveTo>
                <a:lnTo>
                  <a:pt x="0" y="0"/>
                </a:lnTo>
                <a:lnTo>
                  <a:pt x="0" y="265430"/>
                </a:lnTo>
                <a:lnTo>
                  <a:pt x="541019" y="265430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5798" y="3972745"/>
            <a:ext cx="492260" cy="240352"/>
          </a:xfrm>
          <a:custGeom>
            <a:avLst/>
            <a:gdLst/>
            <a:ahLst/>
            <a:cxnLst/>
            <a:rect l="l" t="t" r="r" b="b"/>
            <a:pathLst>
              <a:path w="541019" h="264160">
                <a:moveTo>
                  <a:pt x="541019" y="0"/>
                </a:moveTo>
                <a:lnTo>
                  <a:pt x="0" y="0"/>
                </a:lnTo>
                <a:lnTo>
                  <a:pt x="0" y="264159"/>
                </a:lnTo>
                <a:lnTo>
                  <a:pt x="541019" y="264159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2286" y="317542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50" y="0"/>
                </a:moveTo>
                <a:lnTo>
                  <a:pt x="0" y="0"/>
                </a:lnTo>
                <a:lnTo>
                  <a:pt x="0" y="264160"/>
                </a:lnTo>
                <a:lnTo>
                  <a:pt x="539750" y="26416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53715" y="3186982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1377" indent="-10399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2354" marR="7510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2290" y="2259083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519" y="506125"/>
            <a:ext cx="1098739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algn="ctr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Scene</a:t>
            </a:r>
            <a:r>
              <a:rPr sz="4004" spc="-59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5046" y="1592335"/>
            <a:ext cx="767451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Given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image,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predict which place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we are</a:t>
            </a:r>
            <a:r>
              <a:rPr sz="2912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in.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4750" y="2755962"/>
            <a:ext cx="1926285" cy="1925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1711" y="2737473"/>
            <a:ext cx="1948240" cy="1948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0185" y="2801028"/>
            <a:ext cx="1896240" cy="1896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55842" y="2791788"/>
            <a:ext cx="1895085" cy="1896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5339" y="4745804"/>
            <a:ext cx="152646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31317" y="4727316"/>
            <a:ext cx="115554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Ha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rb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5167" y="101688"/>
            <a:ext cx="6973683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46" dirty="0"/>
              <a:t> </a:t>
            </a:r>
            <a:r>
              <a:rPr sz="3640" spc="5" dirty="0"/>
              <a:t>Scenes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945231"/>
            <a:ext cx="9170365" cy="2561832"/>
          </a:xfrm>
          <a:custGeom>
            <a:avLst/>
            <a:gdLst/>
            <a:ahLst/>
            <a:cxnLst/>
            <a:rect l="l" t="t" r="r" b="b"/>
            <a:pathLst>
              <a:path w="10078720" h="2683510">
                <a:moveTo>
                  <a:pt x="10078719" y="0"/>
                </a:moveTo>
                <a:lnTo>
                  <a:pt x="0" y="0"/>
                </a:lnTo>
                <a:lnTo>
                  <a:pt x="0" y="2683510"/>
                </a:lnTo>
                <a:lnTo>
                  <a:pt x="10078720" y="2683510"/>
                </a:lnTo>
                <a:lnTo>
                  <a:pt x="10078719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2" y="3386887"/>
            <a:ext cx="4580560" cy="0"/>
          </a:xfrm>
          <a:custGeom>
            <a:avLst/>
            <a:gdLst/>
            <a:ahLst/>
            <a:cxnLst/>
            <a:rect l="l" t="t" r="r" b="b"/>
            <a:pathLst>
              <a:path w="5034280">
                <a:moveTo>
                  <a:pt x="503428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945231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19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4941" y="3386887"/>
            <a:ext cx="4589805" cy="0"/>
          </a:xfrm>
          <a:custGeom>
            <a:avLst/>
            <a:gdLst/>
            <a:ahLst/>
            <a:cxnLst/>
            <a:rect l="l" t="t" r="r" b="b"/>
            <a:pathLst>
              <a:path w="5044440">
                <a:moveTo>
                  <a:pt x="504444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3001" y="1268783"/>
            <a:ext cx="8971612" cy="894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5356" y="2479789"/>
            <a:ext cx="8971612" cy="888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028434"/>
            <a:ext cx="9170365" cy="144693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30573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bedroom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45"/>
              </a:spcBef>
            </a:pP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96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mountain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2283" y="3666528"/>
            <a:ext cx="4856734" cy="1936016"/>
          </a:xfrm>
          <a:prstGeom prst="rect">
            <a:avLst/>
          </a:prstGeom>
        </p:spPr>
        <p:txBody>
          <a:bodyPr vert="horz" wrap="square" lIns="0" tIns="108621" rIns="0" bIns="0" rtlCol="0">
            <a:spAutoFit/>
          </a:bodyPr>
          <a:lstStyle/>
          <a:p>
            <a:pPr marL="34665" defTabSz="832013">
              <a:spcBef>
                <a:spcPts val="855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9986" indent="-171016" defTabSz="832013">
              <a:spcBef>
                <a:spcPts val="655"/>
              </a:spcBef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Objects (scene</a:t>
            </a:r>
            <a:r>
              <a:rPr sz="218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parts?)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Scene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42103" y="4373719"/>
            <a:ext cx="2319169" cy="1554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61179" y="4350608"/>
            <a:ext cx="2329568" cy="1577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C72B-6603-EBED-5417-4A905B824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1C95-F74F-6616-8CCA-8DEF3680A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BEF39-CDC5-C857-F7B9-9095775F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2"/>
            <a:ext cx="12223750" cy="67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5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61" y="262309"/>
            <a:ext cx="569276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243529" algn="l"/>
              </a:tabLst>
            </a:pPr>
            <a:r>
              <a:rPr sz="3640" spc="-9" dirty="0">
                <a:latin typeface="Arial"/>
                <a:cs typeface="Arial"/>
              </a:rPr>
              <a:t>CN</a:t>
            </a:r>
            <a:r>
              <a:rPr sz="3640" dirty="0">
                <a:latin typeface="Arial"/>
                <a:cs typeface="Arial"/>
              </a:rPr>
              <a:t>N</a:t>
            </a:r>
            <a:r>
              <a:rPr sz="3640" spc="-5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f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r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Sc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e	</a:t>
            </a:r>
            <a:r>
              <a:rPr sz="3640" spc="-9" dirty="0">
                <a:latin typeface="Arial"/>
                <a:cs typeface="Arial"/>
              </a:rPr>
              <a:t>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-5" dirty="0">
                <a:latin typeface="Arial"/>
                <a:cs typeface="Arial"/>
              </a:rPr>
              <a:t>ogni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spc="-9" dirty="0">
                <a:latin typeface="Arial"/>
                <a:cs typeface="Arial"/>
              </a:rPr>
              <a:t>i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1361" y="2579015"/>
            <a:ext cx="8637579" cy="2477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5886" y="2180153"/>
            <a:ext cx="6650132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</a:t>
            </a:r>
            <a:r>
              <a:rPr sz="1638" b="1" spc="77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Database</a:t>
            </a:r>
            <a:r>
              <a:rPr sz="1638" spc="86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7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400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categories</a:t>
            </a:r>
            <a:endParaRPr sz="1638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9440" y="6622398"/>
            <a:ext cx="1926285" cy="221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Zhou,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al. NIPS,</a:t>
            </a:r>
            <a:r>
              <a:rPr sz="1365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3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6356" y="4865738"/>
            <a:ext cx="8052958" cy="767705"/>
          </a:xfrm>
          <a:prstGeom prst="rect">
            <a:avLst/>
          </a:prstGeom>
        </p:spPr>
        <p:txBody>
          <a:bodyPr vert="horz" wrap="square" lIns="0" tIns="134043" rIns="0" bIns="0" rtlCol="0">
            <a:spAutoFit/>
          </a:bodyPr>
          <a:lstStyle/>
          <a:p>
            <a:pPr marL="5096974" defTabSz="832013">
              <a:spcBef>
                <a:spcPts val="1055"/>
              </a:spcBef>
            </a:pP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category</a:t>
            </a:r>
            <a:endParaRPr sz="163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1555" defTabSz="832013">
              <a:spcBef>
                <a:spcPts val="964"/>
              </a:spcBef>
            </a:pPr>
            <a:r>
              <a:rPr sz="1638" b="1" spc="68" dirty="0">
                <a:solidFill>
                  <a:prstClr val="black"/>
                </a:solidFill>
                <a:latin typeface="Tahoma"/>
                <a:cs typeface="Tahoma"/>
              </a:rPr>
              <a:t>Places-CNN</a:t>
            </a:r>
            <a:r>
              <a:rPr sz="1638" spc="68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4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5" dirty="0">
                <a:solidFill>
                  <a:prstClr val="black"/>
                </a:solidFill>
                <a:latin typeface="Verdana"/>
                <a:cs typeface="Verdana"/>
              </a:rPr>
              <a:t>AlexNet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CNN</a:t>
            </a:r>
            <a:r>
              <a:rPr sz="1638" spc="-41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on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32" dirty="0">
                <a:solidFill>
                  <a:prstClr val="black"/>
                </a:solidFill>
                <a:latin typeface="Verdana"/>
                <a:cs typeface="Verdana"/>
              </a:rPr>
              <a:t>2.5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205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4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categories.</a:t>
            </a:r>
          </a:p>
        </p:txBody>
      </p:sp>
      <p:sp>
        <p:nvSpPr>
          <p:cNvPr id="9" name="object 9"/>
          <p:cNvSpPr/>
          <p:nvPr/>
        </p:nvSpPr>
        <p:spPr>
          <a:xfrm>
            <a:off x="3044414" y="5745207"/>
            <a:ext cx="5377294" cy="1039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15" y="812926"/>
            <a:ext cx="8976457" cy="10101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202" y="265777"/>
            <a:ext cx="7957084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86038">
              <a:spcBef>
                <a:spcPts val="91"/>
              </a:spcBef>
            </a:pPr>
            <a:r>
              <a:rPr spc="-27" dirty="0"/>
              <a:t>ImageNet </a:t>
            </a:r>
            <a:r>
              <a:rPr spc="-5" dirty="0"/>
              <a:t>CNN </a:t>
            </a:r>
            <a:r>
              <a:rPr spc="23" dirty="0"/>
              <a:t>and </a:t>
            </a:r>
            <a:r>
              <a:rPr spc="27" dirty="0"/>
              <a:t>Places</a:t>
            </a:r>
            <a:r>
              <a:rPr spc="-440" dirty="0"/>
              <a:t> </a:t>
            </a:r>
            <a:r>
              <a:rPr dirty="0"/>
              <a:t>CNN</a:t>
            </a:r>
          </a:p>
        </p:txBody>
      </p:sp>
      <p:sp>
        <p:nvSpPr>
          <p:cNvPr id="3" name="object 3"/>
          <p:cNvSpPr/>
          <p:nvPr/>
        </p:nvSpPr>
        <p:spPr>
          <a:xfrm>
            <a:off x="3973536" y="1566043"/>
            <a:ext cx="5112039" cy="1958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2381" y="1226030"/>
            <a:ext cx="461349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ImageNet </a:t>
            </a: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Object</a:t>
            </a:r>
            <a:r>
              <a:rPr sz="1638" b="1" spc="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3032" y="3541730"/>
            <a:ext cx="1971351" cy="25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6370" y="1328872"/>
            <a:ext cx="2571076" cy="2162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79623" y="4438303"/>
            <a:ext cx="5233833" cy="2004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9247" y="6401691"/>
            <a:ext cx="102727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b="1" spc="168" dirty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z="2184" b="1" spc="82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184" b="1" spc="146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2184" b="1" spc="173" dirty="0">
                <a:solidFill>
                  <a:prstClr val="black"/>
                </a:solidFill>
                <a:latin typeface="Tahoma"/>
                <a:cs typeface="Tahoma"/>
              </a:rPr>
              <a:t>es</a:t>
            </a:r>
            <a:endParaRPr sz="2184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9481" y="4267412"/>
            <a:ext cx="2567610" cy="2125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28986" y="6423646"/>
            <a:ext cx="398661" cy="275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452120" y="582930"/>
                </a:moveTo>
                <a:lnTo>
                  <a:pt x="0" y="582930"/>
                </a:lnTo>
                <a:lnTo>
                  <a:pt x="226060" y="727710"/>
                </a:lnTo>
                <a:lnTo>
                  <a:pt x="452120" y="582930"/>
                </a:lnTo>
                <a:close/>
              </a:path>
              <a:path w="452120" h="727710">
                <a:moveTo>
                  <a:pt x="339090" y="144780"/>
                </a:moveTo>
                <a:lnTo>
                  <a:pt x="113030" y="144780"/>
                </a:lnTo>
                <a:lnTo>
                  <a:pt x="113030" y="582930"/>
                </a:lnTo>
                <a:lnTo>
                  <a:pt x="339090" y="582930"/>
                </a:lnTo>
                <a:lnTo>
                  <a:pt x="339090" y="144780"/>
                </a:lnTo>
                <a:close/>
              </a:path>
              <a:path w="452120" h="727710">
                <a:moveTo>
                  <a:pt x="226060" y="0"/>
                </a:moveTo>
                <a:lnTo>
                  <a:pt x="0" y="144780"/>
                </a:lnTo>
                <a:lnTo>
                  <a:pt x="452120" y="144780"/>
                </a:lnTo>
                <a:lnTo>
                  <a:pt x="226060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226060" y="727710"/>
                </a:moveTo>
                <a:lnTo>
                  <a:pt x="0" y="582930"/>
                </a:lnTo>
                <a:lnTo>
                  <a:pt x="113030" y="582930"/>
                </a:lnTo>
                <a:lnTo>
                  <a:pt x="113030" y="144780"/>
                </a:lnTo>
                <a:lnTo>
                  <a:pt x="0" y="144780"/>
                </a:lnTo>
                <a:lnTo>
                  <a:pt x="226060" y="0"/>
                </a:lnTo>
                <a:lnTo>
                  <a:pt x="452120" y="144780"/>
                </a:lnTo>
                <a:lnTo>
                  <a:pt x="339090" y="144780"/>
                </a:lnTo>
                <a:lnTo>
                  <a:pt x="339090" y="582930"/>
                </a:lnTo>
                <a:lnTo>
                  <a:pt x="452120" y="582930"/>
                </a:lnTo>
                <a:lnTo>
                  <a:pt x="226060" y="727710"/>
                </a:lnTo>
                <a:close/>
              </a:path>
            </a:pathLst>
          </a:custGeom>
          <a:ln w="93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422" y="3621464"/>
            <a:ext cx="4472517" cy="87985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934332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Same architecture:</a:t>
            </a:r>
            <a:r>
              <a:rPr sz="1638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AlexNet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2366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 </a:t>
            </a:r>
            <a:r>
              <a:rPr sz="1638" b="1" spc="104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123" dirty="0">
                <a:solidFill>
                  <a:prstClr val="black"/>
                </a:solidFill>
                <a:latin typeface="Tahoma"/>
                <a:cs typeface="Tahoma"/>
              </a:rPr>
              <a:t>Scene</a:t>
            </a:r>
            <a:r>
              <a:rPr sz="1638" b="1" spc="36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241" y="405595"/>
            <a:ext cx="753932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601063" algn="l"/>
                <a:tab pos="5219458" algn="l"/>
              </a:tabLst>
            </a:pPr>
            <a:r>
              <a:rPr sz="3640" spc="-5" dirty="0">
                <a:latin typeface="Arial"/>
                <a:cs typeface="Arial"/>
              </a:rPr>
              <a:t>Data-Driven	Approach </a:t>
            </a:r>
            <a:r>
              <a:rPr sz="3640" dirty="0">
                <a:latin typeface="Arial"/>
                <a:cs typeface="Arial"/>
              </a:rPr>
              <a:t>to	</a:t>
            </a:r>
            <a:r>
              <a:rPr sz="3640" spc="-5" dirty="0">
                <a:latin typeface="Arial"/>
                <a:cs typeface="Arial"/>
              </a:rPr>
              <a:t>Study</a:t>
            </a:r>
            <a:r>
              <a:rPr sz="3640" spc="-77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0401" y="1144396"/>
            <a:ext cx="4234274" cy="25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80291" y="3961190"/>
            <a:ext cx="2027973" cy="502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6424" y="4468472"/>
            <a:ext cx="2034906" cy="508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66424" y="4985001"/>
            <a:ext cx="2016417" cy="489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66424" y="5464551"/>
            <a:ext cx="2052239" cy="518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0867" y="4594428"/>
            <a:ext cx="1557090" cy="1647914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200,000 image 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stimuli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of objects  and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scene  categories  (ImageNet  TestSet+SUN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database)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5852" y="4008365"/>
            <a:ext cx="956176" cy="2063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6297" y="4273687"/>
            <a:ext cx="3222800" cy="16848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8012" y="4067502"/>
            <a:ext cx="1431136" cy="493752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r>
              <a:rPr sz="1638" spc="-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CNN  Places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 CNN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1802" y="1385491"/>
            <a:ext cx="307662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Neuroscientists study</a:t>
            </a:r>
            <a:r>
              <a:rPr sz="2002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brain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1" y="2299975"/>
            <a:ext cx="11779771" cy="2738785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7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9803" y="1291894"/>
            <a:ext cx="2919472" cy="635975"/>
          </a:xfrm>
          <a:prstGeom prst="rect">
            <a:avLst/>
          </a:prstGeom>
        </p:spPr>
        <p:txBody>
          <a:bodyPr vert="horz" wrap="square" lIns="0" tIns="49688" rIns="0" bIns="0" rtlCol="0">
            <a:spAutoFit/>
          </a:bodyPr>
          <a:lstStyle/>
          <a:p>
            <a:pPr marL="11555" defTabSz="832013">
              <a:spcBef>
                <a:spcPts val="3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Estimated receptive</a:t>
            </a:r>
            <a:r>
              <a:rPr sz="200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fields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1584211" defTabSz="832013">
              <a:spcBef>
                <a:spcPts val="246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1964" y="1969040"/>
            <a:ext cx="1792242" cy="119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0639" y="1969039"/>
            <a:ext cx="1792241" cy="1202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90949" y="1969039"/>
            <a:ext cx="1792242" cy="1202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9448" y="1994462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162" y="2011795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4609" y="1984061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9445" y="2460143"/>
            <a:ext cx="125953" cy="124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72512" y="2296056"/>
            <a:ext cx="519993" cy="521149"/>
          </a:xfrm>
          <a:custGeom>
            <a:avLst/>
            <a:gdLst/>
            <a:ahLst/>
            <a:cxnLst/>
            <a:rect l="l" t="t" r="r" b="b"/>
            <a:pathLst>
              <a:path w="571500" h="572769">
                <a:moveTo>
                  <a:pt x="285750" y="0"/>
                </a:moveTo>
                <a:lnTo>
                  <a:pt x="238246" y="3646"/>
                </a:lnTo>
                <a:lnTo>
                  <a:pt x="193608" y="14234"/>
                </a:lnTo>
                <a:lnTo>
                  <a:pt x="152339" y="31238"/>
                </a:lnTo>
                <a:lnTo>
                  <a:pt x="114940" y="54132"/>
                </a:lnTo>
                <a:lnTo>
                  <a:pt x="81914" y="82391"/>
                </a:lnTo>
                <a:lnTo>
                  <a:pt x="53766" y="115488"/>
                </a:lnTo>
                <a:lnTo>
                  <a:pt x="30998" y="152899"/>
                </a:lnTo>
                <a:lnTo>
                  <a:pt x="14112" y="194096"/>
                </a:lnTo>
                <a:lnTo>
                  <a:pt x="3611" y="238555"/>
                </a:lnTo>
                <a:lnTo>
                  <a:pt x="0" y="285750"/>
                </a:lnTo>
                <a:lnTo>
                  <a:pt x="3611" y="333288"/>
                </a:lnTo>
                <a:lnTo>
                  <a:pt x="14112" y="378023"/>
                </a:lnTo>
                <a:lnTo>
                  <a:pt x="30998" y="419435"/>
                </a:lnTo>
                <a:lnTo>
                  <a:pt x="53766" y="457006"/>
                </a:lnTo>
                <a:lnTo>
                  <a:pt x="81915" y="490220"/>
                </a:lnTo>
                <a:lnTo>
                  <a:pt x="114940" y="518556"/>
                </a:lnTo>
                <a:lnTo>
                  <a:pt x="152339" y="541497"/>
                </a:lnTo>
                <a:lnTo>
                  <a:pt x="193608" y="558525"/>
                </a:lnTo>
                <a:lnTo>
                  <a:pt x="238246" y="569122"/>
                </a:lnTo>
                <a:lnTo>
                  <a:pt x="285750" y="572770"/>
                </a:lnTo>
                <a:lnTo>
                  <a:pt x="332944" y="569122"/>
                </a:lnTo>
                <a:lnTo>
                  <a:pt x="377403" y="558525"/>
                </a:lnTo>
                <a:lnTo>
                  <a:pt x="418600" y="541497"/>
                </a:lnTo>
                <a:lnTo>
                  <a:pt x="456011" y="518556"/>
                </a:lnTo>
                <a:lnTo>
                  <a:pt x="489108" y="490220"/>
                </a:lnTo>
                <a:lnTo>
                  <a:pt x="517367" y="457006"/>
                </a:lnTo>
                <a:lnTo>
                  <a:pt x="540261" y="419435"/>
                </a:lnTo>
                <a:lnTo>
                  <a:pt x="557265" y="378023"/>
                </a:lnTo>
                <a:lnTo>
                  <a:pt x="567853" y="333288"/>
                </a:lnTo>
                <a:lnTo>
                  <a:pt x="571500" y="285750"/>
                </a:lnTo>
                <a:lnTo>
                  <a:pt x="567853" y="238555"/>
                </a:lnTo>
                <a:lnTo>
                  <a:pt x="557265" y="194096"/>
                </a:lnTo>
                <a:lnTo>
                  <a:pt x="540261" y="152899"/>
                </a:lnTo>
                <a:lnTo>
                  <a:pt x="517367" y="115488"/>
                </a:lnTo>
                <a:lnTo>
                  <a:pt x="489108" y="82391"/>
                </a:lnTo>
                <a:lnTo>
                  <a:pt x="456011" y="54132"/>
                </a:lnTo>
                <a:lnTo>
                  <a:pt x="418600" y="31238"/>
                </a:lnTo>
                <a:lnTo>
                  <a:pt x="377403" y="14234"/>
                </a:lnTo>
                <a:lnTo>
                  <a:pt x="332944" y="3646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33629" y="2046461"/>
            <a:ext cx="982209" cy="982209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539750" y="0"/>
                </a:moveTo>
                <a:lnTo>
                  <a:pt x="492048" y="1918"/>
                </a:lnTo>
                <a:lnTo>
                  <a:pt x="445690" y="7579"/>
                </a:lnTo>
                <a:lnTo>
                  <a:pt x="400818" y="16842"/>
                </a:lnTo>
                <a:lnTo>
                  <a:pt x="357572" y="29566"/>
                </a:lnTo>
                <a:lnTo>
                  <a:pt x="316094" y="45609"/>
                </a:lnTo>
                <a:lnTo>
                  <a:pt x="276525" y="64830"/>
                </a:lnTo>
                <a:lnTo>
                  <a:pt x="239005" y="87089"/>
                </a:lnTo>
                <a:lnTo>
                  <a:pt x="203676" y="112244"/>
                </a:lnTo>
                <a:lnTo>
                  <a:pt x="170678" y="140154"/>
                </a:lnTo>
                <a:lnTo>
                  <a:pt x="140154" y="170678"/>
                </a:lnTo>
                <a:lnTo>
                  <a:pt x="112244" y="203676"/>
                </a:lnTo>
                <a:lnTo>
                  <a:pt x="87089" y="239005"/>
                </a:lnTo>
                <a:lnTo>
                  <a:pt x="64830" y="276525"/>
                </a:lnTo>
                <a:lnTo>
                  <a:pt x="45609" y="316094"/>
                </a:lnTo>
                <a:lnTo>
                  <a:pt x="29566" y="357572"/>
                </a:lnTo>
                <a:lnTo>
                  <a:pt x="16842" y="400818"/>
                </a:lnTo>
                <a:lnTo>
                  <a:pt x="7579" y="445690"/>
                </a:lnTo>
                <a:lnTo>
                  <a:pt x="1918" y="492048"/>
                </a:lnTo>
                <a:lnTo>
                  <a:pt x="0" y="539750"/>
                </a:lnTo>
                <a:lnTo>
                  <a:pt x="1918" y="587451"/>
                </a:lnTo>
                <a:lnTo>
                  <a:pt x="7579" y="633809"/>
                </a:lnTo>
                <a:lnTo>
                  <a:pt x="16842" y="678681"/>
                </a:lnTo>
                <a:lnTo>
                  <a:pt x="29566" y="721927"/>
                </a:lnTo>
                <a:lnTo>
                  <a:pt x="45609" y="763405"/>
                </a:lnTo>
                <a:lnTo>
                  <a:pt x="64830" y="802974"/>
                </a:lnTo>
                <a:lnTo>
                  <a:pt x="87089" y="840494"/>
                </a:lnTo>
                <a:lnTo>
                  <a:pt x="112244" y="875823"/>
                </a:lnTo>
                <a:lnTo>
                  <a:pt x="140154" y="908821"/>
                </a:lnTo>
                <a:lnTo>
                  <a:pt x="170678" y="939345"/>
                </a:lnTo>
                <a:lnTo>
                  <a:pt x="203676" y="967255"/>
                </a:lnTo>
                <a:lnTo>
                  <a:pt x="239005" y="992410"/>
                </a:lnTo>
                <a:lnTo>
                  <a:pt x="276525" y="1014669"/>
                </a:lnTo>
                <a:lnTo>
                  <a:pt x="316094" y="1033890"/>
                </a:lnTo>
                <a:lnTo>
                  <a:pt x="357572" y="1049933"/>
                </a:lnTo>
                <a:lnTo>
                  <a:pt x="400818" y="1062657"/>
                </a:lnTo>
                <a:lnTo>
                  <a:pt x="445690" y="1071920"/>
                </a:lnTo>
                <a:lnTo>
                  <a:pt x="492048" y="1077581"/>
                </a:lnTo>
                <a:lnTo>
                  <a:pt x="539750" y="1079500"/>
                </a:lnTo>
                <a:lnTo>
                  <a:pt x="587451" y="1077581"/>
                </a:lnTo>
                <a:lnTo>
                  <a:pt x="633809" y="1071920"/>
                </a:lnTo>
                <a:lnTo>
                  <a:pt x="678681" y="1062657"/>
                </a:lnTo>
                <a:lnTo>
                  <a:pt x="721927" y="1049933"/>
                </a:lnTo>
                <a:lnTo>
                  <a:pt x="763405" y="1033890"/>
                </a:lnTo>
                <a:lnTo>
                  <a:pt x="802974" y="1014669"/>
                </a:lnTo>
                <a:lnTo>
                  <a:pt x="840494" y="992410"/>
                </a:lnTo>
                <a:lnTo>
                  <a:pt x="875823" y="967255"/>
                </a:lnTo>
                <a:lnTo>
                  <a:pt x="908821" y="939345"/>
                </a:lnTo>
                <a:lnTo>
                  <a:pt x="939345" y="908821"/>
                </a:lnTo>
                <a:lnTo>
                  <a:pt x="967255" y="875823"/>
                </a:lnTo>
                <a:lnTo>
                  <a:pt x="992410" y="840494"/>
                </a:lnTo>
                <a:lnTo>
                  <a:pt x="1014669" y="802974"/>
                </a:lnTo>
                <a:lnTo>
                  <a:pt x="1033890" y="763405"/>
                </a:lnTo>
                <a:lnTo>
                  <a:pt x="1049933" y="721927"/>
                </a:lnTo>
                <a:lnTo>
                  <a:pt x="1062657" y="678681"/>
                </a:lnTo>
                <a:lnTo>
                  <a:pt x="1071920" y="633809"/>
                </a:lnTo>
                <a:lnTo>
                  <a:pt x="1077581" y="587451"/>
                </a:lnTo>
                <a:lnTo>
                  <a:pt x="1079500" y="539750"/>
                </a:lnTo>
                <a:lnTo>
                  <a:pt x="1077581" y="492048"/>
                </a:lnTo>
                <a:lnTo>
                  <a:pt x="1071920" y="445690"/>
                </a:lnTo>
                <a:lnTo>
                  <a:pt x="1062657" y="400818"/>
                </a:lnTo>
                <a:lnTo>
                  <a:pt x="1049933" y="357572"/>
                </a:lnTo>
                <a:lnTo>
                  <a:pt x="1033890" y="316094"/>
                </a:lnTo>
                <a:lnTo>
                  <a:pt x="1014669" y="276525"/>
                </a:lnTo>
                <a:lnTo>
                  <a:pt x="992410" y="239005"/>
                </a:lnTo>
                <a:lnTo>
                  <a:pt x="967255" y="203676"/>
                </a:lnTo>
                <a:lnTo>
                  <a:pt x="939345" y="170678"/>
                </a:lnTo>
                <a:lnTo>
                  <a:pt x="908821" y="140154"/>
                </a:lnTo>
                <a:lnTo>
                  <a:pt x="875823" y="112244"/>
                </a:lnTo>
                <a:lnTo>
                  <a:pt x="840494" y="87089"/>
                </a:lnTo>
                <a:lnTo>
                  <a:pt x="802974" y="64830"/>
                </a:lnTo>
                <a:lnTo>
                  <a:pt x="763405" y="45609"/>
                </a:lnTo>
                <a:lnTo>
                  <a:pt x="721927" y="29566"/>
                </a:lnTo>
                <a:lnTo>
                  <a:pt x="678681" y="16842"/>
                </a:lnTo>
                <a:lnTo>
                  <a:pt x="633809" y="7579"/>
                </a:lnTo>
                <a:lnTo>
                  <a:pt x="587451" y="1918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5260" y="1246701"/>
            <a:ext cx="4613493" cy="726849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algn="ctr" defTabSz="832013">
              <a:spcBef>
                <a:spcPts val="955"/>
              </a:spcBef>
            </a:pP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Actual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of RF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much smaller than the theoretic</a:t>
            </a:r>
            <a:r>
              <a:rPr sz="1456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  <a:p>
            <a:pPr marL="245547" algn="ctr" defTabSz="832013">
              <a:spcBef>
                <a:spcPts val="974"/>
              </a:spcBef>
              <a:tabLst>
                <a:tab pos="3407034" algn="l"/>
              </a:tabLst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conv3	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9445" y="2450904"/>
            <a:ext cx="125953" cy="1259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00778" y="2417389"/>
            <a:ext cx="272707" cy="272707"/>
          </a:xfrm>
          <a:custGeom>
            <a:avLst/>
            <a:gdLst/>
            <a:ahLst/>
            <a:cxnLst/>
            <a:rect l="l" t="t" r="r" b="b"/>
            <a:pathLst>
              <a:path w="299720" h="299719">
                <a:moveTo>
                  <a:pt x="149860" y="0"/>
                </a:moveTo>
                <a:lnTo>
                  <a:pt x="101600" y="7416"/>
                </a:lnTo>
                <a:lnTo>
                  <a:pt x="60350" y="28244"/>
                </a:lnTo>
                <a:lnTo>
                  <a:pt x="28244" y="60350"/>
                </a:lnTo>
                <a:lnTo>
                  <a:pt x="7416" y="101600"/>
                </a:lnTo>
                <a:lnTo>
                  <a:pt x="0" y="149860"/>
                </a:lnTo>
                <a:lnTo>
                  <a:pt x="7416" y="198120"/>
                </a:lnTo>
                <a:lnTo>
                  <a:pt x="28244" y="239369"/>
                </a:lnTo>
                <a:lnTo>
                  <a:pt x="60350" y="271475"/>
                </a:lnTo>
                <a:lnTo>
                  <a:pt x="101600" y="292303"/>
                </a:lnTo>
                <a:lnTo>
                  <a:pt x="149860" y="299720"/>
                </a:lnTo>
                <a:lnTo>
                  <a:pt x="198120" y="292303"/>
                </a:lnTo>
                <a:lnTo>
                  <a:pt x="239369" y="271475"/>
                </a:lnTo>
                <a:lnTo>
                  <a:pt x="271475" y="239369"/>
                </a:lnTo>
                <a:lnTo>
                  <a:pt x="292303" y="198120"/>
                </a:lnTo>
                <a:lnTo>
                  <a:pt x="299720" y="149860"/>
                </a:lnTo>
                <a:lnTo>
                  <a:pt x="292303" y="101600"/>
                </a:lnTo>
                <a:lnTo>
                  <a:pt x="271475" y="60350"/>
                </a:lnTo>
                <a:lnTo>
                  <a:pt x="239369" y="28244"/>
                </a:lnTo>
                <a:lnTo>
                  <a:pt x="198120" y="7416"/>
                </a:lnTo>
                <a:lnTo>
                  <a:pt x="14986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83225" y="2287973"/>
            <a:ext cx="470305" cy="471459"/>
          </a:xfrm>
          <a:custGeom>
            <a:avLst/>
            <a:gdLst/>
            <a:ahLst/>
            <a:cxnLst/>
            <a:rect l="l" t="t" r="r" b="b"/>
            <a:pathLst>
              <a:path w="516890" h="518160">
                <a:moveTo>
                  <a:pt x="259079" y="0"/>
                </a:moveTo>
                <a:lnTo>
                  <a:pt x="211394" y="4034"/>
                </a:lnTo>
                <a:lnTo>
                  <a:pt x="166971" y="15720"/>
                </a:lnTo>
                <a:lnTo>
                  <a:pt x="126435" y="34431"/>
                </a:lnTo>
                <a:lnTo>
                  <a:pt x="90415" y="59538"/>
                </a:lnTo>
                <a:lnTo>
                  <a:pt x="59538" y="90415"/>
                </a:lnTo>
                <a:lnTo>
                  <a:pt x="34431" y="126435"/>
                </a:lnTo>
                <a:lnTo>
                  <a:pt x="15720" y="166971"/>
                </a:lnTo>
                <a:lnTo>
                  <a:pt x="4034" y="211394"/>
                </a:lnTo>
                <a:lnTo>
                  <a:pt x="0" y="259079"/>
                </a:lnTo>
                <a:lnTo>
                  <a:pt x="4034" y="306430"/>
                </a:lnTo>
                <a:lnTo>
                  <a:pt x="15720" y="350676"/>
                </a:lnTo>
                <a:lnTo>
                  <a:pt x="34431" y="391160"/>
                </a:lnTo>
                <a:lnTo>
                  <a:pt x="59538" y="427221"/>
                </a:lnTo>
                <a:lnTo>
                  <a:pt x="90415" y="458203"/>
                </a:lnTo>
                <a:lnTo>
                  <a:pt x="126435" y="483446"/>
                </a:lnTo>
                <a:lnTo>
                  <a:pt x="166971" y="502292"/>
                </a:lnTo>
                <a:lnTo>
                  <a:pt x="211394" y="514083"/>
                </a:lnTo>
                <a:lnTo>
                  <a:pt x="259079" y="518160"/>
                </a:lnTo>
                <a:lnTo>
                  <a:pt x="306387" y="514083"/>
                </a:lnTo>
                <a:lnTo>
                  <a:pt x="350516" y="502292"/>
                </a:lnTo>
                <a:lnTo>
                  <a:pt x="390830" y="483446"/>
                </a:lnTo>
                <a:lnTo>
                  <a:pt x="426692" y="458203"/>
                </a:lnTo>
                <a:lnTo>
                  <a:pt x="457463" y="427221"/>
                </a:lnTo>
                <a:lnTo>
                  <a:pt x="482505" y="391160"/>
                </a:lnTo>
                <a:lnTo>
                  <a:pt x="501183" y="350676"/>
                </a:lnTo>
                <a:lnTo>
                  <a:pt x="512857" y="306430"/>
                </a:lnTo>
                <a:lnTo>
                  <a:pt x="516889" y="259079"/>
                </a:lnTo>
                <a:lnTo>
                  <a:pt x="512857" y="211394"/>
                </a:lnTo>
                <a:lnTo>
                  <a:pt x="501183" y="166971"/>
                </a:lnTo>
                <a:lnTo>
                  <a:pt x="482505" y="126435"/>
                </a:lnTo>
                <a:lnTo>
                  <a:pt x="457463" y="90415"/>
                </a:lnTo>
                <a:lnTo>
                  <a:pt x="426692" y="59538"/>
                </a:lnTo>
                <a:lnTo>
                  <a:pt x="390830" y="34431"/>
                </a:lnTo>
                <a:lnTo>
                  <a:pt x="350516" y="15720"/>
                </a:lnTo>
                <a:lnTo>
                  <a:pt x="306387" y="4034"/>
                </a:lnTo>
                <a:lnTo>
                  <a:pt x="259079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64BA-3816-8108-6DB3-4C1D9AD6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BEC52-CC8C-B66A-CF36-F698BF51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F248F-D319-146E-8DFB-D52ADDD4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54" y="0"/>
            <a:ext cx="9312241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9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E5B91-5A6A-106A-5E81-819D56708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FC40085-AF8E-E368-B469-5E96419C2E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065C1AC-D561-AFD9-1258-20FAD8ECBAA2}"/>
              </a:ext>
            </a:extLst>
          </p:cNvPr>
          <p:cNvSpPr txBox="1"/>
          <p:nvPr/>
        </p:nvSpPr>
        <p:spPr>
          <a:xfrm>
            <a:off x="1809803" y="1291894"/>
            <a:ext cx="2919472" cy="635975"/>
          </a:xfrm>
          <a:prstGeom prst="rect">
            <a:avLst/>
          </a:prstGeom>
        </p:spPr>
        <p:txBody>
          <a:bodyPr vert="horz" wrap="square" lIns="0" tIns="49688" rIns="0" bIns="0" rtlCol="0">
            <a:spAutoFit/>
          </a:bodyPr>
          <a:lstStyle/>
          <a:p>
            <a:pPr marL="11555" defTabSz="832013">
              <a:spcBef>
                <a:spcPts val="3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Estimated receptive</a:t>
            </a:r>
            <a:r>
              <a:rPr sz="200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fields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1584211" defTabSz="832013">
              <a:spcBef>
                <a:spcPts val="246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E8DCC1F-4E24-4FF0-0F31-A677882F38B9}"/>
              </a:ext>
            </a:extLst>
          </p:cNvPr>
          <p:cNvSpPr/>
          <p:nvPr/>
        </p:nvSpPr>
        <p:spPr>
          <a:xfrm>
            <a:off x="2761964" y="1969040"/>
            <a:ext cx="1792242" cy="119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C16B5FB-46BB-850B-9FB5-A141891224D0}"/>
              </a:ext>
            </a:extLst>
          </p:cNvPr>
          <p:cNvSpPr/>
          <p:nvPr/>
        </p:nvSpPr>
        <p:spPr>
          <a:xfrm>
            <a:off x="5790639" y="1969039"/>
            <a:ext cx="1792241" cy="1202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7C3505C-1009-C9C5-3217-82082AD0B306}"/>
              </a:ext>
            </a:extLst>
          </p:cNvPr>
          <p:cNvSpPr/>
          <p:nvPr/>
        </p:nvSpPr>
        <p:spPr>
          <a:xfrm>
            <a:off x="8890949" y="1969039"/>
            <a:ext cx="1792242" cy="1202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E90E665-01CA-2152-33B8-D2C722554412}"/>
              </a:ext>
            </a:extLst>
          </p:cNvPr>
          <p:cNvSpPr/>
          <p:nvPr/>
        </p:nvSpPr>
        <p:spPr>
          <a:xfrm>
            <a:off x="1569448" y="1994462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9DF0EDF-A5B2-4EE8-7B5A-A42F45D198CF}"/>
              </a:ext>
            </a:extLst>
          </p:cNvPr>
          <p:cNvSpPr/>
          <p:nvPr/>
        </p:nvSpPr>
        <p:spPr>
          <a:xfrm>
            <a:off x="4628162" y="2011795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E5F3D0D-8AD2-8B73-D34D-7ACD143B91E1}"/>
              </a:ext>
            </a:extLst>
          </p:cNvPr>
          <p:cNvSpPr/>
          <p:nvPr/>
        </p:nvSpPr>
        <p:spPr>
          <a:xfrm>
            <a:off x="7714609" y="1984061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6E50E20-42C6-E454-4F9F-8A5209F47F44}"/>
              </a:ext>
            </a:extLst>
          </p:cNvPr>
          <p:cNvSpPr/>
          <p:nvPr/>
        </p:nvSpPr>
        <p:spPr>
          <a:xfrm>
            <a:off x="2089445" y="2460143"/>
            <a:ext cx="125953" cy="124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B414F99-9FE9-1D56-90C6-E2D3C14B4339}"/>
              </a:ext>
            </a:extLst>
          </p:cNvPr>
          <p:cNvSpPr/>
          <p:nvPr/>
        </p:nvSpPr>
        <p:spPr>
          <a:xfrm>
            <a:off x="4972512" y="2296056"/>
            <a:ext cx="519993" cy="521149"/>
          </a:xfrm>
          <a:custGeom>
            <a:avLst/>
            <a:gdLst/>
            <a:ahLst/>
            <a:cxnLst/>
            <a:rect l="l" t="t" r="r" b="b"/>
            <a:pathLst>
              <a:path w="571500" h="572769">
                <a:moveTo>
                  <a:pt x="285750" y="0"/>
                </a:moveTo>
                <a:lnTo>
                  <a:pt x="238246" y="3646"/>
                </a:lnTo>
                <a:lnTo>
                  <a:pt x="193608" y="14234"/>
                </a:lnTo>
                <a:lnTo>
                  <a:pt x="152339" y="31238"/>
                </a:lnTo>
                <a:lnTo>
                  <a:pt x="114940" y="54132"/>
                </a:lnTo>
                <a:lnTo>
                  <a:pt x="81914" y="82391"/>
                </a:lnTo>
                <a:lnTo>
                  <a:pt x="53766" y="115488"/>
                </a:lnTo>
                <a:lnTo>
                  <a:pt x="30998" y="152899"/>
                </a:lnTo>
                <a:lnTo>
                  <a:pt x="14112" y="194096"/>
                </a:lnTo>
                <a:lnTo>
                  <a:pt x="3611" y="238555"/>
                </a:lnTo>
                <a:lnTo>
                  <a:pt x="0" y="285750"/>
                </a:lnTo>
                <a:lnTo>
                  <a:pt x="3611" y="333288"/>
                </a:lnTo>
                <a:lnTo>
                  <a:pt x="14112" y="378023"/>
                </a:lnTo>
                <a:lnTo>
                  <a:pt x="30998" y="419435"/>
                </a:lnTo>
                <a:lnTo>
                  <a:pt x="53766" y="457006"/>
                </a:lnTo>
                <a:lnTo>
                  <a:pt x="81915" y="490220"/>
                </a:lnTo>
                <a:lnTo>
                  <a:pt x="114940" y="518556"/>
                </a:lnTo>
                <a:lnTo>
                  <a:pt x="152339" y="541497"/>
                </a:lnTo>
                <a:lnTo>
                  <a:pt x="193608" y="558525"/>
                </a:lnTo>
                <a:lnTo>
                  <a:pt x="238246" y="569122"/>
                </a:lnTo>
                <a:lnTo>
                  <a:pt x="285750" y="572770"/>
                </a:lnTo>
                <a:lnTo>
                  <a:pt x="332944" y="569122"/>
                </a:lnTo>
                <a:lnTo>
                  <a:pt x="377403" y="558525"/>
                </a:lnTo>
                <a:lnTo>
                  <a:pt x="418600" y="541497"/>
                </a:lnTo>
                <a:lnTo>
                  <a:pt x="456011" y="518556"/>
                </a:lnTo>
                <a:lnTo>
                  <a:pt x="489108" y="490220"/>
                </a:lnTo>
                <a:lnTo>
                  <a:pt x="517367" y="457006"/>
                </a:lnTo>
                <a:lnTo>
                  <a:pt x="540261" y="419435"/>
                </a:lnTo>
                <a:lnTo>
                  <a:pt x="557265" y="378023"/>
                </a:lnTo>
                <a:lnTo>
                  <a:pt x="567853" y="333288"/>
                </a:lnTo>
                <a:lnTo>
                  <a:pt x="571500" y="285750"/>
                </a:lnTo>
                <a:lnTo>
                  <a:pt x="567853" y="238555"/>
                </a:lnTo>
                <a:lnTo>
                  <a:pt x="557265" y="194096"/>
                </a:lnTo>
                <a:lnTo>
                  <a:pt x="540261" y="152899"/>
                </a:lnTo>
                <a:lnTo>
                  <a:pt x="517367" y="115488"/>
                </a:lnTo>
                <a:lnTo>
                  <a:pt x="489108" y="82391"/>
                </a:lnTo>
                <a:lnTo>
                  <a:pt x="456011" y="54132"/>
                </a:lnTo>
                <a:lnTo>
                  <a:pt x="418600" y="31238"/>
                </a:lnTo>
                <a:lnTo>
                  <a:pt x="377403" y="14234"/>
                </a:lnTo>
                <a:lnTo>
                  <a:pt x="332944" y="3646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4D444F0-901A-9123-F7C6-FD1A95E1FC7B}"/>
              </a:ext>
            </a:extLst>
          </p:cNvPr>
          <p:cNvSpPr/>
          <p:nvPr/>
        </p:nvSpPr>
        <p:spPr>
          <a:xfrm>
            <a:off x="7833629" y="2046461"/>
            <a:ext cx="982209" cy="982209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539750" y="0"/>
                </a:moveTo>
                <a:lnTo>
                  <a:pt x="492048" y="1918"/>
                </a:lnTo>
                <a:lnTo>
                  <a:pt x="445690" y="7579"/>
                </a:lnTo>
                <a:lnTo>
                  <a:pt x="400818" y="16842"/>
                </a:lnTo>
                <a:lnTo>
                  <a:pt x="357572" y="29566"/>
                </a:lnTo>
                <a:lnTo>
                  <a:pt x="316094" y="45609"/>
                </a:lnTo>
                <a:lnTo>
                  <a:pt x="276525" y="64830"/>
                </a:lnTo>
                <a:lnTo>
                  <a:pt x="239005" y="87089"/>
                </a:lnTo>
                <a:lnTo>
                  <a:pt x="203676" y="112244"/>
                </a:lnTo>
                <a:lnTo>
                  <a:pt x="170678" y="140154"/>
                </a:lnTo>
                <a:lnTo>
                  <a:pt x="140154" y="170678"/>
                </a:lnTo>
                <a:lnTo>
                  <a:pt x="112244" y="203676"/>
                </a:lnTo>
                <a:lnTo>
                  <a:pt x="87089" y="239005"/>
                </a:lnTo>
                <a:lnTo>
                  <a:pt x="64830" y="276525"/>
                </a:lnTo>
                <a:lnTo>
                  <a:pt x="45609" y="316094"/>
                </a:lnTo>
                <a:lnTo>
                  <a:pt x="29566" y="357572"/>
                </a:lnTo>
                <a:lnTo>
                  <a:pt x="16842" y="400818"/>
                </a:lnTo>
                <a:lnTo>
                  <a:pt x="7579" y="445690"/>
                </a:lnTo>
                <a:lnTo>
                  <a:pt x="1918" y="492048"/>
                </a:lnTo>
                <a:lnTo>
                  <a:pt x="0" y="539750"/>
                </a:lnTo>
                <a:lnTo>
                  <a:pt x="1918" y="587451"/>
                </a:lnTo>
                <a:lnTo>
                  <a:pt x="7579" y="633809"/>
                </a:lnTo>
                <a:lnTo>
                  <a:pt x="16842" y="678681"/>
                </a:lnTo>
                <a:lnTo>
                  <a:pt x="29566" y="721927"/>
                </a:lnTo>
                <a:lnTo>
                  <a:pt x="45609" y="763405"/>
                </a:lnTo>
                <a:lnTo>
                  <a:pt x="64830" y="802974"/>
                </a:lnTo>
                <a:lnTo>
                  <a:pt x="87089" y="840494"/>
                </a:lnTo>
                <a:lnTo>
                  <a:pt x="112244" y="875823"/>
                </a:lnTo>
                <a:lnTo>
                  <a:pt x="140154" y="908821"/>
                </a:lnTo>
                <a:lnTo>
                  <a:pt x="170678" y="939345"/>
                </a:lnTo>
                <a:lnTo>
                  <a:pt x="203676" y="967255"/>
                </a:lnTo>
                <a:lnTo>
                  <a:pt x="239005" y="992410"/>
                </a:lnTo>
                <a:lnTo>
                  <a:pt x="276525" y="1014669"/>
                </a:lnTo>
                <a:lnTo>
                  <a:pt x="316094" y="1033890"/>
                </a:lnTo>
                <a:lnTo>
                  <a:pt x="357572" y="1049933"/>
                </a:lnTo>
                <a:lnTo>
                  <a:pt x="400818" y="1062657"/>
                </a:lnTo>
                <a:lnTo>
                  <a:pt x="445690" y="1071920"/>
                </a:lnTo>
                <a:lnTo>
                  <a:pt x="492048" y="1077581"/>
                </a:lnTo>
                <a:lnTo>
                  <a:pt x="539750" y="1079500"/>
                </a:lnTo>
                <a:lnTo>
                  <a:pt x="587451" y="1077581"/>
                </a:lnTo>
                <a:lnTo>
                  <a:pt x="633809" y="1071920"/>
                </a:lnTo>
                <a:lnTo>
                  <a:pt x="678681" y="1062657"/>
                </a:lnTo>
                <a:lnTo>
                  <a:pt x="721927" y="1049933"/>
                </a:lnTo>
                <a:lnTo>
                  <a:pt x="763405" y="1033890"/>
                </a:lnTo>
                <a:lnTo>
                  <a:pt x="802974" y="1014669"/>
                </a:lnTo>
                <a:lnTo>
                  <a:pt x="840494" y="992410"/>
                </a:lnTo>
                <a:lnTo>
                  <a:pt x="875823" y="967255"/>
                </a:lnTo>
                <a:lnTo>
                  <a:pt x="908821" y="939345"/>
                </a:lnTo>
                <a:lnTo>
                  <a:pt x="939345" y="908821"/>
                </a:lnTo>
                <a:lnTo>
                  <a:pt x="967255" y="875823"/>
                </a:lnTo>
                <a:lnTo>
                  <a:pt x="992410" y="840494"/>
                </a:lnTo>
                <a:lnTo>
                  <a:pt x="1014669" y="802974"/>
                </a:lnTo>
                <a:lnTo>
                  <a:pt x="1033890" y="763405"/>
                </a:lnTo>
                <a:lnTo>
                  <a:pt x="1049933" y="721927"/>
                </a:lnTo>
                <a:lnTo>
                  <a:pt x="1062657" y="678681"/>
                </a:lnTo>
                <a:lnTo>
                  <a:pt x="1071920" y="633809"/>
                </a:lnTo>
                <a:lnTo>
                  <a:pt x="1077581" y="587451"/>
                </a:lnTo>
                <a:lnTo>
                  <a:pt x="1079500" y="539750"/>
                </a:lnTo>
                <a:lnTo>
                  <a:pt x="1077581" y="492048"/>
                </a:lnTo>
                <a:lnTo>
                  <a:pt x="1071920" y="445690"/>
                </a:lnTo>
                <a:lnTo>
                  <a:pt x="1062657" y="400818"/>
                </a:lnTo>
                <a:lnTo>
                  <a:pt x="1049933" y="357572"/>
                </a:lnTo>
                <a:lnTo>
                  <a:pt x="1033890" y="316094"/>
                </a:lnTo>
                <a:lnTo>
                  <a:pt x="1014669" y="276525"/>
                </a:lnTo>
                <a:lnTo>
                  <a:pt x="992410" y="239005"/>
                </a:lnTo>
                <a:lnTo>
                  <a:pt x="967255" y="203676"/>
                </a:lnTo>
                <a:lnTo>
                  <a:pt x="939345" y="170678"/>
                </a:lnTo>
                <a:lnTo>
                  <a:pt x="908821" y="140154"/>
                </a:lnTo>
                <a:lnTo>
                  <a:pt x="875823" y="112244"/>
                </a:lnTo>
                <a:lnTo>
                  <a:pt x="840494" y="87089"/>
                </a:lnTo>
                <a:lnTo>
                  <a:pt x="802974" y="64830"/>
                </a:lnTo>
                <a:lnTo>
                  <a:pt x="763405" y="45609"/>
                </a:lnTo>
                <a:lnTo>
                  <a:pt x="721927" y="29566"/>
                </a:lnTo>
                <a:lnTo>
                  <a:pt x="678681" y="16842"/>
                </a:lnTo>
                <a:lnTo>
                  <a:pt x="633809" y="7579"/>
                </a:lnTo>
                <a:lnTo>
                  <a:pt x="587451" y="1918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E523E17-3AF9-4FC4-694A-1239DE39820D}"/>
              </a:ext>
            </a:extLst>
          </p:cNvPr>
          <p:cNvSpPr txBox="1"/>
          <p:nvPr/>
        </p:nvSpPr>
        <p:spPr>
          <a:xfrm>
            <a:off x="5795260" y="1246701"/>
            <a:ext cx="4613493" cy="726849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algn="ctr" defTabSz="832013">
              <a:spcBef>
                <a:spcPts val="955"/>
              </a:spcBef>
            </a:pP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Actual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of RF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much smaller than the theoretic</a:t>
            </a:r>
            <a:r>
              <a:rPr sz="1456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  <a:p>
            <a:pPr marL="245547" algn="ctr" defTabSz="832013">
              <a:spcBef>
                <a:spcPts val="974"/>
              </a:spcBef>
              <a:tabLst>
                <a:tab pos="3407034" algn="l"/>
              </a:tabLst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conv3	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C25D14E-7B75-1B71-0C9A-8005508BD171}"/>
              </a:ext>
            </a:extLst>
          </p:cNvPr>
          <p:cNvSpPr/>
          <p:nvPr/>
        </p:nvSpPr>
        <p:spPr>
          <a:xfrm>
            <a:off x="2089445" y="2450904"/>
            <a:ext cx="125953" cy="1259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DB835C3-E021-9D9C-BCA2-94457D2B3080}"/>
              </a:ext>
            </a:extLst>
          </p:cNvPr>
          <p:cNvSpPr/>
          <p:nvPr/>
        </p:nvSpPr>
        <p:spPr>
          <a:xfrm>
            <a:off x="5100778" y="2417389"/>
            <a:ext cx="272707" cy="272707"/>
          </a:xfrm>
          <a:custGeom>
            <a:avLst/>
            <a:gdLst/>
            <a:ahLst/>
            <a:cxnLst/>
            <a:rect l="l" t="t" r="r" b="b"/>
            <a:pathLst>
              <a:path w="299720" h="299719">
                <a:moveTo>
                  <a:pt x="149860" y="0"/>
                </a:moveTo>
                <a:lnTo>
                  <a:pt x="101600" y="7416"/>
                </a:lnTo>
                <a:lnTo>
                  <a:pt x="60350" y="28244"/>
                </a:lnTo>
                <a:lnTo>
                  <a:pt x="28244" y="60350"/>
                </a:lnTo>
                <a:lnTo>
                  <a:pt x="7416" y="101600"/>
                </a:lnTo>
                <a:lnTo>
                  <a:pt x="0" y="149860"/>
                </a:lnTo>
                <a:lnTo>
                  <a:pt x="7416" y="198120"/>
                </a:lnTo>
                <a:lnTo>
                  <a:pt x="28244" y="239369"/>
                </a:lnTo>
                <a:lnTo>
                  <a:pt x="60350" y="271475"/>
                </a:lnTo>
                <a:lnTo>
                  <a:pt x="101600" y="292303"/>
                </a:lnTo>
                <a:lnTo>
                  <a:pt x="149860" y="299720"/>
                </a:lnTo>
                <a:lnTo>
                  <a:pt x="198120" y="292303"/>
                </a:lnTo>
                <a:lnTo>
                  <a:pt x="239369" y="271475"/>
                </a:lnTo>
                <a:lnTo>
                  <a:pt x="271475" y="239369"/>
                </a:lnTo>
                <a:lnTo>
                  <a:pt x="292303" y="198120"/>
                </a:lnTo>
                <a:lnTo>
                  <a:pt x="299720" y="149860"/>
                </a:lnTo>
                <a:lnTo>
                  <a:pt x="292303" y="101600"/>
                </a:lnTo>
                <a:lnTo>
                  <a:pt x="271475" y="60350"/>
                </a:lnTo>
                <a:lnTo>
                  <a:pt x="239369" y="28244"/>
                </a:lnTo>
                <a:lnTo>
                  <a:pt x="198120" y="7416"/>
                </a:lnTo>
                <a:lnTo>
                  <a:pt x="14986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191F6132-5E92-F607-298E-C10691840E74}"/>
              </a:ext>
            </a:extLst>
          </p:cNvPr>
          <p:cNvSpPr/>
          <p:nvPr/>
        </p:nvSpPr>
        <p:spPr>
          <a:xfrm>
            <a:off x="8083225" y="2287973"/>
            <a:ext cx="470305" cy="471459"/>
          </a:xfrm>
          <a:custGeom>
            <a:avLst/>
            <a:gdLst/>
            <a:ahLst/>
            <a:cxnLst/>
            <a:rect l="l" t="t" r="r" b="b"/>
            <a:pathLst>
              <a:path w="516890" h="518160">
                <a:moveTo>
                  <a:pt x="259079" y="0"/>
                </a:moveTo>
                <a:lnTo>
                  <a:pt x="211394" y="4034"/>
                </a:lnTo>
                <a:lnTo>
                  <a:pt x="166971" y="15720"/>
                </a:lnTo>
                <a:lnTo>
                  <a:pt x="126435" y="34431"/>
                </a:lnTo>
                <a:lnTo>
                  <a:pt x="90415" y="59538"/>
                </a:lnTo>
                <a:lnTo>
                  <a:pt x="59538" y="90415"/>
                </a:lnTo>
                <a:lnTo>
                  <a:pt x="34431" y="126435"/>
                </a:lnTo>
                <a:lnTo>
                  <a:pt x="15720" y="166971"/>
                </a:lnTo>
                <a:lnTo>
                  <a:pt x="4034" y="211394"/>
                </a:lnTo>
                <a:lnTo>
                  <a:pt x="0" y="259079"/>
                </a:lnTo>
                <a:lnTo>
                  <a:pt x="4034" y="306430"/>
                </a:lnTo>
                <a:lnTo>
                  <a:pt x="15720" y="350676"/>
                </a:lnTo>
                <a:lnTo>
                  <a:pt x="34431" y="391160"/>
                </a:lnTo>
                <a:lnTo>
                  <a:pt x="59538" y="427221"/>
                </a:lnTo>
                <a:lnTo>
                  <a:pt x="90415" y="458203"/>
                </a:lnTo>
                <a:lnTo>
                  <a:pt x="126435" y="483446"/>
                </a:lnTo>
                <a:lnTo>
                  <a:pt x="166971" y="502292"/>
                </a:lnTo>
                <a:lnTo>
                  <a:pt x="211394" y="514083"/>
                </a:lnTo>
                <a:lnTo>
                  <a:pt x="259079" y="518160"/>
                </a:lnTo>
                <a:lnTo>
                  <a:pt x="306387" y="514083"/>
                </a:lnTo>
                <a:lnTo>
                  <a:pt x="350516" y="502292"/>
                </a:lnTo>
                <a:lnTo>
                  <a:pt x="390830" y="483446"/>
                </a:lnTo>
                <a:lnTo>
                  <a:pt x="426692" y="458203"/>
                </a:lnTo>
                <a:lnTo>
                  <a:pt x="457463" y="427221"/>
                </a:lnTo>
                <a:lnTo>
                  <a:pt x="482505" y="391160"/>
                </a:lnTo>
                <a:lnTo>
                  <a:pt x="501183" y="350676"/>
                </a:lnTo>
                <a:lnTo>
                  <a:pt x="512857" y="306430"/>
                </a:lnTo>
                <a:lnTo>
                  <a:pt x="516889" y="259079"/>
                </a:lnTo>
                <a:lnTo>
                  <a:pt x="512857" y="211394"/>
                </a:lnTo>
                <a:lnTo>
                  <a:pt x="501183" y="166971"/>
                </a:lnTo>
                <a:lnTo>
                  <a:pt x="482505" y="126435"/>
                </a:lnTo>
                <a:lnTo>
                  <a:pt x="457463" y="90415"/>
                </a:lnTo>
                <a:lnTo>
                  <a:pt x="426692" y="59538"/>
                </a:lnTo>
                <a:lnTo>
                  <a:pt x="390830" y="34431"/>
                </a:lnTo>
                <a:lnTo>
                  <a:pt x="350516" y="15720"/>
                </a:lnTo>
                <a:lnTo>
                  <a:pt x="306387" y="4034"/>
                </a:lnTo>
                <a:lnTo>
                  <a:pt x="259079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E4B11F9-34E6-A1C8-0270-BE687170799A}"/>
              </a:ext>
            </a:extLst>
          </p:cNvPr>
          <p:cNvSpPr/>
          <p:nvPr/>
        </p:nvSpPr>
        <p:spPr>
          <a:xfrm>
            <a:off x="2229261" y="3976217"/>
            <a:ext cx="8032158" cy="2292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40EFC2D-7F40-6EE2-DB3C-5678C46D2EA7}"/>
              </a:ext>
            </a:extLst>
          </p:cNvPr>
          <p:cNvSpPr txBox="1"/>
          <p:nvPr/>
        </p:nvSpPr>
        <p:spPr>
          <a:xfrm>
            <a:off x="1810955" y="3539417"/>
            <a:ext cx="403514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Segmentation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using 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RF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2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C336B2AD-17ED-F250-298F-BB04FA39DA6D}"/>
              </a:ext>
            </a:extLst>
          </p:cNvPr>
          <p:cNvSpPr/>
          <p:nvPr/>
        </p:nvSpPr>
        <p:spPr>
          <a:xfrm>
            <a:off x="2091754" y="4202698"/>
            <a:ext cx="143286" cy="1821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6BB4C88F-EC9C-13E9-7F47-EC18DE3D7520}"/>
              </a:ext>
            </a:extLst>
          </p:cNvPr>
          <p:cNvSpPr/>
          <p:nvPr/>
        </p:nvSpPr>
        <p:spPr>
          <a:xfrm>
            <a:off x="2024730" y="6373957"/>
            <a:ext cx="8418108" cy="0"/>
          </a:xfrm>
          <a:custGeom>
            <a:avLst/>
            <a:gdLst/>
            <a:ahLst/>
            <a:cxnLst/>
            <a:rect l="l" t="t" r="r" b="b"/>
            <a:pathLst>
              <a:path w="9251950">
                <a:moveTo>
                  <a:pt x="0" y="0"/>
                </a:moveTo>
                <a:lnTo>
                  <a:pt x="925195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D5742E88-7F40-5B38-A824-6CE2611E2AE8}"/>
              </a:ext>
            </a:extLst>
          </p:cNvPr>
          <p:cNvSpPr/>
          <p:nvPr/>
        </p:nvSpPr>
        <p:spPr>
          <a:xfrm>
            <a:off x="10438217" y="6339291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17B0CED-F3AF-9FD0-AC95-F71E7CBEABEF}"/>
              </a:ext>
            </a:extLst>
          </p:cNvPr>
          <p:cNvSpPr txBox="1"/>
          <p:nvPr/>
        </p:nvSpPr>
        <p:spPr>
          <a:xfrm>
            <a:off x="7001644" y="6402847"/>
            <a:ext cx="308355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More semantically</a:t>
            </a:r>
            <a:r>
              <a:rPr sz="182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meaningful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85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995" y="2472855"/>
            <a:ext cx="8248244" cy="276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0111" y="2060328"/>
            <a:ext cx="870583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Top ranked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segmented images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are cropped and sent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to Amazon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Turk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820" spc="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annotation.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1399" y="1263004"/>
            <a:ext cx="6539200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76; Label: ocean; Type: scene; Precision:</a:t>
            </a:r>
            <a:r>
              <a:rPr sz="2002" spc="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93%</a:t>
            </a:r>
            <a:endParaRPr sz="200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421557"/>
            <a:ext cx="8969301" cy="157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3090" y="1836152"/>
            <a:ext cx="8904591" cy="1549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9936" y="5333972"/>
            <a:ext cx="3212401" cy="73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109619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4868" y="5262328"/>
            <a:ext cx="3308311" cy="805411"/>
          </a:xfrm>
          <a:custGeom>
            <a:avLst/>
            <a:gdLst/>
            <a:ahLst/>
            <a:cxnLst/>
            <a:rect l="l" t="t" r="r" b="b"/>
            <a:pathLst>
              <a:path w="3636010" h="885190">
                <a:moveTo>
                  <a:pt x="1817370" y="885190"/>
                </a:moveTo>
                <a:lnTo>
                  <a:pt x="0" y="885190"/>
                </a:lnTo>
                <a:lnTo>
                  <a:pt x="0" y="0"/>
                </a:lnTo>
                <a:lnTo>
                  <a:pt x="3636009" y="0"/>
                </a:lnTo>
                <a:lnTo>
                  <a:pt x="3636009" y="885190"/>
                </a:lnTo>
                <a:lnTo>
                  <a:pt x="1817370" y="885190"/>
                </a:lnTo>
                <a:close/>
              </a:path>
            </a:pathLst>
          </a:custGeom>
          <a:ln w="1096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9136" y="1263004"/>
            <a:ext cx="719612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13; 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Lamps;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84%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0423" y="1804956"/>
            <a:ext cx="8856058" cy="155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7269" y="3386891"/>
            <a:ext cx="8940412" cy="1542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04646" y="5331663"/>
            <a:ext cx="7049949" cy="700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9129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0735" y="5298150"/>
            <a:ext cx="7093860" cy="805411"/>
          </a:xfrm>
          <a:custGeom>
            <a:avLst/>
            <a:gdLst/>
            <a:ahLst/>
            <a:cxnLst/>
            <a:rect l="l" t="t" r="r" b="b"/>
            <a:pathLst>
              <a:path w="7796530" h="885190">
                <a:moveTo>
                  <a:pt x="3898900" y="885190"/>
                </a:moveTo>
                <a:lnTo>
                  <a:pt x="0" y="885190"/>
                </a:lnTo>
                <a:lnTo>
                  <a:pt x="0" y="0"/>
                </a:lnTo>
                <a:lnTo>
                  <a:pt x="7796530" y="0"/>
                </a:lnTo>
                <a:lnTo>
                  <a:pt x="7796530" y="885190"/>
                </a:lnTo>
                <a:lnTo>
                  <a:pt x="389890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1267" y="1170561"/>
            <a:ext cx="6750664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77; Label:legs; Type: object part; Precision:</a:t>
            </a:r>
            <a:r>
              <a:rPr sz="2002" spc="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96%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3445" y="1636249"/>
            <a:ext cx="8925390" cy="161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281733"/>
            <a:ext cx="8914990" cy="158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3445" y="5265796"/>
            <a:ext cx="1513757" cy="708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8380" y="1636244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7296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9935" y="5188374"/>
            <a:ext cx="1578468" cy="805411"/>
          </a:xfrm>
          <a:custGeom>
            <a:avLst/>
            <a:gdLst/>
            <a:ahLst/>
            <a:cxnLst/>
            <a:rect l="l" t="t" r="r" b="b"/>
            <a:pathLst>
              <a:path w="1734820" h="885190">
                <a:moveTo>
                  <a:pt x="867410" y="885190"/>
                </a:moveTo>
                <a:lnTo>
                  <a:pt x="0" y="885190"/>
                </a:lnTo>
                <a:lnTo>
                  <a:pt x="0" y="0"/>
                </a:lnTo>
                <a:lnTo>
                  <a:pt x="1734820" y="0"/>
                </a:lnTo>
                <a:lnTo>
                  <a:pt x="1734820" y="885190"/>
                </a:lnTo>
                <a:lnTo>
                  <a:pt x="86741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001" y="1646648"/>
            <a:ext cx="9061744" cy="156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0202" y="3226267"/>
            <a:ext cx="9134543" cy="158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3931" y="1141672"/>
            <a:ext cx="771785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112;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pool table;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70%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5313" y="5041624"/>
            <a:ext cx="9024767" cy="796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2602" y="5871298"/>
            <a:ext cx="4882156" cy="779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9803" y="1579622"/>
            <a:ext cx="9144943" cy="3235512"/>
          </a:xfrm>
          <a:custGeom>
            <a:avLst/>
            <a:gdLst/>
            <a:ahLst/>
            <a:cxnLst/>
            <a:rect l="l" t="t" r="r" b="b"/>
            <a:pathLst>
              <a:path w="10050780" h="3556000">
                <a:moveTo>
                  <a:pt x="5025390" y="3556000"/>
                </a:moveTo>
                <a:lnTo>
                  <a:pt x="0" y="3556000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3556000"/>
                </a:lnTo>
                <a:lnTo>
                  <a:pt x="5025390" y="3556000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5042775"/>
            <a:ext cx="9068677" cy="1663977"/>
          </a:xfrm>
          <a:custGeom>
            <a:avLst/>
            <a:gdLst/>
            <a:ahLst/>
            <a:cxnLst/>
            <a:rect l="l" t="t" r="r" b="b"/>
            <a:pathLst>
              <a:path w="9966960" h="1828800">
                <a:moveTo>
                  <a:pt x="498348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828800"/>
                </a:lnTo>
                <a:lnTo>
                  <a:pt x="4983480" y="182880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5225" y="5364016"/>
            <a:ext cx="9119521" cy="749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1267" y="1117407"/>
            <a:ext cx="7174747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22; Label: dinner table; Type: scene; Precision:</a:t>
            </a:r>
            <a:r>
              <a:rPr sz="2002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60%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9092" y="1572689"/>
            <a:ext cx="9105655" cy="1673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9092" y="3303688"/>
            <a:ext cx="9087166" cy="931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52114" y="1572690"/>
            <a:ext cx="9144943" cy="2651964"/>
          </a:xfrm>
          <a:custGeom>
            <a:avLst/>
            <a:gdLst/>
            <a:ahLst/>
            <a:cxnLst/>
            <a:rect l="l" t="t" r="r" b="b"/>
            <a:pathLst>
              <a:path w="10050780" h="2914650">
                <a:moveTo>
                  <a:pt x="5025390" y="2914649"/>
                </a:moveTo>
                <a:lnTo>
                  <a:pt x="0" y="2914649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2914649"/>
                </a:lnTo>
                <a:lnTo>
                  <a:pt x="5025390" y="2914649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6" y="4627937"/>
            <a:ext cx="9049033" cy="726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4627937"/>
            <a:ext cx="9068677" cy="1486024"/>
          </a:xfrm>
          <a:custGeom>
            <a:avLst/>
            <a:gdLst/>
            <a:ahLst/>
            <a:cxnLst/>
            <a:rect l="l" t="t" r="r" b="b"/>
            <a:pathLst>
              <a:path w="9966960" h="1633220">
                <a:moveTo>
                  <a:pt x="4983480" y="1633220"/>
                </a:moveTo>
                <a:lnTo>
                  <a:pt x="0" y="163322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633220"/>
                </a:lnTo>
                <a:lnTo>
                  <a:pt x="4983480" y="163322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A74D-57BC-C79E-FAC9-C81AA161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A93E9-C8D0-A280-C6B8-D8581021A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22F10-0A2A-818A-5403-4802A771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33" y="0"/>
            <a:ext cx="10693883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8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19925" y="342040"/>
            <a:ext cx="7424921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Distribution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Semantic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Types at Each</a:t>
            </a:r>
            <a:r>
              <a:rPr sz="291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5996" y="2541157"/>
            <a:ext cx="1663472" cy="318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3723" y="1165940"/>
            <a:ext cx="1724065" cy="4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1057" y="1586556"/>
            <a:ext cx="1732153" cy="83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05386" y="2467078"/>
            <a:ext cx="1670833" cy="324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1</a:t>
            </a:r>
            <a:endParaRPr sz="163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9559" y="1184428"/>
            <a:ext cx="1710198" cy="410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3423" y="1579622"/>
            <a:ext cx="1710199" cy="823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28548" y="2467081"/>
            <a:ext cx="1663170" cy="326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51663" y="1169405"/>
            <a:ext cx="1700954" cy="410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28549" y="1576155"/>
            <a:ext cx="1702110" cy="41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28548" y="1967888"/>
            <a:ext cx="1715977" cy="40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6423" y="2547879"/>
            <a:ext cx="1881018" cy="3173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65710" y="1169410"/>
            <a:ext cx="1696139" cy="3859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65706" y="1594649"/>
            <a:ext cx="1688244" cy="78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9925" y="5940091"/>
            <a:ext cx="7631186" cy="811466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95910" rIns="0" bIns="0" rtlCol="0">
            <a:spAutoFit/>
          </a:bodyPr>
          <a:lstStyle/>
          <a:p>
            <a:pPr marL="447184" marR="409630" indent="-5777" defTabSz="832013">
              <a:lnSpc>
                <a:spcPts val="2866"/>
              </a:lnSpc>
              <a:spcBef>
                <a:spcPts val="755"/>
              </a:spcBef>
            </a:pP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184" spc="-9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184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18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5618" y="1076963"/>
            <a:ext cx="302578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ImageNet-CNN</a:t>
            </a:r>
            <a:r>
              <a:rPr sz="2184"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(59/256)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37624" y="1510845"/>
            <a:ext cx="3653921" cy="4829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562610" y="0"/>
                </a:moveTo>
                <a:lnTo>
                  <a:pt x="0" y="0"/>
                </a:lnTo>
                <a:lnTo>
                  <a:pt x="0" y="494029"/>
                </a:lnTo>
                <a:lnTo>
                  <a:pt x="562610" y="494029"/>
                </a:lnTo>
                <a:lnTo>
                  <a:pt x="562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281940" y="494029"/>
                </a:moveTo>
                <a:lnTo>
                  <a:pt x="0" y="494029"/>
                </a:lnTo>
                <a:lnTo>
                  <a:pt x="0" y="0"/>
                </a:lnTo>
                <a:lnTo>
                  <a:pt x="562610" y="0"/>
                </a:lnTo>
                <a:lnTo>
                  <a:pt x="562610" y="494029"/>
                </a:lnTo>
                <a:lnTo>
                  <a:pt x="281940" y="49402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3445" y="1751802"/>
            <a:ext cx="5266950" cy="873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43445" y="2678541"/>
            <a:ext cx="5266950" cy="87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43445" y="3624933"/>
            <a:ext cx="5266950" cy="873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3445" y="4551674"/>
            <a:ext cx="5266950" cy="873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6507" y="5449529"/>
            <a:ext cx="5266951" cy="873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531" y="2180504"/>
            <a:ext cx="7799317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dirty="0">
                <a:latin typeface="Arial"/>
                <a:cs typeface="Arial"/>
              </a:rPr>
              <a:t>Object Detectors </a:t>
            </a:r>
            <a:r>
              <a:rPr spc="-5" dirty="0">
                <a:latin typeface="Arial"/>
                <a:cs typeface="Arial"/>
              </a:rPr>
              <a:t>Emerge in </a:t>
            </a:r>
            <a:r>
              <a:rPr dirty="0">
                <a:latin typeface="Arial"/>
                <a:cs typeface="Arial"/>
              </a:rPr>
              <a:t>Deep Scene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13" y="3404839"/>
            <a:ext cx="10399859" cy="34509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R="87819" algn="ctr" defTabSz="832013">
              <a:lnSpc>
                <a:spcPts val="2598"/>
              </a:lnSpc>
              <a:spcBef>
                <a:spcPts val="91"/>
              </a:spcBef>
            </a:pPr>
            <a:r>
              <a:rPr sz="2184" spc="132" dirty="0" err="1">
                <a:solidFill>
                  <a:prstClr val="black"/>
                </a:solidFill>
                <a:latin typeface="Tahoma"/>
                <a:cs typeface="Tahoma"/>
              </a:rPr>
              <a:t>Bolei</a:t>
            </a:r>
            <a:r>
              <a:rPr sz="2184" spc="123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184" spc="159" dirty="0">
                <a:solidFill>
                  <a:prstClr val="black"/>
                </a:solidFill>
                <a:latin typeface="Tahoma"/>
                <a:cs typeface="Tahoma"/>
              </a:rPr>
              <a:t>Zhou,</a:t>
            </a:r>
            <a:r>
              <a:rPr lang="en-US" sz="2184" spc="15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2" spc="5" dirty="0">
                <a:solidFill>
                  <a:prstClr val="black"/>
                </a:solidFill>
                <a:latin typeface="Verdana"/>
                <a:cs typeface="Verdana"/>
              </a:rPr>
              <a:t>Aditya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23" dirty="0">
                <a:solidFill>
                  <a:prstClr val="black"/>
                </a:solidFill>
                <a:latin typeface="Verdana"/>
                <a:cs typeface="Verdana"/>
              </a:rPr>
              <a:t>Khosla,</a:t>
            </a:r>
            <a:r>
              <a:rPr sz="2002" spc="-8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Agata</a:t>
            </a:r>
            <a:r>
              <a:rPr sz="2002" spc="-7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Lapedriza,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Aude</a:t>
            </a:r>
            <a:r>
              <a:rPr sz="2002" spc="-68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14" dirty="0">
                <a:solidFill>
                  <a:prstClr val="black"/>
                </a:solidFill>
                <a:latin typeface="Verdana"/>
                <a:cs typeface="Verdana"/>
              </a:rPr>
              <a:t>Oliva,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dirty="0">
                <a:solidFill>
                  <a:prstClr val="black"/>
                </a:solidFill>
                <a:latin typeface="Verdana"/>
                <a:cs typeface="Verdana"/>
              </a:rPr>
              <a:t>Antonio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Torralba</a:t>
            </a:r>
            <a:r>
              <a:rPr lang="en-US" sz="2002" spc="-5" dirty="0">
                <a:solidFill>
                  <a:prstClr val="black"/>
                </a:solidFill>
                <a:latin typeface="Verdana"/>
                <a:cs typeface="Verdana"/>
              </a:rPr>
              <a:t>. 2014</a:t>
            </a:r>
            <a:endParaRPr sz="2002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4" y="957941"/>
            <a:ext cx="257916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Places-CNN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(151/256)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7978" y="1253760"/>
            <a:ext cx="2499433" cy="5536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89091" y="1081585"/>
            <a:ext cx="500349" cy="582392"/>
          </a:xfrm>
          <a:custGeom>
            <a:avLst/>
            <a:gdLst/>
            <a:ahLst/>
            <a:cxnLst/>
            <a:rect l="l" t="t" r="r" b="b"/>
            <a:pathLst>
              <a:path w="549910" h="640080">
                <a:moveTo>
                  <a:pt x="274320" y="640079"/>
                </a:moveTo>
                <a:lnTo>
                  <a:pt x="0" y="640079"/>
                </a:lnTo>
                <a:lnTo>
                  <a:pt x="0" y="0"/>
                </a:lnTo>
                <a:lnTo>
                  <a:pt x="549910" y="0"/>
                </a:lnTo>
                <a:lnTo>
                  <a:pt x="549910" y="640079"/>
                </a:lnTo>
                <a:lnTo>
                  <a:pt x="274320" y="64007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61049" y="1316160"/>
            <a:ext cx="5830854" cy="962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1049" y="2333034"/>
            <a:ext cx="5830854" cy="9625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65675" y="3360313"/>
            <a:ext cx="5822190" cy="962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36783" y="4377188"/>
            <a:ext cx="5830854" cy="962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3316" y="5394062"/>
            <a:ext cx="5830854" cy="962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6233" y="169864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Evaluation	on	SUN</a:t>
            </a:r>
            <a:r>
              <a:rPr sz="4004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Database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5673" y="1886998"/>
            <a:ext cx="8371309" cy="40376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Evaluate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performance of the emerged object</a:t>
            </a:r>
            <a:r>
              <a:rPr sz="2548" spc="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detectors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73978" y="2788317"/>
            <a:ext cx="5657523" cy="2522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01309" y="2816050"/>
            <a:ext cx="2713513" cy="2639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57200"/>
                </a:moveTo>
                <a:lnTo>
                  <a:pt x="0" y="457200"/>
                </a:lnTo>
                <a:lnTo>
                  <a:pt x="0" y="0"/>
                </a:lnTo>
                <a:lnTo>
                  <a:pt x="457200" y="0"/>
                </a:lnTo>
                <a:lnTo>
                  <a:pt x="457200" y="457200"/>
                </a:lnTo>
                <a:lnTo>
                  <a:pt x="228600" y="45720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4791" y="1111548"/>
            <a:ext cx="7217688" cy="1786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47906" y="3070789"/>
            <a:ext cx="7021245" cy="179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4414" y="5050099"/>
            <a:ext cx="6948994" cy="1805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309880" y="0"/>
                </a:moveTo>
                <a:lnTo>
                  <a:pt x="0" y="0"/>
                </a:lnTo>
                <a:lnTo>
                  <a:pt x="0" y="311150"/>
                </a:lnTo>
                <a:lnTo>
                  <a:pt x="309880" y="311150"/>
                </a:lnTo>
                <a:lnTo>
                  <a:pt x="30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154940" y="311150"/>
                </a:moveTo>
                <a:lnTo>
                  <a:pt x="0" y="311150"/>
                </a:lnTo>
                <a:lnTo>
                  <a:pt x="0" y="0"/>
                </a:lnTo>
                <a:lnTo>
                  <a:pt x="309880" y="0"/>
                </a:lnTo>
                <a:lnTo>
                  <a:pt x="309880" y="311150"/>
                </a:lnTo>
                <a:lnTo>
                  <a:pt x="154940" y="31115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28824" y="2791787"/>
            <a:ext cx="149989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Correlation:0.53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444500" y="632460"/>
                </a:moveTo>
                <a:lnTo>
                  <a:pt x="0" y="632460"/>
                </a:lnTo>
                <a:lnTo>
                  <a:pt x="222250" y="789939"/>
                </a:lnTo>
                <a:lnTo>
                  <a:pt x="444500" y="632460"/>
                </a:lnTo>
                <a:close/>
              </a:path>
              <a:path w="444500" h="789939">
                <a:moveTo>
                  <a:pt x="334009" y="156210"/>
                </a:moveTo>
                <a:lnTo>
                  <a:pt x="111759" y="156210"/>
                </a:lnTo>
                <a:lnTo>
                  <a:pt x="111759" y="632460"/>
                </a:lnTo>
                <a:lnTo>
                  <a:pt x="334009" y="632460"/>
                </a:lnTo>
                <a:lnTo>
                  <a:pt x="334009" y="156210"/>
                </a:lnTo>
                <a:close/>
              </a:path>
              <a:path w="444500" h="789939">
                <a:moveTo>
                  <a:pt x="222250" y="0"/>
                </a:moveTo>
                <a:lnTo>
                  <a:pt x="0" y="156210"/>
                </a:lnTo>
                <a:lnTo>
                  <a:pt x="444500" y="156210"/>
                </a:lnTo>
                <a:lnTo>
                  <a:pt x="22225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222250" y="0"/>
                </a:moveTo>
                <a:lnTo>
                  <a:pt x="444500" y="156210"/>
                </a:lnTo>
                <a:lnTo>
                  <a:pt x="334009" y="156210"/>
                </a:lnTo>
                <a:lnTo>
                  <a:pt x="334009" y="632460"/>
                </a:lnTo>
                <a:lnTo>
                  <a:pt x="444500" y="632460"/>
                </a:lnTo>
                <a:lnTo>
                  <a:pt x="222250" y="789939"/>
                </a:lnTo>
                <a:lnTo>
                  <a:pt x="0" y="632460"/>
                </a:lnTo>
                <a:lnTo>
                  <a:pt x="111759" y="632460"/>
                </a:lnTo>
                <a:lnTo>
                  <a:pt x="111759" y="156210"/>
                </a:lnTo>
                <a:lnTo>
                  <a:pt x="0" y="156210"/>
                </a:lnTo>
                <a:lnTo>
                  <a:pt x="22225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0739" y="4862513"/>
            <a:ext cx="149931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Correlation:0.84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411479" y="586739"/>
                </a:moveTo>
                <a:lnTo>
                  <a:pt x="0" y="586739"/>
                </a:lnTo>
                <a:lnTo>
                  <a:pt x="205740" y="732789"/>
                </a:lnTo>
                <a:lnTo>
                  <a:pt x="411479" y="586739"/>
                </a:lnTo>
                <a:close/>
              </a:path>
              <a:path w="411479" h="732789">
                <a:moveTo>
                  <a:pt x="308609" y="146050"/>
                </a:moveTo>
                <a:lnTo>
                  <a:pt x="102870" y="146050"/>
                </a:lnTo>
                <a:lnTo>
                  <a:pt x="102870" y="586739"/>
                </a:lnTo>
                <a:lnTo>
                  <a:pt x="308609" y="586739"/>
                </a:lnTo>
                <a:lnTo>
                  <a:pt x="308609" y="146050"/>
                </a:lnTo>
                <a:close/>
              </a:path>
              <a:path w="411479" h="732789">
                <a:moveTo>
                  <a:pt x="205740" y="0"/>
                </a:moveTo>
                <a:lnTo>
                  <a:pt x="0" y="146050"/>
                </a:lnTo>
                <a:lnTo>
                  <a:pt x="411479" y="146050"/>
                </a:lnTo>
                <a:lnTo>
                  <a:pt x="20574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205740" y="0"/>
                </a:moveTo>
                <a:lnTo>
                  <a:pt x="411479" y="146050"/>
                </a:lnTo>
                <a:lnTo>
                  <a:pt x="308609" y="146050"/>
                </a:lnTo>
                <a:lnTo>
                  <a:pt x="308609" y="586739"/>
                </a:lnTo>
                <a:lnTo>
                  <a:pt x="411479" y="586739"/>
                </a:lnTo>
                <a:lnTo>
                  <a:pt x="205740" y="732789"/>
                </a:lnTo>
                <a:lnTo>
                  <a:pt x="0" y="586739"/>
                </a:lnTo>
                <a:lnTo>
                  <a:pt x="102870" y="586739"/>
                </a:lnTo>
                <a:lnTo>
                  <a:pt x="102870" y="146050"/>
                </a:lnTo>
                <a:lnTo>
                  <a:pt x="0" y="146050"/>
                </a:lnTo>
                <a:lnTo>
                  <a:pt x="20574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723835" y="158309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latin typeface="Arial"/>
                <a:cs typeface="Arial"/>
              </a:rPr>
              <a:t>Evaluation	on	SUN</a:t>
            </a:r>
            <a:r>
              <a:rPr sz="4004" spc="-77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Database</a:t>
            </a:r>
            <a:endParaRPr sz="400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4781" y="245429"/>
            <a:ext cx="253872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lang="en-US" sz="4004" spc="-5" dirty="0">
                <a:latin typeface="Arial"/>
                <a:cs typeface="Arial"/>
              </a:rPr>
              <a:t>Wrap up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5132" y="1425097"/>
            <a:ext cx="8618017" cy="4764671"/>
          </a:xfrm>
          <a:prstGeom prst="rect">
            <a:avLst/>
          </a:prstGeom>
        </p:spPr>
        <p:txBody>
          <a:bodyPr vert="horz" wrap="square" lIns="0" tIns="43911" rIns="0" bIns="0" rtlCol="0">
            <a:spAutoFit/>
          </a:bodyPr>
          <a:lstStyle/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There are many ways to visualize what a neural network has learned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Networks learn smaller receptive fields than the “theoretical” receptive field.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As you go deeper in the network, the hidden activations correspond more to high-level semantic concepts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Object detectors emerge inside a CNN trained  to classify scenes, without any object supervision.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</a:pP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095" y="283107"/>
            <a:ext cx="62942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CNN for Object</a:t>
            </a:r>
            <a:r>
              <a:rPr sz="4004" spc="-64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53678" y="2672966"/>
            <a:ext cx="5225592" cy="3789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4521" y="6588892"/>
            <a:ext cx="2901561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Figure from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Olga Russakovsky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ECCV'14</a:t>
            </a:r>
            <a:r>
              <a:rPr sz="100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workshop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35701" y="2546809"/>
            <a:ext cx="2663520" cy="3229734"/>
          </a:xfrm>
          <a:custGeom>
            <a:avLst/>
            <a:gdLst/>
            <a:ahLst/>
            <a:cxnLst/>
            <a:rect l="l" t="t" r="r" b="b"/>
            <a:pathLst>
              <a:path w="2927350" h="3549650">
                <a:moveTo>
                  <a:pt x="1464309" y="3549650"/>
                </a:moveTo>
                <a:lnTo>
                  <a:pt x="0" y="3549650"/>
                </a:lnTo>
                <a:lnTo>
                  <a:pt x="0" y="0"/>
                </a:lnTo>
                <a:lnTo>
                  <a:pt x="2927350" y="0"/>
                </a:lnTo>
                <a:lnTo>
                  <a:pt x="2927350" y="3549650"/>
                </a:lnTo>
                <a:lnTo>
                  <a:pt x="1464309" y="3549650"/>
                </a:lnTo>
                <a:close/>
              </a:path>
            </a:pathLst>
          </a:custGeom>
          <a:ln w="36659">
            <a:solidFill>
              <a:srgbClr val="FF410D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7755" y="1595803"/>
            <a:ext cx="7433587" cy="9379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Large-scale image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classification result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548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9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62307" defTabSz="832013">
              <a:spcBef>
                <a:spcPts val="2193"/>
              </a:spcBef>
            </a:pPr>
            <a:r>
              <a:rPr sz="1638" spc="-5" dirty="0">
                <a:solidFill>
                  <a:srgbClr val="DC4713"/>
                </a:solidFill>
                <a:latin typeface="Arial"/>
                <a:cs typeface="Arial"/>
              </a:rPr>
              <a:t>CNN</a:t>
            </a:r>
            <a:r>
              <a:rPr sz="1638" spc="-9" dirty="0">
                <a:solidFill>
                  <a:srgbClr val="DC4713"/>
                </a:solidFill>
                <a:latin typeface="Arial"/>
                <a:cs typeface="Arial"/>
              </a:rPr>
              <a:t> methods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708" y="536171"/>
            <a:ext cx="8077224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09446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18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5" dirty="0">
                <a:latin typeface="Arial"/>
                <a:cs typeface="Arial"/>
              </a:rPr>
              <a:t>ar</a:t>
            </a:r>
            <a:r>
              <a:rPr sz="3640" dirty="0">
                <a:latin typeface="Arial"/>
                <a:cs typeface="Arial"/>
              </a:rPr>
              <a:t>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5" dirty="0">
                <a:latin typeface="Arial"/>
                <a:cs typeface="Arial"/>
              </a:rPr>
              <a:t>re</a:t>
            </a:r>
            <a:r>
              <a:rPr sz="3640" dirty="0">
                <a:latin typeface="Arial"/>
                <a:cs typeface="Arial"/>
              </a:rPr>
              <a:t>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0781" y="2049931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3174" y="5052020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30"/>
                </a:lnTo>
                <a:lnTo>
                  <a:pt x="539750" y="26543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3487" y="42558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0820" y="35255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7308" y="2728229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49" y="0"/>
                </a:moveTo>
                <a:lnTo>
                  <a:pt x="0" y="0"/>
                </a:lnTo>
                <a:lnTo>
                  <a:pt x="0" y="265429"/>
                </a:lnTo>
                <a:lnTo>
                  <a:pt x="539749" y="265429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7581" y="2740944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3111" indent="-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3510" marR="6355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onv4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7311" y="1811889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1793" y="5388281"/>
            <a:ext cx="4989621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DrawCNN: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units'</a:t>
            </a:r>
            <a:r>
              <a:rPr sz="2002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connections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886" y="120177"/>
            <a:ext cx="807838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10602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18" dirty="0">
                <a:latin typeface="Arial"/>
                <a:cs typeface="Arial"/>
              </a:rPr>
              <a:t>a</a:t>
            </a:r>
            <a:r>
              <a:rPr sz="3640" dirty="0">
                <a:latin typeface="Arial"/>
                <a:cs typeface="Arial"/>
              </a:rPr>
              <a:t>re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14" dirty="0">
                <a:latin typeface="Arial"/>
                <a:cs typeface="Arial"/>
              </a:rPr>
              <a:t>r</a:t>
            </a:r>
            <a:r>
              <a:rPr sz="3640" dirty="0">
                <a:latin typeface="Arial"/>
                <a:cs typeface="Arial"/>
              </a:rPr>
              <a:t>es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9415" y="2749029"/>
            <a:ext cx="6034229" cy="2077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Zeiler, M. et al. Visualizing and Understanding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Networks,ECCV</a:t>
            </a:r>
            <a:r>
              <a:rPr sz="1274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27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6535" y="1440957"/>
            <a:ext cx="2564142" cy="125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78660" y="1431715"/>
            <a:ext cx="2641563" cy="12606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8423" y="1979441"/>
            <a:ext cx="1337537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Deconvolution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6524" y="6492980"/>
            <a:ext cx="6297693" cy="387659"/>
          </a:xfrm>
          <a:prstGeom prst="rect">
            <a:avLst/>
          </a:prstGeom>
        </p:spPr>
        <p:txBody>
          <a:bodyPr vert="horz" wrap="square" lIns="0" tIns="28310" rIns="0" bIns="0" rtlCol="0">
            <a:spAutoFit/>
          </a:bodyPr>
          <a:lstStyle/>
          <a:p>
            <a:pPr marL="11555" marR="4622" defTabSz="832013">
              <a:lnSpc>
                <a:spcPts val="1429"/>
              </a:lnSpc>
              <a:spcBef>
                <a:spcPts val="222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Simonyan,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K.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et al. Deep inside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networks: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Visualising image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classification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models and saliency maps.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ICLR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workshop,</a:t>
            </a:r>
            <a:r>
              <a:rPr sz="1274" spc="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10736" y="5241529"/>
            <a:ext cx="3730083" cy="1315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4339" y="3161560"/>
            <a:ext cx="4229276" cy="14987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0376" y="4737717"/>
            <a:ext cx="7394300" cy="1108171"/>
          </a:xfrm>
          <a:prstGeom prst="rect">
            <a:avLst/>
          </a:prstGeom>
        </p:spPr>
        <p:txBody>
          <a:bodyPr vert="horz" wrap="square" lIns="0" tIns="27733" rIns="0" bIns="0" rtlCol="0">
            <a:spAutoFit/>
          </a:bodyPr>
          <a:lstStyle/>
          <a:p>
            <a:pPr marL="2039483" marR="4622" defTabSz="832013">
              <a:lnSpc>
                <a:spcPts val="1429"/>
              </a:lnSpc>
              <a:spcBef>
                <a:spcPts val="218"/>
              </a:spcBef>
            </a:pP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Girshick,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R.,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Donahue,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J.,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Darrell,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T.,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Malik,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J.: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Rich feature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hierarchies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for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accu-rate object detection and semantic segmentation.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CVPR</a:t>
            </a:r>
            <a:r>
              <a:rPr sz="1274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365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2"/>
              </a:spcBef>
            </a:pPr>
            <a:endParaRPr sz="168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Back-propagation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6512" y="3852571"/>
            <a:ext cx="219148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Strong activation</a:t>
            </a:r>
            <a:r>
              <a:rPr sz="1638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949" y="265778"/>
            <a:ext cx="10097311" cy="1344407"/>
          </a:xfrm>
        </p:spPr>
        <p:txBody>
          <a:bodyPr/>
          <a:lstStyle/>
          <a:p>
            <a:r>
              <a:rPr lang="en-US" dirty="0"/>
              <a:t>Another CNN interpretation method: Simplifying Scenes While Maintaining Classifier Decision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2" y="1276222"/>
            <a:ext cx="10961749" cy="54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774" y="309683"/>
            <a:ext cx="7997492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36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20348" y="3598354"/>
            <a:ext cx="3905725" cy="2873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7752" y="1592334"/>
            <a:ext cx="8026380" cy="1766899"/>
          </a:xfrm>
          <a:prstGeom prst="rect">
            <a:avLst/>
          </a:prstGeom>
        </p:spPr>
        <p:txBody>
          <a:bodyPr vert="horz" wrap="square" lIns="0" tIns="47376" rIns="0" bIns="0" rtlCol="0">
            <a:spAutoFit/>
          </a:bodyPr>
          <a:lstStyle/>
          <a:p>
            <a:pPr marL="305634" marR="4622" indent="-294657" defTabSz="832013">
              <a:lnSpc>
                <a:spcPts val="3285"/>
              </a:lnSpc>
              <a:spcBef>
                <a:spcPts val="372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Part-based models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used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objects 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and visual</a:t>
            </a:r>
            <a:r>
              <a:rPr sz="2912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patterns.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1638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-Object as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a set of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400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-Relative locations between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7015" y="6590044"/>
            <a:ext cx="3336044" cy="2357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Figure from Fischler </a:t>
            </a:r>
            <a:r>
              <a:rPr sz="1456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Elschlager</a:t>
            </a:r>
            <a:r>
              <a:rPr sz="1456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6" spc="-9" dirty="0">
                <a:solidFill>
                  <a:prstClr val="black"/>
                </a:solidFill>
                <a:latin typeface="Arial"/>
                <a:cs typeface="Arial"/>
              </a:rPr>
              <a:t>(1973)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4022" y="296973"/>
            <a:ext cx="7996914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64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51037" y="1252604"/>
            <a:ext cx="2255036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Constellation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9732" y="1798020"/>
            <a:ext cx="1068782" cy="868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1284" y="2792943"/>
            <a:ext cx="1398203" cy="885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60900" y="1766912"/>
            <a:ext cx="1176340" cy="932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18237" y="2754806"/>
            <a:ext cx="1507980" cy="953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56170" y="2385034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725"/>
                </a:lnTo>
                <a:lnTo>
                  <a:pt x="274756" y="250047"/>
                </a:lnTo>
                <a:lnTo>
                  <a:pt x="242082" y="283860"/>
                </a:lnTo>
                <a:lnTo>
                  <a:pt x="200141" y="305846"/>
                </a:lnTo>
                <a:lnTo>
                  <a:pt x="151130" y="313690"/>
                </a:lnTo>
                <a:lnTo>
                  <a:pt x="102250" y="305846"/>
                </a:lnTo>
                <a:lnTo>
                  <a:pt x="60624" y="283860"/>
                </a:lnTo>
                <a:lnTo>
                  <a:pt x="28326" y="250047"/>
                </a:lnTo>
                <a:lnTo>
                  <a:pt x="7426" y="20672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56169" y="23850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32344" y="26704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63726" y="3426176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2400" y="0"/>
                </a:moveTo>
                <a:lnTo>
                  <a:pt x="200792" y="7833"/>
                </a:lnTo>
                <a:lnTo>
                  <a:pt x="242356" y="29748"/>
                </a:lnTo>
                <a:lnTo>
                  <a:pt x="274838" y="63367"/>
                </a:lnTo>
                <a:lnTo>
                  <a:pt x="295981" y="106314"/>
                </a:lnTo>
                <a:lnTo>
                  <a:pt x="303530" y="156210"/>
                </a:lnTo>
                <a:lnTo>
                  <a:pt x="295981" y="206725"/>
                </a:lnTo>
                <a:lnTo>
                  <a:pt x="274838" y="250047"/>
                </a:lnTo>
                <a:lnTo>
                  <a:pt x="242356" y="283860"/>
                </a:lnTo>
                <a:lnTo>
                  <a:pt x="200792" y="305846"/>
                </a:lnTo>
                <a:lnTo>
                  <a:pt x="152400" y="313689"/>
                </a:lnTo>
                <a:lnTo>
                  <a:pt x="103388" y="305846"/>
                </a:lnTo>
                <a:lnTo>
                  <a:pt x="61447" y="283860"/>
                </a:lnTo>
                <a:lnTo>
                  <a:pt x="28773" y="250047"/>
                </a:lnTo>
                <a:lnTo>
                  <a:pt x="7559" y="206725"/>
                </a:lnTo>
                <a:lnTo>
                  <a:pt x="0" y="156210"/>
                </a:lnTo>
                <a:lnTo>
                  <a:pt x="7559" y="106314"/>
                </a:lnTo>
                <a:lnTo>
                  <a:pt x="28773" y="63367"/>
                </a:lnTo>
                <a:lnTo>
                  <a:pt x="61447" y="29748"/>
                </a:lnTo>
                <a:lnTo>
                  <a:pt x="103388" y="7833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726" y="34261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9900" y="37115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16367" y="2342279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20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16367" y="2342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2541" y="2626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33168" y="3353376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30" y="156210"/>
                </a:lnTo>
                <a:lnTo>
                  <a:pt x="295981" y="206593"/>
                </a:lnTo>
                <a:lnTo>
                  <a:pt x="274838" y="249600"/>
                </a:lnTo>
                <a:lnTo>
                  <a:pt x="242356" y="283037"/>
                </a:lnTo>
                <a:lnTo>
                  <a:pt x="200792" y="304708"/>
                </a:lnTo>
                <a:lnTo>
                  <a:pt x="152400" y="312420"/>
                </a:lnTo>
                <a:lnTo>
                  <a:pt x="103388" y="304708"/>
                </a:lnTo>
                <a:lnTo>
                  <a:pt x="61447" y="283037"/>
                </a:lnTo>
                <a:lnTo>
                  <a:pt x="28773" y="249600"/>
                </a:lnTo>
                <a:lnTo>
                  <a:pt x="7559" y="206593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33168" y="33533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10497" y="36376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5495" y="177606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19">
                <a:moveTo>
                  <a:pt x="151129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29" y="156210"/>
                </a:lnTo>
                <a:lnTo>
                  <a:pt x="295970" y="206105"/>
                </a:lnTo>
                <a:lnTo>
                  <a:pt x="274756" y="249052"/>
                </a:lnTo>
                <a:lnTo>
                  <a:pt x="242082" y="282671"/>
                </a:lnTo>
                <a:lnTo>
                  <a:pt x="200141" y="304586"/>
                </a:lnTo>
                <a:lnTo>
                  <a:pt x="151129" y="312420"/>
                </a:lnTo>
                <a:lnTo>
                  <a:pt x="102250" y="304586"/>
                </a:lnTo>
                <a:lnTo>
                  <a:pt x="60624" y="282671"/>
                </a:lnTo>
                <a:lnTo>
                  <a:pt x="28326" y="249052"/>
                </a:lnTo>
                <a:lnTo>
                  <a:pt x="7426" y="20610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29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5495" y="17760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21669" y="2060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03895" y="2768673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20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09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09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600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03895" y="27686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77758" y="30529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211470" y="1800331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19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10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10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599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11470" y="18003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85332" y="20845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65779" y="2782540"/>
            <a:ext cx="275019" cy="285418"/>
          </a:xfrm>
          <a:custGeom>
            <a:avLst/>
            <a:gdLst/>
            <a:ahLst/>
            <a:cxnLst/>
            <a:rect l="l" t="t" r="r" b="b"/>
            <a:pathLst>
              <a:path w="302260" h="313689">
                <a:moveTo>
                  <a:pt x="151130" y="0"/>
                </a:moveTo>
                <a:lnTo>
                  <a:pt x="199522" y="7833"/>
                </a:lnTo>
                <a:lnTo>
                  <a:pt x="241086" y="29748"/>
                </a:lnTo>
                <a:lnTo>
                  <a:pt x="273568" y="63367"/>
                </a:lnTo>
                <a:lnTo>
                  <a:pt x="294711" y="106314"/>
                </a:lnTo>
                <a:lnTo>
                  <a:pt x="302260" y="156210"/>
                </a:lnTo>
                <a:lnTo>
                  <a:pt x="294711" y="206725"/>
                </a:lnTo>
                <a:lnTo>
                  <a:pt x="273568" y="250047"/>
                </a:lnTo>
                <a:lnTo>
                  <a:pt x="241086" y="283860"/>
                </a:lnTo>
                <a:lnTo>
                  <a:pt x="199522" y="305846"/>
                </a:lnTo>
                <a:lnTo>
                  <a:pt x="151130" y="313689"/>
                </a:lnTo>
                <a:lnTo>
                  <a:pt x="102737" y="305846"/>
                </a:lnTo>
                <a:lnTo>
                  <a:pt x="61173" y="283860"/>
                </a:lnTo>
                <a:lnTo>
                  <a:pt x="28691" y="250047"/>
                </a:lnTo>
                <a:lnTo>
                  <a:pt x="7548" y="206725"/>
                </a:lnTo>
                <a:lnTo>
                  <a:pt x="0" y="156210"/>
                </a:lnTo>
                <a:lnTo>
                  <a:pt x="7548" y="106314"/>
                </a:lnTo>
                <a:lnTo>
                  <a:pt x="28691" y="63367"/>
                </a:lnTo>
                <a:lnTo>
                  <a:pt x="61173" y="29748"/>
                </a:lnTo>
                <a:lnTo>
                  <a:pt x="102737" y="783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65779" y="27825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40799" y="30679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99180" y="2103082"/>
            <a:ext cx="275019" cy="286574"/>
          </a:xfrm>
          <a:custGeom>
            <a:avLst/>
            <a:gdLst/>
            <a:ahLst/>
            <a:cxnLst/>
            <a:rect l="l" t="t" r="r" b="b"/>
            <a:pathLst>
              <a:path w="302260" h="314960">
                <a:moveTo>
                  <a:pt x="151130" y="0"/>
                </a:moveTo>
                <a:lnTo>
                  <a:pt x="200009" y="7843"/>
                </a:lnTo>
                <a:lnTo>
                  <a:pt x="241635" y="29829"/>
                </a:lnTo>
                <a:lnTo>
                  <a:pt x="273933" y="63642"/>
                </a:lnTo>
                <a:lnTo>
                  <a:pt x="294833" y="106964"/>
                </a:lnTo>
                <a:lnTo>
                  <a:pt x="302260" y="157479"/>
                </a:lnTo>
                <a:lnTo>
                  <a:pt x="294833" y="207995"/>
                </a:lnTo>
                <a:lnTo>
                  <a:pt x="273933" y="251317"/>
                </a:lnTo>
                <a:lnTo>
                  <a:pt x="241635" y="285130"/>
                </a:lnTo>
                <a:lnTo>
                  <a:pt x="200009" y="307116"/>
                </a:lnTo>
                <a:lnTo>
                  <a:pt x="151130" y="314960"/>
                </a:lnTo>
                <a:lnTo>
                  <a:pt x="102737" y="307116"/>
                </a:lnTo>
                <a:lnTo>
                  <a:pt x="61173" y="285130"/>
                </a:lnTo>
                <a:lnTo>
                  <a:pt x="28691" y="251317"/>
                </a:lnTo>
                <a:lnTo>
                  <a:pt x="7548" y="207995"/>
                </a:lnTo>
                <a:lnTo>
                  <a:pt x="0" y="157479"/>
                </a:lnTo>
                <a:lnTo>
                  <a:pt x="7548" y="106964"/>
                </a:lnTo>
                <a:lnTo>
                  <a:pt x="28691" y="63642"/>
                </a:lnTo>
                <a:lnTo>
                  <a:pt x="61173" y="29829"/>
                </a:lnTo>
                <a:lnTo>
                  <a:pt x="102737" y="784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99181" y="21030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75355" y="23896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02024" y="3072580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10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20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02024" y="3072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79353" y="33568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02134" y="2135437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19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02134" y="21354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78307" y="24208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09599" y="312111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09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19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09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09599" y="31211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86929" y="34053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00813" y="3767064"/>
            <a:ext cx="2411612" cy="360261"/>
          </a:xfrm>
          <a:prstGeom prst="rect">
            <a:avLst/>
          </a:prstGeom>
        </p:spPr>
        <p:txBody>
          <a:bodyPr vert="horz" wrap="square" lIns="0" tIns="26577" rIns="0" bIns="0" rtlCol="0">
            <a:spAutoFit/>
          </a:bodyPr>
          <a:lstStyle/>
          <a:p>
            <a:pPr marL="11555" marR="4622" defTabSz="832013">
              <a:lnSpc>
                <a:spcPts val="1328"/>
              </a:lnSpc>
              <a:spcBef>
                <a:spcPts val="208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Weber, Welling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Perona (2000),  Fergus, Perona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Zisserman</a:t>
            </a:r>
            <a:r>
              <a:rPr sz="1183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(2003)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10797" y="1579626"/>
            <a:ext cx="1501045" cy="1064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78001" y="1237584"/>
            <a:ext cx="2401790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Deformable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Part</a:t>
            </a:r>
            <a:r>
              <a:rPr sz="1820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77470" y="3718530"/>
            <a:ext cx="3134402" cy="359679"/>
          </a:xfrm>
          <a:prstGeom prst="rect">
            <a:avLst/>
          </a:prstGeom>
        </p:spPr>
        <p:txBody>
          <a:bodyPr vert="horz" wrap="square" lIns="0" tIns="26000" rIns="0" bIns="0" rtlCol="0">
            <a:spAutoFit/>
          </a:bodyPr>
          <a:lstStyle/>
          <a:p>
            <a:pPr marL="11555" marR="4622" defTabSz="832013">
              <a:lnSpc>
                <a:spcPts val="1338"/>
              </a:lnSpc>
              <a:spcBef>
                <a:spcPts val="205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P. Felzenszwalb, R. Girshick, D. McAllester, D.  Ramanan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(2010)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81908" y="2710900"/>
            <a:ext cx="1573844" cy="983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74327" y="4905201"/>
            <a:ext cx="1316160" cy="1486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25062" y="4759672"/>
            <a:ext cx="1368898" cy="1953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67982" y="6050406"/>
            <a:ext cx="288885" cy="1941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55362" y="5152555"/>
            <a:ext cx="259996" cy="1814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08793" y="6080454"/>
            <a:ext cx="257685" cy="181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76697" y="5691034"/>
            <a:ext cx="227640" cy="1640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11546" y="5721082"/>
            <a:ext cx="227640" cy="1941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46650" y="6380894"/>
            <a:ext cx="288885" cy="164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37942" y="5421793"/>
            <a:ext cx="227640" cy="1640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32875" y="6021517"/>
            <a:ext cx="197597" cy="1640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81500" y="5181444"/>
            <a:ext cx="167553" cy="4344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90211" y="6350846"/>
            <a:ext cx="288885" cy="1941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44101" y="4384117"/>
            <a:ext cx="2167793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Bag-of-word</a:t>
            </a:r>
            <a:r>
              <a:rPr sz="2002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46064" y="6627024"/>
            <a:ext cx="3267289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Lazebnik, Schmid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Ponce(2003), Fei-Fei Perona</a:t>
            </a:r>
            <a:r>
              <a:rPr sz="1001" spc="9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488465" y="4846772"/>
            <a:ext cx="1141643" cy="16988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90177" y="5052020"/>
            <a:ext cx="128265" cy="164087"/>
          </a:xfrm>
          <a:custGeom>
            <a:avLst/>
            <a:gdLst/>
            <a:ahLst/>
            <a:cxnLst/>
            <a:rect l="l" t="t" r="r" b="b"/>
            <a:pathLst>
              <a:path w="140970" h="180339">
                <a:moveTo>
                  <a:pt x="71120" y="180340"/>
                </a:moveTo>
                <a:lnTo>
                  <a:pt x="0" y="180340"/>
                </a:lnTo>
                <a:lnTo>
                  <a:pt x="0" y="0"/>
                </a:lnTo>
                <a:lnTo>
                  <a:pt x="140970" y="0"/>
                </a:lnTo>
                <a:lnTo>
                  <a:pt x="140970" y="180340"/>
                </a:lnTo>
                <a:lnTo>
                  <a:pt x="71120" y="18034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53549" y="4907578"/>
            <a:ext cx="56621" cy="278485"/>
          </a:xfrm>
          <a:custGeom>
            <a:avLst/>
            <a:gdLst/>
            <a:ahLst/>
            <a:cxnLst/>
            <a:rect l="l" t="t" r="r" b="b"/>
            <a:pathLst>
              <a:path w="62229" h="306070">
                <a:moveTo>
                  <a:pt x="31750" y="306070"/>
                </a:moveTo>
                <a:lnTo>
                  <a:pt x="0" y="306070"/>
                </a:lnTo>
                <a:lnTo>
                  <a:pt x="0" y="0"/>
                </a:lnTo>
                <a:lnTo>
                  <a:pt x="62229" y="0"/>
                </a:lnTo>
                <a:lnTo>
                  <a:pt x="62229" y="306070"/>
                </a:lnTo>
                <a:lnTo>
                  <a:pt x="31750" y="3060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064039" y="5216106"/>
            <a:ext cx="198753" cy="253063"/>
          </a:xfrm>
          <a:custGeom>
            <a:avLst/>
            <a:gdLst/>
            <a:ahLst/>
            <a:cxnLst/>
            <a:rect l="l" t="t" r="r" b="b"/>
            <a:pathLst>
              <a:path w="218439" h="278129">
                <a:moveTo>
                  <a:pt x="29210" y="257810"/>
                </a:moveTo>
                <a:lnTo>
                  <a:pt x="0" y="238760"/>
                </a:lnTo>
                <a:lnTo>
                  <a:pt x="160020" y="0"/>
                </a:lnTo>
                <a:lnTo>
                  <a:pt x="218440" y="39370"/>
                </a:lnTo>
                <a:lnTo>
                  <a:pt x="58420" y="278130"/>
                </a:lnTo>
                <a:lnTo>
                  <a:pt x="29210" y="25781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31153" y="5860898"/>
            <a:ext cx="56621" cy="277330"/>
          </a:xfrm>
          <a:custGeom>
            <a:avLst/>
            <a:gdLst/>
            <a:ahLst/>
            <a:cxnLst/>
            <a:rect l="l" t="t" r="r" b="b"/>
            <a:pathLst>
              <a:path w="62229" h="304800">
                <a:moveTo>
                  <a:pt x="31750" y="304800"/>
                </a:moveTo>
                <a:lnTo>
                  <a:pt x="0" y="304800"/>
                </a:lnTo>
                <a:lnTo>
                  <a:pt x="0" y="0"/>
                </a:lnTo>
                <a:lnTo>
                  <a:pt x="62230" y="0"/>
                </a:lnTo>
                <a:lnTo>
                  <a:pt x="62230" y="304800"/>
                </a:lnTo>
                <a:lnTo>
                  <a:pt x="31750" y="3048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994706" y="6214493"/>
            <a:ext cx="93599" cy="265774"/>
          </a:xfrm>
          <a:custGeom>
            <a:avLst/>
            <a:gdLst/>
            <a:ahLst/>
            <a:cxnLst/>
            <a:rect l="l" t="t" r="r" b="b"/>
            <a:pathLst>
              <a:path w="102870" h="292100">
                <a:moveTo>
                  <a:pt x="73660" y="287020"/>
                </a:moveTo>
                <a:lnTo>
                  <a:pt x="44450" y="292100"/>
                </a:lnTo>
                <a:lnTo>
                  <a:pt x="0" y="8890"/>
                </a:lnTo>
                <a:lnTo>
                  <a:pt x="57150" y="0"/>
                </a:lnTo>
                <a:lnTo>
                  <a:pt x="102870" y="281940"/>
                </a:lnTo>
                <a:lnTo>
                  <a:pt x="73660" y="28702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716221" y="5313171"/>
            <a:ext cx="309685" cy="496882"/>
          </a:xfrm>
          <a:custGeom>
            <a:avLst/>
            <a:gdLst/>
            <a:ahLst/>
            <a:cxnLst/>
            <a:rect l="l" t="t" r="r" b="b"/>
            <a:pathLst>
              <a:path w="340360" h="546100">
                <a:moveTo>
                  <a:pt x="170179" y="546099"/>
                </a:moveTo>
                <a:lnTo>
                  <a:pt x="0" y="546099"/>
                </a:lnTo>
                <a:lnTo>
                  <a:pt x="0" y="0"/>
                </a:lnTo>
                <a:lnTo>
                  <a:pt x="340360" y="0"/>
                </a:lnTo>
                <a:lnTo>
                  <a:pt x="340360" y="546099"/>
                </a:lnTo>
                <a:lnTo>
                  <a:pt x="170179" y="54609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184673" y="5654056"/>
            <a:ext cx="272707" cy="56621"/>
          </a:xfrm>
          <a:custGeom>
            <a:avLst/>
            <a:gdLst/>
            <a:ahLst/>
            <a:cxnLst/>
            <a:rect l="l" t="t" r="r" b="b"/>
            <a:pathLst>
              <a:path w="299720" h="62229">
                <a:moveTo>
                  <a:pt x="299719" y="30479"/>
                </a:moveTo>
                <a:lnTo>
                  <a:pt x="299719" y="62229"/>
                </a:lnTo>
                <a:lnTo>
                  <a:pt x="0" y="62229"/>
                </a:lnTo>
                <a:lnTo>
                  <a:pt x="0" y="0"/>
                </a:lnTo>
                <a:lnTo>
                  <a:pt x="299719" y="0"/>
                </a:lnTo>
                <a:lnTo>
                  <a:pt x="299719" y="3047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456225" y="5391749"/>
            <a:ext cx="198753" cy="251908"/>
          </a:xfrm>
          <a:custGeom>
            <a:avLst/>
            <a:gdLst/>
            <a:ahLst/>
            <a:cxnLst/>
            <a:rect l="l" t="t" r="r" b="b"/>
            <a:pathLst>
              <a:path w="218439" h="276860">
                <a:moveTo>
                  <a:pt x="189229" y="19049"/>
                </a:moveTo>
                <a:lnTo>
                  <a:pt x="218439" y="38099"/>
                </a:lnTo>
                <a:lnTo>
                  <a:pt x="57150" y="276859"/>
                </a:lnTo>
                <a:lnTo>
                  <a:pt x="0" y="238759"/>
                </a:lnTo>
                <a:lnTo>
                  <a:pt x="160019" y="0"/>
                </a:lnTo>
                <a:lnTo>
                  <a:pt x="189229" y="1904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715067" y="5859742"/>
            <a:ext cx="56621" cy="275019"/>
          </a:xfrm>
          <a:custGeom>
            <a:avLst/>
            <a:gdLst/>
            <a:ahLst/>
            <a:cxnLst/>
            <a:rect l="l" t="t" r="r" b="b"/>
            <a:pathLst>
              <a:path w="62229" h="302259">
                <a:moveTo>
                  <a:pt x="30480" y="0"/>
                </a:moveTo>
                <a:lnTo>
                  <a:pt x="62230" y="0"/>
                </a:lnTo>
                <a:lnTo>
                  <a:pt x="62230" y="302259"/>
                </a:lnTo>
                <a:lnTo>
                  <a:pt x="0" y="302259"/>
                </a:lnTo>
                <a:lnTo>
                  <a:pt x="0" y="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672315" y="6214492"/>
            <a:ext cx="94753" cy="269241"/>
          </a:xfrm>
          <a:custGeom>
            <a:avLst/>
            <a:gdLst/>
            <a:ahLst/>
            <a:cxnLst/>
            <a:rect l="l" t="t" r="r" b="b"/>
            <a:pathLst>
              <a:path w="104139" h="295909">
                <a:moveTo>
                  <a:pt x="74929" y="5080"/>
                </a:moveTo>
                <a:lnTo>
                  <a:pt x="104139" y="10160"/>
                </a:lnTo>
                <a:lnTo>
                  <a:pt x="59689" y="295910"/>
                </a:lnTo>
                <a:lnTo>
                  <a:pt x="0" y="285750"/>
                </a:lnTo>
                <a:lnTo>
                  <a:pt x="44450" y="0"/>
                </a:lnTo>
                <a:lnTo>
                  <a:pt x="74929" y="508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49298" y="5010791"/>
            <a:ext cx="65123" cy="662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05016" y="5313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148394" y="53697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591424" y="5494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534803" y="55512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39516" y="56378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282894" y="56945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820591" y="5083590"/>
            <a:ext cx="65123" cy="651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881465" y="55304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824843" y="5587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26902" y="5964112"/>
            <a:ext cx="65123" cy="651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10816" y="5964112"/>
            <a:ext cx="65123" cy="651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98544" y="6330418"/>
            <a:ext cx="63968" cy="651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672682" y="6330418"/>
            <a:ext cx="65123" cy="651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893024" y="5398683"/>
            <a:ext cx="206841" cy="144442"/>
          </a:xfrm>
          <a:custGeom>
            <a:avLst/>
            <a:gdLst/>
            <a:ahLst/>
            <a:cxnLst/>
            <a:rect l="l" t="t" r="r" b="b"/>
            <a:pathLst>
              <a:path w="227329" h="158750">
                <a:moveTo>
                  <a:pt x="0" y="158750"/>
                </a:moveTo>
                <a:lnTo>
                  <a:pt x="2273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076751" y="5362861"/>
            <a:ext cx="76266" cy="67021"/>
          </a:xfrm>
          <a:custGeom>
            <a:avLst/>
            <a:gdLst/>
            <a:ahLst/>
            <a:cxnLst/>
            <a:rect l="l" t="t" r="r" b="b"/>
            <a:pathLst>
              <a:path w="83820" h="73660">
                <a:moveTo>
                  <a:pt x="83820" y="0"/>
                </a:moveTo>
                <a:lnTo>
                  <a:pt x="0" y="11429"/>
                </a:lnTo>
                <a:lnTo>
                  <a:pt x="43179" y="73659"/>
                </a:lnTo>
                <a:lnTo>
                  <a:pt x="83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405381" y="5553525"/>
            <a:ext cx="127109" cy="80888"/>
          </a:xfrm>
          <a:custGeom>
            <a:avLst/>
            <a:gdLst/>
            <a:ahLst/>
            <a:cxnLst/>
            <a:rect l="l" t="t" r="r" b="b"/>
            <a:pathLst>
              <a:path w="139700" h="88900">
                <a:moveTo>
                  <a:pt x="139700" y="0"/>
                </a:moveTo>
                <a:lnTo>
                  <a:pt x="0" y="8889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51072" y="5602056"/>
            <a:ext cx="76266" cy="65866"/>
          </a:xfrm>
          <a:custGeom>
            <a:avLst/>
            <a:gdLst/>
            <a:ahLst/>
            <a:cxnLst/>
            <a:rect l="l" t="t" r="r" b="b"/>
            <a:pathLst>
              <a:path w="83820" h="72389">
                <a:moveTo>
                  <a:pt x="43180" y="0"/>
                </a:moveTo>
                <a:lnTo>
                  <a:pt x="0" y="72389"/>
                </a:lnTo>
                <a:lnTo>
                  <a:pt x="83820" y="64769"/>
                </a:lnTo>
                <a:lnTo>
                  <a:pt x="431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666534" y="5533880"/>
            <a:ext cx="143287" cy="17333"/>
          </a:xfrm>
          <a:custGeom>
            <a:avLst/>
            <a:gdLst/>
            <a:ahLst/>
            <a:cxnLst/>
            <a:rect l="l" t="t" r="r" b="b"/>
            <a:pathLst>
              <a:path w="157479" h="19050">
                <a:moveTo>
                  <a:pt x="157479" y="19050"/>
                </a:moveTo>
                <a:lnTo>
                  <a:pt x="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602980" y="5500370"/>
            <a:ext cx="71643" cy="68177"/>
          </a:xfrm>
          <a:custGeom>
            <a:avLst/>
            <a:gdLst/>
            <a:ahLst/>
            <a:cxnLst/>
            <a:rect l="l" t="t" r="r" b="b"/>
            <a:pathLst>
              <a:path w="78739" h="74929">
                <a:moveTo>
                  <a:pt x="78739" y="0"/>
                </a:moveTo>
                <a:lnTo>
                  <a:pt x="0" y="27940"/>
                </a:lnTo>
                <a:lnTo>
                  <a:pt x="69850" y="74930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857198" y="5598591"/>
            <a:ext cx="84354" cy="299285"/>
          </a:xfrm>
          <a:custGeom>
            <a:avLst/>
            <a:gdLst/>
            <a:ahLst/>
            <a:cxnLst/>
            <a:rect l="l" t="t" r="r" b="b"/>
            <a:pathLst>
              <a:path w="92710" h="328929">
                <a:moveTo>
                  <a:pt x="0" y="0"/>
                </a:moveTo>
                <a:lnTo>
                  <a:pt x="9271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906886" y="5884009"/>
            <a:ext cx="67021" cy="75110"/>
          </a:xfrm>
          <a:custGeom>
            <a:avLst/>
            <a:gdLst/>
            <a:ahLst/>
            <a:cxnLst/>
            <a:rect l="l" t="t" r="r" b="b"/>
            <a:pathLst>
              <a:path w="73660" h="82550">
                <a:moveTo>
                  <a:pt x="73660" y="0"/>
                </a:moveTo>
                <a:lnTo>
                  <a:pt x="0" y="20320"/>
                </a:lnTo>
                <a:lnTo>
                  <a:pt x="57150" y="8255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764755" y="5598591"/>
            <a:ext cx="79732" cy="299285"/>
          </a:xfrm>
          <a:custGeom>
            <a:avLst/>
            <a:gdLst/>
            <a:ahLst/>
            <a:cxnLst/>
            <a:rect l="l" t="t" r="r" b="b"/>
            <a:pathLst>
              <a:path w="87629" h="328929">
                <a:moveTo>
                  <a:pt x="87629" y="0"/>
                </a:moveTo>
                <a:lnTo>
                  <a:pt x="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32400" y="5884009"/>
            <a:ext cx="65866" cy="75110"/>
          </a:xfrm>
          <a:custGeom>
            <a:avLst/>
            <a:gdLst/>
            <a:ahLst/>
            <a:cxnLst/>
            <a:rect l="l" t="t" r="r" b="b"/>
            <a:pathLst>
              <a:path w="72389" h="82550">
                <a:moveTo>
                  <a:pt x="0" y="0"/>
                </a:moveTo>
                <a:lnTo>
                  <a:pt x="16510" y="82550"/>
                </a:lnTo>
                <a:lnTo>
                  <a:pt x="7238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857198" y="5219574"/>
            <a:ext cx="1156" cy="298129"/>
          </a:xfrm>
          <a:custGeom>
            <a:avLst/>
            <a:gdLst/>
            <a:ahLst/>
            <a:cxnLst/>
            <a:rect l="l" t="t" r="r" b="b"/>
            <a:pathLst>
              <a:path w="1270" h="327660">
                <a:moveTo>
                  <a:pt x="0" y="327660"/>
                </a:moveTo>
                <a:lnTo>
                  <a:pt x="127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23688" y="5154864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718533" y="6037696"/>
            <a:ext cx="18489" cy="228797"/>
          </a:xfrm>
          <a:custGeom>
            <a:avLst/>
            <a:gdLst/>
            <a:ahLst/>
            <a:cxnLst/>
            <a:rect l="l" t="t" r="r" b="b"/>
            <a:pathLst>
              <a:path w="20320" h="251459">
                <a:moveTo>
                  <a:pt x="10160" y="-4444"/>
                </a:moveTo>
                <a:lnTo>
                  <a:pt x="10160" y="255905"/>
                </a:lnTo>
              </a:path>
            </a:pathLst>
          </a:custGeom>
          <a:ln w="29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683867" y="6258403"/>
            <a:ext cx="68177" cy="71643"/>
          </a:xfrm>
          <a:custGeom>
            <a:avLst/>
            <a:gdLst/>
            <a:ahLst/>
            <a:cxnLst/>
            <a:rect l="l" t="t" r="r" b="b"/>
            <a:pathLst>
              <a:path w="74929" h="78740">
                <a:moveTo>
                  <a:pt x="0" y="0"/>
                </a:moveTo>
                <a:lnTo>
                  <a:pt x="31750" y="78739"/>
                </a:lnTo>
                <a:lnTo>
                  <a:pt x="74929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964662" y="6037699"/>
            <a:ext cx="50844" cy="229952"/>
          </a:xfrm>
          <a:custGeom>
            <a:avLst/>
            <a:gdLst/>
            <a:ahLst/>
            <a:cxnLst/>
            <a:rect l="l" t="t" r="r" b="b"/>
            <a:pathLst>
              <a:path w="55879" h="252729">
                <a:moveTo>
                  <a:pt x="0" y="0"/>
                </a:moveTo>
                <a:lnTo>
                  <a:pt x="55879" y="25272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981996" y="6256093"/>
            <a:ext cx="67021" cy="73955"/>
          </a:xfrm>
          <a:custGeom>
            <a:avLst/>
            <a:gdLst/>
            <a:ahLst/>
            <a:cxnLst/>
            <a:rect l="l" t="t" r="r" b="b"/>
            <a:pathLst>
              <a:path w="73660" h="81279">
                <a:moveTo>
                  <a:pt x="73660" y="0"/>
                </a:moveTo>
                <a:lnTo>
                  <a:pt x="0" y="16510"/>
                </a:lnTo>
                <a:lnTo>
                  <a:pt x="52069" y="8128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207326" y="5144464"/>
            <a:ext cx="56621" cy="157153"/>
          </a:xfrm>
          <a:custGeom>
            <a:avLst/>
            <a:gdLst/>
            <a:ahLst/>
            <a:cxnLst/>
            <a:rect l="l" t="t" r="r" b="b"/>
            <a:pathLst>
              <a:path w="62229" h="172720">
                <a:moveTo>
                  <a:pt x="0" y="172720"/>
                </a:moveTo>
                <a:lnTo>
                  <a:pt x="622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229282" y="5084376"/>
            <a:ext cx="64710" cy="76266"/>
          </a:xfrm>
          <a:custGeom>
            <a:avLst/>
            <a:gdLst/>
            <a:ahLst/>
            <a:cxnLst/>
            <a:rect l="l" t="t" r="r" b="b"/>
            <a:pathLst>
              <a:path w="71120" h="83820">
                <a:moveTo>
                  <a:pt x="60960" y="0"/>
                </a:moveTo>
                <a:lnTo>
                  <a:pt x="0" y="58419"/>
                </a:lnTo>
                <a:lnTo>
                  <a:pt x="71120" y="83819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114189" y="6673243"/>
            <a:ext cx="4477139" cy="17972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Kumar, Torr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Zisserman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(2005),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Felzenszwalb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&amp; Huttenlocher</a:t>
            </a:r>
            <a:r>
              <a:rPr sz="1092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9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719689" y="4365628"/>
            <a:ext cx="3075469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Class-specific graph</a:t>
            </a:r>
            <a:r>
              <a:rPr sz="2002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770562" y="5279661"/>
            <a:ext cx="1717762" cy="102958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726</TotalTime>
  <Words>803</Words>
  <Application>Microsoft Office PowerPoint</Application>
  <PresentationFormat>Custom</PresentationFormat>
  <Paragraphs>134</Paragraphs>
  <Slides>34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Verdana</vt:lpstr>
      <vt:lpstr>Standard</vt:lpstr>
      <vt:lpstr>Office Theme</vt:lpstr>
      <vt:lpstr>PowerPoint Presentation</vt:lpstr>
      <vt:lpstr>PowerPoint Presentation</vt:lpstr>
      <vt:lpstr>Object Detectors Emerge in Deep Scene CNNs</vt:lpstr>
      <vt:lpstr>CNN for Object Recognition</vt:lpstr>
      <vt:lpstr>How Objects are Represented in CNN?</vt:lpstr>
      <vt:lpstr>How Objects are Represented in CNN?</vt:lpstr>
      <vt:lpstr>Another CNN interpretation method: Simplifying Scenes While Maintaining Classifier Decision</vt:lpstr>
      <vt:lpstr>Object Representations in Computer Vision</vt:lpstr>
      <vt:lpstr>Object Representations in Computer Vision</vt:lpstr>
      <vt:lpstr>Learning to Recognize Objects</vt:lpstr>
      <vt:lpstr>How Objects are Represented in CNN?</vt:lpstr>
      <vt:lpstr>Scene Recognition</vt:lpstr>
      <vt:lpstr>Learning to Recognize Scenes</vt:lpstr>
      <vt:lpstr>PowerPoint Presentation</vt:lpstr>
      <vt:lpstr>CNN for Scene Recognition</vt:lpstr>
      <vt:lpstr>ImageNet CNN and Places CNN</vt:lpstr>
      <vt:lpstr>Data-Driven Approach to Study CNN</vt:lpstr>
      <vt:lpstr>Estimating the Receptive Fields</vt:lpstr>
      <vt:lpstr>Estimating the Receptive Fields</vt:lpstr>
      <vt:lpstr>Estimating the Receptive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Histogram of Emerged Objects in Pool5</vt:lpstr>
      <vt:lpstr>Histogram of Emerged Objects in Pool5</vt:lpstr>
      <vt:lpstr>PowerPoint Presentation</vt:lpstr>
      <vt:lpstr>PowerPoint Presentation</vt:lpstr>
      <vt:lpstr>Evaluation on SUN Database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Hays, James H</cp:lastModifiedBy>
  <cp:revision>44</cp:revision>
  <dcterms:created xsi:type="dcterms:W3CDTF">2015-11-30T20:34:04Z</dcterms:created>
  <dcterms:modified xsi:type="dcterms:W3CDTF">2025-10-09T14:27:19Z</dcterms:modified>
</cp:coreProperties>
</file>