
<file path=[Content_Types].xml><?xml version="1.0" encoding="utf-8"?>
<Types xmlns="http://schemas.openxmlformats.org/package/2006/content-types">
  <Default Extension="avi" ContentType="video/x-msvideo"/>
  <Default Extension="jpe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tags/tag1.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xml" ContentType="application/vnd.openxmlformats-officedocument.presentationml.tags+xml"/>
  <Override PartName="/ppt/tags/tag3.xml" ContentType="application/vnd.openxmlformats-officedocument.presentationml.tags+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tags/tag4.xml" ContentType="application/vnd.openxmlformats-officedocument.presentationml.tags+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35" r:id="rId2"/>
    <p:sldMasterId id="2147483747" r:id="rId3"/>
    <p:sldMasterId id="2147483759" r:id="rId4"/>
  </p:sldMasterIdLst>
  <p:notesMasterIdLst>
    <p:notesMasterId r:id="rId63"/>
  </p:notesMasterIdLst>
  <p:sldIdLst>
    <p:sldId id="550" r:id="rId5"/>
    <p:sldId id="392" r:id="rId6"/>
    <p:sldId id="497" r:id="rId7"/>
    <p:sldId id="498" r:id="rId8"/>
    <p:sldId id="499" r:id="rId9"/>
    <p:sldId id="500" r:id="rId10"/>
    <p:sldId id="501" r:id="rId11"/>
    <p:sldId id="502" r:id="rId12"/>
    <p:sldId id="503" r:id="rId13"/>
    <p:sldId id="504" r:id="rId14"/>
    <p:sldId id="505" r:id="rId15"/>
    <p:sldId id="506" r:id="rId16"/>
    <p:sldId id="507" r:id="rId17"/>
    <p:sldId id="508" r:id="rId18"/>
    <p:sldId id="509" r:id="rId19"/>
    <p:sldId id="510" r:id="rId20"/>
    <p:sldId id="511" r:id="rId21"/>
    <p:sldId id="512" r:id="rId22"/>
    <p:sldId id="513" r:id="rId23"/>
    <p:sldId id="514" r:id="rId24"/>
    <p:sldId id="515" r:id="rId25"/>
    <p:sldId id="516" r:id="rId26"/>
    <p:sldId id="517" r:id="rId27"/>
    <p:sldId id="518" r:id="rId28"/>
    <p:sldId id="519" r:id="rId29"/>
    <p:sldId id="520" r:id="rId30"/>
    <p:sldId id="521" r:id="rId31"/>
    <p:sldId id="522" r:id="rId32"/>
    <p:sldId id="523" r:id="rId33"/>
    <p:sldId id="524" r:id="rId34"/>
    <p:sldId id="525" r:id="rId35"/>
    <p:sldId id="526" r:id="rId36"/>
    <p:sldId id="527" r:id="rId37"/>
    <p:sldId id="528" r:id="rId38"/>
    <p:sldId id="529" r:id="rId39"/>
    <p:sldId id="530" r:id="rId40"/>
    <p:sldId id="531" r:id="rId41"/>
    <p:sldId id="532" r:id="rId42"/>
    <p:sldId id="533" r:id="rId43"/>
    <p:sldId id="534" r:id="rId44"/>
    <p:sldId id="535" r:id="rId45"/>
    <p:sldId id="536" r:id="rId46"/>
    <p:sldId id="537" r:id="rId47"/>
    <p:sldId id="538" r:id="rId48"/>
    <p:sldId id="539" r:id="rId49"/>
    <p:sldId id="540" r:id="rId50"/>
    <p:sldId id="541" r:id="rId51"/>
    <p:sldId id="542" r:id="rId52"/>
    <p:sldId id="543" r:id="rId53"/>
    <p:sldId id="544" r:id="rId54"/>
    <p:sldId id="545" r:id="rId55"/>
    <p:sldId id="546" r:id="rId56"/>
    <p:sldId id="547" r:id="rId57"/>
    <p:sldId id="548" r:id="rId58"/>
    <p:sldId id="549" r:id="rId59"/>
    <p:sldId id="446" r:id="rId60"/>
    <p:sldId id="447" r:id="rId61"/>
    <p:sldId id="484" r:id="rId62"/>
  </p:sldIdLst>
  <p:sldSz cx="12192000" cy="6858000"/>
  <p:notesSz cx="6858000" cy="9144000"/>
  <p:defaultTextStyle>
    <a:defPPr>
      <a:defRPr lang="en-US"/>
    </a:defPPr>
    <a:lvl1pPr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1pPr>
    <a:lvl2pPr marL="4556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2pPr>
    <a:lvl3pPr marL="9128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3pPr>
    <a:lvl4pPr marL="13700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4pPr>
    <a:lvl5pPr marL="1827213" indent="1588" algn="l" rtl="0" fontAlgn="base">
      <a:spcBef>
        <a:spcPct val="0"/>
      </a:spcBef>
      <a:spcAft>
        <a:spcPct val="0"/>
      </a:spcAft>
      <a:defRPr kern="1200">
        <a:solidFill>
          <a:schemeClr val="tx1"/>
        </a:solidFill>
        <a:latin typeface="Arial" panose="020B0604020202020204" pitchFamily="34" charset="0"/>
        <a:ea typeface="+mn-ea"/>
        <a:cs typeface="Arial" panose="020B0604020202020204" pitchFamily="34" charset="0"/>
      </a:defRPr>
    </a:lvl5pPr>
    <a:lvl6pPr marL="22860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6pPr>
    <a:lvl7pPr marL="27432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7pPr>
    <a:lvl8pPr marL="32004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8pPr>
    <a:lvl9pPr marL="3657600" algn="l" defTabSz="914400" rtl="0" eaLnBrk="1" latinLnBrk="0" hangingPunct="1">
      <a:defRPr kern="1200">
        <a:solidFill>
          <a:schemeClr val="tx1"/>
        </a:solidFill>
        <a:latin typeface="Arial" panose="020B0604020202020204" pitchFamily="34" charset="0"/>
        <a:ea typeface="+mn-ea"/>
        <a:cs typeface="Arial" panose="020B0604020202020204" pitchFamily="34" charset="0"/>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993" autoAdjust="0"/>
    <p:restoredTop sz="84747" autoAdjust="0"/>
  </p:normalViewPr>
  <p:slideViewPr>
    <p:cSldViewPr>
      <p:cViewPr varScale="1">
        <p:scale>
          <a:sx n="91" d="100"/>
          <a:sy n="91" d="100"/>
        </p:scale>
        <p:origin x="48" y="171"/>
      </p:cViewPr>
      <p:guideLst>
        <p:guide orient="horz" pos="2160"/>
        <p:guide pos="384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2.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slide" Target="slides/slide38.xml"/><Relationship Id="rId47" Type="http://schemas.openxmlformats.org/officeDocument/2006/relationships/slide" Target="slides/slide43.xml"/><Relationship Id="rId50" Type="http://schemas.openxmlformats.org/officeDocument/2006/relationships/slide" Target="slides/slide46.xml"/><Relationship Id="rId55" Type="http://schemas.openxmlformats.org/officeDocument/2006/relationships/slide" Target="slides/slide51.xml"/><Relationship Id="rId63" Type="http://schemas.openxmlformats.org/officeDocument/2006/relationships/notesMaster" Target="notesMasters/notesMaster1.xml"/><Relationship Id="rId7" Type="http://schemas.openxmlformats.org/officeDocument/2006/relationships/slide" Target="slides/slide3.xml"/><Relationship Id="rId2" Type="http://schemas.openxmlformats.org/officeDocument/2006/relationships/slideMaster" Target="slideMasters/slideMaster2.xml"/><Relationship Id="rId16" Type="http://schemas.openxmlformats.org/officeDocument/2006/relationships/slide" Target="slides/slide12.xml"/><Relationship Id="rId29" Type="http://schemas.openxmlformats.org/officeDocument/2006/relationships/slide" Target="slides/slide25.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slide" Target="slides/slide36.xml"/><Relationship Id="rId45" Type="http://schemas.openxmlformats.org/officeDocument/2006/relationships/slide" Target="slides/slide41.xml"/><Relationship Id="rId53" Type="http://schemas.openxmlformats.org/officeDocument/2006/relationships/slide" Target="slides/slide49.xml"/><Relationship Id="rId58" Type="http://schemas.openxmlformats.org/officeDocument/2006/relationships/slide" Target="slides/slide54.xml"/><Relationship Id="rId66" Type="http://schemas.openxmlformats.org/officeDocument/2006/relationships/theme" Target="theme/theme1.xml"/><Relationship Id="rId5" Type="http://schemas.openxmlformats.org/officeDocument/2006/relationships/slide" Target="slides/slide1.xml"/><Relationship Id="rId61" Type="http://schemas.openxmlformats.org/officeDocument/2006/relationships/slide" Target="slides/slide57.xml"/><Relationship Id="rId19" Type="http://schemas.openxmlformats.org/officeDocument/2006/relationships/slide" Target="slides/slide1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slide" Target="slides/slide39.xml"/><Relationship Id="rId48" Type="http://schemas.openxmlformats.org/officeDocument/2006/relationships/slide" Target="slides/slide44.xml"/><Relationship Id="rId56" Type="http://schemas.openxmlformats.org/officeDocument/2006/relationships/slide" Target="slides/slide52.xml"/><Relationship Id="rId64" Type="http://schemas.openxmlformats.org/officeDocument/2006/relationships/presProps" Target="presProps.xml"/><Relationship Id="rId8" Type="http://schemas.openxmlformats.org/officeDocument/2006/relationships/slide" Target="slides/slide4.xml"/><Relationship Id="rId51" Type="http://schemas.openxmlformats.org/officeDocument/2006/relationships/slide" Target="slides/slide47.xml"/><Relationship Id="rId3" Type="http://schemas.openxmlformats.org/officeDocument/2006/relationships/slideMaster" Target="slideMasters/slideMaster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slide" Target="slides/slide42.xml"/><Relationship Id="rId59" Type="http://schemas.openxmlformats.org/officeDocument/2006/relationships/slide" Target="slides/slide55.xml"/><Relationship Id="rId67" Type="http://schemas.openxmlformats.org/officeDocument/2006/relationships/tableStyles" Target="tableStyles.xml"/><Relationship Id="rId20" Type="http://schemas.openxmlformats.org/officeDocument/2006/relationships/slide" Target="slides/slide16.xml"/><Relationship Id="rId41" Type="http://schemas.openxmlformats.org/officeDocument/2006/relationships/slide" Target="slides/slide37.xml"/><Relationship Id="rId54" Type="http://schemas.openxmlformats.org/officeDocument/2006/relationships/slide" Target="slides/slide50.xml"/><Relationship Id="rId62" Type="http://schemas.openxmlformats.org/officeDocument/2006/relationships/slide" Target="slides/slide58.xml"/><Relationship Id="rId1" Type="http://schemas.openxmlformats.org/officeDocument/2006/relationships/slideMaster" Target="slideMasters/slideMaster1.xml"/><Relationship Id="rId6" Type="http://schemas.openxmlformats.org/officeDocument/2006/relationships/slide" Target="slides/slide2.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slide" Target="slides/slide45.xml"/><Relationship Id="rId57" Type="http://schemas.openxmlformats.org/officeDocument/2006/relationships/slide" Target="slides/slide53.xml"/><Relationship Id="rId10" Type="http://schemas.openxmlformats.org/officeDocument/2006/relationships/slide" Target="slides/slide6.xml"/><Relationship Id="rId31" Type="http://schemas.openxmlformats.org/officeDocument/2006/relationships/slide" Target="slides/slide27.xml"/><Relationship Id="rId44" Type="http://schemas.openxmlformats.org/officeDocument/2006/relationships/slide" Target="slides/slide40.xml"/><Relationship Id="rId52" Type="http://schemas.openxmlformats.org/officeDocument/2006/relationships/slide" Target="slides/slide48.xml"/><Relationship Id="rId60" Type="http://schemas.openxmlformats.org/officeDocument/2006/relationships/slide" Target="slides/slide56.xml"/><Relationship Id="rId65"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5.xml"/><Relationship Id="rId13" Type="http://schemas.openxmlformats.org/officeDocument/2006/relationships/slide" Target="slides/slide9.xml"/><Relationship Id="rId18" Type="http://schemas.openxmlformats.org/officeDocument/2006/relationships/slide" Target="slides/slide14.xml"/><Relationship Id="rId39" Type="http://schemas.openxmlformats.org/officeDocument/2006/relationships/slide" Target="slides/slide3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cs typeface="+mn-cs"/>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cs typeface="+mn-cs"/>
              </a:defRPr>
            </a:lvl1pPr>
          </a:lstStyle>
          <a:p>
            <a:pPr>
              <a:defRPr/>
            </a:pPr>
            <a:fld id="{0383CC41-83BE-4529-8D16-38475CF29C91}" type="datetimeFigureOut">
              <a:rPr lang="en-US"/>
              <a:pPr>
                <a:defRPr/>
              </a:pPr>
              <a:t>10/21/2025</a:t>
            </a:fld>
            <a:endParaRPr lang="en-US"/>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cs typeface="+mn-cs"/>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wrap="square" lIns="91440" tIns="45720" rIns="91440" bIns="45720" numCol="1" anchor="b" anchorCtr="0" compatLnSpc="1">
            <a:prstTxWarp prst="textNoShape">
              <a:avLst/>
            </a:prstTxWarp>
          </a:bodyPr>
          <a:lstStyle>
            <a:lvl1pPr algn="r">
              <a:defRPr sz="1200">
                <a:latin typeface="Calibri" panose="020F0502020204030204" pitchFamily="34" charset="0"/>
              </a:defRPr>
            </a:lvl1pPr>
          </a:lstStyle>
          <a:p>
            <a:fld id="{0A9609C6-5FA4-4531-9B59-BAE8A9BB5FBB}" type="slidenum">
              <a:rPr lang="en-US" altLang="en-US"/>
              <a:pPr/>
              <a:t>‹#›</a:t>
            </a:fld>
            <a:endParaRPr lang="en-US" altLang="en-US"/>
          </a:p>
        </p:txBody>
      </p:sp>
    </p:spTree>
    <p:extLst>
      <p:ext uri="{BB962C8B-B14F-4D97-AF65-F5344CB8AC3E}">
        <p14:creationId xmlns:p14="http://schemas.microsoft.com/office/powerpoint/2010/main" val="25998724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5613" algn="l" rtl="0" eaLnBrk="0" fontAlgn="base" hangingPunct="0">
      <a:spcBef>
        <a:spcPct val="30000"/>
      </a:spcBef>
      <a:spcAft>
        <a:spcPct val="0"/>
      </a:spcAft>
      <a:defRPr sz="1200" kern="1200">
        <a:solidFill>
          <a:schemeClr val="tx1"/>
        </a:solidFill>
        <a:latin typeface="+mn-lt"/>
        <a:ea typeface="+mn-ea"/>
        <a:cs typeface="+mn-cs"/>
      </a:defRPr>
    </a:lvl2pPr>
    <a:lvl3pPr marL="912813" algn="l" rtl="0" eaLnBrk="0" fontAlgn="base" hangingPunct="0">
      <a:spcBef>
        <a:spcPct val="30000"/>
      </a:spcBef>
      <a:spcAft>
        <a:spcPct val="0"/>
      </a:spcAft>
      <a:defRPr sz="1200" kern="1200">
        <a:solidFill>
          <a:schemeClr val="tx1"/>
        </a:solidFill>
        <a:latin typeface="+mn-lt"/>
        <a:ea typeface="+mn-ea"/>
        <a:cs typeface="+mn-cs"/>
      </a:defRPr>
    </a:lvl3pPr>
    <a:lvl4pPr marL="1370013" algn="l" rtl="0" eaLnBrk="0" fontAlgn="base" hangingPunct="0">
      <a:spcBef>
        <a:spcPct val="30000"/>
      </a:spcBef>
      <a:spcAft>
        <a:spcPct val="0"/>
      </a:spcAft>
      <a:defRPr sz="1200" kern="1200">
        <a:solidFill>
          <a:schemeClr val="tx1"/>
        </a:solidFill>
        <a:latin typeface="+mn-lt"/>
        <a:ea typeface="+mn-ea"/>
        <a:cs typeface="+mn-cs"/>
      </a:defRPr>
    </a:lvl4pPr>
    <a:lvl5pPr marL="1827213" algn="l" rtl="0" eaLnBrk="0" fontAlgn="base" hangingPunct="0">
      <a:spcBef>
        <a:spcPct val="30000"/>
      </a:spcBef>
      <a:spcAft>
        <a:spcPct val="0"/>
      </a:spcAft>
      <a:defRPr sz="1200" kern="1200">
        <a:solidFill>
          <a:schemeClr val="tx1"/>
        </a:solidFill>
        <a:latin typeface="+mn-lt"/>
        <a:ea typeface="+mn-ea"/>
        <a:cs typeface="+mn-cs"/>
      </a:defRPr>
    </a:lvl5pPr>
    <a:lvl6pPr marL="2285854" algn="l" defTabSz="914342" rtl="0" eaLnBrk="1" latinLnBrk="0" hangingPunct="1">
      <a:defRPr sz="1200" kern="1200">
        <a:solidFill>
          <a:schemeClr val="tx1"/>
        </a:solidFill>
        <a:latin typeface="+mn-lt"/>
        <a:ea typeface="+mn-ea"/>
        <a:cs typeface="+mn-cs"/>
      </a:defRPr>
    </a:lvl6pPr>
    <a:lvl7pPr marL="2743024" algn="l" defTabSz="914342" rtl="0" eaLnBrk="1" latinLnBrk="0" hangingPunct="1">
      <a:defRPr sz="1200" kern="1200">
        <a:solidFill>
          <a:schemeClr val="tx1"/>
        </a:solidFill>
        <a:latin typeface="+mn-lt"/>
        <a:ea typeface="+mn-ea"/>
        <a:cs typeface="+mn-cs"/>
      </a:defRPr>
    </a:lvl7pPr>
    <a:lvl8pPr marL="3200196" algn="l" defTabSz="914342" rtl="0" eaLnBrk="1" latinLnBrk="0" hangingPunct="1">
      <a:defRPr sz="1200" kern="1200">
        <a:solidFill>
          <a:schemeClr val="tx1"/>
        </a:solidFill>
        <a:latin typeface="+mn-lt"/>
        <a:ea typeface="+mn-ea"/>
        <a:cs typeface="+mn-cs"/>
      </a:defRPr>
    </a:lvl8pPr>
    <a:lvl9pPr marL="3657366"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37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B0E64B0-A384-4BB3-B3B4-36B73AA25366}"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4844869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107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B622EF0-6526-41C9-AF8F-DD0766AC52FC}"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192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C5D6E2-E940-483A-9392-54A67AC52BC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192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192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Introduce gist.  </a:t>
            </a:r>
          </a:p>
        </p:txBody>
      </p:sp>
    </p:spTree>
    <p:extLst>
      <p:ext uri="{BB962C8B-B14F-4D97-AF65-F5344CB8AC3E}">
        <p14:creationId xmlns:p14="http://schemas.microsoft.com/office/powerpoint/2010/main" val="222226713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6C301F0-D19B-413E-BF35-5FA56065058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294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FB43B23-024B-430B-BA0A-E7D946AA672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294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294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Introduce gist.  </a:t>
            </a:r>
          </a:p>
        </p:txBody>
      </p:sp>
    </p:spTree>
    <p:extLst>
      <p:ext uri="{BB962C8B-B14F-4D97-AF65-F5344CB8AC3E}">
        <p14:creationId xmlns:p14="http://schemas.microsoft.com/office/powerpoint/2010/main" val="20117338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90615B-89CF-4D45-9BB2-FB1CF2479FC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3971"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3972"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dirty="0"/>
              <a:t>Edge energy is just the magnitude of directional derivatives of image intensity.</a:t>
            </a:r>
          </a:p>
        </p:txBody>
      </p:sp>
      <p:sp>
        <p:nvSpPr>
          <p:cNvPr id="83973" name="Slide Number Placeholder 3"/>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F4D3FD4-6761-4DC5-97EC-2F7687F74813}"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356746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1F7A0D-917E-4248-A731-B5EFDC70B98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499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33E6246-D5F1-4ACB-A811-FB3EC5385C4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499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499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Now we take our gist (and mask and color image) and find it’s L2 nearest neighbors in the database of 2.3 million images, and here they are</a:t>
            </a:r>
          </a:p>
        </p:txBody>
      </p:sp>
    </p:spTree>
    <p:extLst>
      <p:ext uri="{BB962C8B-B14F-4D97-AF65-F5344CB8AC3E}">
        <p14:creationId xmlns:p14="http://schemas.microsoft.com/office/powerpoint/2010/main" val="41917516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517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5CA0BDF-6907-4C40-935E-FD2A7F08810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601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BC261CF-67DA-4E86-96A7-E8EE63EFB06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602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602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244677639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0670A34-60B8-4CE5-8B78-A156D517DF6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704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DD0C58-E20D-4A4A-9933-41E2D725F6B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704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704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Johnson et al. used the graph cut cost to sort results for users in Semantic Photo Synthesis</a:t>
            </a:r>
          </a:p>
        </p:txBody>
      </p:sp>
    </p:spTree>
    <p:extLst>
      <p:ext uri="{BB962C8B-B14F-4D97-AF65-F5344CB8AC3E}">
        <p14:creationId xmlns:p14="http://schemas.microsoft.com/office/powerpoint/2010/main" val="412949110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7A8F9A1-3746-448C-93BC-D1B393B9803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806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6BC7B33-240A-4413-BFA4-8C14D4397558}"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8068"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8069"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238293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6D83EC1-39AE-481F-A9EC-41D0112D593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909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585B989-A570-4DA6-9D81-0DE7E109308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909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909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38065702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163380C-C81F-42BA-A4D5-010A6DE779A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011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D50FB1-0A1D-42C1-B880-F4C965DBAB94}"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011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011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125018161"/>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2C7BC02-B636-4D66-AB8A-0731B289AD4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113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CE0EF5C-4BA4-4E47-8FCC-46A388DC6D2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114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114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34244689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en-US" dirty="0"/>
              <a:t>Omitting tracking / Multiview </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F23EFC-90F6-4014-A155-9C76540AFC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203342106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D263734-E5B1-4506-A996-7D4BF206B170}"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216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67FB4F9-A285-42DD-9110-ACE4ACD94339}"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216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Not actually the same scene, even though they’re startlingly similar</a:t>
            </a:r>
          </a:p>
        </p:txBody>
      </p:sp>
    </p:spTree>
    <p:extLst>
      <p:ext uri="{BB962C8B-B14F-4D97-AF65-F5344CB8AC3E}">
        <p14:creationId xmlns:p14="http://schemas.microsoft.com/office/powerpoint/2010/main" val="374825781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6147C5-C209-4CB2-8F9E-8F4807F35ED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3187"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3188"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13660773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C1E28A9-8859-4D7B-952F-21FE2A8CC97D}"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4211"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3486A9D-0441-4C76-AC5C-FB2C1EDEE7E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4212"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4213"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endParaRPr lang="en-US" altLang="en-US" sz="1000"/>
          </a:p>
        </p:txBody>
      </p:sp>
    </p:spTree>
    <p:extLst>
      <p:ext uri="{BB962C8B-B14F-4D97-AF65-F5344CB8AC3E}">
        <p14:creationId xmlns:p14="http://schemas.microsoft.com/office/powerpoint/2010/main" val="3863103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954"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03BA58B-5CEB-4AEA-A9EB-667C49A7324B}"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523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102C72-02D9-4A7A-87D2-35FA06EB0B53}"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51</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523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523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lnSpc>
                <a:spcPct val="90000"/>
              </a:lnSpc>
              <a:spcBef>
                <a:spcPct val="0"/>
              </a:spcBef>
            </a:pPr>
            <a:r>
              <a:rPr lang="en-US" altLang="en-US" sz="1000"/>
              <a:t>Can justify broader use of image completion here</a:t>
            </a:r>
          </a:p>
        </p:txBody>
      </p:sp>
    </p:spTree>
    <p:extLst>
      <p:ext uri="{BB962C8B-B14F-4D97-AF65-F5344CB8AC3E}">
        <p14:creationId xmlns:p14="http://schemas.microsoft.com/office/powerpoint/2010/main" val="161724321"/>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6978"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CCC2F2-BE6C-4D09-8515-3838FC80CD8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625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0651976-CEA0-404D-BD19-8C306F6EB846}"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626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626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ru-RU" altLang="en-US"/>
          </a:p>
        </p:txBody>
      </p:sp>
    </p:spTree>
    <p:extLst>
      <p:ext uri="{BB962C8B-B14F-4D97-AF65-F5344CB8AC3E}">
        <p14:creationId xmlns:p14="http://schemas.microsoft.com/office/powerpoint/2010/main" val="3308825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8002"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A005F9D-AACB-4AB7-BE59-634344E8BFBE}"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97283"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AC0E54-D5A2-4D8D-9338-41025CC1476C}" type="slidenum">
              <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53</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mn-cs"/>
            </a:endParaRPr>
          </a:p>
        </p:txBody>
      </p:sp>
      <p:sp>
        <p:nvSpPr>
          <p:cNvPr id="97284"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728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en-US"/>
              <a:t>Efros and leung result</a:t>
            </a:r>
          </a:p>
        </p:txBody>
      </p:sp>
    </p:spTree>
    <p:extLst>
      <p:ext uri="{BB962C8B-B14F-4D97-AF65-F5344CB8AC3E}">
        <p14:creationId xmlns:p14="http://schemas.microsoft.com/office/powerpoint/2010/main" val="39028184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475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endParaRPr lang="en-US" altLang="en-US"/>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6CF05C2-4C08-4DC1-81C7-5596210CACF7}"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15021752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57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http://translationparty.com/#9988025</a:t>
            </a:r>
          </a:p>
          <a:p>
            <a:r>
              <a:rPr lang="en-US" altLang="en-US" dirty="0"/>
              <a:t>http://ackuna.com/badtranslator</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C46B35C-2873-41A0-9277-85CB510CF4A4}"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11</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83540295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Slide Image Placeholder 1"/>
          <p:cNvSpPr>
            <a:spLocks noGrp="1" noRot="1" noChangeAspect="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680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a:t>The experiment is the centerpiece of Searle's </a:t>
            </a:r>
            <a:r>
              <a:rPr lang="en-US" altLang="en-US" b="1" dirty="0"/>
              <a:t>Chinese Room Argument</a:t>
            </a:r>
            <a:r>
              <a:rPr lang="en-US" altLang="en-US" dirty="0"/>
              <a:t> which holds that a program cannot give a computer a "mind" or "understanding", regardless of how intelligently it may make it behave. He concludes that "programs are neither constitutive of nor sufficient for minds." "I can have any formal program you like, but I still understand nothing."</a:t>
            </a:r>
            <a:endParaRPr lang="en-US" altLang="en-US" baseline="30000" dirty="0"/>
          </a:p>
          <a:p>
            <a:endParaRPr lang="en-US" altLang="en-US" dirty="0"/>
          </a:p>
          <a:p>
            <a:r>
              <a:rPr lang="en-US" altLang="en-US" dirty="0"/>
              <a:t>Searle “according to strong AI, . . . the appropriately programmed computer really is a mind, in the sense that computers given the right programs can be literally said to understand and have other cognitive states.”</a:t>
            </a:r>
          </a:p>
        </p:txBody>
      </p:sp>
      <p:sp>
        <p:nvSpPr>
          <p:cNvPr id="4" name="Slide Number Placeholder 3"/>
          <p:cNvSpPr>
            <a:spLocks noGrp="1"/>
          </p:cNvSpPr>
          <p:nvPr>
            <p:ph type="sldNum" sz="quarter" idx="5"/>
          </p:nvPr>
        </p:nvSpPr>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7760BD4-CB0D-4D45-A260-FD50B7A4AAD8}" type="slidenum">
              <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62339871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E3F23EFC-90F6-4014-A155-9C76540AFC12}" type="slidenum">
              <a:rPr kumimoji="0" lang="en-US" altLang="en-US" sz="1200" b="0" i="0" u="none" strike="noStrike" kern="1200" cap="none" spc="0" normalizeH="0" baseline="0" noProof="0" smtClean="0">
                <a:ln>
                  <a:noFill/>
                </a:ln>
                <a:solidFill>
                  <a:prstClr val="black"/>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13</a:t>
            </a:fld>
            <a:endParaRPr kumimoji="0" lang="en-US" altLang="en-US" sz="1200" b="0" i="0" u="none" strike="noStrike" kern="1200" cap="none" spc="0" normalizeH="0" baseline="0" noProof="0">
              <a:ln>
                <a:noFill/>
              </a:ln>
              <a:solidFill>
                <a:prstClr val="black"/>
              </a:solidFill>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38888098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7B298C4-6363-4202-9D72-E75CA39B66B1}"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9875"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2A34EF-8AAB-44BF-8BB0-BA7F9E60A23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79876"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9877"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a:p>
        </p:txBody>
      </p:sp>
    </p:spTree>
    <p:extLst>
      <p:ext uri="{BB962C8B-B14F-4D97-AF65-F5344CB8AC3E}">
        <p14:creationId xmlns:p14="http://schemas.microsoft.com/office/powerpoint/2010/main" val="269485985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Rectangle 7"/>
          <p:cNvSpPr>
            <a:spLocks noGrp="1" noChangeArrowheads="1"/>
          </p:cNvSpPr>
          <p:nvPr>
            <p:ph type="sldNum" sz="quarter" idx="5"/>
          </p:nvPr>
        </p:nvSpPr>
        <p:spPr bwMode="auto">
          <a:ln>
            <a:miter lim="800000"/>
            <a:headEnd/>
            <a:tailEnd/>
          </a:ln>
        </p:spPr>
        <p:txBody>
          <a:bodyPr/>
          <a:lstStyle>
            <a:lvl1pPr eaLnBrk="0" hangingPunct="0">
              <a:defRPr>
                <a:solidFill>
                  <a:schemeClr val="tx1"/>
                </a:solidFill>
                <a:latin typeface="Arial" panose="020B0604020202020204" pitchFamily="34" charset="0"/>
              </a:defRPr>
            </a:lvl1pPr>
            <a:lvl2pPr marL="742950" indent="-285750" eaLnBrk="0" hangingPunct="0">
              <a:defRPr>
                <a:solidFill>
                  <a:schemeClr val="tx1"/>
                </a:solidFill>
                <a:latin typeface="Arial" panose="020B0604020202020204" pitchFamily="34" charset="0"/>
              </a:defRPr>
            </a:lvl2pPr>
            <a:lvl3pPr marL="1143000" indent="-228600" eaLnBrk="0" hangingPunct="0">
              <a:defRPr>
                <a:solidFill>
                  <a:schemeClr val="tx1"/>
                </a:solidFill>
                <a:latin typeface="Arial" panose="020B0604020202020204" pitchFamily="34" charset="0"/>
              </a:defRPr>
            </a:lvl3pPr>
            <a:lvl4pPr marL="1600200" indent="-228600" eaLnBrk="0" hangingPunct="0">
              <a:defRPr>
                <a:solidFill>
                  <a:schemeClr val="tx1"/>
                </a:solidFill>
                <a:latin typeface="Arial" panose="020B0604020202020204" pitchFamily="34" charset="0"/>
              </a:defRPr>
            </a:lvl4pPr>
            <a:lvl5pPr marL="2057400" indent="-228600" eaLnBrk="0" hangingPunct="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BE2AF1A-B4FC-43E9-B4A7-DCDC8389C582}"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0899"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spcBef>
                <a:spcPct val="30000"/>
              </a:spcBef>
              <a:defRPr sz="1200">
                <a:solidFill>
                  <a:schemeClr val="tx1"/>
                </a:solidFill>
                <a:latin typeface="Calibri" panose="020F0502020204030204" pitchFamily="34" charset="0"/>
              </a:defRPr>
            </a:lvl1pPr>
            <a:lvl2pPr marL="742950" indent="-285750" eaLnBrk="0" hangingPunct="0">
              <a:spcBef>
                <a:spcPct val="30000"/>
              </a:spcBef>
              <a:defRPr sz="1200">
                <a:solidFill>
                  <a:schemeClr val="tx1"/>
                </a:solidFill>
                <a:latin typeface="Calibri" panose="020F0502020204030204" pitchFamily="34" charset="0"/>
              </a:defRPr>
            </a:lvl2pPr>
            <a:lvl3pPr marL="1143000" indent="-228600" eaLnBrk="0" hangingPunct="0">
              <a:spcBef>
                <a:spcPct val="30000"/>
              </a:spcBef>
              <a:defRPr sz="1200">
                <a:solidFill>
                  <a:schemeClr val="tx1"/>
                </a:solidFill>
                <a:latin typeface="Calibri" panose="020F0502020204030204" pitchFamily="34" charset="0"/>
              </a:defRPr>
            </a:lvl3pPr>
            <a:lvl4pPr marL="1600200" indent="-228600" eaLnBrk="0" hangingPunct="0">
              <a:spcBef>
                <a:spcPct val="30000"/>
              </a:spcBef>
              <a:defRPr sz="1200">
                <a:solidFill>
                  <a:schemeClr val="tx1"/>
                </a:solidFill>
                <a:latin typeface="Calibri" panose="020F0502020204030204" pitchFamily="34" charset="0"/>
              </a:defRPr>
            </a:lvl4pPr>
            <a:lvl5pPr marL="2057400" indent="-228600" eaLnBrk="0" hangingPunct="0">
              <a:spcBef>
                <a:spcPct val="30000"/>
              </a:spcBef>
              <a:defRPr sz="1200">
                <a:solidFill>
                  <a:schemeClr val="tx1"/>
                </a:solidFill>
                <a:latin typeface="Calibri" panose="020F0502020204030204" pitchFamily="34" charset="0"/>
              </a:defRPr>
            </a:lvl5pPr>
            <a:lvl6pPr marL="2514600" indent="-228600" eaLnBrk="0" fontAlgn="base" hangingPunct="0">
              <a:spcBef>
                <a:spcPct val="30000"/>
              </a:spcBef>
              <a:spcAft>
                <a:spcPct val="0"/>
              </a:spcAft>
              <a:defRPr sz="1200">
                <a:solidFill>
                  <a:schemeClr val="tx1"/>
                </a:solidFill>
                <a:latin typeface="Calibri" panose="020F0502020204030204" pitchFamily="34" charset="0"/>
              </a:defRPr>
            </a:lvl6pPr>
            <a:lvl7pPr marL="2971800" indent="-228600" eaLnBrk="0" fontAlgn="base" hangingPunct="0">
              <a:spcBef>
                <a:spcPct val="30000"/>
              </a:spcBef>
              <a:spcAft>
                <a:spcPct val="0"/>
              </a:spcAft>
              <a:defRPr sz="1200">
                <a:solidFill>
                  <a:schemeClr val="tx1"/>
                </a:solidFill>
                <a:latin typeface="Calibri" panose="020F0502020204030204" pitchFamily="34" charset="0"/>
              </a:defRPr>
            </a:lvl7pPr>
            <a:lvl8pPr marL="3429000" indent="-228600" eaLnBrk="0" fontAlgn="base" hangingPunct="0">
              <a:spcBef>
                <a:spcPct val="30000"/>
              </a:spcBef>
              <a:spcAft>
                <a:spcPct val="0"/>
              </a:spcAft>
              <a:defRPr sz="1200">
                <a:solidFill>
                  <a:schemeClr val="tx1"/>
                </a:solidFill>
                <a:latin typeface="Calibri" panose="020F0502020204030204" pitchFamily="34" charset="0"/>
              </a:defRPr>
            </a:lvl8pPr>
            <a:lvl9pPr marL="3886200" indent="-228600" eaLnBrk="0" fontAlgn="base" hangingPunct="0">
              <a:spcBef>
                <a:spcPct val="30000"/>
              </a:spcBef>
              <a:spcAft>
                <a:spcPct val="0"/>
              </a:spcAft>
              <a:defRPr sz="1200">
                <a:solidFill>
                  <a:schemeClr val="tx1"/>
                </a:solidFill>
                <a:latin typeface="Calibri" panose="020F0502020204030204" pitchFamily="34"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E6E5F89-3D2B-473D-83A9-45453D0E26D7}" type="slidenum">
              <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Calibri" panose="020F0502020204030204" pitchFamily="34" charset="0"/>
              <a:ea typeface="+mn-ea"/>
              <a:cs typeface="+mn-cs"/>
            </a:endParaRPr>
          </a:p>
        </p:txBody>
      </p:sp>
      <p:sp>
        <p:nvSpPr>
          <p:cNvPr id="80900" name="Rectangle 2"/>
          <p:cNvSpPr>
            <a:spLocks noGrp="1" noRot="1" noChangeAspect="1" noChangeArrowheads="1" noTextEdit="1"/>
          </p:cNvSpPr>
          <p:nvPr>
            <p:ph type="sldImg"/>
          </p:nvPr>
        </p:nvSpPr>
        <p:spPr bwMode="auto">
          <a:xfrm>
            <a:off x="381000" y="685800"/>
            <a:ext cx="6096000" cy="34290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80901"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b="1"/>
          </a:p>
        </p:txBody>
      </p:sp>
    </p:spTree>
    <p:extLst>
      <p:ext uri="{BB962C8B-B14F-4D97-AF65-F5344CB8AC3E}">
        <p14:creationId xmlns:p14="http://schemas.microsoft.com/office/powerpoint/2010/main" val="12332323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https://bernardmarr.com/how-much-data-do-we-create-every-day-the-mind-blowing-stats-everyone-should-read/</a:t>
            </a:r>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052C125A-0AD4-4B70-8178-B4D27AF72ACC}"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4934118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170" indent="0" algn="ctr">
              <a:buNone/>
              <a:defRPr>
                <a:solidFill>
                  <a:schemeClr val="tx1">
                    <a:tint val="75000"/>
                  </a:schemeClr>
                </a:solidFill>
              </a:defRPr>
            </a:lvl2pPr>
            <a:lvl3pPr marL="914342" indent="0" algn="ctr">
              <a:buNone/>
              <a:defRPr>
                <a:solidFill>
                  <a:schemeClr val="tx1">
                    <a:tint val="75000"/>
                  </a:schemeClr>
                </a:solidFill>
              </a:defRPr>
            </a:lvl3pPr>
            <a:lvl4pPr marL="1371512" indent="0" algn="ctr">
              <a:buNone/>
              <a:defRPr>
                <a:solidFill>
                  <a:schemeClr val="tx1">
                    <a:tint val="75000"/>
                  </a:schemeClr>
                </a:solidFill>
              </a:defRPr>
            </a:lvl4pPr>
            <a:lvl5pPr marL="1828683" indent="0" algn="ctr">
              <a:buNone/>
              <a:defRPr>
                <a:solidFill>
                  <a:schemeClr val="tx1">
                    <a:tint val="75000"/>
                  </a:schemeClr>
                </a:solidFill>
              </a:defRPr>
            </a:lvl5pPr>
            <a:lvl6pPr marL="2285854" indent="0" algn="ctr">
              <a:buNone/>
              <a:defRPr>
                <a:solidFill>
                  <a:schemeClr val="tx1">
                    <a:tint val="75000"/>
                  </a:schemeClr>
                </a:solidFill>
              </a:defRPr>
            </a:lvl6pPr>
            <a:lvl7pPr marL="2743024" indent="0" algn="ctr">
              <a:buNone/>
              <a:defRPr>
                <a:solidFill>
                  <a:schemeClr val="tx1">
                    <a:tint val="75000"/>
                  </a:schemeClr>
                </a:solidFill>
              </a:defRPr>
            </a:lvl7pPr>
            <a:lvl8pPr marL="3200196" indent="0" algn="ctr">
              <a:buNone/>
              <a:defRPr>
                <a:solidFill>
                  <a:schemeClr val="tx1">
                    <a:tint val="75000"/>
                  </a:schemeClr>
                </a:solidFill>
              </a:defRPr>
            </a:lvl8pPr>
            <a:lvl9pPr marL="3657366"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4F6A4F6C-AD44-4250-AA2A-7E91F248AD6F}"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F56DF501-58CD-40AB-A9A8-6B2052B59EE6}" type="slidenum">
              <a:rPr lang="en-US" altLang="en-US"/>
              <a:pPr/>
              <a:t>‹#›</a:t>
            </a:fld>
            <a:endParaRPr lang="en-US" altLang="en-US"/>
          </a:p>
        </p:txBody>
      </p:sp>
    </p:spTree>
    <p:extLst>
      <p:ext uri="{BB962C8B-B14F-4D97-AF65-F5344CB8AC3E}">
        <p14:creationId xmlns:p14="http://schemas.microsoft.com/office/powerpoint/2010/main" val="70849560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4BC7FE1A-B499-4740-8F44-5D5792D772E0}"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6B32C62C-9716-47B7-853F-7B8490B1FCDD}" type="slidenum">
              <a:rPr lang="en-US" altLang="en-US"/>
              <a:pPr/>
              <a:t>‹#›</a:t>
            </a:fld>
            <a:endParaRPr lang="en-US" altLang="en-US"/>
          </a:p>
        </p:txBody>
      </p:sp>
    </p:spTree>
    <p:extLst>
      <p:ext uri="{BB962C8B-B14F-4D97-AF65-F5344CB8AC3E}">
        <p14:creationId xmlns:p14="http://schemas.microsoft.com/office/powerpoint/2010/main" val="159414087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CB9A4F45-15E6-458A-A5E9-A2DFEDFF6C6B}"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E7E77FA2-A8A6-42CD-A4AF-7C04EDB7B220}" type="slidenum">
              <a:rPr lang="en-US" altLang="en-US"/>
              <a:pPr/>
              <a:t>‹#›</a:t>
            </a:fld>
            <a:endParaRPr lang="en-US" altLang="en-US"/>
          </a:p>
        </p:txBody>
      </p:sp>
    </p:spTree>
    <p:extLst>
      <p:ext uri="{BB962C8B-B14F-4D97-AF65-F5344CB8AC3E}">
        <p14:creationId xmlns:p14="http://schemas.microsoft.com/office/powerpoint/2010/main" val="419471457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1"/>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a:defRPr/>
            </a:pPr>
            <a:fld id="{BAF46C7A-8185-47D2-9799-9E3D21B8F71A}"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B2448802-FA88-4017-BFC7-ADD3E6F4A183}" type="slidenum">
              <a:rPr lang="en-US" altLang="en-US"/>
              <a:pPr/>
              <a:t>‹#›</a:t>
            </a:fld>
            <a:endParaRPr lang="en-US" altLang="en-US"/>
          </a:p>
        </p:txBody>
      </p:sp>
    </p:spTree>
    <p:extLst>
      <p:ext uri="{BB962C8B-B14F-4D97-AF65-F5344CB8AC3E}">
        <p14:creationId xmlns:p14="http://schemas.microsoft.com/office/powerpoint/2010/main" val="3387529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dirty="0"/>
              <a:t>Click to edit Master title style</a:t>
            </a:r>
          </a:p>
        </p:txBody>
      </p:sp>
      <p:sp>
        <p:nvSpPr>
          <p:cNvPr id="3" name="Content Placeholder 2"/>
          <p:cNvSpPr>
            <a:spLocks noGrp="1"/>
          </p:cNvSpPr>
          <p:nvPr>
            <p:ph idx="1"/>
          </p:nvPr>
        </p:nvSpPr>
        <p:spPr>
          <a:xfrm>
            <a:off x="609600" y="990600"/>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a:defRPr/>
            </a:pPr>
            <a:fld id="{F261FE20-7041-43B8-BA4C-7ECBA26E62BA}"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893CC442-F07D-4E56-9221-1714391A32DB}" type="slidenum">
              <a:rPr lang="en-US" altLang="en-US"/>
              <a:pPr/>
              <a:t>‹#›</a:t>
            </a:fld>
            <a:endParaRPr lang="en-US" altLang="en-US"/>
          </a:p>
        </p:txBody>
      </p:sp>
    </p:spTree>
    <p:extLst>
      <p:ext uri="{BB962C8B-B14F-4D97-AF65-F5344CB8AC3E}">
        <p14:creationId xmlns:p14="http://schemas.microsoft.com/office/powerpoint/2010/main" val="38809374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6BCB4ECB-66BB-41A9-A4E7-75F5F172272F}"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3C175D8D-1CFC-41A2-8516-17666BCA9515}" type="slidenum">
              <a:rPr lang="en-US" altLang="en-US"/>
              <a:pPr/>
              <a:t>‹#›</a:t>
            </a:fld>
            <a:endParaRPr lang="en-US" altLang="en-US"/>
          </a:p>
        </p:txBody>
      </p:sp>
    </p:spTree>
    <p:extLst>
      <p:ext uri="{BB962C8B-B14F-4D97-AF65-F5344CB8AC3E}">
        <p14:creationId xmlns:p14="http://schemas.microsoft.com/office/powerpoint/2010/main" val="17907458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4AE98F1A-E6D7-4C78-AE1E-1EAA8DEDFA92}"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D7A1FA6B-4139-4FF7-B8E0-2B067141B121}" type="slidenum">
              <a:rPr lang="en-US" altLang="en-US"/>
              <a:pPr/>
              <a:t>‹#›</a:t>
            </a:fld>
            <a:endParaRPr lang="en-US" altLang="en-US"/>
          </a:p>
        </p:txBody>
      </p:sp>
    </p:spTree>
    <p:extLst>
      <p:ext uri="{BB962C8B-B14F-4D97-AF65-F5344CB8AC3E}">
        <p14:creationId xmlns:p14="http://schemas.microsoft.com/office/powerpoint/2010/main" val="263188916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EC7A935-7003-48A6-A5FD-2019B73754E9}" type="datetimeFigureOut">
              <a:rPr lang="en-US">
                <a:solidFill>
                  <a:prstClr val="black">
                    <a:tint val="75000"/>
                  </a:prstClr>
                </a:solidFill>
              </a:rPr>
              <a:pPr>
                <a:defRPr/>
              </a:pPr>
              <a:t>10/21/2025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fld id="{C878A8D4-C6C6-46F6-8C77-8BC18A927E2E}" type="slidenum">
              <a:rPr lang="en-US" altLang="en-US"/>
              <a:pPr/>
              <a:t>‹#›</a:t>
            </a:fld>
            <a:endParaRPr lang="en-US" altLang="en-US"/>
          </a:p>
        </p:txBody>
      </p:sp>
    </p:spTree>
    <p:extLst>
      <p:ext uri="{BB962C8B-B14F-4D97-AF65-F5344CB8AC3E}">
        <p14:creationId xmlns:p14="http://schemas.microsoft.com/office/powerpoint/2010/main" val="1647487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5DC49505-468F-4E60-8629-BAC5F0511A51}" type="datetimeFigureOut">
              <a:rPr lang="en-US">
                <a:solidFill>
                  <a:prstClr val="black">
                    <a:tint val="75000"/>
                  </a:prstClr>
                </a:solidFill>
              </a:rPr>
              <a:pPr>
                <a:defRPr/>
              </a:pPr>
              <a:t>10/21/2025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fld id="{8D84BAE6-07EC-45D1-9296-DDE16E879924}" type="slidenum">
              <a:rPr lang="en-US" altLang="en-US"/>
              <a:pPr/>
              <a:t>‹#›</a:t>
            </a:fld>
            <a:endParaRPr lang="en-US" altLang="en-US"/>
          </a:p>
        </p:txBody>
      </p:sp>
    </p:spTree>
    <p:extLst>
      <p:ext uri="{BB962C8B-B14F-4D97-AF65-F5344CB8AC3E}">
        <p14:creationId xmlns:p14="http://schemas.microsoft.com/office/powerpoint/2010/main" val="9368502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6040908C-41D2-4745-B6E8-AF7455026174}" type="datetimeFigureOut">
              <a:rPr lang="en-US">
                <a:solidFill>
                  <a:prstClr val="black">
                    <a:tint val="75000"/>
                  </a:prstClr>
                </a:solidFill>
              </a:rPr>
              <a:pPr>
                <a:defRPr/>
              </a:pPr>
              <a:t>10/21/2025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fld id="{6AF9D00F-5D5A-4D0D-AC75-32EE5D903D89}" type="slidenum">
              <a:rPr lang="en-US" altLang="en-US"/>
              <a:pPr/>
              <a:t>‹#›</a:t>
            </a:fld>
            <a:endParaRPr lang="en-US" altLang="en-US"/>
          </a:p>
        </p:txBody>
      </p:sp>
    </p:spTree>
    <p:extLst>
      <p:ext uri="{BB962C8B-B14F-4D97-AF65-F5344CB8AC3E}">
        <p14:creationId xmlns:p14="http://schemas.microsoft.com/office/powerpoint/2010/main" val="222616116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796C9EC-AC7E-422A-B92F-FDD7AB0CEB39}"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BCECD424-2988-4F2D-9CE6-6A8A2B45D1E9}" type="slidenum">
              <a:rPr lang="en-US" altLang="en-US"/>
              <a:pPr/>
              <a:t>‹#›</a:t>
            </a:fld>
            <a:endParaRPr lang="en-US" altLang="en-US"/>
          </a:p>
        </p:txBody>
      </p:sp>
    </p:spTree>
    <p:extLst>
      <p:ext uri="{BB962C8B-B14F-4D97-AF65-F5344CB8AC3E}">
        <p14:creationId xmlns:p14="http://schemas.microsoft.com/office/powerpoint/2010/main" val="18480789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A649711E-93F8-48AF-A2EB-19141A05C07C}"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139CD2DE-EF00-4B95-A86C-6E0AF3A53E7C}" type="slidenum">
              <a:rPr lang="en-US" altLang="en-US"/>
              <a:pPr/>
              <a:t>‹#›</a:t>
            </a:fld>
            <a:endParaRPr lang="en-US" altLang="en-US"/>
          </a:p>
        </p:txBody>
      </p:sp>
    </p:spTree>
    <p:extLst>
      <p:ext uri="{BB962C8B-B14F-4D97-AF65-F5344CB8AC3E}">
        <p14:creationId xmlns:p14="http://schemas.microsoft.com/office/powerpoint/2010/main" val="373436535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5C86B113-1410-4B46-BFF2-4FD6D3AF0C77}" type="datetimeFigureOut">
              <a:rPr lang="en-US">
                <a:solidFill>
                  <a:prstClr val="black">
                    <a:tint val="75000"/>
                  </a:prstClr>
                </a:solidFill>
              </a:rPr>
              <a:pPr>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fld id="{5C53E7A9-5480-4816-AB96-54FA288D3EF3}" type="slidenum">
              <a:rPr lang="en-US" altLang="en-US"/>
              <a:pPr/>
              <a:t>‹#›</a:t>
            </a:fld>
            <a:endParaRPr lang="en-US" altLang="en-US"/>
          </a:p>
        </p:txBody>
      </p:sp>
    </p:spTree>
    <p:extLst>
      <p:ext uri="{BB962C8B-B14F-4D97-AF65-F5344CB8AC3E}">
        <p14:creationId xmlns:p14="http://schemas.microsoft.com/office/powerpoint/2010/main" val="43850989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FF4CABC8-C0FB-458A-8291-C814DB52A7A6}"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7D91C6B0-2CFB-4163-8885-BBDE7411884E}" type="slidenum">
              <a:rPr lang="en-US" altLang="en-US"/>
              <a:pPr/>
              <a:t>‹#›</a:t>
            </a:fld>
            <a:endParaRPr lang="en-US" altLang="en-US"/>
          </a:p>
        </p:txBody>
      </p:sp>
    </p:spTree>
    <p:extLst>
      <p:ext uri="{BB962C8B-B14F-4D97-AF65-F5344CB8AC3E}">
        <p14:creationId xmlns:p14="http://schemas.microsoft.com/office/powerpoint/2010/main" val="31198690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a:defRPr/>
            </a:pPr>
            <a:fld id="{15C33319-8236-47EB-9B7D-8E16B6000569}"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fld id="{545DFFC9-13EE-4459-A122-86575CA32A2E}" type="slidenum">
              <a:rPr lang="en-US" altLang="en-US"/>
              <a:pPr/>
              <a:t>‹#›</a:t>
            </a:fld>
            <a:endParaRPr lang="en-US" altLang="en-US"/>
          </a:p>
        </p:txBody>
      </p:sp>
    </p:spTree>
    <p:extLst>
      <p:ext uri="{BB962C8B-B14F-4D97-AF65-F5344CB8AC3E}">
        <p14:creationId xmlns:p14="http://schemas.microsoft.com/office/powerpoint/2010/main" val="2120637246"/>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600202"/>
            <a:ext cx="10363200" cy="1470025"/>
          </a:xfrm>
        </p:spPr>
        <p:txBody>
          <a:bodyPr>
            <a:normAutofit/>
          </a:bodyPr>
          <a:lstStyle>
            <a:lvl1pPr algn="ctr">
              <a:defRPr sz="4000"/>
            </a:lvl1pPr>
          </a:lstStyle>
          <a:p>
            <a:r>
              <a:rPr lang="en-US"/>
              <a:t>Click to edit Master title style</a:t>
            </a:r>
          </a:p>
        </p:txBody>
      </p:sp>
      <p:sp>
        <p:nvSpPr>
          <p:cNvPr id="3" name="Subtitle 2"/>
          <p:cNvSpPr>
            <a:spLocks noGrp="1"/>
          </p:cNvSpPr>
          <p:nvPr>
            <p:ph type="subTitle" idx="1"/>
          </p:nvPr>
        </p:nvSpPr>
        <p:spPr>
          <a:xfrm>
            <a:off x="1828800" y="3355975"/>
            <a:ext cx="8534400" cy="1752600"/>
          </a:xfrm>
        </p:spPr>
        <p:txBody>
          <a:bodyPr/>
          <a:lstStyle>
            <a:lvl1pPr marL="0" indent="0" algn="ctr">
              <a:buNone/>
              <a:defRPr>
                <a:solidFill>
                  <a:schemeClr val="tx1">
                    <a:tint val="75000"/>
                  </a:schemeClr>
                </a:solidFill>
              </a:defRPr>
            </a:lvl1pPr>
            <a:lvl2pPr marL="457197" indent="0" algn="ctr">
              <a:buNone/>
              <a:defRPr>
                <a:solidFill>
                  <a:schemeClr val="tx1">
                    <a:tint val="75000"/>
                  </a:schemeClr>
                </a:solidFill>
              </a:defRPr>
            </a:lvl2pPr>
            <a:lvl3pPr marL="914394" indent="0" algn="ctr">
              <a:buNone/>
              <a:defRPr>
                <a:solidFill>
                  <a:schemeClr val="tx1">
                    <a:tint val="75000"/>
                  </a:schemeClr>
                </a:solidFill>
              </a:defRPr>
            </a:lvl3pPr>
            <a:lvl4pPr marL="1371591" indent="0" algn="ctr">
              <a:buNone/>
              <a:defRPr>
                <a:solidFill>
                  <a:schemeClr val="tx1">
                    <a:tint val="75000"/>
                  </a:schemeClr>
                </a:solidFill>
              </a:defRPr>
            </a:lvl4pPr>
            <a:lvl5pPr marL="1828789" indent="0" algn="ctr">
              <a:buNone/>
              <a:defRPr>
                <a:solidFill>
                  <a:schemeClr val="tx1">
                    <a:tint val="75000"/>
                  </a:schemeClr>
                </a:solidFill>
              </a:defRPr>
            </a:lvl5pPr>
            <a:lvl6pPr marL="2285986" indent="0" algn="ctr">
              <a:buNone/>
              <a:defRPr>
                <a:solidFill>
                  <a:schemeClr val="tx1">
                    <a:tint val="75000"/>
                  </a:schemeClr>
                </a:solidFill>
              </a:defRPr>
            </a:lvl6pPr>
            <a:lvl7pPr marL="2743183" indent="0" algn="ctr">
              <a:buNone/>
              <a:defRPr>
                <a:solidFill>
                  <a:schemeClr val="tx1">
                    <a:tint val="75000"/>
                  </a:schemeClr>
                </a:solidFill>
              </a:defRPr>
            </a:lvl7pPr>
            <a:lvl8pPr marL="3200380" indent="0" algn="ctr">
              <a:buNone/>
              <a:defRPr>
                <a:solidFill>
                  <a:schemeClr val="tx1">
                    <a:tint val="75000"/>
                  </a:schemeClr>
                </a:solidFill>
              </a:defRPr>
            </a:lvl8pPr>
            <a:lvl9pPr marL="3657577"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a:defRPr/>
            </a:lvl1pPr>
          </a:lstStyle>
          <a:p>
            <a:pPr defTabSz="914394">
              <a:defRPr/>
            </a:pPr>
            <a:fld id="{65B2022E-5AF8-47FB-AE2D-96FF2DF3C134}"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C3307B97-27FD-4369-94E6-E0E5F684FFA0}" type="slidenum">
              <a:rPr lang="en-US" altLang="en-US" smtClean="0"/>
              <a:pPr defTabSz="914394"/>
              <a:t>‹#›</a:t>
            </a:fld>
            <a:endParaRPr lang="en-US" altLang="en-US"/>
          </a:p>
        </p:txBody>
      </p:sp>
    </p:spTree>
    <p:extLst>
      <p:ext uri="{BB962C8B-B14F-4D97-AF65-F5344CB8AC3E}">
        <p14:creationId xmlns:p14="http://schemas.microsoft.com/office/powerpoint/2010/main" val="113143918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0"/>
            <a:ext cx="10972800" cy="914400"/>
          </a:xfrm>
        </p:spPr>
        <p:txBody>
          <a:bodyPr>
            <a:normAutofit/>
          </a:bodyPr>
          <a:lstStyle>
            <a:lvl1pPr algn="l">
              <a:defRPr sz="4000"/>
            </a:lvl1pPr>
          </a:lstStyle>
          <a:p>
            <a:r>
              <a:rPr lang="en-US"/>
              <a:t>Click to edit Master title style</a:t>
            </a:r>
            <a:endParaRPr lang="en-US" dirty="0"/>
          </a:p>
        </p:txBody>
      </p:sp>
      <p:sp>
        <p:nvSpPr>
          <p:cNvPr id="3" name="Content Placeholder 2"/>
          <p:cNvSpPr>
            <a:spLocks noGrp="1"/>
          </p:cNvSpPr>
          <p:nvPr>
            <p:ph idx="1"/>
          </p:nvPr>
        </p:nvSpPr>
        <p:spPr>
          <a:xfrm>
            <a:off x="609600" y="990601"/>
            <a:ext cx="10972800" cy="5135563"/>
          </a:xfrm>
        </p:spPr>
        <p:txBody>
          <a:bodyPr>
            <a:normAutofit/>
          </a:bodyPr>
          <a:lstStyle>
            <a:lvl1pPr>
              <a:defRPr sz="3200"/>
            </a:lvl1pPr>
            <a:lvl2pPr>
              <a:defRPr sz="2800"/>
            </a:lvl2pPr>
            <a:lvl3pPr>
              <a:defRPr sz="2400"/>
            </a:lvl3pPr>
            <a:lvl4pPr>
              <a:defRPr sz="2000"/>
            </a:lvl4pPr>
            <a:lvl5pPr>
              <a:defRPr sz="2000"/>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lvl1pPr>
              <a:defRPr/>
            </a:lvl1pPr>
          </a:lstStyle>
          <a:p>
            <a:pPr defTabSz="914394">
              <a:defRPr/>
            </a:pPr>
            <a:fld id="{3669BDD7-2E83-4D8D-BB77-07FCEC43D56F}"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9D8E77A8-F171-4692-A6CE-3A4691AA97F4}" type="slidenum">
              <a:rPr lang="en-US" altLang="en-US" smtClean="0"/>
              <a:pPr defTabSz="914394"/>
              <a:t>‹#›</a:t>
            </a:fld>
            <a:endParaRPr lang="en-US" altLang="en-US"/>
          </a:p>
        </p:txBody>
      </p:sp>
    </p:spTree>
    <p:extLst>
      <p:ext uri="{BB962C8B-B14F-4D97-AF65-F5344CB8AC3E}">
        <p14:creationId xmlns:p14="http://schemas.microsoft.com/office/powerpoint/2010/main" val="265433143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4"/>
            <a:ext cx="10363200" cy="1500187"/>
          </a:xfrm>
        </p:spPr>
        <p:txBody>
          <a:bodyPr anchor="b"/>
          <a:lstStyle>
            <a:lvl1pPr marL="0" indent="0">
              <a:buNone/>
              <a:defRPr sz="2000">
                <a:solidFill>
                  <a:schemeClr val="tx1">
                    <a:tint val="75000"/>
                  </a:schemeClr>
                </a:solidFill>
              </a:defRPr>
            </a:lvl1pPr>
            <a:lvl2pPr marL="457197" indent="0">
              <a:buNone/>
              <a:defRPr sz="1800">
                <a:solidFill>
                  <a:schemeClr val="tx1">
                    <a:tint val="75000"/>
                  </a:schemeClr>
                </a:solidFill>
              </a:defRPr>
            </a:lvl2pPr>
            <a:lvl3pPr marL="914394" indent="0">
              <a:buNone/>
              <a:defRPr sz="1600">
                <a:solidFill>
                  <a:schemeClr val="tx1">
                    <a:tint val="75000"/>
                  </a:schemeClr>
                </a:solidFill>
              </a:defRPr>
            </a:lvl3pPr>
            <a:lvl4pPr marL="1371591" indent="0">
              <a:buNone/>
              <a:defRPr sz="1400">
                <a:solidFill>
                  <a:schemeClr val="tx1">
                    <a:tint val="75000"/>
                  </a:schemeClr>
                </a:solidFill>
              </a:defRPr>
            </a:lvl4pPr>
            <a:lvl5pPr marL="1828789" indent="0">
              <a:buNone/>
              <a:defRPr sz="1400">
                <a:solidFill>
                  <a:schemeClr val="tx1">
                    <a:tint val="75000"/>
                  </a:schemeClr>
                </a:solidFill>
              </a:defRPr>
            </a:lvl5pPr>
            <a:lvl6pPr marL="2285986" indent="0">
              <a:buNone/>
              <a:defRPr sz="1400">
                <a:solidFill>
                  <a:schemeClr val="tx1">
                    <a:tint val="75000"/>
                  </a:schemeClr>
                </a:solidFill>
              </a:defRPr>
            </a:lvl6pPr>
            <a:lvl7pPr marL="2743183" indent="0">
              <a:buNone/>
              <a:defRPr sz="1400">
                <a:solidFill>
                  <a:schemeClr val="tx1">
                    <a:tint val="75000"/>
                  </a:schemeClr>
                </a:solidFill>
              </a:defRPr>
            </a:lvl7pPr>
            <a:lvl8pPr marL="3200380" indent="0">
              <a:buNone/>
              <a:defRPr sz="1400">
                <a:solidFill>
                  <a:schemeClr val="tx1">
                    <a:tint val="75000"/>
                  </a:schemeClr>
                </a:solidFill>
              </a:defRPr>
            </a:lvl8pPr>
            <a:lvl9pPr marL="3657577"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defTabSz="914394">
              <a:defRPr/>
            </a:pPr>
            <a:fld id="{17B8A03F-846D-4A28-9524-93C00059538E}"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DE1811F4-4167-48BC-B5F2-32890E05AE0B}" type="slidenum">
              <a:rPr lang="en-US" altLang="en-US" smtClean="0"/>
              <a:pPr defTabSz="914394"/>
              <a:t>‹#›</a:t>
            </a:fld>
            <a:endParaRPr lang="en-US" altLang="en-US"/>
          </a:p>
        </p:txBody>
      </p:sp>
    </p:spTree>
    <p:extLst>
      <p:ext uri="{BB962C8B-B14F-4D97-AF65-F5344CB8AC3E}">
        <p14:creationId xmlns:p14="http://schemas.microsoft.com/office/powerpoint/2010/main" val="3401582898"/>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defTabSz="914394">
              <a:defRPr/>
            </a:pPr>
            <a:fld id="{F75389C1-9A3E-426A-9DFA-BA5C86EBCDBA}"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394"/>
            <a:fld id="{E1E43E60-A34A-4C97-9FF2-55F64AAD6586}" type="slidenum">
              <a:rPr lang="en-US" altLang="en-US" smtClean="0"/>
              <a:pPr defTabSz="914394"/>
              <a:t>‹#›</a:t>
            </a:fld>
            <a:endParaRPr lang="en-US" altLang="en-US"/>
          </a:p>
        </p:txBody>
      </p:sp>
    </p:spTree>
    <p:extLst>
      <p:ext uri="{BB962C8B-B14F-4D97-AF65-F5344CB8AC3E}">
        <p14:creationId xmlns:p14="http://schemas.microsoft.com/office/powerpoint/2010/main" val="40882953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1" y="1535113"/>
            <a:ext cx="5386917" cy="63976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1"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defTabSz="914394">
              <a:defRPr/>
            </a:pPr>
            <a:fld id="{CC4E9B3A-9F86-4D09-BE21-9F70F412CC4D}"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defTabSz="914394"/>
            <a:fld id="{DACB2FDA-0EF9-4404-A28A-F22B2B9B59E8}" type="slidenum">
              <a:rPr lang="en-US" altLang="en-US" smtClean="0"/>
              <a:pPr defTabSz="914394"/>
              <a:t>‹#›</a:t>
            </a:fld>
            <a:endParaRPr lang="en-US" altLang="en-US"/>
          </a:p>
        </p:txBody>
      </p:sp>
    </p:spTree>
    <p:extLst>
      <p:ext uri="{BB962C8B-B14F-4D97-AF65-F5344CB8AC3E}">
        <p14:creationId xmlns:p14="http://schemas.microsoft.com/office/powerpoint/2010/main" val="601995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defTabSz="914394">
              <a:defRPr/>
            </a:pPr>
            <a:fld id="{120C7557-33D3-4EBC-A31A-51A10431724A}"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defTabSz="914394"/>
            <a:fld id="{7C069910-83CA-4B1B-B16B-C8D8F2661E5D}" type="slidenum">
              <a:rPr lang="en-US" altLang="en-US" smtClean="0"/>
              <a:pPr defTabSz="914394"/>
              <a:t>‹#›</a:t>
            </a:fld>
            <a:endParaRPr lang="en-US" altLang="en-US"/>
          </a:p>
        </p:txBody>
      </p:sp>
    </p:spTree>
    <p:extLst>
      <p:ext uri="{BB962C8B-B14F-4D97-AF65-F5344CB8AC3E}">
        <p14:creationId xmlns:p14="http://schemas.microsoft.com/office/powerpoint/2010/main" val="240166995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defTabSz="914394">
              <a:defRPr/>
            </a:pPr>
            <a:fld id="{013EF16B-9D69-46FB-B780-FC0F7047ED26}"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defTabSz="914394"/>
            <a:fld id="{D90EF2C2-466E-42DA-8963-C9318035C703}" type="slidenum">
              <a:rPr lang="en-US" altLang="en-US" smtClean="0"/>
              <a:pPr defTabSz="914394"/>
              <a:t>‹#›</a:t>
            </a:fld>
            <a:endParaRPr lang="en-US" altLang="en-US"/>
          </a:p>
        </p:txBody>
      </p:sp>
    </p:spTree>
    <p:extLst>
      <p:ext uri="{BB962C8B-B14F-4D97-AF65-F5344CB8AC3E}">
        <p14:creationId xmlns:p14="http://schemas.microsoft.com/office/powerpoint/2010/main" val="8887298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2"/>
            <a:ext cx="103632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963084" y="2906715"/>
            <a:ext cx="10363200" cy="1500187"/>
          </a:xfrm>
        </p:spPr>
        <p:txBody>
          <a:bodyPr anchor="b"/>
          <a:lstStyle>
            <a:lvl1pPr marL="0" indent="0">
              <a:buNone/>
              <a:defRPr sz="2000">
                <a:solidFill>
                  <a:schemeClr val="tx1">
                    <a:tint val="75000"/>
                  </a:schemeClr>
                </a:solidFill>
              </a:defRPr>
            </a:lvl1pPr>
            <a:lvl2pPr marL="457170" indent="0">
              <a:buNone/>
              <a:defRPr sz="1800">
                <a:solidFill>
                  <a:schemeClr val="tx1">
                    <a:tint val="75000"/>
                  </a:schemeClr>
                </a:solidFill>
              </a:defRPr>
            </a:lvl2pPr>
            <a:lvl3pPr marL="914342" indent="0">
              <a:buNone/>
              <a:defRPr sz="1600">
                <a:solidFill>
                  <a:schemeClr val="tx1">
                    <a:tint val="75000"/>
                  </a:schemeClr>
                </a:solidFill>
              </a:defRPr>
            </a:lvl3pPr>
            <a:lvl4pPr marL="1371512" indent="0">
              <a:buNone/>
              <a:defRPr sz="1400">
                <a:solidFill>
                  <a:schemeClr val="tx1">
                    <a:tint val="75000"/>
                  </a:schemeClr>
                </a:solidFill>
              </a:defRPr>
            </a:lvl4pPr>
            <a:lvl5pPr marL="1828683" indent="0">
              <a:buNone/>
              <a:defRPr sz="1400">
                <a:solidFill>
                  <a:schemeClr val="tx1">
                    <a:tint val="75000"/>
                  </a:schemeClr>
                </a:solidFill>
              </a:defRPr>
            </a:lvl5pPr>
            <a:lvl6pPr marL="2285854" indent="0">
              <a:buNone/>
              <a:defRPr sz="1400">
                <a:solidFill>
                  <a:schemeClr val="tx1">
                    <a:tint val="75000"/>
                  </a:schemeClr>
                </a:solidFill>
              </a:defRPr>
            </a:lvl6pPr>
            <a:lvl7pPr marL="2743024" indent="0">
              <a:buNone/>
              <a:defRPr sz="1400">
                <a:solidFill>
                  <a:schemeClr val="tx1">
                    <a:tint val="75000"/>
                  </a:schemeClr>
                </a:solidFill>
              </a:defRPr>
            </a:lvl7pPr>
            <a:lvl8pPr marL="3200196" indent="0">
              <a:buNone/>
              <a:defRPr sz="1400">
                <a:solidFill>
                  <a:schemeClr val="tx1">
                    <a:tint val="75000"/>
                  </a:schemeClr>
                </a:solidFill>
              </a:defRPr>
            </a:lvl8pPr>
            <a:lvl9pPr marL="3657366"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fld id="{D81A4025-9E79-4F82-B625-4A5C512DB113}" type="datetimeFigureOut">
              <a:rPr lang="en-US"/>
              <a:pPr>
                <a:defRPr/>
              </a:pPr>
              <a:t>10/21/2025</a:t>
            </a:fld>
            <a:endParaRPr lang="en-US"/>
          </a:p>
        </p:txBody>
      </p:sp>
      <p:sp>
        <p:nvSpPr>
          <p:cNvPr id="5" name="Footer Placeholder 4"/>
          <p:cNvSpPr>
            <a:spLocks noGrp="1"/>
          </p:cNvSpPr>
          <p:nvPr>
            <p:ph type="ftr" sz="quarter" idx="11"/>
          </p:nvPr>
        </p:nvSpPr>
        <p:spPr/>
        <p:txBody>
          <a:bodyPr/>
          <a:lstStyle>
            <a:lvl1pPr>
              <a:defRPr/>
            </a:lvl1pPr>
          </a:lstStyle>
          <a:p>
            <a:pPr>
              <a:defRPr/>
            </a:pPr>
            <a:endParaRPr lang="en-US"/>
          </a:p>
        </p:txBody>
      </p:sp>
      <p:sp>
        <p:nvSpPr>
          <p:cNvPr id="6" name="Slide Number Placeholder 5"/>
          <p:cNvSpPr>
            <a:spLocks noGrp="1"/>
          </p:cNvSpPr>
          <p:nvPr>
            <p:ph type="sldNum" sz="quarter" idx="12"/>
          </p:nvPr>
        </p:nvSpPr>
        <p:spPr/>
        <p:txBody>
          <a:bodyPr/>
          <a:lstStyle>
            <a:lvl1pPr>
              <a:defRPr/>
            </a:lvl1pPr>
          </a:lstStyle>
          <a:p>
            <a:fld id="{91F00828-96A8-4A00-B403-9AC93C1ED714}" type="slidenum">
              <a:rPr lang="en-US" altLang="en-US"/>
              <a:pPr/>
              <a:t>‹#›</a:t>
            </a:fld>
            <a:endParaRPr lang="en-US" altLang="en-US"/>
          </a:p>
        </p:txBody>
      </p:sp>
    </p:spTree>
    <p:extLst>
      <p:ext uri="{BB962C8B-B14F-4D97-AF65-F5344CB8AC3E}">
        <p14:creationId xmlns:p14="http://schemas.microsoft.com/office/powerpoint/2010/main" val="38548553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1"/>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197" indent="0">
              <a:buNone/>
              <a:defRPr sz="1200"/>
            </a:lvl2pPr>
            <a:lvl3pPr marL="914394" indent="0">
              <a:buNone/>
              <a:defRPr sz="1000"/>
            </a:lvl3pPr>
            <a:lvl4pPr marL="1371591" indent="0">
              <a:buNone/>
              <a:defRPr sz="900"/>
            </a:lvl4pPr>
            <a:lvl5pPr marL="1828789" indent="0">
              <a:buNone/>
              <a:defRPr sz="900"/>
            </a:lvl5pPr>
            <a:lvl6pPr marL="2285986" indent="0">
              <a:buNone/>
              <a:defRPr sz="900"/>
            </a:lvl6pPr>
            <a:lvl7pPr marL="2743183" indent="0">
              <a:buNone/>
              <a:defRPr sz="900"/>
            </a:lvl7pPr>
            <a:lvl8pPr marL="3200380" indent="0">
              <a:buNone/>
              <a:defRPr sz="900"/>
            </a:lvl8pPr>
            <a:lvl9pPr marL="365757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394">
              <a:defRPr/>
            </a:pPr>
            <a:fld id="{2DBE1C45-BE2E-4DA1-9F85-615F4B182ED0}"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394"/>
            <a:fld id="{6B62B7FF-CBD6-4FDB-A46F-ABCD4671F6BA}" type="slidenum">
              <a:rPr lang="en-US" altLang="en-US" smtClean="0"/>
              <a:pPr defTabSz="914394"/>
              <a:t>‹#›</a:t>
            </a:fld>
            <a:endParaRPr lang="en-US" altLang="en-US"/>
          </a:p>
        </p:txBody>
      </p:sp>
    </p:spTree>
    <p:extLst>
      <p:ext uri="{BB962C8B-B14F-4D97-AF65-F5344CB8AC3E}">
        <p14:creationId xmlns:p14="http://schemas.microsoft.com/office/powerpoint/2010/main" val="100869396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97" indent="0">
              <a:buNone/>
              <a:defRPr sz="2800"/>
            </a:lvl2pPr>
            <a:lvl3pPr marL="914394" indent="0">
              <a:buNone/>
              <a:defRPr sz="2400"/>
            </a:lvl3pPr>
            <a:lvl4pPr marL="1371591" indent="0">
              <a:buNone/>
              <a:defRPr sz="2000"/>
            </a:lvl4pPr>
            <a:lvl5pPr marL="1828789" indent="0">
              <a:buNone/>
              <a:defRPr sz="2000"/>
            </a:lvl5pPr>
            <a:lvl6pPr marL="2285986" indent="0">
              <a:buNone/>
              <a:defRPr sz="2000"/>
            </a:lvl6pPr>
            <a:lvl7pPr marL="2743183" indent="0">
              <a:buNone/>
              <a:defRPr sz="2000"/>
            </a:lvl7pPr>
            <a:lvl8pPr marL="3200380" indent="0">
              <a:buNone/>
              <a:defRPr sz="2000"/>
            </a:lvl8pPr>
            <a:lvl9pPr marL="3657577" indent="0">
              <a:buNone/>
              <a:defRPr sz="2000"/>
            </a:lvl9pPr>
          </a:lstStyle>
          <a:p>
            <a:pPr lvl="0"/>
            <a:r>
              <a:rPr lang="en-US" noProof="0"/>
              <a:t>Click icon to add picture</a:t>
            </a:r>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97" indent="0">
              <a:buNone/>
              <a:defRPr sz="1200"/>
            </a:lvl2pPr>
            <a:lvl3pPr marL="914394" indent="0">
              <a:buNone/>
              <a:defRPr sz="1000"/>
            </a:lvl3pPr>
            <a:lvl4pPr marL="1371591" indent="0">
              <a:buNone/>
              <a:defRPr sz="900"/>
            </a:lvl4pPr>
            <a:lvl5pPr marL="1828789" indent="0">
              <a:buNone/>
              <a:defRPr sz="900"/>
            </a:lvl5pPr>
            <a:lvl6pPr marL="2285986" indent="0">
              <a:buNone/>
              <a:defRPr sz="900"/>
            </a:lvl6pPr>
            <a:lvl7pPr marL="2743183" indent="0">
              <a:buNone/>
              <a:defRPr sz="900"/>
            </a:lvl7pPr>
            <a:lvl8pPr marL="3200380" indent="0">
              <a:buNone/>
              <a:defRPr sz="900"/>
            </a:lvl8pPr>
            <a:lvl9pPr marL="3657577"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defTabSz="914394">
              <a:defRPr/>
            </a:pPr>
            <a:fld id="{A4047DDF-2E58-4A37-B612-BE09D718C814}"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defTabSz="914394"/>
            <a:fld id="{9A93D0FC-14C9-4D9E-A000-B1253C4F2070}" type="slidenum">
              <a:rPr lang="en-US" altLang="en-US" smtClean="0"/>
              <a:pPr defTabSz="914394"/>
              <a:t>‹#›</a:t>
            </a:fld>
            <a:endParaRPr lang="en-US" altLang="en-US"/>
          </a:p>
        </p:txBody>
      </p:sp>
    </p:spTree>
    <p:extLst>
      <p:ext uri="{BB962C8B-B14F-4D97-AF65-F5344CB8AC3E}">
        <p14:creationId xmlns:p14="http://schemas.microsoft.com/office/powerpoint/2010/main" val="2673597262"/>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394">
              <a:defRPr/>
            </a:pPr>
            <a:fld id="{70AE372C-7EAE-4B95-96B5-C11BBE643322}"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640F8780-2EF8-4F17-8FCF-EF721E01A0B5}" type="slidenum">
              <a:rPr lang="en-US" altLang="en-US" smtClean="0"/>
              <a:pPr defTabSz="914394"/>
              <a:t>‹#›</a:t>
            </a:fld>
            <a:endParaRPr lang="en-US" altLang="en-US"/>
          </a:p>
        </p:txBody>
      </p:sp>
    </p:spTree>
    <p:extLst>
      <p:ext uri="{BB962C8B-B14F-4D97-AF65-F5344CB8AC3E}">
        <p14:creationId xmlns:p14="http://schemas.microsoft.com/office/powerpoint/2010/main" val="82982081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1" y="274640"/>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40"/>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a:defRPr/>
            </a:lvl1pPr>
          </a:lstStyle>
          <a:p>
            <a:pPr defTabSz="914394">
              <a:defRPr/>
            </a:pPr>
            <a:fld id="{BA2A5D4D-E646-4B8B-95F3-978974688354}"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defTabSz="914394"/>
            <a:fld id="{36DC8A60-A4AB-4CBA-B659-E77F880238AE}" type="slidenum">
              <a:rPr lang="en-US" altLang="en-US" smtClean="0"/>
              <a:pPr defTabSz="914394"/>
              <a:t>‹#›</a:t>
            </a:fld>
            <a:endParaRPr lang="en-US" altLang="en-US"/>
          </a:p>
        </p:txBody>
      </p:sp>
    </p:spTree>
    <p:extLst>
      <p:ext uri="{BB962C8B-B14F-4D97-AF65-F5344CB8AC3E}">
        <p14:creationId xmlns:p14="http://schemas.microsoft.com/office/powerpoint/2010/main" val="169875821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197" indent="0" algn="ctr">
              <a:buNone/>
              <a:defRPr sz="2000"/>
            </a:lvl2pPr>
            <a:lvl3pPr marL="914394" indent="0" algn="ctr">
              <a:buNone/>
              <a:defRPr sz="1800"/>
            </a:lvl3pPr>
            <a:lvl4pPr marL="1371591" indent="0" algn="ctr">
              <a:buNone/>
              <a:defRPr sz="1600"/>
            </a:lvl4pPr>
            <a:lvl5pPr marL="1828789" indent="0" algn="ctr">
              <a:buNone/>
              <a:defRPr sz="1600"/>
            </a:lvl5pPr>
            <a:lvl6pPr marL="2285986" indent="0" algn="ctr">
              <a:buNone/>
              <a:defRPr sz="1600"/>
            </a:lvl6pPr>
            <a:lvl7pPr marL="2743183" indent="0" algn="ctr">
              <a:buNone/>
              <a:defRPr sz="1600"/>
            </a:lvl7pPr>
            <a:lvl8pPr marL="3200380" indent="0" algn="ctr">
              <a:buNone/>
              <a:defRPr sz="1600"/>
            </a:lvl8pPr>
            <a:lvl9pPr marL="3657577"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3053653759"/>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17183690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197" indent="0">
              <a:buNone/>
              <a:defRPr sz="2000">
                <a:solidFill>
                  <a:schemeClr val="tx1">
                    <a:tint val="75000"/>
                  </a:schemeClr>
                </a:solidFill>
              </a:defRPr>
            </a:lvl2pPr>
            <a:lvl3pPr marL="914394" indent="0">
              <a:buNone/>
              <a:defRPr sz="1800">
                <a:solidFill>
                  <a:schemeClr val="tx1">
                    <a:tint val="75000"/>
                  </a:schemeClr>
                </a:solidFill>
              </a:defRPr>
            </a:lvl3pPr>
            <a:lvl4pPr marL="1371591" indent="0">
              <a:buNone/>
              <a:defRPr sz="1600">
                <a:solidFill>
                  <a:schemeClr val="tx1">
                    <a:tint val="75000"/>
                  </a:schemeClr>
                </a:solidFill>
              </a:defRPr>
            </a:lvl4pPr>
            <a:lvl5pPr marL="1828789" indent="0">
              <a:buNone/>
              <a:defRPr sz="1600">
                <a:solidFill>
                  <a:schemeClr val="tx1">
                    <a:tint val="75000"/>
                  </a:schemeClr>
                </a:solidFill>
              </a:defRPr>
            </a:lvl5pPr>
            <a:lvl6pPr marL="2285986" indent="0">
              <a:buNone/>
              <a:defRPr sz="1600">
                <a:solidFill>
                  <a:schemeClr val="tx1">
                    <a:tint val="75000"/>
                  </a:schemeClr>
                </a:solidFill>
              </a:defRPr>
            </a:lvl6pPr>
            <a:lvl7pPr marL="2743183" indent="0">
              <a:buNone/>
              <a:defRPr sz="1600">
                <a:solidFill>
                  <a:schemeClr val="tx1">
                    <a:tint val="75000"/>
                  </a:schemeClr>
                </a:solidFill>
              </a:defRPr>
            </a:lvl7pPr>
            <a:lvl8pPr marL="3200380" indent="0">
              <a:buNone/>
              <a:defRPr sz="1600">
                <a:solidFill>
                  <a:schemeClr val="tx1">
                    <a:tint val="75000"/>
                  </a:schemeClr>
                </a:solidFill>
              </a:defRPr>
            </a:lvl8pPr>
            <a:lvl9pPr marL="3657577"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124708820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94"/>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416731793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9"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4"/>
            <a:ext cx="5157787"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1" y="1681164"/>
            <a:ext cx="5183188" cy="823912"/>
          </a:xfrm>
        </p:spPr>
        <p:txBody>
          <a:bodyPr anchor="b"/>
          <a:lstStyle>
            <a:lvl1pPr marL="0" indent="0">
              <a:buNone/>
              <a:defRPr sz="2400" b="1"/>
            </a:lvl1pPr>
            <a:lvl2pPr marL="457197" indent="0">
              <a:buNone/>
              <a:defRPr sz="2000" b="1"/>
            </a:lvl2pPr>
            <a:lvl3pPr marL="914394" indent="0">
              <a:buNone/>
              <a:defRPr sz="1800" b="1"/>
            </a:lvl3pPr>
            <a:lvl4pPr marL="1371591" indent="0">
              <a:buNone/>
              <a:defRPr sz="1600" b="1"/>
            </a:lvl4pPr>
            <a:lvl5pPr marL="1828789" indent="0">
              <a:buNone/>
              <a:defRPr sz="1600" b="1"/>
            </a:lvl5pPr>
            <a:lvl6pPr marL="2285986" indent="0">
              <a:buNone/>
              <a:defRPr sz="1600" b="1"/>
            </a:lvl6pPr>
            <a:lvl7pPr marL="2743183" indent="0">
              <a:buNone/>
              <a:defRPr sz="1600" b="1"/>
            </a:lvl7pPr>
            <a:lvl8pPr marL="3200380" indent="0">
              <a:buNone/>
              <a:defRPr sz="1600" b="1"/>
            </a:lvl8pPr>
            <a:lvl9pPr marL="3657577"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pPr defTabSz="914394"/>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361551642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pPr defTabSz="914394"/>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388041437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2"/>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p:cNvSpPr>
            <a:spLocks noGrp="1"/>
          </p:cNvSpPr>
          <p:nvPr>
            <p:ph type="dt" sz="half" idx="10"/>
          </p:nvPr>
        </p:nvSpPr>
        <p:spPr/>
        <p:txBody>
          <a:bodyPr/>
          <a:lstStyle>
            <a:lvl1pPr>
              <a:defRPr/>
            </a:lvl1pPr>
          </a:lstStyle>
          <a:p>
            <a:pPr>
              <a:defRPr/>
            </a:pPr>
            <a:fld id="{D1007360-4E7E-4741-B0F9-A248C9BC0F18}"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FF0353B0-8EA9-4AB2-AB4E-55F84A7CAC58}" type="slidenum">
              <a:rPr lang="en-US" altLang="en-US"/>
              <a:pPr/>
              <a:t>‹#›</a:t>
            </a:fld>
            <a:endParaRPr lang="en-US" altLang="en-US"/>
          </a:p>
        </p:txBody>
      </p:sp>
    </p:spTree>
    <p:extLst>
      <p:ext uri="{BB962C8B-B14F-4D97-AF65-F5344CB8AC3E}">
        <p14:creationId xmlns:p14="http://schemas.microsoft.com/office/powerpoint/2010/main" val="3824744709"/>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pPr defTabSz="914394"/>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2107992079"/>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9"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7" indent="0">
              <a:buNone/>
              <a:defRPr sz="1400"/>
            </a:lvl2pPr>
            <a:lvl3pPr marL="914394" indent="0">
              <a:buNone/>
              <a:defRPr sz="1200"/>
            </a:lvl3pPr>
            <a:lvl4pPr marL="1371591" indent="0">
              <a:buNone/>
              <a:defRPr sz="1000"/>
            </a:lvl4pPr>
            <a:lvl5pPr marL="1828789" indent="0">
              <a:buNone/>
              <a:defRPr sz="1000"/>
            </a:lvl5pPr>
            <a:lvl6pPr marL="2285986" indent="0">
              <a:buNone/>
              <a:defRPr sz="1000"/>
            </a:lvl6pPr>
            <a:lvl7pPr marL="2743183" indent="0">
              <a:buNone/>
              <a:defRPr sz="1000"/>
            </a:lvl7pPr>
            <a:lvl8pPr marL="3200380" indent="0">
              <a:buNone/>
              <a:defRPr sz="1000"/>
            </a:lvl8pPr>
            <a:lvl9pPr marL="365757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94"/>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376175559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1"/>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9" y="987426"/>
            <a:ext cx="6172200" cy="4873625"/>
          </a:xfrm>
        </p:spPr>
        <p:txBody>
          <a:bodyPr anchor="t"/>
          <a:lstStyle>
            <a:lvl1pPr marL="0" indent="0">
              <a:buNone/>
              <a:defRPr sz="3200"/>
            </a:lvl1pPr>
            <a:lvl2pPr marL="457197" indent="0">
              <a:buNone/>
              <a:defRPr sz="2800"/>
            </a:lvl2pPr>
            <a:lvl3pPr marL="914394" indent="0">
              <a:buNone/>
              <a:defRPr sz="2400"/>
            </a:lvl3pPr>
            <a:lvl4pPr marL="1371591" indent="0">
              <a:buNone/>
              <a:defRPr sz="2000"/>
            </a:lvl4pPr>
            <a:lvl5pPr marL="1828789" indent="0">
              <a:buNone/>
              <a:defRPr sz="2000"/>
            </a:lvl5pPr>
            <a:lvl6pPr marL="2285986" indent="0">
              <a:buNone/>
              <a:defRPr sz="2000"/>
            </a:lvl6pPr>
            <a:lvl7pPr marL="2743183" indent="0">
              <a:buNone/>
              <a:defRPr sz="2000"/>
            </a:lvl7pPr>
            <a:lvl8pPr marL="3200380" indent="0">
              <a:buNone/>
              <a:defRPr sz="2000"/>
            </a:lvl8pPr>
            <a:lvl9pPr marL="3657577"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0"/>
            </a:lvl1pPr>
            <a:lvl2pPr marL="457197" indent="0">
              <a:buNone/>
              <a:defRPr sz="1400"/>
            </a:lvl2pPr>
            <a:lvl3pPr marL="914394" indent="0">
              <a:buNone/>
              <a:defRPr sz="1200"/>
            </a:lvl3pPr>
            <a:lvl4pPr marL="1371591" indent="0">
              <a:buNone/>
              <a:defRPr sz="1000"/>
            </a:lvl4pPr>
            <a:lvl5pPr marL="1828789" indent="0">
              <a:buNone/>
              <a:defRPr sz="1000"/>
            </a:lvl5pPr>
            <a:lvl6pPr marL="2285986" indent="0">
              <a:buNone/>
              <a:defRPr sz="1000"/>
            </a:lvl6pPr>
            <a:lvl7pPr marL="2743183" indent="0">
              <a:buNone/>
              <a:defRPr sz="1000"/>
            </a:lvl7pPr>
            <a:lvl8pPr marL="3200380" indent="0">
              <a:buNone/>
              <a:defRPr sz="1000"/>
            </a:lvl8pPr>
            <a:lvl9pPr marL="3657577"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pPr defTabSz="914394"/>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2446232233"/>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215085378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defTabSz="914394"/>
            <a:fld id="{C23BA512-383E-443E-A616-94622EA8206F}" type="datetimeFigureOut">
              <a:rPr lang="en-US" smtClean="0">
                <a:solidFill>
                  <a:prstClr val="black">
                    <a:tint val="75000"/>
                  </a:prstClr>
                </a:solidFill>
              </a:rPr>
              <a:pPr defTabSz="914394"/>
              <a:t>10/21/2025</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pPr defTabSz="914394"/>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pPr defTabSz="914394"/>
            <a:fld id="{9D00F85F-CD4B-4CD0-9861-96D9B992D3A1}" type="slidenum">
              <a:rPr lang="en-US" smtClean="0">
                <a:solidFill>
                  <a:prstClr val="black">
                    <a:tint val="75000"/>
                  </a:prstClr>
                </a:solidFill>
              </a:rPr>
              <a:pPr defTabSz="914394"/>
              <a:t>‹#›</a:t>
            </a:fld>
            <a:endParaRPr lang="en-US" dirty="0">
              <a:solidFill>
                <a:prstClr val="black">
                  <a:tint val="75000"/>
                </a:prstClr>
              </a:solidFill>
            </a:endParaRPr>
          </a:p>
        </p:txBody>
      </p:sp>
    </p:spTree>
    <p:extLst>
      <p:ext uri="{BB962C8B-B14F-4D97-AF65-F5344CB8AC3E}">
        <p14:creationId xmlns:p14="http://schemas.microsoft.com/office/powerpoint/2010/main" val="25464378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2"/>
          </a:xfrm>
        </p:spPr>
        <p:txBody>
          <a:bodyPr anchor="b"/>
          <a:lstStyle>
            <a:lvl1pPr marL="0" indent="0">
              <a:buNone/>
              <a:defRPr sz="2400" b="1"/>
            </a:lvl1pPr>
            <a:lvl2pPr marL="457170" indent="0">
              <a:buNone/>
              <a:defRPr sz="2000" b="1"/>
            </a:lvl2pPr>
            <a:lvl3pPr marL="914342" indent="0">
              <a:buNone/>
              <a:defRPr sz="1800" b="1"/>
            </a:lvl3pPr>
            <a:lvl4pPr marL="1371512" indent="0">
              <a:buNone/>
              <a:defRPr sz="1600" b="1"/>
            </a:lvl4pPr>
            <a:lvl5pPr marL="1828683" indent="0">
              <a:buNone/>
              <a:defRPr sz="1600" b="1"/>
            </a:lvl5pPr>
            <a:lvl6pPr marL="2285854" indent="0">
              <a:buNone/>
              <a:defRPr sz="1600" b="1"/>
            </a:lvl6pPr>
            <a:lvl7pPr marL="2743024" indent="0">
              <a:buNone/>
              <a:defRPr sz="1600" b="1"/>
            </a:lvl7pPr>
            <a:lvl8pPr marL="3200196" indent="0">
              <a:buNone/>
              <a:defRPr sz="1600" b="1"/>
            </a:lvl8pPr>
            <a:lvl9pPr marL="3657366"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p:cNvSpPr>
            <a:spLocks noGrp="1"/>
          </p:cNvSpPr>
          <p:nvPr>
            <p:ph type="dt" sz="half" idx="10"/>
          </p:nvPr>
        </p:nvSpPr>
        <p:spPr/>
        <p:txBody>
          <a:bodyPr/>
          <a:lstStyle>
            <a:lvl1pPr>
              <a:defRPr/>
            </a:lvl1pPr>
          </a:lstStyle>
          <a:p>
            <a:pPr>
              <a:defRPr/>
            </a:pPr>
            <a:fld id="{842D082A-4346-420C-B11F-E3C49CE2DBAB}" type="datetimeFigureOut">
              <a:rPr lang="en-US"/>
              <a:pPr>
                <a:defRPr/>
              </a:pPr>
              <a:t>10/21/2025</a:t>
            </a:fld>
            <a:endParaRPr lang="en-US"/>
          </a:p>
        </p:txBody>
      </p:sp>
      <p:sp>
        <p:nvSpPr>
          <p:cNvPr id="8" name="Footer Placeholder 4"/>
          <p:cNvSpPr>
            <a:spLocks noGrp="1"/>
          </p:cNvSpPr>
          <p:nvPr>
            <p:ph type="ftr" sz="quarter" idx="11"/>
          </p:nvPr>
        </p:nvSpPr>
        <p:spPr/>
        <p:txBody>
          <a:bodyPr/>
          <a:lstStyle>
            <a:lvl1pPr>
              <a:defRPr/>
            </a:lvl1pPr>
          </a:lstStyle>
          <a:p>
            <a:pPr>
              <a:defRPr/>
            </a:pPr>
            <a:endParaRPr lang="en-US"/>
          </a:p>
        </p:txBody>
      </p:sp>
      <p:sp>
        <p:nvSpPr>
          <p:cNvPr id="9" name="Slide Number Placeholder 5"/>
          <p:cNvSpPr>
            <a:spLocks noGrp="1"/>
          </p:cNvSpPr>
          <p:nvPr>
            <p:ph type="sldNum" sz="quarter" idx="12"/>
          </p:nvPr>
        </p:nvSpPr>
        <p:spPr/>
        <p:txBody>
          <a:bodyPr/>
          <a:lstStyle>
            <a:lvl1pPr>
              <a:defRPr/>
            </a:lvl1pPr>
          </a:lstStyle>
          <a:p>
            <a:fld id="{FBDEEA85-F54E-4F80-97BE-4EBD81F7F0AD}" type="slidenum">
              <a:rPr lang="en-US" altLang="en-US"/>
              <a:pPr/>
              <a:t>‹#›</a:t>
            </a:fld>
            <a:endParaRPr lang="en-US" altLang="en-US"/>
          </a:p>
        </p:txBody>
      </p:sp>
    </p:spTree>
    <p:extLst>
      <p:ext uri="{BB962C8B-B14F-4D97-AF65-F5344CB8AC3E}">
        <p14:creationId xmlns:p14="http://schemas.microsoft.com/office/powerpoint/2010/main" val="1092662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p:cNvSpPr>
            <a:spLocks noGrp="1"/>
          </p:cNvSpPr>
          <p:nvPr>
            <p:ph type="dt" sz="half" idx="10"/>
          </p:nvPr>
        </p:nvSpPr>
        <p:spPr/>
        <p:txBody>
          <a:bodyPr/>
          <a:lstStyle>
            <a:lvl1pPr>
              <a:defRPr/>
            </a:lvl1pPr>
          </a:lstStyle>
          <a:p>
            <a:pPr>
              <a:defRPr/>
            </a:pPr>
            <a:fld id="{82295863-1843-47AC-A73B-625354C290DF}" type="datetimeFigureOut">
              <a:rPr lang="en-US"/>
              <a:pPr>
                <a:defRPr/>
              </a:pPr>
              <a:t>10/21/2025</a:t>
            </a:fld>
            <a:endParaRPr lang="en-US"/>
          </a:p>
        </p:txBody>
      </p:sp>
      <p:sp>
        <p:nvSpPr>
          <p:cNvPr id="4" name="Footer Placeholder 4"/>
          <p:cNvSpPr>
            <a:spLocks noGrp="1"/>
          </p:cNvSpPr>
          <p:nvPr>
            <p:ph type="ftr" sz="quarter" idx="11"/>
          </p:nvPr>
        </p:nvSpPr>
        <p:spPr/>
        <p:txBody>
          <a:bodyPr/>
          <a:lstStyle>
            <a:lvl1pPr>
              <a:defRPr/>
            </a:lvl1pPr>
          </a:lstStyle>
          <a:p>
            <a:pPr>
              <a:defRPr/>
            </a:pPr>
            <a:endParaRPr lang="en-US"/>
          </a:p>
        </p:txBody>
      </p:sp>
      <p:sp>
        <p:nvSpPr>
          <p:cNvPr id="5" name="Slide Number Placeholder 5"/>
          <p:cNvSpPr>
            <a:spLocks noGrp="1"/>
          </p:cNvSpPr>
          <p:nvPr>
            <p:ph type="sldNum" sz="quarter" idx="12"/>
          </p:nvPr>
        </p:nvSpPr>
        <p:spPr/>
        <p:txBody>
          <a:bodyPr/>
          <a:lstStyle>
            <a:lvl1pPr>
              <a:defRPr/>
            </a:lvl1pPr>
          </a:lstStyle>
          <a:p>
            <a:fld id="{EB8D9C2C-14E0-4419-A61A-667C6B72EB75}" type="slidenum">
              <a:rPr lang="en-US" altLang="en-US"/>
              <a:pPr/>
              <a:t>‹#›</a:t>
            </a:fld>
            <a:endParaRPr lang="en-US" altLang="en-US"/>
          </a:p>
        </p:txBody>
      </p:sp>
    </p:spTree>
    <p:extLst>
      <p:ext uri="{BB962C8B-B14F-4D97-AF65-F5344CB8AC3E}">
        <p14:creationId xmlns:p14="http://schemas.microsoft.com/office/powerpoint/2010/main" val="332344228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fld id="{E9FD8394-8E7A-4592-AF9F-1038CD1ACDBE}" type="datetimeFigureOut">
              <a:rPr lang="en-US"/>
              <a:pPr>
                <a:defRPr/>
              </a:pPr>
              <a:t>10/21/2025</a:t>
            </a:fld>
            <a:endParaRPr lang="en-US"/>
          </a:p>
        </p:txBody>
      </p:sp>
      <p:sp>
        <p:nvSpPr>
          <p:cNvPr id="3" name="Footer Placeholder 4"/>
          <p:cNvSpPr>
            <a:spLocks noGrp="1"/>
          </p:cNvSpPr>
          <p:nvPr>
            <p:ph type="ftr" sz="quarter" idx="11"/>
          </p:nvPr>
        </p:nvSpPr>
        <p:spPr/>
        <p:txBody>
          <a:bodyPr/>
          <a:lstStyle>
            <a:lvl1pPr>
              <a:defRPr/>
            </a:lvl1pPr>
          </a:lstStyle>
          <a:p>
            <a:pPr>
              <a:defRPr/>
            </a:pPr>
            <a:endParaRPr lang="en-US"/>
          </a:p>
        </p:txBody>
      </p:sp>
      <p:sp>
        <p:nvSpPr>
          <p:cNvPr id="4" name="Slide Number Placeholder 5"/>
          <p:cNvSpPr>
            <a:spLocks noGrp="1"/>
          </p:cNvSpPr>
          <p:nvPr>
            <p:ph type="sldNum" sz="quarter" idx="12"/>
          </p:nvPr>
        </p:nvSpPr>
        <p:spPr/>
        <p:txBody>
          <a:bodyPr/>
          <a:lstStyle>
            <a:lvl1pPr>
              <a:defRPr/>
            </a:lvl1pPr>
          </a:lstStyle>
          <a:p>
            <a:fld id="{0E15E238-69C6-475F-9DD9-80B99F978D16}" type="slidenum">
              <a:rPr lang="en-US" altLang="en-US"/>
              <a:pPr/>
              <a:t>‹#›</a:t>
            </a:fld>
            <a:endParaRPr lang="en-US" altLang="en-US"/>
          </a:p>
        </p:txBody>
      </p:sp>
    </p:spTree>
    <p:extLst>
      <p:ext uri="{BB962C8B-B14F-4D97-AF65-F5344CB8AC3E}">
        <p14:creationId xmlns:p14="http://schemas.microsoft.com/office/powerpoint/2010/main" val="2554251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0"/>
            <a:ext cx="4011084"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37C8404F-288C-4283-BF7E-2D2BEE525ABC}"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A9A86E44-CF6A-4814-A752-D05C1F19C7D2}" type="slidenum">
              <a:rPr lang="en-US" altLang="en-US"/>
              <a:pPr/>
              <a:t>‹#›</a:t>
            </a:fld>
            <a:endParaRPr lang="en-US" altLang="en-US"/>
          </a:p>
        </p:txBody>
      </p:sp>
    </p:spTree>
    <p:extLst>
      <p:ext uri="{BB962C8B-B14F-4D97-AF65-F5344CB8AC3E}">
        <p14:creationId xmlns:p14="http://schemas.microsoft.com/office/powerpoint/2010/main" val="402725236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170" indent="0">
              <a:buNone/>
              <a:defRPr sz="2800"/>
            </a:lvl2pPr>
            <a:lvl3pPr marL="914342" indent="0">
              <a:buNone/>
              <a:defRPr sz="2400"/>
            </a:lvl3pPr>
            <a:lvl4pPr marL="1371512" indent="0">
              <a:buNone/>
              <a:defRPr sz="2000"/>
            </a:lvl4pPr>
            <a:lvl5pPr marL="1828683" indent="0">
              <a:buNone/>
              <a:defRPr sz="2000"/>
            </a:lvl5pPr>
            <a:lvl6pPr marL="2285854" indent="0">
              <a:buNone/>
              <a:defRPr sz="2000"/>
            </a:lvl6pPr>
            <a:lvl7pPr marL="2743024" indent="0">
              <a:buNone/>
              <a:defRPr sz="2000"/>
            </a:lvl7pPr>
            <a:lvl8pPr marL="3200196" indent="0">
              <a:buNone/>
              <a:defRPr sz="2000"/>
            </a:lvl8pPr>
            <a:lvl9pPr marL="3657366" indent="0">
              <a:buNone/>
              <a:defRPr sz="2000"/>
            </a:lvl9pPr>
          </a:lstStyle>
          <a:p>
            <a:pPr lvl="0"/>
            <a:endParaRPr lang="en-US"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170" indent="0">
              <a:buNone/>
              <a:defRPr sz="1200"/>
            </a:lvl2pPr>
            <a:lvl3pPr marL="914342" indent="0">
              <a:buNone/>
              <a:defRPr sz="1000"/>
            </a:lvl3pPr>
            <a:lvl4pPr marL="1371512" indent="0">
              <a:buNone/>
              <a:defRPr sz="900"/>
            </a:lvl4pPr>
            <a:lvl5pPr marL="1828683" indent="0">
              <a:buNone/>
              <a:defRPr sz="900"/>
            </a:lvl5pPr>
            <a:lvl6pPr marL="2285854" indent="0">
              <a:buNone/>
              <a:defRPr sz="900"/>
            </a:lvl6pPr>
            <a:lvl7pPr marL="2743024" indent="0">
              <a:buNone/>
              <a:defRPr sz="900"/>
            </a:lvl7pPr>
            <a:lvl8pPr marL="3200196" indent="0">
              <a:buNone/>
              <a:defRPr sz="900"/>
            </a:lvl8pPr>
            <a:lvl9pPr marL="3657366"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fld id="{40911047-B072-4862-BD69-FCF2D109A3F0}" type="datetimeFigureOut">
              <a:rPr lang="en-US"/>
              <a:pPr>
                <a:defRPr/>
              </a:pPr>
              <a:t>10/21/2025</a:t>
            </a:fld>
            <a:endParaRPr lang="en-US"/>
          </a:p>
        </p:txBody>
      </p:sp>
      <p:sp>
        <p:nvSpPr>
          <p:cNvPr id="6" name="Footer Placeholder 4"/>
          <p:cNvSpPr>
            <a:spLocks noGrp="1"/>
          </p:cNvSpPr>
          <p:nvPr>
            <p:ph type="ftr" sz="quarter" idx="11"/>
          </p:nvPr>
        </p:nvSpPr>
        <p:spPr/>
        <p:txBody>
          <a:bodyPr/>
          <a:lstStyle>
            <a:lvl1pPr>
              <a:defRPr/>
            </a:lvl1pPr>
          </a:lstStyle>
          <a:p>
            <a:pPr>
              <a:defRPr/>
            </a:pPr>
            <a:endParaRPr lang="en-US"/>
          </a:p>
        </p:txBody>
      </p:sp>
      <p:sp>
        <p:nvSpPr>
          <p:cNvPr id="7" name="Slide Number Placeholder 5"/>
          <p:cNvSpPr>
            <a:spLocks noGrp="1"/>
          </p:cNvSpPr>
          <p:nvPr>
            <p:ph type="sldNum" sz="quarter" idx="12"/>
          </p:nvPr>
        </p:nvSpPr>
        <p:spPr/>
        <p:txBody>
          <a:bodyPr/>
          <a:lstStyle>
            <a:lvl1pPr>
              <a:defRPr/>
            </a:lvl1pPr>
          </a:lstStyle>
          <a:p>
            <a:fld id="{DDAB1B88-F972-41F4-BA79-284E5E3C3F31}" type="slidenum">
              <a:rPr lang="en-US" altLang="en-US"/>
              <a:pPr/>
              <a:t>‹#›</a:t>
            </a:fld>
            <a:endParaRPr lang="en-US" altLang="en-US"/>
          </a:p>
        </p:txBody>
      </p:sp>
    </p:spTree>
    <p:extLst>
      <p:ext uri="{BB962C8B-B14F-4D97-AF65-F5344CB8AC3E}">
        <p14:creationId xmlns:p14="http://schemas.microsoft.com/office/powerpoint/2010/main" val="2777053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34" tIns="45717" rIns="91434" bIns="45717"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34" tIns="45717" rIns="91434" bIns="45717"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C739D6B3-269D-4869-843A-06D57D21FC72}" type="datetimeFigureOut">
              <a:rPr lang="en-US"/>
              <a:pPr>
                <a:defRPr/>
              </a:pPr>
              <a:t>10/21/2025</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34" tIns="45717" rIns="91434" bIns="45717"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34" tIns="45717" rIns="91434" bIns="45717"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EAECE174-4B9A-44A0-A495-297A57506A97}"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701" r:id="rId1"/>
    <p:sldLayoutId id="2147483702" r:id="rId2"/>
    <p:sldLayoutId id="2147483703" r:id="rId3"/>
    <p:sldLayoutId id="2147483704" r:id="rId4"/>
    <p:sldLayoutId id="2147483705" r:id="rId5"/>
    <p:sldLayoutId id="2147483706" r:id="rId6"/>
    <p:sldLayoutId id="2147483707" r:id="rId7"/>
    <p:sldLayoutId id="2147483708" r:id="rId8"/>
    <p:sldLayoutId id="2147483709" r:id="rId9"/>
    <p:sldLayoutId id="2147483710" r:id="rId10"/>
    <p:sldLayoutId id="2147483711"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170" algn="ctr" rtl="0" fontAlgn="base">
        <a:spcBef>
          <a:spcPct val="0"/>
        </a:spcBef>
        <a:spcAft>
          <a:spcPct val="0"/>
        </a:spcAft>
        <a:defRPr sz="4400">
          <a:solidFill>
            <a:schemeClr val="tx1"/>
          </a:solidFill>
          <a:latin typeface="Calibri" pitchFamily="34" charset="0"/>
        </a:defRPr>
      </a:lvl6pPr>
      <a:lvl7pPr marL="914342" algn="ctr" rtl="0" fontAlgn="base">
        <a:spcBef>
          <a:spcPct val="0"/>
        </a:spcBef>
        <a:spcAft>
          <a:spcPct val="0"/>
        </a:spcAft>
        <a:defRPr sz="4400">
          <a:solidFill>
            <a:schemeClr val="tx1"/>
          </a:solidFill>
          <a:latin typeface="Calibri" pitchFamily="34" charset="0"/>
        </a:defRPr>
      </a:lvl7pPr>
      <a:lvl8pPr marL="1371512" algn="ctr" rtl="0" fontAlgn="base">
        <a:spcBef>
          <a:spcPct val="0"/>
        </a:spcBef>
        <a:spcAft>
          <a:spcPct val="0"/>
        </a:spcAft>
        <a:defRPr sz="4400">
          <a:solidFill>
            <a:schemeClr val="tx1"/>
          </a:solidFill>
          <a:latin typeface="Calibri" pitchFamily="34" charset="0"/>
        </a:defRPr>
      </a:lvl8pPr>
      <a:lvl9pPr marL="1828683" algn="ctr" rtl="0" fontAlgn="base">
        <a:spcBef>
          <a:spcPct val="0"/>
        </a:spcBef>
        <a:spcAft>
          <a:spcPct val="0"/>
        </a:spcAft>
        <a:defRPr sz="4400">
          <a:solidFill>
            <a:schemeClr val="tx1"/>
          </a:solidFill>
          <a:latin typeface="Calibri" pitchFamily="34" charset="0"/>
        </a:defRPr>
      </a:lvl9pPr>
    </p:titleStyle>
    <p:bodyStyle>
      <a:lvl1pPr marL="341313" indent="-341313"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1363" indent="-284163"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1413" indent="-227013"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5986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5813" indent="-227013"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439"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61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780"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5952" indent="-228586" algn="l" defTabSz="914342"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42" rtl="0" eaLnBrk="1" latinLnBrk="0" hangingPunct="1">
        <a:defRPr sz="1800" kern="1200">
          <a:solidFill>
            <a:schemeClr val="tx1"/>
          </a:solidFill>
          <a:latin typeface="+mn-lt"/>
          <a:ea typeface="+mn-ea"/>
          <a:cs typeface="+mn-cs"/>
        </a:defRPr>
      </a:lvl1pPr>
      <a:lvl2pPr marL="457170"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2" algn="l" defTabSz="914342" rtl="0" eaLnBrk="1" latinLnBrk="0" hangingPunct="1">
        <a:defRPr sz="1800" kern="1200">
          <a:solidFill>
            <a:schemeClr val="tx1"/>
          </a:solidFill>
          <a:latin typeface="+mn-lt"/>
          <a:ea typeface="+mn-ea"/>
          <a:cs typeface="+mn-cs"/>
        </a:defRPr>
      </a:lvl4pPr>
      <a:lvl5pPr marL="1828683" algn="l" defTabSz="914342" rtl="0" eaLnBrk="1" latinLnBrk="0" hangingPunct="1">
        <a:defRPr sz="1800" kern="1200">
          <a:solidFill>
            <a:schemeClr val="tx1"/>
          </a:solidFill>
          <a:latin typeface="+mn-lt"/>
          <a:ea typeface="+mn-ea"/>
          <a:cs typeface="+mn-cs"/>
        </a:defRPr>
      </a:lvl5pPr>
      <a:lvl6pPr marL="2285854" algn="l" defTabSz="914342" rtl="0" eaLnBrk="1" latinLnBrk="0" hangingPunct="1">
        <a:defRPr sz="1800" kern="1200">
          <a:solidFill>
            <a:schemeClr val="tx1"/>
          </a:solidFill>
          <a:latin typeface="+mn-lt"/>
          <a:ea typeface="+mn-ea"/>
          <a:cs typeface="+mn-cs"/>
        </a:defRPr>
      </a:lvl6pPr>
      <a:lvl7pPr marL="2743024" algn="l" defTabSz="914342" rtl="0" eaLnBrk="1" latinLnBrk="0" hangingPunct="1">
        <a:defRPr sz="1800" kern="1200">
          <a:solidFill>
            <a:schemeClr val="tx1"/>
          </a:solidFill>
          <a:latin typeface="+mn-lt"/>
          <a:ea typeface="+mn-ea"/>
          <a:cs typeface="+mn-cs"/>
        </a:defRPr>
      </a:lvl7pPr>
      <a:lvl8pPr marL="3200196" algn="l" defTabSz="914342" rtl="0" eaLnBrk="1" latinLnBrk="0" hangingPunct="1">
        <a:defRPr sz="1800" kern="1200">
          <a:solidFill>
            <a:schemeClr val="tx1"/>
          </a:solidFill>
          <a:latin typeface="+mn-lt"/>
          <a:ea typeface="+mn-ea"/>
          <a:cs typeface="+mn-cs"/>
        </a:defRPr>
      </a:lvl8pPr>
      <a:lvl9pPr marL="3657366" algn="l" defTabSz="914342"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cs typeface="+mn-cs"/>
              </a:defRPr>
            </a:lvl1pPr>
          </a:lstStyle>
          <a:p>
            <a:pPr>
              <a:defRPr/>
            </a:pPr>
            <a:fld id="{0C5EB84A-7DB4-406A-9678-5E74E23D92B5}" type="datetimeFigureOut">
              <a:rPr lang="en-US">
                <a:solidFill>
                  <a:prstClr val="black">
                    <a:tint val="75000"/>
                  </a:prstClr>
                </a:solidFill>
              </a:rPr>
              <a:pPr>
                <a:defRPr/>
              </a:pPr>
              <a:t>10/21/2025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fld id="{4C8C084B-254F-48AA-9DCF-226E8D57E4FC}" type="slidenum">
              <a:rPr lang="en-US" altLang="en-US"/>
              <a:pPr/>
              <a:t>‹#›</a:t>
            </a:fld>
            <a:endParaRPr lang="en-US" altLang="en-US"/>
          </a:p>
        </p:txBody>
      </p:sp>
    </p:spTree>
    <p:extLst>
      <p:ext uri="{BB962C8B-B14F-4D97-AF65-F5344CB8AC3E}">
        <p14:creationId xmlns:p14="http://schemas.microsoft.com/office/powerpoint/2010/main" val="3523863042"/>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200" algn="l" rtl="0" fontAlgn="base">
        <a:spcBef>
          <a:spcPct val="0"/>
        </a:spcBef>
        <a:spcAft>
          <a:spcPct val="0"/>
        </a:spcAft>
        <a:defRPr sz="3600">
          <a:solidFill>
            <a:schemeClr val="tx1"/>
          </a:solidFill>
          <a:latin typeface="Calibri" pitchFamily="34" charset="0"/>
        </a:defRPr>
      </a:lvl6pPr>
      <a:lvl7pPr marL="914400" algn="l" rtl="0" fontAlgn="base">
        <a:spcBef>
          <a:spcPct val="0"/>
        </a:spcBef>
        <a:spcAft>
          <a:spcPct val="0"/>
        </a:spcAft>
        <a:defRPr sz="3600">
          <a:solidFill>
            <a:schemeClr val="tx1"/>
          </a:solidFill>
          <a:latin typeface="Calibri" pitchFamily="34" charset="0"/>
        </a:defRPr>
      </a:lvl7pPr>
      <a:lvl8pPr marL="1371600" algn="l" rtl="0" fontAlgn="base">
        <a:spcBef>
          <a:spcPct val="0"/>
        </a:spcBef>
        <a:spcAft>
          <a:spcPct val="0"/>
        </a:spcAft>
        <a:defRPr sz="3600">
          <a:solidFill>
            <a:schemeClr val="tx1"/>
          </a:solidFill>
          <a:latin typeface="Calibri" pitchFamily="34" charset="0"/>
        </a:defRPr>
      </a:lvl8pPr>
      <a:lvl9pPr marL="1828800" algn="l" rtl="0" fontAlgn="base">
        <a:spcBef>
          <a:spcPct val="0"/>
        </a:spcBef>
        <a:spcAft>
          <a:spcPct val="0"/>
        </a:spcAft>
        <a:defRPr sz="36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0"/>
            <a:ext cx="10972800" cy="914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p:cNvSpPr>
            <a:spLocks noGrp="1"/>
          </p:cNvSpPr>
          <p:nvPr>
            <p:ph type="body" idx="1"/>
          </p:nvPr>
        </p:nvSpPr>
        <p:spPr bwMode="auto">
          <a:xfrm>
            <a:off x="609600" y="1066800"/>
            <a:ext cx="10972800" cy="5181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914394">
              <a:defRPr/>
            </a:pPr>
            <a:fld id="{BCC90B03-5F8E-4046-BD44-0BF9AD8EA83C}"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defTabSz="914394"/>
            <a:fld id="{ED694CED-7E7C-4E1A-8A79-1378C9F17FAA}" type="slidenum">
              <a:rPr lang="en-US" altLang="en-US" smtClean="0"/>
              <a:pPr defTabSz="914394"/>
              <a:t>‹#›</a:t>
            </a:fld>
            <a:endParaRPr lang="en-US" altLang="en-US"/>
          </a:p>
        </p:txBody>
      </p:sp>
    </p:spTree>
    <p:extLst>
      <p:ext uri="{BB962C8B-B14F-4D97-AF65-F5344CB8AC3E}">
        <p14:creationId xmlns:p14="http://schemas.microsoft.com/office/powerpoint/2010/main" val="1228896462"/>
      </p:ext>
    </p:extLst>
  </p:cSld>
  <p:clrMap bg1="lt1" tx1="dk1" bg2="lt2" tx2="dk2" accent1="accent1" accent2="accent2" accent3="accent3" accent4="accent4" accent5="accent5" accent6="accent6" hlink="hlink" folHlink="folHlink"/>
  <p:sldLayoutIdLst>
    <p:sldLayoutId id="2147483748" r:id="rId1"/>
    <p:sldLayoutId id="2147483749" r:id="rId2"/>
    <p:sldLayoutId id="2147483750" r:id="rId3"/>
    <p:sldLayoutId id="2147483751" r:id="rId4"/>
    <p:sldLayoutId id="2147483752" r:id="rId5"/>
    <p:sldLayoutId id="2147483753" r:id="rId6"/>
    <p:sldLayoutId id="2147483754" r:id="rId7"/>
    <p:sldLayoutId id="2147483755" r:id="rId8"/>
    <p:sldLayoutId id="2147483756" r:id="rId9"/>
    <p:sldLayoutId id="2147483757" r:id="rId10"/>
    <p:sldLayoutId id="2147483758" r:id="rId11"/>
  </p:sldLayoutIdLst>
  <p:txStyles>
    <p:titleStyle>
      <a:lvl1pPr algn="l" rtl="0" eaLnBrk="0" fontAlgn="base" hangingPunct="0">
        <a:spcBef>
          <a:spcPct val="0"/>
        </a:spcBef>
        <a:spcAft>
          <a:spcPct val="0"/>
        </a:spcAft>
        <a:defRPr sz="3600" kern="1200">
          <a:solidFill>
            <a:schemeClr val="tx1"/>
          </a:solidFill>
          <a:latin typeface="+mj-lt"/>
          <a:ea typeface="+mj-ea"/>
          <a:cs typeface="+mj-cs"/>
        </a:defRPr>
      </a:lvl1pPr>
      <a:lvl2pPr algn="l" rtl="0" eaLnBrk="0" fontAlgn="base" hangingPunct="0">
        <a:spcBef>
          <a:spcPct val="0"/>
        </a:spcBef>
        <a:spcAft>
          <a:spcPct val="0"/>
        </a:spcAft>
        <a:defRPr sz="3600">
          <a:solidFill>
            <a:schemeClr val="tx1"/>
          </a:solidFill>
          <a:latin typeface="Calibri" pitchFamily="34" charset="0"/>
        </a:defRPr>
      </a:lvl2pPr>
      <a:lvl3pPr algn="l" rtl="0" eaLnBrk="0" fontAlgn="base" hangingPunct="0">
        <a:spcBef>
          <a:spcPct val="0"/>
        </a:spcBef>
        <a:spcAft>
          <a:spcPct val="0"/>
        </a:spcAft>
        <a:defRPr sz="3600">
          <a:solidFill>
            <a:schemeClr val="tx1"/>
          </a:solidFill>
          <a:latin typeface="Calibri" pitchFamily="34" charset="0"/>
        </a:defRPr>
      </a:lvl3pPr>
      <a:lvl4pPr algn="l" rtl="0" eaLnBrk="0" fontAlgn="base" hangingPunct="0">
        <a:spcBef>
          <a:spcPct val="0"/>
        </a:spcBef>
        <a:spcAft>
          <a:spcPct val="0"/>
        </a:spcAft>
        <a:defRPr sz="3600">
          <a:solidFill>
            <a:schemeClr val="tx1"/>
          </a:solidFill>
          <a:latin typeface="Calibri" pitchFamily="34" charset="0"/>
        </a:defRPr>
      </a:lvl4pPr>
      <a:lvl5pPr algn="l" rtl="0" eaLnBrk="0" fontAlgn="base" hangingPunct="0">
        <a:spcBef>
          <a:spcPct val="0"/>
        </a:spcBef>
        <a:spcAft>
          <a:spcPct val="0"/>
        </a:spcAft>
        <a:defRPr sz="3600">
          <a:solidFill>
            <a:schemeClr val="tx1"/>
          </a:solidFill>
          <a:latin typeface="Calibri" pitchFamily="34" charset="0"/>
        </a:defRPr>
      </a:lvl5pPr>
      <a:lvl6pPr marL="457197" algn="l" rtl="0" eaLnBrk="1" fontAlgn="base" hangingPunct="1">
        <a:spcBef>
          <a:spcPct val="0"/>
        </a:spcBef>
        <a:spcAft>
          <a:spcPct val="0"/>
        </a:spcAft>
        <a:defRPr sz="3600">
          <a:solidFill>
            <a:schemeClr val="tx1"/>
          </a:solidFill>
          <a:latin typeface="Calibri" pitchFamily="34" charset="0"/>
        </a:defRPr>
      </a:lvl6pPr>
      <a:lvl7pPr marL="914394" algn="l" rtl="0" eaLnBrk="1" fontAlgn="base" hangingPunct="1">
        <a:spcBef>
          <a:spcPct val="0"/>
        </a:spcBef>
        <a:spcAft>
          <a:spcPct val="0"/>
        </a:spcAft>
        <a:defRPr sz="3600">
          <a:solidFill>
            <a:schemeClr val="tx1"/>
          </a:solidFill>
          <a:latin typeface="Calibri" pitchFamily="34" charset="0"/>
        </a:defRPr>
      </a:lvl7pPr>
      <a:lvl8pPr marL="1371591" algn="l" rtl="0" eaLnBrk="1" fontAlgn="base" hangingPunct="1">
        <a:spcBef>
          <a:spcPct val="0"/>
        </a:spcBef>
        <a:spcAft>
          <a:spcPct val="0"/>
        </a:spcAft>
        <a:defRPr sz="3600">
          <a:solidFill>
            <a:schemeClr val="tx1"/>
          </a:solidFill>
          <a:latin typeface="Calibri" pitchFamily="34" charset="0"/>
        </a:defRPr>
      </a:lvl8pPr>
      <a:lvl9pPr marL="1828789" algn="l" rtl="0" eaLnBrk="1" fontAlgn="base" hangingPunct="1">
        <a:spcBef>
          <a:spcPct val="0"/>
        </a:spcBef>
        <a:spcAft>
          <a:spcPct val="0"/>
        </a:spcAft>
        <a:defRPr sz="3600">
          <a:solidFill>
            <a:schemeClr val="tx1"/>
          </a:solidFill>
          <a:latin typeface="Calibri" pitchFamily="34" charset="0"/>
        </a:defRPr>
      </a:lvl9pPr>
    </p:titleStyle>
    <p:bodyStyle>
      <a:lvl1pPr marL="342898" indent="-342898"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1pPr>
      <a:lvl2pPr marL="742945" indent="-285748"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2pPr>
      <a:lvl3pPr marL="1142992" indent="-22859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3pPr>
      <a:lvl4pPr marL="1600190" indent="-22859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387" indent="-228598"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584" indent="-228598" algn="l" defTabSz="914394"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81" indent="-228598" algn="l" defTabSz="914394"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78" indent="-228598" algn="l" defTabSz="914394"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75" indent="-228598" algn="l" defTabSz="914394"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94" rtl="0" eaLnBrk="1" latinLnBrk="0" hangingPunct="1">
        <a:defRPr sz="1800" kern="1200">
          <a:solidFill>
            <a:schemeClr val="tx1"/>
          </a:solidFill>
          <a:latin typeface="+mn-lt"/>
          <a:ea typeface="+mn-ea"/>
          <a:cs typeface="+mn-cs"/>
        </a:defRPr>
      </a:lvl1pPr>
      <a:lvl2pPr marL="457197" algn="l" defTabSz="914394" rtl="0" eaLnBrk="1" latinLnBrk="0" hangingPunct="1">
        <a:defRPr sz="1800" kern="1200">
          <a:solidFill>
            <a:schemeClr val="tx1"/>
          </a:solidFill>
          <a:latin typeface="+mn-lt"/>
          <a:ea typeface="+mn-ea"/>
          <a:cs typeface="+mn-cs"/>
        </a:defRPr>
      </a:lvl2pPr>
      <a:lvl3pPr marL="914394" algn="l" defTabSz="914394" rtl="0" eaLnBrk="1" latinLnBrk="0" hangingPunct="1">
        <a:defRPr sz="1800" kern="1200">
          <a:solidFill>
            <a:schemeClr val="tx1"/>
          </a:solidFill>
          <a:latin typeface="+mn-lt"/>
          <a:ea typeface="+mn-ea"/>
          <a:cs typeface="+mn-cs"/>
        </a:defRPr>
      </a:lvl3pPr>
      <a:lvl4pPr marL="1371591" algn="l" defTabSz="914394" rtl="0" eaLnBrk="1" latinLnBrk="0" hangingPunct="1">
        <a:defRPr sz="1800" kern="1200">
          <a:solidFill>
            <a:schemeClr val="tx1"/>
          </a:solidFill>
          <a:latin typeface="+mn-lt"/>
          <a:ea typeface="+mn-ea"/>
          <a:cs typeface="+mn-cs"/>
        </a:defRPr>
      </a:lvl4pPr>
      <a:lvl5pPr marL="1828789" algn="l" defTabSz="914394" rtl="0" eaLnBrk="1" latinLnBrk="0" hangingPunct="1">
        <a:defRPr sz="1800" kern="1200">
          <a:solidFill>
            <a:schemeClr val="tx1"/>
          </a:solidFill>
          <a:latin typeface="+mn-lt"/>
          <a:ea typeface="+mn-ea"/>
          <a:cs typeface="+mn-cs"/>
        </a:defRPr>
      </a:lvl5pPr>
      <a:lvl6pPr marL="2285986" algn="l" defTabSz="914394" rtl="0" eaLnBrk="1" latinLnBrk="0" hangingPunct="1">
        <a:defRPr sz="1800" kern="1200">
          <a:solidFill>
            <a:schemeClr val="tx1"/>
          </a:solidFill>
          <a:latin typeface="+mn-lt"/>
          <a:ea typeface="+mn-ea"/>
          <a:cs typeface="+mn-cs"/>
        </a:defRPr>
      </a:lvl6pPr>
      <a:lvl7pPr marL="2743183" algn="l" defTabSz="914394" rtl="0" eaLnBrk="1" latinLnBrk="0" hangingPunct="1">
        <a:defRPr sz="1800" kern="1200">
          <a:solidFill>
            <a:schemeClr val="tx1"/>
          </a:solidFill>
          <a:latin typeface="+mn-lt"/>
          <a:ea typeface="+mn-ea"/>
          <a:cs typeface="+mn-cs"/>
        </a:defRPr>
      </a:lvl7pPr>
      <a:lvl8pPr marL="3200380" algn="l" defTabSz="914394" rtl="0" eaLnBrk="1" latinLnBrk="0" hangingPunct="1">
        <a:defRPr sz="1800" kern="1200">
          <a:solidFill>
            <a:schemeClr val="tx1"/>
          </a:solidFill>
          <a:latin typeface="+mn-lt"/>
          <a:ea typeface="+mn-ea"/>
          <a:cs typeface="+mn-cs"/>
        </a:defRPr>
      </a:lvl8pPr>
      <a:lvl9pPr marL="3657577" algn="l" defTabSz="914394"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38201"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394">
              <a:defRPr/>
            </a:pPr>
            <a:fld id="{BCC90B03-5F8E-4046-BD44-0BF9AD8EA83C}" type="datetimeFigureOut">
              <a:rPr lang="en-US" smtClean="0">
                <a:solidFill>
                  <a:prstClr val="black">
                    <a:tint val="75000"/>
                  </a:prstClr>
                </a:solidFill>
              </a:rPr>
              <a:pPr defTabSz="914394">
                <a:defRPr/>
              </a:pPr>
              <a:t>10/21/2025</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394">
              <a:defRPr/>
            </a:pPr>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394"/>
            <a:fld id="{ED694CED-7E7C-4E1A-8A79-1378C9F17FAA}" type="slidenum">
              <a:rPr lang="en-US" altLang="en-US" smtClean="0">
                <a:solidFill>
                  <a:prstClr val="black">
                    <a:tint val="75000"/>
                  </a:prstClr>
                </a:solidFill>
              </a:rPr>
              <a:pPr defTabSz="914394"/>
              <a:t>‹#›</a:t>
            </a:fld>
            <a:endParaRPr lang="en-US" altLang="en-US">
              <a:solidFill>
                <a:prstClr val="black">
                  <a:tint val="75000"/>
                </a:prstClr>
              </a:solidFill>
            </a:endParaRPr>
          </a:p>
        </p:txBody>
      </p:sp>
    </p:spTree>
    <p:extLst>
      <p:ext uri="{BB962C8B-B14F-4D97-AF65-F5344CB8AC3E}">
        <p14:creationId xmlns:p14="http://schemas.microsoft.com/office/powerpoint/2010/main" val="1060563398"/>
      </p:ext>
    </p:extLst>
  </p:cSld>
  <p:clrMap bg1="lt1" tx1="dk1" bg2="lt2" tx2="dk2" accent1="accent1" accent2="accent2" accent3="accent3" accent4="accent4" accent5="accent5" accent6="accent6" hlink="hlink" folHlink="folHlink"/>
  <p:sldLayoutIdLst>
    <p:sldLayoutId id="2147483760" r:id="rId1"/>
    <p:sldLayoutId id="2147483761" r:id="rId2"/>
    <p:sldLayoutId id="2147483762" r:id="rId3"/>
    <p:sldLayoutId id="2147483763" r:id="rId4"/>
    <p:sldLayoutId id="2147483764" r:id="rId5"/>
    <p:sldLayoutId id="2147483765" r:id="rId6"/>
    <p:sldLayoutId id="2147483766" r:id="rId7"/>
    <p:sldLayoutId id="2147483767" r:id="rId8"/>
    <p:sldLayoutId id="2147483768" r:id="rId9"/>
    <p:sldLayoutId id="2147483769" r:id="rId10"/>
    <p:sldLayoutId id="2147483770" r:id="rId11"/>
  </p:sldLayoutIdLst>
  <p:txStyles>
    <p:titleStyle>
      <a:lvl1pPr algn="l" defTabSz="914394"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8" indent="-228598" algn="l" defTabSz="914394"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95" indent="-228598" algn="l" defTabSz="914394"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92" indent="-228598" algn="l" defTabSz="914394"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90"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87"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84"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81"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78"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75" indent="-228598" algn="l" defTabSz="914394"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94" rtl="0" eaLnBrk="1" latinLnBrk="0" hangingPunct="1">
        <a:defRPr sz="1800" kern="1200">
          <a:solidFill>
            <a:schemeClr val="tx1"/>
          </a:solidFill>
          <a:latin typeface="+mn-lt"/>
          <a:ea typeface="+mn-ea"/>
          <a:cs typeface="+mn-cs"/>
        </a:defRPr>
      </a:lvl1pPr>
      <a:lvl2pPr marL="457197" algn="l" defTabSz="914394" rtl="0" eaLnBrk="1" latinLnBrk="0" hangingPunct="1">
        <a:defRPr sz="1800" kern="1200">
          <a:solidFill>
            <a:schemeClr val="tx1"/>
          </a:solidFill>
          <a:latin typeface="+mn-lt"/>
          <a:ea typeface="+mn-ea"/>
          <a:cs typeface="+mn-cs"/>
        </a:defRPr>
      </a:lvl2pPr>
      <a:lvl3pPr marL="914394" algn="l" defTabSz="914394" rtl="0" eaLnBrk="1" latinLnBrk="0" hangingPunct="1">
        <a:defRPr sz="1800" kern="1200">
          <a:solidFill>
            <a:schemeClr val="tx1"/>
          </a:solidFill>
          <a:latin typeface="+mn-lt"/>
          <a:ea typeface="+mn-ea"/>
          <a:cs typeface="+mn-cs"/>
        </a:defRPr>
      </a:lvl3pPr>
      <a:lvl4pPr marL="1371591" algn="l" defTabSz="914394" rtl="0" eaLnBrk="1" latinLnBrk="0" hangingPunct="1">
        <a:defRPr sz="1800" kern="1200">
          <a:solidFill>
            <a:schemeClr val="tx1"/>
          </a:solidFill>
          <a:latin typeface="+mn-lt"/>
          <a:ea typeface="+mn-ea"/>
          <a:cs typeface="+mn-cs"/>
        </a:defRPr>
      </a:lvl4pPr>
      <a:lvl5pPr marL="1828789" algn="l" defTabSz="914394" rtl="0" eaLnBrk="1" latinLnBrk="0" hangingPunct="1">
        <a:defRPr sz="1800" kern="1200">
          <a:solidFill>
            <a:schemeClr val="tx1"/>
          </a:solidFill>
          <a:latin typeface="+mn-lt"/>
          <a:ea typeface="+mn-ea"/>
          <a:cs typeface="+mn-cs"/>
        </a:defRPr>
      </a:lvl5pPr>
      <a:lvl6pPr marL="2285986" algn="l" defTabSz="914394" rtl="0" eaLnBrk="1" latinLnBrk="0" hangingPunct="1">
        <a:defRPr sz="1800" kern="1200">
          <a:solidFill>
            <a:schemeClr val="tx1"/>
          </a:solidFill>
          <a:latin typeface="+mn-lt"/>
          <a:ea typeface="+mn-ea"/>
          <a:cs typeface="+mn-cs"/>
        </a:defRPr>
      </a:lvl6pPr>
      <a:lvl7pPr marL="2743183" algn="l" defTabSz="914394" rtl="0" eaLnBrk="1" latinLnBrk="0" hangingPunct="1">
        <a:defRPr sz="1800" kern="1200">
          <a:solidFill>
            <a:schemeClr val="tx1"/>
          </a:solidFill>
          <a:latin typeface="+mn-lt"/>
          <a:ea typeface="+mn-ea"/>
          <a:cs typeface="+mn-cs"/>
        </a:defRPr>
      </a:lvl7pPr>
      <a:lvl8pPr marL="3200380" algn="l" defTabSz="914394" rtl="0" eaLnBrk="1" latinLnBrk="0" hangingPunct="1">
        <a:defRPr sz="1800" kern="1200">
          <a:solidFill>
            <a:schemeClr val="tx1"/>
          </a:solidFill>
          <a:latin typeface="+mn-lt"/>
          <a:ea typeface="+mn-ea"/>
          <a:cs typeface="+mn-cs"/>
        </a:defRPr>
      </a:lvl8pPr>
      <a:lvl9pPr marL="3657577" algn="l" defTabSz="914394"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35.xml"/><Relationship Id="rId5" Type="http://schemas.openxmlformats.org/officeDocument/2006/relationships/image" Target="../media/image1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4.xml"/><Relationship Id="rId1" Type="http://schemas.openxmlformats.org/officeDocument/2006/relationships/slideLayout" Target="../slideLayouts/slideLayout24.xml"/><Relationship Id="rId4" Type="http://schemas.openxmlformats.org/officeDocument/2006/relationships/hyperlink" Target="http://ackuna.com/badtranslator" TargetMode="Externa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6.xml"/><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hyperlink" Target="http://graphics.cs.cmu.edu/projects/scene-completion/" TargetMode="External"/><Relationship Id="rId2" Type="http://schemas.openxmlformats.org/officeDocument/2006/relationships/hyperlink" Target="https://dl.acm.org/doi/book/10.1145/3596711#sec8" TargetMode="Externa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17.jpeg"/><Relationship Id="rId1" Type="http://schemas.openxmlformats.org/officeDocument/2006/relationships/slideLayout" Target="../slideLayouts/slideLayout24.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4.xml"/></Relationships>
</file>

<file path=ppt/slides/_rels/slide19.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18.pn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2" Type="http://schemas.openxmlformats.org/officeDocument/2006/relationships/notesSlide" Target="../notesSlides/notesSlide7.xml"/><Relationship Id="rId1" Type="http://schemas.openxmlformats.org/officeDocument/2006/relationships/slideLayout" Target="../slideLayouts/slideLayout29.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0" Type="http://schemas.openxmlformats.org/officeDocument/2006/relationships/image" Target="../media/image26.jpeg"/><Relationship Id="rId4" Type="http://schemas.openxmlformats.org/officeDocument/2006/relationships/image" Target="../media/image20.jpeg"/><Relationship Id="rId9" Type="http://schemas.openxmlformats.org/officeDocument/2006/relationships/image" Target="../media/image25.jpeg"/></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18.pn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29.xml"/><Relationship Id="rId6" Type="http://schemas.openxmlformats.org/officeDocument/2006/relationships/image" Target="../media/image32.jpeg"/><Relationship Id="rId11" Type="http://schemas.openxmlformats.org/officeDocument/2006/relationships/image" Target="../media/image36.jpeg"/><Relationship Id="rId5" Type="http://schemas.openxmlformats.org/officeDocument/2006/relationships/image" Target="../media/image31.jpeg"/><Relationship Id="rId10" Type="http://schemas.openxmlformats.org/officeDocument/2006/relationships/image" Target="../media/image35.jpeg"/><Relationship Id="rId4" Type="http://schemas.openxmlformats.org/officeDocument/2006/relationships/image" Target="../media/image30.jpeg"/><Relationship Id="rId9" Type="http://schemas.openxmlformats.org/officeDocument/2006/relationships/image" Target="../media/image17.jpeg"/></Relationships>
</file>

<file path=ppt/slides/_rels/slide21.xml.rels><?xml version="1.0" encoding="UTF-8" standalone="yes"?>
<Relationships xmlns="http://schemas.openxmlformats.org/package/2006/relationships"><Relationship Id="rId2" Type="http://schemas.openxmlformats.org/officeDocument/2006/relationships/hyperlink" Target="http://royal.pingdom.com/2010/01/22/internet-2009-in-numbers/" TargetMode="External"/><Relationship Id="rId1" Type="http://schemas.openxmlformats.org/officeDocument/2006/relationships/slideLayout" Target="../slideLayouts/slideLayout24.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notesSlide" Target="../notesSlides/notesSlide10.xml"/><Relationship Id="rId1" Type="http://schemas.openxmlformats.org/officeDocument/2006/relationships/slideLayout" Target="../slideLayouts/slideLayout29.xml"/></Relationships>
</file>

<file path=ppt/slides/_rels/slide2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notesSlide" Target="../notesSlides/notesSlide11.xml"/><Relationship Id="rId1" Type="http://schemas.openxmlformats.org/officeDocument/2006/relationships/slideLayout" Target="../slideLayouts/slideLayout29.xml"/></Relationships>
</file>

<file path=ppt/slides/_rels/slide27.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9.xml"/><Relationship Id="rId1" Type="http://schemas.openxmlformats.org/officeDocument/2006/relationships/tags" Target="../tags/tag1.xml"/><Relationship Id="rId5" Type="http://schemas.openxmlformats.org/officeDocument/2006/relationships/image" Target="../media/image41.jpe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2.jpeg"/><Relationship Id="rId1" Type="http://schemas.openxmlformats.org/officeDocument/2006/relationships/slideLayout" Target="../slideLayouts/slideLayout29.xml"/></Relationships>
</file>

<file path=ppt/slides/_rels/slide2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4.png"/><Relationship Id="rId1" Type="http://schemas.openxmlformats.org/officeDocument/2006/relationships/slideLayout" Target="../slideLayouts/slideLayout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30.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13.xml"/><Relationship Id="rId1" Type="http://schemas.openxmlformats.org/officeDocument/2006/relationships/slideLayout" Target="../slideLayouts/slideLayout29.xml"/></Relationships>
</file>

<file path=ppt/slides/_rels/slide31.xml.rels><?xml version="1.0" encoding="UTF-8" standalone="yes"?>
<Relationships xmlns="http://schemas.openxmlformats.org/package/2006/relationships"><Relationship Id="rId3" Type="http://schemas.openxmlformats.org/officeDocument/2006/relationships/image" Target="../media/image46.jpeg"/><Relationship Id="rId2" Type="http://schemas.openxmlformats.org/officeDocument/2006/relationships/notesSlide" Target="../notesSlides/notesSlide14.xml"/><Relationship Id="rId1" Type="http://schemas.openxmlformats.org/officeDocument/2006/relationships/slideLayout" Target="../slideLayouts/slideLayout29.xml"/><Relationship Id="rId4" Type="http://schemas.openxmlformats.org/officeDocument/2006/relationships/image" Target="../media/image47.png"/></Relationships>
</file>

<file path=ppt/slides/_rels/slide3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9.xml"/><Relationship Id="rId1" Type="http://schemas.openxmlformats.org/officeDocument/2006/relationships/tags" Target="../tags/tag2.xml"/><Relationship Id="rId5" Type="http://schemas.openxmlformats.org/officeDocument/2006/relationships/image" Target="../media/image50.png"/><Relationship Id="rId4" Type="http://schemas.openxmlformats.org/officeDocument/2006/relationships/image" Target="../media/image49.jpeg"/></Relationships>
</file>

<file path=ppt/slides/_rels/slide33.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slideLayout" Target="../slideLayouts/slideLayout29.xml"/><Relationship Id="rId1" Type="http://schemas.openxmlformats.org/officeDocument/2006/relationships/tags" Target="../tags/tag3.xml"/><Relationship Id="rId5" Type="http://schemas.openxmlformats.org/officeDocument/2006/relationships/image" Target="../media/image52.jpeg"/><Relationship Id="rId4" Type="http://schemas.openxmlformats.org/officeDocument/2006/relationships/image" Target="../media/image51.png"/></Relationships>
</file>

<file path=ppt/slides/_rels/slide34.xml.rels><?xml version="1.0" encoding="UTF-8" standalone="yes"?>
<Relationships xmlns="http://schemas.openxmlformats.org/package/2006/relationships"><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29.xml"/><Relationship Id="rId6" Type="http://schemas.openxmlformats.org/officeDocument/2006/relationships/image" Target="../media/image56.jpeg"/><Relationship Id="rId5" Type="http://schemas.openxmlformats.org/officeDocument/2006/relationships/image" Target="../media/image55.png"/><Relationship Id="rId4" Type="http://schemas.openxmlformats.org/officeDocument/2006/relationships/image" Target="../media/image54.jpeg"/></Relationships>
</file>

<file path=ppt/slides/_rels/slide3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9.xml"/></Relationships>
</file>

<file path=ppt/slides/_rels/slide3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9.xml"/></Relationships>
</file>

<file path=ppt/slides/_rels/slide3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9.xml"/></Relationships>
</file>

<file path=ppt/slides/_rels/slide38.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9.xml"/></Relationships>
</file>

<file path=ppt/slides/_rels/slide39.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4.xml"/></Relationships>
</file>

<file path=ppt/slides/_rels/slide40.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17.xml"/><Relationship Id="rId1" Type="http://schemas.openxmlformats.org/officeDocument/2006/relationships/slideLayout" Target="../slideLayouts/slideLayout29.xml"/></Relationships>
</file>

<file path=ppt/slides/_rels/slide4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18.xml"/><Relationship Id="rId1" Type="http://schemas.openxmlformats.org/officeDocument/2006/relationships/slideLayout" Target="../slideLayouts/slideLayout29.xml"/></Relationships>
</file>

<file path=ppt/slides/_rels/slide42.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19.xml"/><Relationship Id="rId1" Type="http://schemas.openxmlformats.org/officeDocument/2006/relationships/slideLayout" Target="../slideLayouts/slideLayout29.xml"/><Relationship Id="rId4" Type="http://schemas.openxmlformats.org/officeDocument/2006/relationships/image" Target="../media/image66.jpeg"/></Relationships>
</file>

<file path=ppt/slides/_rels/slide43.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20.xml"/><Relationship Id="rId1" Type="http://schemas.openxmlformats.org/officeDocument/2006/relationships/slideLayout" Target="../slideLayouts/slideLayout29.xml"/><Relationship Id="rId4" Type="http://schemas.openxmlformats.org/officeDocument/2006/relationships/image" Target="../media/image62.jpeg"/></Relationships>
</file>

<file path=ppt/slides/_rels/slide4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64.jpeg"/></Relationships>
</file>

<file path=ppt/slides/_rels/slide45.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9.xml"/></Relationships>
</file>

<file path=ppt/slides/_rels/slide4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9.xml"/></Relationships>
</file>

<file path=ppt/slides/_rels/slide4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9.xml"/></Relationships>
</file>

<file path=ppt/slides/_rels/slide48.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image" Target="../media/image71.jpeg"/><Relationship Id="rId1" Type="http://schemas.openxmlformats.org/officeDocument/2006/relationships/slideLayout" Target="../slideLayouts/slideLayout24.xml"/></Relationships>
</file>

<file path=ppt/slides/_rels/slide49.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slideLayout" Target="../slideLayouts/slideLayout29.xml"/><Relationship Id="rId1" Type="http://schemas.openxmlformats.org/officeDocument/2006/relationships/tags" Target="../tags/tag4.xml"/><Relationship Id="rId5" Type="http://schemas.openxmlformats.org/officeDocument/2006/relationships/image" Target="../media/image71.jpeg"/><Relationship Id="rId4" Type="http://schemas.openxmlformats.org/officeDocument/2006/relationships/image" Target="../media/image73.jpe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22.xml"/><Relationship Id="rId1" Type="http://schemas.openxmlformats.org/officeDocument/2006/relationships/slideLayout" Target="../slideLayouts/slideLayout29.xml"/></Relationships>
</file>

<file path=ppt/slides/_rels/slide51.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3.xml"/><Relationship Id="rId1" Type="http://schemas.openxmlformats.org/officeDocument/2006/relationships/slideLayout" Target="../slideLayouts/slideLayout29.xml"/></Relationships>
</file>

<file path=ppt/slides/_rels/slide52.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53.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25.xml"/><Relationship Id="rId1" Type="http://schemas.openxmlformats.org/officeDocument/2006/relationships/slideLayout" Target="../slideLayouts/slideLayout29.xml"/></Relationships>
</file>

<file path=ppt/slides/_rels/slide54.xml.rels><?xml version="1.0" encoding="UTF-8" standalone="yes"?>
<Relationships xmlns="http://schemas.openxmlformats.org/package/2006/relationships"><Relationship Id="rId2" Type="http://schemas.openxmlformats.org/officeDocument/2006/relationships/image" Target="../media/image78.jpeg"/><Relationship Id="rId1" Type="http://schemas.openxmlformats.org/officeDocument/2006/relationships/slideLayout" Target="../slideLayouts/slideLayout29.xml"/></Relationships>
</file>

<file path=ppt/slides/_rels/slide55.xml.rels><?xml version="1.0" encoding="UTF-8" standalone="yes"?>
<Relationships xmlns="http://schemas.openxmlformats.org/package/2006/relationships"><Relationship Id="rId3" Type="http://schemas.openxmlformats.org/officeDocument/2006/relationships/slideLayout" Target="../slideLayouts/slideLayout29.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79.png"/></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hyperlink" Target="https://www.youtube.com/c/GeoWizard/videos" TargetMode="External"/><Relationship Id="rId2" Type="http://schemas.openxmlformats.org/officeDocument/2006/relationships/image" Target="../media/image80.png"/><Relationship Id="rId1" Type="http://schemas.openxmlformats.org/officeDocument/2006/relationships/slideLayout" Target="../slideLayouts/slideLayout18.xml"/><Relationship Id="rId4" Type="http://schemas.openxmlformats.org/officeDocument/2006/relationships/hyperlink" Target="https://www.geoguessr.com/" TargetMode="External"/></Relationships>
</file>

<file path=ppt/slides/_rels/slide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35.xml"/><Relationship Id="rId2" Type="http://schemas.openxmlformats.org/officeDocument/2006/relationships/video" Target="../media/media1.avi"/><Relationship Id="rId1" Type="http://schemas.microsoft.com/office/2007/relationships/media" Target="../media/media1.avi"/><Relationship Id="rId5" Type="http://schemas.openxmlformats.org/officeDocument/2006/relationships/hyperlink" Target="https://youtu.be/yvDCzhbjYWs?t=24" TargetMode="External"/><Relationship Id="rId4" Type="http://schemas.openxmlformats.org/officeDocument/2006/relationships/image" Target="../media/image7.png"/></Relationships>
</file>

<file path=ppt/slides/_rels/slide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35.xml"/></Relationships>
</file>

<file path=ppt/slides/_rels/slide9.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3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26938"/>
          <a:stretch/>
        </p:blipFill>
        <p:spPr>
          <a:xfrm>
            <a:off x="0" y="0"/>
            <a:ext cx="7010766" cy="6858073"/>
          </a:xfrm>
        </p:spPr>
      </p:pic>
      <p:pic>
        <p:nvPicPr>
          <p:cNvPr id="5" name="Content Placeholder 3"/>
          <p:cNvPicPr>
            <a:picLocks noChangeAspect="1"/>
          </p:cNvPicPr>
          <p:nvPr/>
        </p:nvPicPr>
        <p:blipFill rotWithShape="1">
          <a:blip r:embed="rId3" cstate="print">
            <a:extLst>
              <a:ext uri="{28A0092B-C50C-407E-A947-70E740481C1C}">
                <a14:useLocalDpi xmlns:a14="http://schemas.microsoft.com/office/drawing/2010/main" val="0"/>
              </a:ext>
            </a:extLst>
          </a:blip>
          <a:srcRect t="26938"/>
          <a:stretch/>
        </p:blipFill>
        <p:spPr bwMode="auto">
          <a:xfrm>
            <a:off x="7239000" y="2133600"/>
            <a:ext cx="3038041" cy="2971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Content Placeholder 3"/>
          <p:cNvPicPr>
            <a:picLocks noChangeAspect="1"/>
          </p:cNvPicPr>
          <p:nvPr/>
        </p:nvPicPr>
        <p:blipFill rotWithShape="1">
          <a:blip r:embed="rId4" cstate="print">
            <a:extLst>
              <a:ext uri="{28A0092B-C50C-407E-A947-70E740481C1C}">
                <a14:useLocalDpi xmlns:a14="http://schemas.microsoft.com/office/drawing/2010/main" val="0"/>
              </a:ext>
            </a:extLst>
          </a:blip>
          <a:srcRect t="26938"/>
          <a:stretch/>
        </p:blipFill>
        <p:spPr bwMode="auto">
          <a:xfrm>
            <a:off x="10439400" y="2895599"/>
            <a:ext cx="1480109" cy="144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6787105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16041"/>
            <a:ext cx="10515600" cy="778042"/>
          </a:xfrm>
        </p:spPr>
        <p:txBody>
          <a:bodyPr>
            <a:normAutofit/>
          </a:bodyPr>
          <a:lstStyle/>
          <a:p>
            <a:r>
              <a:rPr lang="en-US" dirty="0"/>
              <a:t>The Unreasonable Effectiveness of Math</a:t>
            </a:r>
          </a:p>
        </p:txBody>
      </p:sp>
      <p:sp>
        <p:nvSpPr>
          <p:cNvPr id="3" name="Content Placeholder 2"/>
          <p:cNvSpPr>
            <a:spLocks noGrp="1"/>
          </p:cNvSpPr>
          <p:nvPr>
            <p:ph idx="1"/>
          </p:nvPr>
        </p:nvSpPr>
        <p:spPr>
          <a:xfrm>
            <a:off x="3505268" y="1219259"/>
            <a:ext cx="7162612" cy="5638652"/>
          </a:xfrm>
        </p:spPr>
        <p:txBody>
          <a:bodyPr>
            <a:normAutofit/>
          </a:bodyPr>
          <a:lstStyle/>
          <a:p>
            <a:r>
              <a:rPr lang="en-US" sz="2400" b="1" dirty="0"/>
              <a:t>“</a:t>
            </a:r>
            <a:r>
              <a:rPr lang="en-US" sz="2400" dirty="0"/>
              <a:t>The miracle of the appropriateness of the language of mathematics…” </a:t>
            </a:r>
            <a:r>
              <a:rPr lang="en-US" sz="2400" b="1" dirty="0"/>
              <a:t>Eugene Wigner</a:t>
            </a:r>
          </a:p>
          <a:p>
            <a:endParaRPr lang="en-US" sz="2400" b="1" dirty="0"/>
          </a:p>
          <a:p>
            <a:r>
              <a:rPr lang="en-US" sz="2400" dirty="0"/>
              <a:t>“The most incomprehensible thing about the universe is that it is comprehensible.”</a:t>
            </a:r>
            <a:r>
              <a:rPr lang="en-US" sz="2400" i="1" dirty="0"/>
              <a:t> </a:t>
            </a:r>
            <a:r>
              <a:rPr lang="en-US" sz="2400" b="1" dirty="0"/>
              <a:t>Albert Einstein</a:t>
            </a:r>
            <a:br>
              <a:rPr lang="en-US" sz="2400" b="1" dirty="0"/>
            </a:br>
            <a:endParaRPr lang="en-US" sz="2400" b="1" dirty="0"/>
          </a:p>
          <a:p>
            <a:r>
              <a:rPr lang="en-US" sz="2400" dirty="0"/>
              <a:t>“There is only one thing which is more unreasonable than the unreasonable effectiveness of mathematics in physics, and this is the unreasonable ineffectiveness of mathematics in biology.” </a:t>
            </a:r>
            <a:r>
              <a:rPr lang="en-US" sz="2400" b="1" dirty="0"/>
              <a:t>Israel </a:t>
            </a:r>
            <a:r>
              <a:rPr lang="en-US" sz="2400" b="1" dirty="0" err="1"/>
              <a:t>Gelfand</a:t>
            </a:r>
            <a:endParaRPr lang="en-US" sz="2400" b="1" dirty="0"/>
          </a:p>
          <a:p>
            <a:r>
              <a:rPr lang="en-US" sz="2400" dirty="0"/>
              <a:t>“We should stop acting as if our goal is to author extremely elegant theories, and instead embrace complexity and make use of the best ally we have: the unreasonable effectiveness of data.” </a:t>
            </a:r>
            <a:r>
              <a:rPr lang="en-US" sz="2400" b="1" dirty="0"/>
              <a:t>Peter </a:t>
            </a:r>
            <a:r>
              <a:rPr lang="en-US" sz="2400" b="1" dirty="0" err="1"/>
              <a:t>Norvig</a:t>
            </a:r>
            <a:endParaRPr lang="en-US" sz="2400" b="1" dirty="0"/>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14616" y="883273"/>
            <a:ext cx="1752554" cy="1317070"/>
          </a:xfrm>
          <a:prstGeom prst="rect">
            <a:avLst/>
          </a:prstGeom>
        </p:spPr>
      </p:pic>
      <p:pic>
        <p:nvPicPr>
          <p:cNvPr id="5" name="Picture 4"/>
          <p:cNvPicPr>
            <a:picLocks noChangeAspect="1"/>
          </p:cNvPicPr>
          <p:nvPr/>
        </p:nvPicPr>
        <p:blipFill rotWithShape="1">
          <a:blip r:embed="rId3" cstate="print">
            <a:extLst>
              <a:ext uri="{28A0092B-C50C-407E-A947-70E740481C1C}">
                <a14:useLocalDpi xmlns:a14="http://schemas.microsoft.com/office/drawing/2010/main" val="0"/>
              </a:ext>
            </a:extLst>
          </a:blip>
          <a:srcRect b="15556"/>
          <a:stretch/>
        </p:blipFill>
        <p:spPr>
          <a:xfrm>
            <a:off x="2019407" y="2286032"/>
            <a:ext cx="1142970" cy="128715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17139" y="3658870"/>
            <a:ext cx="1147511" cy="1370288"/>
          </a:xfrm>
          <a:prstGeom prst="rect">
            <a:avLst/>
          </a:prstGeom>
        </p:spPr>
      </p:pic>
      <p:pic>
        <p:nvPicPr>
          <p:cNvPr id="9" name="Picture 8"/>
          <p:cNvPicPr>
            <a:picLocks noChangeAspect="1"/>
          </p:cNvPicPr>
          <p:nvPr/>
        </p:nvPicPr>
        <p:blipFill rotWithShape="1">
          <a:blip r:embed="rId5" cstate="print">
            <a:extLst>
              <a:ext uri="{28A0092B-C50C-407E-A947-70E740481C1C}">
                <a14:useLocalDpi xmlns:a14="http://schemas.microsoft.com/office/drawing/2010/main" val="0"/>
              </a:ext>
            </a:extLst>
          </a:blip>
          <a:srcRect t="4599" b="8444"/>
          <a:stretch/>
        </p:blipFill>
        <p:spPr>
          <a:xfrm>
            <a:off x="1676516" y="5333950"/>
            <a:ext cx="1828752" cy="1192665"/>
          </a:xfrm>
          <a:prstGeom prst="rect">
            <a:avLst/>
          </a:prstGeom>
        </p:spPr>
      </p:pic>
    </p:spTree>
    <p:extLst>
      <p:ext uri="{BB962C8B-B14F-4D97-AF65-F5344CB8AC3E}">
        <p14:creationId xmlns:p14="http://schemas.microsoft.com/office/powerpoint/2010/main" val="3644811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Effect transition="in" filter="fade">
                                      <p:cBhvr>
                                        <p:cTn id="15" dur="500"/>
                                        <p:tgtEl>
                                          <p:spTgt spid="3">
                                            <p:txEl>
                                              <p:pRg st="2" end="2"/>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fade">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3">
                                            <p:txEl>
                                              <p:pRg st="3" end="3"/>
                                            </p:txEl>
                                          </p:spTgt>
                                        </p:tgtEl>
                                        <p:attrNameLst>
                                          <p:attrName>style.visibility</p:attrName>
                                        </p:attrNameLst>
                                      </p:cBhvr>
                                      <p:to>
                                        <p:strVal val="visible"/>
                                      </p:to>
                                    </p:set>
                                    <p:animEffect transition="in" filter="fade">
                                      <p:cBhvr>
                                        <p:cTn id="23" dur="500"/>
                                        <p:tgtEl>
                                          <p:spTgt spid="3">
                                            <p:txEl>
                                              <p:pRg st="3" end="3"/>
                                            </p:txEl>
                                          </p:spTgt>
                                        </p:tgtEl>
                                      </p:cBhvr>
                                    </p:animEffect>
                                  </p:childTnLst>
                                </p:cTn>
                              </p:par>
                              <p:par>
                                <p:cTn id="24" presetID="10" presetClass="entr" presetSubtype="0" fill="hold"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3">
                                            <p:txEl>
                                              <p:pRg st="4" end="4"/>
                                            </p:txEl>
                                          </p:spTgt>
                                        </p:tgtEl>
                                        <p:attrNameLst>
                                          <p:attrName>style.visibility</p:attrName>
                                        </p:attrNameLst>
                                      </p:cBhvr>
                                      <p:to>
                                        <p:strVal val="visible"/>
                                      </p:to>
                                    </p:set>
                                    <p:animEffect transition="in" filter="fade">
                                      <p:cBhvr>
                                        <p:cTn id="31" dur="500"/>
                                        <p:tgtEl>
                                          <p:spTgt spid="3">
                                            <p:txEl>
                                              <p:pRg st="4" end="4"/>
                                            </p:txEl>
                                          </p:spTgt>
                                        </p:tgtEl>
                                      </p:cBhvr>
                                    </p:animEffect>
                                  </p:childTnLst>
                                </p:cTn>
                              </p:par>
                              <p:par>
                                <p:cTn id="32" presetID="10" presetClass="entr" presetSubtype="0" fill="hold" nodeType="with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7170" name="Title 1"/>
          <p:cNvSpPr>
            <a:spLocks noGrp="1"/>
          </p:cNvSpPr>
          <p:nvPr>
            <p:ph type="title"/>
          </p:nvPr>
        </p:nvSpPr>
        <p:spPr/>
        <p:txBody>
          <a:bodyPr/>
          <a:lstStyle/>
          <a:p>
            <a:r>
              <a:rPr lang="en-US" altLang="en-US"/>
              <a:t>Google Translate</a:t>
            </a:r>
          </a:p>
        </p:txBody>
      </p:sp>
      <p:pic>
        <p:nvPicPr>
          <p:cNvPr id="7171" name="Picture 2"/>
          <p:cNvPicPr>
            <a:picLocks noChangeAspect="1" noChangeArrowheads="1"/>
          </p:cNvPicPr>
          <p:nvPr/>
        </p:nvPicPr>
        <p:blipFill>
          <a:blip r:embed="rId3">
            <a:extLst>
              <a:ext uri="{28A0092B-C50C-407E-A947-70E740481C1C}">
                <a14:useLocalDpi xmlns:a14="http://schemas.microsoft.com/office/drawing/2010/main" val="0"/>
              </a:ext>
            </a:extLst>
          </a:blip>
          <a:srcRect l="21001" t="12801" r="11800" b="58400"/>
          <a:stretch>
            <a:fillRect/>
          </a:stretch>
        </p:blipFill>
        <p:spPr bwMode="auto">
          <a:xfrm>
            <a:off x="1752714" y="1524050"/>
            <a:ext cx="8534176" cy="20573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p:cNvSpPr txBox="1"/>
          <p:nvPr/>
        </p:nvSpPr>
        <p:spPr>
          <a:xfrm>
            <a:off x="3962456" y="5105357"/>
            <a:ext cx="5181464" cy="646331"/>
          </a:xfrm>
          <a:prstGeom prst="rect">
            <a:avLst/>
          </a:prstGeom>
          <a:noFill/>
        </p:spPr>
        <p:txBody>
          <a:bodyPr wrap="square" rtlCol="0">
            <a:spAutoFit/>
          </a:bodyPr>
          <a:lstStyle/>
          <a:p>
            <a:pPr defTabSz="914394"/>
            <a:r>
              <a:rPr lang="en-US" dirty="0">
                <a:solidFill>
                  <a:prstClr val="black"/>
                </a:solidFill>
                <a:cs typeface="+mn-cs"/>
                <a:hlinkClick r:id="rId4"/>
              </a:rPr>
              <a:t>http://ackuna.com/badtranslator</a:t>
            </a:r>
            <a:endParaRPr lang="en-US" dirty="0">
              <a:solidFill>
                <a:prstClr val="black"/>
              </a:solidFill>
              <a:cs typeface="+mn-cs"/>
            </a:endParaRPr>
          </a:p>
          <a:p>
            <a:pPr defTabSz="914394"/>
            <a:endParaRPr lang="en-US" dirty="0">
              <a:solidFill>
                <a:prstClr val="black"/>
              </a:solidFill>
              <a:cs typeface="+mn-cs"/>
            </a:endParaRPr>
          </a:p>
        </p:txBody>
      </p:sp>
    </p:spTree>
    <p:extLst>
      <p:ext uri="{BB962C8B-B14F-4D97-AF65-F5344CB8AC3E}">
        <p14:creationId xmlns:p14="http://schemas.microsoft.com/office/powerpoint/2010/main" val="33784892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p:txBody>
          <a:bodyPr/>
          <a:lstStyle/>
          <a:p>
            <a:r>
              <a:rPr lang="en-US" altLang="en-US"/>
              <a:t>Chinese Room, John Searle (1980) </a:t>
            </a:r>
          </a:p>
        </p:txBody>
      </p:sp>
      <p:pic>
        <p:nvPicPr>
          <p:cNvPr id="8195" name="Picture 2" descr="C:\Documents and Settings\James\Desktop\cs 143 computer vision\slides\28\Salachinesa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81782" y="1030351"/>
            <a:ext cx="3886098" cy="58275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196" name="TextBox 5"/>
          <p:cNvSpPr txBox="1">
            <a:spLocks noChangeArrowheads="1"/>
          </p:cNvSpPr>
          <p:nvPr/>
        </p:nvSpPr>
        <p:spPr bwMode="auto">
          <a:xfrm>
            <a:off x="533400" y="3581397"/>
            <a:ext cx="5714996" cy="23083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dirty="0">
                <a:solidFill>
                  <a:prstClr val="black"/>
                </a:solidFill>
                <a:latin typeface="Arial" panose="020B0604020202020204" pitchFamily="34" charset="0"/>
                <a:cs typeface="+mn-cs"/>
              </a:rPr>
              <a:t>Most of the discussion consists of attempts to refute it. "The overwhelming majority," notes </a:t>
            </a:r>
            <a:r>
              <a:rPr lang="en-US" altLang="en-US" sz="1800" i="1" dirty="0">
                <a:solidFill>
                  <a:prstClr val="black"/>
                </a:solidFill>
                <a:latin typeface="Arial" panose="020B0604020202020204" pitchFamily="34" charset="0"/>
                <a:cs typeface="+mn-cs"/>
              </a:rPr>
              <a:t>BBS</a:t>
            </a:r>
            <a:r>
              <a:rPr lang="en-US" altLang="en-US" sz="1800" dirty="0">
                <a:solidFill>
                  <a:prstClr val="black"/>
                </a:solidFill>
                <a:latin typeface="Arial" panose="020B0604020202020204" pitchFamily="34" charset="0"/>
                <a:cs typeface="+mn-cs"/>
              </a:rPr>
              <a:t> editor </a:t>
            </a:r>
            <a:r>
              <a:rPr lang="en-US" altLang="en-US" sz="1800" dirty="0" err="1">
                <a:solidFill>
                  <a:prstClr val="black"/>
                </a:solidFill>
                <a:latin typeface="Arial" panose="020B0604020202020204" pitchFamily="34" charset="0"/>
                <a:cs typeface="+mn-cs"/>
              </a:rPr>
              <a:t>Stevan</a:t>
            </a:r>
            <a:r>
              <a:rPr lang="en-US" altLang="en-US" sz="1800" dirty="0">
                <a:solidFill>
                  <a:prstClr val="black"/>
                </a:solidFill>
                <a:latin typeface="Arial" panose="020B0604020202020204" pitchFamily="34" charset="0"/>
                <a:cs typeface="+mn-cs"/>
              </a:rPr>
              <a:t> </a:t>
            </a:r>
            <a:r>
              <a:rPr lang="en-US" altLang="en-US" sz="1800" dirty="0" err="1">
                <a:solidFill>
                  <a:prstClr val="black"/>
                </a:solidFill>
                <a:latin typeface="Arial" panose="020B0604020202020204" pitchFamily="34" charset="0"/>
                <a:cs typeface="+mn-cs"/>
              </a:rPr>
              <a:t>Harnad</a:t>
            </a:r>
            <a:r>
              <a:rPr lang="en-US" altLang="en-US" sz="1800" dirty="0">
                <a:solidFill>
                  <a:prstClr val="black"/>
                </a:solidFill>
                <a:latin typeface="Arial" panose="020B0604020202020204" pitchFamily="34" charset="0"/>
                <a:cs typeface="+mn-cs"/>
              </a:rPr>
              <a:t>,“ still think that the Chinese Room Argument is dead wrong." The sheer volume of the literature that has grown up around it inspired Pat Hayes to quip that the field of cognitive science ought to be redefined as "the ongoing research program of showing Searle's Chinese Room Argument to be false.</a:t>
            </a:r>
          </a:p>
        </p:txBody>
      </p:sp>
      <p:sp>
        <p:nvSpPr>
          <p:cNvPr id="8197" name="TextBox 7"/>
          <p:cNvSpPr txBox="1">
            <a:spLocks noChangeArrowheads="1"/>
          </p:cNvSpPr>
          <p:nvPr/>
        </p:nvSpPr>
        <p:spPr bwMode="auto">
          <a:xfrm>
            <a:off x="533400" y="914468"/>
            <a:ext cx="5867392" cy="22467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000" dirty="0">
                <a:solidFill>
                  <a:prstClr val="black"/>
                </a:solidFill>
                <a:latin typeface="Arial" panose="020B0604020202020204" pitchFamily="34" charset="0"/>
                <a:cs typeface="+mn-cs"/>
              </a:rPr>
              <a:t>If a machine can convincingly simulate an intelligent conversation, does it necessarily understand? In the experiment, Searle imagines himself in a room, acting as a computer by manually executing a program that convincingly simulates the behavior of a native Chinese speaker.</a:t>
            </a:r>
          </a:p>
        </p:txBody>
      </p:sp>
    </p:spTree>
    <p:extLst>
      <p:ext uri="{BB962C8B-B14F-4D97-AF65-F5344CB8AC3E}">
        <p14:creationId xmlns:p14="http://schemas.microsoft.com/office/powerpoint/2010/main" val="1894293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196"/>
                                        </p:tgtEl>
                                        <p:attrNameLst>
                                          <p:attrName>style.visibility</p:attrName>
                                        </p:attrNameLst>
                                      </p:cBhvr>
                                      <p:to>
                                        <p:strVal val="visible"/>
                                      </p:to>
                                    </p:set>
                                    <p:animEffect transition="in" filter="fade">
                                      <p:cBhvr>
                                        <p:cTn id="7" dur="500"/>
                                        <p:tgtEl>
                                          <p:spTgt spid="819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19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rotWithShape="1">
          <a:blip r:embed="rId3"/>
          <a:srcRect l="28056" t="20666" r="45555" b="29110"/>
          <a:stretch/>
        </p:blipFill>
        <p:spPr>
          <a:xfrm>
            <a:off x="3200477" y="90"/>
            <a:ext cx="5791048" cy="6888299"/>
          </a:xfrm>
          <a:prstGeom prst="rect">
            <a:avLst/>
          </a:prstGeom>
        </p:spPr>
      </p:pic>
    </p:spTree>
    <p:extLst>
      <p:ext uri="{BB962C8B-B14F-4D97-AF65-F5344CB8AC3E}">
        <p14:creationId xmlns:p14="http://schemas.microsoft.com/office/powerpoint/2010/main" val="4089519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Title 1"/>
          <p:cNvSpPr>
            <a:spLocks noGrp="1"/>
          </p:cNvSpPr>
          <p:nvPr>
            <p:ph type="title"/>
          </p:nvPr>
        </p:nvSpPr>
        <p:spPr/>
        <p:txBody>
          <a:bodyPr/>
          <a:lstStyle/>
          <a:p>
            <a:r>
              <a:rPr lang="en-US" altLang="en-US"/>
              <a:t>Big Idea</a:t>
            </a:r>
          </a:p>
        </p:txBody>
      </p:sp>
      <p:sp>
        <p:nvSpPr>
          <p:cNvPr id="9219" name="Content Placeholder 2"/>
          <p:cNvSpPr>
            <a:spLocks noGrp="1"/>
          </p:cNvSpPr>
          <p:nvPr>
            <p:ph idx="1"/>
          </p:nvPr>
        </p:nvSpPr>
        <p:spPr/>
        <p:txBody>
          <a:bodyPr/>
          <a:lstStyle/>
          <a:p>
            <a:r>
              <a:rPr lang="en-US" altLang="en-US" dirty="0"/>
              <a:t>Do we need computer vision systems to have strong AI-like reasoning about our world?</a:t>
            </a:r>
          </a:p>
          <a:p>
            <a:r>
              <a:rPr lang="en-US" altLang="en-US" dirty="0"/>
              <a:t>What if invariance / generalization isn’t actually the core difficulty of computer vision?</a:t>
            </a:r>
          </a:p>
          <a:p>
            <a:r>
              <a:rPr lang="en-US" altLang="en-US" dirty="0"/>
              <a:t>What if we can perform high level reasoning with brute-force, data-driven algorithms?</a:t>
            </a:r>
          </a:p>
        </p:txBody>
      </p:sp>
    </p:spTree>
    <p:extLst>
      <p:ext uri="{BB962C8B-B14F-4D97-AF65-F5344CB8AC3E}">
        <p14:creationId xmlns:p14="http://schemas.microsoft.com/office/powerpoint/2010/main" val="53728861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Title 1"/>
          <p:cNvSpPr>
            <a:spLocks noGrp="1"/>
          </p:cNvSpPr>
          <p:nvPr>
            <p:ph type="title"/>
          </p:nvPr>
        </p:nvSpPr>
        <p:spPr/>
        <p:txBody>
          <a:bodyPr/>
          <a:lstStyle/>
          <a:p>
            <a:r>
              <a:rPr lang="en-US" altLang="en-US" dirty="0"/>
              <a:t>Scene Completion</a:t>
            </a:r>
          </a:p>
        </p:txBody>
      </p:sp>
      <p:sp>
        <p:nvSpPr>
          <p:cNvPr id="10243" name="Content Placeholder 2"/>
          <p:cNvSpPr>
            <a:spLocks noGrp="1"/>
          </p:cNvSpPr>
          <p:nvPr>
            <p:ph idx="1"/>
          </p:nvPr>
        </p:nvSpPr>
        <p:spPr/>
        <p:txBody>
          <a:bodyPr/>
          <a:lstStyle/>
          <a:p>
            <a:endParaRPr lang="en-US" altLang="en-US" dirty="0"/>
          </a:p>
        </p:txBody>
      </p:sp>
      <p:sp>
        <p:nvSpPr>
          <p:cNvPr id="10244" name="Rectangle 3"/>
          <p:cNvSpPr txBox="1">
            <a:spLocks noChangeArrowheads="1"/>
          </p:cNvSpPr>
          <p:nvPr/>
        </p:nvSpPr>
        <p:spPr bwMode="auto">
          <a:xfrm>
            <a:off x="1600319" y="4724400"/>
            <a:ext cx="8838968" cy="1295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898" defTabSz="914394" eaLnBrk="1" hangingPunct="1">
              <a:buNone/>
            </a:pPr>
            <a:r>
              <a:rPr lang="en-US" altLang="en-US" sz="2400" dirty="0">
                <a:solidFill>
                  <a:srgbClr val="000000"/>
                </a:solidFill>
                <a:cs typeface="+mn-cs"/>
              </a:rPr>
              <a:t>[Hays and </a:t>
            </a:r>
            <a:r>
              <a:rPr lang="en-US" altLang="en-US" sz="2400" dirty="0" err="1">
                <a:solidFill>
                  <a:srgbClr val="000000"/>
                </a:solidFill>
                <a:cs typeface="+mn-cs"/>
              </a:rPr>
              <a:t>Efros</a:t>
            </a:r>
            <a:r>
              <a:rPr lang="en-US" altLang="en-US" sz="2400" dirty="0">
                <a:solidFill>
                  <a:srgbClr val="000000"/>
                </a:solidFill>
                <a:cs typeface="+mn-cs"/>
              </a:rPr>
              <a:t>. Scene Completion Using Millions of Photographs. SIGGRAPH 2007 and CACM October 2008.]</a:t>
            </a:r>
          </a:p>
          <a:p>
            <a:pPr marL="342898" defTabSz="914394" eaLnBrk="1" hangingPunct="1">
              <a:buNone/>
            </a:pPr>
            <a:r>
              <a:rPr lang="en-US" altLang="en-US" sz="2400" dirty="0">
                <a:solidFill>
                  <a:srgbClr val="000000"/>
                </a:solidFill>
                <a:cs typeface="+mn-cs"/>
              </a:rPr>
              <a:t>Selected as one of SIGGRAPH’s “</a:t>
            </a:r>
            <a:r>
              <a:rPr lang="en-US" altLang="en-US" sz="2400" dirty="0">
                <a:solidFill>
                  <a:srgbClr val="000000"/>
                </a:solidFill>
                <a:cs typeface="+mn-cs"/>
                <a:hlinkClick r:id="rId2"/>
              </a:rPr>
              <a:t>Seminal papers</a:t>
            </a:r>
            <a:r>
              <a:rPr lang="en-US" altLang="en-US" sz="2400" dirty="0">
                <a:solidFill>
                  <a:srgbClr val="000000"/>
                </a:solidFill>
                <a:cs typeface="+mn-cs"/>
              </a:rPr>
              <a:t>” in 2023.</a:t>
            </a:r>
          </a:p>
        </p:txBody>
      </p:sp>
      <p:sp>
        <p:nvSpPr>
          <p:cNvPr id="10245" name="TextBox 4"/>
          <p:cNvSpPr txBox="1">
            <a:spLocks noChangeArrowheads="1"/>
          </p:cNvSpPr>
          <p:nvPr/>
        </p:nvSpPr>
        <p:spPr bwMode="auto">
          <a:xfrm>
            <a:off x="2255940" y="6226103"/>
            <a:ext cx="7526419"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400">
                <a:solidFill>
                  <a:prstClr val="black"/>
                </a:solidFill>
                <a:latin typeface="Arial" panose="020B0604020202020204" pitchFamily="34" charset="0"/>
                <a:cs typeface="+mn-cs"/>
                <a:hlinkClick r:id="rId3"/>
              </a:rPr>
              <a:t>http://graphics.cs.cmu.edu/projects/scene-completion/</a:t>
            </a:r>
            <a:endParaRPr lang="en-US" altLang="en-US" sz="2400">
              <a:solidFill>
                <a:prstClr val="black"/>
              </a:solidFill>
              <a:latin typeface="Arial" panose="020B0604020202020204" pitchFamily="34" charset="0"/>
              <a:cs typeface="+mn-cs"/>
            </a:endParaRPr>
          </a:p>
        </p:txBody>
      </p:sp>
    </p:spTree>
    <p:extLst>
      <p:ext uri="{BB962C8B-B14F-4D97-AF65-F5344CB8AC3E}">
        <p14:creationId xmlns:p14="http://schemas.microsoft.com/office/powerpoint/2010/main" val="321377722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1"/>
          <p:cNvSpPr>
            <a:spLocks noGrp="1"/>
          </p:cNvSpPr>
          <p:nvPr>
            <p:ph type="title"/>
          </p:nvPr>
        </p:nvSpPr>
        <p:spPr/>
        <p:txBody>
          <a:bodyPr/>
          <a:lstStyle/>
          <a:p>
            <a:r>
              <a:rPr lang="en-US" altLang="en-US"/>
              <a:t>How it works</a:t>
            </a:r>
          </a:p>
        </p:txBody>
      </p:sp>
      <p:sp>
        <p:nvSpPr>
          <p:cNvPr id="16387" name="Content Placeholder 2"/>
          <p:cNvSpPr>
            <a:spLocks noGrp="1"/>
          </p:cNvSpPr>
          <p:nvPr>
            <p:ph idx="1"/>
          </p:nvPr>
        </p:nvSpPr>
        <p:spPr/>
        <p:txBody>
          <a:bodyPr/>
          <a:lstStyle/>
          <a:p>
            <a:r>
              <a:rPr lang="en-US" altLang="en-US"/>
              <a:t>Find a similar image from a large dataset</a:t>
            </a:r>
          </a:p>
          <a:p>
            <a:r>
              <a:rPr lang="en-US" altLang="en-US"/>
              <a:t>Blend a region from that image into the hole</a:t>
            </a:r>
          </a:p>
        </p:txBody>
      </p:sp>
      <p:pic>
        <p:nvPicPr>
          <p:cNvPr id="16388" name="Picture 10" descr="0007_landscape_00084_132090349_27e120a56c_1_1125412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773" y="3429000"/>
            <a:ext cx="3149517" cy="2362138"/>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 name="Picture 15" descr="teaser_input"/>
          <p:cNvPicPr>
            <a:picLocks noChangeAspect="1" noChangeArrowheads="1"/>
          </p:cNvPicPr>
          <p:nvPr/>
        </p:nvPicPr>
        <p:blipFill>
          <a:blip r:embed="rId3"/>
          <a:srcRect/>
          <a:stretch>
            <a:fillRect/>
          </a:stretch>
        </p:blipFill>
        <p:spPr bwMode="auto">
          <a:xfrm>
            <a:off x="1828912" y="3505199"/>
            <a:ext cx="3047920" cy="2287528"/>
          </a:xfrm>
          <a:prstGeom prst="rect">
            <a:avLst/>
          </a:prstGeom>
          <a:noFill/>
          <a:effectLst>
            <a:outerShdw blurRad="50800" dist="38100" dir="2700000" algn="tl" rotWithShape="0">
              <a:prstClr val="black">
                <a:alpha val="40000"/>
              </a:prstClr>
            </a:outerShdw>
          </a:effectLst>
        </p:spPr>
      </p:pic>
      <p:sp>
        <p:nvSpPr>
          <p:cNvPr id="6" name="Rounded Rectangle 5"/>
          <p:cNvSpPr/>
          <p:nvPr/>
        </p:nvSpPr>
        <p:spPr>
          <a:xfrm>
            <a:off x="5334020" y="4114783"/>
            <a:ext cx="1371564" cy="1022323"/>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Dataset</a:t>
            </a:r>
          </a:p>
        </p:txBody>
      </p:sp>
      <p:sp>
        <p:nvSpPr>
          <p:cNvPr id="7" name="Right Arrow 6"/>
          <p:cNvSpPr/>
          <p:nvPr/>
        </p:nvSpPr>
        <p:spPr>
          <a:xfrm>
            <a:off x="6729397" y="4495773"/>
            <a:ext cx="380990" cy="22859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a:solidFill>
                <a:prstClr val="white"/>
              </a:solidFill>
              <a:latin typeface="Calibri"/>
            </a:endParaRPr>
          </a:p>
        </p:txBody>
      </p:sp>
      <p:sp>
        <p:nvSpPr>
          <p:cNvPr id="8" name="Plus 7"/>
          <p:cNvSpPr/>
          <p:nvPr/>
        </p:nvSpPr>
        <p:spPr>
          <a:xfrm>
            <a:off x="4900645" y="4429099"/>
            <a:ext cx="380990" cy="380990"/>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a:solidFill>
                <a:prstClr val="white"/>
              </a:solidFill>
              <a:latin typeface="Calibri"/>
            </a:endParaRPr>
          </a:p>
        </p:txBody>
      </p:sp>
      <p:sp>
        <p:nvSpPr>
          <p:cNvPr id="9" name="Freeform 8"/>
          <p:cNvSpPr/>
          <p:nvPr/>
        </p:nvSpPr>
        <p:spPr>
          <a:xfrm>
            <a:off x="7118324" y="4657694"/>
            <a:ext cx="2886000" cy="1204882"/>
          </a:xfrm>
          <a:custGeom>
            <a:avLst/>
            <a:gdLst>
              <a:gd name="connsiteX0" fmla="*/ 202613 w 2886123"/>
              <a:gd name="connsiteY0" fmla="*/ 776378 h 1204234"/>
              <a:gd name="connsiteX1" fmla="*/ 254371 w 2886123"/>
              <a:gd name="connsiteY1" fmla="*/ 741872 h 1204234"/>
              <a:gd name="connsiteX2" fmla="*/ 306130 w 2886123"/>
              <a:gd name="connsiteY2" fmla="*/ 690113 h 1204234"/>
              <a:gd name="connsiteX3" fmla="*/ 495911 w 2886123"/>
              <a:gd name="connsiteY3" fmla="*/ 638355 h 1204234"/>
              <a:gd name="connsiteX4" fmla="*/ 754704 w 2886123"/>
              <a:gd name="connsiteY4" fmla="*/ 586596 h 1204234"/>
              <a:gd name="connsiteX5" fmla="*/ 771956 w 2886123"/>
              <a:gd name="connsiteY5" fmla="*/ 534838 h 1204234"/>
              <a:gd name="connsiteX6" fmla="*/ 875473 w 2886123"/>
              <a:gd name="connsiteY6" fmla="*/ 500332 h 1204234"/>
              <a:gd name="connsiteX7" fmla="*/ 927232 w 2886123"/>
              <a:gd name="connsiteY7" fmla="*/ 448574 h 1204234"/>
              <a:gd name="connsiteX8" fmla="*/ 944485 w 2886123"/>
              <a:gd name="connsiteY8" fmla="*/ 396815 h 1204234"/>
              <a:gd name="connsiteX9" fmla="*/ 996243 w 2886123"/>
              <a:gd name="connsiteY9" fmla="*/ 362310 h 1204234"/>
              <a:gd name="connsiteX10" fmla="*/ 1030749 w 2886123"/>
              <a:gd name="connsiteY10" fmla="*/ 310551 h 1204234"/>
              <a:gd name="connsiteX11" fmla="*/ 1082507 w 2886123"/>
              <a:gd name="connsiteY11" fmla="*/ 293298 h 1204234"/>
              <a:gd name="connsiteX12" fmla="*/ 1134266 w 2886123"/>
              <a:gd name="connsiteY12" fmla="*/ 258793 h 1204234"/>
              <a:gd name="connsiteX13" fmla="*/ 1237783 w 2886123"/>
              <a:gd name="connsiteY13" fmla="*/ 241540 h 1204234"/>
              <a:gd name="connsiteX14" fmla="*/ 1807126 w 2886123"/>
              <a:gd name="connsiteY14" fmla="*/ 224287 h 1204234"/>
              <a:gd name="connsiteX15" fmla="*/ 1858885 w 2886123"/>
              <a:gd name="connsiteY15" fmla="*/ 207034 h 1204234"/>
              <a:gd name="connsiteX16" fmla="*/ 1927896 w 2886123"/>
              <a:gd name="connsiteY16" fmla="*/ 189781 h 1204234"/>
              <a:gd name="connsiteX17" fmla="*/ 2031413 w 2886123"/>
              <a:gd name="connsiteY17" fmla="*/ 103517 h 1204234"/>
              <a:gd name="connsiteX18" fmla="*/ 2048666 w 2886123"/>
              <a:gd name="connsiteY18" fmla="*/ 51759 h 1204234"/>
              <a:gd name="connsiteX19" fmla="*/ 2152183 w 2886123"/>
              <a:gd name="connsiteY19" fmla="*/ 0 h 1204234"/>
              <a:gd name="connsiteX20" fmla="*/ 2203941 w 2886123"/>
              <a:gd name="connsiteY20" fmla="*/ 17253 h 1204234"/>
              <a:gd name="connsiteX21" fmla="*/ 2272953 w 2886123"/>
              <a:gd name="connsiteY21" fmla="*/ 34506 h 1204234"/>
              <a:gd name="connsiteX22" fmla="*/ 2324711 w 2886123"/>
              <a:gd name="connsiteY22" fmla="*/ 138023 h 1204234"/>
              <a:gd name="connsiteX23" fmla="*/ 2359217 w 2886123"/>
              <a:gd name="connsiteY23" fmla="*/ 189781 h 1204234"/>
              <a:gd name="connsiteX24" fmla="*/ 2376470 w 2886123"/>
              <a:gd name="connsiteY24" fmla="*/ 258793 h 1204234"/>
              <a:gd name="connsiteX25" fmla="*/ 2393722 w 2886123"/>
              <a:gd name="connsiteY25" fmla="*/ 310551 h 1204234"/>
              <a:gd name="connsiteX26" fmla="*/ 2410975 w 2886123"/>
              <a:gd name="connsiteY26" fmla="*/ 483079 h 1204234"/>
              <a:gd name="connsiteX27" fmla="*/ 2497239 w 2886123"/>
              <a:gd name="connsiteY27" fmla="*/ 586596 h 1204234"/>
              <a:gd name="connsiteX28" fmla="*/ 2566251 w 2886123"/>
              <a:gd name="connsiteY28" fmla="*/ 690113 h 1204234"/>
              <a:gd name="connsiteX29" fmla="*/ 2669768 w 2886123"/>
              <a:gd name="connsiteY29" fmla="*/ 741872 h 1204234"/>
              <a:gd name="connsiteX30" fmla="*/ 2704273 w 2886123"/>
              <a:gd name="connsiteY30" fmla="*/ 862642 h 1204234"/>
              <a:gd name="connsiteX31" fmla="*/ 2738779 w 2886123"/>
              <a:gd name="connsiteY31" fmla="*/ 914400 h 1204234"/>
              <a:gd name="connsiteX32" fmla="*/ 2756032 w 2886123"/>
              <a:gd name="connsiteY32" fmla="*/ 966159 h 1204234"/>
              <a:gd name="connsiteX33" fmla="*/ 2773285 w 2886123"/>
              <a:gd name="connsiteY33" fmla="*/ 1035170 h 1204234"/>
              <a:gd name="connsiteX34" fmla="*/ 2825043 w 2886123"/>
              <a:gd name="connsiteY34" fmla="*/ 1086928 h 1204234"/>
              <a:gd name="connsiteX35" fmla="*/ 2859549 w 2886123"/>
              <a:gd name="connsiteY35" fmla="*/ 1138687 h 1204234"/>
              <a:gd name="connsiteX36" fmla="*/ 2221194 w 2886123"/>
              <a:gd name="connsiteY36" fmla="*/ 1138687 h 1204234"/>
              <a:gd name="connsiteX37" fmla="*/ 1531081 w 2886123"/>
              <a:gd name="connsiteY37" fmla="*/ 1173193 h 1204234"/>
              <a:gd name="connsiteX38" fmla="*/ 789209 w 2886123"/>
              <a:gd name="connsiteY38" fmla="*/ 1155940 h 1204234"/>
              <a:gd name="connsiteX39" fmla="*/ 720198 w 2886123"/>
              <a:gd name="connsiteY39" fmla="*/ 1138687 h 1204234"/>
              <a:gd name="connsiteX40" fmla="*/ 582175 w 2886123"/>
              <a:gd name="connsiteY40" fmla="*/ 1121434 h 1204234"/>
              <a:gd name="connsiteX41" fmla="*/ 150854 w 2886123"/>
              <a:gd name="connsiteY41" fmla="*/ 1104181 h 1204234"/>
              <a:gd name="connsiteX42" fmla="*/ 30085 w 2886123"/>
              <a:gd name="connsiteY42" fmla="*/ 1035170 h 1204234"/>
              <a:gd name="connsiteX43" fmla="*/ 81843 w 2886123"/>
              <a:gd name="connsiteY43" fmla="*/ 1000664 h 1204234"/>
              <a:gd name="connsiteX44" fmla="*/ 116349 w 2886123"/>
              <a:gd name="connsiteY44" fmla="*/ 862642 h 1204234"/>
              <a:gd name="connsiteX45" fmla="*/ 133602 w 2886123"/>
              <a:gd name="connsiteY45" fmla="*/ 793630 h 1204234"/>
              <a:gd name="connsiteX46" fmla="*/ 202613 w 2886123"/>
              <a:gd name="connsiteY46" fmla="*/ 776378 h 1204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886123" h="1204234">
                <a:moveTo>
                  <a:pt x="202613" y="776378"/>
                </a:moveTo>
                <a:cubicBezTo>
                  <a:pt x="222741" y="767752"/>
                  <a:pt x="238442" y="755146"/>
                  <a:pt x="254371" y="741872"/>
                </a:cubicBezTo>
                <a:cubicBezTo>
                  <a:pt x="273115" y="726252"/>
                  <a:pt x="284801" y="701962"/>
                  <a:pt x="306130" y="690113"/>
                </a:cubicBezTo>
                <a:cubicBezTo>
                  <a:pt x="351087" y="665137"/>
                  <a:pt x="443623" y="647582"/>
                  <a:pt x="495911" y="638355"/>
                </a:cubicBezTo>
                <a:cubicBezTo>
                  <a:pt x="734945" y="596172"/>
                  <a:pt x="632917" y="627192"/>
                  <a:pt x="754704" y="586596"/>
                </a:cubicBezTo>
                <a:cubicBezTo>
                  <a:pt x="760455" y="569343"/>
                  <a:pt x="757158" y="545408"/>
                  <a:pt x="771956" y="534838"/>
                </a:cubicBezTo>
                <a:cubicBezTo>
                  <a:pt x="801553" y="513697"/>
                  <a:pt x="875473" y="500332"/>
                  <a:pt x="875473" y="500332"/>
                </a:cubicBezTo>
                <a:cubicBezTo>
                  <a:pt x="892726" y="483079"/>
                  <a:pt x="913698" y="468875"/>
                  <a:pt x="927232" y="448574"/>
                </a:cubicBezTo>
                <a:cubicBezTo>
                  <a:pt x="937320" y="433442"/>
                  <a:pt x="933124" y="411016"/>
                  <a:pt x="944485" y="396815"/>
                </a:cubicBezTo>
                <a:cubicBezTo>
                  <a:pt x="957438" y="380624"/>
                  <a:pt x="978990" y="373812"/>
                  <a:pt x="996243" y="362310"/>
                </a:cubicBezTo>
                <a:cubicBezTo>
                  <a:pt x="1007745" y="345057"/>
                  <a:pt x="1014557" y="323504"/>
                  <a:pt x="1030749" y="310551"/>
                </a:cubicBezTo>
                <a:cubicBezTo>
                  <a:pt x="1044950" y="299190"/>
                  <a:pt x="1066241" y="301431"/>
                  <a:pt x="1082507" y="293298"/>
                </a:cubicBezTo>
                <a:cubicBezTo>
                  <a:pt x="1101053" y="284025"/>
                  <a:pt x="1114595" y="265350"/>
                  <a:pt x="1134266" y="258793"/>
                </a:cubicBezTo>
                <a:cubicBezTo>
                  <a:pt x="1167453" y="247731"/>
                  <a:pt x="1202847" y="243332"/>
                  <a:pt x="1237783" y="241540"/>
                </a:cubicBezTo>
                <a:cubicBezTo>
                  <a:pt x="1427402" y="231816"/>
                  <a:pt x="1617345" y="230038"/>
                  <a:pt x="1807126" y="224287"/>
                </a:cubicBezTo>
                <a:cubicBezTo>
                  <a:pt x="1824379" y="218536"/>
                  <a:pt x="1841398" y="212030"/>
                  <a:pt x="1858885" y="207034"/>
                </a:cubicBezTo>
                <a:cubicBezTo>
                  <a:pt x="1881684" y="200520"/>
                  <a:pt x="1906102" y="199121"/>
                  <a:pt x="1927896" y="189781"/>
                </a:cubicBezTo>
                <a:cubicBezTo>
                  <a:pt x="1969931" y="171766"/>
                  <a:pt x="2000322" y="134608"/>
                  <a:pt x="2031413" y="103517"/>
                </a:cubicBezTo>
                <a:cubicBezTo>
                  <a:pt x="2037164" y="86264"/>
                  <a:pt x="2037305" y="65960"/>
                  <a:pt x="2048666" y="51759"/>
                </a:cubicBezTo>
                <a:cubicBezTo>
                  <a:pt x="2072990" y="21353"/>
                  <a:pt x="2118086" y="11366"/>
                  <a:pt x="2152183" y="0"/>
                </a:cubicBezTo>
                <a:cubicBezTo>
                  <a:pt x="2169436" y="5751"/>
                  <a:pt x="2186455" y="12257"/>
                  <a:pt x="2203941" y="17253"/>
                </a:cubicBezTo>
                <a:cubicBezTo>
                  <a:pt x="2226741" y="23767"/>
                  <a:pt x="2253223" y="21353"/>
                  <a:pt x="2272953" y="34506"/>
                </a:cubicBezTo>
                <a:cubicBezTo>
                  <a:pt x="2310035" y="59227"/>
                  <a:pt x="2307488" y="103578"/>
                  <a:pt x="2324711" y="138023"/>
                </a:cubicBezTo>
                <a:cubicBezTo>
                  <a:pt x="2333984" y="156569"/>
                  <a:pt x="2347715" y="172528"/>
                  <a:pt x="2359217" y="189781"/>
                </a:cubicBezTo>
                <a:cubicBezTo>
                  <a:pt x="2364968" y="212785"/>
                  <a:pt x="2369956" y="235993"/>
                  <a:pt x="2376470" y="258793"/>
                </a:cubicBezTo>
                <a:cubicBezTo>
                  <a:pt x="2381466" y="276279"/>
                  <a:pt x="2390957" y="292577"/>
                  <a:pt x="2393722" y="310551"/>
                </a:cubicBezTo>
                <a:cubicBezTo>
                  <a:pt x="2402510" y="367675"/>
                  <a:pt x="2397979" y="426763"/>
                  <a:pt x="2410975" y="483079"/>
                </a:cubicBezTo>
                <a:cubicBezTo>
                  <a:pt x="2419645" y="520648"/>
                  <a:pt x="2477145" y="560761"/>
                  <a:pt x="2497239" y="586596"/>
                </a:cubicBezTo>
                <a:cubicBezTo>
                  <a:pt x="2522700" y="619331"/>
                  <a:pt x="2526908" y="676999"/>
                  <a:pt x="2566251" y="690113"/>
                </a:cubicBezTo>
                <a:cubicBezTo>
                  <a:pt x="2637680" y="713923"/>
                  <a:pt x="2602877" y="697278"/>
                  <a:pt x="2669768" y="741872"/>
                </a:cubicBezTo>
                <a:cubicBezTo>
                  <a:pt x="2675296" y="763986"/>
                  <a:pt x="2691896" y="837889"/>
                  <a:pt x="2704273" y="862642"/>
                </a:cubicBezTo>
                <a:cubicBezTo>
                  <a:pt x="2713546" y="881188"/>
                  <a:pt x="2727277" y="897147"/>
                  <a:pt x="2738779" y="914400"/>
                </a:cubicBezTo>
                <a:cubicBezTo>
                  <a:pt x="2744530" y="931653"/>
                  <a:pt x="2751036" y="948672"/>
                  <a:pt x="2756032" y="966159"/>
                </a:cubicBezTo>
                <a:cubicBezTo>
                  <a:pt x="2762546" y="988958"/>
                  <a:pt x="2761521" y="1014583"/>
                  <a:pt x="2773285" y="1035170"/>
                </a:cubicBezTo>
                <a:cubicBezTo>
                  <a:pt x="2785390" y="1056354"/>
                  <a:pt x="2809423" y="1068184"/>
                  <a:pt x="2825043" y="1086928"/>
                </a:cubicBezTo>
                <a:cubicBezTo>
                  <a:pt x="2838318" y="1102857"/>
                  <a:pt x="2848047" y="1121434"/>
                  <a:pt x="2859549" y="1138687"/>
                </a:cubicBezTo>
                <a:cubicBezTo>
                  <a:pt x="2597360" y="1204234"/>
                  <a:pt x="2886123" y="1138687"/>
                  <a:pt x="2221194" y="1138687"/>
                </a:cubicBezTo>
                <a:cubicBezTo>
                  <a:pt x="2052466" y="1138687"/>
                  <a:pt x="1719786" y="1161399"/>
                  <a:pt x="1531081" y="1173193"/>
                </a:cubicBezTo>
                <a:lnTo>
                  <a:pt x="789209" y="1155940"/>
                </a:lnTo>
                <a:cubicBezTo>
                  <a:pt x="765519" y="1154932"/>
                  <a:pt x="743587" y="1142585"/>
                  <a:pt x="720198" y="1138687"/>
                </a:cubicBezTo>
                <a:cubicBezTo>
                  <a:pt x="674463" y="1131064"/>
                  <a:pt x="628456" y="1124239"/>
                  <a:pt x="582175" y="1121434"/>
                </a:cubicBezTo>
                <a:cubicBezTo>
                  <a:pt x="438550" y="1112729"/>
                  <a:pt x="294628" y="1109932"/>
                  <a:pt x="150854" y="1104181"/>
                </a:cubicBezTo>
                <a:cubicBezTo>
                  <a:pt x="141732" y="1102661"/>
                  <a:pt x="0" y="1110381"/>
                  <a:pt x="30085" y="1035170"/>
                </a:cubicBezTo>
                <a:cubicBezTo>
                  <a:pt x="37786" y="1015918"/>
                  <a:pt x="64590" y="1012166"/>
                  <a:pt x="81843" y="1000664"/>
                </a:cubicBezTo>
                <a:cubicBezTo>
                  <a:pt x="112673" y="908176"/>
                  <a:pt x="88590" y="987556"/>
                  <a:pt x="116349" y="862642"/>
                </a:cubicBezTo>
                <a:cubicBezTo>
                  <a:pt x="121493" y="839495"/>
                  <a:pt x="116835" y="810397"/>
                  <a:pt x="133602" y="793630"/>
                </a:cubicBezTo>
                <a:cubicBezTo>
                  <a:pt x="152249" y="774983"/>
                  <a:pt x="182485" y="785004"/>
                  <a:pt x="202613" y="776378"/>
                </a:cubicBezTo>
                <a:close/>
              </a:path>
            </a:pathLst>
          </a:cu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a:solidFill>
                <a:prstClr val="white"/>
              </a:solidFill>
              <a:latin typeface="Calibri"/>
            </a:endParaRPr>
          </a:p>
        </p:txBody>
      </p:sp>
      <p:cxnSp>
        <p:nvCxnSpPr>
          <p:cNvPr id="11" name="Straight Arrow Connector 10"/>
          <p:cNvCxnSpPr>
            <a:stCxn id="9" idx="42"/>
          </p:cNvCxnSpPr>
          <p:nvPr/>
        </p:nvCxnSpPr>
        <p:spPr>
          <a:xfrm flipH="1">
            <a:off x="4800635" y="5692717"/>
            <a:ext cx="2347851" cy="2222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7780961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Title 1"/>
          <p:cNvSpPr>
            <a:spLocks noGrp="1"/>
          </p:cNvSpPr>
          <p:nvPr>
            <p:ph type="title"/>
          </p:nvPr>
        </p:nvSpPr>
        <p:spPr/>
        <p:txBody>
          <a:bodyPr/>
          <a:lstStyle/>
          <a:p>
            <a:r>
              <a:rPr lang="en-US" altLang="en-US"/>
              <a:t>General Principal</a:t>
            </a:r>
          </a:p>
        </p:txBody>
      </p:sp>
      <p:grpSp>
        <p:nvGrpSpPr>
          <p:cNvPr id="17411" name="Group 18"/>
          <p:cNvGrpSpPr>
            <a:grpSpLocks noChangeAspect="1"/>
          </p:cNvGrpSpPr>
          <p:nvPr/>
        </p:nvGrpSpPr>
        <p:grpSpPr bwMode="auto">
          <a:xfrm>
            <a:off x="2209902" y="1143060"/>
            <a:ext cx="7695998" cy="4154379"/>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7417" name="TextBox 10"/>
            <p:cNvSpPr txBox="1">
              <a:spLocks noChangeArrowheads="1"/>
            </p:cNvSpPr>
            <p:nvPr/>
          </p:nvSpPr>
          <p:spPr bwMode="auto">
            <a:xfrm>
              <a:off x="2566359" y="2286000"/>
              <a:ext cx="2313982" cy="51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400">
                  <a:solidFill>
                    <a:prstClr val="black"/>
                  </a:solidFill>
                  <a:latin typeface="Arial" panose="020B0604020202020204" pitchFamily="34" charset="0"/>
                  <a:cs typeface="+mn-cs"/>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6" name="TextBox 15"/>
            <p:cNvSpPr txBox="1"/>
            <p:nvPr/>
          </p:nvSpPr>
          <p:spPr>
            <a:xfrm>
              <a:off x="5164427" y="3023804"/>
              <a:ext cx="1289101" cy="792031"/>
            </a:xfrm>
            <a:prstGeom prst="rect">
              <a:avLst/>
            </a:prstGeom>
            <a:noFill/>
          </p:spPr>
          <p:txBody>
            <a:bodyPr wrap="none">
              <a:spAutoFit/>
            </a:bodyPr>
            <a:lstStyle/>
            <a:p>
              <a:pPr algn="ctr" defTabSz="914394">
                <a:defRPr/>
              </a:pPr>
              <a:r>
                <a:rPr lang="en-US" sz="2000" dirty="0">
                  <a:solidFill>
                    <a:prstClr val="black"/>
                  </a:solidFill>
                  <a:latin typeface="Calibri"/>
                  <a:cs typeface="+mn-cs"/>
                </a:rPr>
                <a:t>image</a:t>
              </a:r>
            </a:p>
            <a:p>
              <a:pPr algn="ctr" defTabSz="914394">
                <a:defRPr/>
              </a:pPr>
              <a:r>
                <a:rPr lang="en-US" sz="2000" dirty="0">
                  <a:solidFill>
                    <a:prstClr val="black"/>
                  </a:solidFill>
                  <a:latin typeface="Calibri"/>
                  <a:cs typeface="+mn-cs"/>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black"/>
                </a:solidFill>
                <a:latin typeface="Calibri"/>
              </a:endParaRPr>
            </a:p>
          </p:txBody>
        </p:sp>
      </p:grpSp>
      <p:sp>
        <p:nvSpPr>
          <p:cNvPr id="18" name="TextBox 17"/>
          <p:cNvSpPr txBox="1"/>
          <p:nvPr/>
        </p:nvSpPr>
        <p:spPr>
          <a:xfrm>
            <a:off x="1752715" y="5714941"/>
            <a:ext cx="8686572" cy="830997"/>
          </a:xfrm>
          <a:prstGeom prst="rect">
            <a:avLst/>
          </a:prstGeom>
          <a:noFill/>
        </p:spPr>
        <p:txBody>
          <a:bodyPr>
            <a:spAutoFit/>
          </a:bodyPr>
          <a:lstStyle/>
          <a:p>
            <a:pPr defTabSz="914394">
              <a:defRPr/>
            </a:pPr>
            <a:r>
              <a:rPr lang="en-US" sz="2400" dirty="0">
                <a:solidFill>
                  <a:prstClr val="black"/>
                </a:solidFill>
                <a:latin typeface="Calibri"/>
                <a:cs typeface="+mn-cs"/>
              </a:rPr>
              <a:t>Hopefully,  If you have enough images, the dataset will contain very similar images that you can find with simple matching methods. </a:t>
            </a:r>
          </a:p>
        </p:txBody>
      </p:sp>
    </p:spTree>
    <p:extLst>
      <p:ext uri="{BB962C8B-B14F-4D97-AF65-F5344CB8AC3E}">
        <p14:creationId xmlns:p14="http://schemas.microsoft.com/office/powerpoint/2010/main" val="348289411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Title 1"/>
          <p:cNvSpPr>
            <a:spLocks noGrp="1"/>
          </p:cNvSpPr>
          <p:nvPr>
            <p:ph type="title"/>
          </p:nvPr>
        </p:nvSpPr>
        <p:spPr/>
        <p:txBody>
          <a:bodyPr/>
          <a:lstStyle/>
          <a:p>
            <a:r>
              <a:rPr lang="en-US" altLang="en-US"/>
              <a:t>How many images is enough?</a:t>
            </a:r>
          </a:p>
        </p:txBody>
      </p:sp>
      <p:sp>
        <p:nvSpPr>
          <p:cNvPr id="18435" name="Content Placeholder 2"/>
          <p:cNvSpPr>
            <a:spLocks noGrp="1"/>
          </p:cNvSpPr>
          <p:nvPr>
            <p:ph idx="1"/>
          </p:nvPr>
        </p:nvSpPr>
        <p:spPr/>
        <p:txBody>
          <a:bodyPr/>
          <a:lstStyle/>
          <a:p>
            <a:endParaRPr lang="en-US" altLang="en-US"/>
          </a:p>
        </p:txBody>
      </p:sp>
      <p:pic>
        <p:nvPicPr>
          <p:cNvPr id="4" name="Picture 12" descr="teaser_input"/>
          <p:cNvPicPr>
            <a:picLocks noChangeAspect="1" noChangeArrowheads="1"/>
          </p:cNvPicPr>
          <p:nvPr/>
        </p:nvPicPr>
        <p:blipFill>
          <a:blip r:embed="rId2"/>
          <a:srcRect/>
          <a:stretch>
            <a:fillRect/>
          </a:stretch>
        </p:blipFill>
        <p:spPr bwMode="auto">
          <a:xfrm>
            <a:off x="5148289" y="2159034"/>
            <a:ext cx="1895425" cy="1422363"/>
          </a:xfrm>
          <a:prstGeom prst="rect">
            <a:avLst/>
          </a:prstGeom>
          <a:noFill/>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7979581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8" name="Picture 20" descr="0002_scenery_00022_192691632_7262b1a623_69_869016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96" y="3886190"/>
            <a:ext cx="1204882" cy="1604921"/>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59" name="Picture 21" descr="0003_unlabelled_jlandscape-0007_image_00706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38498" y="533476"/>
            <a:ext cx="1141383" cy="152396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0" name="Picture 22" descr="0004_scenery_00034_306202524_c6a3a17925_105_5420187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343446" y="4419575"/>
            <a:ext cx="1581108" cy="118583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1" name="Picture 23" descr="0005_unlabelled_landscape-0051_image_05134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114853" y="58827"/>
            <a:ext cx="1447762" cy="1084234"/>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2" name="Picture 24" descr="0006_vacation_00015_34293411_a0921e9bb9_23_36083508@N00"/>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8758168" y="2133635"/>
            <a:ext cx="1604920" cy="1209644"/>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3" name="Picture 25" descr="0007_river_00094_101141378_afffb5b74b_28_99737037@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6400794" y="4267180"/>
            <a:ext cx="1604921" cy="120329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4" name="Picture 26" descr="0008_vacation_00075_73543768_2b41c11284_34_45447737@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1828912" y="2514626"/>
            <a:ext cx="1371564" cy="1027086"/>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5" name="Picture 27" descr="0009_vacation2_00011_93849155_618bf94392_15_81504796@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8381942" y="609676"/>
            <a:ext cx="1604921" cy="1198531"/>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6" name="Picture 28" descr="0010_scenic_00019_374590006_2c5ef01699_143_86537549@N00"/>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8624822" y="3576634"/>
            <a:ext cx="1204881" cy="160492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467" name="Picture 29" descr="0001_water_00065_77917326_c4a2ec3423_38_57366077@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6091238" y="92165"/>
            <a:ext cx="1604920" cy="120329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7025" name="Picture 33" descr="teaser_input"/>
          <p:cNvPicPr>
            <a:picLocks noChangeAspect="1" noChangeArrowheads="1"/>
          </p:cNvPicPr>
          <p:nvPr/>
        </p:nvPicPr>
        <p:blipFill>
          <a:blip r:embed="rId13"/>
          <a:srcRect/>
          <a:stretch>
            <a:fillRect/>
          </a:stretch>
        </p:blipFill>
        <p:spPr bwMode="auto">
          <a:xfrm>
            <a:off x="5148289" y="2159034"/>
            <a:ext cx="1895425" cy="1422363"/>
          </a:xfrm>
          <a:prstGeom prst="rect">
            <a:avLst/>
          </a:prstGeom>
          <a:noFill/>
          <a:effectLst>
            <a:outerShdw blurRad="50800" dist="38100" dir="2700000" algn="tl" rotWithShape="0">
              <a:prstClr val="black">
                <a:alpha val="40000"/>
              </a:prstClr>
            </a:outerShdw>
          </a:effectLst>
        </p:spPr>
      </p:pic>
      <p:sp>
        <p:nvSpPr>
          <p:cNvPr id="19469" name="Text Box 34"/>
          <p:cNvSpPr txBox="1">
            <a:spLocks noChangeArrowheads="1"/>
          </p:cNvSpPr>
          <p:nvPr/>
        </p:nvSpPr>
        <p:spPr bwMode="auto">
          <a:xfrm>
            <a:off x="3390971" y="5943536"/>
            <a:ext cx="54100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Nearest neighbors from a</a:t>
            </a:r>
            <a:br>
              <a:rPr lang="en-US" altLang="en-US" sz="2400">
                <a:solidFill>
                  <a:srgbClr val="000000"/>
                </a:solidFill>
                <a:cs typeface="+mn-cs"/>
              </a:rPr>
            </a:br>
            <a:r>
              <a:rPr lang="en-US" altLang="en-US" sz="2400">
                <a:solidFill>
                  <a:srgbClr val="000000"/>
                </a:solidFill>
                <a:cs typeface="+mn-cs"/>
              </a:rPr>
              <a:t>collection of 20 thousand images</a:t>
            </a:r>
          </a:p>
        </p:txBody>
      </p:sp>
    </p:spTree>
    <p:extLst>
      <p:ext uri="{BB962C8B-B14F-4D97-AF65-F5344CB8AC3E}">
        <p14:creationId xmlns:p14="http://schemas.microsoft.com/office/powerpoint/2010/main" val="162467962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ctrTitle"/>
          </p:nvPr>
        </p:nvSpPr>
        <p:spPr>
          <a:xfrm>
            <a:off x="1676516" y="90"/>
            <a:ext cx="8762770" cy="1142970"/>
          </a:xfrm>
          <a:solidFill>
            <a:schemeClr val="bg1">
              <a:alpha val="20000"/>
            </a:schemeClr>
          </a:solidFill>
        </p:spPr>
        <p:txBody>
          <a:bodyPr/>
          <a:lstStyle/>
          <a:p>
            <a:pPr eaLnBrk="1" hangingPunct="1"/>
            <a:r>
              <a:rPr lang="en-US" altLang="en-US" dirty="0"/>
              <a:t>Big Data: Opportunities of Scale</a:t>
            </a:r>
          </a:p>
        </p:txBody>
      </p:sp>
      <p:sp>
        <p:nvSpPr>
          <p:cNvPr id="4099" name="Subtitle 2"/>
          <p:cNvSpPr>
            <a:spLocks noGrp="1"/>
          </p:cNvSpPr>
          <p:nvPr>
            <p:ph type="subTitle" idx="1"/>
          </p:nvPr>
        </p:nvSpPr>
        <p:spPr>
          <a:xfrm>
            <a:off x="3429070" y="4800564"/>
            <a:ext cx="5181464" cy="1447762"/>
          </a:xfrm>
          <a:solidFill>
            <a:schemeClr val="bg1">
              <a:alpha val="20000"/>
            </a:schemeClr>
          </a:solidFill>
        </p:spPr>
        <p:txBody>
          <a:bodyPr/>
          <a:lstStyle/>
          <a:p>
            <a:pPr eaLnBrk="1" hangingPunct="1"/>
            <a:endParaRPr lang="en-US" altLang="en-US" dirty="0">
              <a:solidFill>
                <a:schemeClr val="tx1"/>
              </a:solidFill>
            </a:endParaRPr>
          </a:p>
          <a:p>
            <a:pPr eaLnBrk="1" hangingPunct="1"/>
            <a:r>
              <a:rPr lang="en-US" altLang="en-US" dirty="0">
                <a:solidFill>
                  <a:schemeClr val="tx1"/>
                </a:solidFill>
              </a:rPr>
              <a:t>Computer Vision</a:t>
            </a:r>
          </a:p>
          <a:p>
            <a:pPr eaLnBrk="1" hangingPunct="1"/>
            <a:r>
              <a:rPr lang="en-US" altLang="en-US" dirty="0">
                <a:solidFill>
                  <a:schemeClr val="tx1"/>
                </a:solidFill>
              </a:rPr>
              <a:t>James Hays</a:t>
            </a:r>
          </a:p>
          <a:p>
            <a:pPr eaLnBrk="1" hangingPunct="1"/>
            <a:endParaRPr lang="en-US" altLang="en-US" dirty="0">
              <a:solidFill>
                <a:schemeClr val="tx1"/>
              </a:solidFill>
            </a:endParaRPr>
          </a:p>
        </p:txBody>
      </p:sp>
      <p:sp>
        <p:nvSpPr>
          <p:cNvPr id="4100" name="TextBox 6"/>
          <p:cNvSpPr txBox="1">
            <a:spLocks noChangeArrowheads="1"/>
          </p:cNvSpPr>
          <p:nvPr/>
        </p:nvSpPr>
        <p:spPr bwMode="auto">
          <a:xfrm flipH="1">
            <a:off x="1524120" y="6549943"/>
            <a:ext cx="6019642" cy="3385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600">
                <a:solidFill>
                  <a:prstClr val="black"/>
                </a:solidFill>
                <a:latin typeface="Arial" panose="020B0604020202020204" pitchFamily="34" charset="0"/>
              </a:rPr>
              <a:t>Many slides from James Hays, Alyosha Efros, and Derek Hoiem</a:t>
            </a:r>
          </a:p>
        </p:txBody>
      </p:sp>
      <p:sp>
        <p:nvSpPr>
          <p:cNvPr id="9" name="TextBox 8"/>
          <p:cNvSpPr txBox="1"/>
          <p:nvPr/>
        </p:nvSpPr>
        <p:spPr>
          <a:xfrm flipH="1">
            <a:off x="7772356" y="6549945"/>
            <a:ext cx="2895524" cy="307777"/>
          </a:xfrm>
          <a:prstGeom prst="rect">
            <a:avLst/>
          </a:prstGeom>
          <a:noFill/>
        </p:spPr>
        <p:txBody>
          <a:bodyPr>
            <a:spAutoFit/>
          </a:bodyPr>
          <a:lstStyle/>
          <a:p>
            <a:pPr algn="r" defTabSz="914394">
              <a:defRPr/>
            </a:pPr>
            <a:r>
              <a:rPr lang="en-US" sz="1400" dirty="0">
                <a:solidFill>
                  <a:prstClr val="white">
                    <a:lumMod val="50000"/>
                  </a:prstClr>
                </a:solidFill>
                <a:latin typeface="Arial" charset="0"/>
              </a:rPr>
              <a:t>Graphic from Antonio Torralba</a:t>
            </a:r>
          </a:p>
        </p:txBody>
      </p:sp>
      <p:pic>
        <p:nvPicPr>
          <p:cNvPr id="4102" name="Picture 2" descr="http://people.csail.mit.edu/torralba/LabelMeArt/posterLabelm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7062" y="990664"/>
            <a:ext cx="7538839" cy="434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4740562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4" descr="0001_landscape_00050_90143470_7bf4dbd049_30_16375150@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772" y="1549449"/>
            <a:ext cx="1677944" cy="126361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3" name="Picture 5" descr="0002_travel_00241_156045694_765ce968b6_46_8293569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346522" y="2844817"/>
            <a:ext cx="1454112" cy="1090584"/>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4" name="Picture 6" descr="0003_unlabelled_world-0085_image_08575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173887" y="4063983"/>
            <a:ext cx="1360451" cy="1360452"/>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5" name="Picture 7" descr="0004_unlabelled_water-0063_image_06309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7238971" y="2921014"/>
            <a:ext cx="1592221" cy="1058836"/>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6" name="Picture 8" descr="0005_unlabelled_travel-photography-08_image_016538"/>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3581466" y="4062398"/>
            <a:ext cx="1728742" cy="1296953"/>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7" name="Picture 9" descr="0006_vacation_00069_67983488_199fafb5a8_30_28423283@N00"/>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3429070" y="1778045"/>
            <a:ext cx="1523960" cy="1006448"/>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8" name="Picture 10" descr="0007_landscape_00084_132090349_27e120a56c_1_11254121@N00"/>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5410218" y="4368775"/>
            <a:ext cx="1676356" cy="125726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89" name="Picture 11" descr="0008_travel_00128_92040527_6104056acc_37_30117228@N00"/>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6873856" y="152487"/>
            <a:ext cx="1660481" cy="124456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0" name="Picture 12" descr="0009_vacation2_00084_151302555_8a5c83b0c1_52_36101698770@N01"/>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5121303" y="228685"/>
            <a:ext cx="1660481" cy="1244567"/>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491" name="Picture 13" descr="0010_landscape_00122_184818660_0cb35c8dd9_49_11401693@N00"/>
          <p:cNvPicPr>
            <a:picLocks noChangeAspect="1" noChangeArrowheads="1"/>
          </p:cNvPicPr>
          <p:nvPr/>
        </p:nvPicPr>
        <p:blipFill>
          <a:blip r:embed="rId12">
            <a:extLst>
              <a:ext uri="{28A0092B-C50C-407E-A947-70E740481C1C}">
                <a14:useLocalDpi xmlns:a14="http://schemas.microsoft.com/office/drawing/2010/main" val="0"/>
              </a:ext>
            </a:extLst>
          </a:blip>
          <a:srcRect/>
          <a:stretch>
            <a:fillRect/>
          </a:stretch>
        </p:blipFill>
        <p:spPr bwMode="auto">
          <a:xfrm>
            <a:off x="3368749" y="558876"/>
            <a:ext cx="1660481" cy="1155670"/>
          </a:xfrm>
          <a:prstGeom prst="rect">
            <a:avLst/>
          </a:prstGeom>
          <a:noFill/>
          <a:ln>
            <a:noFill/>
          </a:ln>
          <a:effectLst>
            <a:outerShdw dist="38100" dir="2700000" algn="tl" rotWithShape="0">
              <a:srgbClr val="000000">
                <a:alpha val="39998"/>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6463" name="Picture 15" descr="teaser_input"/>
          <p:cNvPicPr>
            <a:picLocks noChangeAspect="1" noChangeArrowheads="1"/>
          </p:cNvPicPr>
          <p:nvPr/>
        </p:nvPicPr>
        <p:blipFill>
          <a:blip r:embed="rId13"/>
          <a:srcRect/>
          <a:stretch>
            <a:fillRect/>
          </a:stretch>
        </p:blipFill>
        <p:spPr bwMode="auto">
          <a:xfrm>
            <a:off x="5148289" y="2159034"/>
            <a:ext cx="1895425" cy="1422363"/>
          </a:xfrm>
          <a:prstGeom prst="rect">
            <a:avLst/>
          </a:prstGeom>
          <a:noFill/>
          <a:effectLst>
            <a:outerShdw blurRad="50800" dist="38100" dir="2700000" algn="tl" rotWithShape="0">
              <a:prstClr val="black">
                <a:alpha val="40000"/>
              </a:prstClr>
            </a:outerShdw>
          </a:effectLst>
        </p:spPr>
      </p:pic>
      <p:sp>
        <p:nvSpPr>
          <p:cNvPr id="20493" name="Text Box 19"/>
          <p:cNvSpPr txBox="1">
            <a:spLocks noChangeArrowheads="1"/>
          </p:cNvSpPr>
          <p:nvPr/>
        </p:nvSpPr>
        <p:spPr bwMode="auto">
          <a:xfrm>
            <a:off x="3390971" y="5943536"/>
            <a:ext cx="5410058"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Nearest neighbors from a</a:t>
            </a:r>
            <a:br>
              <a:rPr lang="en-US" altLang="en-US" sz="2400">
                <a:solidFill>
                  <a:srgbClr val="000000"/>
                </a:solidFill>
                <a:cs typeface="+mn-cs"/>
              </a:rPr>
            </a:br>
            <a:r>
              <a:rPr lang="en-US" altLang="en-US" sz="2400">
                <a:solidFill>
                  <a:srgbClr val="000000"/>
                </a:solidFill>
                <a:cs typeface="+mn-cs"/>
              </a:rPr>
              <a:t>collection of 2 million images</a:t>
            </a:r>
          </a:p>
        </p:txBody>
      </p:sp>
    </p:spTree>
    <p:extLst>
      <p:ext uri="{BB962C8B-B14F-4D97-AF65-F5344CB8AC3E}">
        <p14:creationId xmlns:p14="http://schemas.microsoft.com/office/powerpoint/2010/main" val="317841859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Title 1"/>
          <p:cNvSpPr>
            <a:spLocks noGrp="1"/>
          </p:cNvSpPr>
          <p:nvPr>
            <p:ph type="title"/>
          </p:nvPr>
        </p:nvSpPr>
        <p:spPr/>
        <p:txBody>
          <a:bodyPr/>
          <a:lstStyle/>
          <a:p>
            <a:pPr eaLnBrk="1" hangingPunct="1"/>
            <a:r>
              <a:rPr lang="en-US" altLang="en-US"/>
              <a:t>Image Data on the Internet</a:t>
            </a:r>
          </a:p>
        </p:txBody>
      </p:sp>
      <p:sp>
        <p:nvSpPr>
          <p:cNvPr id="21507" name="Content Placeholder 2"/>
          <p:cNvSpPr>
            <a:spLocks noGrp="1"/>
          </p:cNvSpPr>
          <p:nvPr>
            <p:ph idx="1"/>
          </p:nvPr>
        </p:nvSpPr>
        <p:spPr/>
        <p:txBody>
          <a:bodyPr/>
          <a:lstStyle/>
          <a:p>
            <a:pPr eaLnBrk="1" hangingPunct="1"/>
            <a:r>
              <a:rPr lang="en-US" altLang="en-US"/>
              <a:t>Flickr (as of Sept. 19</a:t>
            </a:r>
            <a:r>
              <a:rPr lang="en-US" altLang="en-US" baseline="30000"/>
              <a:t>th</a:t>
            </a:r>
            <a:r>
              <a:rPr lang="en-US" altLang="en-US"/>
              <a:t>, 2010)</a:t>
            </a:r>
          </a:p>
          <a:p>
            <a:pPr lvl="1" eaLnBrk="1" hangingPunct="1"/>
            <a:r>
              <a:rPr lang="en-US" altLang="en-US"/>
              <a:t>5 billion photographs </a:t>
            </a:r>
          </a:p>
          <a:p>
            <a:pPr lvl="1" eaLnBrk="1" hangingPunct="1"/>
            <a:r>
              <a:rPr lang="en-US" altLang="en-US"/>
              <a:t>100+ million geotagged images</a:t>
            </a:r>
            <a:endParaRPr lang="en-US" altLang="en-US" i="1"/>
          </a:p>
          <a:p>
            <a:pPr eaLnBrk="1" hangingPunct="1"/>
            <a:r>
              <a:rPr lang="en-US" altLang="en-US"/>
              <a:t>Facebook (as of 2009)</a:t>
            </a:r>
          </a:p>
          <a:p>
            <a:pPr lvl="1" eaLnBrk="1" hangingPunct="1"/>
            <a:r>
              <a:rPr lang="en-US" altLang="en-US"/>
              <a:t>15 billion</a:t>
            </a:r>
          </a:p>
        </p:txBody>
      </p:sp>
      <p:sp>
        <p:nvSpPr>
          <p:cNvPr id="21508" name="TextBox 3"/>
          <p:cNvSpPr txBox="1">
            <a:spLocks noChangeArrowheads="1"/>
          </p:cNvSpPr>
          <p:nvPr/>
        </p:nvSpPr>
        <p:spPr bwMode="auto">
          <a:xfrm>
            <a:off x="1524120" y="6400723"/>
            <a:ext cx="6647974" cy="3693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1800">
                <a:solidFill>
                  <a:prstClr val="black"/>
                </a:solidFill>
                <a:latin typeface="Arial" panose="020B0604020202020204" pitchFamily="34" charset="0"/>
                <a:cs typeface="+mn-cs"/>
                <a:hlinkClick r:id="rId2"/>
              </a:rPr>
              <a:t>http://royal.pingdom.com/2010/01/22/internet-2009-in-numbers/</a:t>
            </a:r>
            <a:endParaRPr lang="en-US" altLang="en-US" sz="1800">
              <a:solidFill>
                <a:prstClr val="black"/>
              </a:solidFill>
              <a:latin typeface="Arial" panose="020B0604020202020204" pitchFamily="34" charset="0"/>
              <a:cs typeface="+mn-cs"/>
            </a:endParaRPr>
          </a:p>
        </p:txBody>
      </p:sp>
    </p:spTree>
    <p:extLst>
      <p:ext uri="{BB962C8B-B14F-4D97-AF65-F5344CB8AC3E}">
        <p14:creationId xmlns:p14="http://schemas.microsoft.com/office/powerpoint/2010/main" val="170867998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a:t>Image Data on the Internet</a:t>
            </a:r>
          </a:p>
        </p:txBody>
      </p:sp>
      <p:sp>
        <p:nvSpPr>
          <p:cNvPr id="22531" name="Content Placeholder 2"/>
          <p:cNvSpPr>
            <a:spLocks noGrp="1"/>
          </p:cNvSpPr>
          <p:nvPr>
            <p:ph idx="1"/>
          </p:nvPr>
        </p:nvSpPr>
        <p:spPr/>
        <p:txBody>
          <a:bodyPr/>
          <a:lstStyle/>
          <a:p>
            <a:pPr eaLnBrk="1" hangingPunct="1"/>
            <a:r>
              <a:rPr lang="en-US" altLang="en-US"/>
              <a:t>Flickr (as of Nov 2013)</a:t>
            </a:r>
          </a:p>
          <a:p>
            <a:pPr lvl="1" eaLnBrk="1" hangingPunct="1"/>
            <a:r>
              <a:rPr lang="en-US" altLang="en-US"/>
              <a:t>10 billion photographs </a:t>
            </a:r>
          </a:p>
          <a:p>
            <a:pPr lvl="1" eaLnBrk="1" hangingPunct="1"/>
            <a:r>
              <a:rPr lang="en-US" altLang="en-US"/>
              <a:t>100+ million geotagged images</a:t>
            </a:r>
          </a:p>
          <a:p>
            <a:pPr lvl="1" eaLnBrk="1" hangingPunct="1"/>
            <a:r>
              <a:rPr lang="en-US" altLang="en-US"/>
              <a:t>3.5 million a day</a:t>
            </a:r>
          </a:p>
          <a:p>
            <a:pPr eaLnBrk="1" hangingPunct="1"/>
            <a:r>
              <a:rPr lang="en-US" altLang="en-US"/>
              <a:t>Facebook (as of Sept 2013)</a:t>
            </a:r>
          </a:p>
          <a:p>
            <a:pPr lvl="1" eaLnBrk="1" hangingPunct="1"/>
            <a:r>
              <a:rPr lang="en-US" altLang="en-US"/>
              <a:t>250 billion+</a:t>
            </a:r>
          </a:p>
          <a:p>
            <a:pPr lvl="1" eaLnBrk="1" hangingPunct="1"/>
            <a:r>
              <a:rPr lang="en-US" altLang="en-US"/>
              <a:t>300 million a day</a:t>
            </a:r>
          </a:p>
          <a:p>
            <a:pPr eaLnBrk="1" hangingPunct="1"/>
            <a:r>
              <a:rPr lang="en-US" altLang="en-US"/>
              <a:t>Instagram</a:t>
            </a:r>
          </a:p>
          <a:p>
            <a:pPr lvl="1" eaLnBrk="1" hangingPunct="1"/>
            <a:r>
              <a:rPr lang="en-US" altLang="en-US"/>
              <a:t>55 million a day</a:t>
            </a:r>
          </a:p>
        </p:txBody>
      </p:sp>
    </p:spTree>
    <p:extLst>
      <p:ext uri="{BB962C8B-B14F-4D97-AF65-F5344CB8AC3E}">
        <p14:creationId xmlns:p14="http://schemas.microsoft.com/office/powerpoint/2010/main" val="4777761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2530" name="Title 1"/>
          <p:cNvSpPr>
            <a:spLocks noGrp="1"/>
          </p:cNvSpPr>
          <p:nvPr>
            <p:ph type="title"/>
          </p:nvPr>
        </p:nvSpPr>
        <p:spPr/>
        <p:txBody>
          <a:bodyPr/>
          <a:lstStyle/>
          <a:p>
            <a:pPr eaLnBrk="1" hangingPunct="1"/>
            <a:r>
              <a:rPr lang="en-US" altLang="en-US"/>
              <a:t>Image Data on the Internet</a:t>
            </a:r>
          </a:p>
        </p:txBody>
      </p:sp>
      <p:sp>
        <p:nvSpPr>
          <p:cNvPr id="22531" name="Content Placeholder 2"/>
          <p:cNvSpPr>
            <a:spLocks noGrp="1"/>
          </p:cNvSpPr>
          <p:nvPr>
            <p:ph idx="1"/>
          </p:nvPr>
        </p:nvSpPr>
        <p:spPr/>
        <p:txBody>
          <a:bodyPr/>
          <a:lstStyle/>
          <a:p>
            <a:pPr eaLnBrk="1" hangingPunct="1"/>
            <a:r>
              <a:rPr lang="en-US" altLang="en-US" dirty="0"/>
              <a:t>Instagram</a:t>
            </a:r>
          </a:p>
          <a:p>
            <a:pPr lvl="1" eaLnBrk="1" hangingPunct="1"/>
            <a:r>
              <a:rPr lang="en-US" altLang="en-US" dirty="0"/>
              <a:t>100 million a day (as of 2017)</a:t>
            </a:r>
          </a:p>
          <a:p>
            <a:pPr eaLnBrk="1" hangingPunct="1"/>
            <a:r>
              <a:rPr lang="en-US" altLang="en-US" dirty="0"/>
              <a:t>1 trillion photos taken per day.</a:t>
            </a:r>
          </a:p>
        </p:txBody>
      </p:sp>
    </p:spTree>
    <p:extLst>
      <p:ext uri="{BB962C8B-B14F-4D97-AF65-F5344CB8AC3E}">
        <p14:creationId xmlns:p14="http://schemas.microsoft.com/office/powerpoint/2010/main" val="308630506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Title 1"/>
          <p:cNvSpPr>
            <a:spLocks noGrp="1"/>
          </p:cNvSpPr>
          <p:nvPr>
            <p:ph type="title"/>
          </p:nvPr>
        </p:nvSpPr>
        <p:spPr/>
        <p:txBody>
          <a:bodyPr/>
          <a:lstStyle/>
          <a:p>
            <a:r>
              <a:rPr lang="en-US" altLang="en-US" dirty="0"/>
              <a:t>Scene Completion: how it works</a:t>
            </a:r>
          </a:p>
        </p:txBody>
      </p:sp>
      <p:sp>
        <p:nvSpPr>
          <p:cNvPr id="23555" name="Content Placeholder 2"/>
          <p:cNvSpPr>
            <a:spLocks noGrp="1"/>
          </p:cNvSpPr>
          <p:nvPr>
            <p:ph idx="1"/>
          </p:nvPr>
        </p:nvSpPr>
        <p:spPr/>
        <p:txBody>
          <a:bodyPr/>
          <a:lstStyle/>
          <a:p>
            <a:endParaRPr lang="en-US" altLang="en-US"/>
          </a:p>
        </p:txBody>
      </p:sp>
      <p:sp>
        <p:nvSpPr>
          <p:cNvPr id="23556" name="Rectangle 3"/>
          <p:cNvSpPr txBox="1">
            <a:spLocks noChangeArrowheads="1"/>
          </p:cNvSpPr>
          <p:nvPr/>
        </p:nvSpPr>
        <p:spPr bwMode="auto">
          <a:xfrm>
            <a:off x="1600319" y="6019733"/>
            <a:ext cx="8838968" cy="10667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marL="342898" defTabSz="914394" eaLnBrk="1" hangingPunct="1">
              <a:buNone/>
            </a:pPr>
            <a:r>
              <a:rPr lang="en-US" altLang="en-US" sz="2400">
                <a:solidFill>
                  <a:srgbClr val="000000"/>
                </a:solidFill>
                <a:cs typeface="+mn-cs"/>
              </a:rPr>
              <a:t>[Hays and Efros. Scene Completion Using Millions of Photographs. SIGGRAPH 2007 and CACM October 2008.]</a:t>
            </a:r>
          </a:p>
        </p:txBody>
      </p:sp>
    </p:spTree>
    <p:extLst>
      <p:ext uri="{BB962C8B-B14F-4D97-AF65-F5344CB8AC3E}">
        <p14:creationId xmlns:p14="http://schemas.microsoft.com/office/powerpoint/2010/main" val="398370837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4" descr="teaser_origin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14695" y="1258945"/>
            <a:ext cx="7162612" cy="53703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4579" name="Rectangle 2"/>
          <p:cNvSpPr>
            <a:spLocks noGrp="1" noChangeArrowheads="1"/>
          </p:cNvSpPr>
          <p:nvPr>
            <p:ph type="title" idx="4294967295"/>
          </p:nvPr>
        </p:nvSpPr>
        <p:spPr>
          <a:xfrm>
            <a:off x="1828912" y="-152306"/>
            <a:ext cx="8402417" cy="1219168"/>
          </a:xfrm>
        </p:spPr>
        <p:txBody>
          <a:bodyPr/>
          <a:lstStyle/>
          <a:p>
            <a:pPr eaLnBrk="1" hangingPunct="1"/>
            <a:r>
              <a:rPr lang="en-US" altLang="en-US"/>
              <a:t>The Algorithm</a:t>
            </a:r>
          </a:p>
        </p:txBody>
      </p:sp>
    </p:spTree>
    <p:extLst>
      <p:ext uri="{BB962C8B-B14F-4D97-AF65-F5344CB8AC3E}">
        <p14:creationId xmlns:p14="http://schemas.microsoft.com/office/powerpoint/2010/main" val="393834289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idx="4294967295"/>
          </p:nvPr>
        </p:nvSpPr>
        <p:spPr>
          <a:xfrm>
            <a:off x="1828912" y="-152306"/>
            <a:ext cx="8402417" cy="1219168"/>
          </a:xfrm>
        </p:spPr>
        <p:txBody>
          <a:bodyPr/>
          <a:lstStyle/>
          <a:p>
            <a:pPr eaLnBrk="1" hangingPunct="1"/>
            <a:r>
              <a:rPr lang="en-US" altLang="en-US"/>
              <a:t>Scene Matching</a:t>
            </a:r>
          </a:p>
        </p:txBody>
      </p:sp>
      <p:pic>
        <p:nvPicPr>
          <p:cNvPr id="25603" name="Picture 7"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1268472"/>
            <a:ext cx="7143562" cy="536084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598180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626" name="Picture 3" descr="E:\presentations\job_talk\images\gist_white\gist_visualization1.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56286" y="1828843"/>
            <a:ext cx="4911596" cy="38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627" name="Rectangle 4"/>
          <p:cNvSpPr>
            <a:spLocks noGrp="1" noChangeArrowheads="1"/>
          </p:cNvSpPr>
          <p:nvPr>
            <p:ph type="title" idx="4294967295"/>
          </p:nvPr>
        </p:nvSpPr>
        <p:spPr>
          <a:xfrm>
            <a:off x="1828912" y="-152306"/>
            <a:ext cx="8402417" cy="1219168"/>
          </a:xfrm>
        </p:spPr>
        <p:txBody>
          <a:bodyPr/>
          <a:lstStyle/>
          <a:p>
            <a:pPr eaLnBrk="1" hangingPunct="1"/>
            <a:r>
              <a:rPr lang="en-US" altLang="en-US"/>
              <a:t>Scene Descriptor</a:t>
            </a:r>
          </a:p>
        </p:txBody>
      </p:sp>
      <p:pic>
        <p:nvPicPr>
          <p:cNvPr id="26628" name="Picture 6" descr="teaser_in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76517" y="1981238"/>
            <a:ext cx="3962296" cy="297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371935445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8" descr="IMG_0681_gri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76517" y="1981238"/>
            <a:ext cx="3962296" cy="297172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7651" name="Rectangle 2"/>
          <p:cNvSpPr>
            <a:spLocks noGrp="1" noChangeArrowheads="1"/>
          </p:cNvSpPr>
          <p:nvPr>
            <p:ph type="title" idx="4294967295"/>
          </p:nvPr>
        </p:nvSpPr>
        <p:spPr>
          <a:xfrm>
            <a:off x="1828912" y="-152306"/>
            <a:ext cx="8402417" cy="1219168"/>
          </a:xfrm>
        </p:spPr>
        <p:txBody>
          <a:bodyPr/>
          <a:lstStyle/>
          <a:p>
            <a:pPr eaLnBrk="1" hangingPunct="1"/>
            <a:r>
              <a:rPr lang="en-US" altLang="en-US"/>
              <a:t>Scene Descriptor</a:t>
            </a:r>
          </a:p>
        </p:txBody>
      </p:sp>
      <p:sp>
        <p:nvSpPr>
          <p:cNvPr id="27652" name="Text Box 5"/>
          <p:cNvSpPr txBox="1">
            <a:spLocks noChangeArrowheads="1"/>
          </p:cNvSpPr>
          <p:nvPr/>
        </p:nvSpPr>
        <p:spPr bwMode="auto">
          <a:xfrm>
            <a:off x="6248397" y="5943536"/>
            <a:ext cx="39622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Scene Gist Descriptor </a:t>
            </a:r>
            <a:br>
              <a:rPr lang="en-US" altLang="en-US" sz="2400">
                <a:solidFill>
                  <a:srgbClr val="000000"/>
                </a:solidFill>
                <a:cs typeface="+mn-cs"/>
              </a:rPr>
            </a:br>
            <a:r>
              <a:rPr lang="en-US" altLang="en-US" sz="2400">
                <a:solidFill>
                  <a:srgbClr val="000000"/>
                </a:solidFill>
                <a:cs typeface="+mn-cs"/>
              </a:rPr>
              <a:t>(Oliva and Torralba 2001)</a:t>
            </a:r>
          </a:p>
        </p:txBody>
      </p:sp>
      <p:pic>
        <p:nvPicPr>
          <p:cNvPr id="27653"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86" y="1828843"/>
            <a:ext cx="4911596" cy="38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265556764"/>
      </p:ext>
    </p:extLst>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4"/>
          <p:cNvSpPr>
            <a:spLocks noGrp="1" noChangeArrowheads="1"/>
          </p:cNvSpPr>
          <p:nvPr>
            <p:ph type="title" idx="4294967295"/>
          </p:nvPr>
        </p:nvSpPr>
        <p:spPr>
          <a:xfrm>
            <a:off x="1828912" y="-152306"/>
            <a:ext cx="8402417" cy="1219168"/>
          </a:xfrm>
        </p:spPr>
        <p:txBody>
          <a:bodyPr/>
          <a:lstStyle/>
          <a:p>
            <a:pPr eaLnBrk="1" hangingPunct="1"/>
            <a:r>
              <a:rPr lang="en-US" altLang="en-US"/>
              <a:t>Scene Descriptor</a:t>
            </a:r>
          </a:p>
        </p:txBody>
      </p:sp>
      <p:sp>
        <p:nvSpPr>
          <p:cNvPr id="28675" name="Text Box 6"/>
          <p:cNvSpPr txBox="1">
            <a:spLocks noChangeArrowheads="1"/>
          </p:cNvSpPr>
          <p:nvPr/>
        </p:nvSpPr>
        <p:spPr bwMode="auto">
          <a:xfrm>
            <a:off x="4267248" y="2895614"/>
            <a:ext cx="1600158"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6600">
                <a:solidFill>
                  <a:srgbClr val="000000"/>
                </a:solidFill>
                <a:cs typeface="+mn-cs"/>
              </a:rPr>
              <a:t>+</a:t>
            </a:r>
          </a:p>
        </p:txBody>
      </p:sp>
      <p:pic>
        <p:nvPicPr>
          <p:cNvPr id="28676" name="Picture 7" descr="IMG_0681_4x4_color_gist"/>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819486" y="2667020"/>
            <a:ext cx="1523960" cy="1523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8677" name="Picture 5" descr="E:\presentations\job_talk\images\gist_white\gist_visualization2.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56286" y="1828843"/>
            <a:ext cx="4911596" cy="38400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8678" name="Text Box 5"/>
          <p:cNvSpPr txBox="1">
            <a:spLocks noChangeArrowheads="1"/>
          </p:cNvSpPr>
          <p:nvPr/>
        </p:nvSpPr>
        <p:spPr bwMode="auto">
          <a:xfrm>
            <a:off x="6248397" y="5943536"/>
            <a:ext cx="3962296"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Scene Gist Descriptor </a:t>
            </a:r>
            <a:br>
              <a:rPr lang="en-US" altLang="en-US" sz="2400">
                <a:solidFill>
                  <a:srgbClr val="000000"/>
                </a:solidFill>
                <a:cs typeface="+mn-cs"/>
              </a:rPr>
            </a:br>
            <a:r>
              <a:rPr lang="en-US" altLang="en-US" sz="2400">
                <a:solidFill>
                  <a:srgbClr val="000000"/>
                </a:solidFill>
                <a:cs typeface="+mn-cs"/>
              </a:rPr>
              <a:t>(Oliva and Torralba 2001)</a:t>
            </a:r>
          </a:p>
        </p:txBody>
      </p:sp>
    </p:spTree>
    <p:extLst>
      <p:ext uri="{BB962C8B-B14F-4D97-AF65-F5344CB8AC3E}">
        <p14:creationId xmlns:p14="http://schemas.microsoft.com/office/powerpoint/2010/main" val="289349462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Outline</a:t>
            </a:r>
          </a:p>
        </p:txBody>
      </p:sp>
      <p:sp>
        <p:nvSpPr>
          <p:cNvPr id="5123" name="Content Placeholder 2"/>
          <p:cNvSpPr>
            <a:spLocks noGrp="1"/>
          </p:cNvSpPr>
          <p:nvPr>
            <p:ph idx="1"/>
          </p:nvPr>
        </p:nvSpPr>
        <p:spPr/>
        <p:txBody>
          <a:bodyPr>
            <a:normAutofit/>
          </a:bodyPr>
          <a:lstStyle/>
          <a:p>
            <a:pPr marL="0" indent="0">
              <a:buNone/>
              <a:defRPr/>
            </a:pPr>
            <a:r>
              <a:rPr lang="en-US" altLang="en-US" dirty="0"/>
              <a:t>Opportunities of Scale: Data-driven methods</a:t>
            </a:r>
          </a:p>
          <a:p>
            <a:pPr>
              <a:defRPr/>
            </a:pPr>
            <a:endParaRPr lang="en-US" altLang="en-US" dirty="0"/>
          </a:p>
          <a:p>
            <a:pPr lvl="1">
              <a:defRPr/>
            </a:pPr>
            <a:r>
              <a:rPr lang="en-US" altLang="en-US" dirty="0"/>
              <a:t>The Unreasonable Effectiveness of Data</a:t>
            </a:r>
          </a:p>
          <a:p>
            <a:pPr lvl="1">
              <a:defRPr/>
            </a:pPr>
            <a:r>
              <a:rPr lang="en-US" altLang="en-US" dirty="0"/>
              <a:t>Scene Completion</a:t>
            </a:r>
          </a:p>
          <a:p>
            <a:pPr lvl="1">
              <a:defRPr/>
            </a:pPr>
            <a:r>
              <a:rPr lang="en-US" altLang="en-US" dirty="0"/>
              <a:t>Image Geolocation</a:t>
            </a:r>
          </a:p>
        </p:txBody>
      </p:sp>
    </p:spTree>
    <p:extLst>
      <p:ext uri="{BB962C8B-B14F-4D97-AF65-F5344CB8AC3E}">
        <p14:creationId xmlns:p14="http://schemas.microsoft.com/office/powerpoint/2010/main" val="31170720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7" descr="1024x758_montag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21" y="90"/>
            <a:ext cx="9143760" cy="685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699" name="Text Box 3"/>
          <p:cNvSpPr txBox="1">
            <a:spLocks noChangeArrowheads="1"/>
          </p:cNvSpPr>
          <p:nvPr/>
        </p:nvSpPr>
        <p:spPr bwMode="auto">
          <a:xfrm>
            <a:off x="3048081" y="198524"/>
            <a:ext cx="6277680" cy="8309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0"/>
              </a:spcBef>
              <a:buNone/>
            </a:pPr>
            <a:r>
              <a:rPr lang="en-US" altLang="en-US" sz="4800" dirty="0">
                <a:solidFill>
                  <a:srgbClr val="FFFFFF"/>
                </a:solidFill>
                <a:latin typeface="Arial" panose="020B0604020202020204" pitchFamily="34" charset="0"/>
                <a:cs typeface="+mn-cs"/>
              </a:rPr>
              <a:t>2 Million Flickr Images</a:t>
            </a:r>
          </a:p>
        </p:txBody>
      </p:sp>
      <p:sp>
        <p:nvSpPr>
          <p:cNvPr id="2" name="Rectangle 1"/>
          <p:cNvSpPr/>
          <p:nvPr/>
        </p:nvSpPr>
        <p:spPr>
          <a:xfrm>
            <a:off x="8513118" y="6400800"/>
            <a:ext cx="2069797" cy="369332"/>
          </a:xfrm>
          <a:prstGeom prst="rect">
            <a:avLst/>
          </a:prstGeom>
        </p:spPr>
        <p:txBody>
          <a:bodyPr wrap="none">
            <a:spAutoFit/>
          </a:bodyPr>
          <a:lstStyle/>
          <a:p>
            <a:pPr algn="ctr" defTabSz="914394"/>
            <a:r>
              <a:rPr lang="en-US" altLang="en-US" dirty="0">
                <a:solidFill>
                  <a:srgbClr val="FFFFFF"/>
                </a:solidFill>
              </a:rPr>
              <a:t>22,500 thumbnails</a:t>
            </a:r>
          </a:p>
        </p:txBody>
      </p:sp>
    </p:spTree>
    <p:extLst>
      <p:ext uri="{BB962C8B-B14F-4D97-AF65-F5344CB8AC3E}">
        <p14:creationId xmlns:p14="http://schemas.microsoft.com/office/powerpoint/2010/main" val="1247254913"/>
      </p:ext>
    </p:extLst>
  </p:cSld>
  <p:clrMapOvr>
    <a:masterClrMapping/>
  </p:clrMapOvr>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descr="teaser_inpu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52714" y="2590822"/>
            <a:ext cx="2285940" cy="17144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 Box 4"/>
          <p:cNvSpPr txBox="1">
            <a:spLocks noChangeArrowheads="1"/>
          </p:cNvSpPr>
          <p:nvPr/>
        </p:nvSpPr>
        <p:spPr bwMode="auto">
          <a:xfrm>
            <a:off x="6476990" y="6019733"/>
            <a:ext cx="2819326"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sz="2400">
                <a:solidFill>
                  <a:srgbClr val="000000"/>
                </a:solidFill>
                <a:cs typeface="+mn-cs"/>
              </a:rPr>
              <a:t>… 200 total</a:t>
            </a:r>
          </a:p>
        </p:txBody>
      </p:sp>
      <p:pic>
        <p:nvPicPr>
          <p:cNvPr id="30724" name="Picture 2" descr="E:\presentations\Siggraph 2007\images\montages\IMG_0681_mask.bm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191050" y="1047815"/>
            <a:ext cx="6370471" cy="477824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5159031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746" name="Picture 6"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88013" y="1676446"/>
            <a:ext cx="5003669" cy="37527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1747" name="Picture 4"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00318" y="2192370"/>
            <a:ext cx="3911498" cy="293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9221" name="Picture 5"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600318" y="2192370"/>
            <a:ext cx="3911498" cy="29336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749" name="Rectangle 7"/>
          <p:cNvSpPr>
            <a:spLocks noGrp="1" noChangeArrowheads="1"/>
          </p:cNvSpPr>
          <p:nvPr>
            <p:ph type="title" idx="4294967295"/>
          </p:nvPr>
        </p:nvSpPr>
        <p:spPr>
          <a:xfrm>
            <a:off x="1828912" y="-152306"/>
            <a:ext cx="8402417" cy="1219168"/>
          </a:xfrm>
        </p:spPr>
        <p:txBody>
          <a:bodyPr/>
          <a:lstStyle/>
          <a:p>
            <a:pPr eaLnBrk="1" hangingPunct="1"/>
            <a:r>
              <a:rPr lang="en-US" altLang="en-US"/>
              <a:t>Context Matching</a:t>
            </a:r>
          </a:p>
        </p:txBody>
      </p:sp>
    </p:spTree>
    <p:custDataLst>
      <p:tags r:id="rId1"/>
    </p:custDataLst>
    <p:extLst>
      <p:ext uri="{BB962C8B-B14F-4D97-AF65-F5344CB8AC3E}">
        <p14:creationId xmlns:p14="http://schemas.microsoft.com/office/powerpoint/2010/main" val="17418335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8" presetClass="path" presetSubtype="0" fill="hold" nodeType="clickEffect">
                                  <p:stCondLst>
                                    <p:cond delay="0"/>
                                  </p:stCondLst>
                                  <p:childTnLst>
                                    <p:animMotion origin="layout" path="M 3.33333E-6 -4.81481E-6 L 0.32187 -0.07037 L 0.41458 -0.06342 L 0.32187 -0.05578 L 0.41458 -0.04837 L 0.32187 -0.0412 L 0.41458 -0.03356 L 0.32187 -0.02638 L 0.41458 -0.01875 L 0.32187 -0.01134 L 0.41458 -0.00416 L 0.32187 0.00371 L 0.41458 0.01065 L 0.32187 0.01829 L 0.41458 0.0257 L 0.32187 0.03288 L 0.41458 0.04075 " pathEditMode="relative" rAng="0" ptsTypes="AAAAAAAAAAAAAAAAA">
                                      <p:cBhvr>
                                        <p:cTn id="6" dur="3000" fill="hold"/>
                                        <p:tgtEl>
                                          <p:spTgt spid="649221"/>
                                        </p:tgtEl>
                                        <p:attrNameLst>
                                          <p:attrName>ppt_x</p:attrName>
                                          <p:attrName>ppt_y</p:attrName>
                                        </p:attrNameLst>
                                      </p:cBhvr>
                                      <p:rCtr x="20729" y="-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68674" name="Picture 2"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121" y="90"/>
            <a:ext cx="9143760" cy="6857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7" name="Picture 5" descr="0007_landscape_00084_132090349_27e120a56c_1_11254121@N00"/>
          <p:cNvPicPr>
            <a:picLocks noChangeAspect="1" noChangeArrowheads="1"/>
          </p:cNvPicPr>
          <p:nvPr/>
        </p:nvPicPr>
        <p:blipFill>
          <a:blip r:embed="rId3">
            <a:extLst>
              <a:ext uri="{28A0092B-C50C-407E-A947-70E740481C1C}">
                <a14:useLocalDpi xmlns:a14="http://schemas.microsoft.com/office/drawing/2010/main" val="0"/>
              </a:ext>
            </a:extLst>
          </a:blip>
          <a:srcRect l="4861" t="13704" r="17084" b="7964"/>
          <a:stretch>
            <a:fillRect/>
          </a:stretch>
        </p:blipFill>
        <p:spPr bwMode="auto">
          <a:xfrm>
            <a:off x="1968609" y="939865"/>
            <a:ext cx="7137213" cy="53719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2772" name="Picture 3" descr="IMG_0681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68609" y="943042"/>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8676" name="Picture 4" descr="teaser_outpu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68609" y="946218"/>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68678" name="Text Box 6"/>
          <p:cNvSpPr txBox="1">
            <a:spLocks noChangeArrowheads="1"/>
          </p:cNvSpPr>
          <p:nvPr/>
        </p:nvSpPr>
        <p:spPr bwMode="auto">
          <a:xfrm>
            <a:off x="3048080" y="6338811"/>
            <a:ext cx="4876672"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Graph cut + Poisson blending</a:t>
            </a:r>
          </a:p>
        </p:txBody>
      </p:sp>
    </p:spTree>
    <p:custDataLst>
      <p:tags r:id="rId1"/>
    </p:custDataLst>
    <p:extLst>
      <p:ext uri="{BB962C8B-B14F-4D97-AF65-F5344CB8AC3E}">
        <p14:creationId xmlns:p14="http://schemas.microsoft.com/office/powerpoint/2010/main" val="207137880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668674"/>
                                        </p:tgtEl>
                                        <p:attrNameLst>
                                          <p:attrName>style.visibility</p:attrName>
                                        </p:attrNameLst>
                                      </p:cBhvr>
                                      <p:to>
                                        <p:strVal val="visible"/>
                                      </p:to>
                                    </p:set>
                                    <p:animEffect transition="in" filter="fade">
                                      <p:cBhvr>
                                        <p:cTn id="7" dur="1000"/>
                                        <p:tgtEl>
                                          <p:spTgt spid="668674"/>
                                        </p:tgtEl>
                                      </p:cBhvr>
                                    </p:animEffect>
                                  </p:childTnLst>
                                </p:cTn>
                              </p:par>
                            </p:childTnLst>
                          </p:cTn>
                        </p:par>
                        <p:par>
                          <p:cTn id="8" fill="hold" nodeType="afterGroup">
                            <p:stCondLst>
                              <p:cond delay="1000"/>
                            </p:stCondLst>
                            <p:childTnLst>
                              <p:par>
                                <p:cTn id="9" presetID="1" presetClass="entr" presetSubtype="0" fill="hold" nodeType="afterEffect">
                                  <p:stCondLst>
                                    <p:cond delay="0"/>
                                  </p:stCondLst>
                                  <p:childTnLst>
                                    <p:set>
                                      <p:cBhvr>
                                        <p:cTn id="10" dur="1" fill="hold">
                                          <p:stCondLst>
                                            <p:cond delay="0"/>
                                          </p:stCondLst>
                                        </p:cTn>
                                        <p:tgtEl>
                                          <p:spTgt spid="668677"/>
                                        </p:tgtEl>
                                        <p:attrNameLst>
                                          <p:attrName>style.visibility</p:attrName>
                                        </p:attrNameLst>
                                      </p:cBhvr>
                                      <p:to>
                                        <p:strVal val="visible"/>
                                      </p:to>
                                    </p:set>
                                  </p:childTnLst>
                                </p:cTn>
                              </p:par>
                            </p:childTnLst>
                          </p:cTn>
                        </p:par>
                        <p:par>
                          <p:cTn id="11" fill="hold" nodeType="afterGroup">
                            <p:stCondLst>
                              <p:cond delay="1000"/>
                            </p:stCondLst>
                            <p:childTnLst>
                              <p:par>
                                <p:cTn id="12" presetID="10" presetClass="exit" presetSubtype="0" fill="hold" nodeType="afterEffect">
                                  <p:stCondLst>
                                    <p:cond delay="1000"/>
                                  </p:stCondLst>
                                  <p:childTnLst>
                                    <p:animEffect transition="out" filter="fade">
                                      <p:cBhvr>
                                        <p:cTn id="13" dur="1000"/>
                                        <p:tgtEl>
                                          <p:spTgt spid="668674"/>
                                        </p:tgtEl>
                                      </p:cBhvr>
                                    </p:animEffect>
                                    <p:set>
                                      <p:cBhvr>
                                        <p:cTn id="14" dur="1" fill="hold">
                                          <p:stCondLst>
                                            <p:cond delay="999"/>
                                          </p:stCondLst>
                                        </p:cTn>
                                        <p:tgtEl>
                                          <p:spTgt spid="668674"/>
                                        </p:tgtEl>
                                        <p:attrNameLst>
                                          <p:attrName>style.visibility</p:attrName>
                                        </p:attrNameLst>
                                      </p:cBhvr>
                                      <p:to>
                                        <p:strVal val="hidden"/>
                                      </p:to>
                                    </p:set>
                                  </p:childTnLst>
                                </p:cTn>
                              </p:par>
                              <p:par>
                                <p:cTn id="15" presetID="10" presetClass="entr" presetSubtype="0" fill="hold" grpId="0" nodeType="withEffect">
                                  <p:stCondLst>
                                    <p:cond delay="1000"/>
                                  </p:stCondLst>
                                  <p:childTnLst>
                                    <p:set>
                                      <p:cBhvr>
                                        <p:cTn id="16" dur="1" fill="hold">
                                          <p:stCondLst>
                                            <p:cond delay="0"/>
                                          </p:stCondLst>
                                        </p:cTn>
                                        <p:tgtEl>
                                          <p:spTgt spid="668678"/>
                                        </p:tgtEl>
                                        <p:attrNameLst>
                                          <p:attrName>style.visibility</p:attrName>
                                        </p:attrNameLst>
                                      </p:cBhvr>
                                      <p:to>
                                        <p:strVal val="visible"/>
                                      </p:to>
                                    </p:set>
                                    <p:animEffect transition="in" filter="fade">
                                      <p:cBhvr>
                                        <p:cTn id="17" dur="1000"/>
                                        <p:tgtEl>
                                          <p:spTgt spid="66867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10" presetClass="entr" presetSubtype="0" fill="hold" nodeType="clickEffect">
                                  <p:stCondLst>
                                    <p:cond delay="0"/>
                                  </p:stCondLst>
                                  <p:childTnLst>
                                    <p:set>
                                      <p:cBhvr>
                                        <p:cTn id="21" dur="1" fill="hold">
                                          <p:stCondLst>
                                            <p:cond delay="0"/>
                                          </p:stCondLst>
                                        </p:cTn>
                                        <p:tgtEl>
                                          <p:spTgt spid="668676"/>
                                        </p:tgtEl>
                                        <p:attrNameLst>
                                          <p:attrName>style.visibility</p:attrName>
                                        </p:attrNameLst>
                                      </p:cBhvr>
                                      <p:to>
                                        <p:strVal val="visible"/>
                                      </p:to>
                                    </p:set>
                                    <p:animEffect transition="in" filter="fade">
                                      <p:cBhvr>
                                        <p:cTn id="22" dur="1000"/>
                                        <p:tgtEl>
                                          <p:spTgt spid="66867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8678"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Rectangle 2"/>
          <p:cNvSpPr>
            <a:spLocks noGrp="1" noChangeArrowheads="1"/>
          </p:cNvSpPr>
          <p:nvPr>
            <p:ph type="title" idx="4294967295"/>
          </p:nvPr>
        </p:nvSpPr>
        <p:spPr>
          <a:xfrm>
            <a:off x="1828912" y="-152306"/>
            <a:ext cx="8402417" cy="1219168"/>
          </a:xfrm>
        </p:spPr>
        <p:txBody>
          <a:bodyPr/>
          <a:lstStyle/>
          <a:p>
            <a:pPr eaLnBrk="1" hangingPunct="1"/>
            <a:r>
              <a:rPr lang="en-US" altLang="en-US"/>
              <a:t>Result Ranking</a:t>
            </a:r>
          </a:p>
        </p:txBody>
      </p:sp>
      <p:sp>
        <p:nvSpPr>
          <p:cNvPr id="33795" name="Text Box 3"/>
          <p:cNvSpPr txBox="1">
            <a:spLocks noChangeArrowheads="1"/>
          </p:cNvSpPr>
          <p:nvPr/>
        </p:nvSpPr>
        <p:spPr bwMode="auto">
          <a:xfrm>
            <a:off x="2743288" y="1339905"/>
            <a:ext cx="6934017"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We assign each of the 200 results a score which is the sum of:</a:t>
            </a:r>
          </a:p>
        </p:txBody>
      </p:sp>
      <p:sp>
        <p:nvSpPr>
          <p:cNvPr id="33796" name="Text Box 5"/>
          <p:cNvSpPr txBox="1">
            <a:spLocks noChangeArrowheads="1"/>
          </p:cNvSpPr>
          <p:nvPr/>
        </p:nvSpPr>
        <p:spPr bwMode="auto">
          <a:xfrm>
            <a:off x="4419644" y="2819417"/>
            <a:ext cx="5638652" cy="9387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The scene matching distance</a:t>
            </a:r>
          </a:p>
          <a:p>
            <a:pPr defTabSz="914394" eaLnBrk="1" hangingPunct="1">
              <a:spcBef>
                <a:spcPct val="50000"/>
              </a:spcBef>
              <a:buNone/>
            </a:pPr>
            <a:endParaRPr lang="en-US" altLang="en-US" sz="1800" b="1">
              <a:solidFill>
                <a:srgbClr val="000000"/>
              </a:solidFill>
              <a:cs typeface="+mn-cs"/>
            </a:endParaRPr>
          </a:p>
        </p:txBody>
      </p:sp>
      <p:sp>
        <p:nvSpPr>
          <p:cNvPr id="33797" name="Text Box 6"/>
          <p:cNvSpPr txBox="1">
            <a:spLocks noChangeArrowheads="1"/>
          </p:cNvSpPr>
          <p:nvPr/>
        </p:nvSpPr>
        <p:spPr bwMode="auto">
          <a:xfrm>
            <a:off x="4419644" y="4032234"/>
            <a:ext cx="6019642" cy="95410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The context matching distance </a:t>
            </a:r>
            <a:br>
              <a:rPr lang="en-US" altLang="en-US">
                <a:solidFill>
                  <a:srgbClr val="000000"/>
                </a:solidFill>
                <a:cs typeface="+mn-cs"/>
              </a:rPr>
            </a:br>
            <a:r>
              <a:rPr lang="en-US" altLang="en-US">
                <a:solidFill>
                  <a:srgbClr val="000000"/>
                </a:solidFill>
                <a:cs typeface="+mn-cs"/>
              </a:rPr>
              <a:t>         (color + texture)</a:t>
            </a:r>
            <a:endParaRPr lang="en-US" altLang="en-US" sz="1800">
              <a:solidFill>
                <a:srgbClr val="000000"/>
              </a:solidFill>
              <a:cs typeface="+mn-cs"/>
            </a:endParaRPr>
          </a:p>
        </p:txBody>
      </p:sp>
      <p:sp>
        <p:nvSpPr>
          <p:cNvPr id="33798" name="Text Box 7"/>
          <p:cNvSpPr txBox="1">
            <a:spLocks noChangeArrowheads="1"/>
          </p:cNvSpPr>
          <p:nvPr/>
        </p:nvSpPr>
        <p:spPr bwMode="auto">
          <a:xfrm>
            <a:off x="4203750" y="5576831"/>
            <a:ext cx="3581306"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50000"/>
              </a:spcBef>
              <a:buNone/>
            </a:pPr>
            <a:r>
              <a:rPr lang="en-US" altLang="en-US">
                <a:solidFill>
                  <a:srgbClr val="000000"/>
                </a:solidFill>
                <a:cs typeface="+mn-cs"/>
              </a:rPr>
              <a:t>The graph cut cost</a:t>
            </a:r>
          </a:p>
        </p:txBody>
      </p:sp>
      <p:pic>
        <p:nvPicPr>
          <p:cNvPr id="33799" name="Picture 9" descr="IMG_0681_4x4_color_gist"/>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57506" y="2727343"/>
            <a:ext cx="571485" cy="5714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0" name="Picture 11" descr="0007_landscape_00084_132090349_27e120a56c_1_11254121@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52754" y="3822691"/>
            <a:ext cx="1581108" cy="118583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1" name="Picture 10" descr="IMG_0681_contex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209903" y="3975086"/>
            <a:ext cx="1235043" cy="927076"/>
          </a:xfrm>
          <a:prstGeom prst="rect">
            <a:avLst/>
          </a:prstGeom>
          <a:noFill/>
          <a:ln w="9525">
            <a:solidFill>
              <a:schemeClr val="bg1"/>
            </a:solidFill>
            <a:miter lim="800000"/>
            <a:headEnd/>
            <a:tailEnd/>
          </a:ln>
          <a:extLst>
            <a:ext uri="{909E8E84-426E-40DD-AFC4-6F175D3DCCD1}">
              <a14:hiddenFill xmlns:a14="http://schemas.microsoft.com/office/drawing/2010/main">
                <a:solidFill>
                  <a:srgbClr val="FFFFFF"/>
                </a:solidFill>
              </a14:hiddenFill>
            </a:ext>
          </a:extLst>
        </p:spPr>
      </p:pic>
      <p:pic>
        <p:nvPicPr>
          <p:cNvPr id="33802" name="Picture 13" descr="graph-cut-cost-0618"/>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159104" y="5245053"/>
            <a:ext cx="1574759" cy="11810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3803" name="Picture 5" descr="E:\presentations\job_talk\images\gist_white\gist_visualization2.png"/>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686140" y="2589237"/>
            <a:ext cx="1352515" cy="1057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080979208"/>
      </p:ext>
    </p:extLst>
  </p:cSld>
  <p:clrMapOvr>
    <a:masterClrMapping/>
  </p:clrMapOvr>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4" descr="IMG_0681_mask_output_00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388541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2" name="Picture 5" descr="IMG_0681_mask_output_01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20" y="750959"/>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80229665"/>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866" name="Picture 4" descr="IMG_0681_mask_output_016"/>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39681944"/>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890" name="Picture 4" descr="IMG_0681_mask_output_011"/>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4608543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8914" name="Picture 3" descr="IMG_291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52545"/>
            <a:ext cx="7143562" cy="53544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73352395"/>
      </p:ext>
    </p:extLst>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Computer Vision Class so far</a:t>
            </a:r>
          </a:p>
        </p:txBody>
      </p:sp>
      <p:sp>
        <p:nvSpPr>
          <p:cNvPr id="3" name="Content Placeholder 2"/>
          <p:cNvSpPr>
            <a:spLocks noGrp="1"/>
          </p:cNvSpPr>
          <p:nvPr>
            <p:ph idx="1"/>
          </p:nvPr>
        </p:nvSpPr>
        <p:spPr>
          <a:xfrm>
            <a:off x="1981308" y="990664"/>
            <a:ext cx="8229384" cy="5562454"/>
          </a:xfrm>
        </p:spPr>
        <p:txBody>
          <a:bodyPr/>
          <a:lstStyle/>
          <a:p>
            <a:r>
              <a:rPr lang="en-US" dirty="0"/>
              <a:t>The geometry of image formation</a:t>
            </a:r>
          </a:p>
          <a:p>
            <a:pPr lvl="1"/>
            <a:r>
              <a:rPr lang="en-US" dirty="0"/>
              <a:t>Ancient / Renaissance</a:t>
            </a:r>
          </a:p>
          <a:p>
            <a:r>
              <a:rPr lang="en-US" dirty="0"/>
              <a:t>Signal processing / Convolution</a:t>
            </a:r>
          </a:p>
          <a:p>
            <a:pPr lvl="1"/>
            <a:r>
              <a:rPr lang="en-US" dirty="0"/>
              <a:t>1800s, but really the 50’s and 60’s</a:t>
            </a:r>
          </a:p>
          <a:p>
            <a:r>
              <a:rPr lang="en-US" dirty="0"/>
              <a:t>Hand-designed Features for recognition, either instance-level or categorical</a:t>
            </a:r>
          </a:p>
          <a:p>
            <a:pPr lvl="1"/>
            <a:r>
              <a:rPr lang="en-US" dirty="0"/>
              <a:t>1999 (SIFT), 2003 (Video Google), 2005 (</a:t>
            </a:r>
            <a:r>
              <a:rPr lang="en-US" dirty="0" err="1"/>
              <a:t>Dalal-Triggs</a:t>
            </a:r>
            <a:r>
              <a:rPr lang="en-US" dirty="0"/>
              <a:t>), 2006 (spatial pyramid bag of words)</a:t>
            </a:r>
          </a:p>
          <a:p>
            <a:r>
              <a:rPr lang="en-US" dirty="0"/>
              <a:t>Learning from Data</a:t>
            </a:r>
          </a:p>
          <a:p>
            <a:pPr lvl="1"/>
            <a:r>
              <a:rPr lang="en-US" dirty="0"/>
              <a:t>1991 (</a:t>
            </a:r>
            <a:r>
              <a:rPr lang="en-US" dirty="0" err="1"/>
              <a:t>EigenFaces</a:t>
            </a:r>
            <a:r>
              <a:rPr lang="en-US" dirty="0"/>
              <a:t>) but late 90’s to now especially</a:t>
            </a:r>
          </a:p>
        </p:txBody>
      </p:sp>
    </p:spTree>
    <p:extLst>
      <p:ext uri="{BB962C8B-B14F-4D97-AF65-F5344CB8AC3E}">
        <p14:creationId xmlns:p14="http://schemas.microsoft.com/office/powerpoint/2010/main" val="2305926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fade">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fade">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fade">
                                      <p:cBhvr>
                                        <p:cTn id="37" dur="500"/>
                                        <p:tgtEl>
                                          <p:spTgt spid="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3">
                                            <p:txEl>
                                              <p:pRg st="7" end="7"/>
                                            </p:txEl>
                                          </p:spTgt>
                                        </p:tgtEl>
                                        <p:attrNameLst>
                                          <p:attrName>style.visibility</p:attrName>
                                        </p:attrNameLst>
                                      </p:cBhvr>
                                      <p:to>
                                        <p:strVal val="visible"/>
                                      </p:to>
                                    </p:set>
                                    <p:animEffect transition="in" filter="fade">
                                      <p:cBhvr>
                                        <p:cTn id="4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938" name="Picture 3"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50959"/>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5954543"/>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62" name="Picture 2" descr="IMG_2913_mask_output_006_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47784"/>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33915803"/>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986"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76516" y="2514624"/>
            <a:ext cx="2362138" cy="177160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987" name="Picture 3" descr="IMG_2913_montage"/>
          <p:cNvPicPr>
            <a:picLocks noChangeAspect="1" noChangeArrowheads="1"/>
          </p:cNvPicPr>
          <p:nvPr/>
        </p:nvPicPr>
        <p:blipFill>
          <a:blip r:embed="rId4">
            <a:clrChange>
              <a:clrFrom>
                <a:srgbClr val="003082"/>
              </a:clrFrom>
              <a:clrTo>
                <a:srgbClr val="003082">
                  <a:alpha val="0"/>
                </a:srgbClr>
              </a:clrTo>
            </a:clrChange>
            <a:extLst>
              <a:ext uri="{28A0092B-C50C-407E-A947-70E740481C1C}">
                <a14:useLocalDpi xmlns:a14="http://schemas.microsoft.com/office/drawing/2010/main" val="0"/>
              </a:ext>
            </a:extLst>
          </a:blip>
          <a:srcRect/>
          <a:stretch>
            <a:fillRect/>
          </a:stretch>
        </p:blipFill>
        <p:spPr bwMode="auto">
          <a:xfrm>
            <a:off x="4267248" y="1047812"/>
            <a:ext cx="6324434" cy="474332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1988" name="Text Box 5"/>
          <p:cNvSpPr txBox="1">
            <a:spLocks noChangeArrowheads="1"/>
          </p:cNvSpPr>
          <p:nvPr/>
        </p:nvSpPr>
        <p:spPr bwMode="auto">
          <a:xfrm>
            <a:off x="5867406" y="5943536"/>
            <a:ext cx="3124118"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lgn="ctr">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 200 scene matches</a:t>
            </a:r>
          </a:p>
        </p:txBody>
      </p:sp>
      <p:sp>
        <p:nvSpPr>
          <p:cNvPr id="10" name="Frame 9"/>
          <p:cNvSpPr/>
          <p:nvPr/>
        </p:nvSpPr>
        <p:spPr>
          <a:xfrm>
            <a:off x="4172001" y="1001777"/>
            <a:ext cx="1455699" cy="1103283"/>
          </a:xfrm>
          <a:prstGeom prst="frame">
            <a:avLst/>
          </a:prstGeom>
          <a:solidFill>
            <a:srgbClr val="09FF09"/>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fontAlgn="auto">
              <a:spcBef>
                <a:spcPts val="0"/>
              </a:spcBef>
              <a:spcAft>
                <a:spcPts val="0"/>
              </a:spcAft>
              <a:defRPr/>
            </a:pPr>
            <a:endParaRPr lang="en-US">
              <a:solidFill>
                <a:srgbClr val="000000"/>
              </a:solidFill>
              <a:latin typeface="Calibri"/>
            </a:endParaRPr>
          </a:p>
        </p:txBody>
      </p:sp>
    </p:spTree>
    <p:extLst>
      <p:ext uri="{BB962C8B-B14F-4D97-AF65-F5344CB8AC3E}">
        <p14:creationId xmlns:p14="http://schemas.microsoft.com/office/powerpoint/2010/main" val="59777686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010" name="Picture 4" descr="0001_river_00263_257255557_d4668b81ae_101_41825958@N0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00774" y="1524052"/>
            <a:ext cx="4314712" cy="32368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3011" name="Picture 3" descr="IMG_291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676516" y="1524052"/>
            <a:ext cx="4343286" cy="325587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911499804"/>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4034" name="Picture 2" descr="IMG_2913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50959"/>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26115" name="Picture 3" descr="IMG_2913_mask_output_006_0001_river_00263_257255557_d4668b81ae_101_41825958@N0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220" y="750959"/>
            <a:ext cx="7143562" cy="535767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8209176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0" presetClass="entr" presetSubtype="0" fill="hold" nodeType="withEffect">
                                  <p:stCondLst>
                                    <p:cond delay="0"/>
                                  </p:stCondLst>
                                  <p:childTnLst>
                                    <p:set>
                                      <p:cBhvr>
                                        <p:cTn id="6" dur="1" fill="hold">
                                          <p:stCondLst>
                                            <p:cond delay="0"/>
                                          </p:stCondLst>
                                        </p:cTn>
                                        <p:tgtEl>
                                          <p:spTgt spid="1626115"/>
                                        </p:tgtEl>
                                        <p:attrNameLst>
                                          <p:attrName>style.visibility</p:attrName>
                                        </p:attrNameLst>
                                      </p:cBhvr>
                                      <p:to>
                                        <p:strVal val="visible"/>
                                      </p:to>
                                    </p:set>
                                    <p:animEffect transition="in" filter="fade">
                                      <p:cBhvr>
                                        <p:cTn id="7" dur="500"/>
                                        <p:tgtEl>
                                          <p:spTgt spid="16261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058" name="Picture 4" descr="IMG_5049"/>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89" y="303295"/>
            <a:ext cx="5616427" cy="62529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78770383"/>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6082" name="Picture 4" descr="IMG_5049_mask_re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89" y="303297"/>
            <a:ext cx="5616427" cy="624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493424822"/>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7106" name="Picture 4" descr="IMG_5049_mask_output_027_0064_landscape_00174_258323004_05100fec7f_92_28259381@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87789" y="303297"/>
            <a:ext cx="5616427" cy="624982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884966128"/>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8130" name="Title 1"/>
          <p:cNvSpPr>
            <a:spLocks noGrp="1"/>
          </p:cNvSpPr>
          <p:nvPr>
            <p:ph type="title"/>
          </p:nvPr>
        </p:nvSpPr>
        <p:spPr/>
        <p:txBody>
          <a:bodyPr/>
          <a:lstStyle/>
          <a:p>
            <a:r>
              <a:rPr lang="en-US" altLang="en-US"/>
              <a:t>Which is the original?</a:t>
            </a:r>
          </a:p>
        </p:txBody>
      </p:sp>
      <p:sp>
        <p:nvSpPr>
          <p:cNvPr id="48131" name="Content Placeholder 2"/>
          <p:cNvSpPr>
            <a:spLocks noGrp="1"/>
          </p:cNvSpPr>
          <p:nvPr>
            <p:ph idx="1"/>
          </p:nvPr>
        </p:nvSpPr>
        <p:spPr/>
        <p:txBody>
          <a:bodyPr/>
          <a:lstStyle/>
          <a:p>
            <a:endParaRPr lang="en-US" altLang="en-US"/>
          </a:p>
        </p:txBody>
      </p:sp>
      <p:pic>
        <p:nvPicPr>
          <p:cNvPr id="48132" name="Picture 6" descr="IMG_5619_mask_output_001_0032_forest_00054_231148317_43a16297cd_63_81555225@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72198" y="1905041"/>
            <a:ext cx="4400435" cy="33003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8133"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9531" y="1905041"/>
            <a:ext cx="4370273" cy="32765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648779937"/>
      </p:ext>
    </p:extLst>
  </p:cSld>
  <p:clrMapOvr>
    <a:masterClrMapping/>
  </p:clrMapOvr>
  <p:transition/>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49154" name="Picture 4" descr="IMG_5619"/>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524220" y="750961"/>
            <a:ext cx="7143562" cy="53560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7" name="Picture 5" descr="IMG_5619_mask_re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9878" name="Picture 6" descr="IMG_5619_mask_output_001_0032_forest_00054_231148317_43a16297cd_63_81555225@N00"/>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524220" y="749373"/>
            <a:ext cx="7143562" cy="535767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ustDataLst>
      <p:tags r:id="rId1"/>
    </p:custDataLst>
    <p:extLst>
      <p:ext uri="{BB962C8B-B14F-4D97-AF65-F5344CB8AC3E}">
        <p14:creationId xmlns:p14="http://schemas.microsoft.com/office/powerpoint/2010/main" val="17264384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nodeType="clickEffect">
                                  <p:stCondLst>
                                    <p:cond delay="0"/>
                                  </p:stCondLst>
                                  <p:childTnLst>
                                    <p:set>
                                      <p:cBhvr>
                                        <p:cTn id="6" dur="1" fill="hold">
                                          <p:stCondLst>
                                            <p:cond delay="0"/>
                                          </p:stCondLst>
                                        </p:cTn>
                                        <p:tgtEl>
                                          <p:spTgt spid="719877"/>
                                        </p:tgtEl>
                                        <p:attrNameLst>
                                          <p:attrName>style.visibility</p:attrName>
                                        </p:attrNameLst>
                                      </p:cBhvr>
                                      <p:to>
                                        <p:strVal val="visible"/>
                                      </p:to>
                                    </p:set>
                                    <p:animEffect transition="in" filter="fade">
                                      <p:cBhvr>
                                        <p:cTn id="7" dur="500"/>
                                        <p:tgtEl>
                                          <p:spTgt spid="719877"/>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nodeType="clickEffect">
                                  <p:stCondLst>
                                    <p:cond delay="0"/>
                                  </p:stCondLst>
                                  <p:childTnLst>
                                    <p:set>
                                      <p:cBhvr>
                                        <p:cTn id="11" dur="1" fill="hold">
                                          <p:stCondLst>
                                            <p:cond delay="0"/>
                                          </p:stCondLst>
                                        </p:cTn>
                                        <p:tgtEl>
                                          <p:spTgt spid="719878"/>
                                        </p:tgtEl>
                                        <p:attrNameLst>
                                          <p:attrName>style.visibility</p:attrName>
                                        </p:attrNameLst>
                                      </p:cBhvr>
                                      <p:to>
                                        <p:strVal val="visible"/>
                                      </p:to>
                                    </p:set>
                                    <p:animEffect transition="in" filter="fade">
                                      <p:cBhvr>
                                        <p:cTn id="12" dur="500"/>
                                        <p:tgtEl>
                                          <p:spTgt spid="71987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 has changed in the last 20 years?</a:t>
            </a:r>
          </a:p>
        </p:txBody>
      </p:sp>
      <p:sp>
        <p:nvSpPr>
          <p:cNvPr id="3" name="Content Placeholder 2"/>
          <p:cNvSpPr>
            <a:spLocks noGrp="1"/>
          </p:cNvSpPr>
          <p:nvPr>
            <p:ph idx="1"/>
          </p:nvPr>
        </p:nvSpPr>
        <p:spPr/>
        <p:txBody>
          <a:bodyPr/>
          <a:lstStyle/>
          <a:p>
            <a:r>
              <a:rPr lang="en-US" dirty="0"/>
              <a:t>The Internet</a:t>
            </a:r>
          </a:p>
          <a:p>
            <a:r>
              <a:rPr lang="en-US" dirty="0"/>
              <a:t>Crowdsourcing</a:t>
            </a:r>
          </a:p>
          <a:p>
            <a:r>
              <a:rPr lang="en-US" dirty="0"/>
              <a:t>Learning representations from the data these sources provide (deep learning)</a:t>
            </a:r>
          </a:p>
          <a:p>
            <a:r>
              <a:rPr lang="en-US" dirty="0"/>
              <a:t>The inevitable Moore’s-law-</a:t>
            </a:r>
            <a:r>
              <a:rPr lang="en-US" dirty="0" err="1"/>
              <a:t>esque</a:t>
            </a:r>
            <a:r>
              <a:rPr lang="en-US" dirty="0"/>
              <a:t> increase in compute that allows large scale deep learning</a:t>
            </a:r>
          </a:p>
          <a:p>
            <a:endParaRPr lang="en-US" dirty="0"/>
          </a:p>
        </p:txBody>
      </p:sp>
    </p:spTree>
    <p:extLst>
      <p:ext uri="{BB962C8B-B14F-4D97-AF65-F5344CB8AC3E}">
        <p14:creationId xmlns:p14="http://schemas.microsoft.com/office/powerpoint/2010/main" val="37490289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fade">
                                      <p:cBhvr>
                                        <p:cTn id="22"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0178" name="Picture 3" descr="IMG_1158"/>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68" y="228684"/>
            <a:ext cx="4143267" cy="57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752011834"/>
      </p:ext>
    </p:extLst>
  </p:cSld>
  <p:clrMapOvr>
    <a:masterClrMapping/>
  </p:clrMapOvr>
  <p:transition spd="slow"/>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1202" name="Picture 3" descr="IMG_1158_mask_re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68" y="228684"/>
            <a:ext cx="4143267" cy="57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4003726621"/>
      </p:ext>
    </p:extLst>
  </p:cSld>
  <p:clrMapOvr>
    <a:masterClrMapping/>
  </p:clrMapOvr>
  <p:transition spd="slow"/>
</p:sld>
</file>

<file path=ppt/slides/slide5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2226" name="Picture 4" descr="IMG_1158_diffus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68" y="228684"/>
            <a:ext cx="4143267" cy="57148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2227" name="Text Box 5"/>
          <p:cNvSpPr txBox="1">
            <a:spLocks noChangeArrowheads="1"/>
          </p:cNvSpPr>
          <p:nvPr/>
        </p:nvSpPr>
        <p:spPr bwMode="auto">
          <a:xfrm>
            <a:off x="2186090" y="6095931"/>
            <a:ext cx="7727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Diffusion Result</a:t>
            </a:r>
          </a:p>
        </p:txBody>
      </p:sp>
    </p:spTree>
    <p:extLst>
      <p:ext uri="{BB962C8B-B14F-4D97-AF65-F5344CB8AC3E}">
        <p14:creationId xmlns:p14="http://schemas.microsoft.com/office/powerpoint/2010/main" val="2266441021"/>
      </p:ext>
    </p:extLst>
  </p:cSld>
  <p:clrMapOvr>
    <a:masterClrMapping/>
  </p:clrMapOvr>
  <p:transition spd="slow"/>
</p:sld>
</file>

<file path=ppt/slides/slide5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3250" name="Picture 12" descr="IMG_1158_efro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24368" y="230272"/>
            <a:ext cx="4143267" cy="57132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251" name="Text Box 13"/>
          <p:cNvSpPr txBox="1">
            <a:spLocks noChangeArrowheads="1"/>
          </p:cNvSpPr>
          <p:nvPr/>
        </p:nvSpPr>
        <p:spPr bwMode="auto">
          <a:xfrm>
            <a:off x="2186090" y="6095931"/>
            <a:ext cx="7727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Efros and Leung result</a:t>
            </a:r>
          </a:p>
        </p:txBody>
      </p:sp>
    </p:spTree>
    <p:extLst>
      <p:ext uri="{BB962C8B-B14F-4D97-AF65-F5344CB8AC3E}">
        <p14:creationId xmlns:p14="http://schemas.microsoft.com/office/powerpoint/2010/main" val="2129636910"/>
      </p:ext>
    </p:extLst>
  </p:cSld>
  <p:clrMapOvr>
    <a:masterClrMapping/>
  </p:clrMapOvr>
  <p:transition spd="slow"/>
</p:sld>
</file>

<file path=ppt/slides/slide5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54274" name="Picture 4" descr="IMG_1158_mask_output_011_0019_travel_00405_288251910_c7e3fc993c_117_66208256@N0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46582" y="152486"/>
            <a:ext cx="4300425" cy="593074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4275" name="Text Box 5"/>
          <p:cNvSpPr txBox="1">
            <a:spLocks noChangeArrowheads="1"/>
          </p:cNvSpPr>
          <p:nvPr/>
        </p:nvSpPr>
        <p:spPr bwMode="auto">
          <a:xfrm>
            <a:off x="2186090" y="6248327"/>
            <a:ext cx="7727747" cy="4616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defTabSz="914394" eaLnBrk="1" hangingPunct="1">
              <a:spcBef>
                <a:spcPct val="50000"/>
              </a:spcBef>
              <a:buNone/>
            </a:pPr>
            <a:r>
              <a:rPr lang="en-US" altLang="en-US" sz="2400">
                <a:solidFill>
                  <a:srgbClr val="000000"/>
                </a:solidFill>
                <a:cs typeface="+mn-cs"/>
              </a:rPr>
              <a:t>Scene Completion Result</a:t>
            </a:r>
          </a:p>
        </p:txBody>
      </p:sp>
    </p:spTree>
    <p:extLst>
      <p:ext uri="{BB962C8B-B14F-4D97-AF65-F5344CB8AC3E}">
        <p14:creationId xmlns:p14="http://schemas.microsoft.com/office/powerpoint/2010/main" val="3976750939"/>
      </p:ext>
    </p:extLst>
  </p:cSld>
  <p:clrMapOvr>
    <a:masterClrMapping/>
  </p:clrMapOvr>
  <p:transition spd="slow"/>
</p:sld>
</file>

<file path=ppt/slides/slide55.xml><?xml version="1.0" encoding="utf-8"?>
<p:sld xmlns:a="http://schemas.openxmlformats.org/drawingml/2006/main" xmlns:r="http://schemas.openxmlformats.org/officeDocument/2006/relationships" xmlns:p="http://schemas.openxmlformats.org/presentationml/2006/main" show="0">
  <p:cSld>
    <p:bg>
      <p:bgPr>
        <a:solidFill>
          <a:schemeClr val="tx1"/>
        </a:solidFill>
        <a:effectLst/>
      </p:bgPr>
    </p:bg>
    <p:spTree>
      <p:nvGrpSpPr>
        <p:cNvPr id="1" name=""/>
        <p:cNvGrpSpPr/>
        <p:nvPr/>
      </p:nvGrpSpPr>
      <p:grpSpPr>
        <a:xfrm>
          <a:off x="0" y="0"/>
          <a:ext cx="0" cy="0"/>
          <a:chOff x="0" y="0"/>
          <a:chExt cx="0" cy="0"/>
        </a:xfrm>
      </p:grpSpPr>
      <p:pic>
        <p:nvPicPr>
          <p:cNvPr id="2" name="Picture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121" y="685872"/>
            <a:ext cx="9076029" cy="5105266"/>
          </a:xfrm>
          <a:prstGeom prst="rect">
            <a:avLst/>
          </a:prstGeom>
        </p:spPr>
      </p:pic>
    </p:spTree>
    <p:extLst>
      <p:ext uri="{BB962C8B-B14F-4D97-AF65-F5344CB8AC3E}">
        <p14:creationId xmlns:p14="http://schemas.microsoft.com/office/powerpoint/2010/main" val="2267629446"/>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52041">
                <p:cTn id="7" fill="hold" display="0">
                  <p:stCondLst>
                    <p:cond delay="indefinite"/>
                  </p:stCondLst>
                </p:cTn>
                <p:tgtEl>
                  <p:spTgt spid="2"/>
                </p:tgtEl>
              </p:cMediaNode>
            </p:video>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Title 1"/>
          <p:cNvSpPr>
            <a:spLocks noGrp="1"/>
          </p:cNvSpPr>
          <p:nvPr>
            <p:ph type="title"/>
          </p:nvPr>
        </p:nvSpPr>
        <p:spPr/>
        <p:txBody>
          <a:bodyPr/>
          <a:lstStyle/>
          <a:p>
            <a:r>
              <a:rPr lang="en-US" altLang="en-US" dirty="0"/>
              <a:t>Outline</a:t>
            </a:r>
          </a:p>
        </p:txBody>
      </p:sp>
      <p:sp>
        <p:nvSpPr>
          <p:cNvPr id="5123" name="Content Placeholder 2"/>
          <p:cNvSpPr>
            <a:spLocks noGrp="1"/>
          </p:cNvSpPr>
          <p:nvPr>
            <p:ph idx="1"/>
          </p:nvPr>
        </p:nvSpPr>
        <p:spPr/>
        <p:txBody>
          <a:bodyPr>
            <a:normAutofit/>
          </a:bodyPr>
          <a:lstStyle/>
          <a:p>
            <a:pPr marL="0" indent="0">
              <a:buNone/>
              <a:defRPr/>
            </a:pPr>
            <a:r>
              <a:rPr lang="en-US" altLang="en-US" dirty="0"/>
              <a:t>Opportunities of Scale: Data-driven methods</a:t>
            </a:r>
          </a:p>
          <a:p>
            <a:pPr>
              <a:defRPr/>
            </a:pPr>
            <a:endParaRPr lang="en-US" altLang="en-US" dirty="0"/>
          </a:p>
          <a:p>
            <a:pPr lvl="1">
              <a:defRPr/>
            </a:pPr>
            <a:r>
              <a:rPr lang="en-US" altLang="en-US" dirty="0">
                <a:solidFill>
                  <a:srgbClr val="00B050"/>
                </a:solidFill>
              </a:rPr>
              <a:t>The Unreasonable Effectiveness of Data</a:t>
            </a:r>
          </a:p>
          <a:p>
            <a:pPr lvl="1">
              <a:defRPr/>
            </a:pPr>
            <a:r>
              <a:rPr lang="en-US" altLang="en-US" dirty="0">
                <a:solidFill>
                  <a:srgbClr val="00B050"/>
                </a:solidFill>
              </a:rPr>
              <a:t>Scene Completion</a:t>
            </a:r>
          </a:p>
          <a:p>
            <a:pPr lvl="1">
              <a:defRPr/>
            </a:pPr>
            <a:r>
              <a:rPr lang="en-US" altLang="en-US" dirty="0"/>
              <a:t>Image Geolocation</a:t>
            </a:r>
          </a:p>
        </p:txBody>
      </p:sp>
    </p:spTree>
    <p:extLst>
      <p:ext uri="{BB962C8B-B14F-4D97-AF65-F5344CB8AC3E}">
        <p14:creationId xmlns:p14="http://schemas.microsoft.com/office/powerpoint/2010/main" val="75284972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Title 1"/>
          <p:cNvSpPr>
            <a:spLocks noGrp="1"/>
          </p:cNvSpPr>
          <p:nvPr>
            <p:ph type="title"/>
          </p:nvPr>
        </p:nvSpPr>
        <p:spPr/>
        <p:txBody>
          <a:bodyPr/>
          <a:lstStyle/>
          <a:p>
            <a:r>
              <a:rPr lang="en-US" altLang="en-US"/>
              <a:t>General Principal</a:t>
            </a:r>
          </a:p>
        </p:txBody>
      </p:sp>
      <p:grpSp>
        <p:nvGrpSpPr>
          <p:cNvPr id="6147" name="Group 18"/>
          <p:cNvGrpSpPr>
            <a:grpSpLocks noChangeAspect="1"/>
          </p:cNvGrpSpPr>
          <p:nvPr/>
        </p:nvGrpSpPr>
        <p:grpSpPr bwMode="auto">
          <a:xfrm>
            <a:off x="2209902" y="1143060"/>
            <a:ext cx="7695998" cy="4154379"/>
            <a:chOff x="304800" y="1981200"/>
            <a:chExt cx="8610600" cy="4648200"/>
          </a:xfrm>
        </p:grpSpPr>
        <p:sp>
          <p:nvSpPr>
            <p:cNvPr id="4" name="Rounded Rectangle 3"/>
            <p:cNvSpPr/>
            <p:nvPr/>
          </p:nvSpPr>
          <p:spPr>
            <a:xfrm>
              <a:off x="304800" y="3352392"/>
              <a:ext cx="1523906" cy="1296594"/>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Input Image</a:t>
              </a:r>
            </a:p>
          </p:txBody>
        </p:sp>
        <p:sp>
          <p:nvSpPr>
            <p:cNvPr id="8" name="Rounded Rectangle 7"/>
            <p:cNvSpPr/>
            <p:nvPr/>
          </p:nvSpPr>
          <p:spPr>
            <a:xfrm>
              <a:off x="2718539" y="3048670"/>
              <a:ext cx="2209486" cy="1142068"/>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Images</a:t>
              </a:r>
            </a:p>
          </p:txBody>
        </p:sp>
        <p:sp>
          <p:nvSpPr>
            <p:cNvPr id="9" name="Rounded Rectangle 8"/>
            <p:cNvSpPr/>
            <p:nvPr/>
          </p:nvSpPr>
          <p:spPr>
            <a:xfrm>
              <a:off x="2718539" y="4496236"/>
              <a:ext cx="2133112" cy="114206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Associated Info</a:t>
              </a:r>
            </a:p>
          </p:txBody>
        </p:sp>
        <p:sp>
          <p:nvSpPr>
            <p:cNvPr id="10" name="Rounded Rectangle 9"/>
            <p:cNvSpPr/>
            <p:nvPr/>
          </p:nvSpPr>
          <p:spPr>
            <a:xfrm>
              <a:off x="2514286" y="1981200"/>
              <a:ext cx="2580694" cy="3809855"/>
            </a:xfrm>
            <a:prstGeom prst="roundRect">
              <a:avLst/>
            </a:prstGeom>
            <a:no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6153" name="TextBox 10"/>
            <p:cNvSpPr txBox="1">
              <a:spLocks noChangeArrowheads="1"/>
            </p:cNvSpPr>
            <p:nvPr/>
          </p:nvSpPr>
          <p:spPr bwMode="auto">
            <a:xfrm>
              <a:off x="2566359" y="2286000"/>
              <a:ext cx="2313982" cy="5165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spcBef>
                  <a:spcPct val="20000"/>
                </a:spcBef>
                <a:buFont typeface="Arial" panose="020B0604020202020204" pitchFamily="34" charset="0"/>
                <a:buChar char="•"/>
                <a:defRPr sz="2800">
                  <a:solidFill>
                    <a:schemeClr val="tx1"/>
                  </a:solidFill>
                  <a:latin typeface="Calibri" panose="020F0502020204030204" pitchFamily="34" charset="0"/>
                </a:defRPr>
              </a:lvl1pPr>
              <a:lvl2pPr marL="742950" indent="-285750" eaLnBrk="0" hangingPunct="0">
                <a:spcBef>
                  <a:spcPct val="20000"/>
                </a:spcBef>
                <a:buFont typeface="Arial" panose="020B0604020202020204" pitchFamily="34" charset="0"/>
                <a:buChar char="–"/>
                <a:defRPr sz="2400">
                  <a:solidFill>
                    <a:schemeClr val="tx1"/>
                  </a:solidFill>
                  <a:latin typeface="Calibri" panose="020F0502020204030204" pitchFamily="34" charset="0"/>
                </a:defRPr>
              </a:lvl2pPr>
              <a:lvl3pPr marL="11430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3pPr>
              <a:lvl4pPr marL="16002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eaLnBrk="0" hangingPunct="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defTabSz="914394" eaLnBrk="1" hangingPunct="1">
                <a:spcBef>
                  <a:spcPct val="0"/>
                </a:spcBef>
                <a:buNone/>
              </a:pPr>
              <a:r>
                <a:rPr lang="en-US" altLang="en-US" sz="2400">
                  <a:solidFill>
                    <a:prstClr val="black"/>
                  </a:solidFill>
                  <a:latin typeface="Arial" panose="020B0604020202020204" pitchFamily="34" charset="0"/>
                </a:rPr>
                <a:t>Huge Dataset</a:t>
              </a:r>
            </a:p>
          </p:txBody>
        </p:sp>
        <p:sp>
          <p:nvSpPr>
            <p:cNvPr id="12" name="Rounded Rectangle 11"/>
            <p:cNvSpPr/>
            <p:nvPr/>
          </p:nvSpPr>
          <p:spPr>
            <a:xfrm>
              <a:off x="6705914" y="3125044"/>
              <a:ext cx="2209486" cy="1904039"/>
            </a:xfrm>
            <a:prstGeom prst="roundRect">
              <a:avLst/>
            </a:prstGeom>
            <a:solidFill>
              <a:schemeClr val="accent1">
                <a:lumMod val="20000"/>
                <a:lumOff val="80000"/>
              </a:schemeClr>
            </a:solidFill>
            <a:ln w="38100">
              <a:solidFill>
                <a:schemeClr val="tx2">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r>
                <a:rPr lang="en-US" sz="2400" dirty="0">
                  <a:solidFill>
                    <a:prstClr val="black"/>
                  </a:solidFill>
                  <a:latin typeface="Calibri"/>
                </a:rPr>
                <a:t>Info from Most Similar Images</a:t>
              </a:r>
            </a:p>
          </p:txBody>
        </p:sp>
        <p:sp>
          <p:nvSpPr>
            <p:cNvPr id="14" name="Plus 13"/>
            <p:cNvSpPr/>
            <p:nvPr/>
          </p:nvSpPr>
          <p:spPr>
            <a:xfrm>
              <a:off x="1905079" y="3734266"/>
              <a:ext cx="456461" cy="532847"/>
            </a:xfrm>
            <a:prstGeom prst="mathPlus">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5" name="Right Arrow 14"/>
            <p:cNvSpPr/>
            <p:nvPr/>
          </p:nvSpPr>
          <p:spPr>
            <a:xfrm>
              <a:off x="5182009" y="3810640"/>
              <a:ext cx="1294788" cy="31082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white"/>
                </a:solidFill>
                <a:latin typeface="Calibri"/>
              </a:endParaRPr>
            </a:p>
          </p:txBody>
        </p:sp>
        <p:sp>
          <p:nvSpPr>
            <p:cNvPr id="16" name="TextBox 15"/>
            <p:cNvSpPr txBox="1"/>
            <p:nvPr/>
          </p:nvSpPr>
          <p:spPr>
            <a:xfrm>
              <a:off x="5164427" y="3023804"/>
              <a:ext cx="1289101" cy="792031"/>
            </a:xfrm>
            <a:prstGeom prst="rect">
              <a:avLst/>
            </a:prstGeom>
            <a:noFill/>
          </p:spPr>
          <p:txBody>
            <a:bodyPr wrap="none">
              <a:spAutoFit/>
            </a:bodyPr>
            <a:lstStyle/>
            <a:p>
              <a:pPr algn="ctr" defTabSz="914394">
                <a:defRPr/>
              </a:pPr>
              <a:r>
                <a:rPr lang="en-US" sz="2000" dirty="0">
                  <a:solidFill>
                    <a:prstClr val="black"/>
                  </a:solidFill>
                  <a:latin typeface="Calibri"/>
                </a:rPr>
                <a:t>image</a:t>
              </a:r>
            </a:p>
            <a:p>
              <a:pPr algn="ctr" defTabSz="914394">
                <a:defRPr/>
              </a:pPr>
              <a:r>
                <a:rPr lang="en-US" sz="2000" dirty="0">
                  <a:solidFill>
                    <a:prstClr val="black"/>
                  </a:solidFill>
                  <a:latin typeface="Calibri"/>
                </a:rPr>
                <a:t>matching</a:t>
              </a:r>
            </a:p>
          </p:txBody>
        </p:sp>
        <p:sp>
          <p:nvSpPr>
            <p:cNvPr id="17" name="Curved Up Arrow 16"/>
            <p:cNvSpPr/>
            <p:nvPr/>
          </p:nvSpPr>
          <p:spPr>
            <a:xfrm flipH="1">
              <a:off x="914008" y="5181833"/>
              <a:ext cx="6933949" cy="1447567"/>
            </a:xfrm>
            <a:prstGeom prst="curvedUpArrow">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914394">
                <a:defRPr/>
              </a:pPr>
              <a:endParaRPr lang="en-US" sz="1600">
                <a:solidFill>
                  <a:prstClr val="black"/>
                </a:solidFill>
                <a:latin typeface="Calibri"/>
              </a:endParaRPr>
            </a:p>
          </p:txBody>
        </p:sp>
      </p:grpSp>
      <p:sp>
        <p:nvSpPr>
          <p:cNvPr id="18" name="TextBox 17"/>
          <p:cNvSpPr txBox="1"/>
          <p:nvPr/>
        </p:nvSpPr>
        <p:spPr>
          <a:xfrm>
            <a:off x="1752715" y="5714941"/>
            <a:ext cx="8686572" cy="830997"/>
          </a:xfrm>
          <a:prstGeom prst="rect">
            <a:avLst/>
          </a:prstGeom>
          <a:noFill/>
        </p:spPr>
        <p:txBody>
          <a:bodyPr>
            <a:spAutoFit/>
          </a:bodyPr>
          <a:lstStyle/>
          <a:p>
            <a:pPr defTabSz="914394">
              <a:defRPr/>
            </a:pPr>
            <a:r>
              <a:rPr lang="en-US" sz="2400" dirty="0">
                <a:solidFill>
                  <a:prstClr val="black"/>
                </a:solidFill>
                <a:latin typeface="Calibri"/>
              </a:rPr>
              <a:t>Hopefully,  If you have enough images, the dataset will contain very similar images that you can find with simple matching methods. </a:t>
            </a:r>
          </a:p>
        </p:txBody>
      </p:sp>
    </p:spTree>
    <p:extLst>
      <p:ext uri="{BB962C8B-B14F-4D97-AF65-F5344CB8AC3E}">
        <p14:creationId xmlns:p14="http://schemas.microsoft.com/office/powerpoint/2010/main" val="48893464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Lst>
  </p:timing>
</p:sld>
</file>

<file path=ppt/slides/slide5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3581400" y="228600"/>
            <a:ext cx="4419600" cy="5167194"/>
          </a:xfrm>
          <a:prstGeom prst="rect">
            <a:avLst/>
          </a:prstGeom>
        </p:spPr>
      </p:pic>
      <p:sp>
        <p:nvSpPr>
          <p:cNvPr id="3" name="Rectangle 2"/>
          <p:cNvSpPr/>
          <p:nvPr/>
        </p:nvSpPr>
        <p:spPr>
          <a:xfrm>
            <a:off x="3429000" y="6107459"/>
            <a:ext cx="5204318" cy="646331"/>
          </a:xfrm>
          <a:prstGeom prst="rect">
            <a:avLst/>
          </a:prstGeom>
        </p:spPr>
        <p:txBody>
          <a:bodyPr wrap="square">
            <a:spAutoFit/>
          </a:bodyPr>
          <a:lstStyle/>
          <a:p>
            <a:r>
              <a:rPr lang="en-US" dirty="0">
                <a:hlinkClick r:id="rId3"/>
              </a:rPr>
              <a:t>https://www.youtube.com/c/GeoWizard/videos</a:t>
            </a:r>
            <a:endParaRPr lang="en-US" dirty="0"/>
          </a:p>
          <a:p>
            <a:endParaRPr lang="en-US" dirty="0"/>
          </a:p>
        </p:txBody>
      </p:sp>
      <p:sp>
        <p:nvSpPr>
          <p:cNvPr id="4" name="Rectangle 3"/>
          <p:cNvSpPr/>
          <p:nvPr/>
        </p:nvSpPr>
        <p:spPr>
          <a:xfrm>
            <a:off x="4262512" y="5726668"/>
            <a:ext cx="3057375" cy="369332"/>
          </a:xfrm>
          <a:prstGeom prst="rect">
            <a:avLst/>
          </a:prstGeom>
        </p:spPr>
        <p:txBody>
          <a:bodyPr wrap="none">
            <a:spAutoFit/>
          </a:bodyPr>
          <a:lstStyle/>
          <a:p>
            <a:r>
              <a:rPr lang="en-US" dirty="0">
                <a:hlinkClick r:id="rId4"/>
              </a:rPr>
              <a:t>https://www.geoguessr.com/</a:t>
            </a:r>
            <a:endParaRPr lang="en-US" dirty="0"/>
          </a:p>
        </p:txBody>
      </p:sp>
    </p:spTree>
    <p:extLst>
      <p:ext uri="{BB962C8B-B14F-4D97-AF65-F5344CB8AC3E}">
        <p14:creationId xmlns:p14="http://schemas.microsoft.com/office/powerpoint/2010/main" val="280279403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normAutofit/>
          </a:bodyPr>
          <a:lstStyle/>
          <a:p>
            <a:pPr>
              <a:defRPr/>
            </a:pPr>
            <a:r>
              <a:rPr lang="en-US" dirty="0"/>
              <a:t>Google and massive data-driven algorithms</a:t>
            </a:r>
          </a:p>
        </p:txBody>
      </p:sp>
      <p:sp>
        <p:nvSpPr>
          <p:cNvPr id="6147" name="Rectangle 2"/>
          <p:cNvSpPr>
            <a:spLocks noGrp="1" noChangeArrowheads="1"/>
          </p:cNvSpPr>
          <p:nvPr>
            <p:ph idx="1"/>
          </p:nvPr>
        </p:nvSpPr>
        <p:spPr/>
        <p:txBody>
          <a:bodyPr/>
          <a:lstStyle/>
          <a:p>
            <a:pPr eaLnBrk="1" hangingPunct="1">
              <a:buFont typeface="Arial" panose="020B0604020202020204" pitchFamily="34" charset="0"/>
              <a:buNone/>
            </a:pPr>
            <a:r>
              <a:rPr lang="en-US" altLang="en-US"/>
              <a:t>	A.I. for the postmodern world:</a:t>
            </a:r>
          </a:p>
          <a:p>
            <a:pPr lvl="1" eaLnBrk="1" hangingPunct="1"/>
            <a:r>
              <a:rPr lang="en-US" altLang="en-US"/>
              <a:t>all questions have already been answered…many times, in many ways</a:t>
            </a:r>
          </a:p>
          <a:p>
            <a:pPr lvl="1" eaLnBrk="1" hangingPunct="1"/>
            <a:r>
              <a:rPr lang="en-US" altLang="en-US"/>
              <a:t>Google is dumb, the “intelligence” is </a:t>
            </a:r>
            <a:r>
              <a:rPr lang="en-US" altLang="en-US" u="sng"/>
              <a:t>in the data</a:t>
            </a:r>
          </a:p>
          <a:p>
            <a:pPr eaLnBrk="1" hangingPunct="1">
              <a:buFontTx/>
              <a:buNone/>
            </a:pPr>
            <a:endParaRPr lang="en-US" altLang="en-US"/>
          </a:p>
        </p:txBody>
      </p:sp>
      <p:pic>
        <p:nvPicPr>
          <p:cNvPr id="1513476" name="Picture 4" descr="climestairs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310" y="3276606"/>
            <a:ext cx="7180074" cy="3343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13477" name="Picture 5" descr="climepunishme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725827" y="3495673"/>
            <a:ext cx="7180073" cy="3352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42050298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15134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499"/>
                                          </p:stCondLst>
                                        </p:cTn>
                                        <p:tgtEl>
                                          <p:spTgt spid="151347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norvig">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524121" y="857318"/>
            <a:ext cx="9143760" cy="5143365"/>
          </a:xfrm>
          <a:prstGeom prst="rect">
            <a:avLst/>
          </a:prstGeom>
        </p:spPr>
      </p:pic>
      <p:sp>
        <p:nvSpPr>
          <p:cNvPr id="2" name="Rectangle 1"/>
          <p:cNvSpPr/>
          <p:nvPr/>
        </p:nvSpPr>
        <p:spPr>
          <a:xfrm>
            <a:off x="3352873" y="6172130"/>
            <a:ext cx="5486256" cy="646331"/>
          </a:xfrm>
          <a:prstGeom prst="rect">
            <a:avLst/>
          </a:prstGeom>
        </p:spPr>
        <p:txBody>
          <a:bodyPr wrap="square">
            <a:spAutoFit/>
          </a:bodyPr>
          <a:lstStyle/>
          <a:p>
            <a:pPr defTabSz="914394"/>
            <a:r>
              <a:rPr lang="en-US" dirty="0">
                <a:solidFill>
                  <a:prstClr val="black"/>
                </a:solidFill>
                <a:cs typeface="+mn-cs"/>
                <a:hlinkClick r:id="rId5"/>
              </a:rPr>
              <a:t>https://youtu.be/yvDCzhbjYWs?t=24</a:t>
            </a:r>
            <a:endParaRPr lang="en-US" dirty="0">
              <a:solidFill>
                <a:prstClr val="black"/>
              </a:solidFill>
              <a:cs typeface="+mn-cs"/>
            </a:endParaRPr>
          </a:p>
          <a:p>
            <a:pPr defTabSz="914394"/>
            <a:r>
              <a:rPr lang="en-US" dirty="0">
                <a:solidFill>
                  <a:prstClr val="black"/>
                </a:solidFill>
                <a:cs typeface="+mn-cs"/>
              </a:rPr>
              <a:t>Watch until 9:42</a:t>
            </a:r>
          </a:p>
        </p:txBody>
      </p:sp>
    </p:spTree>
    <p:extLst>
      <p:ext uri="{BB962C8B-B14F-4D97-AF65-F5344CB8AC3E}">
        <p14:creationId xmlns:p14="http://schemas.microsoft.com/office/powerpoint/2010/main" val="3902261562"/>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rotWithShape="1">
          <a:blip r:embed="rId2"/>
          <a:srcRect l="24789" t="19072" r="25172" b="18930"/>
          <a:stretch/>
        </p:blipFill>
        <p:spPr>
          <a:xfrm>
            <a:off x="2502105" y="857318"/>
            <a:ext cx="6641826" cy="5143365"/>
          </a:xfrm>
          <a:prstGeom prst="rect">
            <a:avLst/>
          </a:prstGeom>
        </p:spPr>
      </p:pic>
    </p:spTree>
    <p:extLst>
      <p:ext uri="{BB962C8B-B14F-4D97-AF65-F5344CB8AC3E}">
        <p14:creationId xmlns:p14="http://schemas.microsoft.com/office/powerpoint/2010/main" val="26321887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1524120" y="459125"/>
            <a:ext cx="9181859" cy="6398787"/>
          </a:xfrm>
          <a:prstGeom prst="rect">
            <a:avLst/>
          </a:prstGeom>
        </p:spPr>
      </p:pic>
    </p:spTree>
    <p:extLst>
      <p:ext uri="{BB962C8B-B14F-4D97-AF65-F5344CB8AC3E}">
        <p14:creationId xmlns:p14="http://schemas.microsoft.com/office/powerpoint/2010/main" val="1371199802"/>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26.3"/>
</p:tagLst>
</file>

<file path=ppt/tags/tag2.xml><?xml version="1.0" encoding="utf-8"?>
<p:tagLst xmlns:a="http://schemas.openxmlformats.org/drawingml/2006/main" xmlns:r="http://schemas.openxmlformats.org/officeDocument/2006/relationships" xmlns:p="http://schemas.openxmlformats.org/presentationml/2006/main">
  <p:tag name="TIMING" val="|17.6"/>
</p:tagLst>
</file>

<file path=ppt/tags/tag3.xml><?xml version="1.0" encoding="utf-8"?>
<p:tagLst xmlns:a="http://schemas.openxmlformats.org/drawingml/2006/main" xmlns:r="http://schemas.openxmlformats.org/officeDocument/2006/relationships" xmlns:p="http://schemas.openxmlformats.org/presentationml/2006/main">
  <p:tag name="TIMING" val="|0.9|2"/>
</p:tagLst>
</file>

<file path=ppt/tags/tag4.xml><?xml version="1.0" encoding="utf-8"?>
<p:tagLst xmlns:a="http://schemas.openxmlformats.org/drawingml/2006/main" xmlns:r="http://schemas.openxmlformats.org/officeDocument/2006/relationships" xmlns:p="http://schemas.openxmlformats.org/presentationml/2006/main">
  <p:tag name="TIMING" val="|2.4|1.7"/>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Lecture1 - Introduction - CP Fall 2010">
  <a:themeElements>
    <a:clrScheme name="Custom 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00"/>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7885</TotalTime>
  <Words>1200</Words>
  <Application>Microsoft Office PowerPoint</Application>
  <PresentationFormat>Widescreen</PresentationFormat>
  <Paragraphs>187</Paragraphs>
  <Slides>58</Slides>
  <Notes>25</Notes>
  <HiddenSlides>10</HiddenSlides>
  <MMClips>2</MMClips>
  <ScaleCrop>false</ScaleCrop>
  <HeadingPairs>
    <vt:vector size="6" baseType="variant">
      <vt:variant>
        <vt:lpstr>Fonts Used</vt:lpstr>
      </vt:variant>
      <vt:variant>
        <vt:i4>3</vt:i4>
      </vt:variant>
      <vt:variant>
        <vt:lpstr>Theme</vt:lpstr>
      </vt:variant>
      <vt:variant>
        <vt:i4>4</vt:i4>
      </vt:variant>
      <vt:variant>
        <vt:lpstr>Slide Titles</vt:lpstr>
      </vt:variant>
      <vt:variant>
        <vt:i4>58</vt:i4>
      </vt:variant>
    </vt:vector>
  </HeadingPairs>
  <TitlesOfParts>
    <vt:vector size="65" baseType="lpstr">
      <vt:lpstr>Arial</vt:lpstr>
      <vt:lpstr>Calibri</vt:lpstr>
      <vt:lpstr>Calibri Light</vt:lpstr>
      <vt:lpstr>Office Theme</vt:lpstr>
      <vt:lpstr>2_Office Theme</vt:lpstr>
      <vt:lpstr>Lecture1 - Introduction - CP Fall 2010</vt:lpstr>
      <vt:lpstr>3_Office Theme</vt:lpstr>
      <vt:lpstr>PowerPoint Presentation</vt:lpstr>
      <vt:lpstr>Big Data: Opportunities of Scale</vt:lpstr>
      <vt:lpstr>Outline</vt:lpstr>
      <vt:lpstr>Computer Vision Class so far</vt:lpstr>
      <vt:lpstr>What has changed in the last 20 years?</vt:lpstr>
      <vt:lpstr>Google and massive data-driven algorithms</vt:lpstr>
      <vt:lpstr>PowerPoint Presentation</vt:lpstr>
      <vt:lpstr>PowerPoint Presentation</vt:lpstr>
      <vt:lpstr>PowerPoint Presentation</vt:lpstr>
      <vt:lpstr>The Unreasonable Effectiveness of Math</vt:lpstr>
      <vt:lpstr>Google Translate</vt:lpstr>
      <vt:lpstr>Chinese Room, John Searle (1980) </vt:lpstr>
      <vt:lpstr>PowerPoint Presentation</vt:lpstr>
      <vt:lpstr>Big Idea</vt:lpstr>
      <vt:lpstr>Scene Completion</vt:lpstr>
      <vt:lpstr>How it works</vt:lpstr>
      <vt:lpstr>General Principal</vt:lpstr>
      <vt:lpstr>How many images is enough?</vt:lpstr>
      <vt:lpstr>PowerPoint Presentation</vt:lpstr>
      <vt:lpstr>PowerPoint Presentation</vt:lpstr>
      <vt:lpstr>Image Data on the Internet</vt:lpstr>
      <vt:lpstr>Image Data on the Internet</vt:lpstr>
      <vt:lpstr>Image Data on the Internet</vt:lpstr>
      <vt:lpstr>Scene Completion: how it works</vt:lpstr>
      <vt:lpstr>The Algorithm</vt:lpstr>
      <vt:lpstr>Scene Matching</vt:lpstr>
      <vt:lpstr>Scene Descriptor</vt:lpstr>
      <vt:lpstr>Scene Descriptor</vt:lpstr>
      <vt:lpstr>Scene Descriptor</vt:lpstr>
      <vt:lpstr>PowerPoint Presentation</vt:lpstr>
      <vt:lpstr>PowerPoint Presentation</vt:lpstr>
      <vt:lpstr>Context Matching</vt:lpstr>
      <vt:lpstr>PowerPoint Presentation</vt:lpstr>
      <vt:lpstr>Result Ranking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Which is the original?</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Outline</vt:lpstr>
      <vt:lpstr>General Principal</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Human Computation and Computer Vision</dc:title>
  <dc:creator>James Hays</dc:creator>
  <cp:lastModifiedBy>Hays, James H</cp:lastModifiedBy>
  <cp:revision>73</cp:revision>
  <dcterms:created xsi:type="dcterms:W3CDTF">2006-08-16T00:00:00Z</dcterms:created>
  <dcterms:modified xsi:type="dcterms:W3CDTF">2025-10-21T14:24:00Z</dcterms:modified>
</cp:coreProperties>
</file>